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6600"/>
    <a:srgbClr val="F7F9F8"/>
    <a:srgbClr val="4933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10570914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2197930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08702-0ABD-42F0-8FF8-63A27475645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77402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7BD41D-82D7-409F-8B0D-25EAD7D423F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15920721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7BD41D-82D7-409F-8B0D-25EAD7D423F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08702-0ABD-42F0-8FF8-63A27475645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56050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7BD41D-82D7-409F-8B0D-25EAD7D423F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15290495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34402215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2975424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394191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BD41D-82D7-409F-8B0D-25EAD7D423F3}"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21821061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7BD41D-82D7-409F-8B0D-25EAD7D423F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3036440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7BD41D-82D7-409F-8B0D-25EAD7D423F3}"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33124147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7BD41D-82D7-409F-8B0D-25EAD7D423F3}"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28384158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BD41D-82D7-409F-8B0D-25EAD7D423F3}"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1281391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7BD41D-82D7-409F-8B0D-25EAD7D423F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15020237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7BD41D-82D7-409F-8B0D-25EAD7D423F3}"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08702-0ABD-42F0-8FF8-63A274756453}" type="slidenum">
              <a:rPr lang="en-US" smtClean="0"/>
              <a:t>‹#›</a:t>
            </a:fld>
            <a:endParaRPr lang="en-US"/>
          </a:p>
        </p:txBody>
      </p:sp>
    </p:spTree>
    <p:extLst>
      <p:ext uri="{BB962C8B-B14F-4D97-AF65-F5344CB8AC3E}">
        <p14:creationId xmlns:p14="http://schemas.microsoft.com/office/powerpoint/2010/main" val="34935856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7BD41D-82D7-409F-8B0D-25EAD7D423F3}" type="datetimeFigureOut">
              <a:rPr lang="en-US" smtClean="0"/>
              <a:t>11/9/2024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908702-0ABD-42F0-8FF8-63A274756453}" type="slidenum">
              <a:rPr lang="en-US" smtClean="0"/>
              <a:t>‹#›</a:t>
            </a:fld>
            <a:endParaRPr lang="en-US"/>
          </a:p>
        </p:txBody>
      </p:sp>
    </p:spTree>
    <p:extLst>
      <p:ext uri="{BB962C8B-B14F-4D97-AF65-F5344CB8AC3E}">
        <p14:creationId xmlns:p14="http://schemas.microsoft.com/office/powerpoint/2010/main" val="2388408669"/>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71CA-4A3C-4480-A24B-520CC3326A61}"/>
              </a:ext>
            </a:extLst>
          </p:cNvPr>
          <p:cNvSpPr>
            <a:spLocks noGrp="1"/>
          </p:cNvSpPr>
          <p:nvPr>
            <p:ph type="ctrTitle"/>
          </p:nvPr>
        </p:nvSpPr>
        <p:spPr>
          <a:xfrm>
            <a:off x="1638300" y="2442410"/>
            <a:ext cx="8915399" cy="2262781"/>
          </a:xfrm>
        </p:spPr>
        <p:txBody>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GEODATABASE</a:t>
            </a:r>
            <a:b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4544085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E871E1-7518-5C0C-3AC5-A2DE490BE3FD}"/>
              </a:ext>
            </a:extLst>
          </p:cNvPr>
          <p:cNvPicPr>
            <a:picLocks noChangeAspect="1"/>
          </p:cNvPicPr>
          <p:nvPr/>
        </p:nvPicPr>
        <p:blipFill>
          <a:blip r:embed="rId2"/>
          <a:stretch>
            <a:fillRect/>
          </a:stretch>
        </p:blipFill>
        <p:spPr>
          <a:xfrm>
            <a:off x="1900989" y="1348355"/>
            <a:ext cx="5454316" cy="5257800"/>
          </a:xfrm>
          <a:prstGeom prst="rect">
            <a:avLst/>
          </a:prstGeom>
        </p:spPr>
      </p:pic>
      <p:sp>
        <p:nvSpPr>
          <p:cNvPr id="4" name="TextBox 3">
            <a:extLst>
              <a:ext uri="{FF2B5EF4-FFF2-40B4-BE49-F238E27FC236}">
                <a16:creationId xmlns:a16="http://schemas.microsoft.com/office/drawing/2014/main" id="{1C0081E8-00DD-AEAB-2321-19A4B3955DEB}"/>
              </a:ext>
            </a:extLst>
          </p:cNvPr>
          <p:cNvSpPr txBox="1"/>
          <p:nvPr/>
        </p:nvSpPr>
        <p:spPr>
          <a:xfrm>
            <a:off x="1900989" y="517358"/>
            <a:ext cx="8133348"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5.Creating other feature classes as the previous </a:t>
            </a:r>
            <a:r>
              <a:rPr lang="en-US" sz="2400" dirty="0" err="1">
                <a:latin typeface="Times New Roman" panose="02020603050405020304" pitchFamily="18" charset="0"/>
                <a:cs typeface="Times New Roman" panose="02020603050405020304" pitchFamily="18" charset="0"/>
              </a:rPr>
              <a:t>one.Here</a:t>
            </a:r>
            <a:r>
              <a:rPr lang="en-US" sz="2400" dirty="0">
                <a:latin typeface="Times New Roman" panose="02020603050405020304" pitchFamily="18" charset="0"/>
                <a:cs typeface="Times New Roman" panose="02020603050405020304" pitchFamily="18" charset="0"/>
              </a:rPr>
              <a:t> are the three feature classes following feature dataset. </a:t>
            </a:r>
          </a:p>
        </p:txBody>
      </p:sp>
      <p:sp>
        <p:nvSpPr>
          <p:cNvPr id="10" name="Rectangle: Rounded Corners 9">
            <a:extLst>
              <a:ext uri="{FF2B5EF4-FFF2-40B4-BE49-F238E27FC236}">
                <a16:creationId xmlns:a16="http://schemas.microsoft.com/office/drawing/2014/main" id="{325C0520-1444-4904-1993-F2436794A4EB}"/>
              </a:ext>
            </a:extLst>
          </p:cNvPr>
          <p:cNvSpPr/>
          <p:nvPr/>
        </p:nvSpPr>
        <p:spPr>
          <a:xfrm>
            <a:off x="8107278" y="2734815"/>
            <a:ext cx="2420353" cy="69418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accent1">
                    <a:lumMod val="50000"/>
                  </a:schemeClr>
                </a:solidFill>
                <a:latin typeface="Times New Roman" panose="02020603050405020304" pitchFamily="18" charset="0"/>
                <a:cs typeface="Times New Roman" panose="02020603050405020304" pitchFamily="18" charset="0"/>
              </a:rPr>
              <a:t>File Geodatabase</a:t>
            </a:r>
          </a:p>
        </p:txBody>
      </p:sp>
      <p:sp>
        <p:nvSpPr>
          <p:cNvPr id="12" name="Rectangle: Rounded Corners 11">
            <a:extLst>
              <a:ext uri="{FF2B5EF4-FFF2-40B4-BE49-F238E27FC236}">
                <a16:creationId xmlns:a16="http://schemas.microsoft.com/office/drawing/2014/main" id="{FAA669CC-B3A9-1851-B539-E76D12547DCD}"/>
              </a:ext>
            </a:extLst>
          </p:cNvPr>
          <p:cNvSpPr/>
          <p:nvPr/>
        </p:nvSpPr>
        <p:spPr>
          <a:xfrm>
            <a:off x="8205537" y="3630162"/>
            <a:ext cx="2225842" cy="69418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Feature Dataset</a:t>
            </a:r>
          </a:p>
        </p:txBody>
      </p:sp>
      <p:sp>
        <p:nvSpPr>
          <p:cNvPr id="15" name="Rectangle: Rounded Corners 14">
            <a:extLst>
              <a:ext uri="{FF2B5EF4-FFF2-40B4-BE49-F238E27FC236}">
                <a16:creationId xmlns:a16="http://schemas.microsoft.com/office/drawing/2014/main" id="{61062C66-82B7-869C-9C0D-510595C9018B}"/>
              </a:ext>
            </a:extLst>
          </p:cNvPr>
          <p:cNvSpPr/>
          <p:nvPr/>
        </p:nvSpPr>
        <p:spPr>
          <a:xfrm>
            <a:off x="8345904" y="4525509"/>
            <a:ext cx="2085475" cy="694185"/>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Times New Roman" panose="02020603050405020304" pitchFamily="18" charset="0"/>
                <a:cs typeface="Times New Roman" panose="02020603050405020304" pitchFamily="18" charset="0"/>
              </a:rPr>
              <a:t>Feature Class</a:t>
            </a:r>
          </a:p>
        </p:txBody>
      </p:sp>
      <p:cxnSp>
        <p:nvCxnSpPr>
          <p:cNvPr id="17" name="Straight Arrow Connector 16">
            <a:extLst>
              <a:ext uri="{FF2B5EF4-FFF2-40B4-BE49-F238E27FC236}">
                <a16:creationId xmlns:a16="http://schemas.microsoft.com/office/drawing/2014/main" id="{4CF8D3C9-DA06-E51C-1E86-12FA25F932EF}"/>
              </a:ext>
            </a:extLst>
          </p:cNvPr>
          <p:cNvCxnSpPr>
            <a:stCxn id="10" idx="1"/>
          </p:cNvCxnSpPr>
          <p:nvPr/>
        </p:nvCxnSpPr>
        <p:spPr>
          <a:xfrm flipH="1">
            <a:off x="4499811" y="3081908"/>
            <a:ext cx="3607467" cy="1153208"/>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938957-ADC1-A6FA-6796-EEE85083D070}"/>
              </a:ext>
            </a:extLst>
          </p:cNvPr>
          <p:cNvCxnSpPr>
            <a:cxnSpLocks/>
          </p:cNvCxnSpPr>
          <p:nvPr/>
        </p:nvCxnSpPr>
        <p:spPr>
          <a:xfrm flipH="1">
            <a:off x="4824663" y="3977254"/>
            <a:ext cx="3331744" cy="450367"/>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6E7A8704-71FF-C5C6-18BD-0427E2EA465B}"/>
              </a:ext>
            </a:extLst>
          </p:cNvPr>
          <p:cNvSpPr/>
          <p:nvPr/>
        </p:nvSpPr>
        <p:spPr>
          <a:xfrm>
            <a:off x="6196264" y="4525508"/>
            <a:ext cx="108284" cy="540605"/>
          </a:xfrm>
          <a:prstGeom prst="rightBrac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FF432BD-11C4-86AB-5926-4868DCC5426C}"/>
              </a:ext>
            </a:extLst>
          </p:cNvPr>
          <p:cNvCxnSpPr>
            <a:cxnSpLocks/>
            <a:stCxn id="15" idx="1"/>
          </p:cNvCxnSpPr>
          <p:nvPr/>
        </p:nvCxnSpPr>
        <p:spPr>
          <a:xfrm flipH="1" flipV="1">
            <a:off x="6315576" y="4803428"/>
            <a:ext cx="2030328" cy="69174"/>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3229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9535CB-AF1A-683C-0AED-CADB3538CC38}"/>
              </a:ext>
            </a:extLst>
          </p:cNvPr>
          <p:cNvPicPr>
            <a:picLocks noChangeAspect="1"/>
          </p:cNvPicPr>
          <p:nvPr/>
        </p:nvPicPr>
        <p:blipFill>
          <a:blip r:embed="rId2"/>
          <a:stretch>
            <a:fillRect/>
          </a:stretch>
        </p:blipFill>
        <p:spPr>
          <a:xfrm>
            <a:off x="7540793" y="1155032"/>
            <a:ext cx="4559969" cy="5197642"/>
          </a:xfrm>
          <a:prstGeom prst="rect">
            <a:avLst/>
          </a:prstGeom>
        </p:spPr>
      </p:pic>
      <p:sp>
        <p:nvSpPr>
          <p:cNvPr id="3" name="TextBox 2">
            <a:extLst>
              <a:ext uri="{FF2B5EF4-FFF2-40B4-BE49-F238E27FC236}">
                <a16:creationId xmlns:a16="http://schemas.microsoft.com/office/drawing/2014/main" id="{8A964826-28FF-27A8-F927-50EE65C6EAF0}"/>
              </a:ext>
            </a:extLst>
          </p:cNvPr>
          <p:cNvSpPr txBox="1"/>
          <p:nvPr/>
        </p:nvSpPr>
        <p:spPr>
          <a:xfrm>
            <a:off x="1985211" y="1022684"/>
            <a:ext cx="5017168"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Here is the result of geographic data containing feature classes where point,line,polygon	indicate division, airway and international boundary respectively.</a:t>
            </a:r>
          </a:p>
        </p:txBody>
      </p:sp>
      <p:sp>
        <p:nvSpPr>
          <p:cNvPr id="6" name="Oval 5">
            <a:extLst>
              <a:ext uri="{FF2B5EF4-FFF2-40B4-BE49-F238E27FC236}">
                <a16:creationId xmlns:a16="http://schemas.microsoft.com/office/drawing/2014/main" id="{0CCB6E00-F1AD-D2D1-2280-8A45BA094BFF}"/>
              </a:ext>
            </a:extLst>
          </p:cNvPr>
          <p:cNvSpPr/>
          <p:nvPr/>
        </p:nvSpPr>
        <p:spPr>
          <a:xfrm>
            <a:off x="10206789" y="1270286"/>
            <a:ext cx="1167063" cy="721894"/>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Point</a:t>
            </a:r>
          </a:p>
        </p:txBody>
      </p:sp>
      <p:sp>
        <p:nvSpPr>
          <p:cNvPr id="7" name="Oval 6">
            <a:extLst>
              <a:ext uri="{FF2B5EF4-FFF2-40B4-BE49-F238E27FC236}">
                <a16:creationId xmlns:a16="http://schemas.microsoft.com/office/drawing/2014/main" id="{46FB5626-6245-4A5B-E42D-2BB813AA485B}"/>
              </a:ext>
            </a:extLst>
          </p:cNvPr>
          <p:cNvSpPr/>
          <p:nvPr/>
        </p:nvSpPr>
        <p:spPr>
          <a:xfrm>
            <a:off x="7540793" y="4981074"/>
            <a:ext cx="1489911" cy="721894"/>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Polygon</a:t>
            </a:r>
          </a:p>
        </p:txBody>
      </p:sp>
      <p:sp>
        <p:nvSpPr>
          <p:cNvPr id="8" name="Oval 7">
            <a:extLst>
              <a:ext uri="{FF2B5EF4-FFF2-40B4-BE49-F238E27FC236}">
                <a16:creationId xmlns:a16="http://schemas.microsoft.com/office/drawing/2014/main" id="{DE3967C3-B8D3-684B-3435-EF5EA67ABFEC}"/>
              </a:ext>
            </a:extLst>
          </p:cNvPr>
          <p:cNvSpPr/>
          <p:nvPr/>
        </p:nvSpPr>
        <p:spPr>
          <a:xfrm>
            <a:off x="10004259" y="5630780"/>
            <a:ext cx="1167063" cy="721894"/>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Line</a:t>
            </a:r>
          </a:p>
        </p:txBody>
      </p:sp>
      <p:cxnSp>
        <p:nvCxnSpPr>
          <p:cNvPr id="10" name="Straight Arrow Connector 9">
            <a:extLst>
              <a:ext uri="{FF2B5EF4-FFF2-40B4-BE49-F238E27FC236}">
                <a16:creationId xmlns:a16="http://schemas.microsoft.com/office/drawing/2014/main" id="{916A7CAA-2148-FFDB-4BF6-1A47CFF29740}"/>
              </a:ext>
            </a:extLst>
          </p:cNvPr>
          <p:cNvCxnSpPr>
            <a:cxnSpLocks/>
          </p:cNvCxnSpPr>
          <p:nvPr/>
        </p:nvCxnSpPr>
        <p:spPr>
          <a:xfrm flipH="1">
            <a:off x="10094495" y="1992180"/>
            <a:ext cx="493295" cy="546483"/>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CDC1899-6D32-19AB-815E-0F3CEE65C1D6}"/>
              </a:ext>
            </a:extLst>
          </p:cNvPr>
          <p:cNvCxnSpPr>
            <a:cxnSpLocks/>
            <a:stCxn id="8" idx="0"/>
          </p:cNvCxnSpPr>
          <p:nvPr/>
        </p:nvCxnSpPr>
        <p:spPr>
          <a:xfrm flipH="1" flipV="1">
            <a:off x="10505574" y="3874168"/>
            <a:ext cx="82217" cy="1756612"/>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536FCD-0876-8D4F-0794-749923284A03}"/>
              </a:ext>
            </a:extLst>
          </p:cNvPr>
          <p:cNvCxnSpPr>
            <a:cxnSpLocks/>
          </p:cNvCxnSpPr>
          <p:nvPr/>
        </p:nvCxnSpPr>
        <p:spPr>
          <a:xfrm flipV="1">
            <a:off x="8382002" y="3970421"/>
            <a:ext cx="411830" cy="1010653"/>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7B38597-EC50-E3DD-B1F2-FBE9E9678E7C}"/>
              </a:ext>
            </a:extLst>
          </p:cNvPr>
          <p:cNvSpPr txBox="1"/>
          <p:nvPr/>
        </p:nvSpPr>
        <p:spPr>
          <a:xfrm>
            <a:off x="1979821" y="4475747"/>
            <a:ext cx="4779546" cy="954107"/>
          </a:xfrm>
          <a:prstGeom prst="rect">
            <a:avLst/>
          </a:prstGeom>
          <a:noFill/>
        </p:spPr>
        <p:txBody>
          <a:bodyPr wrap="square" rtlCol="0">
            <a:spAutoFit/>
          </a:bodyPr>
          <a:lstStyle/>
          <a:p>
            <a:r>
              <a:rPr lang="en-US" sz="2800" dirty="0">
                <a:solidFill>
                  <a:srgbClr val="006600"/>
                </a:solidFill>
                <a:latin typeface="Times New Roman" panose="02020603050405020304" pitchFamily="18" charset="0"/>
                <a:cs typeface="Times New Roman" panose="02020603050405020304" pitchFamily="18" charset="0"/>
              </a:rPr>
              <a:t>This is how geodatabase store geographic data.</a:t>
            </a:r>
          </a:p>
        </p:txBody>
      </p:sp>
    </p:spTree>
    <p:extLst>
      <p:ext uri="{BB962C8B-B14F-4D97-AF65-F5344CB8AC3E}">
        <p14:creationId xmlns:p14="http://schemas.microsoft.com/office/powerpoint/2010/main" val="14839906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5F8658-F168-FB67-1F60-A7E2329F6188}"/>
              </a:ext>
            </a:extLst>
          </p:cNvPr>
          <p:cNvSpPr/>
          <p:nvPr/>
        </p:nvSpPr>
        <p:spPr>
          <a:xfrm>
            <a:off x="3289272" y="2967335"/>
            <a:ext cx="5613461" cy="1200329"/>
          </a:xfrm>
          <a:prstGeom prst="rect">
            <a:avLst/>
          </a:prstGeom>
          <a:noFill/>
        </p:spPr>
        <p:txBody>
          <a:bodyPr wrap="none" lIns="91440" tIns="45720" rIns="91440" bIns="45720">
            <a:spAutoFit/>
          </a:bodyPr>
          <a:lstStyle/>
          <a:p>
            <a:pPr algn="ctr"/>
            <a:r>
              <a:rPr lang="en-US" sz="7200" b="0" cap="none" spc="0" dirty="0">
                <a:ln w="0"/>
                <a:solidFill>
                  <a:srgbClr val="8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172867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EF82F4-E28B-08D6-AB2F-0726D5EAAECD}"/>
              </a:ext>
            </a:extLst>
          </p:cNvPr>
          <p:cNvSpPr/>
          <p:nvPr/>
        </p:nvSpPr>
        <p:spPr>
          <a:xfrm>
            <a:off x="4432603" y="522684"/>
            <a:ext cx="3519297" cy="646331"/>
          </a:xfrm>
          <a:prstGeom prst="rect">
            <a:avLst/>
          </a:prstGeom>
          <a:noFill/>
        </p:spPr>
        <p:txBody>
          <a:bodyPr wrap="none" lIns="91440" tIns="45720" rIns="91440" bIns="45720">
            <a:spAutoFit/>
          </a:bodyPr>
          <a:lstStyle/>
          <a:p>
            <a:pPr algn="ctr"/>
            <a:r>
              <a:rPr lang="en-US" sz="3600" b="1" i="1" cap="none" spc="0" dirty="0">
                <a:ln w="12700">
                  <a:solidFill>
                    <a:schemeClr val="tx2">
                      <a:lumMod val="75000"/>
                    </a:schemeClr>
                  </a:solidFill>
                  <a:prstDash val="solid"/>
                </a:ln>
                <a:solidFill>
                  <a:schemeClr val="accent1">
                    <a:lumMod val="40000"/>
                    <a:lumOff val="60000"/>
                  </a:schemeClr>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GEODATABASE</a:t>
            </a:r>
          </a:p>
        </p:txBody>
      </p:sp>
      <p:sp>
        <p:nvSpPr>
          <p:cNvPr id="7" name="TextBox 6">
            <a:extLst>
              <a:ext uri="{FF2B5EF4-FFF2-40B4-BE49-F238E27FC236}">
                <a16:creationId xmlns:a16="http://schemas.microsoft.com/office/drawing/2014/main" id="{5EC82DB0-63CB-A9A9-4ADA-878F808F04BA}"/>
              </a:ext>
            </a:extLst>
          </p:cNvPr>
          <p:cNvSpPr txBox="1"/>
          <p:nvPr/>
        </p:nvSpPr>
        <p:spPr>
          <a:xfrm>
            <a:off x="2290916" y="1573161"/>
            <a:ext cx="8829368" cy="861774"/>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A geodatabase in GIS is essentially a database that is designed to store, query and manipulate spatial data.</a:t>
            </a:r>
          </a:p>
        </p:txBody>
      </p:sp>
      <p:sp>
        <p:nvSpPr>
          <p:cNvPr id="8" name="TextBox 7">
            <a:extLst>
              <a:ext uri="{FF2B5EF4-FFF2-40B4-BE49-F238E27FC236}">
                <a16:creationId xmlns:a16="http://schemas.microsoft.com/office/drawing/2014/main" id="{F5035265-2FBF-387E-C94F-20DF22B3119D}"/>
              </a:ext>
            </a:extLst>
          </p:cNvPr>
          <p:cNvSpPr txBox="1"/>
          <p:nvPr/>
        </p:nvSpPr>
        <p:spPr>
          <a:xfrm>
            <a:off x="2290916" y="2596897"/>
            <a:ext cx="8170607" cy="2015936"/>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It's structured to efficiently manage geographic information like maps, satellite imagery, terrain models, and more. Geodatabases can handle various types of data including points, lines, polygons, and raster imagery, allowing users to analyze and visualize spatial relationships. </a:t>
            </a:r>
          </a:p>
        </p:txBody>
      </p:sp>
    </p:spTree>
    <p:extLst>
      <p:ext uri="{BB962C8B-B14F-4D97-AF65-F5344CB8AC3E}">
        <p14:creationId xmlns:p14="http://schemas.microsoft.com/office/powerpoint/2010/main" val="18031733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3D79E0-D460-382D-7A38-C55728D950F8}"/>
              </a:ext>
            </a:extLst>
          </p:cNvPr>
          <p:cNvPicPr>
            <a:picLocks noChangeAspect="1"/>
          </p:cNvPicPr>
          <p:nvPr/>
        </p:nvPicPr>
        <p:blipFill>
          <a:blip r:embed="rId2"/>
          <a:stretch>
            <a:fillRect/>
          </a:stretch>
        </p:blipFill>
        <p:spPr>
          <a:xfrm>
            <a:off x="6497053" y="1792706"/>
            <a:ext cx="5161547" cy="3777916"/>
          </a:xfrm>
          <a:prstGeom prst="rect">
            <a:avLst/>
          </a:prstGeom>
        </p:spPr>
      </p:pic>
      <p:sp>
        <p:nvSpPr>
          <p:cNvPr id="3" name="TextBox 2">
            <a:extLst>
              <a:ext uri="{FF2B5EF4-FFF2-40B4-BE49-F238E27FC236}">
                <a16:creationId xmlns:a16="http://schemas.microsoft.com/office/drawing/2014/main" id="{0AA57B14-D999-EDEA-CC4A-F51C66D07C50}"/>
              </a:ext>
            </a:extLst>
          </p:cNvPr>
          <p:cNvSpPr txBox="1"/>
          <p:nvPr/>
        </p:nvSpPr>
        <p:spPr>
          <a:xfrm>
            <a:off x="1973179" y="2750726"/>
            <a:ext cx="3445044" cy="1246495"/>
          </a:xfrm>
          <a:prstGeom prst="rect">
            <a:avLst/>
          </a:prstGeom>
          <a:noFill/>
        </p:spPr>
        <p:txBody>
          <a:bodyPr wrap="square" rtlCol="0">
            <a:spAutoFit/>
          </a:bodyPr>
          <a:lstStyle/>
          <a:p>
            <a:pPr marL="285750" indent="-28575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Feature classes </a:t>
            </a:r>
          </a:p>
          <a:p>
            <a:pPr marL="285750" indent="-28575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Raster datasets</a:t>
            </a:r>
          </a:p>
          <a:p>
            <a:pPr marL="285750" indent="-28575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Tables</a:t>
            </a:r>
          </a:p>
        </p:txBody>
      </p:sp>
      <p:sp>
        <p:nvSpPr>
          <p:cNvPr id="5" name="TextBox 4">
            <a:extLst>
              <a:ext uri="{FF2B5EF4-FFF2-40B4-BE49-F238E27FC236}">
                <a16:creationId xmlns:a16="http://schemas.microsoft.com/office/drawing/2014/main" id="{5874FCEF-FC38-ECA7-9C63-B58C2A3B6BB9}"/>
              </a:ext>
            </a:extLst>
          </p:cNvPr>
          <p:cNvSpPr txBox="1"/>
          <p:nvPr/>
        </p:nvSpPr>
        <p:spPr>
          <a:xfrm>
            <a:off x="1973179" y="661734"/>
            <a:ext cx="10082462"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Fundamental of Geodatabase</a:t>
            </a:r>
          </a:p>
        </p:txBody>
      </p:sp>
      <p:sp>
        <p:nvSpPr>
          <p:cNvPr id="6" name="TextBox 5">
            <a:extLst>
              <a:ext uri="{FF2B5EF4-FFF2-40B4-BE49-F238E27FC236}">
                <a16:creationId xmlns:a16="http://schemas.microsoft.com/office/drawing/2014/main" id="{2844F96D-AD72-0616-5B02-B0D5186DFDE0}"/>
              </a:ext>
            </a:extLst>
          </p:cNvPr>
          <p:cNvSpPr txBox="1"/>
          <p:nvPr/>
        </p:nvSpPr>
        <p:spPr>
          <a:xfrm>
            <a:off x="1973179" y="1672394"/>
            <a:ext cx="3838074" cy="861774"/>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geodatabase contains three primary dataset types:</a:t>
            </a:r>
          </a:p>
        </p:txBody>
      </p:sp>
    </p:spTree>
    <p:extLst>
      <p:ext uri="{BB962C8B-B14F-4D97-AF65-F5344CB8AC3E}">
        <p14:creationId xmlns:p14="http://schemas.microsoft.com/office/powerpoint/2010/main" val="30379044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0A6105-032E-3154-5202-402364BBEED0}"/>
              </a:ext>
            </a:extLst>
          </p:cNvPr>
          <p:cNvGraphicFramePr>
            <a:graphicFrameLocks noGrp="1"/>
          </p:cNvGraphicFramePr>
          <p:nvPr>
            <p:extLst>
              <p:ext uri="{D42A27DB-BD31-4B8C-83A1-F6EECF244321}">
                <p14:modId xmlns:p14="http://schemas.microsoft.com/office/powerpoint/2010/main" val="2447279986"/>
              </p:ext>
            </p:extLst>
          </p:nvPr>
        </p:nvGraphicFramePr>
        <p:xfrm>
          <a:off x="2009274" y="1479883"/>
          <a:ext cx="8482262" cy="5121034"/>
        </p:xfrm>
        <a:graphic>
          <a:graphicData uri="http://schemas.openxmlformats.org/drawingml/2006/table">
            <a:tbl>
              <a:tblPr firstRow="1" bandRow="1">
                <a:tableStyleId>{5C22544A-7EE6-4342-B048-85BDC9FD1C3A}</a:tableStyleId>
              </a:tblPr>
              <a:tblGrid>
                <a:gridCol w="2147036">
                  <a:extLst>
                    <a:ext uri="{9D8B030D-6E8A-4147-A177-3AD203B41FA5}">
                      <a16:colId xmlns:a16="http://schemas.microsoft.com/office/drawing/2014/main" val="74960708"/>
                    </a:ext>
                  </a:extLst>
                </a:gridCol>
                <a:gridCol w="2124310">
                  <a:extLst>
                    <a:ext uri="{9D8B030D-6E8A-4147-A177-3AD203B41FA5}">
                      <a16:colId xmlns:a16="http://schemas.microsoft.com/office/drawing/2014/main" val="1990108224"/>
                    </a:ext>
                  </a:extLst>
                </a:gridCol>
                <a:gridCol w="2124310">
                  <a:extLst>
                    <a:ext uri="{9D8B030D-6E8A-4147-A177-3AD203B41FA5}">
                      <a16:colId xmlns:a16="http://schemas.microsoft.com/office/drawing/2014/main" val="698807837"/>
                    </a:ext>
                  </a:extLst>
                </a:gridCol>
                <a:gridCol w="2086606">
                  <a:extLst>
                    <a:ext uri="{9D8B030D-6E8A-4147-A177-3AD203B41FA5}">
                      <a16:colId xmlns:a16="http://schemas.microsoft.com/office/drawing/2014/main" val="1609533819"/>
                    </a:ext>
                  </a:extLst>
                </a:gridCol>
              </a:tblGrid>
              <a:tr h="933216">
                <a:tc>
                  <a:txBody>
                    <a:bodyPr/>
                    <a:lstStyle/>
                    <a:p>
                      <a:pPr algn="l"/>
                      <a:r>
                        <a:rPr lang="en-US" sz="2200" dirty="0">
                          <a:solidFill>
                            <a:schemeClr val="accent3">
                              <a:lumMod val="50000"/>
                            </a:schemeClr>
                          </a:solidFill>
                          <a:latin typeface="Times New Roman" panose="02020603050405020304" pitchFamily="18" charset="0"/>
                          <a:cs typeface="Times New Roman" panose="02020603050405020304" pitchFamily="18" charset="0"/>
                        </a:rPr>
                        <a:t>Key Characteristics</a:t>
                      </a:r>
                    </a:p>
                  </a:txBody>
                  <a:tcPr>
                    <a:solidFill>
                      <a:schemeClr val="accent3">
                        <a:lumMod val="20000"/>
                        <a:lumOff val="80000"/>
                      </a:schemeClr>
                    </a:solidFill>
                  </a:tcPr>
                </a:tc>
                <a:tc>
                  <a:txBody>
                    <a:bodyPr/>
                    <a:lstStyle/>
                    <a:p>
                      <a:pPr algn="ctr">
                        <a:lnSpc>
                          <a:spcPct val="150000"/>
                        </a:lnSpc>
                      </a:pPr>
                      <a:r>
                        <a:rPr lang="en-US" sz="2200" dirty="0">
                          <a:solidFill>
                            <a:schemeClr val="tx1"/>
                          </a:solidFill>
                          <a:latin typeface="Times New Roman" panose="02020603050405020304" pitchFamily="18" charset="0"/>
                          <a:cs typeface="Times New Roman" panose="02020603050405020304" pitchFamily="18" charset="0"/>
                        </a:rPr>
                        <a:t>Personal GDB</a:t>
                      </a:r>
                    </a:p>
                  </a:txBody>
                  <a:tcPr>
                    <a:solidFill>
                      <a:schemeClr val="accent3">
                        <a:lumMod val="20000"/>
                        <a:lumOff val="80000"/>
                      </a:schemeClr>
                    </a:solidFill>
                  </a:tcPr>
                </a:tc>
                <a:tc>
                  <a:txBody>
                    <a:bodyPr/>
                    <a:lstStyle/>
                    <a:p>
                      <a:pPr algn="ctr">
                        <a:lnSpc>
                          <a:spcPct val="150000"/>
                        </a:lnSpc>
                      </a:pPr>
                      <a:r>
                        <a:rPr lang="en-US" sz="2200" dirty="0">
                          <a:solidFill>
                            <a:schemeClr val="tx1"/>
                          </a:solidFill>
                          <a:latin typeface="Times New Roman" panose="02020603050405020304" pitchFamily="18" charset="0"/>
                          <a:cs typeface="Times New Roman" panose="02020603050405020304" pitchFamily="18" charset="0"/>
                        </a:rPr>
                        <a:t>File GDB</a:t>
                      </a:r>
                    </a:p>
                  </a:txBody>
                  <a:tcPr>
                    <a:solidFill>
                      <a:schemeClr val="accent3">
                        <a:lumMod val="20000"/>
                        <a:lumOff val="80000"/>
                      </a:schemeClr>
                    </a:solidFill>
                  </a:tcPr>
                </a:tc>
                <a:tc>
                  <a:txBody>
                    <a:bodyPr/>
                    <a:lstStyle/>
                    <a:p>
                      <a:pPr algn="ctr">
                        <a:lnSpc>
                          <a:spcPct val="150000"/>
                        </a:lnSpc>
                      </a:pPr>
                      <a:r>
                        <a:rPr lang="en-US" sz="2200" dirty="0">
                          <a:solidFill>
                            <a:schemeClr val="tx1"/>
                          </a:solidFill>
                          <a:latin typeface="Times New Roman" panose="02020603050405020304" pitchFamily="18" charset="0"/>
                          <a:cs typeface="Times New Roman" panose="02020603050405020304" pitchFamily="18" charset="0"/>
                        </a:rPr>
                        <a:t>Enterprise GDB</a:t>
                      </a:r>
                    </a:p>
                  </a:txBody>
                  <a:tcPr>
                    <a:solidFill>
                      <a:schemeClr val="accent3">
                        <a:lumMod val="20000"/>
                        <a:lumOff val="80000"/>
                      </a:schemeClr>
                    </a:solidFill>
                  </a:tcPr>
                </a:tc>
                <a:extLst>
                  <a:ext uri="{0D108BD9-81ED-4DB2-BD59-A6C34878D82A}">
                    <a16:rowId xmlns:a16="http://schemas.microsoft.com/office/drawing/2014/main" val="1993446989"/>
                  </a:ext>
                </a:extLst>
              </a:tr>
              <a:tr h="933216">
                <a:tc>
                  <a:txBody>
                    <a:bodyPr/>
                    <a:lstStyle/>
                    <a:p>
                      <a:pPr algn="ctr"/>
                      <a:r>
                        <a:rPr lang="en-US" sz="2000" dirty="0">
                          <a:latin typeface="Times New Roman" panose="02020603050405020304" pitchFamily="18" charset="0"/>
                          <a:cs typeface="Times New Roman" panose="02020603050405020304" pitchFamily="18" charset="0"/>
                        </a:rPr>
                        <a:t>Storage Format</a:t>
                      </a:r>
                    </a:p>
                  </a:txBody>
                  <a:tcPr/>
                </a:tc>
                <a:tc>
                  <a:txBody>
                    <a:bodyPr/>
                    <a:lstStyle/>
                    <a:p>
                      <a:pPr algn="ctr"/>
                      <a:r>
                        <a:rPr lang="en-US" sz="2000" dirty="0">
                          <a:latin typeface="Times New Roman" panose="02020603050405020304" pitchFamily="18" charset="0"/>
                          <a:cs typeface="Times New Roman" panose="02020603050405020304" pitchFamily="18" charset="0"/>
                        </a:rPr>
                        <a:t>Microsoft Access</a:t>
                      </a:r>
                    </a:p>
                  </a:txBody>
                  <a:tcPr/>
                </a:tc>
                <a:tc>
                  <a:txBody>
                    <a:bodyPr/>
                    <a:lstStyle/>
                    <a:p>
                      <a:pPr algn="ctr"/>
                      <a:r>
                        <a:rPr lang="en-US" sz="2000" dirty="0">
                          <a:latin typeface="Times New Roman" panose="02020603050405020304" pitchFamily="18" charset="0"/>
                          <a:cs typeface="Times New Roman" panose="02020603050405020304" pitchFamily="18" charset="0"/>
                        </a:rPr>
                        <a:t>Folder of binary files</a:t>
                      </a:r>
                    </a:p>
                  </a:txBody>
                  <a:tcPr/>
                </a:tc>
                <a:tc>
                  <a:txBody>
                    <a:bodyPr/>
                    <a:lstStyle/>
                    <a:p>
                      <a:pPr algn="ctr"/>
                      <a:r>
                        <a:rPr lang="en-US" sz="2000" dirty="0">
                          <a:latin typeface="Times New Roman" panose="02020603050405020304" pitchFamily="18" charset="0"/>
                          <a:cs typeface="Times New Roman" panose="02020603050405020304" pitchFamily="18" charset="0"/>
                        </a:rPr>
                        <a:t>DBMS</a:t>
                      </a:r>
                    </a:p>
                  </a:txBody>
                  <a:tcPr/>
                </a:tc>
                <a:extLst>
                  <a:ext uri="{0D108BD9-81ED-4DB2-BD59-A6C34878D82A}">
                    <a16:rowId xmlns:a16="http://schemas.microsoft.com/office/drawing/2014/main" val="3246414466"/>
                  </a:ext>
                </a:extLst>
              </a:tr>
              <a:tr h="933216">
                <a:tc>
                  <a:txBody>
                    <a:bodyPr/>
                    <a:lstStyle/>
                    <a:p>
                      <a:pPr algn="ctr"/>
                      <a:r>
                        <a:rPr lang="en-US" sz="2000" dirty="0">
                          <a:latin typeface="Times New Roman" panose="02020603050405020304" pitchFamily="18" charset="0"/>
                          <a:cs typeface="Times New Roman" panose="02020603050405020304" pitchFamily="18" charset="0"/>
                        </a:rPr>
                        <a:t>Storage capacity</a:t>
                      </a:r>
                    </a:p>
                  </a:txBody>
                  <a:tcPr/>
                </a:tc>
                <a:tc>
                  <a:txBody>
                    <a:bodyPr/>
                    <a:lstStyle/>
                    <a:p>
                      <a:pPr algn="ctr"/>
                      <a:r>
                        <a:rPr lang="en-US" sz="2000" dirty="0">
                          <a:latin typeface="Times New Roman" panose="02020603050405020304" pitchFamily="18" charset="0"/>
                          <a:cs typeface="Times New Roman" panose="02020603050405020304" pitchFamily="18" charset="0"/>
                        </a:rPr>
                        <a:t>2 GB</a:t>
                      </a:r>
                    </a:p>
                  </a:txBody>
                  <a:tcPr/>
                </a:tc>
                <a:tc>
                  <a:txBody>
                    <a:bodyPr/>
                    <a:lstStyle/>
                    <a:p>
                      <a:pPr algn="ctr"/>
                      <a:r>
                        <a:rPr lang="en-US" sz="2000" dirty="0">
                          <a:latin typeface="Times New Roman" panose="02020603050405020304" pitchFamily="18" charset="0"/>
                          <a:cs typeface="Times New Roman" panose="02020603050405020304" pitchFamily="18" charset="0"/>
                        </a:rPr>
                        <a:t>1 TB per table</a:t>
                      </a:r>
                    </a:p>
                  </a:txBody>
                  <a:tcPr/>
                </a:tc>
                <a:tc>
                  <a:txBody>
                    <a:bodyPr/>
                    <a:lstStyle/>
                    <a:p>
                      <a:pPr algn="ctr"/>
                      <a:r>
                        <a:rPr lang="en-US" sz="2000" dirty="0">
                          <a:latin typeface="Times New Roman" panose="02020603050405020304" pitchFamily="18" charset="0"/>
                          <a:cs typeface="Times New Roman" panose="02020603050405020304" pitchFamily="18" charset="0"/>
                        </a:rPr>
                        <a:t>Depends on edition</a:t>
                      </a:r>
                    </a:p>
                  </a:txBody>
                  <a:tcPr/>
                </a:tc>
                <a:extLst>
                  <a:ext uri="{0D108BD9-81ED-4DB2-BD59-A6C34878D82A}">
                    <a16:rowId xmlns:a16="http://schemas.microsoft.com/office/drawing/2014/main" val="2729324238"/>
                  </a:ext>
                </a:extLst>
              </a:tr>
              <a:tr h="933216">
                <a:tc>
                  <a:txBody>
                    <a:bodyPr/>
                    <a:lstStyle/>
                    <a:p>
                      <a:pPr algn="ctr"/>
                      <a:r>
                        <a:rPr lang="en-US" sz="2000" dirty="0">
                          <a:latin typeface="Times New Roman" panose="02020603050405020304" pitchFamily="18" charset="0"/>
                          <a:cs typeface="Times New Roman" panose="02020603050405020304" pitchFamily="18" charset="0"/>
                        </a:rPr>
                        <a:t>Supported OS platform</a:t>
                      </a:r>
                    </a:p>
                  </a:txBody>
                  <a:tcPr/>
                </a:tc>
                <a:tc>
                  <a:txBody>
                    <a:bodyPr/>
                    <a:lstStyle/>
                    <a:p>
                      <a:pPr algn="ctr"/>
                      <a:r>
                        <a:rPr lang="en-US" sz="2000" dirty="0">
                          <a:latin typeface="Times New Roman" panose="02020603050405020304" pitchFamily="18" charset="0"/>
                          <a:cs typeface="Times New Roman" panose="02020603050405020304" pitchFamily="18" charset="0"/>
                        </a:rPr>
                        <a:t>Windows</a:t>
                      </a:r>
                    </a:p>
                  </a:txBody>
                  <a:tcPr/>
                </a:tc>
                <a:tc>
                  <a:txBody>
                    <a:bodyPr/>
                    <a:lstStyle/>
                    <a:p>
                      <a:pPr algn="ctr"/>
                      <a:r>
                        <a:rPr lang="en-US" sz="2000" dirty="0">
                          <a:latin typeface="Times New Roman" panose="02020603050405020304" pitchFamily="18" charset="0"/>
                          <a:cs typeface="Times New Roman" panose="02020603050405020304" pitchFamily="18" charset="0"/>
                        </a:rPr>
                        <a:t>Any platform</a:t>
                      </a:r>
                    </a:p>
                  </a:txBody>
                  <a:tcPr/>
                </a:tc>
                <a:tc>
                  <a:txBody>
                    <a:bodyPr/>
                    <a:lstStyle/>
                    <a:p>
                      <a:pPr algn="ctr"/>
                      <a:r>
                        <a:rPr lang="en-US" sz="2000" dirty="0">
                          <a:latin typeface="Times New Roman" panose="02020603050405020304" pitchFamily="18" charset="0"/>
                          <a:cs typeface="Times New Roman" panose="02020603050405020304" pitchFamily="18" charset="0"/>
                        </a:rPr>
                        <a:t>Depends on edition</a:t>
                      </a:r>
                    </a:p>
                  </a:txBody>
                  <a:tcPr/>
                </a:tc>
                <a:extLst>
                  <a:ext uri="{0D108BD9-81ED-4DB2-BD59-A6C34878D82A}">
                    <a16:rowId xmlns:a16="http://schemas.microsoft.com/office/drawing/2014/main" val="3039951966"/>
                  </a:ext>
                </a:extLst>
              </a:tr>
              <a:tr h="1284304">
                <a:tc>
                  <a:txBody>
                    <a:bodyPr/>
                    <a:lstStyle/>
                    <a:p>
                      <a:pPr algn="ctr"/>
                      <a:r>
                        <a:rPr lang="en-US" sz="2000" dirty="0">
                          <a:latin typeface="Times New Roman" panose="02020603050405020304" pitchFamily="18" charset="0"/>
                          <a:cs typeface="Times New Roman" panose="02020603050405020304" pitchFamily="18" charset="0"/>
                        </a:rPr>
                        <a:t>Number of users</a:t>
                      </a:r>
                    </a:p>
                  </a:txBody>
                  <a:tcPr/>
                </a:tc>
                <a:tc>
                  <a:txBody>
                    <a:bodyPr/>
                    <a:lstStyle/>
                    <a:p>
                      <a:pPr algn="ctr"/>
                      <a:r>
                        <a:rPr lang="en-US" sz="2000" dirty="0">
                          <a:latin typeface="Times New Roman" panose="02020603050405020304" pitchFamily="18" charset="0"/>
                          <a:cs typeface="Times New Roman" panose="02020603050405020304" pitchFamily="18" charset="0"/>
                        </a:rPr>
                        <a:t>Single editor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Multiple readers</a:t>
                      </a:r>
                    </a:p>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Single editor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Multiple readers</a:t>
                      </a:r>
                    </a:p>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Multiple editors &amp; readers</a:t>
                      </a:r>
                    </a:p>
                  </a:txBody>
                  <a:tcPr/>
                </a:tc>
                <a:extLst>
                  <a:ext uri="{0D108BD9-81ED-4DB2-BD59-A6C34878D82A}">
                    <a16:rowId xmlns:a16="http://schemas.microsoft.com/office/drawing/2014/main" val="930641960"/>
                  </a:ext>
                </a:extLst>
              </a:tr>
            </a:tbl>
          </a:graphicData>
        </a:graphic>
      </p:graphicFrame>
      <p:sp>
        <p:nvSpPr>
          <p:cNvPr id="3" name="TextBox 2">
            <a:extLst>
              <a:ext uri="{FF2B5EF4-FFF2-40B4-BE49-F238E27FC236}">
                <a16:creationId xmlns:a16="http://schemas.microsoft.com/office/drawing/2014/main" id="{A8200783-5804-8C65-67B5-8D64FE777528}"/>
              </a:ext>
            </a:extLst>
          </p:cNvPr>
          <p:cNvSpPr txBox="1"/>
          <p:nvPr/>
        </p:nvSpPr>
        <p:spPr>
          <a:xfrm>
            <a:off x="2009274" y="589547"/>
            <a:ext cx="8578515"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TYPES OF GEODATABASE</a:t>
            </a:r>
          </a:p>
        </p:txBody>
      </p:sp>
    </p:spTree>
    <p:extLst>
      <p:ext uri="{BB962C8B-B14F-4D97-AF65-F5344CB8AC3E}">
        <p14:creationId xmlns:p14="http://schemas.microsoft.com/office/powerpoint/2010/main" val="37531667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F4A3C379-5E36-1CDB-AA9D-1692E8CC52B4}"/>
              </a:ext>
            </a:extLst>
          </p:cNvPr>
          <p:cNvSpPr/>
          <p:nvPr/>
        </p:nvSpPr>
        <p:spPr>
          <a:xfrm>
            <a:off x="2851484" y="2286000"/>
            <a:ext cx="6870032" cy="2995863"/>
          </a:xfrm>
          <a:prstGeom prst="homePlat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a:extLst>
              <a:ext uri="{FF2B5EF4-FFF2-40B4-BE49-F238E27FC236}">
                <a16:creationId xmlns:a16="http://schemas.microsoft.com/office/drawing/2014/main" id="{05287623-1E77-30A4-EC85-E1CBD43E0901}"/>
              </a:ext>
            </a:extLst>
          </p:cNvPr>
          <p:cNvSpPr txBox="1"/>
          <p:nvPr/>
        </p:nvSpPr>
        <p:spPr>
          <a:xfrm>
            <a:off x="3846094" y="2740504"/>
            <a:ext cx="4499811" cy="2086853"/>
          </a:xfrm>
          <a:prstGeom prst="rect">
            <a:avLst/>
          </a:prstGeom>
          <a:noFill/>
        </p:spPr>
        <p:txBody>
          <a:bodyPr wrap="square" rtlCol="0">
            <a:spAutoFit/>
          </a:bodyPr>
          <a:lstStyle/>
          <a:p>
            <a:pPr algn="ctr">
              <a:lnSpc>
                <a:spcPct val="150000"/>
              </a:lnSpc>
            </a:pPr>
            <a:r>
              <a:rPr lang="en-US" sz="3000" dirty="0">
                <a:solidFill>
                  <a:schemeClr val="bg1"/>
                </a:solidFill>
                <a:latin typeface="Times New Roman" panose="02020603050405020304" pitchFamily="18" charset="0"/>
                <a:cs typeface="Times New Roman" panose="02020603050405020304" pitchFamily="18" charset="0"/>
              </a:rPr>
              <a:t>HOW GEODATABASE STORE GEOGRAPHIC DATA?</a:t>
            </a:r>
          </a:p>
        </p:txBody>
      </p:sp>
    </p:spTree>
    <p:extLst>
      <p:ext uri="{BB962C8B-B14F-4D97-AF65-F5344CB8AC3E}">
        <p14:creationId xmlns:p14="http://schemas.microsoft.com/office/powerpoint/2010/main" val="10279133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13A08-5716-0EDC-6F9D-E47315358ACF}"/>
              </a:ext>
            </a:extLst>
          </p:cNvPr>
          <p:cNvSpPr txBox="1"/>
          <p:nvPr/>
        </p:nvSpPr>
        <p:spPr>
          <a:xfrm>
            <a:off x="1431758" y="0"/>
            <a:ext cx="9841832"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PROCESS OF STORING GEOGRAPHIC DATA</a:t>
            </a:r>
          </a:p>
        </p:txBody>
      </p:sp>
      <p:sp>
        <p:nvSpPr>
          <p:cNvPr id="4" name="TextBox 3">
            <a:extLst>
              <a:ext uri="{FF2B5EF4-FFF2-40B4-BE49-F238E27FC236}">
                <a16:creationId xmlns:a16="http://schemas.microsoft.com/office/drawing/2014/main" id="{419E4405-7EBC-3DB5-4617-9600563A87B9}"/>
              </a:ext>
            </a:extLst>
          </p:cNvPr>
          <p:cNvSpPr txBox="1"/>
          <p:nvPr/>
        </p:nvSpPr>
        <p:spPr>
          <a:xfrm>
            <a:off x="2316079" y="818144"/>
            <a:ext cx="8073190" cy="11339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File Geodatabase stores geographic data in feature dataset containing feature classes .Here are the following steps:</a:t>
            </a:r>
          </a:p>
        </p:txBody>
      </p:sp>
      <p:pic>
        <p:nvPicPr>
          <p:cNvPr id="5" name="Picture 4">
            <a:extLst>
              <a:ext uri="{FF2B5EF4-FFF2-40B4-BE49-F238E27FC236}">
                <a16:creationId xmlns:a16="http://schemas.microsoft.com/office/drawing/2014/main" id="{F393B8C1-B32C-1950-1A0F-77554C1B5F26}"/>
              </a:ext>
            </a:extLst>
          </p:cNvPr>
          <p:cNvPicPr>
            <a:picLocks noChangeAspect="1"/>
          </p:cNvPicPr>
          <p:nvPr/>
        </p:nvPicPr>
        <p:blipFill>
          <a:blip r:embed="rId2"/>
          <a:stretch>
            <a:fillRect/>
          </a:stretch>
        </p:blipFill>
        <p:spPr>
          <a:xfrm>
            <a:off x="1431758" y="1952109"/>
            <a:ext cx="9986210" cy="4905891"/>
          </a:xfrm>
          <a:prstGeom prst="rect">
            <a:avLst/>
          </a:prstGeom>
        </p:spPr>
      </p:pic>
      <p:sp>
        <p:nvSpPr>
          <p:cNvPr id="6" name="TextBox 5">
            <a:extLst>
              <a:ext uri="{FF2B5EF4-FFF2-40B4-BE49-F238E27FC236}">
                <a16:creationId xmlns:a16="http://schemas.microsoft.com/office/drawing/2014/main" id="{4AE5983A-3077-B03A-0BB5-EACDA28A6BD6}"/>
              </a:ext>
            </a:extLst>
          </p:cNvPr>
          <p:cNvSpPr txBox="1"/>
          <p:nvPr/>
        </p:nvSpPr>
        <p:spPr>
          <a:xfrm>
            <a:off x="3657600" y="3429000"/>
            <a:ext cx="5065295" cy="646331"/>
          </a:xfrm>
          <a:prstGeom prst="rect">
            <a:avLst/>
          </a:prstGeom>
          <a:noFill/>
        </p:spPr>
        <p:txBody>
          <a:bodyPr wrap="square" rtlCol="0">
            <a:spAutoFit/>
          </a:bodyPr>
          <a:lstStyle/>
          <a:p>
            <a:r>
              <a:rPr lang="en-US" dirty="0"/>
              <a:t>1.Open catalog box and select file destination.</a:t>
            </a:r>
          </a:p>
        </p:txBody>
      </p:sp>
      <p:sp>
        <p:nvSpPr>
          <p:cNvPr id="7" name="Rectangle 6">
            <a:extLst>
              <a:ext uri="{FF2B5EF4-FFF2-40B4-BE49-F238E27FC236}">
                <a16:creationId xmlns:a16="http://schemas.microsoft.com/office/drawing/2014/main" id="{3A2A6712-A408-0D03-B6B5-84A5F2434236}"/>
              </a:ext>
            </a:extLst>
          </p:cNvPr>
          <p:cNvSpPr/>
          <p:nvPr/>
        </p:nvSpPr>
        <p:spPr>
          <a:xfrm>
            <a:off x="9216189" y="4523874"/>
            <a:ext cx="613611" cy="1564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88E5DE8-8D21-DA2C-81A1-8BAAA9D286DB}"/>
              </a:ext>
            </a:extLst>
          </p:cNvPr>
          <p:cNvCxnSpPr/>
          <p:nvPr/>
        </p:nvCxnSpPr>
        <p:spPr>
          <a:xfrm>
            <a:off x="5017168" y="3934326"/>
            <a:ext cx="4090737" cy="5895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102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544B27-B299-5F5C-3161-949B1640F277}"/>
              </a:ext>
            </a:extLst>
          </p:cNvPr>
          <p:cNvPicPr>
            <a:picLocks noChangeAspect="1"/>
          </p:cNvPicPr>
          <p:nvPr/>
        </p:nvPicPr>
        <p:blipFill>
          <a:blip r:embed="rId2"/>
          <a:stretch>
            <a:fillRect/>
          </a:stretch>
        </p:blipFill>
        <p:spPr>
          <a:xfrm>
            <a:off x="6400800" y="541421"/>
            <a:ext cx="5522494" cy="6112042"/>
          </a:xfrm>
          <a:prstGeom prst="rect">
            <a:avLst/>
          </a:prstGeom>
        </p:spPr>
      </p:pic>
      <p:sp>
        <p:nvSpPr>
          <p:cNvPr id="3" name="TextBox 2">
            <a:extLst>
              <a:ext uri="{FF2B5EF4-FFF2-40B4-BE49-F238E27FC236}">
                <a16:creationId xmlns:a16="http://schemas.microsoft.com/office/drawing/2014/main" id="{6EC024CA-57B9-E7A5-FAB2-66E6F9E9F01E}"/>
              </a:ext>
            </a:extLst>
          </p:cNvPr>
          <p:cNvSpPr txBox="1"/>
          <p:nvPr/>
        </p:nvSpPr>
        <p:spPr>
          <a:xfrm>
            <a:off x="1744579" y="3198167"/>
            <a:ext cx="404662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2.Creating file geodatabase</a:t>
            </a:r>
          </a:p>
        </p:txBody>
      </p:sp>
      <p:cxnSp>
        <p:nvCxnSpPr>
          <p:cNvPr id="5" name="Straight Arrow Connector 4">
            <a:extLst>
              <a:ext uri="{FF2B5EF4-FFF2-40B4-BE49-F238E27FC236}">
                <a16:creationId xmlns:a16="http://schemas.microsoft.com/office/drawing/2014/main" id="{C7ABD268-DD88-E54A-4181-545E6E2C0A4C}"/>
              </a:ext>
            </a:extLst>
          </p:cNvPr>
          <p:cNvCxnSpPr/>
          <p:nvPr/>
        </p:nvCxnSpPr>
        <p:spPr>
          <a:xfrm flipH="1" flipV="1">
            <a:off x="9162047" y="3308684"/>
            <a:ext cx="427121" cy="12031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6480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67586B-3B70-CC72-8C36-B137A107D0EE}"/>
              </a:ext>
            </a:extLst>
          </p:cNvPr>
          <p:cNvPicPr>
            <a:picLocks noChangeAspect="1"/>
          </p:cNvPicPr>
          <p:nvPr/>
        </p:nvPicPr>
        <p:blipFill>
          <a:blip r:embed="rId2"/>
          <a:stretch>
            <a:fillRect/>
          </a:stretch>
        </p:blipFill>
        <p:spPr>
          <a:xfrm>
            <a:off x="1725779" y="2042867"/>
            <a:ext cx="4505325" cy="4552950"/>
          </a:xfrm>
          <a:prstGeom prst="rect">
            <a:avLst/>
          </a:prstGeom>
        </p:spPr>
      </p:pic>
      <p:pic>
        <p:nvPicPr>
          <p:cNvPr id="3" name="Picture 2">
            <a:extLst>
              <a:ext uri="{FF2B5EF4-FFF2-40B4-BE49-F238E27FC236}">
                <a16:creationId xmlns:a16="http://schemas.microsoft.com/office/drawing/2014/main" id="{92D7ACEA-2185-321C-E7D7-E33E8A8EAD13}"/>
              </a:ext>
            </a:extLst>
          </p:cNvPr>
          <p:cNvPicPr>
            <a:picLocks noChangeAspect="1"/>
          </p:cNvPicPr>
          <p:nvPr/>
        </p:nvPicPr>
        <p:blipFill>
          <a:blip r:embed="rId3"/>
          <a:stretch>
            <a:fillRect/>
          </a:stretch>
        </p:blipFill>
        <p:spPr>
          <a:xfrm>
            <a:off x="6545179" y="409075"/>
            <a:ext cx="5462337" cy="6244388"/>
          </a:xfrm>
          <a:prstGeom prst="rect">
            <a:avLst/>
          </a:prstGeom>
        </p:spPr>
      </p:pic>
      <p:sp>
        <p:nvSpPr>
          <p:cNvPr id="4" name="TextBox 3">
            <a:extLst>
              <a:ext uri="{FF2B5EF4-FFF2-40B4-BE49-F238E27FC236}">
                <a16:creationId xmlns:a16="http://schemas.microsoft.com/office/drawing/2014/main" id="{D060EF9A-21A5-51CC-480F-800BB8F0B9D1}"/>
              </a:ext>
            </a:extLst>
          </p:cNvPr>
          <p:cNvSpPr txBox="1"/>
          <p:nvPr/>
        </p:nvSpPr>
        <p:spPr>
          <a:xfrm>
            <a:off x="1725779" y="830179"/>
            <a:ext cx="4505325"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3.File Geodatabase contains feature dataset</a:t>
            </a:r>
          </a:p>
        </p:txBody>
      </p:sp>
      <p:pic>
        <p:nvPicPr>
          <p:cNvPr id="6" name="Picture 5">
            <a:extLst>
              <a:ext uri="{FF2B5EF4-FFF2-40B4-BE49-F238E27FC236}">
                <a16:creationId xmlns:a16="http://schemas.microsoft.com/office/drawing/2014/main" id="{E450F04D-27C9-50A4-7041-7B0D83AE79C4}"/>
              </a:ext>
            </a:extLst>
          </p:cNvPr>
          <p:cNvPicPr>
            <a:picLocks noChangeAspect="1"/>
          </p:cNvPicPr>
          <p:nvPr/>
        </p:nvPicPr>
        <p:blipFill>
          <a:blip r:embed="rId4"/>
          <a:stretch>
            <a:fillRect/>
          </a:stretch>
        </p:blipFill>
        <p:spPr>
          <a:xfrm>
            <a:off x="10561452" y="4224846"/>
            <a:ext cx="646232" cy="188992"/>
          </a:xfrm>
          <a:prstGeom prst="rect">
            <a:avLst/>
          </a:prstGeom>
        </p:spPr>
      </p:pic>
      <p:cxnSp>
        <p:nvCxnSpPr>
          <p:cNvPr id="11" name="Straight Arrow Connector 10">
            <a:extLst>
              <a:ext uri="{FF2B5EF4-FFF2-40B4-BE49-F238E27FC236}">
                <a16:creationId xmlns:a16="http://schemas.microsoft.com/office/drawing/2014/main" id="{30B5DB4E-A088-0351-2875-3E79599543B6}"/>
              </a:ext>
            </a:extLst>
          </p:cNvPr>
          <p:cNvCxnSpPr>
            <a:stCxn id="6" idx="1"/>
          </p:cNvCxnSpPr>
          <p:nvPr/>
        </p:nvCxnSpPr>
        <p:spPr>
          <a:xfrm flipH="1" flipV="1">
            <a:off x="6231104" y="4090737"/>
            <a:ext cx="4330348" cy="228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454630-30D3-5EFC-6338-496D7EE9C90D}"/>
              </a:ext>
            </a:extLst>
          </p:cNvPr>
          <p:cNvCxnSpPr>
            <a:cxnSpLocks/>
          </p:cNvCxnSpPr>
          <p:nvPr/>
        </p:nvCxnSpPr>
        <p:spPr>
          <a:xfrm flipV="1">
            <a:off x="3717758" y="1245677"/>
            <a:ext cx="3344779" cy="27610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91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88192E-7966-7094-CFD0-B8386F05BAC0}"/>
              </a:ext>
            </a:extLst>
          </p:cNvPr>
          <p:cNvPicPr>
            <a:picLocks noChangeAspect="1"/>
          </p:cNvPicPr>
          <p:nvPr/>
        </p:nvPicPr>
        <p:blipFill>
          <a:blip r:embed="rId2"/>
          <a:stretch>
            <a:fillRect/>
          </a:stretch>
        </p:blipFill>
        <p:spPr>
          <a:xfrm>
            <a:off x="3157545" y="1521367"/>
            <a:ext cx="4334125" cy="4922671"/>
          </a:xfrm>
          <a:prstGeom prst="rect">
            <a:avLst/>
          </a:prstGeom>
        </p:spPr>
      </p:pic>
      <p:pic>
        <p:nvPicPr>
          <p:cNvPr id="3" name="Picture 2">
            <a:extLst>
              <a:ext uri="{FF2B5EF4-FFF2-40B4-BE49-F238E27FC236}">
                <a16:creationId xmlns:a16="http://schemas.microsoft.com/office/drawing/2014/main" id="{EDF9BEE7-7F34-A75E-F303-9DDD86CA65BC}"/>
              </a:ext>
            </a:extLst>
          </p:cNvPr>
          <p:cNvPicPr>
            <a:picLocks noChangeAspect="1"/>
          </p:cNvPicPr>
          <p:nvPr/>
        </p:nvPicPr>
        <p:blipFill>
          <a:blip r:embed="rId3"/>
          <a:stretch>
            <a:fillRect/>
          </a:stretch>
        </p:blipFill>
        <p:spPr>
          <a:xfrm>
            <a:off x="7788694" y="1521367"/>
            <a:ext cx="4181474" cy="4922671"/>
          </a:xfrm>
          <a:prstGeom prst="rect">
            <a:avLst/>
          </a:prstGeom>
        </p:spPr>
      </p:pic>
      <p:cxnSp>
        <p:nvCxnSpPr>
          <p:cNvPr id="5" name="Straight Arrow Connector 4">
            <a:extLst>
              <a:ext uri="{FF2B5EF4-FFF2-40B4-BE49-F238E27FC236}">
                <a16:creationId xmlns:a16="http://schemas.microsoft.com/office/drawing/2014/main" id="{72185424-F4FB-A0ED-5938-13334B20FC24}"/>
              </a:ext>
            </a:extLst>
          </p:cNvPr>
          <p:cNvCxnSpPr/>
          <p:nvPr/>
        </p:nvCxnSpPr>
        <p:spPr>
          <a:xfrm flipV="1">
            <a:off x="4054642" y="2286000"/>
            <a:ext cx="4692316" cy="28635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D2555E-CB74-190B-57B9-C24CF030EEDE}"/>
              </a:ext>
            </a:extLst>
          </p:cNvPr>
          <p:cNvSpPr txBox="1"/>
          <p:nvPr/>
        </p:nvSpPr>
        <p:spPr>
          <a:xfrm>
            <a:off x="1816764" y="593808"/>
            <a:ext cx="9010400" cy="579967"/>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4.Creating feature classes(point, line, polygon)</a:t>
            </a:r>
          </a:p>
        </p:txBody>
      </p:sp>
    </p:spTree>
    <p:extLst>
      <p:ext uri="{BB962C8B-B14F-4D97-AF65-F5344CB8AC3E}">
        <p14:creationId xmlns:p14="http://schemas.microsoft.com/office/powerpoint/2010/main" val="14189034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294</TotalTime>
  <Words>269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GEODATABASE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 Khan</dc:creator>
  <cp:lastModifiedBy>Fahim uddin</cp:lastModifiedBy>
  <cp:revision>4</cp:revision>
  <dcterms:created xsi:type="dcterms:W3CDTF">2024-05-17T12:35:59Z</dcterms:created>
  <dcterms:modified xsi:type="dcterms:W3CDTF">2024-11-09T17:30:55Z</dcterms:modified>
</cp:coreProperties>
</file>