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7"/>
  </p:notesMasterIdLst>
  <p:handoutMasterIdLst>
    <p:handoutMasterId r:id="rId18"/>
  </p:handoutMasterIdLst>
  <p:sldIdLst>
    <p:sldId id="311" r:id="rId5"/>
    <p:sldId id="281" r:id="rId6"/>
    <p:sldId id="326" r:id="rId7"/>
    <p:sldId id="318" r:id="rId8"/>
    <p:sldId id="319" r:id="rId9"/>
    <p:sldId id="324" r:id="rId10"/>
    <p:sldId id="294" r:id="rId11"/>
    <p:sldId id="308" r:id="rId12"/>
    <p:sldId id="325" r:id="rId13"/>
    <p:sldId id="306" r:id="rId14"/>
    <p:sldId id="321" r:id="rId15"/>
    <p:sldId id="30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156"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B00D58-42E8-B3A6-0C00-A6F739107E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DFE9FBB-2D8D-BCA2-EB41-0B773ABCC2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75E59E-FDCA-437C-950E-DDC162CC899F}" type="datetimeFigureOut">
              <a:rPr lang="en-US" smtClean="0"/>
              <a:t>12/17/2023</a:t>
            </a:fld>
            <a:endParaRPr lang="en-US" dirty="0"/>
          </a:p>
        </p:txBody>
      </p:sp>
      <p:sp>
        <p:nvSpPr>
          <p:cNvPr id="4" name="Footer Placeholder 3">
            <a:extLst>
              <a:ext uri="{FF2B5EF4-FFF2-40B4-BE49-F238E27FC236}">
                <a16:creationId xmlns:a16="http://schemas.microsoft.com/office/drawing/2014/main" id="{9F605B67-9F3D-29A7-6397-7E2BEADB9F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338E526-04BA-5DE5-594E-F17BCE643A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A7E021-20CB-406E-9C36-02565894EE33}" type="slidenum">
              <a:rPr lang="en-US" smtClean="0"/>
              <a:t>‹#›</a:t>
            </a:fld>
            <a:endParaRPr lang="en-US" dirty="0"/>
          </a:p>
        </p:txBody>
      </p:sp>
    </p:spTree>
    <p:extLst>
      <p:ext uri="{BB962C8B-B14F-4D97-AF65-F5344CB8AC3E}">
        <p14:creationId xmlns:p14="http://schemas.microsoft.com/office/powerpoint/2010/main" val="2542704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12/17/2023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1</a:t>
            </a:fld>
            <a:endParaRPr lang="en-US" dirty="0"/>
          </a:p>
        </p:txBody>
      </p:sp>
    </p:spTree>
    <p:extLst>
      <p:ext uri="{BB962C8B-B14F-4D97-AF65-F5344CB8AC3E}">
        <p14:creationId xmlns:p14="http://schemas.microsoft.com/office/powerpoint/2010/main" val="1783831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10</a:t>
            </a:fld>
            <a:endParaRPr lang="en-US" dirty="0"/>
          </a:p>
        </p:txBody>
      </p:sp>
    </p:spTree>
    <p:extLst>
      <p:ext uri="{BB962C8B-B14F-4D97-AF65-F5344CB8AC3E}">
        <p14:creationId xmlns:p14="http://schemas.microsoft.com/office/powerpoint/2010/main" val="760659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11</a:t>
            </a:fld>
            <a:endParaRPr lang="en-US" dirty="0"/>
          </a:p>
        </p:txBody>
      </p:sp>
    </p:spTree>
    <p:extLst>
      <p:ext uri="{BB962C8B-B14F-4D97-AF65-F5344CB8AC3E}">
        <p14:creationId xmlns:p14="http://schemas.microsoft.com/office/powerpoint/2010/main" val="386003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12</a:t>
            </a:fld>
            <a:endParaRPr lang="en-US" dirty="0"/>
          </a:p>
        </p:txBody>
      </p:sp>
    </p:spTree>
    <p:extLst>
      <p:ext uri="{BB962C8B-B14F-4D97-AF65-F5344CB8AC3E}">
        <p14:creationId xmlns:p14="http://schemas.microsoft.com/office/powerpoint/2010/main" val="412775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2</a:t>
            </a:fld>
            <a:endParaRPr lang="en-US" dirty="0"/>
          </a:p>
        </p:txBody>
      </p:sp>
    </p:spTree>
    <p:extLst>
      <p:ext uri="{BB962C8B-B14F-4D97-AF65-F5344CB8AC3E}">
        <p14:creationId xmlns:p14="http://schemas.microsoft.com/office/powerpoint/2010/main" val="58884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3</a:t>
            </a:fld>
            <a:endParaRPr lang="en-US" dirty="0"/>
          </a:p>
        </p:txBody>
      </p:sp>
    </p:spTree>
    <p:extLst>
      <p:ext uri="{BB962C8B-B14F-4D97-AF65-F5344CB8AC3E}">
        <p14:creationId xmlns:p14="http://schemas.microsoft.com/office/powerpoint/2010/main" val="467069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4</a:t>
            </a:fld>
            <a:endParaRPr lang="en-US" dirty="0"/>
          </a:p>
        </p:txBody>
      </p:sp>
    </p:spTree>
    <p:extLst>
      <p:ext uri="{BB962C8B-B14F-4D97-AF65-F5344CB8AC3E}">
        <p14:creationId xmlns:p14="http://schemas.microsoft.com/office/powerpoint/2010/main" val="2514862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5</a:t>
            </a:fld>
            <a:endParaRPr lang="en-US" dirty="0"/>
          </a:p>
        </p:txBody>
      </p:sp>
    </p:spTree>
    <p:extLst>
      <p:ext uri="{BB962C8B-B14F-4D97-AF65-F5344CB8AC3E}">
        <p14:creationId xmlns:p14="http://schemas.microsoft.com/office/powerpoint/2010/main" val="3272125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6</a:t>
            </a:fld>
            <a:endParaRPr lang="en-US" dirty="0"/>
          </a:p>
        </p:txBody>
      </p:sp>
    </p:spTree>
    <p:extLst>
      <p:ext uri="{BB962C8B-B14F-4D97-AF65-F5344CB8AC3E}">
        <p14:creationId xmlns:p14="http://schemas.microsoft.com/office/powerpoint/2010/main" val="863810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7</a:t>
            </a:fld>
            <a:endParaRPr lang="en-US" dirty="0"/>
          </a:p>
        </p:txBody>
      </p:sp>
    </p:spTree>
    <p:extLst>
      <p:ext uri="{BB962C8B-B14F-4D97-AF65-F5344CB8AC3E}">
        <p14:creationId xmlns:p14="http://schemas.microsoft.com/office/powerpoint/2010/main" val="2873674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8</a:t>
            </a:fld>
            <a:endParaRPr lang="en-US" dirty="0"/>
          </a:p>
        </p:txBody>
      </p:sp>
    </p:spTree>
    <p:extLst>
      <p:ext uri="{BB962C8B-B14F-4D97-AF65-F5344CB8AC3E}">
        <p14:creationId xmlns:p14="http://schemas.microsoft.com/office/powerpoint/2010/main" val="3211884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EF503-E31C-4FCE-86D9-0C61A5CBE283}" type="slidenum">
              <a:rPr lang="en-US" smtClean="0"/>
              <a:t>9</a:t>
            </a:fld>
            <a:endParaRPr lang="en-US" dirty="0"/>
          </a:p>
        </p:txBody>
      </p:sp>
    </p:spTree>
    <p:extLst>
      <p:ext uri="{BB962C8B-B14F-4D97-AF65-F5344CB8AC3E}">
        <p14:creationId xmlns:p14="http://schemas.microsoft.com/office/powerpoint/2010/main" val="555251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hasCustomPrompt="1"/>
          </p:nvPr>
        </p:nvSpPr>
        <p:spPr>
          <a:xfrm>
            <a:off x="3947746" y="0"/>
            <a:ext cx="8244254"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lvl1pPr marL="0" indent="0" algn="ctr">
              <a:buNone/>
              <a:defRPr/>
            </a:lvl1pPr>
          </a:lstStyle>
          <a:p>
            <a:r>
              <a:rPr lang="en-US" dirty="0"/>
              <a:t>Click to add picture</a:t>
            </a:r>
          </a:p>
        </p:txBody>
      </p:sp>
      <p:sp>
        <p:nvSpPr>
          <p:cNvPr id="6" name="Title 5">
            <a:extLst>
              <a:ext uri="{FF2B5EF4-FFF2-40B4-BE49-F238E27FC236}">
                <a16:creationId xmlns:a16="http://schemas.microsoft.com/office/drawing/2014/main" id="{208E3DBC-8B68-468D-8087-25FED9397CBE}"/>
              </a:ext>
            </a:extLst>
          </p:cNvPr>
          <p:cNvSpPr>
            <a:spLocks noGrp="1"/>
          </p:cNvSpPr>
          <p:nvPr>
            <p:ph type="title" hasCustomPrompt="1"/>
          </p:nvPr>
        </p:nvSpPr>
        <p:spPr>
          <a:xfrm>
            <a:off x="520697" y="832351"/>
            <a:ext cx="3870148" cy="2043047"/>
          </a:xfrm>
        </p:spPr>
        <p:txBody>
          <a:bodyPr anchor="b" anchorCtr="0"/>
          <a:lstStyle>
            <a:lvl1pPr>
              <a:defRPr sz="3200"/>
            </a:lvl1pPr>
          </a:lstStyle>
          <a:p>
            <a:r>
              <a:rPr lang="en-US" dirty="0"/>
              <a:t>Click to add title</a:t>
            </a:r>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520695" y="3410869"/>
            <a:ext cx="3870149" cy="1801812"/>
          </a:xfrm>
        </p:spPr>
        <p:txBody>
          <a:bodyPr anchor="ctr" anchorCtr="0">
            <a:no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Click to add subtitle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hasCustomPrompt="1"/>
          </p:nvPr>
        </p:nvSpPr>
        <p:spPr>
          <a:xfrm>
            <a:off x="915988" y="323196"/>
            <a:ext cx="10133012" cy="1382156"/>
          </a:xfrm>
        </p:spPr>
        <p:txBody>
          <a:bodyPr lIns="0">
            <a:noAutofit/>
          </a:bodyPr>
          <a:lstStyle>
            <a:lvl1pPr>
              <a:defRPr sz="3600"/>
            </a:lvl1pPr>
          </a:lstStyle>
          <a:p>
            <a:r>
              <a:rPr lang="en-US" dirty="0"/>
              <a:t>Click to add title</a:t>
            </a:r>
          </a:p>
        </p:txBody>
      </p:sp>
      <p:sp>
        <p:nvSpPr>
          <p:cNvPr id="3" name="Content Placeholder 7">
            <a:extLst>
              <a:ext uri="{FF2B5EF4-FFF2-40B4-BE49-F238E27FC236}">
                <a16:creationId xmlns:a16="http://schemas.microsoft.com/office/drawing/2014/main" id="{92F6FD5E-7670-871F-F72A-39D2A6D7A5B8}"/>
              </a:ext>
            </a:extLst>
          </p:cNvPr>
          <p:cNvSpPr>
            <a:spLocks noGrp="1"/>
          </p:cNvSpPr>
          <p:nvPr>
            <p:ph sz="quarter" idx="12"/>
          </p:nvPr>
        </p:nvSpPr>
        <p:spPr>
          <a:xfrm>
            <a:off x="915988" y="1825625"/>
            <a:ext cx="10133012" cy="4351338"/>
          </a:xfrm>
        </p:spPr>
        <p:txBody>
          <a:bodyPr>
            <a:normAutofit/>
          </a:bodyPr>
          <a:lstStyle>
            <a:lvl1pPr marL="0" indent="0">
              <a:lnSpc>
                <a:spcPct val="120000"/>
              </a:lnSpc>
              <a:buNone/>
              <a:defRPr sz="2800"/>
            </a:lvl1pPr>
            <a:lvl2pPr indent="-182880">
              <a:defRPr sz="2400"/>
            </a:lvl2pPr>
            <a:lvl3pPr indent="-182880">
              <a:defRPr sz="2000"/>
            </a:lvl3pPr>
            <a:lvl4pPr indent="-182880">
              <a:defRPr sz="1800"/>
            </a:lvl4pPr>
            <a:lvl5pPr indent="-18288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304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hasCustomPrompt="1"/>
          </p:nvPr>
        </p:nvSpPr>
        <p:spPr>
          <a:xfrm>
            <a:off x="838199" y="533401"/>
            <a:ext cx="10692809" cy="1224378"/>
          </a:xfrm>
        </p:spPr>
        <p:txBody>
          <a:bodyPr>
            <a:noAutofit/>
          </a:bodyPr>
          <a:lstStyle>
            <a:lvl1pPr>
              <a:defRPr sz="3600"/>
            </a:lvl1pPr>
          </a:lstStyle>
          <a:p>
            <a:r>
              <a:rPr lang="en-US" dirty="0"/>
              <a:t>Click to add title</a:t>
            </a:r>
          </a:p>
        </p:txBody>
      </p:sp>
      <p:sp>
        <p:nvSpPr>
          <p:cNvPr id="5" name="Content Placeholder 7">
            <a:extLst>
              <a:ext uri="{FF2B5EF4-FFF2-40B4-BE49-F238E27FC236}">
                <a16:creationId xmlns:a16="http://schemas.microsoft.com/office/drawing/2014/main" id="{F67E8194-EC0E-9FB1-EA2A-0BA92AA06E28}"/>
              </a:ext>
            </a:extLst>
          </p:cNvPr>
          <p:cNvSpPr>
            <a:spLocks noGrp="1"/>
          </p:cNvSpPr>
          <p:nvPr>
            <p:ph sz="quarter" idx="12"/>
          </p:nvPr>
        </p:nvSpPr>
        <p:spPr>
          <a:xfrm>
            <a:off x="839788" y="1825625"/>
            <a:ext cx="10691219" cy="4351338"/>
          </a:xfrm>
        </p:spPr>
        <p:txBody>
          <a:bodyPr>
            <a:normAutofit/>
          </a:bodyPr>
          <a:lstStyle>
            <a:lvl1pPr marL="0" indent="0">
              <a:lnSpc>
                <a:spcPct val="120000"/>
              </a:lnSpc>
              <a:buNone/>
              <a:defRPr sz="2800"/>
            </a:lvl1pPr>
            <a:lvl2pPr indent="-182880">
              <a:defRPr sz="2400"/>
            </a:lvl2pPr>
            <a:lvl3pPr indent="-182880">
              <a:defRPr sz="2000"/>
            </a:lvl3pPr>
            <a:lvl4pPr indent="-182880">
              <a:defRPr sz="1800"/>
            </a:lvl4pPr>
            <a:lvl5pPr indent="-18288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6218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hasCustomPrompt="1"/>
          </p:nvPr>
        </p:nvSpPr>
        <p:spPr>
          <a:xfrm>
            <a:off x="839788" y="291554"/>
            <a:ext cx="10515600" cy="1325563"/>
          </a:xfrm>
        </p:spPr>
        <p:txBody>
          <a:bodyPr>
            <a:noAutofit/>
          </a:bodyPr>
          <a:lstStyle>
            <a:lvl1pPr>
              <a:defRPr sz="3600"/>
            </a:lvl1pPr>
          </a:lstStyle>
          <a:p>
            <a:r>
              <a:rPr lang="en-US" dirty="0"/>
              <a:t>Click to add title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hasCustomPrompt="1"/>
          </p:nvPr>
        </p:nvSpPr>
        <p:spPr>
          <a:xfrm>
            <a:off x="839788" y="1734325"/>
            <a:ext cx="5157787" cy="823912"/>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hasCustomPrompt="1"/>
          </p:nvPr>
        </p:nvSpPr>
        <p:spPr>
          <a:xfrm>
            <a:off x="6172200" y="1734325"/>
            <a:ext cx="5183188" cy="823912"/>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8" name="Content Placeholder 7">
            <a:extLst>
              <a:ext uri="{FF2B5EF4-FFF2-40B4-BE49-F238E27FC236}">
                <a16:creationId xmlns:a16="http://schemas.microsoft.com/office/drawing/2014/main" id="{34264240-E83B-8A44-A256-95C96E06BFAF}"/>
              </a:ext>
            </a:extLst>
          </p:cNvPr>
          <p:cNvSpPr>
            <a:spLocks noGrp="1"/>
          </p:cNvSpPr>
          <p:nvPr>
            <p:ph sz="quarter" idx="10"/>
          </p:nvPr>
        </p:nvSpPr>
        <p:spPr>
          <a:xfrm>
            <a:off x="839788" y="2558237"/>
            <a:ext cx="5157787" cy="3684588"/>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7">
            <a:extLst>
              <a:ext uri="{FF2B5EF4-FFF2-40B4-BE49-F238E27FC236}">
                <a16:creationId xmlns:a16="http://schemas.microsoft.com/office/drawing/2014/main" id="{9FC8BF9E-2DD3-F860-D883-84D8701BBF77}"/>
              </a:ext>
            </a:extLst>
          </p:cNvPr>
          <p:cNvSpPr>
            <a:spLocks noGrp="1"/>
          </p:cNvSpPr>
          <p:nvPr>
            <p:ph sz="quarter" idx="11"/>
          </p:nvPr>
        </p:nvSpPr>
        <p:spPr>
          <a:xfrm>
            <a:off x="6172200" y="2558237"/>
            <a:ext cx="5180012" cy="3684588"/>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column 2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hasCustomPrompt="1"/>
          </p:nvPr>
        </p:nvSpPr>
        <p:spPr>
          <a:xfrm>
            <a:off x="839788" y="417680"/>
            <a:ext cx="8167579" cy="1285116"/>
          </a:xfrm>
        </p:spPr>
        <p:txBody>
          <a:bodyPr>
            <a:noAutofit/>
          </a:bodyPr>
          <a:lstStyle>
            <a:lvl1pPr>
              <a:defRPr sz="3600"/>
            </a:lvl1pPr>
          </a:lstStyle>
          <a:p>
            <a:r>
              <a:rPr lang="en-US" dirty="0"/>
              <a:t>Click to add title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hasCustomPrompt="1"/>
          </p:nvPr>
        </p:nvSpPr>
        <p:spPr>
          <a:xfrm>
            <a:off x="839789" y="1734325"/>
            <a:ext cx="3886196" cy="823912"/>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7">
            <a:extLst>
              <a:ext uri="{FF2B5EF4-FFF2-40B4-BE49-F238E27FC236}">
                <a16:creationId xmlns:a16="http://schemas.microsoft.com/office/drawing/2014/main" id="{D44078EB-1D86-9884-C3E8-39B3FCDD3D8E}"/>
              </a:ext>
            </a:extLst>
          </p:cNvPr>
          <p:cNvSpPr>
            <a:spLocks noGrp="1"/>
          </p:cNvSpPr>
          <p:nvPr>
            <p:ph sz="quarter" idx="12"/>
          </p:nvPr>
        </p:nvSpPr>
        <p:spPr>
          <a:xfrm>
            <a:off x="839788" y="2578115"/>
            <a:ext cx="3886197" cy="3684588"/>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hasCustomPrompt="1"/>
          </p:nvPr>
        </p:nvSpPr>
        <p:spPr>
          <a:xfrm>
            <a:off x="5121171" y="1734325"/>
            <a:ext cx="3886196" cy="823912"/>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8" name="Content Placeholder 7">
            <a:extLst>
              <a:ext uri="{FF2B5EF4-FFF2-40B4-BE49-F238E27FC236}">
                <a16:creationId xmlns:a16="http://schemas.microsoft.com/office/drawing/2014/main" id="{F61CC1A1-BF2A-DBBF-C408-9C7ADD0C60D0}"/>
              </a:ext>
            </a:extLst>
          </p:cNvPr>
          <p:cNvSpPr>
            <a:spLocks noGrp="1"/>
          </p:cNvSpPr>
          <p:nvPr>
            <p:ph sz="quarter" idx="13"/>
          </p:nvPr>
        </p:nvSpPr>
        <p:spPr>
          <a:xfrm>
            <a:off x="5121171" y="2578115"/>
            <a:ext cx="3902943" cy="3684588"/>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F5967279-85CA-A9C7-2EED-78F831C97BD1}"/>
              </a:ext>
            </a:extLst>
          </p:cNvPr>
          <p:cNvSpPr>
            <a:spLocks noGrp="1"/>
          </p:cNvSpPr>
          <p:nvPr>
            <p:ph type="pic" sz="quarter" idx="10" hasCustomPrompt="1"/>
          </p:nvPr>
        </p:nvSpPr>
        <p:spPr>
          <a:xfrm>
            <a:off x="9721850" y="0"/>
            <a:ext cx="2470150" cy="3429000"/>
          </a:xfrm>
          <a:solidFill>
            <a:schemeClr val="accent2"/>
          </a:solidFill>
        </p:spPr>
        <p:txBody>
          <a:bodyPr>
            <a:normAutofit/>
          </a:bodyPr>
          <a:lstStyle>
            <a:lvl1pPr marL="0" indent="0" algn="ctr">
              <a:buNone/>
              <a:defRPr sz="1800"/>
            </a:lvl1pPr>
          </a:lstStyle>
          <a:p>
            <a:r>
              <a:rPr lang="en-US" dirty="0"/>
              <a:t>Click to add picture</a:t>
            </a:r>
          </a:p>
        </p:txBody>
      </p:sp>
      <p:sp>
        <p:nvSpPr>
          <p:cNvPr id="11" name="Picture Placeholder 9">
            <a:extLst>
              <a:ext uri="{FF2B5EF4-FFF2-40B4-BE49-F238E27FC236}">
                <a16:creationId xmlns:a16="http://schemas.microsoft.com/office/drawing/2014/main" id="{3354F1E6-FB71-C8A4-3C53-58AD258CCE2C}"/>
              </a:ext>
            </a:extLst>
          </p:cNvPr>
          <p:cNvSpPr>
            <a:spLocks noGrp="1"/>
          </p:cNvSpPr>
          <p:nvPr>
            <p:ph type="pic" sz="quarter" idx="11" hasCustomPrompt="1"/>
          </p:nvPr>
        </p:nvSpPr>
        <p:spPr>
          <a:xfrm>
            <a:off x="9721850" y="3429000"/>
            <a:ext cx="2470150" cy="3429000"/>
          </a:xfrm>
          <a:solidFill>
            <a:schemeClr val="accent2"/>
          </a:solidFill>
        </p:spPr>
        <p:txBody>
          <a:bodyPr>
            <a:normAutofit/>
          </a:bodyPr>
          <a:lstStyle>
            <a:lvl1pPr marL="0" indent="0" algn="ctr">
              <a:buNone/>
              <a:defRPr sz="1800"/>
            </a:lvl1pPr>
          </a:lstStyle>
          <a:p>
            <a:r>
              <a:rPr lang="en-US" dirty="0"/>
              <a:t>Click to add picture</a:t>
            </a:r>
          </a:p>
        </p:txBody>
      </p:sp>
    </p:spTree>
    <p:extLst>
      <p:ext uri="{BB962C8B-B14F-4D97-AF65-F5344CB8AC3E}">
        <p14:creationId xmlns:p14="http://schemas.microsoft.com/office/powerpoint/2010/main" val="2355071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Rows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hasCustomPrompt="1"/>
          </p:nvPr>
        </p:nvSpPr>
        <p:spPr>
          <a:xfrm>
            <a:off x="3141554" y="449207"/>
            <a:ext cx="7631549" cy="1325563"/>
          </a:xfrm>
        </p:spPr>
        <p:txBody>
          <a:bodyPr>
            <a:noAutofit/>
          </a:bodyPr>
          <a:lstStyle>
            <a:lvl1pPr>
              <a:defRPr sz="3600"/>
            </a:lvl1pPr>
          </a:lstStyle>
          <a:p>
            <a:r>
              <a:rPr lang="en-US" dirty="0"/>
              <a:t>Click to add title</a:t>
            </a:r>
          </a:p>
        </p:txBody>
      </p:sp>
      <p:sp>
        <p:nvSpPr>
          <p:cNvPr id="13" name="Picture Placeholder 12">
            <a:extLst>
              <a:ext uri="{FF2B5EF4-FFF2-40B4-BE49-F238E27FC236}">
                <a16:creationId xmlns:a16="http://schemas.microsoft.com/office/drawing/2014/main" id="{5EB1B50D-A919-BE5E-74D5-7CAB6A850CFE}"/>
              </a:ext>
            </a:extLst>
          </p:cNvPr>
          <p:cNvSpPr>
            <a:spLocks noGrp="1"/>
          </p:cNvSpPr>
          <p:nvPr>
            <p:ph type="pic" sz="quarter" idx="12" hasCustomPrompt="1"/>
          </p:nvPr>
        </p:nvSpPr>
        <p:spPr>
          <a:xfrm>
            <a:off x="-1" y="-7938"/>
            <a:ext cx="2449513" cy="3436938"/>
          </a:xfrm>
          <a:solidFill>
            <a:schemeClr val="accent2"/>
          </a:solidFill>
        </p:spPr>
        <p:txBody>
          <a:bodyPr>
            <a:normAutofit/>
          </a:bodyPr>
          <a:lstStyle>
            <a:lvl1pPr marL="0" indent="0" algn="ctr">
              <a:buNone/>
              <a:defRPr sz="1800"/>
            </a:lvl1pPr>
          </a:lstStyle>
          <a:p>
            <a:r>
              <a:rPr lang="en-US" dirty="0"/>
              <a:t>Click to add picture</a:t>
            </a:r>
          </a:p>
        </p:txBody>
      </p:sp>
      <p:sp>
        <p:nvSpPr>
          <p:cNvPr id="14" name="Picture Placeholder 12">
            <a:extLst>
              <a:ext uri="{FF2B5EF4-FFF2-40B4-BE49-F238E27FC236}">
                <a16:creationId xmlns:a16="http://schemas.microsoft.com/office/drawing/2014/main" id="{B14CC16F-6E3E-C661-002C-4EC58025D174}"/>
              </a:ext>
            </a:extLst>
          </p:cNvPr>
          <p:cNvSpPr>
            <a:spLocks noGrp="1"/>
          </p:cNvSpPr>
          <p:nvPr>
            <p:ph type="pic" sz="quarter" idx="13" hasCustomPrompt="1"/>
          </p:nvPr>
        </p:nvSpPr>
        <p:spPr>
          <a:xfrm>
            <a:off x="-1" y="3421062"/>
            <a:ext cx="2449513" cy="3436938"/>
          </a:xfrm>
          <a:solidFill>
            <a:schemeClr val="accent2"/>
          </a:solidFill>
        </p:spPr>
        <p:txBody>
          <a:bodyPr>
            <a:normAutofit/>
          </a:bodyPr>
          <a:lstStyle>
            <a:lvl1pPr marL="0" indent="0" algn="ctr">
              <a:buNone/>
              <a:defRPr sz="1800"/>
            </a:lvl1pPr>
          </a:lstStyle>
          <a:p>
            <a:r>
              <a:rPr lang="en-US" dirty="0"/>
              <a:t>Click to add picture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hasCustomPrompt="1"/>
          </p:nvPr>
        </p:nvSpPr>
        <p:spPr>
          <a:xfrm>
            <a:off x="3141554" y="1828915"/>
            <a:ext cx="7631549" cy="672544"/>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7">
            <a:extLst>
              <a:ext uri="{FF2B5EF4-FFF2-40B4-BE49-F238E27FC236}">
                <a16:creationId xmlns:a16="http://schemas.microsoft.com/office/drawing/2014/main" id="{DE262B09-364D-0FED-4386-6B61F5E2059E}"/>
              </a:ext>
            </a:extLst>
          </p:cNvPr>
          <p:cNvSpPr>
            <a:spLocks noGrp="1"/>
          </p:cNvSpPr>
          <p:nvPr>
            <p:ph sz="quarter" idx="14"/>
          </p:nvPr>
        </p:nvSpPr>
        <p:spPr>
          <a:xfrm>
            <a:off x="3141554" y="2558237"/>
            <a:ext cx="7631549" cy="1519777"/>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B18DA78-EDD7-6979-898D-5F3B5AABCAEE}"/>
              </a:ext>
            </a:extLst>
          </p:cNvPr>
          <p:cNvSpPr>
            <a:spLocks noGrp="1"/>
          </p:cNvSpPr>
          <p:nvPr>
            <p:ph type="body" idx="10" hasCustomPrompt="1"/>
          </p:nvPr>
        </p:nvSpPr>
        <p:spPr>
          <a:xfrm>
            <a:off x="3141554" y="4159694"/>
            <a:ext cx="7631549" cy="672544"/>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7">
            <a:extLst>
              <a:ext uri="{FF2B5EF4-FFF2-40B4-BE49-F238E27FC236}">
                <a16:creationId xmlns:a16="http://schemas.microsoft.com/office/drawing/2014/main" id="{EC74A87D-30FB-01B0-5DA8-0B98D76979A0}"/>
              </a:ext>
            </a:extLst>
          </p:cNvPr>
          <p:cNvSpPr>
            <a:spLocks noGrp="1"/>
          </p:cNvSpPr>
          <p:nvPr>
            <p:ph sz="quarter" idx="15"/>
          </p:nvPr>
        </p:nvSpPr>
        <p:spPr>
          <a:xfrm>
            <a:off x="3141554" y="4889016"/>
            <a:ext cx="7631549" cy="1519777"/>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095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hasCustomPrompt="1"/>
          </p:nvPr>
        </p:nvSpPr>
        <p:spPr>
          <a:xfrm>
            <a:off x="839788" y="365126"/>
            <a:ext cx="10515600" cy="1190406"/>
          </a:xfrm>
        </p:spPr>
        <p:txBody>
          <a:bodyPr>
            <a:noAutofit/>
          </a:bodyPr>
          <a:lstStyle>
            <a:lvl1pPr>
              <a:defRPr sz="3600"/>
            </a:lvl1pPr>
          </a:lstStyle>
          <a:p>
            <a:r>
              <a:rPr lang="en-US" dirty="0"/>
              <a:t>Click to add title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hasCustomPrompt="1"/>
          </p:nvPr>
        </p:nvSpPr>
        <p:spPr>
          <a:xfrm>
            <a:off x="839788" y="1734325"/>
            <a:ext cx="3200400" cy="823912"/>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hasCustomPrompt="1"/>
          </p:nvPr>
        </p:nvSpPr>
        <p:spPr>
          <a:xfrm>
            <a:off x="4495800" y="1734325"/>
            <a:ext cx="3200400" cy="823912"/>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hasCustomPrompt="1"/>
          </p:nvPr>
        </p:nvSpPr>
        <p:spPr>
          <a:xfrm>
            <a:off x="8151812" y="1734325"/>
            <a:ext cx="3200400" cy="823912"/>
          </a:xfrm>
        </p:spPr>
        <p:txBody>
          <a:bodyPr anchor="ctr" anchorCtr="0">
            <a:noAutofit/>
          </a:bodyPr>
          <a:lstStyle>
            <a:lvl1pPr marL="0" indent="0">
              <a:buNone/>
              <a:defRPr sz="1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7">
            <a:extLst>
              <a:ext uri="{FF2B5EF4-FFF2-40B4-BE49-F238E27FC236}">
                <a16:creationId xmlns:a16="http://schemas.microsoft.com/office/drawing/2014/main" id="{1A288D48-46DD-8785-DECC-B3943A1A6EE8}"/>
              </a:ext>
            </a:extLst>
          </p:cNvPr>
          <p:cNvSpPr>
            <a:spLocks noGrp="1"/>
          </p:cNvSpPr>
          <p:nvPr>
            <p:ph sz="quarter" idx="12"/>
          </p:nvPr>
        </p:nvSpPr>
        <p:spPr>
          <a:xfrm>
            <a:off x="839789" y="2578115"/>
            <a:ext cx="3200400" cy="3684588"/>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7">
            <a:extLst>
              <a:ext uri="{FF2B5EF4-FFF2-40B4-BE49-F238E27FC236}">
                <a16:creationId xmlns:a16="http://schemas.microsoft.com/office/drawing/2014/main" id="{1E9D964B-3826-6A62-C8F8-8442BE02EEF2}"/>
              </a:ext>
            </a:extLst>
          </p:cNvPr>
          <p:cNvSpPr>
            <a:spLocks noGrp="1"/>
          </p:cNvSpPr>
          <p:nvPr>
            <p:ph sz="quarter" idx="14"/>
          </p:nvPr>
        </p:nvSpPr>
        <p:spPr>
          <a:xfrm>
            <a:off x="4495800" y="2578115"/>
            <a:ext cx="3200400" cy="3684588"/>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a:extLst>
              <a:ext uri="{FF2B5EF4-FFF2-40B4-BE49-F238E27FC236}">
                <a16:creationId xmlns:a16="http://schemas.microsoft.com/office/drawing/2014/main" id="{E2334187-42B0-A839-E015-68BE285287D0}"/>
              </a:ext>
            </a:extLst>
          </p:cNvPr>
          <p:cNvSpPr>
            <a:spLocks noGrp="1"/>
          </p:cNvSpPr>
          <p:nvPr>
            <p:ph sz="quarter" idx="15"/>
          </p:nvPr>
        </p:nvSpPr>
        <p:spPr>
          <a:xfrm>
            <a:off x="8151812" y="2558237"/>
            <a:ext cx="3200400" cy="3684588"/>
          </a:xfrm>
        </p:spPr>
        <p:txBody>
          <a:bodyPr>
            <a:normAutofit/>
          </a:bodyPr>
          <a:lstStyle>
            <a:lvl1pPr marL="182880" indent="-182880">
              <a:lnSpc>
                <a:spcPct val="120000"/>
              </a:lnSpc>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hasCustomPrompt="1"/>
          </p:nvPr>
        </p:nvSpPr>
        <p:spPr>
          <a:xfrm>
            <a:off x="1058921" y="533400"/>
            <a:ext cx="5037082" cy="1606118"/>
          </a:xfrm>
        </p:spPr>
        <p:txBody>
          <a:bodyPr>
            <a:noAutofit/>
          </a:bodyPr>
          <a:lstStyle>
            <a:lvl1pPr>
              <a:defRPr sz="3600"/>
            </a:lvl1pPr>
          </a:lstStyle>
          <a:p>
            <a:r>
              <a:rPr lang="en-US" dirty="0"/>
              <a:t>Click to add title</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hasCustomPrompt="1"/>
          </p:nvPr>
        </p:nvSpPr>
        <p:spPr>
          <a:xfrm>
            <a:off x="7186070" y="0"/>
            <a:ext cx="2463897" cy="3429000"/>
          </a:xfrm>
          <a:solidFill>
            <a:schemeClr val="accent2"/>
          </a:solidFill>
        </p:spPr>
        <p:txBody>
          <a:bodyPr tIns="365760">
            <a:norm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hasCustomPrompt="1"/>
          </p:nvPr>
        </p:nvSpPr>
        <p:spPr>
          <a:xfrm>
            <a:off x="9649155" y="0"/>
            <a:ext cx="2539797" cy="3429000"/>
          </a:xfrm>
          <a:solidFill>
            <a:schemeClr val="accent2"/>
          </a:solidFill>
        </p:spPr>
        <p:txBody>
          <a:bodyPr tIns="365760">
            <a:norm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hasCustomPrompt="1"/>
          </p:nvPr>
        </p:nvSpPr>
        <p:spPr>
          <a:xfrm>
            <a:off x="7186070" y="3383280"/>
            <a:ext cx="2463897" cy="3474720"/>
          </a:xfrm>
          <a:solidFill>
            <a:schemeClr val="accent2"/>
          </a:solidFill>
        </p:spPr>
        <p:txBody>
          <a:bodyPr tIns="365760">
            <a:norm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hasCustomPrompt="1"/>
          </p:nvPr>
        </p:nvSpPr>
        <p:spPr>
          <a:xfrm>
            <a:off x="9649155" y="3383280"/>
            <a:ext cx="2539797" cy="3474720"/>
          </a:xfrm>
          <a:solidFill>
            <a:schemeClr val="accent2"/>
          </a:solidFill>
        </p:spPr>
        <p:txBody>
          <a:bodyPr tIns="365760">
            <a:norm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2" name="Content Placeholder 7">
            <a:extLst>
              <a:ext uri="{FF2B5EF4-FFF2-40B4-BE49-F238E27FC236}">
                <a16:creationId xmlns:a16="http://schemas.microsoft.com/office/drawing/2014/main" id="{7F170437-7735-5F1D-A434-50F5613E886B}"/>
              </a:ext>
            </a:extLst>
          </p:cNvPr>
          <p:cNvSpPr>
            <a:spLocks noGrp="1"/>
          </p:cNvSpPr>
          <p:nvPr>
            <p:ph sz="quarter" idx="12"/>
          </p:nvPr>
        </p:nvSpPr>
        <p:spPr>
          <a:xfrm>
            <a:off x="1058920" y="2229347"/>
            <a:ext cx="5037079" cy="3821742"/>
          </a:xfrm>
        </p:spPr>
        <p:txBody>
          <a:bodyPr>
            <a:normAutofit/>
          </a:bodyPr>
          <a:lstStyle>
            <a:lvl1pPr marL="0" indent="0">
              <a:lnSpc>
                <a:spcPct val="120000"/>
              </a:lnSpc>
              <a:buNone/>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hasCustomPrompt="1"/>
          </p:nvPr>
        </p:nvSpPr>
        <p:spPr>
          <a:xfrm>
            <a:off x="5146159" y="319489"/>
            <a:ext cx="6238688" cy="1748545"/>
          </a:xfrm>
        </p:spPr>
        <p:txBody>
          <a:bodyPr>
            <a:no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hasCustomPrompt="1"/>
          </p:nvPr>
        </p:nvSpPr>
        <p:spPr>
          <a:xfrm>
            <a:off x="0" y="3188"/>
            <a:ext cx="4966447" cy="6876075"/>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tIns="548640">
            <a:noAutofit/>
          </a:bodyPr>
          <a:lstStyle>
            <a:lvl1pPr marL="0" indent="0" algn="ctr">
              <a:buNone/>
              <a:defRPr sz="20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872"/>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Content Placeholder 7">
            <a:extLst>
              <a:ext uri="{FF2B5EF4-FFF2-40B4-BE49-F238E27FC236}">
                <a16:creationId xmlns:a16="http://schemas.microsoft.com/office/drawing/2014/main" id="{16CD7D97-87A3-2AB7-3240-6FA6C68F7E9B}"/>
              </a:ext>
            </a:extLst>
          </p:cNvPr>
          <p:cNvSpPr>
            <a:spLocks noGrp="1"/>
          </p:cNvSpPr>
          <p:nvPr>
            <p:ph sz="quarter" idx="12"/>
          </p:nvPr>
        </p:nvSpPr>
        <p:spPr>
          <a:xfrm>
            <a:off x="5146157" y="2301949"/>
            <a:ext cx="6238687" cy="4022650"/>
          </a:xfrm>
        </p:spPr>
        <p:txBody>
          <a:bodyPr>
            <a:normAutofit/>
          </a:bodyPr>
          <a:lstStyle>
            <a:lvl1pPr marL="0" indent="0">
              <a:lnSpc>
                <a:spcPct val="120000"/>
              </a:lnSpc>
              <a:buNone/>
              <a:defRPr sz="1800"/>
            </a:lvl1pPr>
            <a:lvl2pPr indent="-182880">
              <a:defRPr sz="1600"/>
            </a:lvl2pPr>
            <a:lvl3pPr indent="-182880">
              <a:defRPr sz="1400"/>
            </a:lvl3pPr>
            <a:lvl4pPr indent="-182880">
              <a:defRPr sz="1200"/>
            </a:lvl4pPr>
            <a:lvl5pPr indent="-18288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9478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hasCustomPrompt="1"/>
          </p:nvPr>
        </p:nvSpPr>
        <p:spPr/>
        <p:txBody>
          <a:bodyPr/>
          <a:lstStyle>
            <a:lvl1pPr>
              <a:defRPr/>
            </a:lvl1pPr>
          </a:lstStyle>
          <a:p>
            <a:r>
              <a:rPr lang="en-US" dirty="0"/>
              <a:t>Click to add title</a:t>
            </a:r>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hasCustomPrompt="1"/>
          </p:nvPr>
        </p:nvSpPr>
        <p:spPr>
          <a:xfrm>
            <a:off x="680485" y="293303"/>
            <a:ext cx="4199860" cy="2579294"/>
          </a:xfrm>
        </p:spPr>
        <p:txBody>
          <a:bodyPr anchor="b" anchorCtr="0">
            <a:no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hasCustomPrompt="1"/>
          </p:nvPr>
        </p:nvSpPr>
        <p:spPr>
          <a:xfrm>
            <a:off x="5560830" y="1224951"/>
            <a:ext cx="3401105" cy="5105686"/>
          </a:xfrm>
        </p:spPr>
        <p:txBody>
          <a:bodyPr anchor="t">
            <a:normAutofit/>
          </a:bodyPr>
          <a:lstStyle>
            <a:lvl1pPr>
              <a:buNone/>
              <a:defRPr/>
            </a:lvl1pPr>
          </a:lstStyle>
          <a:p>
            <a:r>
              <a:rPr lang="en-US" dirty="0"/>
              <a:t>Click to add object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hasCustomPrompt="1"/>
          </p:nvPr>
        </p:nvSpPr>
        <p:spPr>
          <a:xfrm>
            <a:off x="9531096" y="0"/>
            <a:ext cx="2660904" cy="3429000"/>
          </a:xfrm>
          <a:solidFill>
            <a:schemeClr val="accent2"/>
          </a:solidFill>
        </p:spPr>
        <p:txBody>
          <a:bodyPr>
            <a:normAutofit/>
          </a:bodyPr>
          <a:lstStyle>
            <a:lvl1pPr marL="0" indent="0" algn="ctr">
              <a:buFont typeface="Arial" panose="020B0604020202020204" pitchFamily="34" charset="0"/>
              <a:buNone/>
              <a:defRPr sz="1800"/>
            </a:lvl1pPr>
          </a:lstStyle>
          <a:p>
            <a:pPr marL="228600" marR="0" lvl="0" indent="-228600" algn="l" defTabSz="914400" rtl="0" eaLnBrk="1" fontAlgn="auto" latinLnBrk="0" hangingPunct="1">
              <a:lnSpc>
                <a:spcPct val="100000"/>
              </a:lnSpc>
              <a:spcBef>
                <a:spcPts val="1000"/>
              </a:spcBef>
              <a:spcAft>
                <a:spcPts val="0"/>
              </a:spcAft>
              <a:buClrTx/>
              <a:buSzPct val="80000"/>
              <a:buFont typeface="Arial" panose="020B0604020202020204" pitchFamily="34" charset="0"/>
              <a:buChar char="•"/>
              <a:tabLst/>
              <a:defRPr/>
            </a:pPr>
            <a:r>
              <a:rPr lang="en-US" dirty="0"/>
              <a:t>Click to add picture</a:t>
            </a:r>
          </a:p>
          <a:p>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hasCustomPrompt="1"/>
          </p:nvPr>
        </p:nvSpPr>
        <p:spPr>
          <a:xfrm>
            <a:off x="9531096" y="3383280"/>
            <a:ext cx="2660904" cy="3474720"/>
          </a:xfrm>
          <a:solidFill>
            <a:schemeClr val="accent2"/>
          </a:solidFill>
        </p:spPr>
        <p:txBody>
          <a:bodyPr>
            <a:normAutofit/>
          </a:bodyPr>
          <a:lstStyle>
            <a:lvl1pPr marL="285750" indent="-285750" algn="ctr">
              <a:buFont typeface="Arial" panose="020B0604020202020204" pitchFamily="34" charset="0"/>
              <a:buChar char="•"/>
              <a:defRPr sz="1800"/>
            </a:lvl1pPr>
          </a:lstStyle>
          <a:p>
            <a:pPr marL="228600" marR="0" lvl="0" indent="-228600" algn="l" defTabSz="914400" rtl="0" eaLnBrk="1" fontAlgn="auto" latinLnBrk="0" hangingPunct="1">
              <a:lnSpc>
                <a:spcPct val="100000"/>
              </a:lnSpc>
              <a:spcBef>
                <a:spcPts val="1000"/>
              </a:spcBef>
              <a:spcAft>
                <a:spcPts val="0"/>
              </a:spcAft>
              <a:buClrTx/>
              <a:buSzPct val="80000"/>
              <a:buFont typeface="Arial" panose="020B0604020202020204" pitchFamily="34" charset="0"/>
              <a:buChar char="•"/>
              <a:tabLst/>
              <a:defRPr/>
            </a:pPr>
            <a:r>
              <a:rPr lang="en-US" dirty="0"/>
              <a:t>Click to add picture</a:t>
            </a:r>
          </a:p>
          <a:p>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hasCustomPrompt="1"/>
          </p:nvPr>
        </p:nvSpPr>
        <p:spPr>
          <a:xfrm>
            <a:off x="5083790" y="1064715"/>
            <a:ext cx="6153912" cy="3922755"/>
          </a:xfrm>
        </p:spPr>
        <p:txBody>
          <a:bodyPr>
            <a:noAutofit/>
          </a:bodyPr>
          <a:lstStyle>
            <a:lvl1pPr algn="l">
              <a:defRPr sz="4400"/>
            </a:lvl1pPr>
          </a:lstStyle>
          <a:p>
            <a:pPr algn="r"/>
            <a:r>
              <a:rPr lang="en-US" dirty="0"/>
              <a:t>Click to add title</a:t>
            </a:r>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835833"/>
          </a:xfrm>
        </p:spPr>
        <p:txBody>
          <a:bodyPr anchor="ctr" anchorCtr="0">
            <a:noAutofit/>
          </a:bodyPr>
          <a:lstStyle>
            <a:lvl1pPr marL="0" indent="0" algn="l">
              <a:buNone/>
              <a:defRPr sz="1800"/>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hasCustomPrompt="1"/>
          </p:nvPr>
        </p:nvSpPr>
        <p:spPr>
          <a:xfrm>
            <a:off x="-4444"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hasCustomPrompt="1"/>
          </p:nvPr>
        </p:nvSpPr>
        <p:spPr>
          <a:xfrm>
            <a:off x="839788" y="550416"/>
            <a:ext cx="3932237" cy="1429304"/>
          </a:xfrm>
        </p:spPr>
        <p:txBody>
          <a:bodyPr anchor="b"/>
          <a:lstStyle>
            <a:lvl1pPr>
              <a:defRPr sz="3200"/>
            </a:lvl1pPr>
          </a:lstStyle>
          <a:p>
            <a:r>
              <a:rPr lang="en-US" dirty="0"/>
              <a:t>Click to add title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hasCustomPrompt="1"/>
          </p:nvPr>
        </p:nvSpPr>
        <p:spPr>
          <a:xfrm>
            <a:off x="5263403" y="604876"/>
            <a:ext cx="5864668" cy="1918916"/>
          </a:xfrm>
        </p:spPr>
        <p:txBody>
          <a:bodyPr>
            <a:noAutofit/>
          </a:bodyPr>
          <a:lstStyle>
            <a:lvl1pPr algn="r">
              <a:defRPr sz="3600"/>
            </a:lvl1pPr>
          </a:lstStyle>
          <a:p>
            <a:r>
              <a:rPr lang="en-US" dirty="0"/>
              <a:t>Click to add title</a:t>
            </a:r>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11248758"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hasCustomPrompt="1"/>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hasCustomPrompt="1"/>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hasCustomPrompt="1"/>
          </p:nvPr>
        </p:nvSpPr>
        <p:spPr>
          <a:xfrm>
            <a:off x="6133377" y="2648309"/>
            <a:ext cx="4994694" cy="3656571"/>
          </a:xfrm>
        </p:spPr>
        <p:txBody>
          <a:bodyPr anchor="t">
            <a:normAutofit/>
          </a:bodyPr>
          <a:lstStyle>
            <a:lvl1pPr marL="0" indent="0" algn="r">
              <a:lnSpc>
                <a:spcPct val="120000"/>
              </a:lnSpc>
              <a:buNone/>
              <a:defRPr sz="1800"/>
            </a:lvl1pPr>
          </a:lstStyle>
          <a:p>
            <a:r>
              <a:rPr lang="en-US" dirty="0"/>
              <a:t>Click to add object</a:t>
            </a:r>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hasCustomPrompt="1"/>
          </p:nvPr>
        </p:nvSpPr>
        <p:spPr>
          <a:xfrm>
            <a:off x="851755" y="218921"/>
            <a:ext cx="4762660" cy="1918916"/>
          </a:xfrm>
        </p:spPr>
        <p:txBody>
          <a:bodyPr>
            <a:noAutofit/>
          </a:bodyPr>
          <a:lstStyle>
            <a:lvl1pPr algn="r">
              <a:defRPr sz="3600"/>
            </a:lvl1pPr>
          </a:lstStyle>
          <a:p>
            <a:r>
              <a:rPr lang="en-US" dirty="0"/>
              <a:t>Click to add title</a:t>
            </a:r>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hasCustomPrompt="1"/>
          </p:nvPr>
        </p:nvSpPr>
        <p:spPr>
          <a:xfrm>
            <a:off x="852199" y="2226277"/>
            <a:ext cx="4772180" cy="3656571"/>
          </a:xfrm>
        </p:spPr>
        <p:txBody>
          <a:bodyPr anchor="t">
            <a:normAutofit/>
          </a:bodyPr>
          <a:lstStyle>
            <a:lvl1pPr marL="0" indent="0" algn="r">
              <a:lnSpc>
                <a:spcPct val="120000"/>
              </a:lnSpc>
              <a:buNone/>
              <a:defRPr sz="1800"/>
            </a:lvl1pPr>
          </a:lstStyle>
          <a:p>
            <a:r>
              <a:rPr lang="en-US" dirty="0"/>
              <a:t>Click to add object</a:t>
            </a:r>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11248758"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hasCustomPrompt="1"/>
          </p:nvPr>
        </p:nvSpPr>
        <p:spPr>
          <a:xfrm>
            <a:off x="7443265" y="0"/>
            <a:ext cx="4772179" cy="3441940"/>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 name="connsiteX0" fmla="*/ 0 w 4772179"/>
              <a:gd name="connsiteY0" fmla="*/ 0 h 3434316"/>
              <a:gd name="connsiteX1" fmla="*/ 4772179 w 4772179"/>
              <a:gd name="connsiteY1" fmla="*/ 0 h 3434316"/>
              <a:gd name="connsiteX2" fmla="*/ 4742121 w 4772179"/>
              <a:gd name="connsiteY2" fmla="*/ 3434316 h 3434316"/>
              <a:gd name="connsiteX3" fmla="*/ 0 w 4772179"/>
              <a:gd name="connsiteY3" fmla="*/ 3434316 h 3434316"/>
              <a:gd name="connsiteX4" fmla="*/ 0 w 4772179"/>
              <a:gd name="connsiteY4" fmla="*/ 0 h 3434316"/>
              <a:gd name="connsiteX0" fmla="*/ 492369 w 4772179"/>
              <a:gd name="connsiteY0" fmla="*/ 0 h 3434316"/>
              <a:gd name="connsiteX1" fmla="*/ 4772179 w 4772179"/>
              <a:gd name="connsiteY1" fmla="*/ 0 h 3434316"/>
              <a:gd name="connsiteX2" fmla="*/ 4742121 w 4772179"/>
              <a:gd name="connsiteY2" fmla="*/ 3434316 h 3434316"/>
              <a:gd name="connsiteX3" fmla="*/ 0 w 4772179"/>
              <a:gd name="connsiteY3" fmla="*/ 3434316 h 3434316"/>
              <a:gd name="connsiteX4" fmla="*/ 492369 w 4772179"/>
              <a:gd name="connsiteY4" fmla="*/ 0 h 3434316"/>
              <a:gd name="connsiteX0" fmla="*/ 439615 w 4772179"/>
              <a:gd name="connsiteY0" fmla="*/ 0 h 3434316"/>
              <a:gd name="connsiteX1" fmla="*/ 4772179 w 4772179"/>
              <a:gd name="connsiteY1" fmla="*/ 0 h 3434316"/>
              <a:gd name="connsiteX2" fmla="*/ 4742121 w 4772179"/>
              <a:gd name="connsiteY2" fmla="*/ 3434316 h 3434316"/>
              <a:gd name="connsiteX3" fmla="*/ 0 w 4772179"/>
              <a:gd name="connsiteY3" fmla="*/ 3434316 h 3434316"/>
              <a:gd name="connsiteX4" fmla="*/ 439615 w 4772179"/>
              <a:gd name="connsiteY4" fmla="*/ 0 h 3434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2179" h="3434316">
                <a:moveTo>
                  <a:pt x="439615" y="0"/>
                </a:moveTo>
                <a:lnTo>
                  <a:pt x="4772179" y="0"/>
                </a:lnTo>
                <a:lnTo>
                  <a:pt x="4742121" y="3434316"/>
                </a:lnTo>
                <a:lnTo>
                  <a:pt x="0" y="3434316"/>
                </a:lnTo>
                <a:lnTo>
                  <a:pt x="439615" y="0"/>
                </a:lnTo>
                <a:close/>
              </a:path>
            </a:pathLst>
          </a:custGeom>
          <a:solidFill>
            <a:schemeClr val="accent2"/>
          </a:solidFill>
        </p:spPr>
        <p:txBody>
          <a:bodyPr wrap="square">
            <a:no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hasCustomPrompt="1"/>
          </p:nvPr>
        </p:nvSpPr>
        <p:spPr>
          <a:xfrm>
            <a:off x="7013275" y="3442480"/>
            <a:ext cx="5202169"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 name="connsiteX0" fmla="*/ 0 w 5178056"/>
              <a:gd name="connsiteY0" fmla="*/ 0 h 3425380"/>
              <a:gd name="connsiteX1" fmla="*/ 5147027 w 5178056"/>
              <a:gd name="connsiteY1" fmla="*/ 0 h 3425380"/>
              <a:gd name="connsiteX2" fmla="*/ 5178056 w 5178056"/>
              <a:gd name="connsiteY2" fmla="*/ 3425380 h 3425380"/>
              <a:gd name="connsiteX3" fmla="*/ 0 w 5178056"/>
              <a:gd name="connsiteY3" fmla="*/ 3425380 h 3425380"/>
              <a:gd name="connsiteX4" fmla="*/ 0 w 5178056"/>
              <a:gd name="connsiteY4" fmla="*/ 0 h 3425380"/>
              <a:gd name="connsiteX0" fmla="*/ 404446 w 5178056"/>
              <a:gd name="connsiteY0" fmla="*/ 0 h 3425380"/>
              <a:gd name="connsiteX1" fmla="*/ 5147027 w 5178056"/>
              <a:gd name="connsiteY1" fmla="*/ 0 h 3425380"/>
              <a:gd name="connsiteX2" fmla="*/ 5178056 w 5178056"/>
              <a:gd name="connsiteY2" fmla="*/ 3425380 h 3425380"/>
              <a:gd name="connsiteX3" fmla="*/ 0 w 5178056"/>
              <a:gd name="connsiteY3" fmla="*/ 3425380 h 3425380"/>
              <a:gd name="connsiteX4" fmla="*/ 404446 w 5178056"/>
              <a:gd name="connsiteY4" fmla="*/ 0 h 3425380"/>
              <a:gd name="connsiteX0" fmla="*/ 404446 w 5178056"/>
              <a:gd name="connsiteY0" fmla="*/ 0 h 3425380"/>
              <a:gd name="connsiteX1" fmla="*/ 5173404 w 5178056"/>
              <a:gd name="connsiteY1" fmla="*/ 0 h 3425380"/>
              <a:gd name="connsiteX2" fmla="*/ 5178056 w 5178056"/>
              <a:gd name="connsiteY2" fmla="*/ 3425380 h 3425380"/>
              <a:gd name="connsiteX3" fmla="*/ 0 w 5178056"/>
              <a:gd name="connsiteY3" fmla="*/ 3425380 h 3425380"/>
              <a:gd name="connsiteX4" fmla="*/ 404446 w 5178056"/>
              <a:gd name="connsiteY4" fmla="*/ 0 h 34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8056" h="3425380">
                <a:moveTo>
                  <a:pt x="404446" y="0"/>
                </a:moveTo>
                <a:lnTo>
                  <a:pt x="5173404" y="0"/>
                </a:lnTo>
                <a:cubicBezTo>
                  <a:pt x="5174955" y="1141793"/>
                  <a:pt x="5176505" y="2283587"/>
                  <a:pt x="5178056" y="3425380"/>
                </a:cubicBezTo>
                <a:lnTo>
                  <a:pt x="0" y="3425380"/>
                </a:lnTo>
                <a:lnTo>
                  <a:pt x="404446" y="0"/>
                </a:lnTo>
                <a:close/>
              </a:path>
            </a:pathLst>
          </a:custGeom>
          <a:solidFill>
            <a:schemeClr val="accent2">
              <a:lumMod val="60000"/>
              <a:lumOff val="40000"/>
            </a:schemeClr>
          </a:solidFill>
        </p:spPr>
        <p:txBody>
          <a:bodyPr wrap="square">
            <a:noAutofit/>
          </a:bodyPr>
          <a:lstStyle>
            <a:lvl1pPr marL="0" indent="0" algn="ctr">
              <a:buNone/>
              <a:defRPr sz="18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Tree>
    <p:extLst>
      <p:ext uri="{BB962C8B-B14F-4D97-AF65-F5344CB8AC3E}">
        <p14:creationId xmlns:p14="http://schemas.microsoft.com/office/powerpoint/2010/main" val="74808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3">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hasCustomPrompt="1"/>
          </p:nvPr>
        </p:nvSpPr>
        <p:spPr>
          <a:xfrm>
            <a:off x="2741734" y="736758"/>
            <a:ext cx="6708530" cy="1918916"/>
          </a:xfrm>
        </p:spPr>
        <p:txBody>
          <a:bodyPr>
            <a:noAutofit/>
          </a:bodyPr>
          <a:lstStyle>
            <a:lvl1pPr algn="ctr">
              <a:defRPr sz="3600"/>
            </a:lvl1pPr>
          </a:lstStyle>
          <a:p>
            <a:r>
              <a:rPr lang="en-US" dirty="0"/>
              <a:t>Click to add title</a:t>
            </a:r>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11248758"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7C28F12-C8E8-444E-8B69-9A0561604317}"/>
              </a:ext>
            </a:extLst>
          </p:cNvPr>
          <p:cNvSpPr>
            <a:spLocks noGrp="1"/>
          </p:cNvSpPr>
          <p:nvPr>
            <p:ph idx="1" hasCustomPrompt="1"/>
          </p:nvPr>
        </p:nvSpPr>
        <p:spPr>
          <a:xfrm>
            <a:off x="2741735" y="2743200"/>
            <a:ext cx="6708531" cy="3561680"/>
          </a:xfrm>
        </p:spPr>
        <p:txBody>
          <a:bodyPr anchor="t">
            <a:normAutofit/>
          </a:bodyPr>
          <a:lstStyle>
            <a:lvl1pPr marL="0" indent="0" algn="ctr">
              <a:lnSpc>
                <a:spcPct val="120000"/>
              </a:lnSpc>
              <a:buNone/>
              <a:defRPr sz="1800"/>
            </a:lvl1pPr>
          </a:lstStyle>
          <a:p>
            <a:r>
              <a:rPr lang="en-US" dirty="0"/>
              <a:t>Click to add object</a:t>
            </a:r>
          </a:p>
        </p:txBody>
      </p:sp>
    </p:spTree>
    <p:extLst>
      <p:ext uri="{BB962C8B-B14F-4D97-AF65-F5344CB8AC3E}">
        <p14:creationId xmlns:p14="http://schemas.microsoft.com/office/powerpoint/2010/main" val="230735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EE8AE0-4188-4CB6-8BFB-70E163ED7FA5}"/>
              </a:ext>
            </a:extLst>
          </p:cNvPr>
          <p:cNvSpPr>
            <a:spLocks noGrp="1"/>
          </p:cNvSpPr>
          <p:nvPr>
            <p:ph type="title" hasCustomPrompt="1"/>
          </p:nvPr>
        </p:nvSpPr>
        <p:spPr>
          <a:xfrm>
            <a:off x="969264" y="2679192"/>
            <a:ext cx="4946904" cy="2902901"/>
          </a:xfrm>
        </p:spPr>
        <p:txBody>
          <a:bodyPr>
            <a:noAutofit/>
          </a:bodyPr>
          <a:lstStyle>
            <a:lvl1pPr>
              <a:defRPr sz="3600"/>
            </a:lvl1pPr>
          </a:lstStyle>
          <a:p>
            <a:r>
              <a:rPr lang="en-US" dirty="0"/>
              <a:t>Click to add title</a:t>
            </a:r>
          </a:p>
        </p:txBody>
      </p:sp>
      <p:sp>
        <p:nvSpPr>
          <p:cNvPr id="2" name="Text Placeholder 14">
            <a:extLst>
              <a:ext uri="{FF2B5EF4-FFF2-40B4-BE49-F238E27FC236}">
                <a16:creationId xmlns:a16="http://schemas.microsoft.com/office/drawing/2014/main" id="{1B470F94-3572-1A68-6259-115A76052812}"/>
              </a:ext>
            </a:extLst>
          </p:cNvPr>
          <p:cNvSpPr>
            <a:spLocks noGrp="1"/>
          </p:cNvSpPr>
          <p:nvPr>
            <p:ph type="body" sz="quarter" idx="16" hasCustomPrompt="1"/>
          </p:nvPr>
        </p:nvSpPr>
        <p:spPr>
          <a:xfrm>
            <a:off x="969264" y="1570008"/>
            <a:ext cx="3870149" cy="953974"/>
          </a:xfrm>
        </p:spPr>
        <p:txBody>
          <a:bodyPr anchor="ctr" anchorCtr="0">
            <a:noAutofit/>
          </a:bodyPr>
          <a:lstStyle>
            <a:lvl1pPr marL="0" indent="0">
              <a:buNone/>
              <a:defRPr sz="1800"/>
            </a:lvl1pPr>
            <a:lvl2pPr>
              <a:buNone/>
              <a:defRPr sz="1600"/>
            </a:lvl2pPr>
            <a:lvl3pPr>
              <a:buNone/>
              <a:defRPr sz="1600"/>
            </a:lvl3pPr>
            <a:lvl4pPr>
              <a:buNone/>
              <a:defRPr sz="1600"/>
            </a:lvl4pPr>
            <a:lvl5pPr>
              <a:buNone/>
              <a:defRPr sz="1600"/>
            </a:lvl5pPr>
          </a:lstStyle>
          <a:p>
            <a:pPr lvl="0"/>
            <a:r>
              <a:rPr lang="en-US" dirty="0"/>
              <a:t>Click to add subtitle</a:t>
            </a:r>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hasCustomPrompt="1"/>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lvl1pPr marL="0" indent="0" algn="ctr">
              <a:buNone/>
              <a:defRPr/>
            </a:lvl1pPr>
          </a:lstStyle>
          <a:p>
            <a:r>
              <a:rPr lang="en-US" dirty="0"/>
              <a:t>Click to add picture</a:t>
            </a:r>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hasCustomPrompt="1"/>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tIns="91440" bIns="274320" anchor="b">
            <a:noAutofit/>
          </a:bodyPr>
          <a:lstStyle>
            <a:lvl1pPr marL="0" indent="0" algn="ctr">
              <a:buNone/>
              <a:defRPr/>
            </a:lvl1pPr>
          </a:lstStyle>
          <a:p>
            <a:r>
              <a:rPr lang="en-US" dirty="0"/>
              <a:t>Click to add picture</a:t>
            </a:r>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hasCustomPrompt="1"/>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tIns="2194560" anchor="t">
            <a:no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32981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hasCustomPrompt="1"/>
          </p:nvPr>
        </p:nvSpPr>
        <p:spPr/>
        <p:txBody>
          <a:bodyPr>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hasCustomPrompt="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648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hasCustomPrompt="1"/>
          </p:nvPr>
        </p:nvSpPr>
        <p:spPr>
          <a:xfrm>
            <a:off x="1000664" y="395381"/>
            <a:ext cx="10048336" cy="138215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hasCustomPrompt="1"/>
          </p:nvPr>
        </p:nvSpPr>
        <p:spPr>
          <a:xfrm>
            <a:off x="1000664" y="2009775"/>
            <a:ext cx="10048336"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0591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hasCustomPrompt="1"/>
          </p:nvPr>
        </p:nvSpPr>
        <p:spPr>
          <a:xfrm>
            <a:off x="1143000" y="323196"/>
            <a:ext cx="9906000" cy="1382156"/>
          </a:xfrm>
        </p:spPr>
        <p:txBody>
          <a:bodyPr lIns="0">
            <a:noAutofit/>
          </a:bodyPr>
          <a:lstStyle>
            <a:lvl1pPr>
              <a:defRPr sz="3600"/>
            </a:lvl1pPr>
          </a:lstStyle>
          <a:p>
            <a:r>
              <a:rPr lang="en-US" dirty="0"/>
              <a:t>Click to add title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hasCustomPrompt="1"/>
          </p:nvPr>
        </p:nvSpPr>
        <p:spPr>
          <a:xfrm>
            <a:off x="1143000" y="2350008"/>
            <a:ext cx="1965960" cy="1801368"/>
          </a:xfrm>
          <a:solidFill>
            <a:schemeClr val="accent2"/>
          </a:solidFill>
        </p:spPr>
        <p:txBody>
          <a:bodyPr tIns="182880">
            <a:normAutofit/>
          </a:bodyPr>
          <a:lstStyle>
            <a:lvl1pPr marL="0" indent="0" algn="ctr">
              <a:buNone/>
              <a:defRPr sz="16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chor="ctr" anchorCtr="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rm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hasCustomPrompt="1"/>
          </p:nvPr>
        </p:nvSpPr>
        <p:spPr>
          <a:xfrm>
            <a:off x="3784636" y="2350008"/>
            <a:ext cx="1965960" cy="1801368"/>
          </a:xfrm>
          <a:solidFill>
            <a:schemeClr val="accent2"/>
          </a:solidFill>
        </p:spPr>
        <p:txBody>
          <a:bodyPr tIns="182880">
            <a:normAutofit/>
          </a:bodyPr>
          <a:lstStyle>
            <a:lvl1pPr marL="0" indent="0" algn="ctr">
              <a:buNone/>
              <a:defRPr sz="16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chor="ctr" anchorCtr="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rm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hasCustomPrompt="1"/>
          </p:nvPr>
        </p:nvSpPr>
        <p:spPr>
          <a:xfrm>
            <a:off x="6437376" y="2350008"/>
            <a:ext cx="1965960" cy="1801368"/>
          </a:xfrm>
          <a:solidFill>
            <a:schemeClr val="accent2"/>
          </a:solidFill>
        </p:spPr>
        <p:txBody>
          <a:bodyPr tIns="182880">
            <a:normAutofit/>
          </a:bodyPr>
          <a:lstStyle>
            <a:lvl1pPr marL="0" indent="0" algn="ctr">
              <a:buNone/>
              <a:defRPr sz="16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chor="ctr" anchorCtr="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rm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hasCustomPrompt="1"/>
          </p:nvPr>
        </p:nvSpPr>
        <p:spPr>
          <a:xfrm>
            <a:off x="9089136" y="2350008"/>
            <a:ext cx="1965960" cy="1801368"/>
          </a:xfrm>
          <a:solidFill>
            <a:schemeClr val="accent2"/>
          </a:solidFill>
        </p:spPr>
        <p:txBody>
          <a:bodyPr tIns="182880">
            <a:normAutofit/>
          </a:bodyPr>
          <a:lstStyle>
            <a:lvl1pPr marL="0" indent="0" algn="ctr">
              <a:buNone/>
              <a:defRPr sz="1600"/>
            </a:lvl1pPr>
          </a:lstStyle>
          <a:p>
            <a:pPr marL="0" marR="0" lvl="0" indent="0" algn="ctr" defTabSz="914400" rtl="0" eaLnBrk="1" fontAlgn="auto" latinLnBrk="0" hangingPunct="1">
              <a:lnSpc>
                <a:spcPct val="100000"/>
              </a:lnSpc>
              <a:spcBef>
                <a:spcPts val="1000"/>
              </a:spcBef>
              <a:spcAft>
                <a:spcPts val="0"/>
              </a:spcAft>
              <a:buClrTx/>
              <a:buSzPct val="80000"/>
              <a:buFont typeface="Arial" panose="020B0604020202020204" pitchFamily="34" charset="0"/>
              <a:buNone/>
              <a:tabLst/>
              <a:defRPr/>
            </a:pPr>
            <a:r>
              <a:rPr lang="en-US" dirty="0"/>
              <a:t>Click to add picture</a:t>
            </a:r>
          </a:p>
          <a:p>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chor="ctr" anchorCtr="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rm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Tree>
    <p:extLst>
      <p:ext uri="{BB962C8B-B14F-4D97-AF65-F5344CB8AC3E}">
        <p14:creationId xmlns:p14="http://schemas.microsoft.com/office/powerpoint/2010/main" val="172832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89" r:id="rId4"/>
    <p:sldLayoutId id="2147483688" r:id="rId5"/>
    <p:sldLayoutId id="2147483675" r:id="rId6"/>
    <p:sldLayoutId id="2147483686" r:id="rId7"/>
    <p:sldLayoutId id="2147483662" r:id="rId8"/>
    <p:sldLayoutId id="2147483682" r:id="rId9"/>
    <p:sldLayoutId id="2147483690" r:id="rId10"/>
    <p:sldLayoutId id="2147483687" r:id="rId11"/>
    <p:sldLayoutId id="2147483665" r:id="rId12"/>
    <p:sldLayoutId id="2147483692" r:id="rId13"/>
    <p:sldLayoutId id="2147483691" r:id="rId14"/>
    <p:sldLayoutId id="2147483683" r:id="rId15"/>
    <p:sldLayoutId id="2147483677" r:id="rId16"/>
    <p:sldLayoutId id="2147483678" r:id="rId17"/>
    <p:sldLayoutId id="2147483666" r:id="rId18"/>
    <p:sldLayoutId id="2147483667" r:id="rId19"/>
    <p:sldLayoutId id="2147483685" r:id="rId20"/>
    <p:sldLayoutId id="2147483669" r:id="rId21"/>
  </p:sldLayoutIdLst>
  <p:hf sldNum="0" hdr="0" ftr="0" dt="0"/>
  <p:txStyles>
    <p:titleStyle>
      <a:lvl1pPr algn="l" defTabSz="914400" rtl="0" eaLnBrk="1" latinLnBrk="0" hangingPunct="1">
        <a:lnSpc>
          <a:spcPct val="90000"/>
        </a:lnSpc>
        <a:spcBef>
          <a:spcPct val="0"/>
        </a:spcBef>
        <a:buNone/>
        <a:defRPr sz="36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Low angle view of tall buildings&#10;">
            <a:extLst>
              <a:ext uri="{FF2B5EF4-FFF2-40B4-BE49-F238E27FC236}">
                <a16:creationId xmlns:a16="http://schemas.microsoft.com/office/drawing/2014/main" id="{4BCEBBEC-07CE-3320-7738-BC0DB0113B43}"/>
              </a:ext>
            </a:extLst>
          </p:cNvPr>
          <p:cNvPicPr>
            <a:picLocks noGrp="1" noChangeAspect="1"/>
          </p:cNvPicPr>
          <p:nvPr>
            <p:ph type="pic" sz="quarter" idx="13"/>
          </p:nvPr>
        </p:nvPicPr>
        <p:blipFill>
          <a:blip r:embed="rId3"/>
          <a:srcRect l="135" r="135"/>
          <a:stretch/>
        </p:blipFill>
        <p:spPr>
          <a:xfrm>
            <a:off x="3947746" y="0"/>
            <a:ext cx="8244254"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832351"/>
            <a:ext cx="3870148" cy="2043047"/>
          </a:xfrm>
        </p:spPr>
        <p:txBody>
          <a:bodyPr>
            <a:normAutofit/>
          </a:bodyPr>
          <a:lstStyle/>
          <a:p>
            <a:r>
              <a:rPr lang="en-US" b="1" dirty="0"/>
              <a:t>TensorFlow vs. </a:t>
            </a:r>
            <a:r>
              <a:rPr lang="en-US" b="1" dirty="0" err="1"/>
              <a:t>PyTorch</a:t>
            </a:r>
            <a:r>
              <a:rPr lang="en-US" b="1" dirty="0"/>
              <a:t>: A Comparative Analysis</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520697" y="2875398"/>
            <a:ext cx="3500797" cy="931492"/>
          </a:xfrm>
        </p:spPr>
        <p:txBody>
          <a:bodyPr/>
          <a:lstStyle/>
          <a:p>
            <a:r>
              <a:rPr lang="en-US" sz="1800" dirty="0"/>
              <a:t>Exploring the Strengths, Weaknesses, and Industry Adoption</a:t>
            </a:r>
          </a:p>
        </p:txBody>
      </p:sp>
    </p:spTree>
    <p:extLst>
      <p:ext uri="{BB962C8B-B14F-4D97-AF65-F5344CB8AC3E}">
        <p14:creationId xmlns:p14="http://schemas.microsoft.com/office/powerpoint/2010/main" val="3925773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291554"/>
            <a:ext cx="10515600" cy="1325563"/>
          </a:xfrm>
        </p:spPr>
        <p:txBody>
          <a:bodyPr/>
          <a:lstStyle/>
          <a:p>
            <a:r>
              <a:rPr lang="en-US" dirty="0"/>
              <a:t>Conclusions</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a:lstStyle/>
          <a:p>
            <a:r>
              <a:rPr lang="en-US" dirty="0"/>
              <a:t>Summary</a:t>
            </a:r>
          </a:p>
        </p:txBody>
      </p:sp>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172200" y="1734325"/>
            <a:ext cx="5183188" cy="823912"/>
          </a:xfrm>
        </p:spPr>
        <p:txBody>
          <a:bodyPr/>
          <a:lstStyle/>
          <a:p>
            <a:r>
              <a:rPr lang="en-US" dirty="0"/>
              <a:t>Personal Recommendations</a:t>
            </a: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quarter" idx="10"/>
          </p:nvPr>
        </p:nvSpPr>
        <p:spPr>
          <a:xfrm>
            <a:off x="839788" y="2557463"/>
            <a:ext cx="5157787" cy="3684587"/>
          </a:xfrm>
        </p:spPr>
        <p:txBody>
          <a:bodyPr>
            <a:normAutofit/>
          </a:bodyPr>
          <a:lstStyle/>
          <a:p>
            <a:r>
              <a:rPr lang="en-US" dirty="0"/>
              <a:t>To sum up, both TensorFlow and </a:t>
            </a:r>
            <a:r>
              <a:rPr lang="en-US" dirty="0" err="1"/>
              <a:t>PyTorch</a:t>
            </a:r>
            <a:r>
              <a:rPr lang="en-US" dirty="0"/>
              <a:t> offer robust features </a:t>
            </a:r>
            <a:r>
              <a:rPr lang="en-US" b="1" dirty="0"/>
              <a:t>that make them leaders in the machine learning space. </a:t>
            </a:r>
            <a:r>
              <a:rPr lang="en-US" dirty="0"/>
              <a:t>TensorFlow stands out for its performance </a:t>
            </a:r>
            <a:r>
              <a:rPr lang="en-US" b="1" dirty="0"/>
              <a:t>optimization </a:t>
            </a:r>
            <a:r>
              <a:rPr lang="en-US" dirty="0"/>
              <a:t>and </a:t>
            </a:r>
            <a:r>
              <a:rPr lang="en-US" b="1" dirty="0"/>
              <a:t>scalability</a:t>
            </a:r>
            <a:r>
              <a:rPr lang="en-US" dirty="0"/>
              <a:t>, </a:t>
            </a:r>
            <a:r>
              <a:rPr lang="en-US" b="1" dirty="0"/>
              <a:t>tailored for production environments. </a:t>
            </a:r>
            <a:r>
              <a:rPr lang="en-US" dirty="0" err="1"/>
              <a:t>PyTorch</a:t>
            </a:r>
            <a:r>
              <a:rPr lang="en-US" dirty="0"/>
              <a:t>, on the other hand, excels in </a:t>
            </a:r>
            <a:r>
              <a:rPr lang="en-US" b="1" dirty="0"/>
              <a:t>flexibility and ease of use, </a:t>
            </a:r>
            <a:r>
              <a:rPr lang="en-US" dirty="0"/>
              <a:t>making it preferable for </a:t>
            </a:r>
            <a:r>
              <a:rPr lang="en-US" b="1" dirty="0"/>
              <a:t>research and development projects.</a:t>
            </a:r>
          </a:p>
          <a:p>
            <a:endParaRPr lang="en-US" dirty="0"/>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11"/>
          </p:nvPr>
        </p:nvSpPr>
        <p:spPr>
          <a:xfrm>
            <a:off x="6172200" y="2557463"/>
            <a:ext cx="5180013" cy="3684587"/>
          </a:xfrm>
        </p:spPr>
        <p:txBody>
          <a:bodyPr>
            <a:normAutofit/>
          </a:bodyPr>
          <a:lstStyle/>
          <a:p>
            <a:r>
              <a:rPr lang="en-US" dirty="0"/>
              <a:t>Based on my comprehensive analysis, here's how I'd recommend approaching the choice between these two frameworks:</a:t>
            </a:r>
          </a:p>
          <a:p>
            <a:r>
              <a:rPr lang="en-US" dirty="0"/>
              <a:t>For projects that are focused on </a:t>
            </a:r>
            <a:r>
              <a:rPr lang="en-US" b="1" dirty="0"/>
              <a:t>scalability and high performance, </a:t>
            </a:r>
            <a:r>
              <a:rPr lang="en-US" dirty="0"/>
              <a:t>especially those </a:t>
            </a:r>
            <a:r>
              <a:rPr lang="en-US" b="1" dirty="0"/>
              <a:t>destined for production</a:t>
            </a:r>
            <a:r>
              <a:rPr lang="en-US" dirty="0"/>
              <a:t>, </a:t>
            </a:r>
            <a:r>
              <a:rPr lang="en-US" b="1" dirty="0"/>
              <a:t>TensorFlow </a:t>
            </a:r>
            <a:r>
              <a:rPr lang="en-US" dirty="0"/>
              <a:t>is the clear choice.</a:t>
            </a:r>
          </a:p>
          <a:p>
            <a:r>
              <a:rPr lang="en-US" dirty="0"/>
              <a:t>If our work is more research-oriented, or if we need the </a:t>
            </a:r>
            <a:r>
              <a:rPr lang="en-US" b="1" dirty="0"/>
              <a:t>flexibility to frequently adjust our models</a:t>
            </a:r>
            <a:r>
              <a:rPr lang="en-US" dirty="0"/>
              <a:t>, </a:t>
            </a:r>
            <a:r>
              <a:rPr lang="en-US" b="1" dirty="0" err="1"/>
              <a:t>PyTorch</a:t>
            </a:r>
            <a:r>
              <a:rPr lang="en-US" dirty="0"/>
              <a:t> is the better option for us.</a:t>
            </a:r>
          </a:p>
          <a:p>
            <a:endParaRPr lang="en-US" dirty="0"/>
          </a:p>
        </p:txBody>
      </p:sp>
    </p:spTree>
    <p:extLst>
      <p:ext uri="{BB962C8B-B14F-4D97-AF65-F5344CB8AC3E}">
        <p14:creationId xmlns:p14="http://schemas.microsoft.com/office/powerpoint/2010/main" val="74215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5230-F197-DA26-14F3-D9ACD2D5C623}"/>
              </a:ext>
            </a:extLst>
          </p:cNvPr>
          <p:cNvSpPr>
            <a:spLocks noGrp="1"/>
          </p:cNvSpPr>
          <p:nvPr>
            <p:ph type="title"/>
          </p:nvPr>
        </p:nvSpPr>
        <p:spPr>
          <a:xfrm>
            <a:off x="3141554" y="449207"/>
            <a:ext cx="7631549" cy="1325563"/>
          </a:xfrm>
        </p:spPr>
        <p:txBody>
          <a:bodyPr/>
          <a:lstStyle/>
          <a:p>
            <a:r>
              <a:rPr lang="en-US" dirty="0"/>
              <a:t>References &amp; Q/A</a:t>
            </a:r>
          </a:p>
        </p:txBody>
      </p:sp>
      <p:pic>
        <p:nvPicPr>
          <p:cNvPr id="10" name="Picture Placeholder 9" descr="A city skyline with a body of water">
            <a:extLst>
              <a:ext uri="{FF2B5EF4-FFF2-40B4-BE49-F238E27FC236}">
                <a16:creationId xmlns:a16="http://schemas.microsoft.com/office/drawing/2014/main" id="{D8B55A64-7539-F90F-27EE-C336AC57A1E0}"/>
              </a:ext>
            </a:extLst>
          </p:cNvPr>
          <p:cNvPicPr>
            <a:picLocks noGrp="1" noChangeAspect="1"/>
          </p:cNvPicPr>
          <p:nvPr>
            <p:ph type="pic" sz="quarter" idx="12"/>
          </p:nvPr>
        </p:nvPicPr>
        <p:blipFill>
          <a:blip r:embed="rId3"/>
          <a:srcRect l="340" r="340"/>
          <a:stretch/>
        </p:blipFill>
        <p:spPr>
          <a:xfrm>
            <a:off x="-1" y="-7938"/>
            <a:ext cx="2449513" cy="3436938"/>
          </a:xfrm>
        </p:spPr>
      </p:pic>
      <p:pic>
        <p:nvPicPr>
          <p:cNvPr id="12" name="Picture Placeholder 11" descr="A city skyline with tall buildings">
            <a:extLst>
              <a:ext uri="{FF2B5EF4-FFF2-40B4-BE49-F238E27FC236}">
                <a16:creationId xmlns:a16="http://schemas.microsoft.com/office/drawing/2014/main" id="{B78BA38E-856B-35B9-F1BA-2D22FD95A191}"/>
              </a:ext>
            </a:extLst>
          </p:cNvPr>
          <p:cNvPicPr>
            <a:picLocks noGrp="1" noChangeAspect="1"/>
          </p:cNvPicPr>
          <p:nvPr>
            <p:ph type="pic" sz="quarter" idx="13"/>
          </p:nvPr>
        </p:nvPicPr>
        <p:blipFill>
          <a:blip r:embed="rId4"/>
          <a:srcRect t="276" b="276"/>
          <a:stretch/>
        </p:blipFill>
        <p:spPr>
          <a:xfrm>
            <a:off x="-1" y="3421062"/>
            <a:ext cx="2449513" cy="3436938"/>
          </a:xfrm>
        </p:spPr>
      </p:pic>
      <p:sp>
        <p:nvSpPr>
          <p:cNvPr id="3" name="Text Placeholder 2">
            <a:extLst>
              <a:ext uri="{FF2B5EF4-FFF2-40B4-BE49-F238E27FC236}">
                <a16:creationId xmlns:a16="http://schemas.microsoft.com/office/drawing/2014/main" id="{3CE04F3B-27A6-A077-9DB8-75BC3079A05B}"/>
              </a:ext>
            </a:extLst>
          </p:cNvPr>
          <p:cNvSpPr>
            <a:spLocks noGrp="1"/>
          </p:cNvSpPr>
          <p:nvPr>
            <p:ph type="body" idx="1"/>
          </p:nvPr>
        </p:nvSpPr>
        <p:spPr>
          <a:xfrm>
            <a:off x="3141554" y="1828915"/>
            <a:ext cx="7631549" cy="672544"/>
          </a:xfrm>
        </p:spPr>
        <p:txBody>
          <a:bodyPr/>
          <a:lstStyle/>
          <a:p>
            <a:r>
              <a:rPr lang="en-US" dirty="0"/>
              <a:t>References</a:t>
            </a:r>
          </a:p>
        </p:txBody>
      </p:sp>
      <p:sp>
        <p:nvSpPr>
          <p:cNvPr id="4" name="Content Placeholder 3">
            <a:extLst>
              <a:ext uri="{FF2B5EF4-FFF2-40B4-BE49-F238E27FC236}">
                <a16:creationId xmlns:a16="http://schemas.microsoft.com/office/drawing/2014/main" id="{8A5B76BA-4A0E-2650-0195-E067F526CB84}"/>
              </a:ext>
            </a:extLst>
          </p:cNvPr>
          <p:cNvSpPr>
            <a:spLocks noGrp="1"/>
          </p:cNvSpPr>
          <p:nvPr>
            <p:ph sz="quarter" idx="14"/>
          </p:nvPr>
        </p:nvSpPr>
        <p:spPr>
          <a:xfrm>
            <a:off x="3141554" y="2558237"/>
            <a:ext cx="7631549" cy="1519777"/>
          </a:xfrm>
        </p:spPr>
        <p:txBody>
          <a:bodyPr>
            <a:normAutofit/>
          </a:bodyPr>
          <a:lstStyle/>
          <a:p>
            <a:pPr marL="0" indent="0">
              <a:buNone/>
            </a:pPr>
            <a:r>
              <a:rPr lang="en-US" dirty="0"/>
              <a:t>Throughout this analysis, I've drawn upon a variety of sources including </a:t>
            </a:r>
            <a:r>
              <a:rPr lang="en-US" b="1" dirty="0"/>
              <a:t>academic papers</a:t>
            </a:r>
            <a:r>
              <a:rPr lang="en-US" dirty="0"/>
              <a:t>, </a:t>
            </a:r>
            <a:r>
              <a:rPr lang="en-US" b="1" dirty="0"/>
              <a:t>technical blogs, </a:t>
            </a:r>
            <a:r>
              <a:rPr lang="en-US" dirty="0"/>
              <a:t>and </a:t>
            </a:r>
            <a:r>
              <a:rPr lang="en-US" b="1" dirty="0"/>
              <a:t>articles </a:t>
            </a:r>
            <a:r>
              <a:rPr lang="en-US" dirty="0"/>
              <a:t>to provide a balanced view. I encourage you to explore these references for a </a:t>
            </a:r>
            <a:r>
              <a:rPr lang="en-US" b="1" dirty="0"/>
              <a:t>deeper understanding </a:t>
            </a:r>
            <a:r>
              <a:rPr lang="en-US" dirty="0"/>
              <a:t>of the strengths and nuances of each framework.</a:t>
            </a:r>
          </a:p>
        </p:txBody>
      </p:sp>
      <p:sp>
        <p:nvSpPr>
          <p:cNvPr id="5" name="Text Placeholder 4">
            <a:extLst>
              <a:ext uri="{FF2B5EF4-FFF2-40B4-BE49-F238E27FC236}">
                <a16:creationId xmlns:a16="http://schemas.microsoft.com/office/drawing/2014/main" id="{911C7E71-FDB7-FA7E-9B32-E69A80DF6D03}"/>
              </a:ext>
            </a:extLst>
          </p:cNvPr>
          <p:cNvSpPr>
            <a:spLocks noGrp="1"/>
          </p:cNvSpPr>
          <p:nvPr>
            <p:ph type="body" idx="10"/>
          </p:nvPr>
        </p:nvSpPr>
        <p:spPr>
          <a:xfrm>
            <a:off x="3141554" y="4159694"/>
            <a:ext cx="7631549" cy="672544"/>
          </a:xfrm>
        </p:spPr>
        <p:txBody>
          <a:bodyPr/>
          <a:lstStyle/>
          <a:p>
            <a:r>
              <a:rPr lang="en-US" dirty="0"/>
              <a:t>Question/Answer</a:t>
            </a:r>
          </a:p>
        </p:txBody>
      </p:sp>
      <p:sp>
        <p:nvSpPr>
          <p:cNvPr id="6" name="Content Placeholder 5">
            <a:extLst>
              <a:ext uri="{FF2B5EF4-FFF2-40B4-BE49-F238E27FC236}">
                <a16:creationId xmlns:a16="http://schemas.microsoft.com/office/drawing/2014/main" id="{A4FC88AF-3A05-200A-E92F-C977C5E784FC}"/>
              </a:ext>
            </a:extLst>
          </p:cNvPr>
          <p:cNvSpPr>
            <a:spLocks noGrp="1"/>
          </p:cNvSpPr>
          <p:nvPr>
            <p:ph sz="quarter" idx="15"/>
          </p:nvPr>
        </p:nvSpPr>
        <p:spPr>
          <a:xfrm>
            <a:off x="3141554" y="4889016"/>
            <a:ext cx="7631549" cy="1519777"/>
          </a:xfrm>
        </p:spPr>
        <p:txBody>
          <a:bodyPr>
            <a:normAutofit fontScale="92500" lnSpcReduction="10000"/>
          </a:bodyPr>
          <a:lstStyle/>
          <a:p>
            <a:pPr marL="0" indent="0">
              <a:buNone/>
            </a:pPr>
            <a:r>
              <a:rPr lang="en-US" dirty="0"/>
              <a:t>I've tried </a:t>
            </a:r>
            <a:r>
              <a:rPr lang="en-US" b="1" dirty="0"/>
              <a:t>to cover the key differences and applications of TensorFlow and </a:t>
            </a:r>
            <a:r>
              <a:rPr lang="en-US" b="1" dirty="0" err="1"/>
              <a:t>PyTorch</a:t>
            </a:r>
            <a:r>
              <a:rPr lang="en-US" b="1" dirty="0"/>
              <a:t> </a:t>
            </a:r>
            <a:r>
              <a:rPr lang="en-US" dirty="0"/>
              <a:t>based on multiple criteria. However, </a:t>
            </a:r>
            <a:r>
              <a:rPr lang="en-US" b="1" dirty="0"/>
              <a:t>this is a complex topic </a:t>
            </a:r>
            <a:r>
              <a:rPr lang="en-US" dirty="0"/>
              <a:t>with many facets to consider. I'd now like to open the floor for any questions you may have. Whether you're curious about specific features or want to delve deeper into the use-cases best suited for each framework, I'm here to discuss it further.</a:t>
            </a:r>
          </a:p>
        </p:txBody>
      </p:sp>
    </p:spTree>
    <p:extLst>
      <p:ext uri="{BB962C8B-B14F-4D97-AF65-F5344CB8AC3E}">
        <p14:creationId xmlns:p14="http://schemas.microsoft.com/office/powerpoint/2010/main" val="1385917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319489"/>
            <a:ext cx="6238688" cy="1748545"/>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14" r="214"/>
          <a:stretch/>
        </p:blipFill>
        <p:spPr>
          <a:xfrm>
            <a:off x="0" y="3188"/>
            <a:ext cx="4966447" cy="6876075"/>
          </a:xfrm>
        </p:spPr>
      </p:pic>
      <p:sp>
        <p:nvSpPr>
          <p:cNvPr id="3" name="Content Placeholder 2">
            <a:extLst>
              <a:ext uri="{FF2B5EF4-FFF2-40B4-BE49-F238E27FC236}">
                <a16:creationId xmlns:a16="http://schemas.microsoft.com/office/drawing/2014/main" id="{7137E6E0-B242-46D9-ABE6-B318CABC4509}"/>
              </a:ext>
            </a:extLst>
          </p:cNvPr>
          <p:cNvSpPr>
            <a:spLocks noGrp="1"/>
          </p:cNvSpPr>
          <p:nvPr>
            <p:ph sz="quarter" idx="12"/>
          </p:nvPr>
        </p:nvSpPr>
        <p:spPr>
          <a:xfrm>
            <a:off x="5146675" y="2301875"/>
            <a:ext cx="6238875" cy="4022725"/>
          </a:xfrm>
        </p:spPr>
        <p:txBody>
          <a:bodyPr>
            <a:normAutofit/>
          </a:bodyPr>
          <a:lstStyle/>
          <a:p>
            <a:r>
              <a:rPr lang="en-US" dirty="0"/>
              <a:t>Presenter Name: Nuzhat Prova</a:t>
            </a:r>
          </a:p>
          <a:p>
            <a:r>
              <a:rPr lang="en-US" dirty="0"/>
              <a:t>Email Address: np23474n@pace.edu</a:t>
            </a:r>
          </a:p>
          <a:p>
            <a:r>
              <a:rPr lang="en-US" dirty="0"/>
              <a:t>Date: 10/30/2023</a:t>
            </a:r>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297929" y="1468960"/>
            <a:ext cx="4199860" cy="2579294"/>
          </a:xfrm>
        </p:spPr>
        <p:txBody>
          <a:bodyPr/>
          <a:lstStyle/>
          <a:p>
            <a:r>
              <a:rPr lang="en-US" sz="1800" b="1" dirty="0"/>
              <a:t>Objective:</a:t>
            </a:r>
            <a:br>
              <a:rPr lang="en-US" sz="1800" dirty="0"/>
            </a:br>
            <a:r>
              <a:rPr lang="en-US" sz="1800" dirty="0"/>
              <a:t>The aim of this presentation is to conduct a comprehensive comparison between </a:t>
            </a:r>
            <a:r>
              <a:rPr lang="en-US" sz="1800" b="1" dirty="0"/>
              <a:t>TensorFlow </a:t>
            </a:r>
            <a:r>
              <a:rPr lang="en-US" sz="1800" dirty="0"/>
              <a:t>and </a:t>
            </a:r>
            <a:r>
              <a:rPr lang="en-US" sz="1800" b="1" dirty="0" err="1"/>
              <a:t>PyTorch</a:t>
            </a:r>
            <a:r>
              <a:rPr lang="en-US" sz="1800" dirty="0"/>
              <a:t> Specifically, I'll be evaluating them on multiple factors: </a:t>
            </a:r>
            <a:r>
              <a:rPr lang="en-US" sz="1800" b="1" dirty="0"/>
              <a:t>ease of use</a:t>
            </a:r>
            <a:r>
              <a:rPr lang="en-US" sz="1800" dirty="0"/>
              <a:t>, </a:t>
            </a:r>
            <a:r>
              <a:rPr lang="en-US" sz="1800" b="1" dirty="0"/>
              <a:t>performance</a:t>
            </a:r>
            <a:r>
              <a:rPr lang="en-US" sz="1800" dirty="0"/>
              <a:t>, </a:t>
            </a:r>
            <a:r>
              <a:rPr lang="en-US" sz="1800" b="1" dirty="0"/>
              <a:t>scalability</a:t>
            </a:r>
            <a:r>
              <a:rPr lang="en-US" sz="1800" dirty="0"/>
              <a:t>, and </a:t>
            </a:r>
            <a:r>
              <a:rPr lang="en-US" sz="1800" b="1" dirty="0"/>
              <a:t>industry adoption.</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560830" y="1224951"/>
            <a:ext cx="3401105" cy="5105686"/>
          </a:xfrm>
        </p:spPr>
        <p:txBody>
          <a:bodyPr>
            <a:normAutofit fontScale="70000" lnSpcReduction="20000"/>
          </a:bodyPr>
          <a:lstStyle/>
          <a:p>
            <a:r>
              <a:rPr lang="en-US" dirty="0"/>
              <a:t>     </a:t>
            </a:r>
            <a:r>
              <a:rPr lang="en-US" b="1" dirty="0"/>
              <a:t>Importance:</a:t>
            </a:r>
          </a:p>
          <a:p>
            <a:r>
              <a:rPr lang="en-US" dirty="0"/>
              <a:t>     Understanding the nuances between these two dominant machine learning frameworks is not just an academic exercise; it has real-world implications</a:t>
            </a:r>
            <a:r>
              <a:rPr lang="en-US" b="1" dirty="0"/>
              <a:t>. Both TensorFlow and </a:t>
            </a:r>
            <a:r>
              <a:rPr lang="en-US" b="1" dirty="0" err="1"/>
              <a:t>PyTorch</a:t>
            </a:r>
            <a:r>
              <a:rPr lang="en-US" b="1" dirty="0"/>
              <a:t> have extensive applications in various sectors, ranging from healthcare to autonomous vehicles. They serve as the backbone for numerous machine learning models that drive actionable insights and data-driven decision-making processes in both academia and industry. </a:t>
            </a:r>
            <a:r>
              <a:rPr lang="en-US" dirty="0"/>
              <a:t>Thus, knowing their strengths and weaknesses is crucial for anyone involved in data science, whether you're focused on research, development, or deployment at scale.</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8" b="8"/>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l="67" r="67"/>
          <a:stretch/>
        </p:blipFill>
        <p:spPr>
          <a:xfrm>
            <a:off x="9531096" y="3392611"/>
            <a:ext cx="2660904" cy="3474720"/>
          </a:xfrm>
        </p:spPr>
      </p:pic>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297929" y="1468959"/>
            <a:ext cx="3527622" cy="3672207"/>
          </a:xfrm>
        </p:spPr>
        <p:txBody>
          <a:bodyPr/>
          <a:lstStyle/>
          <a:p>
            <a:r>
              <a:rPr lang="en-US" sz="1200" b="1" dirty="0">
                <a:latin typeface="Abadi" panose="020F0502020204030204" pitchFamily="34" charset="0"/>
              </a:rPr>
              <a:t>TensorFlow</a:t>
            </a:r>
            <a:r>
              <a:rPr lang="en-US" sz="1200" dirty="0">
                <a:latin typeface="Abadi" panose="020F0502020204030204" pitchFamily="34" charset="0"/>
              </a:rPr>
              <a:t> is a comprehensive, open-source machine learning library developed by Google, used primarily for deep learning applications. It offers flexibility and modularity with its computational graph approach, allowing for easy experimentation. TensorFlow excels in scalability, capable of running on multiple CPUs and GPUs, which is essential for handling large datasets. It supports auto-differentiation and advanced optimization, making it efficient for both research and production. The platform is portable across various devices and has a robust community, alongside an ecosystem that includes tools for visualization and pipeline management, ensuring broad adoption in the field of AI.</a:t>
            </a:r>
            <a:endParaRPr lang="en-US" sz="1200" b="1" dirty="0">
              <a:latin typeface="Abadi" panose="020F0502020204030204" pitchFamily="34" charset="0"/>
            </a:endParaRP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4450577" y="1874133"/>
            <a:ext cx="5010539" cy="2861857"/>
          </a:xfrm>
        </p:spPr>
        <p:txBody>
          <a:bodyPr>
            <a:normAutofit fontScale="62500" lnSpcReduction="20000"/>
          </a:bodyPr>
          <a:lstStyle/>
          <a:p>
            <a:r>
              <a:rPr lang="en-US" dirty="0">
                <a:latin typeface="Abadi" panose="020B0604020104020204" pitchFamily="34" charset="0"/>
              </a:rPr>
              <a:t>   </a:t>
            </a:r>
            <a:r>
              <a:rPr lang="en-US" b="1" dirty="0">
                <a:latin typeface="Abadi" panose="020B0604020104020204" pitchFamily="34" charset="0"/>
              </a:rPr>
              <a:t> </a:t>
            </a:r>
            <a:r>
              <a:rPr lang="en-US" b="1" dirty="0" err="1">
                <a:latin typeface="Abadi" panose="020B0604020104020204" pitchFamily="34" charset="0"/>
              </a:rPr>
              <a:t>PyTorch</a:t>
            </a:r>
            <a:r>
              <a:rPr lang="en-US" b="1" dirty="0">
                <a:latin typeface="Abadi" panose="020B0604020104020204" pitchFamily="34" charset="0"/>
              </a:rPr>
              <a:t> </a:t>
            </a:r>
            <a:r>
              <a:rPr lang="en-US" dirty="0">
                <a:latin typeface="Abadi" panose="020B0604020104020204" pitchFamily="34" charset="0"/>
              </a:rPr>
              <a:t>is an open-source machine learning library favored for its dynamic computation graph that allows for flexibility in building neural networks. It define-by-run approach, Pythonic design, and eager execution make it user-friendly and ideal for iterative development and debugging. </a:t>
            </a:r>
            <a:r>
              <a:rPr lang="en-US" dirty="0" err="1">
                <a:latin typeface="Abadi" panose="020B0604020104020204" pitchFamily="34" charset="0"/>
              </a:rPr>
              <a:t>PyTorch</a:t>
            </a:r>
            <a:r>
              <a:rPr lang="en-US" dirty="0">
                <a:latin typeface="Abadi" panose="020B0604020104020204" pitchFamily="34" charset="0"/>
              </a:rPr>
              <a:t> provides robust GPU support for efficient tensor computations, necessary for deep learning tasks. The library is equipped with tools for various domains, enjoys strong community and research support, and allows for seamless transition from research to production with </a:t>
            </a:r>
            <a:r>
              <a:rPr lang="en-US" dirty="0" err="1">
                <a:latin typeface="Abadi" panose="020B0604020104020204" pitchFamily="34" charset="0"/>
              </a:rPr>
              <a:t>TorchScript</a:t>
            </a:r>
            <a:r>
              <a:rPr lang="en-US" dirty="0">
                <a:latin typeface="Abadi" panose="020B0604020104020204" pitchFamily="34" charset="0"/>
              </a:rPr>
              <a:t>. </a:t>
            </a:r>
            <a:r>
              <a:rPr lang="en-US" dirty="0" err="1">
                <a:latin typeface="Abadi" panose="020B0604020104020204" pitchFamily="34" charset="0"/>
              </a:rPr>
              <a:t>PyTorch</a:t>
            </a:r>
            <a:r>
              <a:rPr lang="en-US" dirty="0">
                <a:latin typeface="Abadi" panose="020B0604020104020204" pitchFamily="34" charset="0"/>
              </a:rPr>
              <a:t> is a popular choice for researchers and developers who require a fast and flexible framework for AI innovation.</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8" b="8"/>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l="67" r="67"/>
          <a:stretch/>
        </p:blipFill>
        <p:spPr>
          <a:xfrm>
            <a:off x="9531096" y="3392611"/>
            <a:ext cx="2660904" cy="3474720"/>
          </a:xfrm>
        </p:spPr>
      </p:pic>
      <p:sp>
        <p:nvSpPr>
          <p:cNvPr id="5" name="TextBox 4">
            <a:extLst>
              <a:ext uri="{FF2B5EF4-FFF2-40B4-BE49-F238E27FC236}">
                <a16:creationId xmlns:a16="http://schemas.microsoft.com/office/drawing/2014/main" id="{486B2940-5B18-1886-6159-2FBD57F03589}"/>
              </a:ext>
            </a:extLst>
          </p:cNvPr>
          <p:cNvSpPr txBox="1"/>
          <p:nvPr/>
        </p:nvSpPr>
        <p:spPr>
          <a:xfrm>
            <a:off x="3452327" y="363894"/>
            <a:ext cx="2948473" cy="646331"/>
          </a:xfrm>
          <a:prstGeom prst="rect">
            <a:avLst/>
          </a:prstGeom>
          <a:noFill/>
        </p:spPr>
        <p:txBody>
          <a:bodyPr wrap="square" rtlCol="0">
            <a:spAutoFit/>
          </a:bodyPr>
          <a:lstStyle/>
          <a:p>
            <a:r>
              <a:rPr lang="en-US" sz="3600" dirty="0"/>
              <a:t>Introduction</a:t>
            </a:r>
          </a:p>
        </p:txBody>
      </p:sp>
    </p:spTree>
    <p:extLst>
      <p:ext uri="{BB962C8B-B14F-4D97-AF65-F5344CB8AC3E}">
        <p14:creationId xmlns:p14="http://schemas.microsoft.com/office/powerpoint/2010/main" val="1886655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C895-7577-FB8A-F454-1FC050561487}"/>
              </a:ext>
            </a:extLst>
          </p:cNvPr>
          <p:cNvSpPr>
            <a:spLocks noGrp="1"/>
          </p:cNvSpPr>
          <p:nvPr>
            <p:ph type="title"/>
          </p:nvPr>
        </p:nvSpPr>
        <p:spPr>
          <a:xfrm>
            <a:off x="2741734" y="736758"/>
            <a:ext cx="5739793" cy="326932"/>
          </a:xfrm>
        </p:spPr>
        <p:txBody>
          <a:bodyPr/>
          <a:lstStyle/>
          <a:p>
            <a:r>
              <a:rPr lang="en-US" b="1" dirty="0"/>
              <a:t>         Background</a:t>
            </a:r>
          </a:p>
        </p:txBody>
      </p:sp>
      <p:sp>
        <p:nvSpPr>
          <p:cNvPr id="3" name="Content Placeholder 2">
            <a:extLst>
              <a:ext uri="{FF2B5EF4-FFF2-40B4-BE49-F238E27FC236}">
                <a16:creationId xmlns:a16="http://schemas.microsoft.com/office/drawing/2014/main" id="{966BCF64-6D8B-89CC-99FA-505D8ECC95D6}"/>
              </a:ext>
            </a:extLst>
          </p:cNvPr>
          <p:cNvSpPr>
            <a:spLocks noGrp="1"/>
          </p:cNvSpPr>
          <p:nvPr>
            <p:ph idx="1"/>
          </p:nvPr>
        </p:nvSpPr>
        <p:spPr>
          <a:xfrm>
            <a:off x="2115761" y="1222310"/>
            <a:ext cx="7960477" cy="5045247"/>
          </a:xfrm>
        </p:spPr>
        <p:txBody>
          <a:bodyPr>
            <a:normAutofit lnSpcReduction="10000"/>
          </a:bodyPr>
          <a:lstStyle/>
          <a:p>
            <a:r>
              <a:rPr lang="en-US" b="1" dirty="0"/>
              <a:t>Historical Context</a:t>
            </a:r>
          </a:p>
          <a:p>
            <a:r>
              <a:rPr lang="en-US" dirty="0"/>
              <a:t>To set the stage, let's take a quick journey back in time. TensorFlow </a:t>
            </a:r>
            <a:r>
              <a:rPr lang="en-US" b="1" dirty="0"/>
              <a:t>originated</a:t>
            </a:r>
            <a:r>
              <a:rPr lang="en-US" dirty="0"/>
              <a:t> from the </a:t>
            </a:r>
            <a:r>
              <a:rPr lang="en-US" b="1" dirty="0"/>
              <a:t>Google Brain team</a:t>
            </a:r>
            <a:r>
              <a:rPr lang="en-US" dirty="0"/>
              <a:t>, giving it a strong pedigree in scalability and performance optimization. It was specifically designed </a:t>
            </a:r>
            <a:r>
              <a:rPr lang="en-US" b="1" dirty="0"/>
              <a:t>to facilitate complex computations across distributed systems. </a:t>
            </a:r>
            <a:r>
              <a:rPr lang="en-US" dirty="0"/>
              <a:t>On the other hand, </a:t>
            </a:r>
            <a:r>
              <a:rPr lang="en-US" dirty="0" err="1"/>
              <a:t>PyTorch</a:t>
            </a:r>
            <a:r>
              <a:rPr lang="en-US" dirty="0"/>
              <a:t> was </a:t>
            </a:r>
            <a:r>
              <a:rPr lang="en-US" b="1" dirty="0"/>
              <a:t>developed by Facebook's AI Research lab, </a:t>
            </a:r>
            <a:r>
              <a:rPr lang="en-US" dirty="0"/>
              <a:t>with a focus on </a:t>
            </a:r>
            <a:r>
              <a:rPr lang="en-US" b="1" dirty="0"/>
              <a:t>flexibility and user-friendliness</a:t>
            </a:r>
            <a:r>
              <a:rPr lang="en-US" dirty="0"/>
              <a:t>, making it a popular choice in the academic community.</a:t>
            </a:r>
          </a:p>
          <a:p>
            <a:endParaRPr lang="en-US" dirty="0"/>
          </a:p>
          <a:p>
            <a:r>
              <a:rPr lang="en-US" b="1" dirty="0"/>
              <a:t>Core Technologies</a:t>
            </a:r>
          </a:p>
          <a:p>
            <a:r>
              <a:rPr lang="en-US" dirty="0"/>
              <a:t>Digging deeper into the core technologies that power these frameworks, TensorFlow primarily utilizes </a:t>
            </a:r>
            <a:r>
              <a:rPr lang="en-US" b="1" dirty="0"/>
              <a:t>static computational graphs. </a:t>
            </a:r>
            <a:r>
              <a:rPr lang="en-US" dirty="0"/>
              <a:t>These graphs are defined before running the model, leading to optimizations that are beneficial </a:t>
            </a:r>
            <a:r>
              <a:rPr lang="en-US" b="1" dirty="0"/>
              <a:t>for production-grade solutions</a:t>
            </a:r>
            <a:r>
              <a:rPr lang="en-US" dirty="0"/>
              <a:t>. </a:t>
            </a:r>
            <a:r>
              <a:rPr lang="en-US" dirty="0" err="1"/>
              <a:t>PyTorch</a:t>
            </a:r>
            <a:r>
              <a:rPr lang="en-US" dirty="0"/>
              <a:t>, in contrast, employs </a:t>
            </a:r>
            <a:r>
              <a:rPr lang="en-US" b="1" dirty="0"/>
              <a:t>dynamic computational graphs.</a:t>
            </a:r>
            <a:r>
              <a:rPr lang="en-US" dirty="0"/>
              <a:t> These are constructed on-the-fly during execution, which provides </a:t>
            </a:r>
            <a:r>
              <a:rPr lang="en-US" b="1" dirty="0"/>
              <a:t>greater flexibility and makes it easier to work with dynamic inputs and modify network architectures, </a:t>
            </a:r>
            <a:r>
              <a:rPr lang="en-US" dirty="0"/>
              <a:t>a feature that's often </a:t>
            </a:r>
            <a:r>
              <a:rPr lang="en-US" b="1" dirty="0"/>
              <a:t>advantageous in a research setting.</a:t>
            </a:r>
          </a:p>
        </p:txBody>
      </p:sp>
    </p:spTree>
    <p:extLst>
      <p:ext uri="{BB962C8B-B14F-4D97-AF65-F5344CB8AC3E}">
        <p14:creationId xmlns:p14="http://schemas.microsoft.com/office/powerpoint/2010/main" val="138377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8108-A7C2-8BEE-2718-ED06D3659019}"/>
              </a:ext>
            </a:extLst>
          </p:cNvPr>
          <p:cNvSpPr>
            <a:spLocks noGrp="1"/>
          </p:cNvSpPr>
          <p:nvPr>
            <p:ph type="title"/>
          </p:nvPr>
        </p:nvSpPr>
        <p:spPr>
          <a:xfrm>
            <a:off x="982383" y="506011"/>
            <a:ext cx="4923894" cy="574181"/>
          </a:xfrm>
        </p:spPr>
        <p:txBody>
          <a:bodyPr/>
          <a:lstStyle/>
          <a:p>
            <a:r>
              <a:rPr lang="en-US" dirty="0"/>
              <a:t>Performance</a:t>
            </a:r>
          </a:p>
        </p:txBody>
      </p:sp>
      <p:pic>
        <p:nvPicPr>
          <p:cNvPr id="11" name="Picture Placeholder 10" descr="Aerial view of a city">
            <a:extLst>
              <a:ext uri="{FF2B5EF4-FFF2-40B4-BE49-F238E27FC236}">
                <a16:creationId xmlns:a16="http://schemas.microsoft.com/office/drawing/2014/main" id="{2B1950AA-3C57-8769-FCF4-AD636797147D}"/>
              </a:ext>
            </a:extLst>
          </p:cNvPr>
          <p:cNvPicPr>
            <a:picLocks noGrp="1" noChangeAspect="1"/>
          </p:cNvPicPr>
          <p:nvPr>
            <p:ph type="pic" sz="quarter" idx="13"/>
          </p:nvPr>
        </p:nvPicPr>
        <p:blipFill>
          <a:blip r:embed="rId3"/>
          <a:srcRect t="168" b="168"/>
          <a:stretch/>
        </p:blipFill>
        <p:spPr>
          <a:xfrm>
            <a:off x="7443265" y="-37322"/>
            <a:ext cx="4772179" cy="3441940"/>
          </a:xfrm>
        </p:spPr>
      </p:pic>
      <p:pic>
        <p:nvPicPr>
          <p:cNvPr id="13" name="Picture Placeholder 12" descr="A low angle view of a skyscraper">
            <a:extLst>
              <a:ext uri="{FF2B5EF4-FFF2-40B4-BE49-F238E27FC236}">
                <a16:creationId xmlns:a16="http://schemas.microsoft.com/office/drawing/2014/main" id="{6D3D13C8-EFAA-14B3-A870-46E507D1854F}"/>
              </a:ext>
            </a:extLst>
          </p:cNvPr>
          <p:cNvPicPr>
            <a:picLocks noGrp="1" noChangeAspect="1"/>
          </p:cNvPicPr>
          <p:nvPr>
            <p:ph type="pic" sz="quarter" idx="14"/>
          </p:nvPr>
        </p:nvPicPr>
        <p:blipFill>
          <a:blip r:embed="rId4"/>
          <a:srcRect t="259" b="259"/>
          <a:stretch/>
        </p:blipFill>
        <p:spPr>
          <a:xfrm>
            <a:off x="7013275" y="3442480"/>
            <a:ext cx="5202169" cy="3425380"/>
          </a:xfrm>
        </p:spPr>
      </p:pic>
      <p:sp>
        <p:nvSpPr>
          <p:cNvPr id="3" name="TextBox 2">
            <a:extLst>
              <a:ext uri="{FF2B5EF4-FFF2-40B4-BE49-F238E27FC236}">
                <a16:creationId xmlns:a16="http://schemas.microsoft.com/office/drawing/2014/main" id="{FA5256AB-2F4F-0E89-E57A-CD493A52B63E}"/>
              </a:ext>
            </a:extLst>
          </p:cNvPr>
          <p:cNvSpPr txBox="1"/>
          <p:nvPr/>
        </p:nvSpPr>
        <p:spPr>
          <a:xfrm>
            <a:off x="177282" y="793102"/>
            <a:ext cx="7119257" cy="4801314"/>
          </a:xfrm>
          <a:prstGeom prst="rect">
            <a:avLst/>
          </a:prstGeom>
          <a:noFill/>
        </p:spPr>
        <p:txBody>
          <a:bodyPr wrap="square" rtlCol="0">
            <a:spAutoFit/>
          </a:bodyPr>
          <a:lstStyle/>
          <a:p>
            <a:endParaRPr lang="en-US" dirty="0"/>
          </a:p>
          <a:p>
            <a:endParaRPr lang="en-US" dirty="0"/>
          </a:p>
          <a:p>
            <a:r>
              <a:rPr lang="en-US" b="1" dirty="0"/>
              <a:t>TensorFlow</a:t>
            </a:r>
          </a:p>
          <a:p>
            <a:r>
              <a:rPr lang="en-US" dirty="0"/>
              <a:t>In terms of performance, especially in </a:t>
            </a:r>
            <a:r>
              <a:rPr lang="en-US" b="1" dirty="0"/>
              <a:t>a production environment</a:t>
            </a:r>
            <a:r>
              <a:rPr lang="en-US" dirty="0"/>
              <a:t>, TensorFlow often comes out ahead</a:t>
            </a:r>
            <a:r>
              <a:rPr lang="en-US" b="1" dirty="0"/>
              <a:t>. It's well-optimized for large-scale, distributed machine learning and supports hardware acceleration, leveraging both GPUs and TPUs.</a:t>
            </a:r>
            <a:r>
              <a:rPr lang="en-US" dirty="0"/>
              <a:t> This makes TensorFlow a go-to option when we're aiming to deploy models that require high </a:t>
            </a:r>
            <a:r>
              <a:rPr lang="en-US" b="1" dirty="0"/>
              <a:t>computational efficiency </a:t>
            </a:r>
            <a:r>
              <a:rPr lang="en-US" dirty="0"/>
              <a:t>and are intended for </a:t>
            </a:r>
            <a:r>
              <a:rPr lang="en-US" b="1" dirty="0"/>
              <a:t>enterprise-scale applications.</a:t>
            </a:r>
          </a:p>
          <a:p>
            <a:endParaRPr lang="en-US" dirty="0"/>
          </a:p>
          <a:p>
            <a:r>
              <a:rPr lang="en-US" b="1" dirty="0" err="1"/>
              <a:t>PyTorch</a:t>
            </a:r>
            <a:endParaRPr lang="en-US" b="1" dirty="0"/>
          </a:p>
          <a:p>
            <a:r>
              <a:rPr lang="en-US" dirty="0"/>
              <a:t>On the other side, </a:t>
            </a:r>
            <a:r>
              <a:rPr lang="en-US" dirty="0" err="1"/>
              <a:t>PyTorch</a:t>
            </a:r>
            <a:r>
              <a:rPr lang="en-US" dirty="0"/>
              <a:t> is generally more </a:t>
            </a:r>
            <a:r>
              <a:rPr lang="en-US" b="1" dirty="0"/>
              <a:t>straightforward </a:t>
            </a:r>
            <a:r>
              <a:rPr lang="en-US" dirty="0"/>
              <a:t>to use, particularly for </a:t>
            </a:r>
            <a:r>
              <a:rPr lang="en-US" b="1" dirty="0"/>
              <a:t>research and development activities. </a:t>
            </a:r>
            <a:r>
              <a:rPr lang="en-US" dirty="0"/>
              <a:t>Its </a:t>
            </a:r>
            <a:r>
              <a:rPr lang="en-US" b="1" dirty="0"/>
              <a:t>dynamic computation graph makes it highly adaptable,</a:t>
            </a:r>
            <a:r>
              <a:rPr lang="en-US" dirty="0"/>
              <a:t> which can be beneficial for </a:t>
            </a:r>
            <a:r>
              <a:rPr lang="en-US" b="1" dirty="0"/>
              <a:t>prototyping and iterative design. </a:t>
            </a:r>
            <a:r>
              <a:rPr lang="en-US" dirty="0"/>
              <a:t>It's worth noting that </a:t>
            </a:r>
            <a:r>
              <a:rPr lang="en-US" dirty="0" err="1"/>
              <a:t>PyTorch</a:t>
            </a:r>
            <a:r>
              <a:rPr lang="en-US" dirty="0"/>
              <a:t> has made significant strides in improving its production capabilities, especially with features like the </a:t>
            </a:r>
            <a:r>
              <a:rPr lang="en-US" b="1" dirty="0" err="1"/>
              <a:t>TorchScript</a:t>
            </a:r>
            <a:r>
              <a:rPr lang="en-US" b="1" dirty="0"/>
              <a:t> </a:t>
            </a:r>
            <a:r>
              <a:rPr lang="en-US" dirty="0"/>
              <a:t>and the </a:t>
            </a:r>
            <a:r>
              <a:rPr lang="en-US" b="1" dirty="0" err="1"/>
              <a:t>LibTorch</a:t>
            </a:r>
            <a:r>
              <a:rPr lang="en-US" b="1" dirty="0"/>
              <a:t> </a:t>
            </a:r>
            <a:r>
              <a:rPr lang="en-US" dirty="0"/>
              <a:t>library for </a:t>
            </a:r>
            <a:r>
              <a:rPr lang="en-US" b="1" dirty="0"/>
              <a:t>C++ integration. </a:t>
            </a:r>
            <a:r>
              <a:rPr lang="en-US" dirty="0"/>
              <a:t>So, while it may have started as a favorite for researchers, it's increasingly being considered for production use as well.</a:t>
            </a:r>
          </a:p>
        </p:txBody>
      </p:sp>
    </p:spTree>
    <p:extLst>
      <p:ext uri="{BB962C8B-B14F-4D97-AF65-F5344CB8AC3E}">
        <p14:creationId xmlns:p14="http://schemas.microsoft.com/office/powerpoint/2010/main" val="80339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8108-A7C2-8BEE-2718-ED06D3659019}"/>
              </a:ext>
            </a:extLst>
          </p:cNvPr>
          <p:cNvSpPr>
            <a:spLocks noGrp="1"/>
          </p:cNvSpPr>
          <p:nvPr>
            <p:ph type="title"/>
          </p:nvPr>
        </p:nvSpPr>
        <p:spPr>
          <a:xfrm>
            <a:off x="851755" y="218921"/>
            <a:ext cx="5894278" cy="756231"/>
          </a:xfrm>
        </p:spPr>
        <p:txBody>
          <a:bodyPr/>
          <a:lstStyle/>
          <a:p>
            <a:r>
              <a:rPr lang="en-US" b="1" dirty="0"/>
              <a:t>Programming Model</a:t>
            </a:r>
          </a:p>
        </p:txBody>
      </p:sp>
      <p:sp>
        <p:nvSpPr>
          <p:cNvPr id="5" name="Content Placeholder 4">
            <a:extLst>
              <a:ext uri="{FF2B5EF4-FFF2-40B4-BE49-F238E27FC236}">
                <a16:creationId xmlns:a16="http://schemas.microsoft.com/office/drawing/2014/main" id="{86965CAF-1D4C-3FB0-99C1-611FD6431F4E}"/>
              </a:ext>
            </a:extLst>
          </p:cNvPr>
          <p:cNvSpPr>
            <a:spLocks noGrp="1"/>
          </p:cNvSpPr>
          <p:nvPr>
            <p:ph idx="1"/>
          </p:nvPr>
        </p:nvSpPr>
        <p:spPr>
          <a:xfrm>
            <a:off x="852199" y="1091683"/>
            <a:ext cx="5781866" cy="4791166"/>
          </a:xfrm>
        </p:spPr>
        <p:txBody>
          <a:bodyPr>
            <a:normAutofit fontScale="85000" lnSpcReduction="10000"/>
          </a:bodyPr>
          <a:lstStyle/>
          <a:p>
            <a:pPr algn="l"/>
            <a:r>
              <a:rPr lang="en-US" b="1" i="0" dirty="0">
                <a:effectLst/>
                <a:latin typeface="Söhne"/>
              </a:rPr>
              <a:t>TensorFlow</a:t>
            </a:r>
          </a:p>
          <a:p>
            <a:pPr algn="l"/>
            <a:r>
              <a:rPr lang="en-US" b="0" i="0" dirty="0">
                <a:solidFill>
                  <a:srgbClr val="374151"/>
                </a:solidFill>
                <a:effectLst/>
                <a:latin typeface="Söhne"/>
              </a:rPr>
              <a:t>When working with TensorFlow, one of the first things we'll notice is its reliance on static computational graphs. This means we have to define the entire graph before we can run any part of our computation. While this can make debugging a bit cumbersome, the static nature allows for </a:t>
            </a:r>
            <a:r>
              <a:rPr lang="en-US" b="1" i="0" dirty="0">
                <a:solidFill>
                  <a:srgbClr val="374151"/>
                </a:solidFill>
                <a:effectLst/>
                <a:latin typeface="Söhne"/>
              </a:rPr>
              <a:t>a range of optimizations </a:t>
            </a:r>
            <a:r>
              <a:rPr lang="en-US" b="0" i="0" dirty="0">
                <a:solidFill>
                  <a:srgbClr val="374151"/>
                </a:solidFill>
                <a:effectLst/>
                <a:latin typeface="Söhne"/>
              </a:rPr>
              <a:t>during the graph compilation step, which is </a:t>
            </a:r>
            <a:r>
              <a:rPr lang="en-US" b="1" i="0" dirty="0">
                <a:solidFill>
                  <a:srgbClr val="374151"/>
                </a:solidFill>
                <a:effectLst/>
                <a:latin typeface="Söhne"/>
              </a:rPr>
              <a:t>advantageous for production settings.</a:t>
            </a:r>
            <a:r>
              <a:rPr lang="en-US" b="0" i="0" dirty="0">
                <a:solidFill>
                  <a:srgbClr val="374151"/>
                </a:solidFill>
                <a:effectLst/>
                <a:latin typeface="Söhne"/>
              </a:rPr>
              <a:t> It's worth mentioning that TensorFlow does offer an "Eager Execution" mode for dynamic graphs, but it's not as commonly used.</a:t>
            </a:r>
          </a:p>
          <a:p>
            <a:pPr algn="l"/>
            <a:r>
              <a:rPr lang="en-US" b="1" i="0" dirty="0" err="1">
                <a:effectLst/>
                <a:latin typeface="Söhne"/>
              </a:rPr>
              <a:t>PyTorch</a:t>
            </a:r>
            <a:endParaRPr lang="en-US" b="1" i="0" dirty="0">
              <a:effectLst/>
              <a:latin typeface="Söhne"/>
            </a:endParaRPr>
          </a:p>
          <a:p>
            <a:pPr algn="l"/>
            <a:r>
              <a:rPr lang="en-US" b="0" i="0" dirty="0">
                <a:solidFill>
                  <a:srgbClr val="374151"/>
                </a:solidFill>
                <a:effectLst/>
                <a:latin typeface="Söhne"/>
              </a:rPr>
              <a:t>In contrast, </a:t>
            </a:r>
            <a:r>
              <a:rPr lang="en-US" b="0" i="0" dirty="0" err="1">
                <a:solidFill>
                  <a:srgbClr val="374151"/>
                </a:solidFill>
                <a:effectLst/>
                <a:latin typeface="Söhne"/>
              </a:rPr>
              <a:t>PyTorch</a:t>
            </a:r>
            <a:r>
              <a:rPr lang="en-US" b="0" i="0" dirty="0">
                <a:solidFill>
                  <a:srgbClr val="374151"/>
                </a:solidFill>
                <a:effectLst/>
                <a:latin typeface="Söhne"/>
              </a:rPr>
              <a:t> employs a dynamic or "eager" computational graph. This allows us to make changes to our network architecture in real-time, making the debugging process more straightforward. </a:t>
            </a:r>
            <a:r>
              <a:rPr lang="en-US" dirty="0">
                <a:solidFill>
                  <a:srgbClr val="374151"/>
                </a:solidFill>
                <a:latin typeface="Söhne"/>
              </a:rPr>
              <a:t>We</a:t>
            </a:r>
            <a:r>
              <a:rPr lang="en-US" b="0" i="0" dirty="0">
                <a:solidFill>
                  <a:srgbClr val="374151"/>
                </a:solidFill>
                <a:effectLst/>
                <a:latin typeface="Söhne"/>
              </a:rPr>
              <a:t> can literally see </a:t>
            </a:r>
            <a:r>
              <a:rPr lang="en-US" b="1" i="0" dirty="0">
                <a:solidFill>
                  <a:srgbClr val="374151"/>
                </a:solidFill>
                <a:effectLst/>
                <a:latin typeface="Söhne"/>
              </a:rPr>
              <a:t>each operation's output as we execute it</a:t>
            </a:r>
            <a:r>
              <a:rPr lang="en-US" b="0" i="0" dirty="0">
                <a:solidFill>
                  <a:srgbClr val="374151"/>
                </a:solidFill>
                <a:effectLst/>
                <a:latin typeface="Söhne"/>
              </a:rPr>
              <a:t>, a feature that's particularly helpful during </a:t>
            </a:r>
            <a:r>
              <a:rPr lang="en-US" b="1" i="0" dirty="0">
                <a:solidFill>
                  <a:srgbClr val="374151"/>
                </a:solidFill>
                <a:effectLst/>
                <a:latin typeface="Söhne"/>
              </a:rPr>
              <a:t>the model development and research phases.</a:t>
            </a:r>
          </a:p>
        </p:txBody>
      </p:sp>
      <p:pic>
        <p:nvPicPr>
          <p:cNvPr id="11" name="Picture Placeholder 10" descr="Aerial view of a city">
            <a:extLst>
              <a:ext uri="{FF2B5EF4-FFF2-40B4-BE49-F238E27FC236}">
                <a16:creationId xmlns:a16="http://schemas.microsoft.com/office/drawing/2014/main" id="{2B1950AA-3C57-8769-FCF4-AD636797147D}"/>
              </a:ext>
            </a:extLst>
          </p:cNvPr>
          <p:cNvPicPr>
            <a:picLocks noGrp="1" noChangeAspect="1"/>
          </p:cNvPicPr>
          <p:nvPr>
            <p:ph type="pic" sz="quarter" idx="13"/>
          </p:nvPr>
        </p:nvPicPr>
        <p:blipFill>
          <a:blip r:embed="rId3"/>
          <a:srcRect t="168" b="168"/>
          <a:stretch/>
        </p:blipFill>
        <p:spPr>
          <a:xfrm>
            <a:off x="7443265" y="-37322"/>
            <a:ext cx="4772179" cy="3441940"/>
          </a:xfrm>
        </p:spPr>
      </p:pic>
      <p:pic>
        <p:nvPicPr>
          <p:cNvPr id="13" name="Picture Placeholder 12" descr="A low angle view of a skyscraper">
            <a:extLst>
              <a:ext uri="{FF2B5EF4-FFF2-40B4-BE49-F238E27FC236}">
                <a16:creationId xmlns:a16="http://schemas.microsoft.com/office/drawing/2014/main" id="{6D3D13C8-EFAA-14B3-A870-46E507D1854F}"/>
              </a:ext>
            </a:extLst>
          </p:cNvPr>
          <p:cNvPicPr>
            <a:picLocks noGrp="1" noChangeAspect="1"/>
          </p:cNvPicPr>
          <p:nvPr>
            <p:ph type="pic" sz="quarter" idx="14"/>
          </p:nvPr>
        </p:nvPicPr>
        <p:blipFill>
          <a:blip r:embed="rId4"/>
          <a:srcRect t="259" b="259"/>
          <a:stretch/>
        </p:blipFill>
        <p:spPr>
          <a:xfrm>
            <a:off x="7013275" y="3442480"/>
            <a:ext cx="5202169" cy="3425380"/>
          </a:xfrm>
        </p:spPr>
      </p:pic>
    </p:spTree>
    <p:extLst>
      <p:ext uri="{BB962C8B-B14F-4D97-AF65-F5344CB8AC3E}">
        <p14:creationId xmlns:p14="http://schemas.microsoft.com/office/powerpoint/2010/main" val="174386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391886" y="1212980"/>
            <a:ext cx="5524282" cy="4369113"/>
          </a:xfrm>
        </p:spPr>
        <p:txBody>
          <a:bodyPr/>
          <a:lstStyle/>
          <a:p>
            <a:r>
              <a:rPr lang="en-US" sz="1400" dirty="0"/>
              <a:t>TensorFlow:</a:t>
            </a:r>
            <a:br>
              <a:rPr lang="en-US" sz="1400" dirty="0"/>
            </a:br>
            <a:r>
              <a:rPr lang="en-US" sz="1400" dirty="0"/>
              <a:t>When it comes to scalability, TensorFlow </a:t>
            </a:r>
            <a:r>
              <a:rPr lang="en-US" sz="1400" b="1" dirty="0"/>
              <a:t>has a</a:t>
            </a:r>
            <a:r>
              <a:rPr lang="en-US" sz="1400" dirty="0"/>
              <a:t> </a:t>
            </a:r>
            <a:r>
              <a:rPr lang="en-US" sz="1400" b="1" dirty="0"/>
              <a:t>distinct edge. </a:t>
            </a:r>
            <a:r>
              <a:rPr lang="en-US" sz="1400" dirty="0"/>
              <a:t>It was </a:t>
            </a:r>
            <a:r>
              <a:rPr lang="en-US" sz="1400" b="1" dirty="0"/>
              <a:t>engineered with distributed computing in mind, offering robust support for running computations across multiple GPUs and even across multiple servers. </a:t>
            </a:r>
            <a:r>
              <a:rPr lang="en-US" sz="1400" dirty="0"/>
              <a:t>This makes it an ideal choice for projects that require handling </a:t>
            </a:r>
            <a:r>
              <a:rPr lang="en-US" sz="1400" b="1" dirty="0"/>
              <a:t>large datasets and performing computationally intensive tasks at an enterprise level.</a:t>
            </a:r>
            <a:br>
              <a:rPr lang="en-US" sz="1400" b="1" dirty="0"/>
            </a:br>
            <a:br>
              <a:rPr lang="en-US" sz="1400" dirty="0"/>
            </a:br>
            <a:r>
              <a:rPr lang="en-US" sz="1400" dirty="0" err="1"/>
              <a:t>PyTorch</a:t>
            </a:r>
            <a:r>
              <a:rPr lang="en-US" sz="1400" dirty="0"/>
              <a:t>:</a:t>
            </a:r>
            <a:br>
              <a:rPr lang="en-US" sz="1400" dirty="0"/>
            </a:br>
            <a:r>
              <a:rPr lang="en-US" sz="1400" dirty="0" err="1"/>
              <a:t>PyTorch</a:t>
            </a:r>
            <a:r>
              <a:rPr lang="en-US" sz="1400" dirty="0"/>
              <a:t>, however, shines in a different area. Its </a:t>
            </a:r>
            <a:r>
              <a:rPr lang="en-US" sz="1400" b="1" dirty="0"/>
              <a:t>more Pythonic approach and dynamic computation graphs make it easier to develop and iterate on smaller scale projects. </a:t>
            </a:r>
            <a:r>
              <a:rPr lang="en-US" sz="1400" dirty="0"/>
              <a:t>This can be particularly advantageous for </a:t>
            </a:r>
            <a:r>
              <a:rPr lang="en-US" sz="1400" b="1" dirty="0"/>
              <a:t>startups or academic research </a:t>
            </a:r>
            <a:r>
              <a:rPr lang="en-US" sz="1400" dirty="0"/>
              <a:t>where </a:t>
            </a:r>
            <a:r>
              <a:rPr lang="en-US" sz="1400" b="1" dirty="0"/>
              <a:t>rapid prototyping is essential, and large-scale distribution is not a primary concern.</a:t>
            </a:r>
          </a:p>
        </p:txBody>
      </p:sp>
      <p:sp>
        <p:nvSpPr>
          <p:cNvPr id="18" name="Text Placeholder 17">
            <a:extLst>
              <a:ext uri="{FF2B5EF4-FFF2-40B4-BE49-F238E27FC236}">
                <a16:creationId xmlns:a16="http://schemas.microsoft.com/office/drawing/2014/main" id="{433ECB08-F28A-555E-FC40-E9414A8CDE0B}"/>
              </a:ext>
            </a:extLst>
          </p:cNvPr>
          <p:cNvSpPr>
            <a:spLocks noGrp="1"/>
          </p:cNvSpPr>
          <p:nvPr>
            <p:ph type="body" sz="quarter" idx="16"/>
          </p:nvPr>
        </p:nvSpPr>
        <p:spPr>
          <a:xfrm rot="10800000" flipV="1">
            <a:off x="1430087" y="1212980"/>
            <a:ext cx="2048446" cy="520187"/>
          </a:xfrm>
        </p:spPr>
        <p:txBody>
          <a:bodyPr/>
          <a:lstStyle/>
          <a:p>
            <a:r>
              <a:rPr lang="en-US" sz="3200" b="1" dirty="0"/>
              <a:t>Scalability</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3" r="3"/>
          <a:stretch/>
        </p:blipFill>
        <p:spPr>
          <a:xfrm>
            <a:off x="3208292" y="3"/>
            <a:ext cx="8997356" cy="4581079"/>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l="88" r="88"/>
          <a:stretch/>
        </p:blipFill>
        <p:spPr>
          <a:xfrm>
            <a:off x="4234997" y="4574265"/>
            <a:ext cx="5074516" cy="2298983"/>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Lst>
          </a:blip>
          <a:srcRect t="23" b="23"/>
          <a:stretch/>
        </p:blipFill>
        <p:spPr>
          <a:xfrm>
            <a:off x="7243070" y="911412"/>
            <a:ext cx="4948931" cy="5974580"/>
          </a:xfrm>
        </p:spPr>
      </p:pic>
    </p:spTree>
    <p:extLst>
      <p:ext uri="{BB962C8B-B14F-4D97-AF65-F5344CB8AC3E}">
        <p14:creationId xmlns:p14="http://schemas.microsoft.com/office/powerpoint/2010/main" val="387156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737119"/>
            <a:ext cx="6663451" cy="5047860"/>
          </a:xfrm>
        </p:spPr>
        <p:txBody>
          <a:bodyPr/>
          <a:lstStyle/>
          <a:p>
            <a:br>
              <a:rPr lang="en-US" sz="1800" b="1" i="0" dirty="0">
                <a:effectLst/>
                <a:latin typeface="Söhne"/>
              </a:rPr>
            </a:br>
            <a:r>
              <a:rPr lang="en-US" sz="1800" b="1" i="0" dirty="0">
                <a:effectLst/>
                <a:latin typeface="Söhne"/>
              </a:rPr>
              <a:t>TensorFlow:</a:t>
            </a:r>
            <a:br>
              <a:rPr lang="en-US" sz="1800" b="0" i="0" dirty="0">
                <a:effectLst/>
                <a:latin typeface="Söhne"/>
              </a:rPr>
            </a:br>
            <a:r>
              <a:rPr lang="en-US" sz="1800" b="0" i="0" dirty="0">
                <a:solidFill>
                  <a:srgbClr val="374151"/>
                </a:solidFill>
                <a:effectLst/>
                <a:latin typeface="Söhne"/>
              </a:rPr>
              <a:t>Turning our attention to the industry, it's clear that TensorFlow has found a broad base of adopters. Companies like </a:t>
            </a:r>
            <a:r>
              <a:rPr lang="en-US" sz="1800" b="1" i="0" dirty="0">
                <a:solidFill>
                  <a:srgbClr val="374151"/>
                </a:solidFill>
                <a:effectLst/>
                <a:latin typeface="Söhne"/>
              </a:rPr>
              <a:t>Google, Uber, and Airbnb </a:t>
            </a:r>
            <a:r>
              <a:rPr lang="en-US" sz="1800" b="0" i="0" dirty="0">
                <a:solidFill>
                  <a:srgbClr val="374151"/>
                </a:solidFill>
                <a:effectLst/>
                <a:latin typeface="Söhne"/>
              </a:rPr>
              <a:t>employ TensorFlow for a variety of </a:t>
            </a:r>
            <a:r>
              <a:rPr lang="en-US" sz="1800" b="1" i="0" dirty="0">
                <a:solidFill>
                  <a:srgbClr val="374151"/>
                </a:solidFill>
                <a:effectLst/>
                <a:latin typeface="Söhne"/>
              </a:rPr>
              <a:t>machine learning tasks, ranging from natural language processing to recommendation engines. </a:t>
            </a:r>
            <a:r>
              <a:rPr lang="en-US" sz="1800" b="0" i="0" dirty="0">
                <a:solidFill>
                  <a:srgbClr val="374151"/>
                </a:solidFill>
                <a:effectLst/>
                <a:latin typeface="Söhne"/>
              </a:rPr>
              <a:t>Its scalability and performance optimization features make it a suitable choice for organizations that have </a:t>
            </a:r>
            <a:r>
              <a:rPr lang="en-US" sz="1800" b="1" i="0" dirty="0">
                <a:solidFill>
                  <a:srgbClr val="374151"/>
                </a:solidFill>
                <a:effectLst/>
                <a:latin typeface="Söhne"/>
              </a:rPr>
              <a:t>complex, large-scale computational needs.</a:t>
            </a:r>
            <a:br>
              <a:rPr lang="en-US" sz="1800" b="0" i="0" dirty="0">
                <a:solidFill>
                  <a:srgbClr val="374151"/>
                </a:solidFill>
                <a:effectLst/>
                <a:latin typeface="Söhne"/>
              </a:rPr>
            </a:br>
            <a:br>
              <a:rPr lang="en-US" sz="1800" b="0" i="0" dirty="0">
                <a:solidFill>
                  <a:srgbClr val="374151"/>
                </a:solidFill>
                <a:effectLst/>
                <a:latin typeface="Söhne"/>
              </a:rPr>
            </a:br>
            <a:r>
              <a:rPr lang="en-US" sz="1800" b="1" i="0" dirty="0" err="1">
                <a:effectLst/>
                <a:latin typeface="Söhne"/>
              </a:rPr>
              <a:t>PyTorch</a:t>
            </a:r>
            <a:r>
              <a:rPr lang="en-US" sz="1800" b="1" i="0" dirty="0">
                <a:effectLst/>
                <a:latin typeface="Söhne"/>
              </a:rPr>
              <a:t>:</a:t>
            </a:r>
            <a:br>
              <a:rPr lang="en-US" sz="1800" b="0" i="0" dirty="0">
                <a:effectLst/>
                <a:latin typeface="Söhne"/>
              </a:rPr>
            </a:br>
            <a:r>
              <a:rPr lang="en-US" sz="1800" b="0" i="0" dirty="0">
                <a:solidFill>
                  <a:srgbClr val="374151"/>
                </a:solidFill>
                <a:effectLst/>
                <a:latin typeface="Söhne"/>
              </a:rPr>
              <a:t>On the flip side, </a:t>
            </a:r>
            <a:r>
              <a:rPr lang="en-US" sz="1800" b="0" i="0" dirty="0" err="1">
                <a:solidFill>
                  <a:srgbClr val="374151"/>
                </a:solidFill>
                <a:effectLst/>
                <a:latin typeface="Söhne"/>
              </a:rPr>
              <a:t>PyTorch</a:t>
            </a:r>
            <a:r>
              <a:rPr lang="en-US" sz="1800" b="0" i="0" dirty="0">
                <a:solidFill>
                  <a:srgbClr val="374151"/>
                </a:solidFill>
                <a:effectLst/>
                <a:latin typeface="Söhne"/>
              </a:rPr>
              <a:t> has carved out its own substantial niche in the industry. Leading companies like </a:t>
            </a:r>
            <a:r>
              <a:rPr lang="en-US" sz="1800" b="1" i="0" dirty="0">
                <a:solidFill>
                  <a:srgbClr val="374151"/>
                </a:solidFill>
                <a:effectLst/>
                <a:latin typeface="Söhne"/>
              </a:rPr>
              <a:t>Facebook, NVIDIA, and OpenAI</a:t>
            </a:r>
            <a:r>
              <a:rPr lang="en-US" sz="1800" b="0" i="0" dirty="0">
                <a:solidFill>
                  <a:srgbClr val="374151"/>
                </a:solidFill>
                <a:effectLst/>
                <a:latin typeface="Söhne"/>
              </a:rPr>
              <a:t> use </a:t>
            </a:r>
            <a:r>
              <a:rPr lang="en-US" sz="1800" b="0" i="0" dirty="0" err="1">
                <a:solidFill>
                  <a:srgbClr val="374151"/>
                </a:solidFill>
                <a:effectLst/>
                <a:latin typeface="Söhne"/>
              </a:rPr>
              <a:t>PyTorch</a:t>
            </a:r>
            <a:r>
              <a:rPr lang="en-US" sz="1800" b="0" i="0" dirty="0">
                <a:solidFill>
                  <a:srgbClr val="374151"/>
                </a:solidFill>
                <a:effectLst/>
                <a:latin typeface="Söhne"/>
              </a:rPr>
              <a:t> predominantly for </a:t>
            </a:r>
            <a:r>
              <a:rPr lang="en-US" sz="1800" b="1" i="0" dirty="0">
                <a:solidFill>
                  <a:srgbClr val="374151"/>
                </a:solidFill>
                <a:effectLst/>
                <a:latin typeface="Söhne"/>
              </a:rPr>
              <a:t>research-driven projects. </a:t>
            </a:r>
            <a:r>
              <a:rPr lang="en-US" sz="1800" b="0" i="0" dirty="0">
                <a:solidFill>
                  <a:srgbClr val="374151"/>
                </a:solidFill>
                <a:effectLst/>
                <a:latin typeface="Söhne"/>
              </a:rPr>
              <a:t>Its flexibility and ease-of-use make it ideal for organizations that are heavily invested in </a:t>
            </a:r>
            <a:r>
              <a:rPr lang="en-US" sz="1800" b="1" i="0" dirty="0">
                <a:solidFill>
                  <a:srgbClr val="374151"/>
                </a:solidFill>
                <a:effectLst/>
                <a:latin typeface="Söhne"/>
              </a:rPr>
              <a:t>research and development, </a:t>
            </a:r>
            <a:r>
              <a:rPr lang="en-US" sz="1800" b="0" i="0" dirty="0">
                <a:solidFill>
                  <a:srgbClr val="374151"/>
                </a:solidFill>
                <a:effectLst/>
                <a:latin typeface="Söhne"/>
              </a:rPr>
              <a:t>especially those that require the agility to pivot and adapt their machine learning models.</a:t>
            </a:r>
            <a:br>
              <a:rPr lang="en-US" sz="1800" b="0" i="0" dirty="0">
                <a:solidFill>
                  <a:srgbClr val="374151"/>
                </a:solidFill>
                <a:effectLst/>
                <a:latin typeface="Söhne"/>
              </a:rPr>
            </a:br>
            <a:endParaRPr lang="en-US" sz="1800" dirty="0"/>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20" b="20"/>
          <a:stretch/>
        </p:blipFill>
        <p:spPr>
          <a:xfrm>
            <a:off x="-4444" y="0"/>
            <a:ext cx="4811317" cy="6857998"/>
          </a:xfrm>
        </p:spPr>
      </p:pic>
      <p:sp>
        <p:nvSpPr>
          <p:cNvPr id="2" name="TextBox 1">
            <a:extLst>
              <a:ext uri="{FF2B5EF4-FFF2-40B4-BE49-F238E27FC236}">
                <a16:creationId xmlns:a16="http://schemas.microsoft.com/office/drawing/2014/main" id="{D75CF4DA-D8E8-4097-A1AD-C7E4DDC9B6F7}"/>
              </a:ext>
            </a:extLst>
          </p:cNvPr>
          <p:cNvSpPr txBox="1"/>
          <p:nvPr/>
        </p:nvSpPr>
        <p:spPr>
          <a:xfrm rot="10800000" flipV="1">
            <a:off x="6615404" y="178121"/>
            <a:ext cx="3359019" cy="523220"/>
          </a:xfrm>
          <a:prstGeom prst="rect">
            <a:avLst/>
          </a:prstGeom>
          <a:noFill/>
        </p:spPr>
        <p:txBody>
          <a:bodyPr wrap="square" rtlCol="0">
            <a:spAutoFit/>
          </a:bodyPr>
          <a:lstStyle/>
          <a:p>
            <a:r>
              <a:rPr lang="en-US" sz="2800" b="1" i="0" dirty="0">
                <a:effectLst/>
                <a:latin typeface="Söhne"/>
              </a:rPr>
              <a:t>Industry Adoption</a:t>
            </a:r>
            <a:endParaRPr lang="en-US" sz="2800" b="1" dirty="0"/>
          </a:p>
        </p:txBody>
      </p:sp>
    </p:spTree>
    <p:extLst>
      <p:ext uri="{BB962C8B-B14F-4D97-AF65-F5344CB8AC3E}">
        <p14:creationId xmlns:p14="http://schemas.microsoft.com/office/powerpoint/2010/main" val="71881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737119"/>
            <a:ext cx="6663451" cy="5047860"/>
          </a:xfrm>
        </p:spPr>
        <p:txBody>
          <a:bodyPr/>
          <a:lstStyle/>
          <a:p>
            <a:r>
              <a:rPr lang="en-US" sz="1600" b="1" dirty="0"/>
              <a:t>Criteria-based Analysis</a:t>
            </a:r>
            <a:br>
              <a:rPr lang="en-US" sz="1600" dirty="0"/>
            </a:br>
            <a:r>
              <a:rPr lang="en-US" sz="1600" dirty="0"/>
              <a:t>Having delved into various facets like programming model, performance, scalability, and industry adoption, it's evident that both TensorFlow and </a:t>
            </a:r>
            <a:r>
              <a:rPr lang="en-US" sz="1600" dirty="0" err="1"/>
              <a:t>PyTorch</a:t>
            </a:r>
            <a:r>
              <a:rPr lang="en-US" sz="1600" dirty="0"/>
              <a:t> </a:t>
            </a:r>
            <a:r>
              <a:rPr lang="en-US" sz="1600" b="1" dirty="0"/>
              <a:t>have their unique strengths</a:t>
            </a:r>
            <a:r>
              <a:rPr lang="en-US" sz="1600" dirty="0"/>
              <a:t>. </a:t>
            </a:r>
            <a:r>
              <a:rPr lang="en-US" sz="1600" b="1" dirty="0"/>
              <a:t>TensorFlow excels in performance optimization and scalability, making it a fit for production-level, large-scale applications. </a:t>
            </a:r>
            <a:r>
              <a:rPr lang="en-US" sz="1600" b="1" dirty="0" err="1"/>
              <a:t>PyTorch</a:t>
            </a:r>
            <a:r>
              <a:rPr lang="en-US" sz="1600" b="1" dirty="0"/>
              <a:t>, with its dynamic computation graphs and Pythonic nature, offers a level of flexibility and ease-of-use that is invaluable for research and development.</a:t>
            </a:r>
            <a:br>
              <a:rPr lang="en-US" sz="1600" b="1" dirty="0"/>
            </a:br>
            <a:br>
              <a:rPr lang="en-US" sz="1600" dirty="0"/>
            </a:br>
            <a:r>
              <a:rPr lang="en-US" sz="1600" b="1" dirty="0"/>
              <a:t>Use-cases</a:t>
            </a:r>
            <a:br>
              <a:rPr lang="en-US" sz="1600" dirty="0"/>
            </a:br>
            <a:r>
              <a:rPr lang="en-US" sz="1600" dirty="0"/>
              <a:t>To put these analyses into perspective, let's consider some specific data science applications. </a:t>
            </a:r>
            <a:r>
              <a:rPr lang="en-US" sz="1600" b="1" dirty="0"/>
              <a:t>If </a:t>
            </a:r>
            <a:r>
              <a:rPr lang="en-US" sz="1600" b="1" dirty="0" err="1"/>
              <a:t>WE're</a:t>
            </a:r>
            <a:r>
              <a:rPr lang="en-US" sz="1600" b="1" dirty="0"/>
              <a:t> looking to develop a scalable solution that will be deployed across multiple servers or require high computational efficiency, TensorFlow is our go-to framework.</a:t>
            </a:r>
            <a:r>
              <a:rPr lang="en-US" sz="1600" dirty="0"/>
              <a:t> On the other hand, </a:t>
            </a:r>
            <a:r>
              <a:rPr lang="en-US" sz="1600" b="1" dirty="0"/>
              <a:t>if our project is research-oriented, requiring frequent changes to the model architecture or is at a smaller scale, </a:t>
            </a:r>
            <a:r>
              <a:rPr lang="en-US" sz="1600" b="1" dirty="0" err="1"/>
              <a:t>PyTorch</a:t>
            </a:r>
            <a:r>
              <a:rPr lang="en-US" sz="1600" b="1" dirty="0"/>
              <a:t> would be a more suitable choice.</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20" b="20"/>
          <a:stretch/>
        </p:blipFill>
        <p:spPr>
          <a:xfrm>
            <a:off x="-4444" y="0"/>
            <a:ext cx="4811317" cy="6857998"/>
          </a:xfrm>
        </p:spPr>
      </p:pic>
      <p:sp>
        <p:nvSpPr>
          <p:cNvPr id="2" name="TextBox 1">
            <a:extLst>
              <a:ext uri="{FF2B5EF4-FFF2-40B4-BE49-F238E27FC236}">
                <a16:creationId xmlns:a16="http://schemas.microsoft.com/office/drawing/2014/main" id="{D75CF4DA-D8E8-4097-A1AD-C7E4DDC9B6F7}"/>
              </a:ext>
            </a:extLst>
          </p:cNvPr>
          <p:cNvSpPr txBox="1"/>
          <p:nvPr/>
        </p:nvSpPr>
        <p:spPr>
          <a:xfrm rot="10800000" flipV="1">
            <a:off x="7137918" y="213899"/>
            <a:ext cx="3359019" cy="523220"/>
          </a:xfrm>
          <a:prstGeom prst="rect">
            <a:avLst/>
          </a:prstGeom>
          <a:noFill/>
        </p:spPr>
        <p:txBody>
          <a:bodyPr wrap="square" rtlCol="0">
            <a:spAutoFit/>
          </a:bodyPr>
          <a:lstStyle/>
          <a:p>
            <a:r>
              <a:rPr lang="en-US" sz="2800" dirty="0"/>
              <a:t>Which is Better?</a:t>
            </a:r>
            <a:endParaRPr lang="en-US" sz="2800" b="1" dirty="0"/>
          </a:p>
        </p:txBody>
      </p:sp>
    </p:spTree>
    <p:extLst>
      <p:ext uri="{BB962C8B-B14F-4D97-AF65-F5344CB8AC3E}">
        <p14:creationId xmlns:p14="http://schemas.microsoft.com/office/powerpoint/2010/main" val="2131135763"/>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 lines design_Win32_SL_V9" id="{5755D4AE-09FD-459A-BEC9-F0F0CAC54446}" vid="{82608753-61AD-40EE-9D63-2ACDAABA25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5D6C50-5AA9-4B8F-9ADF-201CC06F1CE0}">
  <ds:schemaRefs>
    <ds:schemaRef ds:uri="http://schemas.microsoft.com/sharepoint/v3/contenttype/forms"/>
  </ds:schemaRefs>
</ds:datastoreItem>
</file>

<file path=customXml/itemProps2.xml><?xml version="1.0" encoding="utf-8"?>
<ds:datastoreItem xmlns:ds="http://schemas.openxmlformats.org/officeDocument/2006/customXml" ds:itemID="{E9B1AE18-2495-4A31-AE09-70F4E626AE7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A1CA53D-72B4-4EC8-A980-49CB68AC44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{79CC64FB-C501-40A9-B4DC-2A0A0EE85903}tf22797433_win32</Template>
  <TotalTime>166</TotalTime>
  <Words>1565</Words>
  <Application>Microsoft Office PowerPoint</Application>
  <PresentationFormat>Widescreen</PresentationFormat>
  <Paragraphs>61</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Abadi</vt:lpstr>
      <vt:lpstr>Arial</vt:lpstr>
      <vt:lpstr>Calibri</vt:lpstr>
      <vt:lpstr>Söhne</vt:lpstr>
      <vt:lpstr>Univers Condensed Light</vt:lpstr>
      <vt:lpstr>Walbaum Display Light</vt:lpstr>
      <vt:lpstr>AngleLinesVTI</vt:lpstr>
      <vt:lpstr>TensorFlow vs. PyTorch: A Comparative Analysis</vt:lpstr>
      <vt:lpstr>Objective: The aim of this presentation is to conduct a comprehensive comparison between TensorFlow and PyTorch Specifically, I'll be evaluating them on multiple factors: ease of use, performance, scalability, and industry adoption.</vt:lpstr>
      <vt:lpstr>TensorFlow is a comprehensive, open-source machine learning library developed by Google, used primarily for deep learning applications. It offers flexibility and modularity with its computational graph approach, allowing for easy experimentation. TensorFlow excels in scalability, capable of running on multiple CPUs and GPUs, which is essential for handling large datasets. It supports auto-differentiation and advanced optimization, making it efficient for both research and production. The platform is portable across various devices and has a robust community, alongside an ecosystem that includes tools for visualization and pipeline management, ensuring broad adoption in the field of AI.</vt:lpstr>
      <vt:lpstr>         Background</vt:lpstr>
      <vt:lpstr>Performance</vt:lpstr>
      <vt:lpstr>Programming Model</vt:lpstr>
      <vt:lpstr>TensorFlow: When it comes to scalability, TensorFlow has a distinct edge. It was engineered with distributed computing in mind, offering robust support for running computations across multiple GPUs and even across multiple servers. This makes it an ideal choice for projects that require handling large datasets and performing computationally intensive tasks at an enterprise level.  PyTorch: PyTorch, however, shines in a different area. Its more Pythonic approach and dynamic computation graphs make it easier to develop and iterate on smaller scale projects. This can be particularly advantageous for startups or academic research where rapid prototyping is essential, and large-scale distribution is not a primary concern.</vt:lpstr>
      <vt:lpstr> TensorFlow: Turning our attention to the industry, it's clear that TensorFlow has found a broad base of adopters. Companies like Google, Uber, and Airbnb employ TensorFlow for a variety of machine learning tasks, ranging from natural language processing to recommendation engines. Its scalability and performance optimization features make it a suitable choice for organizations that have complex, large-scale computational needs.  PyTorch: On the flip side, PyTorch has carved out its own substantial niche in the industry. Leading companies like Facebook, NVIDIA, and OpenAI use PyTorch predominantly for research-driven projects. Its flexibility and ease-of-use make it ideal for organizations that are heavily invested in research and development, especially those that require the agility to pivot and adapt their machine learning models. </vt:lpstr>
      <vt:lpstr>Criteria-based Analysis Having delved into various facets like programming model, performance, scalability, and industry adoption, it's evident that both TensorFlow and PyTorch have their unique strengths. TensorFlow excels in performance optimization and scalability, making it a fit for production-level, large-scale applications. PyTorch, with its dynamic computation graphs and Pythonic nature, offers a level of flexibility and ease-of-use that is invaluable for research and development.  Use-cases To put these analyses into perspective, let's consider some specific data science applications. If WE're looking to develop a scalable solution that will be deployed across multiple servers or require high computational efficiency, TensorFlow is our go-to framework. On the other hand, if our project is research-oriented, requiring frequent changes to the model architecture or is at a smaller scale, PyTorch would be a more suitable choice.</vt:lpstr>
      <vt:lpstr>Conclusions</vt:lpstr>
      <vt:lpstr>References &amp; Q/A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Nuzhat Prova</dc:creator>
  <cp:lastModifiedBy>Prova, Nuzhat</cp:lastModifiedBy>
  <cp:revision>12</cp:revision>
  <dcterms:created xsi:type="dcterms:W3CDTF">2023-10-29T00:54:28Z</dcterms:created>
  <dcterms:modified xsi:type="dcterms:W3CDTF">2023-12-17T18:47:05Z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