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2764" y="1463040"/>
            <a:ext cx="7197726" cy="3301514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smtClean="0">
                <a:latin typeface="Arial" panose="020B0604020202020204" pitchFamily="34" charset="0"/>
                <a:cs typeface="Arial" panose="020B0604020202020204" pitchFamily="34" charset="0"/>
              </a:rPr>
              <a:t>Title  </a:t>
            </a:r>
            <a:r>
              <a:rPr lang="en-US" u="sng" smtClean="0"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find first and last position of element in sorted array(problem # 34)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7714" y="4921309"/>
            <a:ext cx="7197726" cy="1405467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	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nuzhat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Qureshi</a:t>
            </a:r>
          </a:p>
          <a:p>
            <a:pPr algn="just"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to	MRS AQSA</a:t>
            </a:r>
          </a:p>
          <a:p>
            <a:pPr algn="just"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 NO	                 BIT-24S-029</a:t>
            </a:r>
          </a:p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(MEDIUM LEVEL PROBLEM)</a:t>
            </a:r>
          </a:p>
          <a:p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5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3223" y="718457"/>
            <a:ext cx="94966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This problem gives us a sorted array and a target </a:t>
            </a:r>
            <a:r>
              <a:rPr lang="en-US" sz="2800" dirty="0" err="1"/>
              <a:t>number.Our</a:t>
            </a:r>
            <a:r>
              <a:rPr lang="en-US" sz="2800" dirty="0"/>
              <a:t> task is to find the first and last position (or index) of that target in the </a:t>
            </a:r>
            <a:r>
              <a:rPr lang="en-US" sz="2800" dirty="0" smtClean="0"/>
              <a:t>array. If </a:t>
            </a:r>
            <a:r>
              <a:rPr lang="en-US" sz="2800" dirty="0"/>
              <a:t>the target is not present, then we simply return [-1, -1</a:t>
            </a:r>
            <a:r>
              <a:rPr lang="en-US" sz="2800" dirty="0" smtClean="0"/>
              <a:t>].</a:t>
            </a:r>
          </a:p>
          <a:p>
            <a:endParaRPr lang="en-US" sz="2800" dirty="0"/>
          </a:p>
          <a:p>
            <a:r>
              <a:rPr lang="en-US" sz="2800" b="1" u="sng" dirty="0" smtClean="0"/>
              <a:t>EXAMPLE:</a:t>
            </a:r>
          </a:p>
          <a:p>
            <a:endParaRPr lang="en-US" sz="2800" dirty="0"/>
          </a:p>
          <a:p>
            <a:r>
              <a:rPr lang="en-US" sz="2800" dirty="0"/>
              <a:t>If the input array is:[5, 7, 7, 8, 8, 10] and the target is 8,then the output will be [3, 4],because 8 appears at index 3 and 4.But if the target is 6, then it’s not present in the </a:t>
            </a:r>
            <a:r>
              <a:rPr lang="en-US" sz="2800" dirty="0" smtClean="0"/>
              <a:t>array, so </a:t>
            </a:r>
            <a:r>
              <a:rPr lang="en-US" sz="2800" dirty="0"/>
              <a:t>we </a:t>
            </a:r>
            <a:r>
              <a:rPr lang="en-US" sz="2800" dirty="0" smtClean="0"/>
              <a:t>return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[-1, -1].</a:t>
            </a:r>
          </a:p>
        </p:txBody>
      </p:sp>
    </p:spTree>
    <p:extLst>
      <p:ext uri="{BB962C8B-B14F-4D97-AF65-F5344CB8AC3E}">
        <p14:creationId xmlns:p14="http://schemas.microsoft.com/office/powerpoint/2010/main" val="16302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463" y="666205"/>
            <a:ext cx="1001921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CONCEPT USED: </a:t>
            </a:r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u="sng" dirty="0" smtClean="0"/>
              <a:t>BINARY USED: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</a:t>
            </a:r>
            <a:r>
              <a:rPr lang="en-US" sz="2800" dirty="0"/>
              <a:t>Binary Search is a fast searching method that only works on sorted arrays. Instead of checking every element one by one, it divides the array into two halves at each </a:t>
            </a:r>
            <a:r>
              <a:rPr lang="en-US" sz="2800" dirty="0" smtClean="0"/>
              <a:t>step. We </a:t>
            </a:r>
            <a:r>
              <a:rPr lang="en-US" sz="2800" dirty="0"/>
              <a:t>compare the middle element with the </a:t>
            </a:r>
            <a:r>
              <a:rPr lang="en-US" sz="2800" dirty="0" smtClean="0"/>
              <a:t>target: If </a:t>
            </a:r>
            <a:r>
              <a:rPr lang="en-US" sz="2800" dirty="0"/>
              <a:t>the target is smaller than mid, we search the left </a:t>
            </a:r>
            <a:r>
              <a:rPr lang="en-US" sz="2800" dirty="0" smtClean="0"/>
              <a:t>half If </a:t>
            </a:r>
            <a:r>
              <a:rPr lang="en-US" sz="2800" dirty="0"/>
              <a:t>the target is greater than mid, we search the right </a:t>
            </a:r>
            <a:r>
              <a:rPr lang="en-US" sz="2800" dirty="0" smtClean="0"/>
              <a:t>half If </a:t>
            </a:r>
            <a:r>
              <a:rPr lang="en-US" sz="2800" dirty="0"/>
              <a:t>we find the target, we store the index and continue searching to find the first or last </a:t>
            </a:r>
            <a:r>
              <a:rPr lang="en-US" sz="2800" dirty="0" smtClean="0"/>
              <a:t>position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642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091" y="143692"/>
            <a:ext cx="8647611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CODE:</a:t>
            </a:r>
            <a:r>
              <a:rPr lang="en-US" dirty="0" smtClean="0"/>
              <a:t>			</a:t>
            </a:r>
          </a:p>
          <a:p>
            <a:r>
              <a:rPr lang="en-US" dirty="0" smtClean="0"/>
              <a:t>					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searchRange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target): </a:t>
            </a:r>
            <a:r>
              <a:rPr lang="en-US" dirty="0" smtClean="0"/>
              <a:t>				</a:t>
            </a:r>
          </a:p>
          <a:p>
            <a:r>
              <a:rPr lang="en-US" dirty="0" smtClean="0"/>
              <a:t>   </a:t>
            </a:r>
            <a:r>
              <a:rPr lang="en-US" dirty="0" err="1"/>
              <a:t>def</a:t>
            </a:r>
            <a:r>
              <a:rPr lang="en-US" dirty="0"/>
              <a:t> binary(</a:t>
            </a:r>
            <a:r>
              <a:rPr lang="en-US" dirty="0" err="1"/>
              <a:t>findFirst</a:t>
            </a:r>
            <a:r>
              <a:rPr lang="en-US" dirty="0" smtClean="0"/>
              <a:t>):						</a:t>
            </a:r>
          </a:p>
          <a:p>
            <a:r>
              <a:rPr lang="en-US" dirty="0" smtClean="0"/>
              <a:t>        left, right = 0,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nums</a:t>
            </a:r>
            <a:r>
              <a:rPr lang="en-US" dirty="0" smtClean="0"/>
              <a:t>) – 1				</a:t>
            </a:r>
          </a:p>
          <a:p>
            <a:r>
              <a:rPr lang="en-US" dirty="0" smtClean="0"/>
              <a:t>        </a:t>
            </a:r>
            <a:r>
              <a:rPr lang="en-US" dirty="0" err="1"/>
              <a:t>ans</a:t>
            </a:r>
            <a:r>
              <a:rPr lang="en-US" dirty="0"/>
              <a:t> = -</a:t>
            </a:r>
            <a:r>
              <a:rPr lang="en-US" dirty="0" smtClean="0"/>
              <a:t>1</a:t>
            </a:r>
          </a:p>
          <a:p>
            <a:r>
              <a:rPr lang="en-US" dirty="0" smtClean="0"/>
              <a:t>        </a:t>
            </a:r>
            <a:r>
              <a:rPr lang="en-US" dirty="0"/>
              <a:t>while left &lt;= right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</a:t>
            </a:r>
            <a:r>
              <a:rPr lang="en-US" dirty="0"/>
              <a:t>mid = (left + right) // </a:t>
            </a:r>
            <a:r>
              <a:rPr lang="en-US" dirty="0" smtClean="0"/>
              <a:t>2</a:t>
            </a:r>
          </a:p>
          <a:p>
            <a:r>
              <a:rPr lang="en-US" dirty="0" smtClean="0"/>
              <a:t>            </a:t>
            </a:r>
            <a:r>
              <a:rPr lang="en-US" dirty="0"/>
              <a:t>if </a:t>
            </a:r>
            <a:r>
              <a:rPr lang="en-US" dirty="0" err="1"/>
              <a:t>nums</a:t>
            </a:r>
            <a:r>
              <a:rPr lang="en-US" dirty="0"/>
              <a:t>[mid] == target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   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smtClean="0"/>
              <a:t>mid</a:t>
            </a:r>
          </a:p>
          <a:p>
            <a:r>
              <a:rPr lang="en-US" dirty="0" smtClean="0"/>
              <a:t>                </a:t>
            </a:r>
            <a:r>
              <a:rPr lang="en-US" dirty="0"/>
              <a:t>if </a:t>
            </a:r>
            <a:r>
              <a:rPr lang="en-US" dirty="0" err="1"/>
              <a:t>findFirst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        </a:t>
            </a:r>
            <a:r>
              <a:rPr lang="en-US" dirty="0"/>
              <a:t>right = mid </a:t>
            </a:r>
            <a:r>
              <a:rPr lang="en-US" dirty="0" smtClean="0"/>
              <a:t>– 1</a:t>
            </a:r>
          </a:p>
          <a:p>
            <a:r>
              <a:rPr lang="en-US" dirty="0" smtClean="0"/>
              <a:t>                else:</a:t>
            </a:r>
          </a:p>
          <a:p>
            <a:r>
              <a:rPr lang="en-US" dirty="0" smtClean="0"/>
              <a:t>                    </a:t>
            </a:r>
            <a:r>
              <a:rPr lang="en-US" dirty="0"/>
              <a:t>left = mid + 1   </a:t>
            </a:r>
            <a:endParaRPr lang="en-US" dirty="0" smtClean="0"/>
          </a:p>
          <a:p>
            <a:r>
              <a:rPr lang="en-US" dirty="0" smtClean="0"/>
              <a:t>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[mid] &lt; target:    </a:t>
            </a:r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/>
              <a:t>left = mid + </a:t>
            </a:r>
            <a:r>
              <a:rPr lang="en-US" dirty="0" smtClean="0"/>
              <a:t>1</a:t>
            </a:r>
          </a:p>
          <a:p>
            <a:r>
              <a:rPr lang="en-US" dirty="0" smtClean="0"/>
              <a:t>            </a:t>
            </a:r>
            <a:r>
              <a:rPr lang="en-US" dirty="0"/>
              <a:t>else:    </a:t>
            </a:r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/>
              <a:t>right = mid - 1 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/>
              <a:t>return </a:t>
            </a:r>
            <a:r>
              <a:rPr lang="en-US" dirty="0" err="1" smtClean="0"/>
              <a:t>ans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/>
              <a:t>return [binary(True), binary(False)]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5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0788" y="822960"/>
            <a:ext cx="85300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OUTPUT:</a:t>
            </a:r>
          </a:p>
          <a:p>
            <a:endParaRPr lang="en-US" sz="3200" dirty="0" smtClean="0"/>
          </a:p>
          <a:p>
            <a:r>
              <a:rPr lang="en-US" sz="2800" dirty="0" err="1"/>
              <a:t>nums</a:t>
            </a:r>
            <a:r>
              <a:rPr lang="en-US" sz="2800" dirty="0"/>
              <a:t>=[2,4,4,4,6,8</a:t>
            </a:r>
            <a:r>
              <a:rPr lang="en-US" sz="2800" dirty="0" smtClean="0"/>
              <a:t>]</a:t>
            </a:r>
          </a:p>
          <a:p>
            <a:r>
              <a:rPr lang="en-US" sz="2800" dirty="0" smtClean="0"/>
              <a:t>target=4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searchrange</a:t>
            </a:r>
            <a:r>
              <a:rPr lang="en-US" sz="2800" dirty="0"/>
              <a:t>(</a:t>
            </a:r>
            <a:r>
              <a:rPr lang="en-US" sz="2800" dirty="0" err="1"/>
              <a:t>nums,target</a:t>
            </a:r>
            <a:r>
              <a:rPr lang="en-US" sz="2800" dirty="0" smtClean="0"/>
              <a:t>))</a:t>
            </a:r>
          </a:p>
          <a:p>
            <a:endParaRPr lang="en-US" sz="2800" dirty="0"/>
          </a:p>
          <a:p>
            <a:r>
              <a:rPr lang="en-US" sz="2800" dirty="0" smtClean="0"/>
              <a:t>#[1,3]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424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0160" y="901337"/>
            <a:ext cx="92223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COMMON CHALLENGES FACED:</a:t>
            </a:r>
          </a:p>
          <a:p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Many people stop the binary search as soon as they find the </a:t>
            </a:r>
            <a:r>
              <a:rPr lang="en-US" sz="2400" dirty="0" smtClean="0"/>
              <a:t>target. This </a:t>
            </a:r>
            <a:r>
              <a:rPr lang="en-US" sz="2400" dirty="0"/>
              <a:t>gives you only one index, but the question asks for both the first and last positions of the </a:t>
            </a:r>
            <a:r>
              <a:rPr lang="en-US" sz="2400" dirty="0" smtClean="0"/>
              <a:t>target. For </a:t>
            </a:r>
            <a:r>
              <a:rPr lang="en-US" sz="2400" dirty="0"/>
              <a:t>example, in the array:[5, 7, 7, 8, 8, 10] and target = 8If you stop at the first match (index 3), you'll miss the last occurrence at index 4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using binary search, it's easy to update the left and right pointers incorrectly — especially when trying to find the first or last occurrence of the </a:t>
            </a:r>
            <a:r>
              <a:rPr lang="en-US" sz="2400" dirty="0" smtClean="0"/>
              <a:t>target. For example: People </a:t>
            </a:r>
            <a:r>
              <a:rPr lang="en-US" sz="2400" dirty="0"/>
              <a:t>often write left = mid or right = mid instead of left = mid + 1 or right = mid - 1.This can cause infinite loops or give wrong answers.</a:t>
            </a:r>
          </a:p>
        </p:txBody>
      </p:sp>
    </p:spTree>
    <p:extLst>
      <p:ext uri="{BB962C8B-B14F-4D97-AF65-F5344CB8AC3E}">
        <p14:creationId xmlns:p14="http://schemas.microsoft.com/office/powerpoint/2010/main" val="347033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4034" y="849086"/>
            <a:ext cx="100061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I SOLVED PROBLEMS:</a:t>
            </a:r>
          </a:p>
          <a:p>
            <a:endParaRPr lang="en-US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First I separate both binary searches: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First binary search → Find the first occurrence of the target(Keep moving left even after finding the target</a:t>
            </a:r>
            <a:r>
              <a:rPr lang="en-US" sz="2400" dirty="0" smtClean="0"/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Second binary search → Find the last occurrence of the target(Keep moving right even after finding the target)This way, you get both boundaries of the target’s range.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US" sz="2400" dirty="0"/>
              <a:t>To find the first </a:t>
            </a:r>
            <a:r>
              <a:rPr lang="en-US" sz="2400" dirty="0" err="1"/>
              <a:t>occurrence:If</a:t>
            </a:r>
            <a:r>
              <a:rPr lang="en-US" sz="2400" dirty="0"/>
              <a:t> </a:t>
            </a:r>
            <a:r>
              <a:rPr lang="en-US" sz="2400" dirty="0" err="1"/>
              <a:t>nums</a:t>
            </a:r>
            <a:r>
              <a:rPr lang="en-US" sz="2400" dirty="0"/>
              <a:t>[mid] == target, move left: right = mid </a:t>
            </a:r>
            <a:r>
              <a:rPr lang="en-US" sz="2400" dirty="0" smtClean="0"/>
              <a:t>– 1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   To </a:t>
            </a:r>
            <a:r>
              <a:rPr lang="en-US" sz="2400" dirty="0"/>
              <a:t>find the last </a:t>
            </a:r>
            <a:r>
              <a:rPr lang="en-US" sz="2400" dirty="0" err="1"/>
              <a:t>occurrence:If</a:t>
            </a:r>
            <a:r>
              <a:rPr lang="en-US" sz="2400" dirty="0"/>
              <a:t> </a:t>
            </a:r>
            <a:r>
              <a:rPr lang="en-US" sz="2400" dirty="0" err="1"/>
              <a:t>nums</a:t>
            </a:r>
            <a:r>
              <a:rPr lang="en-US" sz="2400" dirty="0"/>
              <a:t>[mid] == target, move right: </a:t>
            </a:r>
            <a:r>
              <a:rPr lang="en-US" sz="2400" dirty="0" smtClean="0"/>
              <a:t>left=mid+1              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   This </a:t>
            </a:r>
            <a:r>
              <a:rPr lang="en-US" sz="2400" dirty="0"/>
              <a:t>ensures you keep checking the correct half of the array.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2489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159</TotalTime>
  <Words>484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Celestial</vt:lpstr>
      <vt:lpstr>Title  name: find first and last position of element in sorted array(problem # 34)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name: find first and last position of element in sorted array</dc:title>
  <dc:creator>pc</dc:creator>
  <cp:lastModifiedBy>Windows User</cp:lastModifiedBy>
  <cp:revision>17</cp:revision>
  <dcterms:created xsi:type="dcterms:W3CDTF">2025-05-18T16:11:23Z</dcterms:created>
  <dcterms:modified xsi:type="dcterms:W3CDTF">2025-06-12T10:26:15Z</dcterms:modified>
</cp:coreProperties>
</file>