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6760E0-CCE8-4670-A070-A8ABEBB4ABF9}">
  <a:tblStyle styleId="{C46760E0-CCE8-4670-A070-A8ABEBB4AB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DEF2AAD-F7A8-4E28-B48C-09475C2A786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06ed512b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06ed512b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06ed512bd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06ed512bd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06ed512b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06ed512b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66fb7c26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66fb7c2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66fb7c26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66fb7c26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5b65e94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5b65e94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5b65e94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5b65e94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83128b1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83128b1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66fb7c26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66fb7c26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670d9ab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6670d9ab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66fb7c26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66fb7c26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06ed512b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06ed512b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5b65e94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5b65e94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5b65e941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5b65e941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06ed512b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06ed512b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06ed512b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06ed512b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82ce327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82ce327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5671e50c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5671e50c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80aabc52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80aabc52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24ba4304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24ba4304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24ba430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24ba430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348696c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348696c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06ed512b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06ed512b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83128b11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83128b11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57200" y="0"/>
            <a:ext cx="8205800" cy="5067225"/>
          </a:xfrm>
          <a:prstGeom prst="rect">
            <a:avLst/>
          </a:prstGeom>
          <a:noFill/>
          <a:ln>
            <a:noFill/>
          </a:ln>
        </p:spPr>
      </p:pic>
      <p:sp>
        <p:nvSpPr>
          <p:cNvPr id="55" name="Google Shape;55;p13"/>
          <p:cNvSpPr txBox="1"/>
          <p:nvPr/>
        </p:nvSpPr>
        <p:spPr>
          <a:xfrm>
            <a:off x="523075" y="305275"/>
            <a:ext cx="79986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solidFill>
                  <a:schemeClr val="lt1"/>
                </a:solidFill>
                <a:latin typeface="Times New Roman"/>
                <a:ea typeface="Times New Roman"/>
                <a:cs typeface="Times New Roman"/>
                <a:sym typeface="Times New Roman"/>
              </a:rPr>
              <a:t>LOCATION BASED GARBAGE MANAGEMENT SYSTEM FOR SMART CITY</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nvSpPr>
        <p:spPr>
          <a:xfrm>
            <a:off x="0" y="533400"/>
            <a:ext cx="9144000" cy="374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dk2"/>
                </a:solidFill>
                <a:latin typeface="Times New Roman"/>
                <a:ea typeface="Times New Roman"/>
                <a:cs typeface="Times New Roman"/>
                <a:sym typeface="Times New Roman"/>
              </a:rPr>
              <a:t>SOFTWARE REQUIREMENTS</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u="sng">
              <a:solidFill>
                <a:schemeClr val="dk2"/>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Operating System : Windows 8 or above</a:t>
            </a:r>
            <a:endParaRPr sz="1500">
              <a:solidFill>
                <a:schemeClr val="dk2"/>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Front-End : HTML,CSS,JAVASCRIPT,XML</a:t>
            </a:r>
            <a:endParaRPr sz="1500">
              <a:solidFill>
                <a:schemeClr val="dk2"/>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Back-End : Python,JAVA</a:t>
            </a:r>
            <a:endParaRPr sz="1500">
              <a:solidFill>
                <a:schemeClr val="dk2"/>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Database: MySQL</a:t>
            </a:r>
            <a:endParaRPr sz="1500">
              <a:solidFill>
                <a:schemeClr val="dk2"/>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IDE: Android Studio/JetBrains PyCharm</a:t>
            </a:r>
            <a:endParaRPr sz="1500">
              <a:solidFill>
                <a:schemeClr val="dk2"/>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FrameWork Used : DJANGO</a:t>
            </a:r>
            <a:endParaRPr sz="15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5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600">
                <a:latin typeface="Times New Roman"/>
                <a:ea typeface="Times New Roman"/>
                <a:cs typeface="Times New Roman"/>
                <a:sym typeface="Times New Roman"/>
              </a:rPr>
              <a:t>DATA FLOW DIAGRAM</a:t>
            </a:r>
            <a:endParaRPr b="1" sz="3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152400" y="914400"/>
            <a:ext cx="8610600" cy="2648700"/>
          </a:xfrm>
          <a:prstGeom prst="rect">
            <a:avLst/>
          </a:prstGeom>
          <a:noFill/>
          <a:ln>
            <a:noFill/>
          </a:ln>
        </p:spPr>
      </p:pic>
      <p:sp>
        <p:nvSpPr>
          <p:cNvPr id="123" name="Google Shape;123;p24"/>
          <p:cNvSpPr txBox="1"/>
          <p:nvPr/>
        </p:nvSpPr>
        <p:spPr>
          <a:xfrm>
            <a:off x="574700" y="186775"/>
            <a:ext cx="3850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t>DATA FLOW DIAGRAM</a:t>
            </a:r>
            <a:endParaRPr b="1"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nvSpPr>
        <p:spPr>
          <a:xfrm>
            <a:off x="185900" y="111550"/>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DFD LEVEL 1.1</a:t>
            </a:r>
            <a:endParaRPr/>
          </a:p>
        </p:txBody>
      </p:sp>
      <p:pic>
        <p:nvPicPr>
          <p:cNvPr id="129" name="Google Shape;129;p25"/>
          <p:cNvPicPr preferRelativeResize="0"/>
          <p:nvPr/>
        </p:nvPicPr>
        <p:blipFill>
          <a:blip r:embed="rId3">
            <a:alphaModFix/>
          </a:blip>
          <a:stretch>
            <a:fillRect/>
          </a:stretch>
        </p:blipFill>
        <p:spPr>
          <a:xfrm>
            <a:off x="1670900" y="228600"/>
            <a:ext cx="6317667"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idx="1" type="subTitle"/>
          </p:nvPr>
        </p:nvSpPr>
        <p:spPr>
          <a:xfrm>
            <a:off x="311700" y="167125"/>
            <a:ext cx="2805900" cy="4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DFD-Level 1.2</a:t>
            </a:r>
            <a:endParaRPr sz="1500">
              <a:latin typeface="Times New Roman"/>
              <a:ea typeface="Times New Roman"/>
              <a:cs typeface="Times New Roman"/>
              <a:sym typeface="Times New Roman"/>
            </a:endParaRPr>
          </a:p>
        </p:txBody>
      </p:sp>
      <p:pic>
        <p:nvPicPr>
          <p:cNvPr id="135" name="Google Shape;135;p26"/>
          <p:cNvPicPr preferRelativeResize="0"/>
          <p:nvPr/>
        </p:nvPicPr>
        <p:blipFill>
          <a:blip r:embed="rId3">
            <a:alphaModFix/>
          </a:blip>
          <a:stretch>
            <a:fillRect/>
          </a:stretch>
        </p:blipFill>
        <p:spPr>
          <a:xfrm>
            <a:off x="1249950" y="790200"/>
            <a:ext cx="7160625" cy="380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 type="subTitle"/>
          </p:nvPr>
        </p:nvSpPr>
        <p:spPr>
          <a:xfrm>
            <a:off x="311700" y="395725"/>
            <a:ext cx="4875000" cy="46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DFD-Level 1.3</a:t>
            </a:r>
            <a:endParaRPr sz="1500">
              <a:latin typeface="Times New Roman"/>
              <a:ea typeface="Times New Roman"/>
              <a:cs typeface="Times New Roman"/>
              <a:sym typeface="Times New Roman"/>
            </a:endParaRPr>
          </a:p>
        </p:txBody>
      </p:sp>
      <p:pic>
        <p:nvPicPr>
          <p:cNvPr id="141" name="Google Shape;141;p27"/>
          <p:cNvPicPr preferRelativeResize="0"/>
          <p:nvPr/>
        </p:nvPicPr>
        <p:blipFill>
          <a:blip r:embed="rId3">
            <a:alphaModFix/>
          </a:blip>
          <a:stretch>
            <a:fillRect/>
          </a:stretch>
        </p:blipFill>
        <p:spPr>
          <a:xfrm>
            <a:off x="1666600" y="611100"/>
            <a:ext cx="7052725" cy="4279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28"/>
          <p:cNvGraphicFramePr/>
          <p:nvPr/>
        </p:nvGraphicFramePr>
        <p:xfrm>
          <a:off x="614125" y="694215"/>
          <a:ext cx="3000000" cy="3000000"/>
        </p:xfrm>
        <a:graphic>
          <a:graphicData uri="http://schemas.openxmlformats.org/drawingml/2006/table">
            <a:tbl>
              <a:tblPr>
                <a:noFill/>
                <a:tableStyleId>{C46760E0-CCE8-4670-A070-A8ABEBB4ABF9}</a:tableStyleId>
              </a:tblPr>
              <a:tblGrid>
                <a:gridCol w="2439750"/>
                <a:gridCol w="3375400"/>
                <a:gridCol w="2022025"/>
              </a:tblGrid>
              <a:tr h="396200">
                <a:tc>
                  <a:txBody>
                    <a:bodyPr/>
                    <a:lstStyle/>
                    <a:p>
                      <a:pPr indent="0" lvl="0" marL="0" rtl="0" algn="ctr">
                        <a:spcBef>
                          <a:spcPts val="0"/>
                        </a:spcBef>
                        <a:spcAft>
                          <a:spcPts val="0"/>
                        </a:spcAft>
                        <a:buNone/>
                      </a:pPr>
                      <a:r>
                        <a:rPr b="1" lang="en-GB" sz="1500">
                          <a:latin typeface="Times New Roman"/>
                          <a:ea typeface="Times New Roman"/>
                          <a:cs typeface="Times New Roman"/>
                          <a:sym typeface="Times New Roman"/>
                        </a:rPr>
                        <a:t>USER STORY_</a:t>
                      </a:r>
                      <a:r>
                        <a:rPr b="1" lang="en-GB" sz="1500">
                          <a:latin typeface="Times New Roman"/>
                          <a:ea typeface="Times New Roman"/>
                          <a:cs typeface="Times New Roman"/>
                          <a:sym typeface="Times New Roman"/>
                        </a:rPr>
                        <a:t>ID</a:t>
                      </a:r>
                      <a:endParaRPr b="1" sz="15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sz="1500">
                          <a:latin typeface="Times New Roman"/>
                          <a:ea typeface="Times New Roman"/>
                          <a:cs typeface="Times New Roman"/>
                          <a:sym typeface="Times New Roman"/>
                        </a:rPr>
                        <a:t>NAME</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GB" sz="1500">
                          <a:latin typeface="Times New Roman"/>
                          <a:ea typeface="Times New Roman"/>
                          <a:cs typeface="Times New Roman"/>
                          <a:sym typeface="Times New Roman"/>
                        </a:rPr>
                        <a:t>PRIORITY</a:t>
                      </a:r>
                      <a:endParaRPr b="1" sz="15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Login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High</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Add &amp; Manage Drivers </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Me</a:t>
                      </a:r>
                      <a:r>
                        <a:rPr lang="en-GB" sz="1500">
                          <a:latin typeface="Times New Roman"/>
                          <a:ea typeface="Times New Roman"/>
                          <a:cs typeface="Times New Roman"/>
                          <a:sym typeface="Times New Roman"/>
                        </a:rPr>
                        <a:t>dium</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Add &amp; Manage Places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Medium</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Assign Places to Drivers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Login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High</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Assigned places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7</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Registration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Medium</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8</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Login</a:t>
                      </a:r>
                      <a:endParaRPr sz="15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High</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9</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Users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10</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Send Notification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7" name="Google Shape;147;p28"/>
          <p:cNvSpPr txBox="1"/>
          <p:nvPr>
            <p:ph type="title"/>
          </p:nvPr>
        </p:nvSpPr>
        <p:spPr>
          <a:xfrm>
            <a:off x="311700" y="81025"/>
            <a:ext cx="85206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800"/>
              <a:buFont typeface="Arial"/>
              <a:buNone/>
            </a:pPr>
            <a:r>
              <a:rPr b="1" lang="en-GB" sz="2500">
                <a:solidFill>
                  <a:srgbClr val="1A1A1A"/>
                </a:solidFill>
                <a:latin typeface="Times New Roman"/>
                <a:ea typeface="Times New Roman"/>
                <a:cs typeface="Times New Roman"/>
                <a:sym typeface="Times New Roman"/>
              </a:rPr>
              <a:t>PRODUCT BACKLOG</a:t>
            </a:r>
            <a:endParaRPr sz="2500">
              <a:latin typeface="Times New Roman"/>
              <a:ea typeface="Times New Roman"/>
              <a:cs typeface="Times New Roman"/>
              <a:sym typeface="Times New Roman"/>
            </a:endParaRPr>
          </a:p>
        </p:txBody>
      </p:sp>
      <p:sp>
        <p:nvSpPr>
          <p:cNvPr id="148" name="Google Shape;14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aphicFrame>
        <p:nvGraphicFramePr>
          <p:cNvPr id="153" name="Google Shape;153;p29"/>
          <p:cNvGraphicFramePr/>
          <p:nvPr/>
        </p:nvGraphicFramePr>
        <p:xfrm>
          <a:off x="952500" y="0"/>
          <a:ext cx="3000000" cy="3000000"/>
        </p:xfrm>
        <a:graphic>
          <a:graphicData uri="http://schemas.openxmlformats.org/drawingml/2006/table">
            <a:tbl>
              <a:tblPr>
                <a:noFill/>
                <a:tableStyleId>{C46760E0-CCE8-4670-A070-A8ABEBB4ABF9}</a:tableStyleId>
              </a:tblPr>
              <a:tblGrid>
                <a:gridCol w="1809750"/>
                <a:gridCol w="2748050"/>
                <a:gridCol w="2807325"/>
              </a:tblGrid>
              <a:tr h="436125">
                <a:tc>
                  <a:txBody>
                    <a:bodyPr/>
                    <a:lstStyle/>
                    <a:p>
                      <a:pPr indent="0" lvl="0" marL="0" rtl="0" algn="ctr">
                        <a:spcBef>
                          <a:spcPts val="0"/>
                        </a:spcBef>
                        <a:spcAft>
                          <a:spcPts val="0"/>
                        </a:spcAft>
                        <a:buNone/>
                      </a:pPr>
                      <a:r>
                        <a:rPr b="1" lang="en-GB" sz="1500">
                          <a:latin typeface="Times New Roman"/>
                          <a:ea typeface="Times New Roman"/>
                          <a:cs typeface="Times New Roman"/>
                          <a:sym typeface="Times New Roman"/>
                        </a:rPr>
                        <a:t>USER STORY_</a:t>
                      </a:r>
                      <a:r>
                        <a:rPr b="1" lang="en-GB" sz="1500">
                          <a:latin typeface="Times New Roman"/>
                          <a:ea typeface="Times New Roman"/>
                          <a:cs typeface="Times New Roman"/>
                          <a:sym typeface="Times New Roman"/>
                        </a:rPr>
                        <a:t>ID</a:t>
                      </a:r>
                      <a:endParaRPr b="1" sz="15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sz="1500">
                          <a:latin typeface="Times New Roman"/>
                          <a:ea typeface="Times New Roman"/>
                          <a:cs typeface="Times New Roman"/>
                          <a:sym typeface="Times New Roman"/>
                        </a:rPr>
                        <a:t>NAME</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GB" sz="1500">
                          <a:latin typeface="Times New Roman"/>
                          <a:ea typeface="Times New Roman"/>
                          <a:cs typeface="Times New Roman"/>
                          <a:sym typeface="Times New Roman"/>
                        </a:rPr>
                        <a:t>PRIORITY</a:t>
                      </a:r>
                      <a:endParaRPr b="1" sz="15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11</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Notification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12</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Send pick-up notification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13</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Pick-up notification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14</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Generate route info</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517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15</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Update Status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16</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Add &amp; Manage Product</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Medium</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17</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Product Book</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18</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Booking info</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697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19</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Awareness camp info</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20</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Manufacturing</a:t>
                      </a:r>
                      <a:r>
                        <a:rPr lang="en-GB" sz="1500">
                          <a:latin typeface="Times New Roman"/>
                          <a:ea typeface="Times New Roman"/>
                          <a:cs typeface="Times New Roman"/>
                          <a:sym typeface="Times New Roman"/>
                        </a:rPr>
                        <a:t> Videos</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607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21</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Awareness camp info</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247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22</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Video</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Low</a:t>
                      </a:r>
                      <a:endParaRPr sz="15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54" name="Google Shape;15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aphicFrame>
        <p:nvGraphicFramePr>
          <p:cNvPr id="159" name="Google Shape;159;p30"/>
          <p:cNvGraphicFramePr/>
          <p:nvPr/>
        </p:nvGraphicFramePr>
        <p:xfrm>
          <a:off x="309850" y="549505"/>
          <a:ext cx="3000000" cy="3000000"/>
        </p:xfrm>
        <a:graphic>
          <a:graphicData uri="http://schemas.openxmlformats.org/drawingml/2006/table">
            <a:tbl>
              <a:tblPr>
                <a:noFill/>
                <a:tableStyleId>{C46760E0-CCE8-4670-A070-A8ABEBB4ABF9}</a:tableStyleId>
              </a:tblPr>
              <a:tblGrid>
                <a:gridCol w="1046525"/>
                <a:gridCol w="2134850"/>
                <a:gridCol w="2209175"/>
                <a:gridCol w="3229200"/>
              </a:tblGrid>
              <a:tr h="347900">
                <a:tc>
                  <a:txBody>
                    <a:bodyPr/>
                    <a:lstStyle/>
                    <a:p>
                      <a:pPr indent="0" lvl="0" marL="0" marR="0" rtl="0" algn="ctr">
                        <a:lnSpc>
                          <a:spcPct val="100000"/>
                        </a:lnSpc>
                        <a:spcBef>
                          <a:spcPts val="0"/>
                        </a:spcBef>
                        <a:spcAft>
                          <a:spcPts val="0"/>
                        </a:spcAft>
                        <a:buClr>
                          <a:srgbClr val="000000"/>
                        </a:buClr>
                        <a:buSzPts val="1200"/>
                        <a:buFont typeface="Arial"/>
                        <a:buNone/>
                      </a:pPr>
                      <a:r>
                        <a:rPr b="1" lang="en-GB" sz="1500" u="none" cap="none" strike="noStrike">
                          <a:solidFill>
                            <a:schemeClr val="dk1"/>
                          </a:solidFill>
                          <a:latin typeface="Times New Roman"/>
                          <a:ea typeface="Times New Roman"/>
                          <a:cs typeface="Times New Roman"/>
                          <a:sym typeface="Times New Roman"/>
                        </a:rPr>
                        <a:t>Story ID</a:t>
                      </a:r>
                      <a:endParaRPr b="1" sz="15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500" u="sng" cap="none" strike="noStrike">
                          <a:solidFill>
                            <a:schemeClr val="dk1"/>
                          </a:solidFill>
                          <a:latin typeface="Times New Roman"/>
                          <a:ea typeface="Times New Roman"/>
                          <a:cs typeface="Times New Roman"/>
                          <a:sym typeface="Times New Roman"/>
                        </a:rPr>
                        <a:t>As a&lt;Type of user&gt;</a:t>
                      </a:r>
                      <a:endParaRPr b="1" sz="1500" u="sng"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500" u="none" cap="none" strike="noStrike">
                          <a:solidFill>
                            <a:schemeClr val="dk1"/>
                          </a:solidFill>
                          <a:latin typeface="Times New Roman"/>
                          <a:ea typeface="Times New Roman"/>
                          <a:cs typeface="Times New Roman"/>
                          <a:sym typeface="Times New Roman"/>
                        </a:rPr>
                        <a:t>I want to </a:t>
                      </a:r>
                      <a:endParaRPr b="1" sz="15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500" u="sng" cap="none" strike="noStrike">
                          <a:solidFill>
                            <a:schemeClr val="dk1"/>
                          </a:solidFill>
                          <a:latin typeface="Times New Roman"/>
                          <a:ea typeface="Times New Roman"/>
                          <a:cs typeface="Times New Roman"/>
                          <a:sym typeface="Times New Roman"/>
                        </a:rPr>
                        <a:t>So that i can</a:t>
                      </a:r>
                      <a:endParaRPr b="1" sz="1500" u="sng"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Admin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Login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Access entire page</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T cap="flat" cmpd="sng" w="9525">
                      <a:solidFill>
                        <a:srgbClr val="FFFFFF"/>
                      </a:solidFill>
                      <a:prstDash val="solid"/>
                      <a:round/>
                      <a:headEnd len="sm" w="sm" type="none"/>
                      <a:tailEnd len="sm" w="sm" type="none"/>
                    </a:lnT>
                  </a:tcPr>
                </a:tc>
              </a:tr>
              <a:tr h="4228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Admin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Add &amp; Manage Drivers </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Add, View, edit, Delete Drivers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Admin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Add &amp; Manage Places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Add, View, edit, Delete Places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Admin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Assign Places to Drivers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Assign places to drivers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Driver</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Login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Access Driver his page</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Driver</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Assigned places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assigned places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7</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User</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Registration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User register</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4084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8</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User</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Login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Access his page</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366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9</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Admin</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Users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Admin View the users</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9405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10</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User</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Send Notification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User send the notification</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60" name="Google Shape;160;p30"/>
          <p:cNvSpPr txBox="1"/>
          <p:nvPr/>
        </p:nvSpPr>
        <p:spPr>
          <a:xfrm>
            <a:off x="0" y="0"/>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500">
                <a:solidFill>
                  <a:srgbClr val="1A1A1A"/>
                </a:solidFill>
                <a:latin typeface="Times New Roman"/>
                <a:ea typeface="Times New Roman"/>
                <a:cs typeface="Times New Roman"/>
                <a:sym typeface="Times New Roman"/>
              </a:rPr>
              <a:t>USER STORY</a:t>
            </a:r>
            <a:endParaRPr sz="2500">
              <a:solidFill>
                <a:schemeClr val="dk1"/>
              </a:solidFill>
              <a:latin typeface="Times New Roman"/>
              <a:ea typeface="Times New Roman"/>
              <a:cs typeface="Times New Roman"/>
              <a:sym typeface="Times New Roman"/>
            </a:endParaRPr>
          </a:p>
        </p:txBody>
      </p:sp>
      <p:sp>
        <p:nvSpPr>
          <p:cNvPr id="161" name="Google Shape;16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31"/>
          <p:cNvGraphicFramePr/>
          <p:nvPr/>
        </p:nvGraphicFramePr>
        <p:xfrm>
          <a:off x="262125" y="-9820"/>
          <a:ext cx="3000000" cy="3000000"/>
        </p:xfrm>
        <a:graphic>
          <a:graphicData uri="http://schemas.openxmlformats.org/drawingml/2006/table">
            <a:tbl>
              <a:tblPr>
                <a:noFill/>
                <a:tableStyleId>{C46760E0-CCE8-4670-A070-A8ABEBB4ABF9}</a:tableStyleId>
              </a:tblPr>
              <a:tblGrid>
                <a:gridCol w="1075250"/>
                <a:gridCol w="1935475"/>
                <a:gridCol w="2379825"/>
                <a:gridCol w="3344150"/>
              </a:tblGrid>
              <a:tr h="391050">
                <a:tc>
                  <a:txBody>
                    <a:bodyPr/>
                    <a:lstStyle/>
                    <a:p>
                      <a:pPr indent="0" lvl="0" marL="0" marR="0" rtl="0" algn="ctr">
                        <a:lnSpc>
                          <a:spcPct val="100000"/>
                        </a:lnSpc>
                        <a:spcBef>
                          <a:spcPts val="0"/>
                        </a:spcBef>
                        <a:spcAft>
                          <a:spcPts val="0"/>
                        </a:spcAft>
                        <a:buClr>
                          <a:srgbClr val="000000"/>
                        </a:buClr>
                        <a:buSzPts val="1200"/>
                        <a:buFont typeface="Arial"/>
                        <a:buNone/>
                      </a:pPr>
                      <a:r>
                        <a:rPr b="1" lang="en-GB" sz="1500" u="none" cap="none" strike="noStrike">
                          <a:solidFill>
                            <a:schemeClr val="dk1"/>
                          </a:solidFill>
                          <a:latin typeface="Times New Roman"/>
                          <a:ea typeface="Times New Roman"/>
                          <a:cs typeface="Times New Roman"/>
                          <a:sym typeface="Times New Roman"/>
                        </a:rPr>
                        <a:t>Story ID</a:t>
                      </a:r>
                      <a:endParaRPr b="1" sz="15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500" u="sng" cap="none" strike="noStrike">
                          <a:solidFill>
                            <a:schemeClr val="dk1"/>
                          </a:solidFill>
                          <a:latin typeface="Times New Roman"/>
                          <a:ea typeface="Times New Roman"/>
                          <a:cs typeface="Times New Roman"/>
                          <a:sym typeface="Times New Roman"/>
                        </a:rPr>
                        <a:t>As a&lt;Type of user&gt;</a:t>
                      </a:r>
                      <a:endParaRPr b="1" sz="1500" u="sng"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500" u="none" cap="none" strike="noStrike">
                          <a:solidFill>
                            <a:schemeClr val="dk1"/>
                          </a:solidFill>
                          <a:latin typeface="Times New Roman"/>
                          <a:ea typeface="Times New Roman"/>
                          <a:cs typeface="Times New Roman"/>
                          <a:sym typeface="Times New Roman"/>
                        </a:rPr>
                        <a:t>I want to </a:t>
                      </a:r>
                      <a:endParaRPr b="1" sz="15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500" u="sng" cap="none" strike="noStrike">
                          <a:solidFill>
                            <a:schemeClr val="dk1"/>
                          </a:solidFill>
                          <a:latin typeface="Times New Roman"/>
                          <a:ea typeface="Times New Roman"/>
                          <a:cs typeface="Times New Roman"/>
                          <a:sym typeface="Times New Roman"/>
                        </a:rPr>
                        <a:t>So that i can</a:t>
                      </a:r>
                      <a:endParaRPr b="1" sz="1500" u="sng"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11</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Driver</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Notification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Driver view the user notification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T cap="flat" cmpd="sng" w="9525">
                      <a:solidFill>
                        <a:srgbClr val="FFFFFF"/>
                      </a:solidFill>
                      <a:prstDash val="solid"/>
                      <a:round/>
                      <a:headEnd len="sm" w="sm" type="none"/>
                      <a:tailEnd len="sm" w="sm" type="none"/>
                    </a:lnT>
                  </a:tcPr>
                </a:tc>
              </a:tr>
              <a:tr h="3653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12</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Driver</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Send pick-up notification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Send the pick-up notification to users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2961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13</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User</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Pick-up notification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User view the pick-up notification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100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14</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Driver</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Generate route info</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Create route info according to user</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248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15</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Driver</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Update Status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Driver update the status after collection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16</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Admin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Add &amp; Manage Product</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Add, View, edit, Delete Product</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4110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17</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User</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Product Book</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the Product book detatils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653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18</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Admin</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Booking info</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the booking details from user</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29562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19</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Admin</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Awareness camp info</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Gave the awarenesscamp info</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36575">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20</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Admin</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Manufacturing Videos</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Send the Manufactuaring videos</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100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21</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User</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Awareness camp info</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User view the awareness camp info</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10000">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22</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User</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View Video</a:t>
                      </a:r>
                      <a:endParaRPr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solidFill>
                            <a:schemeClr val="dk1"/>
                          </a:solidFill>
                          <a:latin typeface="Times New Roman"/>
                          <a:ea typeface="Times New Roman"/>
                          <a:cs typeface="Times New Roman"/>
                          <a:sym typeface="Times New Roman"/>
                        </a:rPr>
                        <a:t>View the Manufactuaring videos</a:t>
                      </a:r>
                      <a:endParaRPr sz="15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67" name="Google Shape;16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0" y="305125"/>
            <a:ext cx="8933100" cy="4571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GB" sz="1500">
                <a:solidFill>
                  <a:schemeClr val="dk2"/>
                </a:solidFill>
                <a:latin typeface="Times New Roman"/>
                <a:ea typeface="Times New Roman"/>
                <a:cs typeface="Times New Roman"/>
                <a:sym typeface="Times New Roman"/>
              </a:rPr>
              <a:t>Presented By</a:t>
            </a:r>
            <a:endParaRPr b="1" sz="1500">
              <a:solidFill>
                <a:schemeClr val="dk2"/>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GB" sz="1800">
                <a:solidFill>
                  <a:schemeClr val="dk2"/>
                </a:solidFill>
                <a:latin typeface="Times New Roman"/>
                <a:ea typeface="Times New Roman"/>
                <a:cs typeface="Times New Roman"/>
                <a:sym typeface="Times New Roman"/>
              </a:rPr>
              <a:t>NUZRATH.V.V</a:t>
            </a:r>
            <a:endParaRPr b="1" sz="1800">
              <a:solidFill>
                <a:schemeClr val="dk2"/>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GB" sz="1800">
                <a:solidFill>
                  <a:schemeClr val="dk2"/>
                </a:solidFill>
                <a:latin typeface="Times New Roman"/>
                <a:ea typeface="Times New Roman"/>
                <a:cs typeface="Times New Roman"/>
                <a:sym typeface="Times New Roman"/>
              </a:rPr>
              <a:t>(MES21MCA-2037)</a:t>
            </a:r>
            <a:endParaRPr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GB" sz="1500">
                <a:solidFill>
                  <a:schemeClr val="dk2"/>
                </a:solidFill>
                <a:latin typeface="Times New Roman"/>
                <a:ea typeface="Times New Roman"/>
                <a:cs typeface="Times New Roman"/>
                <a:sym typeface="Times New Roman"/>
              </a:rPr>
              <a:t>Product Owner</a:t>
            </a:r>
            <a:endParaRPr b="1"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GB" sz="1800">
                <a:solidFill>
                  <a:schemeClr val="dk2"/>
                </a:solidFill>
                <a:latin typeface="Times New Roman"/>
                <a:ea typeface="Times New Roman"/>
                <a:cs typeface="Times New Roman"/>
                <a:sym typeface="Times New Roman"/>
              </a:rPr>
              <a:t>MUHAMMAD JABIR C</a:t>
            </a:r>
            <a:endParaRPr b="1"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GB" sz="1500">
                <a:solidFill>
                  <a:schemeClr val="dk2"/>
                </a:solidFill>
                <a:latin typeface="Times New Roman"/>
                <a:ea typeface="Times New Roman"/>
                <a:cs typeface="Times New Roman"/>
                <a:sym typeface="Times New Roman"/>
              </a:rPr>
              <a:t>Asst. Professor</a:t>
            </a:r>
            <a:endParaRPr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GB" sz="1500">
                <a:solidFill>
                  <a:schemeClr val="dk2"/>
                </a:solidFill>
                <a:latin typeface="Times New Roman"/>
                <a:ea typeface="Times New Roman"/>
                <a:cs typeface="Times New Roman"/>
                <a:sym typeface="Times New Roman"/>
              </a:rPr>
              <a:t>MES College of Engineering, Kuttippuram</a:t>
            </a:r>
            <a:endParaRPr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GB" sz="1500">
                <a:solidFill>
                  <a:schemeClr val="dk2"/>
                </a:solidFill>
                <a:latin typeface="Times New Roman"/>
                <a:ea typeface="Times New Roman"/>
                <a:cs typeface="Times New Roman"/>
                <a:sym typeface="Times New Roman"/>
              </a:rPr>
              <a:t>Date : 30.03.2023, Thursday</a:t>
            </a:r>
            <a:endParaRPr b="1"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aphicFrame>
        <p:nvGraphicFramePr>
          <p:cNvPr id="172" name="Google Shape;172;p32"/>
          <p:cNvGraphicFramePr/>
          <p:nvPr/>
        </p:nvGraphicFramePr>
        <p:xfrm>
          <a:off x="390675" y="626365"/>
          <a:ext cx="3000000" cy="3000000"/>
        </p:xfrm>
        <a:graphic>
          <a:graphicData uri="http://schemas.openxmlformats.org/drawingml/2006/table">
            <a:tbl>
              <a:tblPr>
                <a:noFill/>
                <a:tableStyleId>{C46760E0-CCE8-4670-A070-A8ABEBB4ABF9}</a:tableStyleId>
              </a:tblPr>
              <a:tblGrid>
                <a:gridCol w="1572125"/>
                <a:gridCol w="1234150"/>
                <a:gridCol w="1234150"/>
                <a:gridCol w="1234150"/>
                <a:gridCol w="1234150"/>
                <a:gridCol w="1513375"/>
              </a:tblGrid>
              <a:tr h="798300">
                <a:tc>
                  <a:txBody>
                    <a:bodyPr/>
                    <a:lstStyle/>
                    <a:p>
                      <a:pPr indent="0" lvl="0" marL="0" rtl="0" algn="l">
                        <a:spcBef>
                          <a:spcPts val="0"/>
                        </a:spcBef>
                        <a:spcAft>
                          <a:spcPts val="0"/>
                        </a:spcAft>
                        <a:buNone/>
                      </a:pPr>
                      <a:r>
                        <a:rPr lang="en-GB"/>
                        <a:t>UserStory_ID</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Sprint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StartDate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EndDate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Day</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Status</a:t>
                      </a:r>
                      <a:endParaRPr/>
                    </a:p>
                  </a:txBody>
                  <a:tcPr marT="91425" marB="91425" marR="91425" marL="91425"/>
                </a:tc>
              </a:tr>
              <a:tr h="2247150">
                <a:tc>
                  <a:txBody>
                    <a:bodyPr/>
                    <a:lstStyle/>
                    <a:p>
                      <a:pPr indent="0" lvl="0" marL="0" rtl="0" algn="ctr">
                        <a:lnSpc>
                          <a:spcPct val="150000"/>
                        </a:lnSpc>
                        <a:spcBef>
                          <a:spcPts val="0"/>
                        </a:spcBef>
                        <a:spcAft>
                          <a:spcPts val="0"/>
                        </a:spcAft>
                        <a:buNone/>
                      </a:pPr>
                      <a:r>
                        <a:rPr lang="en-GB"/>
                        <a:t>1</a:t>
                      </a:r>
                      <a:endParaRPr/>
                    </a:p>
                    <a:p>
                      <a:pPr indent="0" lvl="0" marL="0" rtl="0" algn="ctr">
                        <a:lnSpc>
                          <a:spcPct val="150000"/>
                        </a:lnSpc>
                        <a:spcBef>
                          <a:spcPts val="0"/>
                        </a:spcBef>
                        <a:spcAft>
                          <a:spcPts val="0"/>
                        </a:spcAft>
                        <a:buNone/>
                      </a:pPr>
                      <a:r>
                        <a:rPr lang="en-GB"/>
                        <a:t>2</a:t>
                      </a:r>
                      <a:endParaRPr/>
                    </a:p>
                    <a:p>
                      <a:pPr indent="0" lvl="0" marL="0" rtl="0" algn="ctr">
                        <a:lnSpc>
                          <a:spcPct val="150000"/>
                        </a:lnSpc>
                        <a:spcBef>
                          <a:spcPts val="0"/>
                        </a:spcBef>
                        <a:spcAft>
                          <a:spcPts val="0"/>
                        </a:spcAft>
                        <a:buNone/>
                      </a:pPr>
                      <a:r>
                        <a:rPr lang="en-GB"/>
                        <a:t>3</a:t>
                      </a:r>
                      <a:endParaRPr/>
                    </a:p>
                    <a:p>
                      <a:pPr indent="0" lvl="0" marL="0" rtl="0" algn="ctr">
                        <a:lnSpc>
                          <a:spcPct val="150000"/>
                        </a:lnSpc>
                        <a:spcBef>
                          <a:spcPts val="0"/>
                        </a:spcBef>
                        <a:spcAft>
                          <a:spcPts val="0"/>
                        </a:spcAft>
                        <a:buNone/>
                      </a:pPr>
                      <a:r>
                        <a:rPr lang="en-GB"/>
                        <a:t>4</a:t>
                      </a:r>
                      <a:endParaRPr/>
                    </a:p>
                    <a:p>
                      <a:pPr indent="0" lvl="0" marL="0" rtl="0" algn="ctr">
                        <a:lnSpc>
                          <a:spcPct val="150000"/>
                        </a:lnSpc>
                        <a:spcBef>
                          <a:spcPts val="0"/>
                        </a:spcBef>
                        <a:spcAft>
                          <a:spcPts val="0"/>
                        </a:spcAft>
                        <a:buNone/>
                      </a:pPr>
                      <a:r>
                        <a:rPr lang="en-GB"/>
                        <a:t>5</a:t>
                      </a:r>
                      <a:endParaRPr/>
                    </a:p>
                    <a:p>
                      <a:pPr indent="0" lvl="0" marL="0" rtl="0" algn="ctr">
                        <a:lnSpc>
                          <a:spcPct val="150000"/>
                        </a:lnSpc>
                        <a:spcBef>
                          <a:spcPts val="0"/>
                        </a:spcBef>
                        <a:spcAft>
                          <a:spcPts val="0"/>
                        </a:spcAft>
                        <a:buClr>
                          <a:schemeClr val="dk1"/>
                        </a:buClr>
                        <a:buSzPts val="1100"/>
                        <a:buFont typeface="Arial"/>
                        <a:buNone/>
                      </a:pPr>
                      <a:r>
                        <a:rPr lang="en-GB"/>
                        <a:t>6</a:t>
                      </a:r>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Sprint 1</a:t>
                      </a:r>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GB"/>
                        <a:t>07/02/2023</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GB">
                          <a:solidFill>
                            <a:schemeClr val="dk1"/>
                          </a:solidFill>
                        </a:rPr>
                        <a:t>28/02/2023</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GB">
                          <a:solidFill>
                            <a:schemeClr val="dk1"/>
                          </a:solidFill>
                        </a:rPr>
                        <a:t>21</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GB">
                          <a:solidFill>
                            <a:schemeClr val="dk1"/>
                          </a:solidFill>
                        </a:rPr>
                        <a:t>Completed</a:t>
                      </a:r>
                      <a:endParaRPr>
                        <a:solidFill>
                          <a:schemeClr val="dk1"/>
                        </a:solidFill>
                      </a:endParaRPr>
                    </a:p>
                    <a:p>
                      <a:pPr indent="0" lvl="0" marL="0" rtl="0" algn="ctr">
                        <a:spcBef>
                          <a:spcPts val="0"/>
                        </a:spcBef>
                        <a:spcAft>
                          <a:spcPts val="0"/>
                        </a:spcAft>
                        <a:buNone/>
                      </a:pPr>
                      <a:r>
                        <a:t/>
                      </a:r>
                      <a:endParaRPr/>
                    </a:p>
                  </a:txBody>
                  <a:tcPr marT="91425" marB="91425" marR="91425" marL="91425"/>
                </a:tc>
              </a:tr>
              <a:tr h="1379525">
                <a:tc>
                  <a:txBody>
                    <a:bodyPr/>
                    <a:lstStyle/>
                    <a:p>
                      <a:pPr indent="0" lvl="0" marL="0" rtl="0" algn="ctr">
                        <a:lnSpc>
                          <a:spcPct val="115000"/>
                        </a:lnSpc>
                        <a:spcBef>
                          <a:spcPts val="0"/>
                        </a:spcBef>
                        <a:spcAft>
                          <a:spcPts val="0"/>
                        </a:spcAft>
                        <a:buNone/>
                      </a:pPr>
                      <a:r>
                        <a:rPr lang="en-GB"/>
                        <a:t>7</a:t>
                      </a:r>
                      <a:endParaRPr/>
                    </a:p>
                    <a:p>
                      <a:pPr indent="0" lvl="0" marL="0" rtl="0" algn="ctr">
                        <a:lnSpc>
                          <a:spcPct val="115000"/>
                        </a:lnSpc>
                        <a:spcBef>
                          <a:spcPts val="0"/>
                        </a:spcBef>
                        <a:spcAft>
                          <a:spcPts val="0"/>
                        </a:spcAft>
                        <a:buNone/>
                      </a:pPr>
                      <a:r>
                        <a:rPr lang="en-GB"/>
                        <a:t>8</a:t>
                      </a:r>
                      <a:endParaRPr/>
                    </a:p>
                    <a:p>
                      <a:pPr indent="0" lvl="0" marL="0" rtl="0" algn="ctr">
                        <a:lnSpc>
                          <a:spcPct val="115000"/>
                        </a:lnSpc>
                        <a:spcBef>
                          <a:spcPts val="0"/>
                        </a:spcBef>
                        <a:spcAft>
                          <a:spcPts val="0"/>
                        </a:spcAft>
                        <a:buNone/>
                      </a:pPr>
                      <a:r>
                        <a:rPr lang="en-GB"/>
                        <a:t>9</a:t>
                      </a:r>
                      <a:endParaRPr/>
                    </a:p>
                    <a:p>
                      <a:pPr indent="0" lvl="0" marL="0" rtl="0" algn="ctr">
                        <a:lnSpc>
                          <a:spcPct val="115000"/>
                        </a:lnSpc>
                        <a:spcBef>
                          <a:spcPts val="0"/>
                        </a:spcBef>
                        <a:spcAft>
                          <a:spcPts val="0"/>
                        </a:spcAft>
                        <a:buNone/>
                      </a:pPr>
                      <a:r>
                        <a:rPr lang="en-GB"/>
                        <a:t>10</a:t>
                      </a:r>
                      <a:endParaRPr/>
                    </a:p>
                    <a:p>
                      <a:pPr indent="0" lvl="0" marL="0" rtl="0" algn="ctr">
                        <a:lnSpc>
                          <a:spcPct val="115000"/>
                        </a:lnSpc>
                        <a:spcBef>
                          <a:spcPts val="0"/>
                        </a:spcBef>
                        <a:spcAft>
                          <a:spcPts val="0"/>
                        </a:spcAft>
                        <a:buNone/>
                      </a:pPr>
                      <a:r>
                        <a:rPr lang="en-GB"/>
                        <a:t>11</a:t>
                      </a:r>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Sprint 2</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a:t>01/03/2023</a:t>
                      </a:r>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15/03/2023</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a:t>15</a:t>
                      </a:r>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Completed</a:t>
                      </a:r>
                      <a:endParaRPr/>
                    </a:p>
                  </a:txBody>
                  <a:tcPr marT="91425" marB="91425" marR="91425" marL="91425"/>
                </a:tc>
              </a:tr>
            </a:tbl>
          </a:graphicData>
        </a:graphic>
      </p:graphicFrame>
      <p:sp>
        <p:nvSpPr>
          <p:cNvPr id="173" name="Google Shape;173;p32"/>
          <p:cNvSpPr txBox="1"/>
          <p:nvPr/>
        </p:nvSpPr>
        <p:spPr>
          <a:xfrm>
            <a:off x="0" y="10000"/>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500">
                <a:latin typeface="Times New Roman"/>
                <a:ea typeface="Times New Roman"/>
                <a:cs typeface="Times New Roman"/>
                <a:sym typeface="Times New Roman"/>
              </a:rPr>
              <a:t>PROJECT PLAN</a:t>
            </a:r>
            <a:endParaRPr b="1" sz="2500">
              <a:latin typeface="Times New Roman"/>
              <a:ea typeface="Times New Roman"/>
              <a:cs typeface="Times New Roman"/>
              <a:sym typeface="Times New Roman"/>
            </a:endParaRPr>
          </a:p>
        </p:txBody>
      </p:sp>
      <p:sp>
        <p:nvSpPr>
          <p:cNvPr id="174" name="Google Shape;17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aphicFrame>
        <p:nvGraphicFramePr>
          <p:cNvPr id="179" name="Google Shape;179;p33"/>
          <p:cNvGraphicFramePr/>
          <p:nvPr/>
        </p:nvGraphicFramePr>
        <p:xfrm>
          <a:off x="390675" y="626365"/>
          <a:ext cx="3000000" cy="3000000"/>
        </p:xfrm>
        <a:graphic>
          <a:graphicData uri="http://schemas.openxmlformats.org/drawingml/2006/table">
            <a:tbl>
              <a:tblPr>
                <a:noFill/>
                <a:tableStyleId>{C46760E0-CCE8-4670-A070-A8ABEBB4ABF9}</a:tableStyleId>
              </a:tblPr>
              <a:tblGrid>
                <a:gridCol w="1572125"/>
                <a:gridCol w="1234150"/>
                <a:gridCol w="1234150"/>
                <a:gridCol w="1234150"/>
                <a:gridCol w="1234150"/>
                <a:gridCol w="1513375"/>
              </a:tblGrid>
              <a:tr h="798300">
                <a:tc>
                  <a:txBody>
                    <a:bodyPr/>
                    <a:lstStyle/>
                    <a:p>
                      <a:pPr indent="0" lvl="0" marL="0" rtl="0" algn="l">
                        <a:spcBef>
                          <a:spcPts val="0"/>
                        </a:spcBef>
                        <a:spcAft>
                          <a:spcPts val="0"/>
                        </a:spcAft>
                        <a:buNone/>
                      </a:pPr>
                      <a:r>
                        <a:rPr lang="en-GB"/>
                        <a:t>UserStory_ID</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Sprint</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StartDate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EndDate</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Day</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Status</a:t>
                      </a:r>
                      <a:endParaRPr/>
                    </a:p>
                  </a:txBody>
                  <a:tcPr marT="91425" marB="91425" marR="91425" marL="91425"/>
                </a:tc>
              </a:tr>
              <a:tr h="2057825">
                <a:tc>
                  <a:txBody>
                    <a:bodyPr/>
                    <a:lstStyle/>
                    <a:p>
                      <a:pPr indent="0" lvl="0" marL="0" rtl="0" algn="ctr">
                        <a:lnSpc>
                          <a:spcPct val="150000"/>
                        </a:lnSpc>
                        <a:spcBef>
                          <a:spcPts val="0"/>
                        </a:spcBef>
                        <a:spcAft>
                          <a:spcPts val="0"/>
                        </a:spcAft>
                        <a:buNone/>
                      </a:pPr>
                      <a:r>
                        <a:rPr lang="en-GB"/>
                        <a:t>12</a:t>
                      </a:r>
                      <a:endParaRPr/>
                    </a:p>
                    <a:p>
                      <a:pPr indent="0" lvl="0" marL="0" rtl="0" algn="ctr">
                        <a:lnSpc>
                          <a:spcPct val="150000"/>
                        </a:lnSpc>
                        <a:spcBef>
                          <a:spcPts val="0"/>
                        </a:spcBef>
                        <a:spcAft>
                          <a:spcPts val="0"/>
                        </a:spcAft>
                        <a:buNone/>
                      </a:pPr>
                      <a:r>
                        <a:rPr lang="en-GB"/>
                        <a:t>13</a:t>
                      </a:r>
                      <a:endParaRPr/>
                    </a:p>
                    <a:p>
                      <a:pPr indent="0" lvl="0" marL="0" rtl="0" algn="ctr">
                        <a:lnSpc>
                          <a:spcPct val="150000"/>
                        </a:lnSpc>
                        <a:spcBef>
                          <a:spcPts val="0"/>
                        </a:spcBef>
                        <a:spcAft>
                          <a:spcPts val="0"/>
                        </a:spcAft>
                        <a:buNone/>
                      </a:pPr>
                      <a:r>
                        <a:rPr lang="en-GB"/>
                        <a:t>14</a:t>
                      </a:r>
                      <a:endParaRPr/>
                    </a:p>
                    <a:p>
                      <a:pPr indent="0" lvl="0" marL="0" rtl="0" algn="ctr">
                        <a:lnSpc>
                          <a:spcPct val="150000"/>
                        </a:lnSpc>
                        <a:spcBef>
                          <a:spcPts val="0"/>
                        </a:spcBef>
                        <a:spcAft>
                          <a:spcPts val="0"/>
                        </a:spcAft>
                        <a:buNone/>
                      </a:pPr>
                      <a:r>
                        <a:rPr lang="en-GB"/>
                        <a:t>15</a:t>
                      </a:r>
                      <a:endParaRPr/>
                    </a:p>
                    <a:p>
                      <a:pPr indent="0" lvl="0" marL="0" rtl="0" algn="ctr">
                        <a:lnSpc>
                          <a:spcPct val="150000"/>
                        </a:lnSpc>
                        <a:spcBef>
                          <a:spcPts val="0"/>
                        </a:spcBef>
                        <a:spcAft>
                          <a:spcPts val="0"/>
                        </a:spcAft>
                        <a:buNone/>
                      </a:pPr>
                      <a:r>
                        <a:rPr lang="en-GB"/>
                        <a:t>16</a:t>
                      </a:r>
                      <a:endParaRPr/>
                    </a:p>
                    <a:p>
                      <a:pPr indent="0" lvl="0" marL="0" rtl="0" algn="ctr">
                        <a:lnSpc>
                          <a:spcPct val="150000"/>
                        </a:lnSpc>
                        <a:spcBef>
                          <a:spcPts val="0"/>
                        </a:spcBef>
                        <a:spcAft>
                          <a:spcPts val="0"/>
                        </a:spcAft>
                        <a:buNone/>
                      </a:pPr>
                      <a:r>
                        <a:rPr lang="en-GB"/>
                        <a:t>17</a:t>
                      </a:r>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Sprint 3</a:t>
                      </a:r>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16/03/2023</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a:solidFill>
                            <a:schemeClr val="dk1"/>
                          </a:solidFill>
                        </a:rPr>
                        <a:t>16/04/2023</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a:solidFill>
                            <a:schemeClr val="dk1"/>
                          </a:solidFill>
                        </a:rPr>
                        <a:t>28</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a:solidFill>
                            <a:schemeClr val="dk1"/>
                          </a:solidFill>
                        </a:rPr>
                        <a:t>Ongoing</a:t>
                      </a:r>
                      <a:endParaRPr>
                        <a:solidFill>
                          <a:schemeClr val="dk1"/>
                        </a:solidFill>
                      </a:endParaRPr>
                    </a:p>
                    <a:p>
                      <a:pPr indent="0" lvl="0" marL="0" rtl="0" algn="ctr">
                        <a:spcBef>
                          <a:spcPts val="0"/>
                        </a:spcBef>
                        <a:spcAft>
                          <a:spcPts val="0"/>
                        </a:spcAft>
                        <a:buNone/>
                      </a:pPr>
                      <a:r>
                        <a:t/>
                      </a:r>
                      <a:endParaRPr/>
                    </a:p>
                  </a:txBody>
                  <a:tcPr marT="91425" marB="91425" marR="91425" marL="91425"/>
                </a:tc>
              </a:tr>
              <a:tr h="1379525">
                <a:tc>
                  <a:txBody>
                    <a:bodyPr/>
                    <a:lstStyle/>
                    <a:p>
                      <a:pPr indent="0" lvl="0" marL="0" rtl="0" algn="ctr">
                        <a:lnSpc>
                          <a:spcPct val="115000"/>
                        </a:lnSpc>
                        <a:spcBef>
                          <a:spcPts val="0"/>
                        </a:spcBef>
                        <a:spcAft>
                          <a:spcPts val="0"/>
                        </a:spcAft>
                        <a:buNone/>
                      </a:pPr>
                      <a:r>
                        <a:rPr lang="en-GB"/>
                        <a:t>18</a:t>
                      </a:r>
                      <a:endParaRPr/>
                    </a:p>
                    <a:p>
                      <a:pPr indent="0" lvl="0" marL="0" rtl="0" algn="ctr">
                        <a:lnSpc>
                          <a:spcPct val="115000"/>
                        </a:lnSpc>
                        <a:spcBef>
                          <a:spcPts val="0"/>
                        </a:spcBef>
                        <a:spcAft>
                          <a:spcPts val="0"/>
                        </a:spcAft>
                        <a:buNone/>
                      </a:pPr>
                      <a:r>
                        <a:rPr lang="en-GB"/>
                        <a:t>19</a:t>
                      </a:r>
                      <a:endParaRPr/>
                    </a:p>
                    <a:p>
                      <a:pPr indent="0" lvl="0" marL="0" rtl="0" algn="ctr">
                        <a:lnSpc>
                          <a:spcPct val="115000"/>
                        </a:lnSpc>
                        <a:spcBef>
                          <a:spcPts val="0"/>
                        </a:spcBef>
                        <a:spcAft>
                          <a:spcPts val="0"/>
                        </a:spcAft>
                        <a:buNone/>
                      </a:pPr>
                      <a:r>
                        <a:rPr lang="en-GB"/>
                        <a:t>20</a:t>
                      </a:r>
                      <a:endParaRPr/>
                    </a:p>
                    <a:p>
                      <a:pPr indent="0" lvl="0" marL="0" rtl="0" algn="ctr">
                        <a:lnSpc>
                          <a:spcPct val="115000"/>
                        </a:lnSpc>
                        <a:spcBef>
                          <a:spcPts val="0"/>
                        </a:spcBef>
                        <a:spcAft>
                          <a:spcPts val="0"/>
                        </a:spcAft>
                        <a:buNone/>
                      </a:pPr>
                      <a:r>
                        <a:rPr lang="en-GB"/>
                        <a:t>21</a:t>
                      </a:r>
                      <a:endParaRPr/>
                    </a:p>
                    <a:p>
                      <a:pPr indent="0" lvl="0" marL="0" rtl="0" algn="ctr">
                        <a:lnSpc>
                          <a:spcPct val="115000"/>
                        </a:lnSpc>
                        <a:spcBef>
                          <a:spcPts val="0"/>
                        </a:spcBef>
                        <a:spcAft>
                          <a:spcPts val="0"/>
                        </a:spcAft>
                        <a:buNone/>
                      </a:pPr>
                      <a:r>
                        <a:rPr lang="en-GB"/>
                        <a:t>22</a:t>
                      </a:r>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Sprint 4</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a:t>17/04/2023</a:t>
                      </a:r>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15/05/2023</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a:t>27</a:t>
                      </a:r>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Planned</a:t>
                      </a:r>
                      <a:endParaRPr/>
                    </a:p>
                  </a:txBody>
                  <a:tcPr marT="91425" marB="91425" marR="91425" marL="91425"/>
                </a:tc>
              </a:tr>
            </a:tbl>
          </a:graphicData>
        </a:graphic>
      </p:graphicFrame>
      <p:sp>
        <p:nvSpPr>
          <p:cNvPr id="180" name="Google Shape;18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34"/>
          <p:cNvGraphicFramePr/>
          <p:nvPr/>
        </p:nvGraphicFramePr>
        <p:xfrm>
          <a:off x="83976" y="895739"/>
          <a:ext cx="3000000" cy="3000000"/>
        </p:xfrm>
        <a:graphic>
          <a:graphicData uri="http://schemas.openxmlformats.org/drawingml/2006/table">
            <a:tbl>
              <a:tblPr>
                <a:noFill/>
                <a:tableStyleId>{2DEF2AAD-F7A8-4E28-B48C-09475C2A7869}</a:tableStyleId>
              </a:tblPr>
              <a:tblGrid>
                <a:gridCol w="662475"/>
                <a:gridCol w="681125"/>
                <a:gridCol w="650000"/>
                <a:gridCol w="380550"/>
                <a:gridCol w="374050"/>
                <a:gridCol w="356650"/>
                <a:gridCol w="330550"/>
                <a:gridCol w="356650"/>
                <a:gridCol w="356650"/>
                <a:gridCol w="365350"/>
                <a:gridCol w="356650"/>
                <a:gridCol w="365350"/>
                <a:gridCol w="365350"/>
                <a:gridCol w="408850"/>
                <a:gridCol w="347950"/>
                <a:gridCol w="347950"/>
                <a:gridCol w="400150"/>
                <a:gridCol w="347950"/>
                <a:gridCol w="400150"/>
                <a:gridCol w="374050"/>
                <a:gridCol w="408850"/>
                <a:gridCol w="347950"/>
              </a:tblGrid>
              <a:tr h="1371600">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Backlog</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item</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Status and completion date</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original</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Estimate</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(hours)</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1</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07/02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2</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08/02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3</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09/02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4</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10/02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5</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13/02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6</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14/02</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7</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15/02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8</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16/02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9</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17/02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10</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20/02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11</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21/02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12</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22/02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13</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23/02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14</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24/02</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15</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27/02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16</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28/02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17</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01/03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18</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02/03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Day19</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03/03</a:t>
                      </a:r>
                      <a:endParaRPr sz="1400" u="none" cap="none" strike="noStrike">
                        <a:latin typeface="Times New Roman"/>
                        <a:ea typeface="Times New Roman"/>
                        <a:cs typeface="Times New Roman"/>
                        <a:sym typeface="Times New Roman"/>
                      </a:endParaRPr>
                    </a:p>
                  </a:txBody>
                  <a:tcPr marT="91425" marB="91425" marR="91425" marL="91425"/>
                </a:tc>
              </a:tr>
              <a:tr h="388125">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UI designing</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10/02/23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4</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r>
              <a:tr h="388125">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Coding</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21/02/23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8</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r>
              <a:tr h="388125">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Testing</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03/02/23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6</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r>
              <a:tr h="388125">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Total</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18</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186" name="Google Shape;186;p34"/>
          <p:cNvSpPr txBox="1"/>
          <p:nvPr/>
        </p:nvSpPr>
        <p:spPr>
          <a:xfrm>
            <a:off x="125" y="2071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500">
                <a:latin typeface="Times New Roman"/>
                <a:ea typeface="Times New Roman"/>
                <a:cs typeface="Times New Roman"/>
                <a:sym typeface="Times New Roman"/>
              </a:rPr>
              <a:t>SPRINT 1 PLAN</a:t>
            </a:r>
            <a:endParaRPr sz="2500">
              <a:latin typeface="Times New Roman"/>
              <a:ea typeface="Times New Roman"/>
              <a:cs typeface="Times New Roman"/>
              <a:sym typeface="Times New Roman"/>
            </a:endParaRPr>
          </a:p>
        </p:txBody>
      </p:sp>
      <p:sp>
        <p:nvSpPr>
          <p:cNvPr id="187" name="Google Shape;18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35"/>
          <p:cNvGraphicFramePr/>
          <p:nvPr/>
        </p:nvGraphicFramePr>
        <p:xfrm>
          <a:off x="158751" y="1087239"/>
          <a:ext cx="3000000" cy="3000000"/>
        </p:xfrm>
        <a:graphic>
          <a:graphicData uri="http://schemas.openxmlformats.org/drawingml/2006/table">
            <a:tbl>
              <a:tblPr>
                <a:noFill/>
                <a:tableStyleId>{2DEF2AAD-F7A8-4E28-B48C-09475C2A7869}</a:tableStyleId>
              </a:tblPr>
              <a:tblGrid>
                <a:gridCol w="817100"/>
                <a:gridCol w="840100"/>
                <a:gridCol w="719600"/>
                <a:gridCol w="510450"/>
                <a:gridCol w="461325"/>
                <a:gridCol w="412575"/>
                <a:gridCol w="430200"/>
                <a:gridCol w="467275"/>
                <a:gridCol w="426250"/>
                <a:gridCol w="464275"/>
                <a:gridCol w="439925"/>
                <a:gridCol w="478000"/>
                <a:gridCol w="450625"/>
                <a:gridCol w="504275"/>
                <a:gridCol w="483875"/>
                <a:gridCol w="471700"/>
                <a:gridCol w="484850"/>
              </a:tblGrid>
              <a:tr h="1371600">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Backlog</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item</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Status and completion date</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original</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Estimate</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(hours)</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1</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06/03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2</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07/03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3</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08/02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4</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9/03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5</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10/03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6</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13/03</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7</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14/03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8</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15/03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9</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16/03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10</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17/03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11</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20/03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12</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21/03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 13</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22/03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Day</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14</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23/03</a:t>
                      </a:r>
                      <a:endParaRPr sz="105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latin typeface="Times New Roman"/>
                        <a:ea typeface="Times New Roman"/>
                        <a:cs typeface="Times New Roman"/>
                        <a:sym typeface="Times New Roman"/>
                      </a:endParaRPr>
                    </a:p>
                  </a:txBody>
                  <a:tcPr marT="91425" marB="91425" marR="91425" marL="91425"/>
                </a:tc>
              </a:tr>
              <a:tr h="662900">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UI designing</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08/03/23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4</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r>
              <a:tr h="388125">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Coding</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17/03/23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r>
              <a:tr h="388125">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Testing</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23/03/23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4</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r>
              <a:tr h="388125">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Total</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3</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0</a:t>
                      </a:r>
                      <a:endParaRPr sz="105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GB"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193" name="Google Shape;193;p35"/>
          <p:cNvSpPr txBox="1"/>
          <p:nvPr/>
        </p:nvSpPr>
        <p:spPr>
          <a:xfrm>
            <a:off x="0" y="207050"/>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500">
                <a:latin typeface="Times New Roman"/>
                <a:ea typeface="Times New Roman"/>
                <a:cs typeface="Times New Roman"/>
                <a:sym typeface="Times New Roman"/>
              </a:rPr>
              <a:t>SPRINT 2 PLAN</a:t>
            </a:r>
            <a:endParaRPr sz="2500">
              <a:latin typeface="Times New Roman"/>
              <a:ea typeface="Times New Roman"/>
              <a:cs typeface="Times New Roman"/>
              <a:sym typeface="Times New Roman"/>
            </a:endParaRPr>
          </a:p>
        </p:txBody>
      </p:sp>
      <p:sp>
        <p:nvSpPr>
          <p:cNvPr id="194" name="Google Shape;19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nvSpPr>
        <p:spPr>
          <a:xfrm>
            <a:off x="0" y="1920475"/>
            <a:ext cx="9144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latin typeface="Times New Roman"/>
                <a:ea typeface="Times New Roman"/>
                <a:cs typeface="Times New Roman"/>
                <a:sym typeface="Times New Roman"/>
              </a:rPr>
              <a:t>THANK YOU</a:t>
            </a:r>
            <a:endParaRPr b="1" sz="3600">
              <a:latin typeface="Times New Roman"/>
              <a:ea typeface="Times New Roman"/>
              <a:cs typeface="Times New Roman"/>
              <a:sym typeface="Times New Roman"/>
            </a:endParaRPr>
          </a:p>
        </p:txBody>
      </p:sp>
      <p:sp>
        <p:nvSpPr>
          <p:cNvPr id="200" name="Google Shape;20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Times New Roman"/>
                <a:ea typeface="Times New Roman"/>
                <a:cs typeface="Times New Roman"/>
                <a:sym typeface="Times New Roman"/>
              </a:rPr>
              <a:t> CONTENTS</a:t>
            </a:r>
            <a:endParaRPr b="1">
              <a:latin typeface="Times New Roman"/>
              <a:ea typeface="Times New Roman"/>
              <a:cs typeface="Times New Roman"/>
              <a:sym typeface="Times New Roman"/>
            </a:endParaRPr>
          </a:p>
        </p:txBody>
      </p:sp>
      <p:sp>
        <p:nvSpPr>
          <p:cNvPr id="66" name="Google Shape;66;p15"/>
          <p:cNvSpPr txBox="1"/>
          <p:nvPr>
            <p:ph idx="1" type="body"/>
          </p:nvPr>
        </p:nvSpPr>
        <p:spPr>
          <a:xfrm>
            <a:off x="311700" y="1152475"/>
            <a:ext cx="8520600" cy="3718500"/>
          </a:xfrm>
          <a:prstGeom prst="rect">
            <a:avLst/>
          </a:prstGeom>
        </p:spPr>
        <p:txBody>
          <a:bodyPr anchorCtr="0" anchor="t" bIns="91425" lIns="91425" spcFirstLastPara="1" rIns="91425" wrap="square" tIns="91425">
            <a:noAutofit/>
          </a:bodyPr>
          <a:lstStyle/>
          <a:p>
            <a:pPr indent="-323850" lvl="0" marL="685800" rtl="0" algn="l">
              <a:lnSpc>
                <a:spcPct val="150000"/>
              </a:lnSpc>
              <a:spcBef>
                <a:spcPts val="0"/>
              </a:spcBef>
              <a:spcAft>
                <a:spcPts val="0"/>
              </a:spcAft>
              <a:buClr>
                <a:schemeClr val="dk1"/>
              </a:buClr>
              <a:buSzPts val="1500"/>
              <a:buFont typeface="Times New Roman"/>
              <a:buAutoNum type="arabicPeriod"/>
            </a:pPr>
            <a:r>
              <a:rPr b="1" lang="en-GB" sz="1500">
                <a:solidFill>
                  <a:schemeClr val="dk1"/>
                </a:solidFill>
                <a:highlight>
                  <a:srgbClr val="FFFFFF"/>
                </a:highlight>
                <a:latin typeface="Times New Roman"/>
                <a:ea typeface="Times New Roman"/>
                <a:cs typeface="Times New Roman"/>
                <a:sym typeface="Times New Roman"/>
              </a:rPr>
              <a:t>Introduction </a:t>
            </a:r>
            <a:endParaRPr b="1" sz="1500">
              <a:solidFill>
                <a:schemeClr val="dk1"/>
              </a:solidFill>
              <a:highlight>
                <a:srgbClr val="FFFFFF"/>
              </a:highlight>
              <a:latin typeface="Times New Roman"/>
              <a:ea typeface="Times New Roman"/>
              <a:cs typeface="Times New Roman"/>
              <a:sym typeface="Times New Roman"/>
            </a:endParaRPr>
          </a:p>
          <a:p>
            <a:pPr indent="-323850" lvl="0" marL="685800" rtl="0" algn="l">
              <a:lnSpc>
                <a:spcPct val="150000"/>
              </a:lnSpc>
              <a:spcBef>
                <a:spcPts val="0"/>
              </a:spcBef>
              <a:spcAft>
                <a:spcPts val="0"/>
              </a:spcAft>
              <a:buClr>
                <a:schemeClr val="dk1"/>
              </a:buClr>
              <a:buSzPts val="1500"/>
              <a:buFont typeface="Times New Roman"/>
              <a:buAutoNum type="arabicPeriod"/>
            </a:pPr>
            <a:r>
              <a:rPr b="1" lang="en-GB" sz="1500">
                <a:solidFill>
                  <a:schemeClr val="dk1"/>
                </a:solidFill>
                <a:highlight>
                  <a:srgbClr val="FFFFFF"/>
                </a:highlight>
                <a:latin typeface="Times New Roman"/>
                <a:ea typeface="Times New Roman"/>
                <a:cs typeface="Times New Roman"/>
                <a:sym typeface="Times New Roman"/>
              </a:rPr>
              <a:t>Existing system</a:t>
            </a:r>
            <a:endParaRPr b="1" sz="1500">
              <a:solidFill>
                <a:schemeClr val="dk1"/>
              </a:solidFill>
              <a:highlight>
                <a:srgbClr val="FFFFFF"/>
              </a:highlight>
              <a:latin typeface="Times New Roman"/>
              <a:ea typeface="Times New Roman"/>
              <a:cs typeface="Times New Roman"/>
              <a:sym typeface="Times New Roman"/>
            </a:endParaRPr>
          </a:p>
          <a:p>
            <a:pPr indent="-323850" lvl="0" marL="685800" rtl="0" algn="l">
              <a:lnSpc>
                <a:spcPct val="150000"/>
              </a:lnSpc>
              <a:spcBef>
                <a:spcPts val="0"/>
              </a:spcBef>
              <a:spcAft>
                <a:spcPts val="0"/>
              </a:spcAft>
              <a:buClr>
                <a:schemeClr val="dk1"/>
              </a:buClr>
              <a:buSzPts val="1500"/>
              <a:buFont typeface="Times New Roman"/>
              <a:buAutoNum type="arabicPeriod"/>
            </a:pPr>
            <a:r>
              <a:rPr b="1" lang="en-GB" sz="1500">
                <a:solidFill>
                  <a:schemeClr val="dk1"/>
                </a:solidFill>
                <a:highlight>
                  <a:srgbClr val="FFFFFF"/>
                </a:highlight>
                <a:latin typeface="Times New Roman"/>
                <a:ea typeface="Times New Roman"/>
                <a:cs typeface="Times New Roman"/>
                <a:sym typeface="Times New Roman"/>
              </a:rPr>
              <a:t>Proposed System</a:t>
            </a:r>
            <a:endParaRPr b="1" sz="1500">
              <a:solidFill>
                <a:schemeClr val="dk1"/>
              </a:solidFill>
              <a:highlight>
                <a:srgbClr val="FFFFFF"/>
              </a:highlight>
              <a:latin typeface="Times New Roman"/>
              <a:ea typeface="Times New Roman"/>
              <a:cs typeface="Times New Roman"/>
              <a:sym typeface="Times New Roman"/>
            </a:endParaRPr>
          </a:p>
          <a:p>
            <a:pPr indent="-323850" lvl="0" marL="685800" rtl="0" algn="l">
              <a:lnSpc>
                <a:spcPct val="150000"/>
              </a:lnSpc>
              <a:spcBef>
                <a:spcPts val="0"/>
              </a:spcBef>
              <a:spcAft>
                <a:spcPts val="0"/>
              </a:spcAft>
              <a:buClr>
                <a:schemeClr val="dk1"/>
              </a:buClr>
              <a:buSzPts val="1500"/>
              <a:buFont typeface="Times New Roman"/>
              <a:buAutoNum type="arabicPeriod"/>
            </a:pPr>
            <a:r>
              <a:rPr b="1" lang="en-GB" sz="1500">
                <a:solidFill>
                  <a:schemeClr val="dk1"/>
                </a:solidFill>
                <a:highlight>
                  <a:srgbClr val="FFFFFF"/>
                </a:highlight>
                <a:latin typeface="Times New Roman"/>
                <a:ea typeface="Times New Roman"/>
                <a:cs typeface="Times New Roman"/>
                <a:sym typeface="Times New Roman"/>
              </a:rPr>
              <a:t>Module description </a:t>
            </a:r>
            <a:endParaRPr b="1" sz="1500">
              <a:solidFill>
                <a:schemeClr val="dk1"/>
              </a:solidFill>
              <a:highlight>
                <a:srgbClr val="FFFFFF"/>
              </a:highlight>
              <a:latin typeface="Times New Roman"/>
              <a:ea typeface="Times New Roman"/>
              <a:cs typeface="Times New Roman"/>
              <a:sym typeface="Times New Roman"/>
            </a:endParaRPr>
          </a:p>
          <a:p>
            <a:pPr indent="-323850" lvl="0" marL="685800" rtl="0" algn="l">
              <a:lnSpc>
                <a:spcPct val="150000"/>
              </a:lnSpc>
              <a:spcBef>
                <a:spcPts val="0"/>
              </a:spcBef>
              <a:spcAft>
                <a:spcPts val="0"/>
              </a:spcAft>
              <a:buClr>
                <a:schemeClr val="dk1"/>
              </a:buClr>
              <a:buSzPts val="1500"/>
              <a:buFont typeface="Times New Roman"/>
              <a:buAutoNum type="arabicPeriod"/>
            </a:pPr>
            <a:r>
              <a:rPr b="1" lang="en-GB" sz="1500">
                <a:solidFill>
                  <a:schemeClr val="dk1"/>
                </a:solidFill>
                <a:highlight>
                  <a:srgbClr val="FFFFFF"/>
                </a:highlight>
                <a:latin typeface="Times New Roman"/>
                <a:ea typeface="Times New Roman"/>
                <a:cs typeface="Times New Roman"/>
                <a:sym typeface="Times New Roman"/>
              </a:rPr>
              <a:t>System Requirements </a:t>
            </a:r>
            <a:endParaRPr b="1" sz="1500">
              <a:solidFill>
                <a:schemeClr val="dk1"/>
              </a:solidFill>
              <a:highlight>
                <a:srgbClr val="FFFFFF"/>
              </a:highlight>
              <a:latin typeface="Times New Roman"/>
              <a:ea typeface="Times New Roman"/>
              <a:cs typeface="Times New Roman"/>
              <a:sym typeface="Times New Roman"/>
            </a:endParaRPr>
          </a:p>
          <a:p>
            <a:pPr indent="-323850" lvl="0" marL="685800" rtl="0" algn="l">
              <a:lnSpc>
                <a:spcPct val="150000"/>
              </a:lnSpc>
              <a:spcBef>
                <a:spcPts val="0"/>
              </a:spcBef>
              <a:spcAft>
                <a:spcPts val="0"/>
              </a:spcAft>
              <a:buClr>
                <a:schemeClr val="dk1"/>
              </a:buClr>
              <a:buSzPts val="1500"/>
              <a:buFont typeface="Times New Roman"/>
              <a:buAutoNum type="arabicPeriod"/>
            </a:pPr>
            <a:r>
              <a:rPr b="1" lang="en-GB" sz="1500">
                <a:solidFill>
                  <a:schemeClr val="dk1"/>
                </a:solidFill>
                <a:highlight>
                  <a:srgbClr val="FFFFFF"/>
                </a:highlight>
                <a:latin typeface="Times New Roman"/>
                <a:ea typeface="Times New Roman"/>
                <a:cs typeface="Times New Roman"/>
                <a:sym typeface="Times New Roman"/>
              </a:rPr>
              <a:t>Data Flow Diagram</a:t>
            </a:r>
            <a:endParaRPr b="1" sz="1500">
              <a:solidFill>
                <a:schemeClr val="dk1"/>
              </a:solidFill>
              <a:highlight>
                <a:srgbClr val="FFFFFF"/>
              </a:highlight>
              <a:latin typeface="Times New Roman"/>
              <a:ea typeface="Times New Roman"/>
              <a:cs typeface="Times New Roman"/>
              <a:sym typeface="Times New Roman"/>
            </a:endParaRPr>
          </a:p>
          <a:p>
            <a:pPr indent="-323850" lvl="0" marL="685800" rtl="0" algn="l">
              <a:lnSpc>
                <a:spcPct val="150000"/>
              </a:lnSpc>
              <a:spcBef>
                <a:spcPts val="0"/>
              </a:spcBef>
              <a:spcAft>
                <a:spcPts val="0"/>
              </a:spcAft>
              <a:buClr>
                <a:schemeClr val="dk1"/>
              </a:buClr>
              <a:buSzPts val="1500"/>
              <a:buFont typeface="Times New Roman"/>
              <a:buAutoNum type="arabicPeriod"/>
            </a:pPr>
            <a:r>
              <a:rPr b="1" lang="en-GB" sz="1500">
                <a:solidFill>
                  <a:schemeClr val="dk1"/>
                </a:solidFill>
                <a:highlight>
                  <a:srgbClr val="FFFFFF"/>
                </a:highlight>
                <a:latin typeface="Times New Roman"/>
                <a:ea typeface="Times New Roman"/>
                <a:cs typeface="Times New Roman"/>
                <a:sym typeface="Times New Roman"/>
              </a:rPr>
              <a:t>Product Backlog</a:t>
            </a:r>
            <a:r>
              <a:rPr b="1" lang="en-GB" sz="1500">
                <a:solidFill>
                  <a:schemeClr val="dk1"/>
                </a:solidFill>
                <a:highlight>
                  <a:srgbClr val="FFFFFF"/>
                </a:highlight>
                <a:latin typeface="Times New Roman"/>
                <a:ea typeface="Times New Roman"/>
                <a:cs typeface="Times New Roman"/>
                <a:sym typeface="Times New Roman"/>
              </a:rPr>
              <a:t> </a:t>
            </a:r>
            <a:endParaRPr b="1" sz="1500">
              <a:solidFill>
                <a:schemeClr val="dk1"/>
              </a:solidFill>
              <a:highlight>
                <a:srgbClr val="FFFFFF"/>
              </a:highlight>
              <a:latin typeface="Times New Roman"/>
              <a:ea typeface="Times New Roman"/>
              <a:cs typeface="Times New Roman"/>
              <a:sym typeface="Times New Roman"/>
            </a:endParaRPr>
          </a:p>
          <a:p>
            <a:pPr indent="-323850" lvl="0" marL="685800" rtl="0" algn="l">
              <a:lnSpc>
                <a:spcPct val="150000"/>
              </a:lnSpc>
              <a:spcBef>
                <a:spcPts val="0"/>
              </a:spcBef>
              <a:spcAft>
                <a:spcPts val="0"/>
              </a:spcAft>
              <a:buClr>
                <a:schemeClr val="dk1"/>
              </a:buClr>
              <a:buSzPts val="1500"/>
              <a:buFont typeface="Times New Roman"/>
              <a:buAutoNum type="arabicPeriod"/>
            </a:pPr>
            <a:r>
              <a:rPr b="1" lang="en-GB" sz="1500">
                <a:solidFill>
                  <a:schemeClr val="dk1"/>
                </a:solidFill>
                <a:highlight>
                  <a:srgbClr val="FFFFFF"/>
                </a:highlight>
                <a:latin typeface="Times New Roman"/>
                <a:ea typeface="Times New Roman"/>
                <a:cs typeface="Times New Roman"/>
                <a:sym typeface="Times New Roman"/>
              </a:rPr>
              <a:t>User Story</a:t>
            </a:r>
            <a:r>
              <a:rPr b="1" lang="en-GB" sz="1500">
                <a:solidFill>
                  <a:schemeClr val="dk1"/>
                </a:solidFill>
                <a:highlight>
                  <a:srgbClr val="FFFFFF"/>
                </a:highlight>
                <a:latin typeface="Times New Roman"/>
                <a:ea typeface="Times New Roman"/>
                <a:cs typeface="Times New Roman"/>
                <a:sym typeface="Times New Roman"/>
              </a:rPr>
              <a:t> </a:t>
            </a:r>
            <a:endParaRPr b="1" sz="1500">
              <a:solidFill>
                <a:schemeClr val="dk1"/>
              </a:solidFill>
              <a:highlight>
                <a:srgbClr val="FFFFFF"/>
              </a:highlight>
              <a:latin typeface="Times New Roman"/>
              <a:ea typeface="Times New Roman"/>
              <a:cs typeface="Times New Roman"/>
              <a:sym typeface="Times New Roman"/>
            </a:endParaRPr>
          </a:p>
          <a:p>
            <a:pPr indent="-323850" lvl="0" marL="685800" rtl="0" algn="l">
              <a:lnSpc>
                <a:spcPct val="150000"/>
              </a:lnSpc>
              <a:spcBef>
                <a:spcPts val="0"/>
              </a:spcBef>
              <a:spcAft>
                <a:spcPts val="0"/>
              </a:spcAft>
              <a:buClr>
                <a:schemeClr val="dk1"/>
              </a:buClr>
              <a:buSzPts val="1500"/>
              <a:buFont typeface="Times New Roman"/>
              <a:buAutoNum type="arabicPeriod"/>
            </a:pPr>
            <a:r>
              <a:rPr b="1" lang="en-GB" sz="1500">
                <a:solidFill>
                  <a:schemeClr val="dk1"/>
                </a:solidFill>
                <a:highlight>
                  <a:srgbClr val="FFFFFF"/>
                </a:highlight>
                <a:latin typeface="Times New Roman"/>
                <a:ea typeface="Times New Roman"/>
                <a:cs typeface="Times New Roman"/>
                <a:sym typeface="Times New Roman"/>
              </a:rPr>
              <a:t>Project </a:t>
            </a:r>
            <a:r>
              <a:rPr b="1" lang="en-GB" sz="1500">
                <a:solidFill>
                  <a:schemeClr val="dk1"/>
                </a:solidFill>
                <a:highlight>
                  <a:srgbClr val="FFFFFF"/>
                </a:highlight>
                <a:latin typeface="Times New Roman"/>
                <a:ea typeface="Times New Roman"/>
                <a:cs typeface="Times New Roman"/>
                <a:sym typeface="Times New Roman"/>
              </a:rPr>
              <a:t>Plan</a:t>
            </a:r>
            <a:r>
              <a:rPr b="1" lang="en-GB" sz="1500">
                <a:solidFill>
                  <a:schemeClr val="dk1"/>
                </a:solidFill>
                <a:highlight>
                  <a:srgbClr val="FFFFFF"/>
                </a:highlight>
                <a:latin typeface="Times New Roman"/>
                <a:ea typeface="Times New Roman"/>
                <a:cs typeface="Times New Roman"/>
                <a:sym typeface="Times New Roman"/>
              </a:rPr>
              <a:t> </a:t>
            </a:r>
            <a:endParaRPr b="1" sz="1500">
              <a:solidFill>
                <a:schemeClr val="dk1"/>
              </a:solidFill>
              <a:highlight>
                <a:srgbClr val="FFFFFF"/>
              </a:highlight>
              <a:latin typeface="Times New Roman"/>
              <a:ea typeface="Times New Roman"/>
              <a:cs typeface="Times New Roman"/>
              <a:sym typeface="Times New Roman"/>
            </a:endParaRPr>
          </a:p>
          <a:p>
            <a:pPr indent="-323850" lvl="0" marL="685800" rtl="0" algn="l">
              <a:lnSpc>
                <a:spcPct val="150000"/>
              </a:lnSpc>
              <a:spcBef>
                <a:spcPts val="0"/>
              </a:spcBef>
              <a:spcAft>
                <a:spcPts val="0"/>
              </a:spcAft>
              <a:buClr>
                <a:schemeClr val="dk1"/>
              </a:buClr>
              <a:buSzPts val="1500"/>
              <a:buFont typeface="Times New Roman"/>
              <a:buAutoNum type="arabicPeriod"/>
            </a:pPr>
            <a:r>
              <a:rPr b="1" lang="en-GB" sz="1500">
                <a:solidFill>
                  <a:schemeClr val="dk1"/>
                </a:solidFill>
                <a:highlight>
                  <a:srgbClr val="FFFFFF"/>
                </a:highlight>
                <a:latin typeface="Times New Roman"/>
                <a:ea typeface="Times New Roman"/>
                <a:cs typeface="Times New Roman"/>
                <a:sym typeface="Times New Roman"/>
              </a:rPr>
              <a:t>Sprint Plan</a:t>
            </a:r>
            <a:endParaRPr b="1" sz="15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5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500">
              <a:latin typeface="Times New Roman"/>
              <a:ea typeface="Times New Roman"/>
              <a:cs typeface="Times New Roman"/>
              <a:sym typeface="Times New Roman"/>
            </a:endParaRPr>
          </a:p>
        </p:txBody>
      </p:sp>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83225" y="228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527550" y="965175"/>
            <a:ext cx="8159100" cy="37359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n-GB" sz="1500">
                <a:latin typeface="Times New Roman"/>
                <a:ea typeface="Times New Roman"/>
                <a:cs typeface="Times New Roman"/>
                <a:sym typeface="Times New Roman"/>
              </a:rPr>
              <a:t>Smart cities integrate multiple mobile or web solutions to build a comfortable human habitation.One of these solutions is to provide an environmentally friendly, efficient and effective garbage management system. The current garbage collection system includes routine garbage trucks doing rounds daily or weekly, which not only </a:t>
            </a:r>
            <a:r>
              <a:rPr lang="en-GB" sz="1500">
                <a:latin typeface="Times New Roman"/>
                <a:ea typeface="Times New Roman"/>
                <a:cs typeface="Times New Roman"/>
                <a:sym typeface="Times New Roman"/>
              </a:rPr>
              <a:t>does not</a:t>
            </a:r>
            <a:r>
              <a:rPr lang="en-GB" sz="1500">
                <a:latin typeface="Times New Roman"/>
                <a:ea typeface="Times New Roman"/>
                <a:cs typeface="Times New Roman"/>
                <a:sym typeface="Times New Roman"/>
              </a:rPr>
              <a:t> cover every zone of the city but its completely inefficient use of government resources. The proposed system, where admin manage the garbage app for full online based </a:t>
            </a:r>
            <a:r>
              <a:rPr lang="en-GB" sz="1500">
                <a:latin typeface="Times New Roman"/>
                <a:ea typeface="Times New Roman"/>
                <a:cs typeface="Times New Roman"/>
                <a:sym typeface="Times New Roman"/>
              </a:rPr>
              <a:t>monitoring</a:t>
            </a:r>
            <a:r>
              <a:rPr lang="en-GB" sz="1500">
                <a:latin typeface="Times New Roman"/>
                <a:ea typeface="Times New Roman"/>
                <a:cs typeface="Times New Roman"/>
                <a:sym typeface="Times New Roman"/>
              </a:rPr>
              <a:t> and analyze the system. Her admin handle bins, driver, complaints from user and work report from driver. This paper proposes a cost-effective mobile or web based system for the government to utilize available resources to efficiently manage the </a:t>
            </a:r>
            <a:r>
              <a:rPr lang="en-GB" sz="1500">
                <a:latin typeface="Times New Roman"/>
                <a:ea typeface="Times New Roman"/>
                <a:cs typeface="Times New Roman"/>
                <a:sym typeface="Times New Roman"/>
              </a:rPr>
              <a:t>overwhelming</a:t>
            </a:r>
            <a:r>
              <a:rPr lang="en-GB" sz="1500">
                <a:latin typeface="Times New Roman"/>
                <a:ea typeface="Times New Roman"/>
                <a:cs typeface="Times New Roman"/>
                <a:sym typeface="Times New Roman"/>
              </a:rPr>
              <a:t> amounts of garbage collected each day, while also providing a better solution for the inconvenience of garbage disposal for the citizens. This is done by a driver, app will provide predictive and guide routes generated through for garbage trucks. Then driver update the status of work done will be data collected. An android or web app is developed for the work force and the citizens, which primarily provides the user create </a:t>
            </a:r>
            <a:r>
              <a:rPr lang="en-GB" sz="1500">
                <a:latin typeface="Times New Roman"/>
                <a:ea typeface="Times New Roman"/>
                <a:cs typeface="Times New Roman"/>
                <a:sym typeface="Times New Roman"/>
              </a:rPr>
              <a:t>complaints</a:t>
            </a:r>
            <a:r>
              <a:rPr lang="en-GB" sz="1500">
                <a:latin typeface="Times New Roman"/>
                <a:ea typeface="Times New Roman"/>
                <a:cs typeface="Times New Roman"/>
                <a:sym typeface="Times New Roman"/>
              </a:rPr>
              <a:t> available smart bin.</a:t>
            </a:r>
            <a:endParaRPr sz="1500">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500"/>
          </a:p>
          <a:p>
            <a:pPr indent="0" lvl="0" marL="0" rtl="0" algn="ctr">
              <a:spcBef>
                <a:spcPts val="1200"/>
              </a:spcBef>
              <a:spcAft>
                <a:spcPts val="1200"/>
              </a:spcAft>
              <a:buNone/>
            </a:pPr>
            <a:r>
              <a:t/>
            </a:r>
            <a:endParaRPr sz="1200"/>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89975"/>
            <a:ext cx="8520600" cy="4991700"/>
          </a:xfrm>
          <a:prstGeom prst="rect">
            <a:avLst/>
          </a:prstGeom>
        </p:spPr>
        <p:txBody>
          <a:bodyPr anchorCtr="0" anchor="t" bIns="91425" lIns="91425" spcFirstLastPara="1" rIns="91425" wrap="square" tIns="91425">
            <a:normAutofit fontScale="25000" lnSpcReduction="10000"/>
          </a:bodyPr>
          <a:lstStyle/>
          <a:p>
            <a:pPr indent="0" lvl="0" marL="0" rtl="0" algn="ctr">
              <a:spcBef>
                <a:spcPts val="0"/>
              </a:spcBef>
              <a:spcAft>
                <a:spcPts val="0"/>
              </a:spcAft>
              <a:buNone/>
            </a:pPr>
            <a:r>
              <a:rPr b="1" lang="en-GB" sz="10000">
                <a:latin typeface="Times New Roman"/>
                <a:ea typeface="Times New Roman"/>
                <a:cs typeface="Times New Roman"/>
                <a:sym typeface="Times New Roman"/>
              </a:rPr>
              <a:t>EXISTING SYSTEM</a:t>
            </a:r>
            <a:endParaRPr b="1" sz="10000">
              <a:latin typeface="Times New Roman"/>
              <a:ea typeface="Times New Roman"/>
              <a:cs typeface="Times New Roman"/>
              <a:sym typeface="Times New Roman"/>
            </a:endParaRPr>
          </a:p>
          <a:p>
            <a:pPr indent="-323850" lvl="0" marL="457200" rtl="0" algn="just">
              <a:lnSpc>
                <a:spcPct val="115000"/>
              </a:lnSpc>
              <a:spcBef>
                <a:spcPts val="1200"/>
              </a:spcBef>
              <a:spcAft>
                <a:spcPts val="0"/>
              </a:spcAft>
              <a:buSzPct val="100000"/>
              <a:buFont typeface="Times New Roman"/>
              <a:buChar char="●"/>
            </a:pPr>
            <a:r>
              <a:rPr lang="en-GB" sz="6000">
                <a:latin typeface="Times New Roman"/>
                <a:ea typeface="Times New Roman"/>
                <a:cs typeface="Times New Roman"/>
                <a:sym typeface="Times New Roman"/>
              </a:rPr>
              <a:t>Employees heading for their workstations every morning.For all those people, there are just not enough garbage bins available. On the streets of urban cities, hundreds of people are passing the same location around one minute.</a:t>
            </a:r>
            <a:endParaRPr sz="60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ct val="100000"/>
              <a:buFont typeface="Times New Roman"/>
              <a:buChar char="●"/>
            </a:pPr>
            <a:r>
              <a:rPr lang="en-GB" sz="6000">
                <a:latin typeface="Times New Roman"/>
                <a:ea typeface="Times New Roman"/>
                <a:cs typeface="Times New Roman"/>
                <a:sym typeface="Times New Roman"/>
              </a:rPr>
              <a:t>The obvious solution to this is for the cleaning staff to stay near garbage bins every day till they fill up to clean them. This is not a real solution.</a:t>
            </a:r>
            <a:endParaRPr sz="60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ct val="100000"/>
              <a:buFont typeface="Times New Roman"/>
              <a:buChar char="●"/>
            </a:pPr>
            <a:r>
              <a:rPr lang="en-GB" sz="6000">
                <a:latin typeface="Times New Roman"/>
                <a:ea typeface="Times New Roman"/>
                <a:cs typeface="Times New Roman"/>
                <a:sym typeface="Times New Roman"/>
              </a:rPr>
              <a:t>There are some notable negative effects when considering the garbage bins always being full. One of the main effects is the surrounding area starting to smell and be very unpleasant.</a:t>
            </a:r>
            <a:endParaRPr sz="60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ct val="100000"/>
              <a:buFont typeface="Times New Roman"/>
              <a:buChar char="●"/>
            </a:pPr>
            <a:r>
              <a:rPr lang="en-GB" sz="6000">
                <a:latin typeface="Times New Roman"/>
                <a:ea typeface="Times New Roman"/>
                <a:cs typeface="Times New Roman"/>
                <a:sym typeface="Times New Roman"/>
              </a:rPr>
              <a:t>When the garbage bins are full people put their trash on sides of the garbage bins.</a:t>
            </a:r>
            <a:endParaRPr sz="60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GB" sz="6000">
                <a:latin typeface="Times New Roman"/>
                <a:ea typeface="Times New Roman"/>
                <a:cs typeface="Times New Roman"/>
                <a:sym typeface="Times New Roman"/>
              </a:rPr>
              <a:t>Disadvantages</a:t>
            </a:r>
            <a:endParaRPr b="1" sz="6000">
              <a:latin typeface="Times New Roman"/>
              <a:ea typeface="Times New Roman"/>
              <a:cs typeface="Times New Roman"/>
              <a:sym typeface="Times New Roman"/>
            </a:endParaRPr>
          </a:p>
          <a:p>
            <a:pPr indent="-323850" lvl="0" marL="457200" rtl="0" algn="just">
              <a:lnSpc>
                <a:spcPct val="115000"/>
              </a:lnSpc>
              <a:spcBef>
                <a:spcPts val="1200"/>
              </a:spcBef>
              <a:spcAft>
                <a:spcPts val="0"/>
              </a:spcAft>
              <a:buSzPct val="100000"/>
              <a:buFont typeface="Times New Roman"/>
              <a:buChar char="●"/>
            </a:pPr>
            <a:r>
              <a:rPr lang="en-GB" sz="6000">
                <a:latin typeface="Times New Roman"/>
                <a:ea typeface="Times New Roman"/>
                <a:cs typeface="Times New Roman"/>
                <a:sym typeface="Times New Roman"/>
              </a:rPr>
              <a:t>Time consuming and less effective: trucks go and empty containers whether they are full or not.</a:t>
            </a:r>
            <a:endParaRPr sz="60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ct val="100000"/>
              <a:buFont typeface="Times New Roman"/>
              <a:buChar char="●"/>
            </a:pPr>
            <a:r>
              <a:rPr lang="en-GB" sz="6000">
                <a:latin typeface="Times New Roman"/>
                <a:ea typeface="Times New Roman"/>
                <a:cs typeface="Times New Roman"/>
                <a:sym typeface="Times New Roman"/>
              </a:rPr>
              <a:t>High costs.</a:t>
            </a:r>
            <a:endParaRPr sz="60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ct val="100000"/>
              <a:buFont typeface="Times New Roman"/>
              <a:buChar char="●"/>
            </a:pPr>
            <a:r>
              <a:rPr lang="en-GB" sz="6000">
                <a:latin typeface="Times New Roman"/>
                <a:ea typeface="Times New Roman"/>
                <a:cs typeface="Times New Roman"/>
                <a:sym typeface="Times New Roman"/>
              </a:rPr>
              <a:t>Unhygienic Environment and look of the city.</a:t>
            </a:r>
            <a:endParaRPr sz="60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ct val="100000"/>
              <a:buFont typeface="Times New Roman"/>
              <a:buChar char="●"/>
            </a:pPr>
            <a:r>
              <a:rPr lang="en-GB" sz="6000">
                <a:latin typeface="Times New Roman"/>
                <a:ea typeface="Times New Roman"/>
                <a:cs typeface="Times New Roman"/>
                <a:sym typeface="Times New Roman"/>
              </a:rPr>
              <a:t>Bad smell spreads and may cause illness to human beings.</a:t>
            </a:r>
            <a:endParaRPr sz="60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ct val="100000"/>
              <a:buFont typeface="Times New Roman"/>
              <a:buChar char="●"/>
            </a:pPr>
            <a:r>
              <a:rPr lang="en-GB" sz="6000">
                <a:latin typeface="Times New Roman"/>
                <a:ea typeface="Times New Roman"/>
                <a:cs typeface="Times New Roman"/>
                <a:sym typeface="Times New Roman"/>
              </a:rPr>
              <a:t>More traffic and Noise</a:t>
            </a:r>
            <a:endParaRPr sz="6000">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sz="6000">
              <a:latin typeface="Times New Roman"/>
              <a:ea typeface="Times New Roman"/>
              <a:cs typeface="Times New Roman"/>
              <a:sym typeface="Times New Roman"/>
            </a:endParaRPr>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7050"/>
            <a:ext cx="8520600" cy="536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500">
                <a:latin typeface="Times New Roman"/>
                <a:ea typeface="Times New Roman"/>
                <a:cs typeface="Times New Roman"/>
                <a:sym typeface="Times New Roman"/>
              </a:rPr>
              <a:t>PROPOSED SYSTEM</a:t>
            </a:r>
            <a:endParaRPr b="1" sz="2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GB" sz="1500">
                <a:latin typeface="Times New Roman"/>
                <a:ea typeface="Times New Roman"/>
                <a:cs typeface="Times New Roman"/>
                <a:sym typeface="Times New Roman"/>
              </a:rPr>
              <a:t>The proposed system overview for this system. Solid waste management can be broadly categorized as segregation, collection, and transportation.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The server will collect the data and store them only a database. This data will be analyzed and displayed on two different dashboards that can be accessed by the workforce and clients.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Using data analytics, reports will be generated which can be monitored by the admins through the admin dashboard.</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Based on the data collected, garbage trucks can be given routes generated through various algorithms and google maps API to efficiently route through all necessary garbage bins and finally reach the dumping site</a:t>
            </a:r>
            <a:endParaRPr sz="15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GB" sz="1500">
                <a:latin typeface="Times New Roman"/>
                <a:ea typeface="Times New Roman"/>
                <a:cs typeface="Times New Roman"/>
                <a:sym typeface="Times New Roman"/>
              </a:rPr>
              <a:t>Advantages</a:t>
            </a:r>
            <a:endParaRPr b="1"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Font typeface="Times New Roman"/>
              <a:buChar char="●"/>
            </a:pPr>
            <a:r>
              <a:rPr lang="en-GB" sz="1500">
                <a:latin typeface="Times New Roman"/>
                <a:ea typeface="Times New Roman"/>
                <a:cs typeface="Times New Roman"/>
                <a:sym typeface="Times New Roman"/>
              </a:rPr>
              <a:t>Real time information on the fill level of the dustbin.</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Deployment of dustbin based on the actual needs.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Cost Reduction and resource optimization.</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Improves Environment quality</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Fewer smells    &amp;   Cleaner cities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Intelligent management of the services in the city and e</a:t>
            </a:r>
            <a:r>
              <a:rPr lang="en-GB" sz="1500">
                <a:latin typeface="Times New Roman"/>
                <a:ea typeface="Times New Roman"/>
                <a:cs typeface="Times New Roman"/>
                <a:sym typeface="Times New Roman"/>
              </a:rPr>
              <a:t>ffective usage of dustbins.</a:t>
            </a:r>
            <a:endParaRPr sz="15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1500">
              <a:latin typeface="Times New Roman"/>
              <a:ea typeface="Times New Roman"/>
              <a:cs typeface="Times New Roman"/>
              <a:sym typeface="Times New Roman"/>
            </a:endParaRPr>
          </a:p>
        </p:txBody>
      </p:sp>
      <p:sp>
        <p:nvSpPr>
          <p:cNvPr id="86" name="Google Shape;8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75" y="0"/>
            <a:ext cx="9144000" cy="520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en-GB" sz="2500">
                <a:latin typeface="Times New Roman"/>
                <a:ea typeface="Times New Roman"/>
                <a:cs typeface="Times New Roman"/>
                <a:sym typeface="Times New Roman"/>
              </a:rPr>
              <a:t>MODULE</a:t>
            </a:r>
            <a:r>
              <a:rPr b="1" lang="en-GB" sz="2500">
                <a:latin typeface="Times New Roman"/>
                <a:ea typeface="Times New Roman"/>
                <a:cs typeface="Times New Roman"/>
                <a:sym typeface="Times New Roman"/>
              </a:rPr>
              <a:t>S</a:t>
            </a:r>
            <a:endParaRPr b="1" sz="2500">
              <a:latin typeface="Times New Roman"/>
              <a:ea typeface="Times New Roman"/>
              <a:cs typeface="Times New Roman"/>
              <a:sym typeface="Times New Roman"/>
            </a:endParaRPr>
          </a:p>
        </p:txBody>
      </p:sp>
      <p:sp>
        <p:nvSpPr>
          <p:cNvPr id="92" name="Google Shape;92;p19"/>
          <p:cNvSpPr txBox="1"/>
          <p:nvPr>
            <p:ph idx="2" type="body"/>
          </p:nvPr>
        </p:nvSpPr>
        <p:spPr>
          <a:xfrm>
            <a:off x="4572000" y="460500"/>
            <a:ext cx="4572000" cy="46830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Clr>
                <a:schemeClr val="dk1"/>
              </a:buClr>
              <a:buSzPts val="275"/>
              <a:buFont typeface="Arial"/>
              <a:buNone/>
            </a:pPr>
            <a:r>
              <a:rPr b="1" lang="en-GB" sz="6000">
                <a:latin typeface="Times New Roman"/>
                <a:ea typeface="Times New Roman"/>
                <a:cs typeface="Times New Roman"/>
                <a:sym typeface="Times New Roman"/>
              </a:rPr>
              <a:t>B)Drivers</a:t>
            </a:r>
            <a:endParaRPr b="1"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1)Login</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2)View assigned places</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3)View notification</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4)Send pick-up notification</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5)Generate route info</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6)Update status</a:t>
            </a:r>
            <a:endParaRPr sz="6000">
              <a:latin typeface="Times New Roman"/>
              <a:ea typeface="Times New Roman"/>
              <a:cs typeface="Times New Roman"/>
              <a:sym typeface="Times New Roman"/>
            </a:endParaRPr>
          </a:p>
          <a:p>
            <a:pPr indent="0" lvl="0" marL="0" rtl="0" algn="l">
              <a:lnSpc>
                <a:spcPct val="200000"/>
              </a:lnSpc>
              <a:spcBef>
                <a:spcPts val="1200"/>
              </a:spcBef>
              <a:spcAft>
                <a:spcPts val="0"/>
              </a:spcAft>
              <a:buClr>
                <a:schemeClr val="dk1"/>
              </a:buClr>
              <a:buSzPts val="275"/>
              <a:buFont typeface="Arial"/>
              <a:buNone/>
            </a:pPr>
            <a:r>
              <a:t/>
            </a:r>
            <a:endParaRPr sz="6000">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t/>
            </a:r>
            <a:endParaRPr sz="4800">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t/>
            </a:r>
            <a:endParaRPr sz="4600"/>
          </a:p>
          <a:p>
            <a:pPr indent="0" lvl="0" marL="0" rtl="0" algn="l">
              <a:spcBef>
                <a:spcPts val="1200"/>
              </a:spcBef>
              <a:spcAft>
                <a:spcPts val="1200"/>
              </a:spcAft>
              <a:buClr>
                <a:schemeClr val="dk1"/>
              </a:buClr>
              <a:buSzPct val="61111"/>
              <a:buFont typeface="Arial"/>
              <a:buNone/>
            </a:pPr>
            <a:r>
              <a:t/>
            </a:r>
            <a:endParaRPr b="1"/>
          </a:p>
        </p:txBody>
      </p:sp>
      <p:sp>
        <p:nvSpPr>
          <p:cNvPr id="93" name="Google Shape;93;p19"/>
          <p:cNvSpPr txBox="1"/>
          <p:nvPr>
            <p:ph idx="1" type="subTitle"/>
          </p:nvPr>
        </p:nvSpPr>
        <p:spPr>
          <a:xfrm>
            <a:off x="327450" y="360600"/>
            <a:ext cx="4146600" cy="4729800"/>
          </a:xfrm>
          <a:prstGeom prst="rect">
            <a:avLst/>
          </a:prstGeom>
          <a:ln cap="flat" cmpd="sng" w="9525">
            <a:solidFill>
              <a:srgbClr val="FFFEFE"/>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b="1" lang="en-GB" sz="6000">
                <a:latin typeface="Times New Roman"/>
                <a:ea typeface="Times New Roman"/>
                <a:cs typeface="Times New Roman"/>
                <a:sym typeface="Times New Roman"/>
              </a:rPr>
              <a:t>A)Admin </a:t>
            </a:r>
            <a:endParaRPr b="1" sz="60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GB" sz="6000">
                <a:latin typeface="Times New Roman"/>
                <a:ea typeface="Times New Roman"/>
                <a:cs typeface="Times New Roman"/>
                <a:sym typeface="Times New Roman"/>
              </a:rPr>
              <a:t>1)Login </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GB" sz="6000">
                <a:latin typeface="Times New Roman"/>
                <a:ea typeface="Times New Roman"/>
                <a:cs typeface="Times New Roman"/>
                <a:sym typeface="Times New Roman"/>
              </a:rPr>
              <a:t>2)Add and Manage Drivers</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GB" sz="6000">
                <a:latin typeface="Times New Roman"/>
                <a:ea typeface="Times New Roman"/>
                <a:cs typeface="Times New Roman"/>
                <a:sym typeface="Times New Roman"/>
              </a:rPr>
              <a:t>3)Add and Manage Place</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4)Assign places to Driver</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5)View Users</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6)Add and Manage Product</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7)View booking Info</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8)Awareness camp info</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9)Manufacturing Videos</a:t>
            </a:r>
            <a:endParaRPr sz="6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t/>
            </a:r>
            <a:endParaRPr sz="6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t/>
            </a:r>
            <a:endParaRPr sz="6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4800">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ct val="73333"/>
              <a:buFont typeface="Arial"/>
              <a:buNone/>
            </a:pPr>
            <a:r>
              <a:rPr lang="en-GB"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p:txBody>
      </p:sp>
      <p:sp>
        <p:nvSpPr>
          <p:cNvPr id="94" name="Google Shape;9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Times New Roman"/>
                <a:ea typeface="Times New Roman"/>
                <a:cs typeface="Times New Roman"/>
                <a:sym typeface="Times New Roman"/>
              </a:rPr>
              <a:t>MODULES</a:t>
            </a:r>
            <a:endParaRPr b="1">
              <a:latin typeface="Times New Roman"/>
              <a:ea typeface="Times New Roman"/>
              <a:cs typeface="Times New Roman"/>
              <a:sym typeface="Times New Roman"/>
            </a:endParaRPr>
          </a:p>
        </p:txBody>
      </p:sp>
      <p:sp>
        <p:nvSpPr>
          <p:cNvPr id="100" name="Google Shape;100;p20"/>
          <p:cNvSpPr txBox="1"/>
          <p:nvPr>
            <p:ph idx="1" type="body"/>
          </p:nvPr>
        </p:nvSpPr>
        <p:spPr>
          <a:xfrm>
            <a:off x="311700" y="10762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Clr>
                <a:schemeClr val="dk1"/>
              </a:buClr>
              <a:buSzPts val="275"/>
              <a:buFont typeface="Arial"/>
              <a:buNone/>
            </a:pPr>
            <a:r>
              <a:rPr b="1" lang="en-GB" sz="6000">
                <a:latin typeface="Times New Roman"/>
                <a:ea typeface="Times New Roman"/>
                <a:cs typeface="Times New Roman"/>
                <a:sym typeface="Times New Roman"/>
              </a:rPr>
              <a:t>C)User</a:t>
            </a:r>
            <a:endParaRPr b="1"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1)Registration</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2)Login</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3)Send Notification for pending delay</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4)View pick-up notification</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5)View product book.</a:t>
            </a:r>
            <a:endParaRPr sz="6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GB" sz="6000">
                <a:latin typeface="Times New Roman"/>
                <a:ea typeface="Times New Roman"/>
                <a:cs typeface="Times New Roman"/>
                <a:sym typeface="Times New Roman"/>
              </a:rPr>
              <a:t>6)View awareness camp info</a:t>
            </a:r>
            <a:endParaRPr sz="6000">
              <a:latin typeface="Times New Roman"/>
              <a:ea typeface="Times New Roman"/>
              <a:cs typeface="Times New Roman"/>
              <a:sym typeface="Times New Roman"/>
            </a:endParaRPr>
          </a:p>
          <a:p>
            <a:pPr indent="0" lvl="0" marL="0" rtl="0" algn="l">
              <a:lnSpc>
                <a:spcPct val="150000"/>
              </a:lnSpc>
              <a:spcBef>
                <a:spcPts val="1200"/>
              </a:spcBef>
              <a:spcAft>
                <a:spcPts val="1200"/>
              </a:spcAft>
              <a:buClr>
                <a:schemeClr val="dk1"/>
              </a:buClr>
              <a:buSzPts val="275"/>
              <a:buFont typeface="Arial"/>
              <a:buNone/>
            </a:pPr>
            <a:r>
              <a:rPr lang="en-GB" sz="6000">
                <a:latin typeface="Times New Roman"/>
                <a:ea typeface="Times New Roman"/>
                <a:cs typeface="Times New Roman"/>
                <a:sym typeface="Times New Roman"/>
              </a:rPr>
              <a:t>7)View Video</a:t>
            </a:r>
            <a:endParaRPr/>
          </a:p>
        </p:txBody>
      </p:sp>
      <p:sp>
        <p:nvSpPr>
          <p:cNvPr id="101" name="Google Shape;10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ctrTitle"/>
          </p:nvPr>
        </p:nvSpPr>
        <p:spPr>
          <a:xfrm>
            <a:off x="50" y="335225"/>
            <a:ext cx="9144000" cy="705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2500">
                <a:latin typeface="Times New Roman"/>
                <a:ea typeface="Times New Roman"/>
                <a:cs typeface="Times New Roman"/>
                <a:sym typeface="Times New Roman"/>
              </a:rPr>
              <a:t>SYSTEM REQUIREMENTS</a:t>
            </a:r>
            <a:endParaRPr b="1" sz="2500">
              <a:latin typeface="Times New Roman"/>
              <a:ea typeface="Times New Roman"/>
              <a:cs typeface="Times New Roman"/>
              <a:sym typeface="Times New Roman"/>
            </a:endParaRPr>
          </a:p>
        </p:txBody>
      </p:sp>
      <p:sp>
        <p:nvSpPr>
          <p:cNvPr id="107" name="Google Shape;107;p21"/>
          <p:cNvSpPr txBox="1"/>
          <p:nvPr>
            <p:ph idx="1" type="subTitle"/>
          </p:nvPr>
        </p:nvSpPr>
        <p:spPr>
          <a:xfrm>
            <a:off x="125" y="1280225"/>
            <a:ext cx="9144000" cy="36192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GB" sz="1800">
                <a:latin typeface="Times New Roman"/>
                <a:ea typeface="Times New Roman"/>
                <a:cs typeface="Times New Roman"/>
                <a:sym typeface="Times New Roman"/>
              </a:rPr>
              <a:t>HARDWARE REQUIREMENTS</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800" u="sng">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Processor : Intel Pentium  or above</a:t>
            </a:r>
            <a:endParaRPr sz="18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RAM : 4GB or more</a:t>
            </a:r>
            <a:endParaRPr sz="18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Storage :40GB hard disk and above</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