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Laboratorio di Acustica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Valutazione isolamento acustico in edifici e di elementi di edificio</a:t>
            </a:r>
          </a:p>
          <a:p>
            <a:r>
              <a:t>Corso: Fisica dell’edificio e climatizzazione</a:t>
            </a:r>
          </a:p>
          <a:p>
            <a:r>
              <a:t>Anno accademico: 2023/2024</a:t>
            </a:r>
          </a:p>
          <a:p>
            <a:r>
              <a:t>Data: 2/04/24</a:t>
            </a:r>
          </a:p>
          <a:p>
            <a:r>
              <a:t>Autori: Matteo Lopresti S294512, Andrea Leggio S299545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Parte 1: isolamento acustico apparente al di sotto dei limiti normativi</a:t>
            </a:r>
          </a:p>
          <a:p>
            <a:r>
              <a:rPr sz="1800"/>
              <a:t>Parte 2: livello di rumore di calpestio supera il limite normativo</a:t>
            </a:r>
          </a:p>
          <a:p>
            <a:r>
              <a:rPr sz="1800"/>
              <a:t>Importanza dell’esperienza e della precisione strumentale</a:t>
            </a:r>
          </a:p>
          <a:p>
            <a:r>
              <a:rPr sz="1800"/>
              <a:t>Risultati non scontati data l’inesperienza</a:t>
            </a:r>
          </a:p>
          <a:p>
            <a:r>
              <a:rPr sz="1800"/>
              <a:t>Esperienza migliorabile con misurazioni in ambienti a norma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1. Introduzione</a:t>
            </a:r>
          </a:p>
          <a:p>
            <a:r>
              <a:rPr sz="1800"/>
              <a:t>2. Raccolta Dati</a:t>
            </a:r>
          </a:p>
          <a:p>
            <a:r>
              <a:rPr sz="1800"/>
              <a:t>3. Misurazione per l’isolamento per via aerea [Parte 1]</a:t>
            </a:r>
          </a:p>
          <a:p>
            <a:r>
              <a:rPr sz="1800"/>
              <a:t>4. Misurazione per l’isolamento per calpestio [Parte 2]</a:t>
            </a:r>
          </a:p>
          <a:p>
            <a:r>
              <a:rPr sz="1800"/>
              <a:t>5. Calcoli</a:t>
            </a:r>
          </a:p>
          <a:p>
            <a:r>
              <a:rPr sz="1800"/>
              <a:t>6. Conclusioni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Relazione sviluppata alla conclusione di un percorso formativo sull’acustica.</a:t>
            </a:r>
          </a:p>
          <a:p>
            <a:r>
              <a:rPr sz="1800"/>
              <a:t>Analisi delle caratteristiche sonore di un edificio:</a:t>
            </a:r>
          </a:p>
          <a:p>
            <a:r>
              <a:rPr sz="1800"/>
              <a:t>- Isolamento acustico per via aerea (Parte 1)</a:t>
            </a:r>
          </a:p>
          <a:p>
            <a:r>
              <a:rPr sz="1800"/>
              <a:t>- Isolamento del rumore per calpestio (Parte 2)</a:t>
            </a:r>
          </a:p>
          <a:p>
            <a:r>
              <a:rPr sz="1800"/>
              <a:t>Obiettivo: valutare se gli ambienti sono a norma.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Raccolta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Strumenti utilizzati:</a:t>
            </a:r>
          </a:p>
          <a:p>
            <a:r>
              <a:rPr sz="1800"/>
              <a:t>- Sorgente sonora (cassa bluetooth, stereo, impianti audio hi-fi)</a:t>
            </a:r>
          </a:p>
          <a:p>
            <a:r>
              <a:rPr sz="1800"/>
              <a:t>- Smartphone Android con app 'Sound Level Meter' e 'USB Reverberation Meter'</a:t>
            </a:r>
          </a:p>
          <a:p>
            <a:r>
              <a:rPr sz="1800"/>
              <a:t>- Microsoft Excel</a:t>
            </a:r>
          </a:p>
          <a:p>
            <a:r>
              <a:rPr sz="1800"/>
              <a:t>- 4 spaghetti crudi per standardizzare le misurazioni</a:t>
            </a:r>
          </a:p>
          <a:p>
            <a:r>
              <a:rPr sz="1800"/>
              <a:t>- Libro di massa 2-3 kg per misurare il tempo di riverberazione</a:t>
            </a:r>
          </a:p>
          <a:p>
            <a:r>
              <a:rPr sz="1800"/>
              <a:t>Edifici:</a:t>
            </a:r>
          </a:p>
          <a:p>
            <a:r>
              <a:rPr sz="1800"/>
              <a:t>- Edificio A: isolamento per via aerea</a:t>
            </a:r>
          </a:p>
          <a:p>
            <a:r>
              <a:rPr sz="1800"/>
              <a:t>- Edificio B: isolamento per calpestio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Misurazione per l’isolamento per via aerea [Parte 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Edificio A a Vignone (VB), condominio a due piani</a:t>
            </a:r>
          </a:p>
          <a:p>
            <a:r>
              <a:rPr sz="1800"/>
              <a:t>Data delle misurazioni: 29/03/2024</a:t>
            </a:r>
          </a:p>
          <a:p>
            <a:r>
              <a:rPr sz="1800"/>
              <a:t>Strumenti: cassa bluetooth LGPK3W, dizionario italiano-inglese Garzanti</a:t>
            </a:r>
          </a:p>
          <a:p>
            <a:r>
              <a:rPr sz="1800"/>
              <a:t>Ambiente ricevente: cucina (23,87 m³, superficie parete 9,55 m²)</a:t>
            </a:r>
          </a:p>
          <a:p>
            <a:r>
              <a:rPr sz="1800"/>
              <a:t>Ambiente emittente: sala da pranzo (55,45 m³)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Risultati Misurazione per l’isolamento per via aerea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Taratura dello strumento:</a:t>
            </a:r>
          </a:p>
          <a:p>
            <a:r>
              <a:rPr sz="1800"/>
              <a:t>- Media valore di picco: 31,95 dB</a:t>
            </a:r>
          </a:p>
          <a:p>
            <a:r>
              <a:rPr sz="1800"/>
              <a:t>- Correzione: 45,35 dB</a:t>
            </a:r>
          </a:p>
          <a:p>
            <a:r>
              <a:rPr sz="1800"/>
              <a:t>Misurazioni pressione sonora:</a:t>
            </a:r>
          </a:p>
          <a:p>
            <a:r>
              <a:rPr sz="1800"/>
              <a:t>- Livello globale di fondo: 73,8 dB</a:t>
            </a:r>
          </a:p>
          <a:p>
            <a:r>
              <a:rPr sz="1800"/>
              <a:t>- Livello con rumore rosa: 82 dB</a:t>
            </a:r>
          </a:p>
          <a:p>
            <a:r>
              <a:rPr sz="1800"/>
              <a:t>Tabelle dei dati sperimentali di pressione sonora e tempo di riverberazione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Misurazione per l’isolamento per calpestio [Parte 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Edificio B a Ragusa (RG), villetta a schiera</a:t>
            </a:r>
          </a:p>
          <a:p>
            <a:r>
              <a:rPr sz="1800"/>
              <a:t>Data delle misurazioni: 03/04/2024</a:t>
            </a:r>
          </a:p>
          <a:p>
            <a:r>
              <a:rPr sz="1800"/>
              <a:t>Strumenti: rulletta metrica, dizionario devoto-oli, spaghetti per calibrazione</a:t>
            </a:r>
          </a:p>
          <a:p>
            <a:r>
              <a:rPr sz="1800"/>
              <a:t>Ambiente ricevente: cucina (volume totale 56,58 m³)</a:t>
            </a:r>
          </a:p>
          <a:p>
            <a:r>
              <a:rPr sz="1800"/>
              <a:t>Ambiente disturbante: stanza da letto (volume totale 37,74 m³)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Risultati Misurazione per l’isolamento per calpestio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Taratura dello strumento:</a:t>
            </a:r>
          </a:p>
          <a:p>
            <a:r>
              <a:rPr sz="1800"/>
              <a:t>- Media valore di picco: 18,34 dB</a:t>
            </a:r>
          </a:p>
          <a:p>
            <a:r>
              <a:rPr sz="1800"/>
              <a:t>- Correzione: 58,96 dB</a:t>
            </a:r>
          </a:p>
          <a:p>
            <a:r>
              <a:rPr sz="1800"/>
              <a:t>Tabelle dei dati sperimentali di pressione sonora e tempo di riverberazione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Calcoli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Confronto con i valori del D.P.C.M del 1997</a:t>
            </a:r>
          </a:p>
          <a:p>
            <a:r>
              <a:rPr sz="1800"/>
              <a:t>Parte 1: indice di isolamento acustico apparente a parete di 24 (R’)</a:t>
            </a:r>
          </a:p>
          <a:p>
            <a:r>
              <a:rPr sz="1800"/>
              <a:t>Parte 2: indice di valutazione pari a 69</a:t>
            </a:r>
          </a:p>
          <a:p>
            <a:r>
              <a:rPr sz="1800"/>
              <a:t>Grafici dei risultati ottenuti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