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E626B-B597-48D8-ABA6-2B22D2BF2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AFCB24-9659-49B3-BC83-12C9DF9801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here to edit the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71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1" name="图片 3" descr=""/>
          <p:cNvPicPr/>
          <p:nvPr/>
        </p:nvPicPr>
        <p:blipFill>
          <a:blip r:embed="rId1"/>
          <a:stretch/>
        </p:blipFill>
        <p:spPr>
          <a:xfrm>
            <a:off x="6764400" y="1359000"/>
            <a:ext cx="5250960" cy="52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6"/>
          <p:cNvSpPr/>
          <p:nvPr/>
        </p:nvSpPr>
        <p:spPr>
          <a:xfrm>
            <a:off x="691560" y="1877760"/>
            <a:ext cx="5398560" cy="699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chemeClr val="lt1"/>
                </a:solidFill>
                <a:uFillTx/>
                <a:latin typeface="Microsoft YaHei"/>
                <a:ea typeface="Microsoft YaHei"/>
              </a:rPr>
              <a:t>СУБД - практикум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矩形 1"/>
          <p:cNvSpPr/>
          <p:nvPr/>
        </p:nvSpPr>
        <p:spPr>
          <a:xfrm>
            <a:off x="744480" y="3199320"/>
            <a:ext cx="513360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Microsoft YaHei"/>
                <a:ea typeface="Microsoft YaHei"/>
              </a:rPr>
              <a:t>Тема - Електронни тестове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矩形 1"/>
          <p:cNvSpPr/>
          <p:nvPr/>
        </p:nvSpPr>
        <p:spPr>
          <a:xfrm>
            <a:off x="848520" y="3624120"/>
            <a:ext cx="4584240" cy="333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bg-BG" sz="1600" strike="noStrike" u="none">
                <a:solidFill>
                  <a:schemeClr val="lt1"/>
                </a:solidFill>
                <a:uFillTx/>
                <a:latin typeface="Microsoft YaHei"/>
                <a:ea typeface="Microsoft YaHei"/>
              </a:rPr>
              <a:t>Иван Петров </a:t>
            </a:r>
            <a:r>
              <a:rPr b="0" lang="en-US" sz="1600" strike="noStrike" u="none">
                <a:solidFill>
                  <a:schemeClr val="lt1"/>
                </a:solidFill>
                <a:uFillTx/>
                <a:latin typeface="Microsoft YaHei"/>
                <a:ea typeface="Microsoft YaHei"/>
              </a:rPr>
              <a:t>3MI0700035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/>
          <p:nvPr/>
        </p:nvSpPr>
        <p:spPr>
          <a:xfrm>
            <a:off x="216000" y="139680"/>
            <a:ext cx="418500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Процедури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矩形 2"/>
          <p:cNvSpPr/>
          <p:nvPr/>
        </p:nvSpPr>
        <p:spPr>
          <a:xfrm>
            <a:off x="315000" y="668520"/>
            <a:ext cx="11718000" cy="3411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JetBrains Mono"/>
              </a:rPr>
              <a:t>PROC_CALC_EXAM_POINTS(IN EXAM_ID INT, OUT EXAM_POINTS REAL)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  <a:ea typeface="JetBrains Mono"/>
              </a:rPr>
              <a:t>Процедура за изчисляване общия брой точки за даден изпит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PROC_EXAM_AVG_GRADE(IN exam_id INTEGER, OUT avg_grade REAL)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</a:rPr>
              <a:t>Процедура за връщане на средния успех за даден изпит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PROC_UPDATE_EXAM_POINTS()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</a:rPr>
              <a:t>Процедура за увеличаване на точките на всеки един въпрос и на изпита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PROC_ADD_STUDENT(IN fac CHAR(10), IN fname VARCHAR(50), IN lname VARCHAR(50), IN faculty VARCHAR(100), IN course SMALLINT)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</a:rPr>
              <a:t>Процедура за  добавяне на студент и прихващане на грешки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"/>
          <p:cNvSpPr/>
          <p:nvPr/>
        </p:nvSpPr>
        <p:spPr>
          <a:xfrm>
            <a:off x="216000" y="139680"/>
            <a:ext cx="418500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Фунцкии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矩形 3"/>
          <p:cNvSpPr/>
          <p:nvPr/>
        </p:nvSpPr>
        <p:spPr>
          <a:xfrm>
            <a:off x="315000" y="668520"/>
            <a:ext cx="11718000" cy="162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FUNC_HAS_PASSED_EXAM(student_fn CHAR(10), exam_id INT)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Функция, която връща дали студент си е минал даден изпит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FUNC_AVG_GRADE_STUDENT(student_fn CHAR(10))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</a:rPr>
              <a:t>Функция, която връща средния успех на даден студент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"/>
          <p:cNvSpPr/>
          <p:nvPr/>
        </p:nvSpPr>
        <p:spPr>
          <a:xfrm>
            <a:off x="216000" y="139680"/>
            <a:ext cx="418500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Тригери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矩形 4"/>
          <p:cNvSpPr/>
          <p:nvPr/>
        </p:nvSpPr>
        <p:spPr>
          <a:xfrm>
            <a:off x="315000" y="668520"/>
            <a:ext cx="11718000" cy="1956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TRIG_VALIDATE_RETAKE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Тригер, при добавяне на взет изпит, с проверка дали студента си е взел изпита вече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TRIG_FIX_EXAM_POINTS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</a:rPr>
              <a:t>Тригер, при промяна на изпитите, с проверка дали зададените максимални точки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</a:rPr>
              <a:t>съответстват с общия брой точки от въпросите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/>
          <p:nvPr/>
        </p:nvSpPr>
        <p:spPr>
          <a:xfrm>
            <a:off x="216000" y="139680"/>
            <a:ext cx="418500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E/R диаграма на модела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" name="Picture 14" descr="Homework02"/>
          <p:cNvPicPr/>
          <p:nvPr/>
        </p:nvPicPr>
        <p:blipFill>
          <a:blip r:embed="rId1"/>
          <a:stretch/>
        </p:blipFill>
        <p:spPr>
          <a:xfrm>
            <a:off x="346680" y="841320"/>
            <a:ext cx="9773640" cy="582192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"/>
          <p:cNvSpPr/>
          <p:nvPr/>
        </p:nvSpPr>
        <p:spPr>
          <a:xfrm>
            <a:off x="216000" y="139680"/>
            <a:ext cx="418500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Релационни схеми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矩形 19"/>
          <p:cNvSpPr/>
          <p:nvPr/>
        </p:nvSpPr>
        <p:spPr>
          <a:xfrm>
            <a:off x="315000" y="668520"/>
            <a:ext cx="11718000" cy="5913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Students(</a:t>
            </a:r>
            <a:r>
              <a:rPr b="1" lang="en-US" sz="1600" strike="noStrike" u="sng">
                <a:solidFill>
                  <a:srgbClr val="445469"/>
                </a:solidFill>
                <a:uFillTx/>
                <a:latin typeface="Arial"/>
                <a:ea typeface="Microsoft YaHei"/>
              </a:rPr>
              <a:t>fn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char(10), fname : varchar(50), lname:varchar(50), faculty : string(100),course : smallint)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CK: (course &gt; 0)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Exams(</a:t>
            </a:r>
            <a:r>
              <a:rPr b="1" lang="en-US" sz="1600" strike="noStrike" u="sng">
                <a:solidFill>
                  <a:srgbClr val="445469"/>
                </a:solidFill>
                <a:uFillTx/>
                <a:latin typeface="Arial"/>
                <a:ea typeface="Microsoft YaHei"/>
              </a:rPr>
              <a:t>nexam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title : varchar(255), minpoints : smallint, maxpoints : smallint, science_field : varchar(255), </a:t>
            </a:r>
            <a:r>
              <a:rPr b="0" i="1" lang="en-US" sz="1600" strike="noStrike" u="none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needed_nexam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 : int)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CK: (minpoints &gt; 0)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 ; CK: (maxpoints&gt;=minpoints)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TakesExams(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fn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char(10), 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nexam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date : date)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TakenExams(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fn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char(10), 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nexam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grade : decimal)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CK: (grade &gt;= 2)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ConsistsOf(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nexam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nquestion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points : decimal)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CK: (points &gt; 0)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Answers(</a:t>
            </a:r>
            <a:r>
              <a:rPr b="1" lang="en-US" sz="1600" strike="noStrike" u="sng">
                <a:solidFill>
                  <a:srgbClr val="445469"/>
                </a:solidFill>
                <a:uFillTx/>
                <a:latin typeface="Arial"/>
                <a:ea typeface="Microsoft YaHei"/>
              </a:rPr>
              <a:t>nanswer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text : varchar(100), 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nquestion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is_right_answer : char(1))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CK: (is_right_answer - ‘0’, ‘1’)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Questions(</a:t>
            </a:r>
            <a:r>
              <a:rPr b="1" lang="en-US" sz="1600" strike="noStrike" u="sng">
                <a:solidFill>
                  <a:srgbClr val="445469"/>
                </a:solidFill>
                <a:uFillTx/>
                <a:latin typeface="Arial"/>
                <a:ea typeface="Microsoft YaHei"/>
              </a:rPr>
              <a:t>nquestion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Essays(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nquestion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condition : varchar(255), min_length : int, max_length : int)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CK: (min_length &gt; 0)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CK: (max_length &gt;= min_length)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ClosedQuestions(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nquestion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condition : varchar(255))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216080">
              <a:lnSpc>
                <a:spcPct val="12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CalculationQuestions(</a:t>
            </a:r>
            <a:r>
              <a:rPr b="1" i="1" lang="en-US" sz="1600" strike="noStrike" u="sng">
                <a:solidFill>
                  <a:schemeClr val="accent1">
                    <a:lumMod val="50000"/>
                  </a:schemeClr>
                </a:solidFill>
                <a:uFillTx/>
                <a:latin typeface="Arial"/>
                <a:ea typeface="Microsoft YaHei"/>
              </a:rPr>
              <a:t>nquestion </a:t>
            </a:r>
            <a:r>
              <a:rPr b="0" lang="en-US" sz="1600" strike="noStrike" u="none">
                <a:solidFill>
                  <a:srgbClr val="445469"/>
                </a:solidFill>
                <a:uFillTx/>
                <a:latin typeface="Arial"/>
                <a:ea typeface="Microsoft YaHei"/>
              </a:rPr>
              <a:t>: int, condition : varchar(255))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"/>
          <p:cNvSpPr/>
          <p:nvPr/>
        </p:nvSpPr>
        <p:spPr>
          <a:xfrm>
            <a:off x="216000" y="139680"/>
            <a:ext cx="6180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Схема на базата от данни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" name="Picture 13" descr="3MI0700035Diagram"/>
          <p:cNvPicPr/>
          <p:nvPr/>
        </p:nvPicPr>
        <p:blipFill>
          <a:blip r:embed="rId1">
            <a:lum contrast="6000"/>
          </a:blip>
          <a:stretch/>
        </p:blipFill>
        <p:spPr>
          <a:xfrm>
            <a:off x="216000" y="1159560"/>
            <a:ext cx="11860200" cy="342180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/>
          <p:cNvSpPr/>
          <p:nvPr/>
        </p:nvSpPr>
        <p:spPr>
          <a:xfrm>
            <a:off x="216000" y="139680"/>
            <a:ext cx="6180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Views</a:t>
            </a: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 - Read-only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Text Box 1"/>
          <p:cNvSpPr/>
          <p:nvPr/>
        </p:nvSpPr>
        <p:spPr>
          <a:xfrm>
            <a:off x="512280" y="964440"/>
            <a:ext cx="99972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CREATE VIEW V_TAKENEXAM_STUD_INFO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SELECT S.FNAME, S.LNAME, E.TITLE, E.SCIENCE_FIELD, TE.GRADE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FROM STUDENTS S,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    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EXAMS E,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    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TAKENEXAMS 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WHERE TE.NEXAM = E.NEXAM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 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AND TE.FN = S.FN;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" name="Picture 2" descr=""/>
          <p:cNvPicPr/>
          <p:nvPr/>
        </p:nvPicPr>
        <p:blipFill>
          <a:blip r:embed="rId1"/>
          <a:stretch/>
        </p:blipFill>
        <p:spPr>
          <a:xfrm>
            <a:off x="512280" y="4557240"/>
            <a:ext cx="11397960" cy="193320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"/>
          <p:cNvSpPr/>
          <p:nvPr/>
        </p:nvSpPr>
        <p:spPr>
          <a:xfrm>
            <a:off x="216000" y="139680"/>
            <a:ext cx="6180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Views</a:t>
            </a: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 - Updateable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Text Box 1"/>
          <p:cNvSpPr/>
          <p:nvPr/>
        </p:nvSpPr>
        <p:spPr>
          <a:xfrm>
            <a:off x="512280" y="964440"/>
            <a:ext cx="99972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CREATE VIEW V_STUDENTS_ALL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SELECT FN, FNAME, LNAME, FACULTY, COURSE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FROM STUDENTS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WHERE COURSE = '3';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" name="Picture 2" descr=""/>
          <p:cNvPicPr/>
          <p:nvPr/>
        </p:nvPicPr>
        <p:blipFill>
          <a:blip r:embed="rId1"/>
          <a:stretch/>
        </p:blipFill>
        <p:spPr>
          <a:xfrm>
            <a:off x="447840" y="4624200"/>
            <a:ext cx="11477880" cy="174276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"/>
          <p:cNvSpPr/>
          <p:nvPr/>
        </p:nvSpPr>
        <p:spPr>
          <a:xfrm>
            <a:off x="216000" y="139680"/>
            <a:ext cx="6180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Views</a:t>
            </a: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 - Updateable with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Text Box 1"/>
          <p:cNvSpPr/>
          <p:nvPr/>
        </p:nvSpPr>
        <p:spPr>
          <a:xfrm>
            <a:off x="512280" y="964440"/>
            <a:ext cx="99972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CREATE VIEW V_STUDENTS_ALL_WITH_CK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SELECT FN, FNAME, LNAME, FACULTY, COURSE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FROM STUDENTS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WHERE COURSE = '4'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SimSun"/>
              </a:rPr>
              <a:t>WITH CHECK OPTION;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Picture 3" descr=""/>
          <p:cNvPicPr/>
          <p:nvPr/>
        </p:nvPicPr>
        <p:blipFill>
          <a:blip r:embed="rId1"/>
          <a:stretch/>
        </p:blipFill>
        <p:spPr>
          <a:xfrm>
            <a:off x="512280" y="4981680"/>
            <a:ext cx="10231560" cy="133308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"/>
          <p:cNvSpPr/>
          <p:nvPr/>
        </p:nvSpPr>
        <p:spPr>
          <a:xfrm>
            <a:off x="216000" y="139680"/>
            <a:ext cx="6180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Приложение за достъп до базата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Picture 9" descr=""/>
          <p:cNvPicPr/>
          <p:nvPr/>
        </p:nvPicPr>
        <p:blipFill>
          <a:blip r:embed="rId1"/>
          <a:stretch/>
        </p:blipFill>
        <p:spPr>
          <a:xfrm>
            <a:off x="290880" y="600120"/>
            <a:ext cx="10731600" cy="583020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1"/>
          <p:cNvSpPr/>
          <p:nvPr/>
        </p:nvSpPr>
        <p:spPr>
          <a:xfrm>
            <a:off x="216000" y="139680"/>
            <a:ext cx="61801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d0d0d"/>
                </a:solidFill>
                <a:uFillTx/>
                <a:latin typeface="Microsoft YaHei"/>
                <a:ea typeface="Microsoft YaHei"/>
              </a:rPr>
              <a:t>Приложение за достъп до базата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Picture 12" descr=""/>
          <p:cNvPicPr/>
          <p:nvPr/>
        </p:nvPicPr>
        <p:blipFill>
          <a:blip r:embed="rId1"/>
          <a:stretch/>
        </p:blipFill>
        <p:spPr>
          <a:xfrm>
            <a:off x="290880" y="600120"/>
            <a:ext cx="11811960" cy="498312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LibreOffice/24.8.4.2$Windows_X86_64 LibreOffice_project/bb3cfa12c7b1bf994ecc5649a80400d06cd71002</Application>
  <AppVersion>15.0000</AppVersion>
  <Words>1576</Words>
  <Paragraphs>62</Paragraphs>
  <Company>china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2015-10-13T13:51:00Z</dcterms:created>
  <dc:creator>Administrator</dc:creator>
  <dc:description/>
  <dc:language>en-US</dc:language>
  <cp:lastModifiedBy/>
  <dcterms:modified xsi:type="dcterms:W3CDTF">2025-01-14T22:48:31Z</dcterms:modified>
  <cp:revision>52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901E1CB932B2478EBF10B88B132AF925</vt:lpwstr>
  </property>
  <property fmtid="{D5CDD505-2E9C-101B-9397-08002B2CF9AE}" pid="3" name="KSOProductBuildVer">
    <vt:lpwstr>1033-11.2.0.11537</vt:lpwstr>
  </property>
  <property fmtid="{D5CDD505-2E9C-101B-9397-08002B2CF9AE}" pid="4" name="PresentationFormat">
    <vt:lpwstr>宽屏</vt:lpwstr>
  </property>
  <property fmtid="{D5CDD505-2E9C-101B-9397-08002B2CF9AE}" pid="5" name="Slides">
    <vt:i4>9</vt:i4>
  </property>
</Properties>
</file>