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3"/>
  </p:handoutMasterIdLst>
  <p:sldIdLst>
    <p:sldId id="258" r:id="rId3"/>
    <p:sldId id="264" r:id="rId4"/>
    <p:sldId id="265" r:id="rId5"/>
    <p:sldId id="266" r:id="rId7"/>
    <p:sldId id="268" r:id="rId8"/>
    <p:sldId id="267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1829"/>
    <a:srgbClr val="3C3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734"/>
    <p:restoredTop sz="94660"/>
  </p:normalViewPr>
  <p:slideViewPr>
    <p:cSldViewPr snapToGrid="0" showGuides="1">
      <p:cViewPr>
        <p:scale>
          <a:sx n="66" d="100"/>
          <a:sy n="66" d="100"/>
        </p:scale>
        <p:origin x="2328" y="1020"/>
      </p:cViewPr>
      <p:guideLst>
        <p:guide orient="horz" pos="2061"/>
        <p:guide pos="290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-49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6FDD7E-AE07-4874-AA52-362CA3E00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1" indent="-228600"/>
            <a:r>
              <a:rPr lang="zh-CN" altLang="en-US" dirty="0"/>
              <a:t>Click here to edit the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The 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The 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The 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6FDD7E-AE07-4874-AA52-362CA3E00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718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4338" y="1358900"/>
            <a:ext cx="5251450" cy="529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文本框 6"/>
          <p:cNvSpPr txBox="1"/>
          <p:nvPr/>
        </p:nvSpPr>
        <p:spPr>
          <a:xfrm>
            <a:off x="691515" y="1877695"/>
            <a:ext cx="5399088" cy="13220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 sz="40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Бази от данни - практикум</a:t>
            </a:r>
            <a:endParaRPr lang="en-US" altLang="zh-CN" sz="40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00" name="矩形 1"/>
          <p:cNvSpPr/>
          <p:nvPr/>
        </p:nvSpPr>
        <p:spPr>
          <a:xfrm>
            <a:off x="744538" y="3199448"/>
            <a:ext cx="5133975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dist"/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Тема 7 - Електронни тестове</a:t>
            </a:r>
            <a:endParaRPr lang="en-US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8360" y="3623945"/>
            <a:ext cx="4584700" cy="337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dist"/>
            <a:r>
              <a:rPr lang="bg-BG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Иван Петров </a:t>
            </a:r>
            <a:r>
              <a:rPr lang="en-US" altLang="en-US" sz="16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3MI0700035</a:t>
            </a:r>
            <a:endParaRPr lang="en-US" altLang="en-US" sz="16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4185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E/R диаграма на модела</a:t>
            </a:r>
            <a:endParaRPr lang="zh-CN" altLang="en-US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2" name="Picture 14" descr="Homework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10" y="841375"/>
            <a:ext cx="9773920" cy="5822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4185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Релационни схеми</a:t>
            </a:r>
            <a:endParaRPr lang="zh-CN" altLang="en-US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80" name="矩形 19"/>
          <p:cNvSpPr/>
          <p:nvPr/>
        </p:nvSpPr>
        <p:spPr>
          <a:xfrm>
            <a:off x="314960" y="668655"/>
            <a:ext cx="11718290" cy="608901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>
            <a:spAutoFit/>
          </a:bodyPr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Students(</a:t>
            </a:r>
            <a:r>
              <a:rPr lang="zh-CN" altLang="en-US" sz="1600" b="1" u="sng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char(10), fname : varchar(50), lname:varchar(50), faculty : string(100),course : smallint)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(course &gt; 0)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Exams(</a:t>
            </a:r>
            <a:r>
              <a:rPr lang="zh-CN" altLang="en-US" sz="1600" b="1" u="sng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nexam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title : varchar(255), minpoints : smallint, maxpoints : smallint, science_field : varchar(255), </a:t>
            </a:r>
            <a:r>
              <a:rPr lang="zh-CN" altLang="en-US" sz="1600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needed_nexam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: int)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(minpoints &gt; 0)</a:t>
            </a:r>
            <a:r>
              <a: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;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(maxpoints&gt;=minpoints)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TakesExams(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char(10), 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nexam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date : date)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TakenExams(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char(10), 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nexam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grade : decimal)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(grade &gt;= 2)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ConsistsOf(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nexam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points : decimal)</a:t>
            </a:r>
            <a:r>
              <a:rPr lang="en-US" altLang="zh-CN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 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(points &gt; 0)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Answers(</a:t>
            </a:r>
            <a:r>
              <a:rPr lang="zh-CN" altLang="en-US" sz="1600" b="1" u="sng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nanswer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text : varchar(100), 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is_right_answer : char(1))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(is_right_answer - ‘0’, ‘1’)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Questions(</a:t>
            </a:r>
            <a:r>
              <a:rPr lang="zh-CN" altLang="en-US" sz="1600" b="1" u="sng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Essays(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condition : varchar(255), min_length : int, max_length : int)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(min_length &gt; 0)</a:t>
            </a:r>
            <a:endParaRPr lang="en-US" altLang="zh-CN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CK: (max_length &gt;= min_length)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ClosedQuestions(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condition : varchar(255))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  <a:p>
            <a:pPr defTabSz="1216025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CalculationQuestions(</a:t>
            </a:r>
            <a:r>
              <a:rPr lang="zh-CN" altLang="en-US" sz="1600" b="1" i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nquestion </a:t>
            </a:r>
            <a:r>
              <a:rPr lang="zh-CN" altLang="en-US" sz="1600" dirty="0">
                <a:solidFill>
                  <a:srgbClr val="445469"/>
                </a:solidFill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: int, condition : varchar(255)) </a:t>
            </a:r>
            <a:endParaRPr lang="zh-CN" altLang="en-US" sz="1600" dirty="0">
              <a:solidFill>
                <a:srgbClr val="445469"/>
              </a:solidFill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Схема на базата от данни</a:t>
            </a:r>
            <a:endParaRPr lang="zh-CN" altLang="en-US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Picture 13" descr="3MI0700035Diagram"/>
          <p:cNvPicPr>
            <a:picLocks noChangeAspect="1"/>
          </p:cNvPicPr>
          <p:nvPr/>
        </p:nvPicPr>
        <p:blipFill>
          <a:blip r:embed="rId1">
            <a:lum contrast="6000"/>
          </a:blip>
          <a:stretch>
            <a:fillRect/>
          </a:stretch>
        </p:blipFill>
        <p:spPr>
          <a:xfrm>
            <a:off x="215900" y="1159510"/>
            <a:ext cx="11860530" cy="342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Views</a:t>
            </a:r>
            <a:r>
              <a:rPr lang="en-US" altLang="zh-CN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Read-only</a:t>
            </a:r>
            <a:endParaRPr lang="en-US" altLang="zh-CN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2445" y="964565"/>
            <a:ext cx="999744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CREATE VIEW V_TAKENEXAM_STUD_INFO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AS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SELECT S.FNAME, S.LNAME, E.TITLE, E.SCIENCE_FIELD, TE.GRADE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FROM STUDENTS S,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     EXAMS E,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     TAKENEXAMS TE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WHERE TE.NEXAM = E.NEXAM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  AND TE.FN = S.FN;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4557395"/>
            <a:ext cx="11398250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Views</a:t>
            </a:r>
            <a:r>
              <a:rPr lang="en-US" altLang="zh-CN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Updateable</a:t>
            </a:r>
            <a:endParaRPr lang="en-US" altLang="zh-CN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2445" y="964565"/>
            <a:ext cx="999744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CREATE VIEW V_STUDENTS_ALL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AS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SELECT FN, FNAME, LNAME, FACULTY, COURSE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FROM STUDENTS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WHERE COURSE = '3';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4624070"/>
            <a:ext cx="11478260" cy="1743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Views</a:t>
            </a:r>
            <a:r>
              <a:rPr lang="en-US" altLang="zh-CN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 Updateable with check</a:t>
            </a:r>
            <a:endParaRPr lang="en-US" altLang="zh-CN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2445" y="964565"/>
            <a:ext cx="999744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CREATE VIEW V_STUDENTS_ALL_WITH_CK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AS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SELECT FN, FNAME, LNAME, FACULTY, COURSE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FROM STUDENTS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WHERE COURSE = '4'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2400" b="1">
                <a:latin typeface="Courier New" panose="02070309020205020404" charset="0"/>
                <a:cs typeface="Courier New" panose="02070309020205020404" charset="0"/>
              </a:rPr>
              <a:t>WITH CHECK OPTION;</a:t>
            </a:r>
            <a:endParaRPr lang="en-US" sz="2400" b="1">
              <a:latin typeface="Courier New" panose="02070309020205020404" charset="0"/>
              <a:cs typeface="Courier New" panose="020703090202050204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445" y="4981575"/>
            <a:ext cx="10231755" cy="133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Приложение за достъп до базата</a:t>
            </a:r>
            <a:endParaRPr lang="zh-CN" altLang="en-US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600075"/>
            <a:ext cx="10732135" cy="5830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文本框 1"/>
          <p:cNvSpPr txBox="1"/>
          <p:nvPr/>
        </p:nvSpPr>
        <p:spPr>
          <a:xfrm>
            <a:off x="215900" y="139700"/>
            <a:ext cx="6180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D0D0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Приложение за достъп до базата</a:t>
            </a:r>
            <a:endParaRPr lang="zh-CN" altLang="en-US" sz="2400" b="1" dirty="0">
              <a:solidFill>
                <a:srgbClr val="0D0D0D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" y="600075"/>
            <a:ext cx="11812270" cy="498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1576</Words>
  <Application>WPS Presentation</Application>
  <PresentationFormat>宽屏</PresentationFormat>
  <Paragraphs>62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Courier New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Sybatron</cp:lastModifiedBy>
  <cp:revision>42</cp:revision>
  <dcterms:created xsi:type="dcterms:W3CDTF">2015-10-13T13:51:00Z</dcterms:created>
  <dcterms:modified xsi:type="dcterms:W3CDTF">2023-06-09T10:35:27Z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1033-11.2.0.11537</vt:lpwstr>
  </property>
  <property fmtid="{D5CDD505-2E9C-101B-9397-08002B2CF9AE}" pid="3" name="ICV">
    <vt:lpwstr>901E1CB932B2478EBF10B88B132AF925</vt:lpwstr>
  </property>
</Properties>
</file>