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71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-uslugi.mvr.bg/help/index.html?context=1160" TargetMode="External"/><Relationship Id="rId1" Type="http://schemas.openxmlformats.org/officeDocument/2006/relationships/hyperlink" Target="https://e-uslugi.mvr.bg/services/applicationProcesses/35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latin typeface="Sitka Subheading" panose="02000505000000020004" charset="0"/>
                <a:ea typeface="SimSun" panose="02010600030101010101" pitchFamily="2" charset="-122"/>
              </a:rPr>
              <a:t>Приемане на уведомление за продажба, дарение или замяна на огнестрелно оръжие и промяна на разрешение</a:t>
            </a:r>
            <a:endParaRPr lang="en-US" sz="2400" dirty="0">
              <a:latin typeface="Sitka Subheading" panose="0200050500000002000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sz="1800">
                <a:latin typeface="Sitka Subheading" panose="02000505000000020004" charset="0"/>
                <a:ea typeface="SimSun" panose="02010600030101010101" pitchFamily="2" charset="-122"/>
              </a:rPr>
              <a:t>Автор: Иван Петров, 3</a:t>
            </a:r>
            <a:r>
              <a:rPr lang="en-US" altLang="bg-BG" sz="1800">
                <a:latin typeface="Sitka Subheading" panose="02000505000000020004" charset="0"/>
                <a:ea typeface="SimSun" panose="02010600030101010101" pitchFamily="2" charset="-122"/>
              </a:rPr>
              <a:t>MI0700035</a:t>
            </a:r>
            <a:endParaRPr lang="en-US" altLang="bg-BG" sz="1800">
              <a:latin typeface="Sitka Subheading" panose="020005050000000200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Образец на заявлението</a:t>
            </a:r>
            <a:endParaRPr lang="en-US"/>
          </a:p>
        </p:txBody>
      </p:sp>
      <p:pic>
        <p:nvPicPr>
          <p:cNvPr id="13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5300" y="1075055"/>
            <a:ext cx="6169025" cy="55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>
                <a:latin typeface="Sitka Subheading" panose="02000505000000020004" charset="0"/>
                <a:cs typeface="Sitka Subheading" panose="02000505000000020004" charset="0"/>
              </a:rPr>
              <a:t>Източници</a:t>
            </a:r>
            <a:endParaRPr lang="bg-BG" altLang="en-US">
              <a:latin typeface="Sitka Subheading" panose="02000505000000020004" charset="0"/>
              <a:cs typeface="Sitka Subheading" panose="0200050500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i="1">
                <a:latin typeface="Sitka Subheading" panose="02000505000000020004" charset="0"/>
                <a:cs typeface="Sitka Subheading" panose="02000505000000020004" charset="0"/>
                <a:sym typeface="+mn-ea"/>
              </a:rPr>
              <a:t>Портала за електронни административни услуги на МВР </a:t>
            </a:r>
            <a:r>
              <a:rPr lang="bg-BG" altLang="en-US" sz="2400" i="1">
                <a:latin typeface="Sitka Subheading" panose="02000505000000020004" charset="0"/>
                <a:cs typeface="Sitka Subheading" panose="02000505000000020004" charset="0"/>
                <a:sym typeface="+mn-ea"/>
              </a:rPr>
              <a:t>- </a:t>
            </a:r>
            <a:r>
              <a:rPr lang="en-US" sz="2400" i="1" u="sng">
                <a:solidFill>
                  <a:srgbClr val="0563C1"/>
                </a:solidFill>
                <a:latin typeface="Sitka Subheading" panose="02000505000000020004" charset="0"/>
                <a:cs typeface="Sitka Subheading" panose="02000505000000020004" charset="0"/>
                <a:sym typeface="+mn-ea"/>
                <a:hlinkClick r:id="rId1"/>
              </a:rPr>
              <a:t>https://e-uslugi.mvr.bg/services/applicationProcesses/356</a:t>
            </a:r>
            <a:endParaRPr lang="en-US" sz="2400" i="1" u="sng">
              <a:solidFill>
                <a:srgbClr val="0563C1"/>
              </a:solidFill>
              <a:latin typeface="Sitka Subheading" panose="02000505000000020004" charset="0"/>
              <a:cs typeface="Sitka Subheading" panose="02000505000000020004" charset="0"/>
              <a:sym typeface="+mn-ea"/>
              <a:hlinkClick r:id="rId1"/>
            </a:endParaRPr>
          </a:p>
          <a:p>
            <a:endParaRPr lang="en-US" sz="2400" i="1" u="sng">
              <a:solidFill>
                <a:srgbClr val="0563C1"/>
              </a:solidFill>
              <a:latin typeface="Sitka Subheading" panose="02000505000000020004" charset="0"/>
              <a:cs typeface="Sitka Subheading" panose="02000505000000020004" charset="0"/>
              <a:sym typeface="+mn-ea"/>
              <a:hlinkClick r:id="rId1"/>
            </a:endParaRPr>
          </a:p>
          <a:p>
            <a:r>
              <a:rPr lang="en-US" sz="2400" i="1">
                <a:latin typeface="Sitka Subheading" panose="02000505000000020004" charset="0"/>
                <a:cs typeface="Sitka Subheading" panose="02000505000000020004" charset="0"/>
                <a:sym typeface="+mn-ea"/>
              </a:rPr>
              <a:t>Помощна страница за е-услуги - </a:t>
            </a:r>
            <a:r>
              <a:rPr lang="en-US" sz="2400" i="1" u="sng">
                <a:solidFill>
                  <a:srgbClr val="0563C1"/>
                </a:solidFill>
                <a:latin typeface="Sitka Subheading" panose="02000505000000020004" charset="0"/>
                <a:cs typeface="Sitka Subheading" panose="02000505000000020004" charset="0"/>
                <a:sym typeface="+mn-ea"/>
                <a:hlinkClick r:id="rId2"/>
              </a:rPr>
              <a:t>https://e-uslugi.mvr.bg/help/index.html?context=1160</a:t>
            </a:r>
            <a:endParaRPr lang="en-US" sz="2400" i="1" u="sng">
              <a:solidFill>
                <a:srgbClr val="0563C1"/>
              </a:solidFill>
              <a:latin typeface="Sitka Subheading" panose="02000505000000020004" charset="0"/>
              <a:cs typeface="Sitka Subheading" panose="02000505000000020004" charset="0"/>
              <a:sym typeface="+mn-ea"/>
              <a:hlinkClick r:id="rId2"/>
            </a:endParaRPr>
          </a:p>
          <a:p>
            <a:endParaRPr lang="en-US" sz="2400" i="1" u="sng">
              <a:solidFill>
                <a:srgbClr val="0563C1"/>
              </a:solidFill>
              <a:latin typeface="Sitka Subheading" panose="02000505000000020004" charset="0"/>
              <a:cs typeface="Sitka Subheading" panose="02000505000000020004" charset="0"/>
              <a:sym typeface="+mn-ea"/>
              <a:hlinkClick r:id="rId2"/>
            </a:endParaRPr>
          </a:p>
          <a:p>
            <a:r>
              <a:rPr lang="en-US" sz="2400" i="1">
                <a:latin typeface="Sitka Subheading" panose="02000505000000020004" charset="0"/>
                <a:cs typeface="Sitka Subheading" panose="02000505000000020004" charset="0"/>
                <a:sym typeface="+mn-ea"/>
              </a:rPr>
              <a:t>Административен регистър - https://iisda.government.bg/adm_services/services/service_provision/91455</a:t>
            </a:r>
            <a:endParaRPr lang="en-US" sz="2400">
              <a:latin typeface="Sitka Subheading" panose="02000505000000020004" charset="0"/>
              <a:cs typeface="Sitka Subheading" panose="02000505000000020004" charset="0"/>
            </a:endParaRPr>
          </a:p>
          <a:p>
            <a:endParaRPr lang="en-US" sz="2400">
              <a:latin typeface="Sitka Subheading" panose="02000505000000020004" charset="0"/>
              <a:cs typeface="Sitka Subheading" panose="02000505000000020004" charset="0"/>
            </a:endParaRPr>
          </a:p>
          <a:p>
            <a:endParaRPr lang="en-US" sz="2400">
              <a:latin typeface="Sitka Subheading" panose="02000505000000020004" charset="0"/>
              <a:cs typeface="Sitka Subheading" panose="02000505000000020004" charset="0"/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3556000" y="269367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556000" y="342519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 i="1">
                <a:latin typeface="Sitka Heading" panose="02000505000000020004" charset="0"/>
                <a:cs typeface="Calibri" panose="020F0502020204030204" charset="0"/>
              </a:rPr>
              <a:t> -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>
                <a:latin typeface="Sitka Subheading" panose="02000505000000020004" charset="0"/>
                <a:ea typeface="SimSun" panose="02010600030101010101" pitchFamily="2" charset="-122"/>
              </a:rPr>
              <a:t>Съдържание</a:t>
            </a:r>
            <a:endParaRPr lang="bg-BG">
              <a:latin typeface="Sitka Subheading" panose="02000505000000020004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Услугата – в обзор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Закони, свързани с кандидатстването за услугата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Модели в изграждането на системата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класовете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  <a:sym typeface="+mn-ea"/>
            </a:endParaRPr>
          </a:p>
          <a:p>
            <a:pPr lvl="0"/>
            <a:r>
              <a:rPr lang="bg-BG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състоянията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взаимодействията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pPr lvl="0"/>
            <a:r>
              <a:rPr lang="ru-RU" sz="24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Образец на заявлението</a:t>
            </a:r>
            <a:endParaRPr lang="ru-RU" sz="2400">
              <a:latin typeface="Sitka Subheading" panose="02000505000000020004" charset="0"/>
              <a:ea typeface="SimSun" panose="02010600030101010101" pitchFamily="2" charset="-122"/>
            </a:endParaRPr>
          </a:p>
          <a:p>
            <a:endParaRPr lang="en-US" sz="2400">
              <a:latin typeface="Sitka Subheading" panose="020005050000000200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>
                <a:latin typeface="Sitka Subheading" panose="02000505000000020004" charset="0"/>
                <a:cs typeface="Sitka Subheading" panose="02000505000000020004" charset="0"/>
              </a:rPr>
              <a:t>Услугата в обзор</a:t>
            </a:r>
            <a:endParaRPr lang="bg-BG">
              <a:latin typeface="Sitka Subheading" panose="02000505000000020004" charset="0"/>
              <a:cs typeface="Sitka Subheading" panose="0200050500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bg-BG" altLang="en-US" sz="2400">
                <a:latin typeface="Sitka Subheading" panose="02000505000000020004" charset="0"/>
                <a:cs typeface="Sitka Subheading" panose="02000505000000020004" charset="0"/>
              </a:rPr>
              <a:t>Проблем</a:t>
            </a:r>
            <a:r>
              <a:rPr lang="en-US" altLang="bg-BG" sz="2400">
                <a:latin typeface="Sitka Subheading" panose="02000505000000020004" charset="0"/>
                <a:cs typeface="Sitka Subheading" panose="02000505000000020004" charset="0"/>
              </a:rPr>
              <a:t>:</a:t>
            </a:r>
            <a:r>
              <a:rPr lang="bg-BG" altLang="en-US" sz="2400">
                <a:latin typeface="Sitka Subheading" panose="02000505000000020004" charset="0"/>
                <a:cs typeface="Sitka Subheading" panose="02000505000000020004" charset="0"/>
              </a:rPr>
              <a:t>	</a:t>
            </a:r>
            <a:r>
              <a:rPr lang="en-US" altLang="bg-BG" sz="2400">
                <a:latin typeface="Sitka Subheading" panose="02000505000000020004" charset="0"/>
                <a:cs typeface="Sitka Subheading" panose="02000505000000020004" charset="0"/>
              </a:rPr>
              <a:t>2788 Приемане на уведомление за продажба, дарение или замяна на огнестрелно оръжие и промяна на разрешение.</a:t>
            </a:r>
            <a:endParaRPr lang="en-US" altLang="bg-BG" sz="2400">
              <a:latin typeface="Sitka Subheading" panose="02000505000000020004" charset="0"/>
              <a:cs typeface="Sitka Subheading" panose="02000505000000020004" charset="0"/>
            </a:endParaRPr>
          </a:p>
          <a:p>
            <a:endParaRPr lang="en-US" altLang="bg-BG" sz="2400">
              <a:latin typeface="Sitka Subheading" panose="02000505000000020004" charset="0"/>
              <a:cs typeface="Sitka Subheading" panose="02000505000000020004" charset="0"/>
            </a:endParaRPr>
          </a:p>
          <a:p>
            <a:r>
              <a:rPr lang="bg-BG" altLang="en-US" sz="2400">
                <a:latin typeface="Sitka Subheading" panose="02000505000000020004" charset="0"/>
                <a:cs typeface="Sitka Subheading" panose="02000505000000020004" charset="0"/>
              </a:rPr>
              <a:t>Описание на проблема:	Информационна система, която има за цел предоставянето на е-услуга чрез лесен за използване интерфейс, за изпращането на уведомление за продажба, дарение или замяна на огнестрелно оръжие</a:t>
            </a:r>
            <a:endParaRPr lang="en-US" altLang="bg-BG" sz="2400">
              <a:latin typeface="Sitka Subheading" panose="02000505000000020004" charset="0"/>
              <a:cs typeface="Sitka Subheading" panose="02000505000000020004" charset="0"/>
            </a:endParaRPr>
          </a:p>
          <a:p>
            <a:pPr>
              <a:buNone/>
            </a:pPr>
            <a:r>
              <a:rPr lang="en-US" altLang="bg-BG" sz="2400">
                <a:latin typeface="Sitka Subheading" panose="02000505000000020004" charset="0"/>
                <a:cs typeface="Sitka Subheading" panose="02000505000000020004" charset="0"/>
              </a:rPr>
              <a:t>	</a:t>
            </a:r>
            <a:endParaRPr lang="en-US" altLang="bg-BG" sz="2400">
              <a:latin typeface="Sitka Subheading" panose="02000505000000020004" charset="0"/>
              <a:cs typeface="Sitka Subheading" panose="02000505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z="2800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Закони, свързани с кандидатстването за услугата</a:t>
            </a:r>
            <a:endParaRPr lang="ru-RU" sz="2800">
              <a:latin typeface="Sitka Subheading" panose="0200050500000002000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bg-BG" altLang="en-US" sz="2400">
                <a:latin typeface="Sitka Subheading" panose="02000505000000020004" charset="0"/>
                <a:cs typeface="Sitka Subheading" panose="02000505000000020004" charset="0"/>
              </a:rPr>
              <a:t>Закон за оръжията, боеприпасите и взривните вещества и пиротехническите изделия, чл.57</a:t>
            </a:r>
            <a:endParaRPr lang="bg-BG" altLang="en-US" sz="2400">
              <a:latin typeface="Sitka Subheading" panose="02000505000000020004" charset="0"/>
              <a:cs typeface="Sitka Subheading" panose="02000505000000020004" charset="0"/>
            </a:endParaRPr>
          </a:p>
          <a:p>
            <a:pPr marL="0" indent="0">
              <a:buNone/>
            </a:pPr>
            <a:endParaRPr lang="bg-BG" altLang="en-US" sz="2400">
              <a:latin typeface="Sitka Subheading" panose="02000505000000020004" charset="0"/>
              <a:cs typeface="Sitka Subheading" panose="02000505000000020004" charset="0"/>
            </a:endParaRPr>
          </a:p>
          <a:p>
            <a:pPr marL="0" indent="0">
              <a:buNone/>
            </a:pPr>
            <a:r>
              <a:rPr lang="bg-BG" altLang="en-US" sz="2000">
                <a:latin typeface="Sitka Subheading" panose="02000505000000020004" charset="0"/>
                <a:cs typeface="Sitka Subheading" panose="02000505000000020004" charset="0"/>
              </a:rPr>
              <a:t>За повече информация: https://www.mvr.bg/docs/default-source/normativnauredba/7e5de99e-zobvvpi-pdf.pdf</a:t>
            </a:r>
            <a:endParaRPr lang="bg-BG" altLang="en-US" sz="2000">
              <a:latin typeface="Sitka Subheading" panose="02000505000000020004" charset="0"/>
              <a:cs typeface="Sitka Subheading" panose="02000505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Модели в изграждането на системата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bg-BG" altLang="en-US" sz="3200">
                <a:latin typeface="Sitka Subheading" panose="02000505000000020004" charset="0"/>
                <a:cs typeface="Sitka Subheading" panose="02000505000000020004" charset="0"/>
              </a:rPr>
              <a:t>Модел на класовете</a:t>
            </a:r>
            <a:endParaRPr lang="bg-BG" altLang="en-US" sz="3200">
              <a:latin typeface="Sitka Subheading" panose="02000505000000020004" charset="0"/>
              <a:cs typeface="Sitka Subheading" panose="02000505000000020004" charset="0"/>
            </a:endParaRPr>
          </a:p>
          <a:p>
            <a:r>
              <a:rPr lang="bg-BG" altLang="en-US" sz="3200">
                <a:latin typeface="Sitka Subheading" panose="02000505000000020004" charset="0"/>
                <a:cs typeface="Sitka Subheading" panose="02000505000000020004" charset="0"/>
              </a:rPr>
              <a:t>Модел на състоянията</a:t>
            </a:r>
            <a:endParaRPr lang="bg-BG" altLang="en-US" sz="3200">
              <a:latin typeface="Sitka Subheading" panose="02000505000000020004" charset="0"/>
              <a:cs typeface="Sitka Subheading" panose="02000505000000020004" charset="0"/>
            </a:endParaRPr>
          </a:p>
          <a:p>
            <a:r>
              <a:rPr lang="bg-BG" altLang="en-US" sz="3200">
                <a:latin typeface="Sitka Subheading" panose="02000505000000020004" charset="0"/>
                <a:cs typeface="Sitka Subheading" panose="02000505000000020004" charset="0"/>
              </a:rPr>
              <a:t>Модел на взаимодействията:</a:t>
            </a:r>
            <a:endParaRPr lang="bg-BG" altLang="en-US" sz="3200">
              <a:latin typeface="Sitka Subheading" panose="02000505000000020004" charset="0"/>
              <a:cs typeface="Sitka Subheading" panose="02000505000000020004" charset="0"/>
            </a:endParaRPr>
          </a:p>
          <a:p>
            <a:pPr lvl="1"/>
            <a:r>
              <a:rPr lang="bg-BG" altLang="en-US" sz="3200">
                <a:latin typeface="Sitka Subheading" panose="02000505000000020004" charset="0"/>
                <a:cs typeface="Sitka Subheading" panose="02000505000000020004" charset="0"/>
              </a:rPr>
              <a:t>Диаграма на потребителските случаи</a:t>
            </a:r>
            <a:endParaRPr lang="bg-BG" altLang="en-US" sz="3200">
              <a:latin typeface="Sitka Subheading" panose="02000505000000020004" charset="0"/>
              <a:cs typeface="Sitka Subheading" panose="02000505000000020004" charset="0"/>
            </a:endParaRPr>
          </a:p>
          <a:p>
            <a:pPr lvl="1"/>
            <a:r>
              <a:rPr lang="bg-BG" altLang="en-US" sz="3200">
                <a:latin typeface="Sitka Subheading" panose="02000505000000020004" charset="0"/>
                <a:cs typeface="Sitka Subheading" panose="02000505000000020004" charset="0"/>
              </a:rPr>
              <a:t>Диаграма на последователностите</a:t>
            </a:r>
            <a:endParaRPr lang="bg-BG" altLang="en-US" sz="3200">
              <a:latin typeface="Sitka Subheading" panose="02000505000000020004" charset="0"/>
              <a:cs typeface="Sitka Subheading" panose="02000505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класовете</a:t>
            </a:r>
            <a:endParaRPr lang="en-US" altLang="en-US"/>
          </a:p>
        </p:txBody>
      </p:sp>
      <p:pic>
        <p:nvPicPr>
          <p:cNvPr id="4" name="Picture 3" descr="class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966470"/>
            <a:ext cx="8124190" cy="5882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</a:t>
            </a:r>
            <a:r>
              <a:rPr lang="bg-BG" alt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състоянията</a:t>
            </a:r>
            <a:endParaRPr lang="bg-BG" altLang="ru-RU">
              <a:latin typeface="Sitka Subheading" panose="02000505000000020004" charset="0"/>
              <a:ea typeface="SimSun" panose="02010600030101010101" pitchFamily="2" charset="-122"/>
              <a:sym typeface="+mn-ea"/>
            </a:endParaRPr>
          </a:p>
        </p:txBody>
      </p:sp>
      <p:pic>
        <p:nvPicPr>
          <p:cNvPr id="3" name="Content Placeholder 2" descr="activity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9085" y="983615"/>
            <a:ext cx="788733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Sitka Subheading" panose="02000505000000020004" charset="0"/>
                <a:ea typeface="SimSun" panose="02010600030101010101" pitchFamily="2" charset="-122"/>
                <a:sym typeface="+mn-ea"/>
              </a:rPr>
              <a:t>Модел на взаимодействията</a:t>
            </a:r>
            <a:endParaRPr lang="en-US"/>
          </a:p>
        </p:txBody>
      </p:sp>
      <p:pic>
        <p:nvPicPr>
          <p:cNvPr id="4" name="Picture 3" descr="useCases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951865"/>
            <a:ext cx="9772650" cy="5781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68205" y="5915660"/>
            <a:ext cx="22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/>
              <a:t>Потребителски</a:t>
            </a:r>
            <a:br>
              <a:rPr lang="bg-BG"/>
            </a:br>
            <a:r>
              <a:rPr lang="bg-BG"/>
              <a:t>случаи</a:t>
            </a:r>
            <a:endParaRPr lang="bg-B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>
                <a:latin typeface="Sitka Subheading" panose="02000505000000020004" charset="0"/>
                <a:cs typeface="Sitka Subheading" panose="02000505000000020004" charset="0"/>
                <a:sym typeface="+mn-ea"/>
              </a:rPr>
              <a:t>Диаграма на последователностите</a:t>
            </a:r>
            <a:endParaRPr lang="en-US"/>
          </a:p>
        </p:txBody>
      </p:sp>
      <p:pic>
        <p:nvPicPr>
          <p:cNvPr id="4" name="Picture 3" descr="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930910"/>
            <a:ext cx="8167370" cy="5888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Presentation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Sitka Subheading</vt:lpstr>
      <vt:lpstr>Sitka Heading</vt:lpstr>
      <vt:lpstr>Calibri</vt:lpstr>
      <vt:lpstr>Microsoft YaHei</vt:lpstr>
      <vt:lpstr>Arial Unicode MS</vt:lpstr>
      <vt:lpstr>Communications and Dialogues</vt:lpstr>
      <vt:lpstr>Приемане на уведомление за продажба, дарение или замяна на огнестрелно оръжие и промяна на разрешение</vt:lpstr>
      <vt:lpstr>Съдържание</vt:lpstr>
      <vt:lpstr>Услугата в обзор</vt:lpstr>
      <vt:lpstr>Закони, свързани с кандидатстването за услугата</vt:lpstr>
      <vt:lpstr>Модели в изграждането на системата</vt:lpstr>
      <vt:lpstr>Модел на класовете</vt:lpstr>
      <vt:lpstr>Модел на състоянията</vt:lpstr>
      <vt:lpstr>Модел на взаимодействията</vt:lpstr>
      <vt:lpstr>Диаграма на последователностите</vt:lpstr>
      <vt:lpstr>Образец на заявлението</vt:lpstr>
      <vt:lpstr>Източници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Приемане на уведомление за продажба, дарение или замяна на огнестрелно оръжие и промяна на разрешение</dc:title>
  <dc:creator/>
  <cp:lastModifiedBy>Sybatron</cp:lastModifiedBy>
  <cp:revision>22</cp:revision>
  <dcterms:created xsi:type="dcterms:W3CDTF">2023-01-25T01:19:00Z</dcterms:created>
  <dcterms:modified xsi:type="dcterms:W3CDTF">2023-01-25T17:07:00Z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4AC2C82D91FF4DE98A62B37353150493</vt:lpwstr>
  </property>
  <property fmtid="{D5CDD505-2E9C-101B-9397-08002B2CF9AE}" pid="3" name="KSOProductBuildVer">
    <vt:lpwstr>1033-11.2.0.11440</vt:lpwstr>
  </property>
</Properties>
</file>