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urier Prime" charset="1" panose="00000509000000000000"/>
      <p:regular r:id="rId16"/>
    </p:embeddedFont>
    <p:embeddedFont>
      <p:font typeface="Courier Prime Bold" charset="1" panose="00000809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2704575"/>
            <a:ext cx="10718760" cy="2636003"/>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ea typeface="Courier Prime"/>
                <a:cs typeface="Courier Prime"/>
                <a:sym typeface="Courier Prime"/>
              </a:rPr>
              <a:t>Gestion De empleados {</a:t>
            </a:r>
          </a:p>
        </p:txBody>
      </p:sp>
      <p:sp>
        <p:nvSpPr>
          <p:cNvPr name="TextBox 4" id="4"/>
          <p:cNvSpPr txBox="true"/>
          <p:nvPr/>
        </p:nvSpPr>
        <p:spPr>
          <a:xfrm rot="0">
            <a:off x="2415791" y="709119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5790868"/>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&lt;Defensa de proyecto\&gt;</a:t>
            </a:r>
          </a:p>
        </p:txBody>
      </p:sp>
      <p:sp>
        <p:nvSpPr>
          <p:cNvPr name="TextBox 6" id="6"/>
          <p:cNvSpPr txBox="true"/>
          <p:nvPr/>
        </p:nvSpPr>
        <p:spPr>
          <a:xfrm rot="0">
            <a:off x="2194891" y="1687047"/>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&lt;!--Ingenieria Sofware I--&gt;</a:t>
            </a:r>
          </a:p>
        </p:txBody>
      </p:sp>
      <p:grpSp>
        <p:nvGrpSpPr>
          <p:cNvPr name="Group 7" id="7"/>
          <p:cNvGrpSpPr/>
          <p:nvPr/>
        </p:nvGrpSpPr>
        <p:grpSpPr>
          <a:xfrm rot="0">
            <a:off x="14762002" y="-102870"/>
            <a:ext cx="4230823" cy="10389870"/>
            <a:chOff x="0" y="0"/>
            <a:chExt cx="1543416" cy="3790253"/>
          </a:xfrm>
        </p:grpSpPr>
        <p:sp>
          <p:nvSpPr>
            <p:cNvPr name="Freeform 8" id="8"/>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9" id="9"/>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2839732" y="3931089"/>
            <a:ext cx="8741551"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3245316"/>
            <a:ext cx="10718760" cy="1324177"/>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ea typeface="Courier Prime"/>
                <a:cs typeface="Courier Prime"/>
                <a:sym typeface="Courier Prime"/>
              </a:rPr>
              <a:t>Gracias {</a:t>
            </a:r>
          </a:p>
        </p:txBody>
      </p:sp>
      <p:sp>
        <p:nvSpPr>
          <p:cNvPr name="TextBox 4" id="4"/>
          <p:cNvSpPr txBox="true"/>
          <p:nvPr/>
        </p:nvSpPr>
        <p:spPr>
          <a:xfrm rot="0">
            <a:off x="2415791" y="653690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5236577"/>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 =) "/&gt;</a:t>
            </a:r>
          </a:p>
        </p:txBody>
      </p:sp>
      <p:sp>
        <p:nvSpPr>
          <p:cNvPr name="TextBox 6" id="6"/>
          <p:cNvSpPr txBox="true"/>
          <p:nvPr/>
        </p:nvSpPr>
        <p:spPr>
          <a:xfrm rot="0">
            <a:off x="2194891" y="2085555"/>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&lt;!--Ingeniera Sofware I--&gt;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688022" y="44577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Introducción {</a:t>
            </a:r>
          </a:p>
        </p:txBody>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688022" y="1299615"/>
            <a:ext cx="8455978" cy="8601964"/>
          </a:xfrm>
          <a:prstGeom prst="rect">
            <a:avLst/>
          </a:prstGeom>
        </p:spPr>
        <p:txBody>
          <a:bodyPr anchor="t" rtlCol="false" tIns="0" lIns="0" bIns="0" rIns="0">
            <a:spAutoFit/>
          </a:bodyPr>
          <a:lstStyle/>
          <a:p>
            <a:pPr algn="l">
              <a:lnSpc>
                <a:spcPts val="3128"/>
              </a:lnSpc>
            </a:pPr>
            <a:r>
              <a:rPr lang="en-US" sz="2300">
                <a:solidFill>
                  <a:srgbClr val="FFFFFF"/>
                </a:solidFill>
                <a:latin typeface="Courier Prime"/>
                <a:ea typeface="Courier Prime"/>
                <a:cs typeface="Courier Prime"/>
                <a:sym typeface="Courier Prime"/>
              </a:rPr>
              <a:t>En la actualidad, el control de acceso y seguimiento de la actividad laboral de los empleados es un aspecto fundamental para garantizar una gestión eficiente dentro de una empresa. Este proyecto busca optimizar dicho proceso mediante un sistema de gestión de empleados con códigos QR, el cual permite registrar la entrada y salida de los trabajadores de manera automatizada y segura.</a:t>
            </a:r>
          </a:p>
          <a:p>
            <a:pPr algn="l">
              <a:lnSpc>
                <a:spcPts val="3128"/>
              </a:lnSpc>
            </a:pPr>
            <a:r>
              <a:rPr lang="en-US" sz="2300">
                <a:solidFill>
                  <a:srgbClr val="FFFFFF"/>
                </a:solidFill>
                <a:latin typeface="Courier Prime"/>
                <a:ea typeface="Courier Prime"/>
                <a:cs typeface="Courier Prime"/>
                <a:sym typeface="Courier Prime"/>
              </a:rPr>
              <a:t>A través de este sistema, cada empleado recibe un código QR único, el cual puede escanear para registrar su asistencia. Además, el sistema proporciona una tabla dinámica de reportes para los administradores, permitiéndoles visualizar de forma clara y organizada la actividad laboral diaria.</a:t>
            </a:r>
          </a:p>
          <a:p>
            <a:pPr algn="l">
              <a:lnSpc>
                <a:spcPts val="3128"/>
              </a:lnSpc>
            </a:pPr>
            <a:r>
              <a:rPr lang="en-US" sz="2300">
                <a:solidFill>
                  <a:srgbClr val="FFFFFF"/>
                </a:solidFill>
                <a:latin typeface="Courier Prime"/>
                <a:ea typeface="Courier Prime"/>
                <a:cs typeface="Courier Prime"/>
                <a:sym typeface="Courier Prime"/>
              </a:rPr>
              <a:t>Con esta solución, la empresa podrá mejorar la gestión de los empleados, reducir errores en el control de asistencia y optimizar la administración del personal mediante una plataforma digital eficiente y accesible.</a:t>
            </a:r>
          </a:p>
          <a:p>
            <a:pPr algn="l">
              <a:lnSpc>
                <a:spcPts val="3128"/>
              </a:lnSpc>
            </a:pPr>
          </a:p>
        </p:txBody>
      </p:sp>
      <p:sp>
        <p:nvSpPr>
          <p:cNvPr name="TextBox 7" id="7"/>
          <p:cNvSpPr txBox="true"/>
          <p:nvPr/>
        </p:nvSpPr>
        <p:spPr>
          <a:xfrm rot="0">
            <a:off x="10824553" y="3134287"/>
            <a:ext cx="5235400" cy="4459605"/>
          </a:xfrm>
          <a:prstGeom prst="rect">
            <a:avLst/>
          </a:prstGeom>
        </p:spPr>
        <p:txBody>
          <a:bodyPr anchor="t" rtlCol="false" tIns="0" lIns="0" bIns="0" rIns="0">
            <a:spAutoFit/>
          </a:bodyPr>
          <a:lstStyle/>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Estructuración.</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Diseño.</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Tablas</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Asignación del equipo.</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Integración de funciones</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Limpieza.</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Arreglos de Bugs.</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Lanzamiento</a:t>
            </a:r>
          </a:p>
        </p:txBody>
      </p:sp>
      <p:sp>
        <p:nvSpPr>
          <p:cNvPr name="AutoShape 8" id="8"/>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694639"/>
            <a:ext cx="7667477" cy="3770363"/>
            <a:chOff x="0" y="0"/>
            <a:chExt cx="3264708" cy="1605369"/>
          </a:xfrm>
        </p:grpSpPr>
        <p:sp>
          <p:nvSpPr>
            <p:cNvPr name="Freeform 3" id="3"/>
            <p:cNvSpPr/>
            <p:nvPr/>
          </p:nvSpPr>
          <p:spPr>
            <a:xfrm flipH="false" flipV="false" rot="0">
              <a:off x="0" y="0"/>
              <a:ext cx="3264708" cy="1605369"/>
            </a:xfrm>
            <a:custGeom>
              <a:avLst/>
              <a:gdLst/>
              <a:ahLst/>
              <a:cxnLst/>
              <a:rect r="r" b="b" t="t" l="l"/>
              <a:pathLst>
                <a:path h="1605369" w="3264708">
                  <a:moveTo>
                    <a:pt x="0" y="0"/>
                  </a:moveTo>
                  <a:lnTo>
                    <a:pt x="3264708" y="0"/>
                  </a:lnTo>
                  <a:lnTo>
                    <a:pt x="3264708" y="1605369"/>
                  </a:lnTo>
                  <a:lnTo>
                    <a:pt x="0" y="1605369"/>
                  </a:lnTo>
                  <a:close/>
                </a:path>
              </a:pathLst>
            </a:custGeom>
            <a:solidFill>
              <a:srgbClr val="2D2D35"/>
            </a:solidFill>
          </p:spPr>
        </p:sp>
      </p:grpSp>
      <p:sp>
        <p:nvSpPr>
          <p:cNvPr name="TextBox 4" id="4"/>
          <p:cNvSpPr txBox="true"/>
          <p:nvPr/>
        </p:nvSpPr>
        <p:spPr>
          <a:xfrm rot="0">
            <a:off x="1731589" y="3106380"/>
            <a:ext cx="6261698" cy="537845"/>
          </a:xfrm>
          <a:prstGeom prst="rect">
            <a:avLst/>
          </a:prstGeom>
        </p:spPr>
        <p:txBody>
          <a:bodyPr anchor="t" rtlCol="false" tIns="0" lIns="0" bIns="0" rIns="0">
            <a:spAutoFit/>
          </a:bodyPr>
          <a:lstStyle/>
          <a:p>
            <a:pPr algn="l">
              <a:lnSpc>
                <a:spcPts val="4164"/>
              </a:lnSpc>
            </a:pPr>
            <a:r>
              <a:rPr lang="en-US" sz="3499">
                <a:solidFill>
                  <a:srgbClr val="FF914D"/>
                </a:solidFill>
                <a:latin typeface="Courier Prime"/>
                <a:ea typeface="Courier Prime"/>
                <a:cs typeface="Courier Prime"/>
                <a:sym typeface="Courier Prime"/>
              </a:rPr>
              <a:t> Objetivo General:</a:t>
            </a:r>
          </a:p>
        </p:txBody>
      </p:sp>
      <p:sp>
        <p:nvSpPr>
          <p:cNvPr name="TextBox 5" id="5"/>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Objetivos {</a:t>
            </a:r>
          </a:p>
        </p:txBody>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1798408" y="4009553"/>
            <a:ext cx="6261698" cy="1782191"/>
          </a:xfrm>
          <a:prstGeom prst="rect">
            <a:avLst/>
          </a:prstGeom>
        </p:spPr>
        <p:txBody>
          <a:bodyPr anchor="t" rtlCol="false" tIns="0" lIns="0" bIns="0" rIns="0">
            <a:spAutoFit/>
          </a:bodyPr>
          <a:lstStyle/>
          <a:p>
            <a:pPr algn="l">
              <a:lnSpc>
                <a:spcPts val="3561"/>
              </a:lnSpc>
            </a:pPr>
            <a:r>
              <a:rPr lang="en-US" sz="2599" b="true">
                <a:solidFill>
                  <a:srgbClr val="FFFFFF"/>
                </a:solidFill>
                <a:latin typeface="Courier Prime Bold"/>
                <a:ea typeface="Courier Prime Bold"/>
                <a:cs typeface="Courier Prime Bold"/>
                <a:sym typeface="Courier Prime Bold"/>
              </a:rPr>
              <a:t>Automatizar y optimizar el control de asistencia de empleados e invitados mediante códigos QR.</a:t>
            </a:r>
          </a:p>
        </p:txBody>
      </p:sp>
      <p:grpSp>
        <p:nvGrpSpPr>
          <p:cNvPr name="Group 8" id="8"/>
          <p:cNvGrpSpPr/>
          <p:nvPr/>
        </p:nvGrpSpPr>
        <p:grpSpPr>
          <a:xfrm rot="0">
            <a:off x="9240741" y="2694639"/>
            <a:ext cx="7667477" cy="7160903"/>
            <a:chOff x="0" y="0"/>
            <a:chExt cx="3264708" cy="3049016"/>
          </a:xfrm>
        </p:grpSpPr>
        <p:sp>
          <p:nvSpPr>
            <p:cNvPr name="Freeform 9" id="9"/>
            <p:cNvSpPr/>
            <p:nvPr/>
          </p:nvSpPr>
          <p:spPr>
            <a:xfrm flipH="false" flipV="false" rot="0">
              <a:off x="0" y="0"/>
              <a:ext cx="3264708" cy="3049016"/>
            </a:xfrm>
            <a:custGeom>
              <a:avLst/>
              <a:gdLst/>
              <a:ahLst/>
              <a:cxnLst/>
              <a:rect r="r" b="b" t="t" l="l"/>
              <a:pathLst>
                <a:path h="3049016" w="3264708">
                  <a:moveTo>
                    <a:pt x="0" y="0"/>
                  </a:moveTo>
                  <a:lnTo>
                    <a:pt x="3264708" y="0"/>
                  </a:lnTo>
                  <a:lnTo>
                    <a:pt x="3264708" y="3049016"/>
                  </a:lnTo>
                  <a:lnTo>
                    <a:pt x="0" y="3049016"/>
                  </a:lnTo>
                  <a:close/>
                </a:path>
              </a:pathLst>
            </a:custGeom>
            <a:solidFill>
              <a:srgbClr val="2D2D35"/>
            </a:solidFill>
          </p:spPr>
        </p:sp>
      </p:grpSp>
      <p:sp>
        <p:nvSpPr>
          <p:cNvPr name="TextBox 10" id="10"/>
          <p:cNvSpPr txBox="true"/>
          <p:nvPr/>
        </p:nvSpPr>
        <p:spPr>
          <a:xfrm rot="0">
            <a:off x="9744823" y="3106380"/>
            <a:ext cx="6261698" cy="537845"/>
          </a:xfrm>
          <a:prstGeom prst="rect">
            <a:avLst/>
          </a:prstGeom>
        </p:spPr>
        <p:txBody>
          <a:bodyPr anchor="t" rtlCol="false" tIns="0" lIns="0" bIns="0" rIns="0">
            <a:spAutoFit/>
          </a:bodyPr>
          <a:lstStyle/>
          <a:p>
            <a:pPr algn="l">
              <a:lnSpc>
                <a:spcPts val="4164"/>
              </a:lnSpc>
            </a:pPr>
            <a:r>
              <a:rPr lang="en-US" sz="3499">
                <a:solidFill>
                  <a:srgbClr val="FF914D"/>
                </a:solidFill>
                <a:latin typeface="Courier Prime"/>
                <a:ea typeface="Courier Prime"/>
                <a:cs typeface="Courier Prime"/>
                <a:sym typeface="Courier Prime"/>
              </a:rPr>
              <a:t> Objetivo Especificos:</a:t>
            </a:r>
          </a:p>
        </p:txBody>
      </p:sp>
      <p:sp>
        <p:nvSpPr>
          <p:cNvPr name="TextBox 11" id="11"/>
          <p:cNvSpPr txBox="true"/>
          <p:nvPr/>
        </p:nvSpPr>
        <p:spPr>
          <a:xfrm rot="0">
            <a:off x="9943630" y="3596600"/>
            <a:ext cx="6261698" cy="6258941"/>
          </a:xfrm>
          <a:prstGeom prst="rect">
            <a:avLst/>
          </a:prstGeom>
        </p:spPr>
        <p:txBody>
          <a:bodyPr anchor="t" rtlCol="false" tIns="0" lIns="0" bIns="0" rIns="0">
            <a:spAutoFit/>
          </a:bodyPr>
          <a:lstStyle/>
          <a:p>
            <a:pPr algn="l" marL="561336" indent="-280668" lvl="1">
              <a:lnSpc>
                <a:spcPts val="3561"/>
              </a:lnSpc>
              <a:buFont typeface="Arial"/>
              <a:buChar char="•"/>
            </a:pPr>
            <a:r>
              <a:rPr lang="en-US" b="true" sz="2599">
                <a:solidFill>
                  <a:srgbClr val="FFFFFF"/>
                </a:solidFill>
                <a:latin typeface="Courier Prime Bold"/>
                <a:ea typeface="Courier Prime Bold"/>
                <a:cs typeface="Courier Prime Bold"/>
                <a:sym typeface="Courier Prime Bold"/>
              </a:rPr>
              <a:t>Implementar un portal web con roles diferenciados (empleados, administradores).</a:t>
            </a:r>
          </a:p>
          <a:p>
            <a:pPr algn="l" marL="561336" indent="-280668" lvl="1">
              <a:lnSpc>
                <a:spcPts val="3561"/>
              </a:lnSpc>
              <a:buFont typeface="Arial"/>
              <a:buChar char="•"/>
            </a:pPr>
            <a:r>
              <a:rPr lang="en-US" b="true" sz="2599">
                <a:solidFill>
                  <a:srgbClr val="FFFFFF"/>
                </a:solidFill>
                <a:latin typeface="Courier Prime Bold"/>
                <a:ea typeface="Courier Prime Bold"/>
                <a:cs typeface="Courier Prime Bold"/>
                <a:sym typeface="Courier Prime Bold"/>
              </a:rPr>
              <a:t>Generar y enviar códigos QR automáticamente al registrar un usuario.</a:t>
            </a:r>
          </a:p>
          <a:p>
            <a:pPr algn="l" marL="561336" indent="-280668" lvl="1">
              <a:lnSpc>
                <a:spcPts val="3561"/>
              </a:lnSpc>
              <a:buFont typeface="Arial"/>
              <a:buChar char="•"/>
            </a:pPr>
            <a:r>
              <a:rPr lang="en-US" b="true" sz="2599">
                <a:solidFill>
                  <a:srgbClr val="FFFFFF"/>
                </a:solidFill>
                <a:latin typeface="Courier Prime Bold"/>
                <a:ea typeface="Courier Prime Bold"/>
                <a:cs typeface="Courier Prime Bold"/>
                <a:sym typeface="Courier Prime Bold"/>
              </a:rPr>
              <a:t>Permitir a los empleados marcar entrada y salida escaneando su QR.</a:t>
            </a:r>
          </a:p>
          <a:p>
            <a:pPr algn="l" marL="561336" indent="-280668" lvl="1">
              <a:lnSpc>
                <a:spcPts val="3561"/>
              </a:lnSpc>
              <a:buFont typeface="Arial"/>
              <a:buChar char="•"/>
            </a:pPr>
            <a:r>
              <a:rPr lang="en-US" b="true" sz="2599">
                <a:solidFill>
                  <a:srgbClr val="FFFFFF"/>
                </a:solidFill>
                <a:latin typeface="Courier Prime Bold"/>
                <a:ea typeface="Courier Prime Bold"/>
                <a:cs typeface="Courier Prime Bold"/>
                <a:sym typeface="Courier Prime Bold"/>
              </a:rPr>
              <a:t>Almacenar y gestionar la información en una base de datos centralizada.</a:t>
            </a:r>
          </a:p>
          <a:p>
            <a:pPr algn="l">
              <a:lnSpc>
                <a:spcPts val="3561"/>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874385"/>
            <a:ext cx="9645542" cy="2598034"/>
            <a:chOff x="0" y="0"/>
            <a:chExt cx="3518720" cy="947770"/>
          </a:xfrm>
        </p:grpSpPr>
        <p:sp>
          <p:nvSpPr>
            <p:cNvPr name="Freeform 3" id="3"/>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1028700" y="5990459"/>
            <a:ext cx="9645542" cy="2966851"/>
            <a:chOff x="0" y="0"/>
            <a:chExt cx="3518720" cy="1082315"/>
          </a:xfrm>
        </p:grpSpPr>
        <p:sp>
          <p:nvSpPr>
            <p:cNvPr name="Freeform 5" id="5"/>
            <p:cNvSpPr/>
            <p:nvPr/>
          </p:nvSpPr>
          <p:spPr>
            <a:xfrm flipH="false" flipV="false" rot="0">
              <a:off x="0" y="0"/>
              <a:ext cx="3518720" cy="1082315"/>
            </a:xfrm>
            <a:custGeom>
              <a:avLst/>
              <a:gdLst/>
              <a:ahLst/>
              <a:cxnLst/>
              <a:rect r="r" b="b" t="t" l="l"/>
              <a:pathLst>
                <a:path h="1082315" w="3518720">
                  <a:moveTo>
                    <a:pt x="0" y="0"/>
                  </a:moveTo>
                  <a:lnTo>
                    <a:pt x="3518720" y="0"/>
                  </a:lnTo>
                  <a:lnTo>
                    <a:pt x="3518720" y="1082315"/>
                  </a:lnTo>
                  <a:lnTo>
                    <a:pt x="0" y="1082315"/>
                  </a:lnTo>
                  <a:close/>
                </a:path>
              </a:pathLst>
            </a:custGeom>
            <a:solidFill>
              <a:srgbClr val="2D2D35"/>
            </a:solidFill>
          </p:spPr>
        </p:sp>
      </p:grpSp>
      <p:sp>
        <p:nvSpPr>
          <p:cNvPr name="AutoShape 6" id="6"/>
          <p:cNvSpPr/>
          <p:nvPr/>
        </p:nvSpPr>
        <p:spPr>
          <a:xfrm rot="5400000">
            <a:off x="-232217" y="4135302"/>
            <a:ext cx="2598034" cy="0"/>
          </a:xfrm>
          <a:prstGeom prst="line">
            <a:avLst/>
          </a:prstGeom>
          <a:ln cap="flat" w="76200">
            <a:solidFill>
              <a:srgbClr val="737373"/>
            </a:solidFill>
            <a:prstDash val="solid"/>
            <a:headEnd type="none" len="sm" w="sm"/>
            <a:tailEnd type="none" len="sm" w="sm"/>
          </a:ln>
        </p:spPr>
      </p:sp>
      <p:sp>
        <p:nvSpPr>
          <p:cNvPr name="AutoShape 7" id="7"/>
          <p:cNvSpPr/>
          <p:nvPr/>
        </p:nvSpPr>
        <p:spPr>
          <a:xfrm>
            <a:off x="1066800" y="5990459"/>
            <a:ext cx="0" cy="2993688"/>
          </a:xfrm>
          <a:prstGeom prst="line">
            <a:avLst/>
          </a:prstGeom>
          <a:ln cap="flat" w="76200">
            <a:solidFill>
              <a:srgbClr val="737373"/>
            </a:solidFill>
            <a:prstDash val="solid"/>
            <a:headEnd type="none" len="sm" w="sm"/>
            <a:tailEnd type="none" len="sm" w="sm"/>
          </a:ln>
        </p:spPr>
      </p:sp>
      <p:sp>
        <p:nvSpPr>
          <p:cNvPr name="TextBox 8" id="8"/>
          <p:cNvSpPr txBox="true"/>
          <p:nvPr/>
        </p:nvSpPr>
        <p:spPr>
          <a:xfrm rot="0">
            <a:off x="1028700" y="1047750"/>
            <a:ext cx="7031406" cy="11544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Funciones y Tecnologías utilizadas {</a:t>
            </a:r>
          </a:p>
        </p:txBody>
      </p:sp>
      <p:sp>
        <p:nvSpPr>
          <p:cNvPr name="TextBox 9" id="9"/>
          <p:cNvSpPr txBox="true"/>
          <p:nvPr/>
        </p:nvSpPr>
        <p:spPr>
          <a:xfrm rot="0">
            <a:off x="1509030" y="2898961"/>
            <a:ext cx="8524589" cy="73990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Generacion de QR y Scaneo de QR</a:t>
            </a:r>
          </a:p>
          <a:p>
            <a:pPr algn="l">
              <a:lnSpc>
                <a:spcPts val="2904"/>
              </a:lnSpc>
            </a:pPr>
          </a:p>
        </p:txBody>
      </p:sp>
      <p:sp>
        <p:nvSpPr>
          <p:cNvPr name="TextBox 10" id="10"/>
          <p:cNvSpPr txBox="true"/>
          <p:nvPr/>
        </p:nvSpPr>
        <p:spPr>
          <a:xfrm rot="0">
            <a:off x="1509030" y="6262396"/>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Bloqueo de aplicaciones</a:t>
            </a:r>
          </a:p>
        </p:txBody>
      </p:sp>
      <p:sp>
        <p:nvSpPr>
          <p:cNvPr name="TextBox 11" id="11"/>
          <p:cNvSpPr txBox="true"/>
          <p:nvPr/>
        </p:nvSpPr>
        <p:spPr>
          <a:xfrm rot="0">
            <a:off x="1509030" y="6762741"/>
            <a:ext cx="8524589" cy="1825752"/>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Lenguaje utilizado python.</a:t>
            </a:r>
          </a:p>
          <a:p>
            <a:pPr algn="l">
              <a:lnSpc>
                <a:spcPts val="2904"/>
              </a:lnSpc>
            </a:pPr>
            <a:r>
              <a:rPr lang="en-US" sz="2400">
                <a:solidFill>
                  <a:srgbClr val="FFFFFF"/>
                </a:solidFill>
                <a:latin typeface="Courier Prime"/>
                <a:ea typeface="Courier Prime"/>
                <a:cs typeface="Courier Prime"/>
                <a:sym typeface="Courier Prime"/>
              </a:rPr>
              <a:t>Librerias usadas:</a:t>
            </a:r>
          </a:p>
          <a:p>
            <a:pPr algn="l">
              <a:lnSpc>
                <a:spcPts val="2904"/>
              </a:lnSpc>
            </a:pPr>
            <a:r>
              <a:rPr lang="en-US" sz="2400">
                <a:solidFill>
                  <a:srgbClr val="FFFFFF"/>
                </a:solidFill>
                <a:latin typeface="Courier Prime"/>
                <a:ea typeface="Courier Prime"/>
                <a:cs typeface="Courier Prime"/>
                <a:sym typeface="Courier Prime"/>
              </a:rPr>
              <a:t>Cryptography (encriptacion)</a:t>
            </a:r>
          </a:p>
          <a:p>
            <a:pPr algn="l">
              <a:lnSpc>
                <a:spcPts val="2904"/>
              </a:lnSpc>
            </a:pPr>
            <a:r>
              <a:rPr lang="en-US" sz="2400">
                <a:solidFill>
                  <a:srgbClr val="FFFFFF"/>
                </a:solidFill>
                <a:latin typeface="Courier Prime"/>
                <a:ea typeface="Courier Prime"/>
                <a:cs typeface="Courier Prime"/>
                <a:sym typeface="Courier Prime"/>
              </a:rPr>
              <a:t>Flask(entorno grafico para desbloqueo)</a:t>
            </a:r>
          </a:p>
          <a:p>
            <a:pPr algn="l">
              <a:lnSpc>
                <a:spcPts val="2904"/>
              </a:lnSpc>
            </a:pPr>
            <a:r>
              <a:rPr lang="en-US" sz="2400">
                <a:solidFill>
                  <a:srgbClr val="FFFFFF"/>
                </a:solidFill>
                <a:latin typeface="Courier Prime"/>
                <a:ea typeface="Courier Prime"/>
                <a:cs typeface="Courier Prime"/>
                <a:sym typeface="Courier Prime"/>
              </a:rPr>
              <a:t>os (manipular carpetas del sistema</a:t>
            </a:r>
          </a:p>
        </p:txBody>
      </p:sp>
      <p:sp>
        <p:nvSpPr>
          <p:cNvPr name="TextBox 12" id="12"/>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3" id="13"/>
          <p:cNvSpPr txBox="true"/>
          <p:nvPr/>
        </p:nvSpPr>
        <p:spPr>
          <a:xfrm rot="0">
            <a:off x="1509030" y="3259387"/>
            <a:ext cx="8524589" cy="2549652"/>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Lenguajes Python y PHP (Generacion y envio) javascript (Scanner)</a:t>
            </a:r>
          </a:p>
          <a:p>
            <a:pPr algn="l">
              <a:lnSpc>
                <a:spcPts val="2904"/>
              </a:lnSpc>
            </a:pPr>
            <a:r>
              <a:rPr lang="en-US" sz="2400">
                <a:solidFill>
                  <a:srgbClr val="FFFFFF"/>
                </a:solidFill>
                <a:latin typeface="Courier Prime"/>
                <a:ea typeface="Courier Prime"/>
                <a:cs typeface="Courier Prime"/>
                <a:sym typeface="Courier Prime"/>
              </a:rPr>
              <a:t>Librerias usadas en python Qr para invitados:qrcode, Flask, smtplib</a:t>
            </a:r>
          </a:p>
          <a:p>
            <a:pPr algn="l">
              <a:lnSpc>
                <a:spcPts val="2904"/>
              </a:lnSpc>
            </a:pPr>
            <a:r>
              <a:rPr lang="en-US" sz="2400">
                <a:solidFill>
                  <a:srgbClr val="FFFFFF"/>
                </a:solidFill>
                <a:latin typeface="Courier Prime"/>
                <a:ea typeface="Courier Prime"/>
                <a:cs typeface="Courier Prime"/>
                <a:sym typeface="Courier Prime"/>
              </a:rPr>
              <a:t>Librerias usadas para QR empleados en PHP:QRcode, PngWriter</a:t>
            </a:r>
          </a:p>
          <a:p>
            <a:pPr algn="l">
              <a:lnSpc>
                <a:spcPts val="2904"/>
              </a:lnSpc>
            </a:pPr>
          </a:p>
        </p:txBody>
      </p:sp>
      <p:sp>
        <p:nvSpPr>
          <p:cNvPr name="TextBox 14" id="14"/>
          <p:cNvSpPr txBox="true"/>
          <p:nvPr/>
        </p:nvSpPr>
        <p:spPr>
          <a:xfrm rot="0">
            <a:off x="11339754" y="2183130"/>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Tecnologias:</a:t>
            </a:r>
          </a:p>
        </p:txBody>
      </p:sp>
      <p:sp>
        <p:nvSpPr>
          <p:cNvPr name="TextBox 15" id="15"/>
          <p:cNvSpPr txBox="true"/>
          <p:nvPr/>
        </p:nvSpPr>
        <p:spPr>
          <a:xfrm rot="0">
            <a:off x="11339754" y="2542032"/>
            <a:ext cx="4927807" cy="377952"/>
          </a:xfrm>
          <a:prstGeom prst="rect">
            <a:avLst/>
          </a:prstGeom>
        </p:spPr>
        <p:txBody>
          <a:bodyPr anchor="t" rtlCol="false" tIns="0" lIns="0" bIns="0" rIns="0">
            <a:spAutoFit/>
          </a:bodyPr>
          <a:lstStyle/>
          <a:p>
            <a:pPr algn="l">
              <a:lnSpc>
                <a:spcPts val="2904"/>
              </a:lnSpc>
            </a:pPr>
          </a:p>
        </p:txBody>
      </p:sp>
      <p:sp>
        <p:nvSpPr>
          <p:cNvPr name="TextBox 16" id="16"/>
          <p:cNvSpPr txBox="true"/>
          <p:nvPr/>
        </p:nvSpPr>
        <p:spPr>
          <a:xfrm rot="0">
            <a:off x="11339754" y="2721483"/>
            <a:ext cx="5919546" cy="3997452"/>
          </a:xfrm>
          <a:prstGeom prst="rect">
            <a:avLst/>
          </a:prstGeom>
        </p:spPr>
        <p:txBody>
          <a:bodyPr anchor="t" rtlCol="false" tIns="0" lIns="0" bIns="0" rIns="0">
            <a:spAutoFit/>
          </a:bodyPr>
          <a:lstStyle/>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Frontend: HTML, CSS, JavaScript.</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Backend: PHP, Python (para generación de QR y envío de correos).</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Base de Datos: MySQL.</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Servidor SMTP:</a:t>
            </a:r>
            <a:r>
              <a:rPr lang="en-US" sz="2400">
                <a:solidFill>
                  <a:srgbClr val="FFFFFF"/>
                </a:solidFill>
                <a:latin typeface="Courier Prime"/>
                <a:ea typeface="Courier Prime"/>
                <a:cs typeface="Courier Prime"/>
                <a:sym typeface="Courier Prime"/>
              </a:rPr>
              <a:t> Para envío de correos electrónicos.</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Github: Control de versiones</a:t>
            </a:r>
          </a:p>
          <a:p>
            <a:pPr algn="l">
              <a:lnSpc>
                <a:spcPts val="2904"/>
              </a:lnSpc>
            </a:pPr>
          </a:p>
          <a:p>
            <a:pPr algn="l">
              <a:lnSpc>
                <a:spcPts val="2904"/>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Modulos Principales{</a:t>
            </a:r>
          </a:p>
        </p:txBody>
      </p:sp>
      <p:sp>
        <p:nvSpPr>
          <p:cNvPr name="TextBox 3" id="3"/>
          <p:cNvSpPr txBox="true"/>
          <p:nvPr/>
        </p:nvSpPr>
        <p:spPr>
          <a:xfrm rot="0">
            <a:off x="1028700" y="2229155"/>
            <a:ext cx="6183583" cy="1154430"/>
          </a:xfrm>
          <a:prstGeom prst="rect">
            <a:avLst/>
          </a:prstGeom>
        </p:spPr>
        <p:txBody>
          <a:bodyPr anchor="t" rtlCol="false" tIns="0" lIns="0" bIns="0" rIns="0">
            <a:spAutoFit/>
          </a:bodyPr>
          <a:lstStyle/>
          <a:p>
            <a:pPr algn="ctr">
              <a:lnSpc>
                <a:spcPts val="4559"/>
              </a:lnSpc>
            </a:pPr>
            <a:r>
              <a:rPr lang="en-US" sz="3999">
                <a:solidFill>
                  <a:srgbClr val="8C52FF"/>
                </a:solidFill>
                <a:latin typeface="Courier Prime"/>
                <a:ea typeface="Courier Prime"/>
                <a:cs typeface="Courier Prime"/>
                <a:sym typeface="Courier Prime"/>
              </a:rPr>
              <a:t>Marcada de entrada y salida a tiempo real</a:t>
            </a:r>
          </a:p>
        </p:txBody>
      </p:sp>
      <p:sp>
        <p:nvSpPr>
          <p:cNvPr name="TextBox 4" id="4"/>
          <p:cNvSpPr txBox="true"/>
          <p:nvPr/>
        </p:nvSpPr>
        <p:spPr>
          <a:xfrm rot="0">
            <a:off x="1028700" y="3989070"/>
            <a:ext cx="6183583" cy="1725930"/>
          </a:xfrm>
          <a:prstGeom prst="rect">
            <a:avLst/>
          </a:prstGeom>
        </p:spPr>
        <p:txBody>
          <a:bodyPr anchor="t" rtlCol="false" tIns="0" lIns="0" bIns="0" rIns="0">
            <a:spAutoFit/>
          </a:bodyPr>
          <a:lstStyle/>
          <a:p>
            <a:pPr algn="ctr">
              <a:lnSpc>
                <a:spcPts val="4559"/>
              </a:lnSpc>
            </a:pPr>
            <a:r>
              <a:rPr lang="en-US" sz="3999">
                <a:solidFill>
                  <a:srgbClr val="FF914D"/>
                </a:solidFill>
                <a:latin typeface="Courier Prime"/>
                <a:ea typeface="Courier Prime"/>
                <a:cs typeface="Courier Prime"/>
                <a:sym typeface="Courier Prime"/>
              </a:rPr>
              <a:t>Escaneo de Qr (Invitados y empleados)</a:t>
            </a:r>
          </a:p>
        </p:txBody>
      </p:sp>
      <p:sp>
        <p:nvSpPr>
          <p:cNvPr name="TextBox 5" id="5"/>
          <p:cNvSpPr txBox="true"/>
          <p:nvPr/>
        </p:nvSpPr>
        <p:spPr>
          <a:xfrm rot="0">
            <a:off x="1028700" y="6698008"/>
            <a:ext cx="6670542" cy="1154430"/>
          </a:xfrm>
          <a:prstGeom prst="rect">
            <a:avLst/>
          </a:prstGeom>
        </p:spPr>
        <p:txBody>
          <a:bodyPr anchor="t" rtlCol="false" tIns="0" lIns="0" bIns="0" rIns="0">
            <a:spAutoFit/>
          </a:bodyPr>
          <a:lstStyle/>
          <a:p>
            <a:pPr algn="ctr">
              <a:lnSpc>
                <a:spcPts val="4559"/>
              </a:lnSpc>
            </a:pPr>
            <a:r>
              <a:rPr lang="en-US" sz="3999">
                <a:solidFill>
                  <a:srgbClr val="03989E"/>
                </a:solidFill>
                <a:latin typeface="Courier Prime"/>
                <a:ea typeface="Courier Prime"/>
                <a:cs typeface="Courier Prime"/>
                <a:sym typeface="Courier Prime"/>
              </a:rPr>
              <a:t>Registro de empleados e invitados</a:t>
            </a:r>
          </a:p>
        </p:txBody>
      </p:sp>
      <p:sp>
        <p:nvSpPr>
          <p:cNvPr name="TextBox 6" id="6"/>
          <p:cNvSpPr txBox="true"/>
          <p:nvPr/>
        </p:nvSpPr>
        <p:spPr>
          <a:xfrm rot="0">
            <a:off x="9144000" y="2815895"/>
            <a:ext cx="6670542" cy="1154430"/>
          </a:xfrm>
          <a:prstGeom prst="rect">
            <a:avLst/>
          </a:prstGeom>
        </p:spPr>
        <p:txBody>
          <a:bodyPr anchor="t" rtlCol="false" tIns="0" lIns="0" bIns="0" rIns="0">
            <a:spAutoFit/>
          </a:bodyPr>
          <a:lstStyle/>
          <a:p>
            <a:pPr algn="ctr">
              <a:lnSpc>
                <a:spcPts val="4559"/>
              </a:lnSpc>
            </a:pPr>
            <a:r>
              <a:rPr lang="en-US" sz="3999">
                <a:solidFill>
                  <a:srgbClr val="CB6CE6"/>
                </a:solidFill>
                <a:latin typeface="Courier Prime"/>
                <a:ea typeface="Courier Prime"/>
                <a:cs typeface="Courier Prime"/>
                <a:sym typeface="Courier Prime"/>
              </a:rPr>
              <a:t>Acceso de administradores</a:t>
            </a:r>
          </a:p>
        </p:txBody>
      </p:sp>
      <p:sp>
        <p:nvSpPr>
          <p:cNvPr name="TextBox 7" id="7"/>
          <p:cNvSpPr txBox="true"/>
          <p:nvPr/>
        </p:nvSpPr>
        <p:spPr>
          <a:xfrm rot="0">
            <a:off x="9144000" y="5162550"/>
            <a:ext cx="6670542" cy="1154430"/>
          </a:xfrm>
          <a:prstGeom prst="rect">
            <a:avLst/>
          </a:prstGeom>
        </p:spPr>
        <p:txBody>
          <a:bodyPr anchor="t" rtlCol="false" tIns="0" lIns="0" bIns="0" rIns="0">
            <a:spAutoFit/>
          </a:bodyPr>
          <a:lstStyle/>
          <a:p>
            <a:pPr algn="ctr">
              <a:lnSpc>
                <a:spcPts val="4559"/>
              </a:lnSpc>
            </a:pPr>
            <a:r>
              <a:rPr lang="en-US" sz="3999">
                <a:solidFill>
                  <a:srgbClr val="FFFFFF"/>
                </a:solidFill>
                <a:latin typeface="Courier Prime"/>
                <a:ea typeface="Courier Prime"/>
                <a:cs typeface="Courier Prime"/>
                <a:sym typeface="Courier Prime"/>
              </a:rPr>
              <a:t>Tabla dinamica con reporte de actividad</a:t>
            </a:r>
          </a:p>
        </p:txBody>
      </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2891740" y="2036203"/>
            <a:ext cx="11866620" cy="7722699"/>
          </a:xfrm>
          <a:custGeom>
            <a:avLst/>
            <a:gdLst/>
            <a:ahLst/>
            <a:cxnLst/>
            <a:rect r="r" b="b" t="t" l="l"/>
            <a:pathLst>
              <a:path h="7722699" w="11866620">
                <a:moveTo>
                  <a:pt x="0" y="0"/>
                </a:moveTo>
                <a:lnTo>
                  <a:pt x="11866620" y="0"/>
                </a:lnTo>
                <a:lnTo>
                  <a:pt x="11866620" y="7722699"/>
                </a:lnTo>
                <a:lnTo>
                  <a:pt x="0" y="7722699"/>
                </a:lnTo>
                <a:lnTo>
                  <a:pt x="0" y="0"/>
                </a:lnTo>
                <a:close/>
              </a:path>
            </a:pathLst>
          </a:custGeom>
          <a:blipFill>
            <a:blip r:embed="rId2"/>
            <a:stretch>
              <a:fillRect l="0" t="-8966" r="0" b="-8966"/>
            </a:stretch>
          </a:blipFill>
        </p:spPr>
      </p:sp>
      <p:sp>
        <p:nvSpPr>
          <p:cNvPr name="TextBox 3" id="3"/>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Tablas {</a:t>
            </a:r>
          </a:p>
        </p:txBody>
      </p:sp>
      <p:sp>
        <p:nvSpPr>
          <p:cNvPr name="TextBox 4" id="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126246" y="1568661"/>
            <a:ext cx="7031406" cy="4020124"/>
          </a:xfrm>
          <a:custGeom>
            <a:avLst/>
            <a:gdLst/>
            <a:ahLst/>
            <a:cxnLst/>
            <a:rect r="r" b="b" t="t" l="l"/>
            <a:pathLst>
              <a:path h="4020124" w="7031406">
                <a:moveTo>
                  <a:pt x="0" y="0"/>
                </a:moveTo>
                <a:lnTo>
                  <a:pt x="7031406" y="0"/>
                </a:lnTo>
                <a:lnTo>
                  <a:pt x="7031406" y="4020124"/>
                </a:lnTo>
                <a:lnTo>
                  <a:pt x="0" y="4020124"/>
                </a:lnTo>
                <a:lnTo>
                  <a:pt x="0" y="0"/>
                </a:lnTo>
                <a:close/>
              </a:path>
            </a:pathLst>
          </a:custGeom>
          <a:blipFill>
            <a:blip r:embed="rId2"/>
            <a:stretch>
              <a:fillRect l="0" t="0" r="-1642" b="0"/>
            </a:stretch>
          </a:blipFill>
        </p:spPr>
      </p:sp>
      <p:sp>
        <p:nvSpPr>
          <p:cNvPr name="Freeform 3" id="3"/>
          <p:cNvSpPr/>
          <p:nvPr/>
        </p:nvSpPr>
        <p:spPr>
          <a:xfrm flipH="false" flipV="false" rot="0">
            <a:off x="9671672" y="1568661"/>
            <a:ext cx="7146888" cy="4020124"/>
          </a:xfrm>
          <a:custGeom>
            <a:avLst/>
            <a:gdLst/>
            <a:ahLst/>
            <a:cxnLst/>
            <a:rect r="r" b="b" t="t" l="l"/>
            <a:pathLst>
              <a:path h="4020124" w="7146888">
                <a:moveTo>
                  <a:pt x="0" y="0"/>
                </a:moveTo>
                <a:lnTo>
                  <a:pt x="7146887" y="0"/>
                </a:lnTo>
                <a:lnTo>
                  <a:pt x="7146887" y="4020124"/>
                </a:lnTo>
                <a:lnTo>
                  <a:pt x="0" y="4020124"/>
                </a:lnTo>
                <a:lnTo>
                  <a:pt x="0" y="0"/>
                </a:lnTo>
                <a:close/>
              </a:path>
            </a:pathLst>
          </a:custGeom>
          <a:blipFill>
            <a:blip r:embed="rId3"/>
            <a:stretch>
              <a:fillRect l="0" t="0" r="0" b="0"/>
            </a:stretch>
          </a:blipFill>
        </p:spPr>
      </p:sp>
      <p:sp>
        <p:nvSpPr>
          <p:cNvPr name="Freeform 4" id="4"/>
          <p:cNvSpPr/>
          <p:nvPr/>
        </p:nvSpPr>
        <p:spPr>
          <a:xfrm flipH="false" flipV="false" rot="0">
            <a:off x="5587875" y="5880654"/>
            <a:ext cx="7112250" cy="4000640"/>
          </a:xfrm>
          <a:custGeom>
            <a:avLst/>
            <a:gdLst/>
            <a:ahLst/>
            <a:cxnLst/>
            <a:rect r="r" b="b" t="t" l="l"/>
            <a:pathLst>
              <a:path h="4000640" w="7112250">
                <a:moveTo>
                  <a:pt x="0" y="0"/>
                </a:moveTo>
                <a:lnTo>
                  <a:pt x="7112250" y="0"/>
                </a:lnTo>
                <a:lnTo>
                  <a:pt x="7112250" y="4000640"/>
                </a:lnTo>
                <a:lnTo>
                  <a:pt x="0" y="4000640"/>
                </a:lnTo>
                <a:lnTo>
                  <a:pt x="0" y="0"/>
                </a:lnTo>
                <a:close/>
              </a:path>
            </a:pathLst>
          </a:custGeom>
          <a:blipFill>
            <a:blip r:embed="rId4"/>
            <a:stretch>
              <a:fillRect l="0" t="0" r="0" b="0"/>
            </a:stretch>
          </a:blipFill>
        </p:spPr>
      </p:sp>
      <p:sp>
        <p:nvSpPr>
          <p:cNvPr name="TextBox 5" id="5"/>
          <p:cNvSpPr txBox="true"/>
          <p:nvPr/>
        </p:nvSpPr>
        <p:spPr>
          <a:xfrm rot="0">
            <a:off x="1126246" y="44577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Interfaces {</a:t>
            </a:r>
          </a:p>
        </p:txBody>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08163"/>
            <a:ext cx="7551196" cy="3698688"/>
          </a:xfrm>
          <a:custGeom>
            <a:avLst/>
            <a:gdLst/>
            <a:ahLst/>
            <a:cxnLst/>
            <a:rect r="r" b="b" t="t" l="l"/>
            <a:pathLst>
              <a:path h="3698688" w="7551196">
                <a:moveTo>
                  <a:pt x="0" y="0"/>
                </a:moveTo>
                <a:lnTo>
                  <a:pt x="7551196" y="0"/>
                </a:lnTo>
                <a:lnTo>
                  <a:pt x="7551196" y="3698688"/>
                </a:lnTo>
                <a:lnTo>
                  <a:pt x="0" y="3698688"/>
                </a:lnTo>
                <a:lnTo>
                  <a:pt x="0" y="0"/>
                </a:lnTo>
                <a:close/>
              </a:path>
            </a:pathLst>
          </a:custGeom>
          <a:blipFill>
            <a:blip r:embed="rId2"/>
            <a:stretch>
              <a:fillRect l="0" t="0" r="0" b="0"/>
            </a:stretch>
          </a:blipFill>
        </p:spPr>
      </p:sp>
      <p:sp>
        <p:nvSpPr>
          <p:cNvPr name="Freeform 3" id="3"/>
          <p:cNvSpPr/>
          <p:nvPr/>
        </p:nvSpPr>
        <p:spPr>
          <a:xfrm flipH="false" flipV="false" rot="0">
            <a:off x="9357022" y="1908163"/>
            <a:ext cx="7551196" cy="3698688"/>
          </a:xfrm>
          <a:custGeom>
            <a:avLst/>
            <a:gdLst/>
            <a:ahLst/>
            <a:cxnLst/>
            <a:rect r="r" b="b" t="t" l="l"/>
            <a:pathLst>
              <a:path h="3698688" w="7551196">
                <a:moveTo>
                  <a:pt x="0" y="0"/>
                </a:moveTo>
                <a:lnTo>
                  <a:pt x="7551196" y="0"/>
                </a:lnTo>
                <a:lnTo>
                  <a:pt x="7551196" y="3698688"/>
                </a:lnTo>
                <a:lnTo>
                  <a:pt x="0" y="3698688"/>
                </a:lnTo>
                <a:lnTo>
                  <a:pt x="0" y="0"/>
                </a:lnTo>
                <a:close/>
              </a:path>
            </a:pathLst>
          </a:custGeom>
          <a:blipFill>
            <a:blip r:embed="rId3"/>
            <a:stretch>
              <a:fillRect l="0" t="0" r="0" b="0"/>
            </a:stretch>
          </a:blipFill>
        </p:spPr>
      </p:sp>
      <p:sp>
        <p:nvSpPr>
          <p:cNvPr name="Freeform 4" id="4"/>
          <p:cNvSpPr/>
          <p:nvPr/>
        </p:nvSpPr>
        <p:spPr>
          <a:xfrm flipH="false" flipV="false" rot="0">
            <a:off x="4804298" y="5883076"/>
            <a:ext cx="8214675" cy="4008457"/>
          </a:xfrm>
          <a:custGeom>
            <a:avLst/>
            <a:gdLst/>
            <a:ahLst/>
            <a:cxnLst/>
            <a:rect r="r" b="b" t="t" l="l"/>
            <a:pathLst>
              <a:path h="4008457" w="8214675">
                <a:moveTo>
                  <a:pt x="0" y="0"/>
                </a:moveTo>
                <a:lnTo>
                  <a:pt x="8214675" y="0"/>
                </a:lnTo>
                <a:lnTo>
                  <a:pt x="8214675" y="4008457"/>
                </a:lnTo>
                <a:lnTo>
                  <a:pt x="0" y="4008457"/>
                </a:lnTo>
                <a:lnTo>
                  <a:pt x="0" y="0"/>
                </a:lnTo>
                <a:close/>
              </a:path>
            </a:pathLst>
          </a:custGeom>
          <a:blipFill>
            <a:blip r:embed="rId4"/>
            <a:stretch>
              <a:fillRect l="0" t="0" r="0" b="0"/>
            </a:stretch>
          </a:blipFill>
        </p:spPr>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Interfaces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2402474" y="1987074"/>
            <a:ext cx="13483052" cy="7651632"/>
          </a:xfrm>
          <a:custGeom>
            <a:avLst/>
            <a:gdLst/>
            <a:ahLst/>
            <a:cxnLst/>
            <a:rect r="r" b="b" t="t" l="l"/>
            <a:pathLst>
              <a:path h="7651632" w="13483052">
                <a:moveTo>
                  <a:pt x="0" y="0"/>
                </a:moveTo>
                <a:lnTo>
                  <a:pt x="13483052" y="0"/>
                </a:lnTo>
                <a:lnTo>
                  <a:pt x="13483052" y="7651632"/>
                </a:lnTo>
                <a:lnTo>
                  <a:pt x="0" y="7651632"/>
                </a:lnTo>
                <a:lnTo>
                  <a:pt x="0" y="0"/>
                </a:lnTo>
                <a:close/>
              </a:path>
            </a:pathLst>
          </a:custGeom>
          <a:blipFill>
            <a:blip r:embed="rId2"/>
            <a:stretch>
              <a:fillRect l="0" t="0" r="0" b="0"/>
            </a:stretch>
          </a:blipFill>
        </p:spPr>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Tabla de Gantt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DAGjTX84fhM</dc:identifier>
  <dcterms:modified xsi:type="dcterms:W3CDTF">2011-08-01T06:04:30Z</dcterms:modified>
  <cp:revision>1</cp:revision>
  <dc:title>Presentación Técnica Código Programación Minimalista Gris</dc:title>
</cp:coreProperties>
</file>