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5" roundtripDataSignature="AMtx7mifkwzBpV00s7+jNkRF8ZnUXSh5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0a364f8b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70a364f8b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0a364f8b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70a364f8b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0a364f8b4_7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70a364f8b4_7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fb96cf49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bfb96cf49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fb96cf492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bfb96cf492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2043112" y="365125"/>
            <a:ext cx="9310687" cy="9302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3" name="Google Shape;83;p22"/>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2043484" y="365126"/>
            <a:ext cx="9310315" cy="9468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13"/>
          <p:cNvSpPr txBox="1"/>
          <p:nvPr>
            <p:ph idx="1" type="body"/>
          </p:nvPr>
        </p:nvSpPr>
        <p:spPr>
          <a:xfrm>
            <a:off x="572493" y="1431235"/>
            <a:ext cx="11100021" cy="486619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15"/>
          <p:cNvSpPr txBox="1"/>
          <p:nvPr>
            <p:ph type="title"/>
          </p:nvPr>
        </p:nvSpPr>
        <p:spPr>
          <a:xfrm>
            <a:off x="2043112" y="365125"/>
            <a:ext cx="9310687" cy="9302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15"/>
          <p:cNvSpPr txBox="1"/>
          <p:nvPr>
            <p:ph idx="1" type="body"/>
          </p:nvPr>
        </p:nvSpPr>
        <p:spPr>
          <a:xfrm rot="5400000">
            <a:off x="3594894" y="-1581944"/>
            <a:ext cx="4729162" cy="1078865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16"/>
          <p:cNvSpPr/>
          <p:nvPr>
            <p:ph idx="2" type="pic"/>
          </p:nvPr>
        </p:nvSpPr>
        <p:spPr>
          <a:xfrm>
            <a:off x="5183188" y="987425"/>
            <a:ext cx="6172200" cy="4873625"/>
          </a:xfrm>
          <a:prstGeom prst="rect">
            <a:avLst/>
          </a:prstGeom>
          <a:noFill/>
          <a:ln>
            <a:noFill/>
          </a:ln>
        </p:spPr>
      </p:sp>
      <p:sp>
        <p:nvSpPr>
          <p:cNvPr id="44" name="Google Shape;4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6"/>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17"/>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2043112" y="365125"/>
            <a:ext cx="9310687" cy="9302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19"/>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0"/>
          <p:cNvSpPr txBox="1"/>
          <p:nvPr>
            <p:ph type="title"/>
          </p:nvPr>
        </p:nvSpPr>
        <p:spPr>
          <a:xfrm>
            <a:off x="2059536" y="365125"/>
            <a:ext cx="9295852" cy="9594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0"/>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2043112" y="365125"/>
            <a:ext cx="9310687" cy="93027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0"/>
          <p:cNvSpPr txBox="1"/>
          <p:nvPr>
            <p:ph idx="1" type="body"/>
          </p:nvPr>
        </p:nvSpPr>
        <p:spPr>
          <a:xfrm>
            <a:off x="565150" y="1447800"/>
            <a:ext cx="10788650" cy="47291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 name="Shape 17"/>
        <p:cNvGrpSpPr/>
        <p:nvPr/>
      </p:nvGrpSpPr>
      <p:grpSpPr>
        <a:xfrm>
          <a:off x="0" y="0"/>
          <a:ext cx="0" cy="0"/>
          <a:chOff x="0" y="0"/>
          <a:chExt cx="0" cy="0"/>
        </a:xfrm>
      </p:grpSpPr>
      <p:sp>
        <p:nvSpPr>
          <p:cNvPr id="18" name="Google Shape;18;p12"/>
          <p:cNvSpPr txBox="1"/>
          <p:nvPr>
            <p:ph type="title"/>
          </p:nvPr>
        </p:nvSpPr>
        <p:spPr>
          <a:xfrm>
            <a:off x="2043112" y="365125"/>
            <a:ext cx="9310687" cy="93027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9" name="Google Shape;19;p12"/>
          <p:cNvSpPr txBox="1"/>
          <p:nvPr>
            <p:ph idx="1" type="body"/>
          </p:nvPr>
        </p:nvSpPr>
        <p:spPr>
          <a:xfrm>
            <a:off x="565150" y="1447800"/>
            <a:ext cx="10788650" cy="47291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2"/>
          <p:cNvSpPr txBox="1"/>
          <p:nvPr>
            <p:ph idx="10" type="dt"/>
          </p:nvPr>
        </p:nvSpPr>
        <p:spPr>
          <a:xfrm>
            <a:off x="2051050" y="6519862"/>
            <a:ext cx="1530350" cy="3476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12"/>
          <p:cNvSpPr txBox="1"/>
          <p:nvPr>
            <p:ph idx="11" type="ftr"/>
          </p:nvPr>
        </p:nvSpPr>
        <p:spPr>
          <a:xfrm>
            <a:off x="4038600" y="6529387"/>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12"/>
          <p:cNvSpPr txBox="1"/>
          <p:nvPr>
            <p:ph idx="12" type="sldNum"/>
          </p:nvPr>
        </p:nvSpPr>
        <p:spPr>
          <a:xfrm>
            <a:off x="8610600" y="6529387"/>
            <a:ext cx="2743200" cy="3286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657866" y="1982775"/>
            <a:ext cx="9028200" cy="70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3600"/>
              <a:t>ĐỒ ÁN CHUYÊN NGÀNH 2</a:t>
            </a:r>
            <a:endParaRPr sz="3600"/>
          </a:p>
        </p:txBody>
      </p:sp>
      <p:sp>
        <p:nvSpPr>
          <p:cNvPr id="91" name="Google Shape;91;p1"/>
          <p:cNvSpPr txBox="1"/>
          <p:nvPr>
            <p:ph idx="1" type="subTitle"/>
          </p:nvPr>
        </p:nvSpPr>
        <p:spPr>
          <a:xfrm>
            <a:off x="1214437" y="2838450"/>
            <a:ext cx="9488487" cy="1065212"/>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US" sz="3600"/>
              <a:t>PHÁT TRIỀN HỆ THỐNG IOT CHO HỆ THỐNG </a:t>
            </a:r>
            <a:endParaRPr sz="3600"/>
          </a:p>
          <a:p>
            <a:pPr indent="-406400" lvl="0" marL="457200" rtl="0" algn="ctr">
              <a:lnSpc>
                <a:spcPct val="90000"/>
              </a:lnSpc>
              <a:spcBef>
                <a:spcPts val="1000"/>
              </a:spcBef>
              <a:spcAft>
                <a:spcPts val="0"/>
              </a:spcAft>
              <a:buClr>
                <a:schemeClr val="dk1"/>
              </a:buClr>
              <a:buSzPts val="2400"/>
              <a:buNone/>
            </a:pPr>
            <a:r>
              <a:rPr lang="en-US" sz="3600"/>
              <a:t>NÔNG NGHIỆP THÔNG MINH</a:t>
            </a:r>
            <a:endParaRPr sz="3600"/>
          </a:p>
        </p:txBody>
      </p:sp>
      <p:sp>
        <p:nvSpPr>
          <p:cNvPr id="92" name="Google Shape;92;p1"/>
          <p:cNvSpPr txBox="1"/>
          <p:nvPr/>
        </p:nvSpPr>
        <p:spPr>
          <a:xfrm>
            <a:off x="731725" y="3703408"/>
            <a:ext cx="5728342" cy="24006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500" u="none" cap="none" strike="noStrike">
                <a:solidFill>
                  <a:schemeClr val="dk1"/>
                </a:solidFill>
                <a:latin typeface="Calibri"/>
                <a:ea typeface="Calibri"/>
                <a:cs typeface="Calibri"/>
                <a:sym typeface="Calibri"/>
              </a:rPr>
              <a:t>Sinh viên : Nguyễn Văn Hiếu</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500" u="none" cap="none" strike="noStrike">
                <a:solidFill>
                  <a:schemeClr val="dk1"/>
                </a:solidFill>
                <a:latin typeface="Calibri"/>
                <a:ea typeface="Calibri"/>
                <a:cs typeface="Calibri"/>
                <a:sym typeface="Calibri"/>
              </a:rPr>
              <a:t>Lớp           : 19CE</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2500" u="none" cap="none" strike="noStrike">
                <a:solidFill>
                  <a:schemeClr val="dk1"/>
                </a:solidFill>
                <a:latin typeface="Calibri"/>
                <a:ea typeface="Calibri"/>
                <a:cs typeface="Calibri"/>
                <a:sym typeface="Calibri"/>
              </a:rPr>
              <a:t>             	</a:t>
            </a:r>
            <a:endParaRPr b="0" i="0" sz="2500" u="none" cap="none" strike="noStrike">
              <a:solidFill>
                <a:srgbClr val="000000"/>
              </a:solidFill>
              <a:latin typeface="Arial"/>
              <a:ea typeface="Arial"/>
              <a:cs typeface="Arial"/>
              <a:sym typeface="Arial"/>
            </a:endParaRPr>
          </a:p>
        </p:txBody>
      </p:sp>
      <p:sp>
        <p:nvSpPr>
          <p:cNvPr id="93" name="Google Shape;93;p1"/>
          <p:cNvSpPr txBox="1"/>
          <p:nvPr/>
        </p:nvSpPr>
        <p:spPr>
          <a:xfrm>
            <a:off x="731725" y="6032963"/>
            <a:ext cx="5728342"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2500" u="none" cap="none" strike="noStrike">
                <a:solidFill>
                  <a:schemeClr val="dk1"/>
                </a:solidFill>
                <a:latin typeface="Calibri"/>
                <a:ea typeface="Calibri"/>
                <a:cs typeface="Calibri"/>
                <a:sym typeface="Calibri"/>
              </a:rPr>
              <a:t>Người hướng dẫn: TS. Dương Hữu Ái</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26559" y="386865"/>
            <a:ext cx="10487100" cy="94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Nội dung</a:t>
            </a:r>
            <a:endParaRPr/>
          </a:p>
        </p:txBody>
      </p:sp>
      <p:sp>
        <p:nvSpPr>
          <p:cNvPr id="99" name="Google Shape;99;p2"/>
          <p:cNvSpPr txBox="1"/>
          <p:nvPr/>
        </p:nvSpPr>
        <p:spPr>
          <a:xfrm>
            <a:off x="346735" y="1311463"/>
            <a:ext cx="6900731" cy="4801284"/>
          </a:xfrm>
          <a:prstGeom prst="rect">
            <a:avLst/>
          </a:prstGeom>
          <a:noFill/>
          <a:ln>
            <a:noFill/>
          </a:ln>
        </p:spPr>
        <p:txBody>
          <a:bodyPr anchorCtr="0" anchor="t" bIns="91425" lIns="91425" spcFirstLastPara="1" rIns="91425" wrap="square" tIns="91425">
            <a:spAutoFit/>
          </a:bodyPr>
          <a:lstStyle/>
          <a:p>
            <a:pPr indent="-419100" lvl="0" marL="457200" marR="0" rtl="0" algn="l">
              <a:lnSpc>
                <a:spcPct val="200000"/>
              </a:lnSpc>
              <a:spcBef>
                <a:spcPts val="0"/>
              </a:spcBef>
              <a:spcAft>
                <a:spcPts val="0"/>
              </a:spcAft>
              <a:buClr>
                <a:srgbClr val="000000"/>
              </a:buClr>
              <a:buSzPts val="3000"/>
              <a:buFont typeface="Calibri"/>
              <a:buAutoNum type="romanUcPeriod"/>
            </a:pPr>
            <a:r>
              <a:rPr b="1" i="0" lang="en-US" sz="3000" u="none" cap="none" strike="noStrike">
                <a:solidFill>
                  <a:srgbClr val="000000"/>
                </a:solidFill>
                <a:latin typeface="Calibri"/>
                <a:ea typeface="Calibri"/>
                <a:cs typeface="Calibri"/>
                <a:sym typeface="Calibri"/>
              </a:rPr>
              <a:t>TỔNG QUAN CHỦ ĐỀ</a:t>
            </a:r>
            <a:endParaRPr/>
          </a:p>
          <a:p>
            <a:pPr indent="-419100" lvl="0" marL="457200" marR="0" rtl="0" algn="l">
              <a:lnSpc>
                <a:spcPct val="200000"/>
              </a:lnSpc>
              <a:spcBef>
                <a:spcPts val="0"/>
              </a:spcBef>
              <a:spcAft>
                <a:spcPts val="0"/>
              </a:spcAft>
              <a:buClr>
                <a:srgbClr val="000000"/>
              </a:buClr>
              <a:buSzPts val="3000"/>
              <a:buFont typeface="Calibri"/>
              <a:buAutoNum type="romanUcPeriod"/>
            </a:pPr>
            <a:r>
              <a:rPr b="1" i="0" lang="en-US" sz="3000" u="none" cap="none" strike="noStrike">
                <a:solidFill>
                  <a:srgbClr val="000000"/>
                </a:solidFill>
                <a:latin typeface="Calibri"/>
                <a:ea typeface="Calibri"/>
                <a:cs typeface="Calibri"/>
                <a:sym typeface="Calibri"/>
              </a:rPr>
              <a:t>PHÂN TÍCH VÀ THIẾT KẾ HỆ THỐNG</a:t>
            </a:r>
            <a:endParaRPr/>
          </a:p>
          <a:p>
            <a:pPr indent="-419100" lvl="0" marL="457200" marR="0" rtl="0" algn="l">
              <a:lnSpc>
                <a:spcPct val="200000"/>
              </a:lnSpc>
              <a:spcBef>
                <a:spcPts val="0"/>
              </a:spcBef>
              <a:spcAft>
                <a:spcPts val="0"/>
              </a:spcAft>
              <a:buClr>
                <a:srgbClr val="000000"/>
              </a:buClr>
              <a:buSzPts val="3000"/>
              <a:buFont typeface="Calibri"/>
              <a:buAutoNum type="romanUcPeriod"/>
            </a:pPr>
            <a:r>
              <a:rPr b="1" i="0" lang="en-US" sz="3000" u="none" cap="none" strike="noStrike">
                <a:solidFill>
                  <a:srgbClr val="000000"/>
                </a:solidFill>
                <a:latin typeface="Calibri"/>
                <a:ea typeface="Calibri"/>
                <a:cs typeface="Calibri"/>
                <a:sym typeface="Calibri"/>
              </a:rPr>
              <a:t> THIẾT KẾ PHẦN CỨNG</a:t>
            </a:r>
            <a:endParaRPr/>
          </a:p>
          <a:p>
            <a:pPr indent="-419100" lvl="0" marL="457200" marR="0" rtl="0" algn="l">
              <a:lnSpc>
                <a:spcPct val="200000"/>
              </a:lnSpc>
              <a:spcBef>
                <a:spcPts val="0"/>
              </a:spcBef>
              <a:spcAft>
                <a:spcPts val="0"/>
              </a:spcAft>
              <a:buClr>
                <a:srgbClr val="000000"/>
              </a:buClr>
              <a:buSzPts val="3000"/>
              <a:buFont typeface="Calibri"/>
              <a:buAutoNum type="romanUcPeriod"/>
            </a:pPr>
            <a:r>
              <a:rPr b="1" i="0" lang="en-US" sz="3000" u="none" cap="none" strike="noStrike">
                <a:solidFill>
                  <a:srgbClr val="000000"/>
                </a:solidFill>
                <a:latin typeface="Calibri"/>
                <a:ea typeface="Calibri"/>
                <a:cs typeface="Calibri"/>
                <a:sym typeface="Calibri"/>
              </a:rPr>
              <a:t>THIẾT KẾ PHẦN MỀM</a:t>
            </a:r>
            <a:endParaRPr/>
          </a:p>
          <a:p>
            <a:pPr indent="-419100" lvl="0" marL="457200" marR="0" rtl="0" algn="l">
              <a:lnSpc>
                <a:spcPct val="200000"/>
              </a:lnSpc>
              <a:spcBef>
                <a:spcPts val="0"/>
              </a:spcBef>
              <a:spcAft>
                <a:spcPts val="0"/>
              </a:spcAft>
              <a:buClr>
                <a:srgbClr val="000000"/>
              </a:buClr>
              <a:buSzPts val="3000"/>
              <a:buFont typeface="Calibri"/>
              <a:buAutoNum type="romanUcPeriod"/>
            </a:pPr>
            <a:r>
              <a:rPr b="1" i="0" lang="en-US" sz="3000" u="none" cap="none" strike="noStrike">
                <a:solidFill>
                  <a:srgbClr val="000000"/>
                </a:solidFill>
                <a:latin typeface="Calibri"/>
                <a:ea typeface="Calibri"/>
                <a:cs typeface="Calibri"/>
                <a:sym typeface="Calibri"/>
              </a:rPr>
              <a:t>PHẦN KẾT LUẬN</a:t>
            </a:r>
            <a:endParaRPr b="1" i="0" sz="3000" u="none" cap="none" strike="noStrike">
              <a:solidFill>
                <a:srgbClr val="000000"/>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6496150" y="2053450"/>
            <a:ext cx="4912675" cy="275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70a364f8b4_0_2"/>
          <p:cNvSpPr txBox="1"/>
          <p:nvPr>
            <p:ph type="title"/>
          </p:nvPr>
        </p:nvSpPr>
        <p:spPr>
          <a:xfrm>
            <a:off x="2043484" y="422276"/>
            <a:ext cx="9310200" cy="946800"/>
          </a:xfrm>
          <a:prstGeom prst="rect">
            <a:avLst/>
          </a:prstGeom>
          <a:noFill/>
          <a:ln>
            <a:noFill/>
          </a:ln>
        </p:spPr>
        <p:txBody>
          <a:bodyPr anchorCtr="0" anchor="ctr" bIns="45700" lIns="91425" spcFirstLastPara="1" rIns="91425" wrap="square" tIns="45700">
            <a:noAutofit/>
          </a:bodyPr>
          <a:lstStyle/>
          <a:p>
            <a:pPr indent="-419100" lvl="0" marL="457200" rtl="0" algn="l">
              <a:lnSpc>
                <a:spcPct val="200000"/>
              </a:lnSpc>
              <a:spcBef>
                <a:spcPts val="0"/>
              </a:spcBef>
              <a:spcAft>
                <a:spcPts val="0"/>
              </a:spcAft>
              <a:buSzPts val="1400"/>
              <a:buNone/>
            </a:pPr>
            <a:r>
              <a:rPr b="1" lang="en-US" sz="3000"/>
              <a:t>I. TỔNG QUAN CHỦ ĐỀ</a:t>
            </a:r>
            <a:endParaRPr/>
          </a:p>
        </p:txBody>
      </p:sp>
      <p:sp>
        <p:nvSpPr>
          <p:cNvPr id="106" name="Google Shape;106;g170a364f8b4_0_2"/>
          <p:cNvSpPr txBox="1"/>
          <p:nvPr>
            <p:ph idx="1" type="body"/>
          </p:nvPr>
        </p:nvSpPr>
        <p:spPr>
          <a:xfrm>
            <a:off x="328625" y="1459825"/>
            <a:ext cx="6786600" cy="4866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AutoNum type="arabicPeriod"/>
            </a:pPr>
            <a:r>
              <a:rPr b="1" lang="en-US" sz="2400"/>
              <a:t>Lý do chọn đề tài</a:t>
            </a:r>
            <a:endParaRPr b="1" sz="2400"/>
          </a:p>
          <a:p>
            <a:pPr indent="-381000" lvl="0" marL="457200" rtl="0" algn="just">
              <a:lnSpc>
                <a:spcPct val="150000"/>
              </a:lnSpc>
              <a:spcBef>
                <a:spcPts val="0"/>
              </a:spcBef>
              <a:spcAft>
                <a:spcPts val="0"/>
              </a:spcAft>
              <a:buSzPts val="2400"/>
              <a:buChar char="-"/>
            </a:pPr>
            <a:r>
              <a:rPr lang="en-US" sz="2000"/>
              <a:t>Hiện nay cuộc cách mạng khoa học kỹ thuật ngày càng phát triển. Đặc biệt trong lĩnh vực nông nghiệp là lĩnh vực chịu tác động mạnh nhất.</a:t>
            </a:r>
            <a:endParaRPr sz="2000"/>
          </a:p>
          <a:p>
            <a:pPr indent="-381000" lvl="0" marL="457200" rtl="0" algn="just">
              <a:lnSpc>
                <a:spcPct val="150000"/>
              </a:lnSpc>
              <a:spcBef>
                <a:spcPts val="0"/>
              </a:spcBef>
              <a:spcAft>
                <a:spcPts val="0"/>
              </a:spcAft>
              <a:buSzPts val="2400"/>
              <a:buChar char="-"/>
            </a:pPr>
            <a:r>
              <a:rPr lang="en-US" sz="2000"/>
              <a:t>Nhận thấy sự cần thiết và phù hợp với xu thế phát triển, nhóm chúng em chọn đề tài “Phát triển hệ thống IOT cho mô hình nông nghiệp thông minh”...</a:t>
            </a:r>
            <a:endParaRPr sz="2400"/>
          </a:p>
          <a:p>
            <a:pPr indent="0" lvl="0" marL="457200" rtl="0" algn="l">
              <a:lnSpc>
                <a:spcPct val="150000"/>
              </a:lnSpc>
              <a:spcBef>
                <a:spcPts val="1000"/>
              </a:spcBef>
              <a:spcAft>
                <a:spcPts val="0"/>
              </a:spcAft>
              <a:buSzPts val="1800"/>
              <a:buNone/>
            </a:pPr>
            <a:r>
              <a:t/>
            </a:r>
            <a:endParaRPr sz="2400"/>
          </a:p>
        </p:txBody>
      </p:sp>
      <p:pic>
        <p:nvPicPr>
          <p:cNvPr descr="Công nghệ Lora và ứng dụng trong công nghiệp công nghệ cao" id="107" name="Google Shape;107;g170a364f8b4_0_2"/>
          <p:cNvPicPr preferRelativeResize="0"/>
          <p:nvPr/>
        </p:nvPicPr>
        <p:blipFill rotWithShape="1">
          <a:blip r:embed="rId3">
            <a:alphaModFix/>
          </a:blip>
          <a:srcRect b="0" l="0" r="0" t="0"/>
          <a:stretch/>
        </p:blipFill>
        <p:spPr>
          <a:xfrm>
            <a:off x="7614707" y="1213376"/>
            <a:ext cx="4187825" cy="2559228"/>
          </a:xfrm>
          <a:prstGeom prst="rect">
            <a:avLst/>
          </a:prstGeom>
          <a:noFill/>
          <a:ln>
            <a:noFill/>
          </a:ln>
        </p:spPr>
      </p:pic>
      <p:pic>
        <p:nvPicPr>
          <p:cNvPr descr="Best LoRa Sensors Based Agriculture Remote Monitoring System - Renke" id="108" name="Google Shape;108;g170a364f8b4_0_2"/>
          <p:cNvPicPr preferRelativeResize="0"/>
          <p:nvPr/>
        </p:nvPicPr>
        <p:blipFill rotWithShape="1">
          <a:blip r:embed="rId4">
            <a:alphaModFix/>
          </a:blip>
          <a:srcRect b="0" l="0" r="0" t="0"/>
          <a:stretch/>
        </p:blipFill>
        <p:spPr>
          <a:xfrm>
            <a:off x="7614707" y="3916492"/>
            <a:ext cx="4187825" cy="251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70a364f8b4_0_7"/>
          <p:cNvSpPr txBox="1"/>
          <p:nvPr>
            <p:ph idx="1" type="body"/>
          </p:nvPr>
        </p:nvSpPr>
        <p:spPr>
          <a:xfrm>
            <a:off x="270934" y="1365609"/>
            <a:ext cx="8297333" cy="521299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2400"/>
              <a:t>2. Mục tiêu đề tài</a:t>
            </a:r>
            <a:endParaRPr sz="2400"/>
          </a:p>
          <a:p>
            <a:pPr indent="0" lvl="0" marL="0" rtl="0" algn="l">
              <a:lnSpc>
                <a:spcPct val="90000"/>
              </a:lnSpc>
              <a:spcBef>
                <a:spcPts val="1000"/>
              </a:spcBef>
              <a:spcAft>
                <a:spcPts val="0"/>
              </a:spcAft>
              <a:buSzPts val="1800"/>
              <a:buNone/>
            </a:pPr>
            <a:r>
              <a:rPr lang="en-US"/>
              <a:t>- Xây dựng mô hình hệ thống nông nghiệp tự động trong nhà lưới theo công nghệ LORA.</a:t>
            </a:r>
            <a:endParaRPr/>
          </a:p>
          <a:p>
            <a:pPr indent="0" lvl="0" marL="0" rtl="0" algn="l">
              <a:lnSpc>
                <a:spcPct val="90000"/>
              </a:lnSpc>
              <a:spcBef>
                <a:spcPts val="1000"/>
              </a:spcBef>
              <a:spcAft>
                <a:spcPts val="0"/>
              </a:spcAft>
              <a:buSzPts val="1800"/>
              <a:buNone/>
            </a:pPr>
            <a:r>
              <a:rPr lang="en-US"/>
              <a:t>- Thu thập các thông số: nhiệt độ, độ ẩm môi trường, độ ẩm đất,… từ các cảm biến và hiển thị, lưu trữ trên ứng dụng điện thoại.</a:t>
            </a:r>
            <a:endParaRPr/>
          </a:p>
          <a:p>
            <a:pPr indent="0" lvl="0" marL="0" rtl="0" algn="l">
              <a:lnSpc>
                <a:spcPct val="90000"/>
              </a:lnSpc>
              <a:spcBef>
                <a:spcPts val="1000"/>
              </a:spcBef>
              <a:spcAft>
                <a:spcPts val="0"/>
              </a:spcAft>
              <a:buSzPts val="1800"/>
              <a:buNone/>
            </a:pPr>
            <a:r>
              <a:rPr lang="en-US"/>
              <a:t>- Đảm bảo tốc độ lấy dữ liệu cảm biến nhanh, điều khiển bơm chính xác đảm bảo chất lượng hệ thống. </a:t>
            </a:r>
            <a:endParaRPr/>
          </a:p>
        </p:txBody>
      </p:sp>
      <p:pic>
        <p:nvPicPr>
          <p:cNvPr id="114" name="Google Shape;114;g170a364f8b4_0_7"/>
          <p:cNvPicPr preferRelativeResize="0"/>
          <p:nvPr/>
        </p:nvPicPr>
        <p:blipFill rotWithShape="1">
          <a:blip r:embed="rId3">
            <a:alphaModFix/>
          </a:blip>
          <a:srcRect b="0" l="0" r="0" t="0"/>
          <a:stretch/>
        </p:blipFill>
        <p:spPr>
          <a:xfrm>
            <a:off x="8314266" y="2302933"/>
            <a:ext cx="3530600" cy="2257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70a364f8b4_7_22"/>
          <p:cNvSpPr txBox="1"/>
          <p:nvPr>
            <p:ph type="title"/>
          </p:nvPr>
        </p:nvSpPr>
        <p:spPr>
          <a:xfrm>
            <a:off x="2043484" y="365126"/>
            <a:ext cx="9310200" cy="946800"/>
          </a:xfrm>
          <a:prstGeom prst="rect">
            <a:avLst/>
          </a:prstGeom>
          <a:noFill/>
          <a:ln>
            <a:noFill/>
          </a:ln>
        </p:spPr>
        <p:txBody>
          <a:bodyPr anchorCtr="0" anchor="ctr" bIns="45700" lIns="91425" spcFirstLastPara="1" rIns="91425" wrap="square" tIns="45700">
            <a:noAutofit/>
          </a:bodyPr>
          <a:lstStyle/>
          <a:p>
            <a:pPr indent="-419100" lvl="0" marL="457200" rtl="0" algn="l">
              <a:lnSpc>
                <a:spcPct val="200000"/>
              </a:lnSpc>
              <a:spcBef>
                <a:spcPts val="0"/>
              </a:spcBef>
              <a:spcAft>
                <a:spcPts val="0"/>
              </a:spcAft>
              <a:buSzPts val="1400"/>
              <a:buNone/>
            </a:pPr>
            <a:r>
              <a:rPr b="1" lang="en-US" sz="3000"/>
              <a:t>II. PHÂN TÍCH VÀ THIẾT KẾ HỆ THỐNG</a:t>
            </a:r>
            <a:endParaRPr/>
          </a:p>
        </p:txBody>
      </p:sp>
      <p:sp>
        <p:nvSpPr>
          <p:cNvPr id="120" name="Google Shape;120;g170a364f8b4_7_22"/>
          <p:cNvSpPr txBox="1"/>
          <p:nvPr>
            <p:ph idx="1" type="body"/>
          </p:nvPr>
        </p:nvSpPr>
        <p:spPr>
          <a:xfrm>
            <a:off x="423333" y="1179755"/>
            <a:ext cx="6587067" cy="54201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1. Sơ đồ tổng quan hệ thống</a:t>
            </a:r>
            <a:endParaRPr/>
          </a:p>
          <a:p>
            <a:pPr indent="0" lvl="0" marL="546100" rtl="0" algn="just">
              <a:lnSpc>
                <a:spcPct val="150000"/>
              </a:lnSpc>
              <a:spcBef>
                <a:spcPts val="0"/>
              </a:spcBef>
              <a:spcAft>
                <a:spcPts val="0"/>
              </a:spcAft>
              <a:buSzPts val="2200"/>
              <a:buNone/>
            </a:pPr>
            <a:r>
              <a:t/>
            </a:r>
            <a:endParaRPr sz="2200"/>
          </a:p>
          <a:p>
            <a:pPr indent="0" lvl="0" marL="546100" rtl="0" algn="just">
              <a:lnSpc>
                <a:spcPct val="150000"/>
              </a:lnSpc>
              <a:spcBef>
                <a:spcPts val="0"/>
              </a:spcBef>
              <a:spcAft>
                <a:spcPts val="0"/>
              </a:spcAft>
              <a:buSzPts val="2200"/>
              <a:buNone/>
            </a:pPr>
            <a:r>
              <a:t/>
            </a:r>
            <a:endParaRPr sz="2200"/>
          </a:p>
          <a:p>
            <a:pPr indent="0" lvl="0" marL="546100" rtl="0" algn="l">
              <a:lnSpc>
                <a:spcPct val="150000"/>
              </a:lnSpc>
              <a:spcBef>
                <a:spcPts val="0"/>
              </a:spcBef>
              <a:spcAft>
                <a:spcPts val="0"/>
              </a:spcAft>
              <a:buSzPts val="2200"/>
              <a:buNone/>
            </a:pPr>
            <a:r>
              <a:t/>
            </a:r>
            <a:endParaRPr sz="2200"/>
          </a:p>
          <a:p>
            <a:pPr indent="0" lvl="0" marL="546100" rtl="0" algn="just">
              <a:lnSpc>
                <a:spcPct val="150000"/>
              </a:lnSpc>
              <a:spcBef>
                <a:spcPts val="0"/>
              </a:spcBef>
              <a:spcAft>
                <a:spcPts val="0"/>
              </a:spcAft>
              <a:buSzPts val="2200"/>
              <a:buNone/>
            </a:pPr>
            <a:r>
              <a:t/>
            </a:r>
            <a:endParaRPr sz="2200"/>
          </a:p>
          <a:p>
            <a:pPr indent="0" lvl="0" marL="0" rtl="0" algn="just">
              <a:lnSpc>
                <a:spcPct val="150000"/>
              </a:lnSpc>
              <a:spcBef>
                <a:spcPts val="0"/>
              </a:spcBef>
              <a:spcAft>
                <a:spcPts val="0"/>
              </a:spcAft>
              <a:buSzPts val="1800"/>
              <a:buNone/>
            </a:pPr>
            <a:r>
              <a:rPr lang="en-US" sz="2200"/>
              <a:t>  </a:t>
            </a:r>
            <a:endParaRPr sz="2200">
              <a:highlight>
                <a:srgbClr val="FFFFFF"/>
              </a:highlight>
            </a:endParaRPr>
          </a:p>
        </p:txBody>
      </p:sp>
      <p:sp>
        <p:nvSpPr>
          <p:cNvPr descr="data:image/png;base64,iVBORw0KGgoAAAANSUhEUgAABDMAAAJjCAYAAAARaVp2AAAAAXNSR0IArs4c6QAAIABJREFUeF7s3Q2QVdWd7/0/NfOUcMdBSGrKNInKy82dBDIW0E5NhDaRApP4QD3ECREzJd6gdlJjSlBh+tHSAemJRYqBKFjx3qRRHKSMOGSQW3CNAoUTm5iqG8Bi0pq5c3lRcyFWKmkgmUunnpniqf8+WadX797nnH3O2Wu/rP09VSmhe++11/qs1T2zfqy19phLly5dEj4IIIAAAggggAACCCCAAAIIIIBAQQTGEGYUpKeoJgIIIIAAAggggAACCCCAAAIIBAKEGQwEBBBAAAEEEEAAAQQQQAABBBAolABhRqG6i8oigAACCCCAAAIIIIAAAggggABhBmMAAQQQQAABBBBAAAEEEEAAAQQKJUCYUajuorIIIIAAAggggAACCCCAAAIIIECYwRhAAAEEEEAAAQQQQAABBBBAAIFCCRBmFKq7qCwCCCCAAAIIIIAAAggggAACCBBmMAYQQAABBBBAAAEEEEAAAQQQQKBQAoQZheouKosAAggggAACCCCAAAIIIIAAAoQZjAEEEEAAAQQQQAABBBBAAAEEECiUAGFGobqLyiKAAAIIIIAAAggggAACCCCAAGEGYwABBBBAAAEEEEAAAQQQQAABBAolQJhRqO6isggggAACCCCAAAIIIIAAAgggQJjBGEAAAQQQQAABBBBAAAEEEEAAgUIJEGYUqruoLAIIIIAAAggggAACCCCAAAIIEGYwBhBAAAEEEEAAAQQQQAABBBBAoFAChBmF6i4qiwACCCCAAAIIIIAAAggggAAChBmMAQQQQAABBBBAAAEEEEAAAQQQKJQAYUahuovKIoAAAgh4K/DeeyJXXeVt82gYAggggAACCCCQpABhRpKalIUAAggg0LrA1VeL6IR+6VKRF15ovZxW7xwzpnLnpUuV/65eLbJpk8iqVSIbN7Zaarz7vvc9kfvvF3n33eHr03x+vFpyFQIIIIAAAgggkBsBwozcdAUVQQABBEosoJP5JUuGAXRSn/YqhSzDjPCz0w5TSjz0aDoCCCCAAAIIFFOAMKOY/UatEUAAAb8EbrtNZOdOkc99TuT7309nNURYMCpQSEs5y2en1UaegwACCCCAAAIIJChAmJEgJkUhgAACCLQgoFtLdIvJ+PEihw6JdHZWVmXYWy5aKLbpW7IMFLJ8dtNQ3IAAAggggAACCGQvQJiRfR9QAwQQQKDcAk88UTkv4itfEfn2t0XMKo2nnxa5886RNl1dIocPi+zfXznPQldx6GfGDJEHHhh5vTlzQst59VWRl18WuXChEpTceuvoczCa2Waidd66VWRgoPJ8XVGiZ2ssWDCyvrp9Rq8z9dTvzp1bqaf+L7y9xny/v7/2mR3hZ2vb9fnhcz1M+3ftEnnjDZEXX6ycSaKh0c03i/zt347cyqPl6rXqa0zvvlvkvvvKPT5pPQIIIIAAAgjkUoAwI5fdQqUQQACBEgl84hOVUODIEZHZs0WeeUbkrrsqE3QNIOyPCTN0Qq7BRPjz+OPDk28zma91bfig0bhhhgYBdjhh6qDP0XDCBBompKnVlRoc6Mc+K6RRmGGCnqgyNdT4yU+Gv2Par183oYt9n329uTaq3DQOQC3RcKepCCCAAAIIIJCMAGFGMo6UggACCCDQisCBAyI33VRZWWFPxK+4ohJWmIDDlG3CDP37unUia9ZUVhts3lxZqaGBgpajqy/sCboGF2YlgoYMa9dWytdA4QtfqJQeJ8wwAYU+R5+vqxbs55t26Nc0pNFn2AGLtlfv0XDBDlPiHAAa9Wytt90eO3iw269fX7my4mJfrytcNHwx3sZUy9VgRlePRPVDK33NPQgggAACCCCAQIIChBkJYlIUAggggECTAmalgT2J1iK++lWR73xn9EGgJswIX6/3hMsyk/moFR4mGLC/FyfMMKtI7BAkHLRoQHD+fGXFhdk6Y7OYrSW63US3k0QFKfq18KtZTdujtt+YMjVk0Wfb90e96tZYmXaYdpnX0pr6qtMrr4g89lhl1QwfBBBAAAEEEEAgJwKEGTnpCKqBAAIIlFLArAio1Xh7cq7XmAl91KtbzYTeTN7tMzPCZ2+YAME+aDROmFHvoM6jRxtP+LWOen6FriJpNsxodEioCSTMaotwGGIbm++ZVSO6tUfPLdH+0PNErr9+eMVKKQcmjUYAAQQQQACBvAsQZuS9h6gfAggg4KtAozMlTLvtbRomzAivINBrwyse7AMwzVYS2zIcDrQbZoT7ScMNPdD0wx+ubNWYPl1k5kyRU6cqqzaSDjOMjVltESfMsLelaH337q0clmoOAdWVK3oIaJSfr+OSdiGAAAIIIIBAIQQIMwrRTVQSAQQQ8FCg3rYJba4JO+xJf5wwI7wyI2pLiJav4UWSKzPsLtKzMTQA6O4e/ZaRVreZxF2ZYc4ZaTbMCA8xbYN5Y0zU1hYPhyRNQgABBBBAAIHiCBBmFKevqCkCCCDgj4CuAujsrBzYac54CLfOPkTTTNBNmGGv1jD3mXMgzPfMZD7qzAgTlNQ7hDMqDAivfrDrrNf39VUO/Pz7v6+88SQqSDFvQ2l2ZUarZ2ZEvY3EbpuuvjCvX7UPYdW2aR9cffXIVST+jEJaggACCCCAAAIFFiDMKHDnUXUEEECgsAJmMh11QKbdKBNQmOvsV7NGvU2k1ttMar3No523mWhoYc7isN8QosHLihWVrRr6dpPt2ytnaWiAs2GDyM6dlRZGrTgx513o98NhSq23mZjzLnQrix3ONLMyQwMLDS5sJ7u+UYeoFnbwUXEEEEAAAQQQ8EGAMMOHXqQNCCCAQNEEzOTZnrxHtcG8utWEFF/60nBIoK83DX/sFRtmMq+BQtS14RUbcc7M0OeZgCWqvvaBmnfdFd0reo0ethkVZpg79EyQqDCi3rO1nS+/XNk6ExWG2LUJl62BSK366n21tuoUbdxRXwQQQAABBBDwRoAww5uupCEIIIBAQQTMxNk+r6Je1c1bOjQE0Em1rnjQ/+pBlfr6Vv1EHVRpT9g/8hGRtWsrB3HqpF8PtTRbK8yz44YZen1vr8iLLw6HJFrmAw8Mr9TQa7Sd3/zm8DV2HU2bzFtZNLTR+mjoYrbe1FpZoSs0tm4d+Wwte+XK4SCj2TDD1FfrbA7/1HrMmVNZrbFgQUEGF9VEAAEEEEAAgbIIEGaUpadpJwIIIOCDQL0zK8Ltq7fNwgcL2oAAAggggAACCJRYgDCjxJ1P0xFAAIHCCRBmFK7LqDACCCCAAAIIIOBCgDDDhSplIoAAAgi4ESDMcONKqQgggAACCCCAQMEECDMK1mFUFwEEECi1AGFGqbufxiOAAAIIIIAAAkaAMIOxgAACCCCAAAIIIIAAAggggAAChRIgzChUd1FZBBBAAAEEEEAAAQQQQAABBBAgzGAMIIAAAggggAACCCCAAAIIIIBAoQQIMwrVXVQWAQQQQAABBBBAAAEEEEAAAQQIMxgDCCCAAAIINBA4efKknDp1SvS/Z86ckaGhoZbNOjo6ZMWKFbHuX7duXVvPivWQ3120cOFC6dIDVht8BgYGZMeOHY0uS+z769evj1VWX19f0D9pfObOnSuLFi1q+CgdK08++WTD6+wLpk+fLpMmTZIPfehDMmPGjKbu5WIEEEAAAQTKJECYUabepq0IIIAAAk0J6GT04MGD8tZbbzV1X72LCTOaoyxbmGHr6FhZtmyZTJw4sTk0rkYAAQQQQKAEAoQZJehkmogAAggg0LzAkSNHZO/evYmvjCDMaK4vyhxmGKklS5ZIZ2dnc3BcjQACCCCAgOcChBmedzDNQwABBBBoXmBwcFC2bNlSDTLGjh0bbMGYMmWKaBgxbty45gvlDgRiCOg2Hh1/+/btG3F1T08PKzRi+HEJAggggEB5BAgzytPXtBQBBBBAIKbAc889V91aouGF/su4nmPAB4G0BHSL065du+Ts2bPBI6dOnSrd3d1pPZ7nIIAAAgggkHsBwozcdxEVRAABBBBIU8A+4FJXZOgEkiAjzR7gWUbg4sWL0tvbWwVhuwljAwEEEEAAgWEBwgxGAwIIIIAAApaAHvh54MCB4CsLFiyQ+fPn44NAZgJ6douu0NCPnpuhgQYfBBBAAAEEEBAhzGAUIIAAAgggYAnYW0xuv/12Xo/J6MhUwH69azOHx2ZaaR6OAAIIIIBACgKEGSkg8wgEEEAAgeII6L+C6wGM+tF/Bee1mMXpOx9ram810W1Pa9eu9bGZtAkBBBBAAIGmBQgzmibjBgQQQAABnwUeeuihavPivhbUZw/alr0AYzL7PqAGCCCAAAL5EyDMyF+fUCMEEEAAgQwF8jhxvGnV4QxFyvvo/Zvm5qLxeRyTuYChEggggAACpRYgzCh199N4BBBAAIGwQB4njhpm5GViXZYRkyfzPI7JsowD2okAAgggkF8Bwoz89g01QwABBBDIQCCPE8c8Tawz6JJMHpkn8zyOyUw6hYcigAACCCBgCRBmMBwQQAABBBCwBPI4cczTxLosgyVP5gMDA1X2GTNmlKULaCcCCCCAAAJ1BQgzGCAIIIAAAggQZjAGQgJ5CjPoHAQQQAABBBAYLUCYwahAAAEEEECAMIMxQJjBGEAAAQQQQKBQAoQZheouKosAAggg4FqAbSauhYtRPiszitFP1BIBBBBAoLwChBnl7XtajgACCCAQIUCYMRrlxIkTMmvWLNm3b5/ccMMNscbN+PHjpa+vT5YuXRrr+rxdRJiRtx6hPggggAACCIwUIMxgRCCAAAIIIGAJFD3MuPbaa+X06dOyZs0aWb169ai+NcGEfuPYsWMybdq0hv0fJ8xYvHhxUM6ePXuC/xJmNGTlAgQQQAABBBBoQ4Awow08bkUAAQQQ8E/AhzBDe0UDjQsXLozqoJUrV8qhQ4eC7xNm1B6/rMzw72ebFiGAAAII+CVAmOFXf9IaBBBAAIE2BXwIM+644w7p7e2N3OahKyZ01YZ+P8kwI8zOyow2ByK3I4AAAggggEBdAcIMBggCCCCAAAKWgC9hxnvvvResvjDbPrSJGzdulNdffz3YfrJw4cIRYcbOnTulu7u7KjFv3rzqvWabiZ6BYV9jn6GhKz7s54XDDHt7iz5k+fLlsnnz5ppjT7et6AoS/UyePFmOHz8e/Nne8qJtMJ9wXczXt23bFvzRbk+cAc/KjDhKXIMAAggggEB2AoQZ2dnzZAQQQACBHAr4Emb82Z/92ajAQs/TePjhh2XSpEkjvmeCDHulhl47ZcqUINCwgwizdUWDEXt1R70www5DzIGgWr6uIIk610ODDP26OWxUr9UwQsOPuHXREMM+N0TDlUYBij0cCTNy+MNJlRBAAAEEELAECDMYDggggAACCFgCvoQZGgZoKKCrGjQEMIGFhhG6OsNemREVLNjX1zoA1F59US/MMCtCwqtEtm/fXl1xUW8Q2mW3UhctW+sQ93l6fZ7CjP7+/ipPV1cXP68IIIAAAgggICKEGQwDBBBAAAEEPA0z7EBCgw1d6aAhR1SYoSs27Neo2tcoT9SrWc1KD72vXpih3zPbPezBZm8fsb8e3pKi3zPbRGqFGfXqoverxWOPPRYrPMlbmJHHgI1fGggggAACCGQtQJiRdQ/wfAQQQACBXAnkceLYzCqB8CqLqAM/87Ayo16nh8/bKPvKjDyOyVz90FIZBBBAAIFSChBmlLLbaTQCCCCAQC2BPE4c2wkzzKoI+wDMcJgRPv9CbeKeU2HO0Ki3MsM8zz6ks5Z/1PkaGm6EV2bo/eHzO+y6RJ2ZYZ+h0egnoBnzRmW1+/08jsl228T9CCCAAAIItCtAmNGuIPcjgAACCHglkMeJYzMT6/DKDBMk6JtIzDaScJihHRjeCmIfllnrbSb2gaGN3mZinmkPllrhQvjNKnqd3m8fRhp+s0pUXXQbi9ne0szhn1rHZsxd/wDkcUy6bjPlI4AAAggg0EiAMKOREN9HAAEEECiVQB4njnmaWGc9GGqdmWHXKxystFLnPJnncUy2Yso9CCCAAAIIJClAmJGkJmUhgAACCBReII8TxzxNrLPuYMKM9Vl3Ac9HAAEEEEAgFwKEGbnoBiqBAAIIIJAXAcKMvPREdD0IMwgz8j1CqR0CCCCAQFoChBlpSfMcBBBAAIFCCBBmFKKbnFcyT6th8jgmnXcAD0AAAQQQQKCBAGEGQwQBBBBAAAFLII8TxzxNrMsyWPJknscxWZZxQDsRQAABBPIrQJiR376hZggggAACGQjkceKYp4l1Bl2SySPzZJ7HMZlJp/BQBBBAAAEELAHCDIYDAggggAACrMxgDIQECDMYEggggAACCORbgDAj3/1D7RBAAAEEUhbI47+C68Q6y8+yN56pPv656+9MvCpXXjgr74/vSLzcdgvcv2luu0Ukcn8ex2QiDaMQBBBAAAEE2hAgzGgDj1sRQAABBPwTOHnyZLVRU6dO9a+BrbRozJjhuy5daqWE2vecOycya5bIqVPJlutRaYQZHnUmTUEAAQQQSEyAMCMxSgpCAAEEEEDAUwGXYca6dSKPPlr539q1ngK21yzCjPb8uBsBBBBAwE8Bwgw/+5VWIYAAAgggkJyAqzBDV2VMmSKi/50wQWRwMLk6e1LSmTNn5Mknnwxa09HRIStWrPCkZTQDAQQQQACB9gQIM9rz424EEEAAAQT8F3AVZphVGUaQ1RmjxtLBgwflwIEDwdfnzp0rixYt8n+80UIEEEAAAQRiCBBmxEDiEgQQQAABBEot4CLMsFdlGFxWZ4wYZoODg7JlyxYZGhoKvr5kyRLp7Ows9VCk8QgggAACCBgBwgzGAgIIIIAAAgjUF3ARZoRXZZgasDojkLh48aLs2rVL3nrrreDvusWku7tbxo0bx2hFAAEEEEAAAREhzGAYIIAAAgggEFNAzy+YNGlSzKs9uizpMCNqVYbhKvHqDA0wdDXG22+/Lf39/dUVGWPHjpVly5YJb9fx6GeKpiCAAAIItC1AmNE2IQUggAACCJRBQCeaGzZsqE4wXbd5/fr1sR7R19cn9utkY93U5EXrv/GN4TtivJrVPrQy6lHz+/tlQX9/zVoc6OqSg11dsWt57733xgqZ9u7dK4cPH45dbjsXavCgKynifOy3lYSv1yBDz8lge0kcSa5BAAEEECiTAGFGmXqbtiKAAAIItCyg/1K+b9++lu9v9kafw4y5/+N/yNjf/jYgsUMNDTH0M3TZZXL4T/80NpmvYYYGIgsXLowV1MTG4kIEEEAAAQQ8ESDM8KQjaQYCCCCAgFuBI0eOyNGjR52vgjCt8DnMsHvKXvXx0IMPttSJvoQZugpj4sSJwXYSPSNj+vTpnJHR0ojgJgQQQACBMggQZpShl2kjAggggAAC7QgkfWaGXReXZbfTZu5FAAEEEEAAgVwLEGbkunuoHAIIIIAAAjkQcBk4uCw7B3RUAQEEEEAAAQTcCBBmuHGlVAQQQAABBPwRcBk4uCzbnx6gJQgggAACCCAQEiDMYEgggAACCCCAQH0Bl4GDy7LpVwQQQAABBBDwVoAww9uupWEIIIAAAggkJOAycHBZdkLNpxgEEEAAAQQQyJ8AYUb++oQaIYAAAgggkC8Bl4GDy7LzpUhtEEAAAQQQQCBBAcKMBDEpCgEEEEAAAS8FXAYOLsv2sjNoFAIIIIAAAgioAGEG4wABBBBAAAEE6gu4DBxclk2/IoAAAggggIC3AoQZ3nYtDUMAAQQQQCAhAZeBg8uyE2o+xSCAAAIIIIBA/gQIM/LXJ9QIAQQQQACBfAm4DBxclp0vRWqDAAIIIIAAAgkKEGYkiElRCCCAAAIIeCngMnBwWbaXnUGjEEAAAQQQQEAFCDMYBwgggAACCCBQX8Bl4OCybPoVAQQQQAABBLwVIMzwtmtpGAIIIIAAAgkJuAwcXJadUPMpBgEEEEAAAQTyJ0CYkb8+oUYIIIAAAgjkS8Bl4OCy7HwpUhsEEEAAAQQQSFCAMCNBTIpCAAEEEEDASwGXgYPLslPojLU//a70vbNfznz2mRSexiMQQAABBBBAwAgQZjAWEEAAAQQQQKC+gMvAoU7Zk165U84ODcqlxbur9dPwYO/PfyxHbtxUt85phQxpPYchigACCCCAAAIjBQgzGBEIIIAAAtkJvPeeyLZtIq++KnL48HA95s4VWbJE5L77sqsbTx4WyCjMGLPnFukYO1EWXnmd9M28J6gPYQYDEwEEEEAAAQRUgDCDcYAAAgggkI2ABhk33ywyMFD7+TNmiLz8sshVV2VTR55aEcgwzLj7mptk6zv7q6szwmFG95tPBd/XjwYfut3D/pp+feGVndWe3PvJR4I/L/rR14P/mr/rPWeHfhX8XZ/R+88vVu/5x66vy6c+OKNCsecWMXWafcVUWfSh60ZsM9Hvr/njW2Xdx77E6EEAAQQQQAABhwKEGQ5xKRoBBBBAoI7AbbeJ7NwpooHFAw+I3Hln5WINOfbvF3n00cqfV60S2bgRyiwFMgwzts78mjx16uUgqDBBg9lmYkIHsw3FDijC2z+efueA/PVPn6+ebaFbWPRjzrrofG1VEExcPe6P5O43vzUiPNFgwzzDrBYx99nP0TLtVSRZdhnPRgABBBBAwHcBwgzfe5j2IYAAAnkVuOIKkQsXRI4cEZk9e3QtDxwQuekmkfHjRc6fz2srylGvjMOMj17eIZ/uf0R0hcTBXxyvnpmh4UXH2A9Ut6DYgUXUWRYaRGgZ+rn/n56Rs78dlBeuWxWsutDvaWARLlOv1ZDibz72F3LXNQuC6zRg0T/rxzyn47KJMnvCtGpdyjEwaCUCCCCAAALZCRBmZGfPkxFAAIFyC1x9dWXlxbvv1t5G8r3vVYy+8IWRVhp0bN1a2YKigYhuQ7n1VpGVK4fLWr1aZNMmkaefFnnmmcqZHOY6/frSpSIvvDC6D776VZHvfKdyn1ktolf19oq8+OLwtpjPfU7k7rtH1k0n/ea8j7VrK3X7yldEvv3tYvd1xmGGBgdm1UXnhGnVMENXUxw9f3KErdlqEhVmmNUXesOZocFgW4mWp6sxdPWHHipqrrG3idhfiwozzJYUtpcUe5hTewQQQACBYgkQZhSrv6gtAggg4I+ACRs0FNCtJAsq/9Ld8PPEEyL33x99mW5Z+clPKt8z5WuAoaGJ+ehKkHnzKn+LWvGhIYt+3Xyv0dkeduihk/7w82qFJg0bmqMLchBm/OCXA8HqDD3/Qt9wosFD1CoKoxYVZphzMfSaWzo+Ke9e/EUQjOiKCv3oIaOtrszQlRu6PcU+XyNHPUhVEEAAAQQQ8E6AMMO7LqVBCCCAQIEEzCoIrbKGAHPmiEyfXvlvVLihwcInPlFZ8aAhQU9PZYuKruDQlRB6mKg5Y8OEGVr2rl2VFRR6vz7HPPfxx0e+MUVXcNx118jVFKYc3e6i1+tqDS1n8+bKyg/9ugYoWq6Z9GtAo6s7TLBR9ANMcxBmaDeagz314E0NM+q9FlW3nNhnX+j9Gojc9uPKK13NmRe60kLLe/xP7gy2m4TP4Qg/o9Y2E3Pw6L73f1wtu0A/iVQVAQQQQACBwgkQZhSuy6gwAggg4JnA0aMie/eOfj2rBgB6MKj9elbd6qGhhYYFusXE/mjAoKsqzBkbJoSIWhlhzuMIl2MOJdUDSE2YYs72sL9mnmtCkXXrRNasGQ4zap0DUtSuy0mYoXwmfNAwww44DK2u3DBvKNGzLnQVR/hrer6FuV+3kOjZGSbciCrTHP5pnh91ZoZ9kKg5rLSo3U29EUAAAQQQKIIAYUYReok6IoAAAmUS0FUWb7xROZ9CAwo7jNBXuX7/+6PPszA+XV2VszE0eNDrdOVErbeh6AoPXclhn9mhwYWGKGarigk97O0rdl9oXZcsGQ5XzKT/0iW/eiyjMMMvRFqDAAIIIIAAAkkKEGYkqUlZCCCAAALxBHQ1xptvimh4ED7c05Rgn1VhVkWYsKLRU3RbiQYi9cIMc/aG2Wpi/m5WWegzTFjR6Hl66Gd///DKDMKMRmLD33cZlMSvBVcigAACCCCAQMEECDMK1mFUFwEEEPBCwGwXafSmD7NVxKyuSDLMMNtSzKoLs+rDXqlBmFEZbi4DB5dle/HDQiMQQAABBBBAIEqAMINxgQACCCCQvoCuzOjsrJxvoYFBrTeZmIDBrJawX7dqvzY1qgXhICTqGvuMjJtuij6LQyfbtbaZhMtkm0nzY4kwo3kz7kAAAQQQQAABIcxgECCAAAIIZCNgDs/UQEPDik99qvJmEv3oWRW6RUTPvbDfFmKHIHqPblExbwwxbzTRrSt6boZ520itMzP0OebtJRpW6PkZ9mtWjYoJPMKvkLXrGD4AlG0m8ccUYUZ8K65EAAEEEEAAgaoAYQaDAQEEEEAgGwHd5qHbTDSwqPUxQYf9RhNztkWte8wZGHFWZmgZ+gYUrYt5C0q4XPvsjqhnahCib1axX81KmBF/TBFmxLfiSgQQQAABBBAgzGAMIIAAAgjkREDDiVdeEfnhD0UuXKhUSgMCPVRTV2+Y1Rp2dXUVxtatw0GIBhFz5ojcfffwgaJxwwyzQqTe+R0aaOhKD/OGFVNHXa2xcmUlyNAP20yaH1SEGc2bcQcCCCCAAAIIsM2EMYAAAggggAACDQRcBg4uy6ZjEUAAAQQQQMBbAbaZeNu1NAwBBBBAAIGEBFwGDi7LTqj5FIMAAggggAAC+RMgzMhfn1AjBBBAAAEE8iXgMnBwWXa+FKkNAggggAACCCQoQJiRICZFIYAAAggg4KWAy8DBZdledgaNQgABBBBAAAEVIMxgHCCAAAIIIIBAfQGXgYPLsulXBBBAAAEEEPBWgDDD266lYQgggAACCCQk4DJwcFl2Qs2nGAQQQAABBBDInwBhRv76hBohgAACCCCQLwGXgYPLsvOlSG0QQAABBBBAIEEBwowEMSkKAQQQQMBfgcHBQRkYGJC3336k6CTyAAAgAElEQVRbLl68KPr3oaGhpho8ffp0WbZsWcN7tPze3t6G1yV1QXd3t0ydOrV2cVbg8NCDDyb12KCc9d/4RrU8u+yJEydKT09PrGdt2LAh6I80PgsXLpSurq6Gj9KxsmPHjobXmQu0vR0dHTJp0iSZPXu26N/5IIAAAggggECd//fk0qVLlwBCAAEEEEAAgdoC/f39cvDgwabDi3CJhBmjjQkzosdd3NCEn1sEEEAAAQTKKsDKjLL2PO1GAAEEEGgocObMmSDEeOuttxpeG+eCQoUZp08PN2nKlOqfN/zlX1b/PHjFFXGaXfcawozaPLpSQ1fysEqj7WFGAQgggAACHgoQZnjYqTQJAQQQQKB9Ad22sGXLlhGrMXQrxsc//vFgS4ZOMMeNG9f+g/Jawi23iLz0Uu3aff7zIrt3t197zswIDHW8nTx5Uo4ePRr81/7ce++9wfYTPggggAACCCAwLECYwWhAAAEEEEAgQqCvr686qRw7dqzMnz9fOjs7/Q4wbAddmWGtyBhFdOiQyI03tj92CDNGGeq2pn379lW/3sz5Ie13CCUggAACCCBQDAHCjGL0E7VEAAEEEEhRwJ5MapChS/3rHpCZYt1SfVSt1RlJrcrQxhBmRHapbnF68sknq9/jDI1URz4PQwABBBAogABhRgE6iSoigAACCKQnEN5esmDBgmBVRik/tVZnJLUqgzCj7rAKvxFF3+7C+Rml/Emk0QgggAACEQKEGQwLBBBAAAEELAF7VYauxrj99tvLs7UkaiSEV2ckuSqDMKPhz95zzz1XPYCW1RkNubgAAQQQQKBEAoQZJepsmooAAggg0FjAnjxqkDFjxozGN/l8RXh1RpKrMggzGo4ce3WGhmvd3d0N7+ECBBBAAAEEyiBAmFGGXqaNCCCAAAKxBTZs2BC8WUI/LOv/HZtZnZH0qgzCjIbj8uLFi9Lb2xtcp+e3rF27tuE9XIAAAggggEAZBAgzytDLtBEBBBBAILYAYUYElVmdkfSqDMKMWOPyoYceql63fv36WPdwEQIIIIAAAr4LEGb43sO0DwEEEECgKYEsJ443rTrcVF3TvPgzA/9dXp3xfyf+yB1bv1gt8/a7/z7x8l0VuH/TXFdFjyo3yzGZWiN5EAIIIIAAAk0KEGY0CcblCCCAAAJ+C2Q5cdQwI81Jst896a51afdTlmPSnSIlI4AAAggg0J4AYUZ7ftyNAAIIIOCZQJYTx7QnyWl03euvvy76Fo5jx47JtGnT0nik82f42E/O0XgAAggggAACCQsQZiQMSnEIIIAAAsUW8DXMMKFCuHdchwyEGcX+eaD2CCCAAAII5FWAMCOvPUO9EEAAAQQyEfA9zLDDi507dwav+lyzZo2sXr06lvfixYvlhhtuiH09YUYsVi5CAAEEEEAAgSYFCDOaBONyBBBAAAG/BcoUZmhPmkAj7goNwgwRtpn4/TuA1iGAAAIIFEOAMKMY/UQtEUAAAQRSEihbmKGs48ePl76+Plm6dGmgvHLlStm2bVtV/MKFC8Gf9Tr7s3z5ctm8eXPwpWuvvVZO6ytcRWTevHmyZ8+e4M9mZYaWr6tAzCccntS6X6/XAOWQvhb2dx9Tn0bfczVkCDNcyVIuAggggAAC8QUIM+JbcSUCCCCAQAkEyhhmaJBwxx13BFtHNMiYM2dONdjQIEE/JpyIWpmh9+/evbt6wKeGHmbrigkzJk+eLMePHw/KMmGJCSXq3a8rRx577LHqvfYQDNdt48aNsn379shrkxy6hBlJalIWAggggAACrQkQZrTmxl0IIIAAAp4KlD3MCHdrOCCIs81Er9HwQldtRJ2ZceLECZk1a5bs27cvOH8j/LHvr7UNxpRhr/BoVG5SQ5YwIylJykEAAQQQQKB1AcKM1u24EwEEEEDAQ4EyhhnhbSbh7ST2qoqoMCPqTSlmC0qtA0D1GSbMqHe/DjETaOifwys+ooZgrZAkqeFKmJGUJOUggAACCCDQugBhRut23IkAAggg4KHAwMBAtVUzZsxItYUuJ8m1QoXwygd7y4k2vtHKjKjVEM2szJg0adKoVRr2/XYHmGfp+RvXXXddcF/cg0uT7EiX/ZRkPSkLAQQQQAABnwUIM3zuXdqGAAIIIFAoAZeT5KgwI+rVrPZ5F4qn4YZ+zHkX4aDBlGtWQ5jAIbwyI3xmhh7oqWU2uj/cgfaKDq2bHjZqDiFNq7Nd9lNabeA5CCCAAAIIFF2AMKPoPUj9EUAAAQS8EXA5SY7ayqFw4ZUN4et0W4d9qKb9fRNY6OqN3t7eoB80tNCAQT/2mRnht5nYbySpd3/4zSpmm4npdPstKOb5JnhxNTBc9lNUndXOfOw3wrhqH+UigAACCCBQBAHCjCL0EnVEAAEEECiFQNqT5FKgOmhk2v2U5TkuDvgoEgEEEEAAgUQECDMSYaQQBBBAAAEE2hdIe5Lcfo3LWULa/USYUc5xRqsRQAABBOoLEGYwQhBAAAEEEMiJQNqT5Jw0u3DVSLufCDMKN0SoMAIIIIBACgKEGSkg8wgEEEAAAQTiCKQ9SY5TJ64ZLZB2PxFmMAoRQAABBBAYLUCYwahAAAEEEEAgJwJpT5Jz0uzCVSPtfiLMKNwQocIIIIAAAikIEGakgMwjEEAAAQQQiCOQ9iQ5Tp24ZrRA2v1EmMEoRAABBBBAYLQAYQajAgEEEEAAgZwIpD1JzkmzC1eNtPuJMKNwQ4QKI4AAAgikIECYkQIyj0AAAQQQKI5Af39/tbJdXV2pVjztSXKqjfPoYWn3E2GGR4OHpiCAAAIIJCZAmJEYJQUhgAACCPggkOXEMe1Jsg/9lUUb0u6nLMdkFr48EwEEEEAAgTgChBlxlLgGAQQQQKA0AllOHNOeJEd16uuvvy4LFy6sfmvNmjWyevXq0vR/nIam3U9Zjsk4HlyDAAIIIIBAFgKEGVmo80wEEEAAgdwKZDlxTHuSHO6EEydOyKxZs6Svr0+WLl0afPvaa6+V3bt3y7Rp03LbZ2lXLO1+ynJMpm3L8xBAAAEEEIgrQJgRV4rrEEAAAQRKIZDlxDHtSXK4Q82qjGPHjhFe1BntafdTlmOyFD/0NBIBBBBAoJAChBmF7DYqjQACCCDgSiDLiWPak+SwoVmZsXz5ctm8eXMk8cqVK2Xbtm3V79nBx+LFi+WGG26Q7du3y+nTp4MVHs8//7xMnjx5RHkbN24UDU727NkTlKOrP/R6/ei1x48fr5Y/fvz4oJzu7u7ga3kIWtLupyzHpKufM8pFAAEEEECgXQHCjHYFuR8BBBBAwCuBLCeOaU+Sozpu586d1eAgfF6GBhmHDh2qhg3m2gsXLgRFaZih37e3qYSvMeHFww8/HGxl0SBj3rx51bBDn6HBhgk6NMzIS4hhvNLupyzHpFc/3DQGAQQQQMArAcIMr7qTxiCAAAIItCuQ5cQx7UlyPStdPdHb2zsiSNBgYd++fcHqC/MxKyc0mNAwI7wKQ6+zrzFbWTQAsf9sygtvdbHvbbdvk7o/7X7KckwmZUY5CCCAAAIIJC1AmJG0KOUhgAACCBRaIMuJY9qT5DgdZVZOrFixIjgcNOpjVmLUCjPs1Rb6Z/3oNhZ7FUi4XLOdhDBDJMsxGWeMcA0CCCCAAAJZCBBmZKHOMxFAAAEEciuQ5cQxj2GGHVBErcywO7JWmGGvwLDLiFqZER4YhBmEGbn9ZUHFEEAAAQQyFSDMyJSfhyOAAAII5E2gzGGGbi3Rz+rVq4P/hl/VqmGFfsx5FuG+qxVm6HVmhYd95oZ+XcOK8NkcdrmEGYQZefsdQX0QQAABBPIhQJiRj36gFggggAACOREoc5hhQgfzZhH9u32Yp/7dHPJpd5d9AGjUmRl6rTmDIyq4MId8mjL1QFD7ANBwHbIeKmmvoMlyTGZtzfMRQAABBBCoJUCYwdhAAAEEEEDAEshy4pj2JJmOb00g7X7Kcky2JsRdCCCAAAIIuBcgzHBvzBMQQAABBAokkOXEMe1JcoG6JVdVTbufshyTuYKnMggggAACCFgChBkMBwQQQAABBCyBLCeOaU+S6fjWBNLupyzHZGtC3IUAAggggIB7AcIM98Y8AQEEEECgQAJZThx1kpzHz7I3nqlW67nr70y8ildeOCvvj+9IvFyXBe7fNNdl8SPKznJMptZIHoQAAggggECTAoQZTYJxOQIIIICA3wLr1q2ToaGhoJF6WOW4ceP8bnCc1o0ZM3zVpUtx7oh/zblzIrNmiZw6Ff+ekl1JmFGyDqe5CCCAAAKxBAgzYjFxEQIIIIBAWQS2bNkiZ8+eDZp77733yqRJk8rS9NrtdBlmrFsn8uijlf+tXYt1SGBwcFA2bNgQfHXixInS09ODEQIIIIAAAgiICGEGwwABBBBAAAFLQF8DevLkyeArS5Yskc7OTnxchRm6KmPKFBH974QJIoODWIcEBgYGZMeOHcFXOzo6ZMWKFRghgAACCCCAAGEGYwABBBBAAIGRAv39/bJv3z4mjzaLqzDDrMowz2J1RuSP45EjR+To0aMydepUmT9/Pj+yCCCAAAIIIECYwRhAAAEEEEBgpMDFixelt7e3+kVWZ+j/t+DgzAx7VYbRZnUGP44IIIAAAgggEFOAbSYxobgMAQQQQKA8AvbqjLFjx0p3d3e5z85wEWaEV2WY4cXqjPL8oNFSBBBAAAEE2hAgzGgDj1sRQAABBPwVsA8C1VaWeoVG0mFG1KoMM5RYneHvDxUtQwABBBBAIEEBwowEMSkKAQQQQMAfAfstEqZVegCjhhqle8NJ0mFGrVUZBprVGf78INESBBBAAAEEHAkQZjiCpVgEEEAAgeILnDlzRnbt2lV9Vau2SF+Nqa/IbPTR12lqIJLGZ8GCBbEOhtS3tOjbWpr9rP/GN6q3PPTgg7FvX7NmjYwbN2709U88IXL+fOXrGlz87nOgqyv409Bll8nhP/3T2M9p5kJ9O40GUo0+UWFWo3va+X5Nq3YK5V4EEEAAAQQ8FiDM8LhzaRoCCCCAQDIC5gyNZl6NSZghEmuCbq36aCYoabVn8xpm6Lks+rYSPggggAACCCAQT4AwI54TVyGAAAIIlFxAV2kMDQ3FnnASZhBmNPMjs3DhQun63cqUZu7jWgQQQAABBMoqQJhR1p6n3QgggAACCMQVSPrMDPu5LsuO2z6uQwABBBBAAIHCCRBmFK7LqDACCCCAAAIpC7gMHFyWnTITj0MAAQQQQACB9AQIM9Kz5kkIIIAAAggUU8Bl4OCy7GJqU2sEEEAAAQQQiCFAmBEDiUsQQAABBBAotYDLwMFl2aXuNBqPAAIIIICA3wKEGX73L61DAAEEEECgfQGXgYPLsttvOSUggAACCCCAQE4FCDNy2jFUCwEEEEAAgdwIuAwcXJadG0AqggACCCCAAAJJCxBmJC1KeQgggAACCPgm4DJwcFm2b/1AexBAAAEEEECgKkCYwWBAAAEEEEAAgfoCLgMHl2XTrwgggAACCCDgrQBhhrddS8MQQAABBBBISMBl4OCy7ISaTzEIIIAAAgggkD8Bwoz89Qk1QgABBBBAIF8CLgMHl2XnS5HaIIAAAggggECCAoQZCWJSFAIIIIAAAl4KuAwcXJbtZWfQKAQQQAABBBBQAcIMxgECCCCAAAII1BdwGTi4LJt+RQABBBBAAAFvBQgzvO1aGoYAAggggEBCAi4DB5dlJ9R8ikEAAQQQQACB/AkQZuSvT6gRAggggAAC+RJwGTi4LDtlxaffOSB3v/ktubR4d8pP5nEIIIAAAgiUT4Awo3x9TosRQAABBBBoTsBl4BCz7Emv3ClnhwZHBAVrf/pd2fvzH8uRGzfVbU9aIUNaz2mu87gaAQQQQAABPwUIM/zsV1qFAAIIlE/gvfdErrqqfO1Oo8UxA4eWqhKz7DF7bpGOsRNl4ZXXSd/Me4JHEWa0JM5NCCCAAAIIeCFAmOFFN9IIBBDIhcDq1SKbNomsWiWycWOyVerqEjl8uHaZ48eLzJkjcvfdIl/4QrLP1tLs5z/+uMh999V+xhNPiNx/f+X7c+eK9PcnXx+7xKNHRVasqDzTRdujam/6Wt0PHRKZPTu6jWmMiV273Lc7ZuDQUkfHLFvDjLuvuUm2vrO/ujojHGbo33v/+cVqNXS7R/hrs6+YGoQi+tn7yUeC/y760ddH/L37zafk7NCvgu+b1Ram0K0zvyZ3XbMg+KtdJy33nik3j9hmoqtJ7PClJR9uQgABBBBAAIFIAcIMBgYCCCCQlEAaE9c4dXUxubXDjM99TuTll2vX5OabRb7//cr30wgzTN1ctLtWK01fN2pjGmMijXbHDBziDM9R18QsW4MDDRKeOvVyEEZo0GCHGSZ0+Meur8unPjhDNJA4eu5EsAUlvP1D//7XP31eznz2maA6Gjrox/y987VVsuhD18n8P7pWPt3/iJgyw88wq0XMffZztAxTz5ZcuAkBBBBAAAEE6goQZjBAEEAAgaQEspy4HjhQWRWiIYJutXj33aRaVSnHBAYzZogMDFTKj9rSoVs9rr5axFxXhjBDfdatE1mzZrR5lmMiyREQM3Bo6ZExyzZhxkcv76gGDAd/cbx6Zoa9mkLr8YNfDgTX6eqMqLMstDwNKfRz/z89I2d/OygvXLcqCEL0e3pfuEy91gQd6z72peA6e6WGec7CKzuDcs3Kj5ZcuAkBBBBAAAEECDMYAwgggEAqAllPXDVI+MQnRC5cENm/X2RBZSl8Ih8TZuikfe1akVpbTcwWE3Od72GGtk+3/9TabpL1mEik83U/xZjhki5dSqrUSjkxy7aDA7MtpHPCtGqYoV/b9/6RUXWrFWaYUEJvODM0GGwr0fKuHvdHweoPXdGhZXaM/UD1jA691v5arTBDr9MtMeZsj2TBKA0BBBBAAAEEgv8X4tKlpP+/EmARQACBkgq0MnHVyf/WrZXVDvrRFQ26jSN85kbcrRT1rvve9yrPMltA9Hk6Gb/zzsr/6n1MuUeOiHR2VuoYtdXEhCkadixZEr3NJG491Ea3UJizQtRGzwSxz+uwJ8Km/uH/s9bbK/Lii8PGWvfw2SJajlponTWs0UDoK18R+fa3o1Xsvv71r0W+853ottYaE3rOx4YNFUN9ljnzRM9bCYdQGlL91V8NX6srYh54YNgmapuJrtTRvjbl6z233iqycmVrh6TGDBxa+smPWbYdHJhVF7oCQt9wosFD1CoKU5+olRnmer3mlo5PyrsXfxEEI7MnTAtu0yCi1ZUZuuJDV4XYqzZasuEmBBBAAAEEEKgpQJjB4EAAAQSSEmg2zLjtNpGdO6OfrhP3n/xk+Htxwgx7ZYaGDvahlPahnFFPbHTugnm+BgUaWERtNdEJugYdGgJ85jPRYUbcethnUoTrax+wWi/MUA89v8MEReFynn56OMTRcnTCr/eYz9KlIi+80DjM0IBAgxC9N7zdJGpMaNCgB5VqiBH1setl92mtcRruu3rG4XEVd+zHDBziFjfiuphlh1dBaNCgh4HqwZtR52LYzzDhhzn7Qr+nX7vtx5VXupozL/QZWt7jf3JnsN0kfEZGOBSptTLDPnhU/8wHAQQQQAABBJIXIMxI3pQSEUCgrALNhBlmwqn/Iq8TYLPaQL9uVgbYk/ZGYcYzz4h885uViXt4a4c9Iba3h+ikWp+r99SbuGt/2mGGrnSI2mpivq5bXM6fHx1mNFOPK66oTPbtcEBXdOgKEv26HdbUsrHfOKLt1nu1Dps3V84XUXsNjDTEMBNqXbWhqyxMsFHrVa/hvta66aqO8HaTqDGhZ4poPfRZjz1WCZ00CHr44cqqGbteJvDSEGL79uFr77hjOKSxwwzbWPu0p6dyj9ZP+0z7upW37cQMHFr60Y9Zdjg40GeZ8EHDDP1EvbnEfE+3lRw9f7Iafuj1evBnx2UTgzBEP3qNnp1hwo2oMu1ApF6YoffqlhSzcqQlG25CAAEEEEAAgZoChBkMDgQQQCApgWbCDDMBt/8V3tTDnhhrKGCHCY3qqpPvl14auSrDlBe1bcJ8r9HZFnaYYVZghLeamC0mejhoVLnN1MOs/ghvGdGw55VXhkMA2ya8QsEEIlHnh3z1q5XQwoQlZkIdXtFSyzuqr02ZtmWt0KPWCgn7bBI9UFTrZYcbpj4aWpjVIHa7TaAUtQ3IHM6q5Zlx1Wg8me/HDBziFjfiOpdlt1QhbkIAAQQQQACBIggQZhShl6gjAggUQ6CZMMNM4GodW2Qm82Yibr8aNUpDJ8d6JsLy5fHPRNBw4Y03KqsU4oYZZrIf3mpiAg7zr/5xQxJtS1Q9dKXJ/feLaCCh7br++srWjKhP1MoMXXVy002VM0js7TrhwMhM+hv1R/i5UX1tBwwmpApf12iMaLvvuquyakPP9ah17ojWx4QndphhXosbFZLZwU+zB8S6DBxcll2M3xzUEgEEEEAAAQRaECDMaAGNWxBAAIFIgUYTVfumRpPn8AS91lYKsy1Fy7a3q4QrqGGDHmb54Q9XtmlMny4yc6bIqVP1J8ymnPDzw1tNzN9N2FErzGimHnrt3r0ir746fAho1OGdUTbm+Y2GqglxGvVHnDBDrzFhhFlNYba0mJCn0Rix3TTMqRdmmLLsMKNR6GXa0eiMlHB7XQYOLstu1P98HwEEEEAAAQQKK0CYUdiuo+IIIJA7gUYT1WbCDLPywYQD9c7MsA+UjHplqvl+d/fot6TEXUERfn54q4nWVz9mFURUue3WQ+/XVSR6roS98iBPYYYamNURGrzoyhCtc9www4Qhet7FF7/Y/MoMwozc/VqgQggggAACCCDgRoAww40rpSKAQBkFmgkzWj0zo9a/qJtJsLqHrzGT66h7zffibjOxy7ADF32LSfiwzvCqgrj1ePTR4QNRw1tEzLkPdn1rBT36L/5x396R1MoM9bcP4dTn24dumpAn7pkZ5twPPYfEPoy01pkZZgzW2mbS6s+ly9UTLstutb3chwACCCCAAAK5FyDMyH0XUUEEECiMQDNhRq23mZizInQriP2GkUZvM7FXBOik9/Dh4cmvuTf8RowNG4ZfDdtKmGG2lui9+jz78MyolRnN1MO88UNXNOirT7VNuhrE1Nk+4NK4h1+Lat4EotdqOQsWVIaSvcIjfABorTNMwoOwUV/b4ZLea79BpNbbTOz+MJbmXAztO62rnhuiDitWDG+9sQMms2LGvCVHrzdvZjFvNNGAxB4fcX7AXAYOLsuO0zauQQABBBBAAIFCChBmFLLbqDQCCORSwExwG1XOTJjNZDvqep28vvzy6ECi3lkH9ooAe/Icnljbz9NtKXo2Qythhpk4a3nhlQZRYUYz9ah3rT7Pdgi7m++ph64G0ZURjYyTXJlhnmVWooTDDHtbUFS97K1C9dqgIY1uuQmPCROU1RqHUVuRGo1Zl4GDy7IbtYvvI4AAAggggEBhBQgzCtt1VBwBBHIn0GyYoQ3QiefWrcMTbg0FdJJqViOYRsZZmWHK03BCP/YbKzQc+OY3h59jH6QZfjNJFGyt55t7w6siap3F0Uw99Fr9n64i0I+uNpgzZ+QqC/26Tvj1tbM6sQ+3W7+nh3C++GLlOv1EGbsIM2qFS1oHs8pEAytdhWPapm8wCb+1JdwGXWmhW3HeeqtyHkdUwKX+Oq6MSb3y4/wguQwcXJYdp21cgwACCCCAAAKFFCDMKGS3UWkEEEAAAQRSFHAZOLgsO0UiHoUAAggggAAC6QoQZqTrzdMQQAABBBAonoDLwMFl2cWTpsYIIIAAAgggEFOAMCMmFJchgAACCCBQWgGXgYPLskvbYTQcAQQQQAAB/wUIM/zvY1qIAAIIIIBAewIuAweXZbfXau5GAAEEEEAAgRwLEGbkuHOoGgIIIIAAArkQcBk4uCw7F3hUAgEEEEAAAQRcCBBmuFClTAQQQAABBHwScBk4uCzbpz6gLQgggAACCCAwQoAwgwGBAAIIIIAAAvUFXAYOLsumXxFAAAEEEEDAWwHCDG+7loYhgAACfgkcOXJEzp07JxcvXpSzZ88G/x0cHJShoaHEG9rR0SErVqyIVe66deuc1CHq4UuWLJHOzs6G9VKrXbt2Nbwu7gXrv/GN6qUPPfjgqNvWr18fq6i+vj45efLkiGsblR2r4IiL5s6dK4sWLWp4+5kzZ+TJJ59seF1SF/T09MjEiRMbFqf9p/2Y9Gfs2LHB8/V/48aNC/572WWXSVdXV9KPojwEEEAAAQScChBmOOWlcAQQQACBpAT27t0rhw8fTqq4uuUQZohMPH++atTzX/5L9c8b/vIvq38evOKK4M+EGfGHZdZhRlRNmxnv8VvKlQgggAACCLgVIMxw60vpCCCAAAIJCSS92qBetZqZ3Pm6MmPZP/yDTP+f/7Mm01v/6T/Jc3/+54QZTY7vPIYZutpHV/3wQQABBBBAoEgChBlF6i3qigACCJRYQLeV/PCHPwyWxE+aNEnMcnldKs/HgcDp0yJTptQu+NAhkRtvbP/BnJnRvmETJZjtWWaLlm7dmjJlikydOrWJUrgUAQQQQACB7AUIM7LvA2qAAAIIlFZAJ1aEETnu/ltuEXnppdEV/PznRXbvTqbihBnJOKZQCj+vKSDzCAQQQACB2AKEGbGpuBABBBBAIEkBnRjpIYd6gGd3d3eSRVNWUgK1VmcktSpD60mYkVRvOS/n4MGDMjAwEPy8EkI65+YBCCCAAAINBAgzGCIIIIAAAqkL6BskduzYEbyNRD9x39KRekV5oEh4dUaSqzIIMwozwvQtNM8991wQPuoWLw00dLsXHwQQQAABBLISIMzISp7nIoAAAiUVsCdFSqATo/nz5/NqyLyOh/DqjCRXZRBm5LXXR9VLV2RoAGl/br/9dpkxY0Zh2kBFEUAAAQT8EiDM8Ks/aQ0CCCCQa4H+/n7Rper6r7smyNBVGUyIct1tw6szkl6VQZiR8xFkHDYAACAASURBVI4fWT0NIvv6+kZ8ceHChQSRhepFKosAAgj4I0CY4U9f0hIEEEAg1wL6atW9e/dWgwx9/akGGSxVz3W3VSpnVmckvSqDMKMAnT+yirpFTM+6OXv2bPUbrNAoXDdSYQQQQMALAcIML7qRRiCAAAL5FtAJkP6LrlmRoUEGhwjmu89G1e7ZZ0W+/OXkK22//vXUqeTLp0QnAvrzrCs1zOfee+8lmHQiTaEIIIAAArUECDMYGwgggAACTgX0rSU68TH/kjtx4kTRiQ9vQxhm3/Hqe/LDgV/Kv/zsX532BYUnI/DRj/yBXD/jg7LsM1clU2ABSwn/XOvZNz09PfxcF7AvqTICCCBQVAHCjKL2HPVGAAEECiBgXr/61ltvBbXlLQijO23VUz+RP/wPvydL531EPvqRy+X3f29MAXq2vFX8t3+/JP/ys9/IzkM/k1//n3+XTfd8orQY+jaiLVu2jFhxtWLFitJ60HAEEEAAgXQFCDPS9eZpCCCAQKkE9MDPffv2VdvM3vqR3f/cq+/JiTO/kUe//PFSjQtfGvvos2/Lf5x0udxe4hUa4UNBec2yL6ObdiCAAAL5FyDMyH8fUUMEEECgkAK6KuPJJ58U/ddb/SxYsCB4BSufYYF7Hn9T7v3zafLxa/4QlgIKvP3Or+XJfzghT90/s4C1T67Kdmipq6/Wrl2bXOGUhAACCCCAQA0BwgyGBgIIIICAEwF9BeuBAweCsjknI5r4plWH5eUNc9ha4mQEui9Ut5zc3PND2b9prvuH5fwJGzZsILjMeR9RPQQQQMA3AcIM33qU9iCAAAI5ENBVGTq5MW8vYel57TCDiXAOBmwbVdBAij4UGRgYkB07dgSSujpDz87QEJMPAggggAACrgQIM1zJUi4CCCBQYgF7VcbUqVNFz8rg7SWjB0RRJsKvv/66LFy4MDj/5IYbbog9sjdu3Ci9vb1y4cKF2Pe4uHD8+PGyfPly2bx5c7V4Uzf9wpo1a+Sqq64KXhfcbBuL0ocuXMNl6mGg5q1FnZ2doiEmHwQQQAABBFwJEGa4kqVcBBBAoMQC9pJznSBqoMGn/TBj5cqVsm3btqCgegHBtddeK6dPn5Z58+bJnj172qbPMszQtkyZMmVUO3bu3BmED/ra36VLl45oozodOnRIjh8/Hnw9HGacOHFCZs2aNeJeUx5hRuvD5cyZM8E5Ofrh7IzWHbkTAQQQQCCeAGFGPCeuQgABBBCIKWC/3aCjoyNYbs4nWqDZf9U3k3QNKnQ1werVq0cVbIKHyZMnR4YArfRFlmGGCXDC4c3ixYuDwCK84kLbpwGIBjn2Sgy73Sa4OHbsmEybNq0Vkuo9zfZhWw8rwM12kMn2sgJ0GFVEAAEECixAmFHgzqPqCCCAQB4F7C0mc+fOlUWLFuWxmrmoU7MTYRNm6ETdXnlgN0Yn+fan6Cszaq2Y0NUWGthosGMHHVGrLsKdTZjhbvjv3btXDh8+HDyArSbunCkZAQQQQECEMINRgAACCCCQqID9L7N6VsaMGTMSLd+nwloNM771rW8FZ1iEt1iYibxuldAzIfQTDjM0BLA/tbZpmO0seq2WZ5+ZUWulRnhFRNSZGaaOdh0anamhdbZXopjna93D51yYoMIu066XWdFhP19XaOgWiVbOBWm2D30av1Ft0Vcx6+8A/bDVxPfepn0IIIBAtgKEGdn683QEEEDAK4Hwnvmenh4O/qzTw81OhO2zIMwKDDusqPd9EyLY2zJMKGAHBSaAMFswzDUm1NADQFsNM6Luq7WNxGYLt1XruH379uBMjHDQEeUSDlmiVma0upWm2T706ge+RmPsQFN/B/BWkzL0Om1EAAEE0hcgzEjfnCcigAAC3gr09/cH/4qvn+nTp8uyZcu8bWsSDWt2ImyHFVETcp3Ym5UW4Ul9+FBMU//w16POmwhP9FsNM7ROujXEPsuilW0hdjlaf91qYkKdcLih7STMSGK0xi/D3mqiq126urri38yVCCCAAAIIxBQgzIgJxWUIIIAAAo0F7PMyFixYIPPnz298U4mvaCfMUDb7LR3h7RXhMCNqxYKWYW8FqRUsJBVmmLesRHV51HYXc124Xtpu89YRO9QxW0XCB3sSZqT7Q2aHmpybk649T0MAAQTKJECYUabepq0IIICAY4Fdu3bJkSNHgqfwJoPG2O2GGfYWjfCEPa9hRr23jNQTM+3TcaX/2m/OxLCDjvfee6+6/cQuizCj8VhM8oqBgQHZsWNHUCQrtJKUpSwEEEAAAVuAMIPxgAACCCCQmMBzzz0nb731VlAeh382Zm03zLDPwdADO+0VCa1uM4naphF+o0itFRyNDgCttTqksVRlBYmek3HHHXcEZ3bYZ4WY5+p2Ez3TI/zKWsKMOMLJXWO/nnnq1KnBIa18EEAAAQQQSFqAMCNpUcpDAAEESiywZcsWOXv2bCBw7733yqRJk0qs0bjp7YYZ+gTzdg5d8WBP8MPBQdRhnyaksLd4mNUe9Q4A1edqQDBlypTqM80WEvuA0fDbTMzz7ANHtSwNUBq90cQ+iDR8v3mOlmW2n9j6hBmNx2KSV1y8eFF6e3uDInmjSZKylIUAAgggYAsQZjAeEEAAAQQSE+AtBs1RJhFmRAUSJuTQ/9oBR9RrUaMm//brS/XAzt27d8usWbNGBAXhsjQQef7550cc8Bn1alY7lDBa4TMuaimawCRcZ7vMqFCEMKO5cdnu1YQZ7QpyPwIIIIBAHAHCjDhKXIMAAgggEEvgoYceql63fv36WPeU+aJmw4wyW+W17fRhdM/oYazmwwqtvI5e6oUAAggUW4Awo9j9R+0RQACBXAkQZjTXHUyEG3g98YTIjTeKzJwp8uabIrfcIrJ7d3p/f+01kfvuq1tJ+rC5Mc/VCCCAAAIIJCVAmJGUJOUggAACCAhhRnODQCfCL2+YI7//e2Oau7EsV587Vwkw/vN/Fvm7vxPZtk1k+fL0/q7ByYQJNbX/7d8vyc09P5T9m+aWpUdoJwIIIIAAArkRIMzITVdQEQQQQKD4AoQZzfXhPY+/Kff++TT5+DV/2NyNZbpaA4377xd5/PFKsJD23+tYv/3Or+XJfzghT90/s0w9QlsRQAABBBDIhQBhRi66gUoggAACfggQZjTXjztefU/+15nfyKNf/nhzN3J1LgQeffZtmTbpcln2matyUR8qgQACCCCAQJkECDPK1Nu0FQEEEHAsQJjRPPCqp/5J/vA//L4snfcR+ehHLmfLSfOEqd6hW0v+5We/kZ2Hfia//j//Jpvu+ZNUn8/DEEAAAQQQQKAiQJjBSEAAAQQQSEyAMKM1yudefU/eGPil/MvP/rW1AhzfteyNZ6pPeO76OxN/2pUXzsr74zsSL9dVgR/9yB/I9TM+yIoMV8CUiwACCCCAQAwBwowYSFyCAAIIIBBPgDAjnlPhrhpjHVB66VKy1dczMGbNEjl1KtlyKQ0BBBBAAAEEvBYgzPC6e2kcAgggkK4AYUa63qk9zWWYsW6dyKOPVv63dm1qTeJBCCCAAAIIIFBsAcKMYvcftUcAAQRyJUCYkavuSK4yrsIMXZUxZUrlDSX6ppLBweTqTEkIIIAAAggg4LUAYYbX3UvjEEAAgXQFCDPS9U7taa7CDLMqwzSE1RmpdanrB+3du7f6iEWLFrl+HOUjgAACCJRQgDCjhJ1OkxFAAAFXAgMDA9WiZ8yY4eoxlJu2gIsww16VYdpTZ3VG95tPydFzJ+TIjZtGtH7SK3fK33zsL+SuaxZUvz5mzy0y+4qpo67Vr9ufu6+5Sfpm3iNaxtmh0atCOsZOlDOfHT78NG32Ij+PYLPIvUfdEUAAgWIIEGYUo5+oJQIIIIAAAtkJuAgzwqsyTOtqrM6IG2as/el3Ze/PfyxHz5+Uf+z6unzqg8OhmoYZW2d+LQg+fvDLAfl0/yPVv+vjzdfC92UHX9wnE2YUt++oOQIIIFAUAcKMovQU9UQAAQQQQCArgaTDjKhVGaZtNVZnxA0zFv3o69I5YZocOXdCOsZ+IFh5YT52mKFf63xtlSz60HWy7mNfCi4hzEhugBFmJGdJSQgggAAC0QKEGYwMBBBAAAEEEKgvkHSYUWtVhqlFxOqMuGGGBha6suLgL45L3zv7R2wTYWVGegOdMCM9a56EAAIIlFWAMKOsPU+7EUAAAQQQqCfw7LPD312+fPjP27ZV/qwrKD7/+dYMn3hC5Pz5yr0aXNghhv75iitE7rtvRNlxwgyzxcScqxFeiRE+M+PS4t0jnsHKjNa6M+ouwozkLCkJAQQQQCBagDCDkYEAAggggAACowU0wLADjfAVGjY8/nj7cjFXfcQJM3TbyOwJ06pbS/Tveojn3k8+EtTTDjfC39PvE2a0352mBMKM5CwpCQEEEECAMIMxgAACCCCAAAJxBfRci4kTo6/WVRnHjolMnhy3tNrXxQwzdNVFeNuICSh0W4l+9EDP8Md+I4kdZjz9zgG5+81vjTgklDCj/e4kzEjOkJIQQAABBOoLsDKDEYIAAggggAAC0QK1VmcktSojSCPGDD/70qW6PaFhxJo/vrV6YKce9qmvVNVtJbpyY9/7Px5xRkb4jSVRB4DaKzkIM5L7QWBlRnKWlIQAAgggEC1AmMHIQAABBBBAAIFogajVGUmuymgyzDBhg6msveoi/GYSc40GHvrRrSbhMCO82oMwI7kfBMKM5CwpCQEEEECAMIMxgAACCCCAAALNCoRXZyS5KqPJMKPZqnN9dgKEGdnZ82QEEECgLAKszChLT9NOBBBAIAWB/v7+6lO6urpSeCKPcC5gr85IelUGYYbz7svqAYQZWcnzXAQQQKA8AoQZ5elrWooAAgg4F2AC45w4mweY1RlJr8ogzMimP1N4Kr8LUkDmEQgggEDJBQgzSj4AaD4CCCCQpAATmCQ1c1SWrs6YMiW5N5jYTWviANAciVCVBgL8LmCIIIAAAgi4FiDMcC1M+QgggECJBMo8gfnVmtle9/T/9c5v5P+75vLE2/gH/+2dapn/+v9ck3j5RSjwA71Hi1DNpupY5t8FTUFxMQIIIIBAywKEGS3TcSMCCCCAQFigzBMYDTN8nJQyyt0K+Dpuyvy7wO2IoXQEEEAAASNAmMFYQAABBBBITKDMExhfJ6WJDQ4KihTwddyU+XcBQx0BBBBAIB0Bwox0nHkKAgggUAqBMk9gfJ2UlmLgZthIX8dNmX8XZDiceDQCCCBQKgHCjFJ1N41FAAEE3AqUeQLj66TU7YihdF/HTZl/FzCqEUAAAQTSESDMSMeZpyCAAAKlECjzBMbXSWkpBm6GjfR13JT5d0GGw4lHI4AAAqUSIMwoVXfTWAQQQMCtQJknML5OSt2OGEr3ddyU+XcBoxoBBBBAIB0Bwox0nHkKAgggUAqBMk9gfJ2UlmLgZthIX8dNmX8XZDiceDQCCCBQKgHCjFJ1N41FAAEE3AqUeQLj66TU7YihdF/HTZl/FzCqEUAAAQTSESDMSMeZpyCAAAKlECjzBMbXSWkpBm6GjfR13JT5d0GGw4lHI4AAAqUSIMwoVXfTWAQQQMCtQJknML5OSt2OGEr3ddyU+XcBoxoBBBBAIB0Bwox0nHkKAgggUAqBMk9gfJ2UlmLgZthIX8dNmX8XZDiceDQCCCBQKgHCjFJ1N41FAAEE3AqUeQLj66TU7YihdF/HTZl/FzCqEUAAAQTSESDMSMeZpyCAAAKlECjzBMbXSWkpBm6GjfR13PT19VVVu7u7MxTm0QgggAACvgoQZvjas7QLAQQQyECAMONoBuo8ssgCvoYZRe4T6o4AAgggUAwBwoxi9BO1RAABBAohQJhBmFGIgZqjShJm5KgzqAoCCCCAQKEECDMK1V1UFgEEEMi3AGEGYUa+R2j+akeYkb8+oUYIIIAAAsUQIMwoRj9RSwQQQKAQAoQZhBmFGKg5qiRhRo46g6oggAACCBRKgDCjUN1FZRFAAIF8CxBmEGbke4Tmr3aEGfnrE2qEAAIIIFAMAcKMYvQTtUQAAQQKIUCYUcwwY+PGjdLb2xs5xubNmyd79uypfm/lypWybdu2EddeuHCh+vfXX39dFi5cGFmWfZ1ecOLECZk1a9aIa8PPM99cvHixHDp0aMS1x44dk2nTphXiZ6NWJQkzCt19VB4BBBBAIEMBwowM8Xk0Aggg4JsAYUaxw4x9+/bJDTfcUHNYmkDBDhF27twpzz//fDXwMGHGmjVrZPXq1dWyrr32Wjl9+rTYzxg/fvyIv5t7J0+eLMePHx8RoOhfNm/eXLe8Iv48EWYUsdeoMwIIIIBAHgQIM/LQC9QBAQQQ8ESAMMPfMMMEDcuXLx8RKoSHbq0ww6zCqLXywpRjVn40Clbi1ifvP1qEGXnvIeqHAAIIIJBXAcKMvPYM9UIAAQQKKECY4X+YEV5xETfM0Ot0dYZ+7FUX4fvjhhlxw5G8/xgRZuS9h6gfAggggEBeBQgz8toz1AsBBBAooABhhr9hhn2+Rb2zKmqtzIgbZpjtKOHzNcI/DqY+jVaK5P3HiDAj7z1E/RBAAAEE8ipAmJHXnqFeCCCAQAEFNmzYUK11T09PAVvQepWLPCk1B4A22tphHxQaPtfCyNUKM+JsCzGrMvr6+mTp0qV1O8PUJc61rfeq+zuLPG7q6ZQ52HQ/angCAggggIAKEGYwDhBAAAEEEEhAoMiT0npvM4laIaEHd9qfqLeZhLejmHvC5YXLihNOmFUZtQKVBLoztSKKPG4IM1IbJjwIAQQQQCBCgDCDYYEAAggggEACAkWelMZdmRFmMltC9OsmpKj1atY420HibmWJejNKAl2YSRFFHjeEGZkMGR6KAAIIIPA7AcIMhgICCCCAAAIJCBR5UtpqmKFs5l6zEqPemRlxmBsd7GleDxtnBUec52V9TZHHDWFG1qOH5yOAAALlFiDMKHf/03oEEEAAgYQEijwpbSfMCIcX7YYZ2h269SRqC4k5U6PRG1US6tJUiinyuCHMSGWI8BAEEEAAgRoChBkMDQQQQAABBBIQKPKktJ0wY+fOndLd3S1mpUS7YUatlRmmjnG2qyTQnakVUeRxQ5iR2jDhQQgggAACEQKEGQwLBBBAAAEEEhAo8qQ0TpihqyIOHTokx48fr2qZ4GLevHmyZ8+e4OtxwwwTgoQPBDXnYdivfzXX2s9JoMtyUUSRxw1hRi6GEJVAAAEESitAmFHarqfhCCCAAAJJChR5UlrvbSb2dg+zzcN2C2/5iBtmaBnm/Au7vKjtJfZBo1F9VuTzM4o8bggzkvwNQlkIIIAAAs0KEGY0K8b1CCCAAAIIRAj4Oimls90K+DpuHnrooSrc+vXr3SJSOgIIIIBAKQUIM0rZ7TQaAQQQQCBpAV8npUk7Ud5IAV/HDWEGIx0BBBBAwLUAYYZrYcpHAAEEECiFgK+T0lJ0XoaN9HXcEGZkOKh4NAIIIFASAcKMknQ0zUQAAQTSENiwYUP1MT09PWk8MjfP8HVSmhtgTyvi67ghzPB0wNIsBBBAIEcChBk56gyqggACCBRdoMwTGF8npUUfk3mvv6/jpsy/C/I+5qgfAggg4IsAYYYvPUk7EEAAgRwIlHkC4+ukNAfDyusq+Dpuyvy7wOsBS+MQQACBHAkQZuSoM6gKAgggUHSBMk9gfJ2UFn1M5r3+vo6bMv8uyPuYo34IIICALwKEGb70JO1AAAEEciBQ5gmMr5PSHAwrr6vg67gp8+8CrwcsjUMAAQRyJECYkaPOoCoIIIBA0QXKPIHxdVJa9DGZ9/r7Om7K/Lsg72OO+iGAAAK+CBBm+NKTtAMBBBDIgUCZJzC+TkpzMKy8roKv46bMvwu8HrA0DgEEEMiRAGFGjjqDqiCAAAJFFyjzBMbXSWnRx2Te6+/ruCnz74K8jznqhwACCPgiQJjhS0/SDgQQQCAHAmWewPg6Kc3BsPK6Cr6OmzL/LvB6wNI4BBBAIEcChBk56gyqggACCBRdoMwTGF8npUUfk3mvv6/jpsy/C/I+5qgfAggg4IsAYYYvPUk7EEAAgRwIlHkC4+ukNAfDyusq+Dpuyvy7wOsBS+MQQACBHAkQZuSoM6gKAgggUHSBMk9gfJ2UFn1M5r3+vo6bMv8uyPuYo34IIICALwKEGb70JO1AAAEEciBQ5gmMr5PSHAwrr6vg67gp8+8CrwcsjUMAAQRyJECYkaPOoCoIIIBA0QXKPIHxdVJa9DGZ9/r7Om7K/Lsg72OO+iGAAAK+CBBm+NKTtAMBBBDIgUCZJzC+TkpzMKy8roKv46bMvwu8HrA0DgEEEMiRAGFGjjqDqiCAAAJFFyjzBMbXSWkwJtetGx6aa9cWfZjmqv6+jpsy/y7I1QCjMggggIDHAoQZHncuTUMAAQTSFijzBEYnpb5+PvA3x6pN+9Vfz3LazDFD/y6Xxv6e02fkrfAP9B7NW5Xars+RI0eqZXR2drZdHgUggAACCCAQFiDMYEwggAACCCQmUOYwIzHEPBY0ZsxwrS5dclfDl14S2bNHZNs2d8+gZAQQQAABBBDwQoAww4tupBEIIIBAPgQIM/LRD4nXIo0w49w5kXnzRN58U+TUKZHJkxNvBgUigAACCCCAgD8ChBn+9CUtQQABBDIXIMzIvAvcVCCNMOOJJ0Tuv79S/y9/mdUZbnqSUhFAAAEEEPBGgDDDm66kIQgggED2AoQZ2feBkxq4DjN0VcasWSKnT1eqP2GCyLFjrM5w0pkUigACCCCAgB8ChBl+9COtQAABBHIhQJiRi25IvhKuwwx9W8qjj46st/6dN6ck35eUiAACCCCAgCcChBmedCTNQAABBPIgQJiRh15wUAeXYYauypgyRUT/a390dcbgoIPGUCQCCCCAAAII+CBAmOFDL9IGBBBAICcChBk56Yikq+EyzIhalWHqr2810fMz+CCAAAIIIIAAAiEBwgyGBAIIIIBAYgKEGYlR5qsgV2GGnpGhZ2WEV2WY1rM6I1/jgNoggAACCCCQIwHCjBx1BlVBAAEEii5AmFH0HqxRf5dhxksviZw/L/Laa5X/6efGG4cP/1y5UmTmTE9haRYCCCCAAAIItCpAmNGqHPchgAACCIwSIMzwdFC4CjNsLn0tq76eVT+PPy5y332eYpajWUeOHKk2tLOzsxyNppUIIIAAAqkKEGakys3DEEAAAb8FDh48WG3g/Pnz/W5smVqXRpixfLnIs89WVDkro/Cji2Cz8F1IAxBAAIHcCxBm5L6LqCACCCCAAAIZCxBmZNwBxXs8YUbx+owaI4AAAkUTIMwoWo9RXwQQQAABBNIWyEGYsehHX5d971e2Liy8slP2fvKR4M+dr62So+dPVkXuvuYm6Zt5T/V7sydMq/49bbYyP48wo8y9T9sRQACBdAQIM9Jx5ikIIIAAAggUVyCNMOOWW0T0MFD97N4t8vnPV73W/vS70vfOfjnz2WeCr2mw0fPRW+RTH5whk165U7qvuUnWfexL8oNfDsin+x+RNX98a/B3DToIM7IZdoQZ2bjzVAQQQKBMAoQZZept2ooAAggggEArAhmHGd1vPiVHz52QIzduGlV7O8wwQYf+V1duEGa00tnJ3EOYkYwjpSCAAAII1BYgzGB0IIAAAggggEB9gYzDDLPiwt5eYipMmJHPwUuYkc9+oVYIIICATwKEGT71Jm1BAAEEEEDAhUAaYca8eSKvvVap/aFDIjfeOKolY/bcEnzNDjWitplsnfk1ueuaBazMcDEWYpZJmBETissQQAABBFoWIMxomY4bEUAAAQQQ8Fjg9Onhxk2ZMvznU6eG/zx5cnIAMcIM8zANNcxBnxpmnB0arNbDnJehX2CbSXLd02xJhBnNinE9AggggECzAoQZzYpxPQIIIIAAAmUQWL5c5Nlna7dUD+jUgzqT+jQRZugZGmeHfhWcixHeZmJXhzAjqc5pvhzCjObNuAMBBBBAoDkBwozmvLgaAQQQQACBcgjoygx7RUa41TW2grSMM2uWyJtvVm4/dkxk5sxqURpK3DPl5mDriH40wFh45XXBK1cJM1oWd3ojYYZTXgpHAAEEEBARwgyGAQIIIIBAYgInT56sljV16tTEyqWgjARqrc5IelWGNq9OmGEOADUKtc7MCCuxMiOjcSMihBnZ2fNkBBBAoCwChBll6WnaiQACCKQgwAQmBeQ0H1FrdUbSqzK0TboKxJzToedyJHkeR5pmPCsQ4HcBAwEBBBBAwLUAYYZrYcpHAAEESiTABMbDzg6vznCxKoMww7uBw+8C77qUBiGAAAK5EyDMyF2XUCEEEECguAJMYIrbdzVrHl6d4WJVBmGGdwOH3wXedSkNQgABBHInQJiRuy6hQggggEBxBZjAFLfv6tbcrM5wtSpDHz5xosi5c5VqDA6KTJjgKWY5msXvgnL0M61EAAEEshQgzMhSn2cjgAACngkwgfGsQ01zzOoMV6syCDO8Gzj8LvCuS2kQAgggkDsBwozcdQkVQgABBIorwASm9b67adXh1m9O4c65/+t1Ofwfb3D2pGVvPBOUfflvfyPPXX+n/Oayy509y0XB+zfNdVFsYcvkd0Fhu46KI4AAAoURIMwoTFdRUQQQQCD/AkxgWu8jDTOYELful+Wd9N1ofX4XZDkieTYCCCBQDgHCjHL0M61EAAEEUhFgAtM6MxPi1u2yvpO+I8zIegzyfAQQQKCMAoQZZex12owAAgg4EiDMaB2WCXHrdlnfSd8RZmQ9Bnk+AgggUEYBwowy9jptRgABBBwJEGa0DsuEuHW7rO+k7wgzsh6DPB8BBBAoowBhRhl7nTYjgAACjgQIM1qHZULcul3Wd9J3hBlZj0GejwACCJRRgDCjjL1OmxFAAAFHAoQZrcMyIW7dLus76TvCjKzHIM9HAAEEyihAmFHGXqfNCCCAgCMBwozWYZkQt26X9Z30HWFG1mOQOdz+VwAAIABJREFU5yOAAAJlFCDMKGOv02YEEEDAkcC6detkaGgoKH3NmjUybtw4R0/yr1gmxMXtU/qOMKO4o5eaI4AAAsUVIMwobt9RcwQQQCB3Alu2bJGzZ88G9br33ntl0qRJuatjXitUpAnxiRMnZNasWXLs2DGZNm1aQ1Jz/b59++SGG25oeH34gvHjx0tfX58sXbq06XvTuKFIfZeGx+DgoGzYsCF41MSJE6WnpyeNx/IMBBBAAIGSCRBmlKzDaS4CCCDgUkAnnCdPngwe0d3dLVOnTnX5OK/KTmJCvHjxYjl06JAsX75cNm/eHOmjwYB+Wg0W9F7CjJG0SfSdT4NZw4xdu3YFvws6OjpkxYoVPjWPtiCAAAII5ESAMCMnHUE1EEAAAR8E9u7dK4cPHw6asnDhQunq6vKhWam0IYkJsYYZp06dktOnT0eumti4caNs3749+D5hRnLdmkTfJVebfJWkwYauzuCDAAIIIIBA0gKEGUmLUh4CCCBQYgHCjNY7P4kJsYYZkydPDlZn3HHHHbJ69eoRFbr22muDr/f29hJmtN5Vo+5Mou8SrA5FIYAAAgggUAoBwoxSdDONRAABBNIR6O/vDybJ+pk+fbosW7YsnQd78JQkJsQmzLjqqquCFRjHjx+vyuzcuVMee+wx2b17d3Dehb0y4/XXXw9W0piPBiL2vWZbifm+bifSbUTmzIyVK1cGqz327NlTLUProudjaKASdWaG1kfLsMusdSZG+MyMcH20jAsXLlTL0tDm4YcfrpZv2qr13LZtW/U6+552hlASfdfO87kXAQQQQACBMgoQZpSx12kzAggg4Ejg4sWLwb/662fs2LGydu1aR0/yr9gkJsQmzNAzCsKBhQkXbrnllhHfM0GGHW6Y7Som0NAwwT6HQ8MCeytLs2GGCTJMGNLogFA7zDDX2geCmpDChBOmfnab9Jo5c+ZUDxHVNurHDmBaHVVJ9F2rz+Y+BBBAAAEEyipAmFHWnqfdCCCAgCMBfYuB7pPXD4eAxkdOYkJswgw9/NMOGExgoeGBfuygw77H1Na+/syZM8GqDfvNJeEDQJsNM+xVG+aZUfUw37PDjKhnhcMQs50mvM3G7g1zfoi9AiV+b428Mom+a/XZ3IcAAggggEBZBQgzytrztBsBBBBwJGCfmzF37lxZtGiRoyf5VWwSE2I7ELADCX1lrn405AhP/KOCBfsaDTM0lLK3ZLQbZpiVE+EerPUWlnCYYdpi329fUyvMMG9yMfeFt9O0OqKS6LtWn819CCCAAAIIlFWAMKOsPU+7EUAAAUcCAwMDsmPHjqB0tprER05iQhxe3RB14GdUmKGTevtVrlErM+qFGbrKQe+Je2ZGVIBSTyqJlRnhgIOVGfHHJlcigAACCCCQRwHCjDz2CnVCAAEECi6wbt06GRoaClrBVpN4nekizNAJu55hYq9ACIcZ5vyK8JkZWmsTTmiYsGbNmurbUcwKB7P1JHwGhnmuuSf8TPP9uAdw2mGGCVrCZ2boG1zMlpGolRnhNug1+mGbSbzxyVUIIIAAAgjkTYAwI289Qn0QQAABDwR27dolR44cCVoyceJE6enp8aBVbpvgIswwIYIdREQdtmnCBdPCefPmjVhlEX7biYYYeu6GfY6GrrbQQEE/ul1EP/pWlVpvMwk/U6+3AxVbO/w2k/CbUMLbRaLCjHAb1CT8xpdWeziJvmv12dyHAAIIIIBAWQUIM8ra87QbAQQQcChgv9VEH3P77bfLjBkzHD6x+EUzIS5uH9J3Irq97ODBg6Ln5HR2dha3M6k5AggggEBhBAgzCtNVVBQBBBAoloBObE6ePBm8CWPSpEnFqnwGtWVCnAF6Qo+k70T0kNmzZ88GokuWLCHQSGhsUQwCCCCAQG0BwgxGBwIIIIAAAjkQYEKcg05osQpl77v+/v5gi5B+9NBf3VY2bty4FjW5DQEEEEAAgXgChBnxnLgKAQQQQAABpwJlnxA7xXVceJn7Tl/dq4exmgN/FyxYIPPnz3csTvEIIIAAAgiIEGYwChBAAAEEEMiBQJknxDngb6sKZe27wcHBYHuJCTI6OjqCtxexKqOt4cTNCCCAAAIxBQgzYkJxGQIIIIAAAi4FyjohdmmaVtll7Ds95HfHjh3BuTj60e0lK1asCN5exAcBBBBAAIE0BAgz0lDmGQgggAACCDQQKOOE2JdBUba+0yBDz8gwr1/WIEMP/eSNRb6MaNqBAAIIFEOAMKMY/UQtEUAAAQQ8FyjbhNin7ixT3+nWkl27dlVXZGg/6huLurq6fOpS2oIAAgggUAABwowCdBJVRAABBHwUMP+6O3v2bJk6daqPTWyqTWWaEDcFU4CLy9J3uqVEgwwNNMxn7ty5smjRogL0ElVEAAEEEPBNgDDDtx6lPQgggEBBBPbu3SuHDx8Oasu/7IrohLgon2VvPFOt6nPX35l4ta+8cFbeH9+ReLkuC9y/aa7L4jMtW4NH3VJy8ODB6mGfurVEQ4zOzs5M68bDEUAAAQTKK0CYUd6+p+UIIIBAZgI6OdqwYUN1YqQV0Tch6L/yMjnKrFviP3jMmOFrL12Kf1+cK8+dE5k1S+TUqThXc41jAV2NocHj2bNnq0/ijAzH6BSPAAIIIBBLgDAjFhMXIYAAAggkLaCBRl9f34hJkgk19DDBSZMmJf1IyktKwGWYsW6dyKOPVv63dm1SNaacJgU0xNCVGOZtJeZ2DR2XLVvGW0ua9ORyBBBAAIHkBQgzkjelRAQQQACBJgT6+/uDNyOEP3qOhk6cpk+fzpkaTXimcqmrMENXZUyZIqL/nTBBxDqbIZV2lfwhGlycOnVKBgYGRoWMuhpj/vz5wcqpcePGlVyK5iOAAAII5EGAMCMPvUAdEEAAAQSCfwU+cOBApIROpMwk6kMf+lAwmZo4cSL/OpzVuHEVZphVGaZdrM5w1sN6iOeZM2eCwzzPnTsXrMCwt5KYB+vPnr6pZM6cOYQYznqDghFAAAEEWhEgzGhFjXsQQAABBJwImDec6GGDSX0WLFgQ/Ityo49O5nTbS1qfnp6eWGGMvj0iSY967dNVMLqFoOHHCjMeevDBhpfHuWDs0JD8v//1v4r+13yGxo6VdffdJ93d3bFW59QLxOLUoZlrNEzTPozz0fNh7DeAxLmn1WviHqbbyEpDDN3qpVu+tK18EEAAAQQQyJsAYUbeeoT6IIAAAggEArrUXZe860R+yJrgNstDmBFfLMswY35/vyzo7x9V2QNdXTL17/6OMCNmN8YNM/Tna8eOHSNK1QBDt3fpQby6xYvtJDHRuQwBBBBAIBMBwoxM2HkoAggggEAzAjrx+vnPfx7cokvjNdzQf+mO86/dhBnxpbMKM6JWZZha6+qMMwMDhBkxuzFumKGroHTVj666mDBhQuCrfybAiAnNZQgggAACmQsQZmTeBVQAAQQQQACBggkkfWZG+KyMMAdnZxRsgFBdBBBAAAEE3AsQZrg35gkIIIAAAgj4JZB0mPHEEyLnz1eMNLgwH/PnK64Que8+vwxpDQIIIIAAAgi0JUCY0RYfNyOAAAIIIFBCgaTDDJvQZdkl7CqajAACCCCAgK8ChBm+9iztQgABBBBAwJWAy8DBZdmuPCgXAQQQQAABBFIXIMxIktz8P2CXLiVZqsj3vieyZEn9MmfMEPnc50RWrhS56ip3z3/6aZE774wu39Rz7lyRiBPp26pUV5fI4cMiu3aJfOELbRXFzQgggAACbQq4DBxclt1ms7kdAQQQQAABBPIjQJiRZF9kGWaYdrgIEuwwZfx4kZ/8JDowIcxIcjRRFgIIIJBfAZeBg8uy8ytKzRBAAAEEEECgSQHCjCbB6l7uOsyoFVS8915l9cbatSIXLog8/niyB6WFV4boCpCXXx5NQZiR5GiiLAQQQCC/Ai4DB5dl51eUmiGAAAIIIIBAkwKEGU2C5TLMMJVavVpk06bKdpOosKHVtpqQQreyaHCigUnUdhPCjFaFuQ8BBBAoloDLwMFl2cVSprYIIIAAAgggUEeAMCPJ4dHsygyd/G/dKvL971dqoWddzJkj8rd/O3IbR9yQoN51R4+KbNhQCTk0jNCPOWdj48b6Cna5el7GXXeJRG03qfX88LP1Xm3nqlUiCxaMfLaGJX/1V8P1VJMHHqiclVHrzIwDByqOpm16z623ujk/JMnxQlkIIIBAUQVcBg4uyy6qN/VGAAEEEEAAgVEChBlJDopmwownnhC5//7op+tk/9AhkdmzK9+PG2aYlRlLl4q88MJw2TrZ10MzTYgRfqqGCvUCjfDzb765EsCEV4BE1bPRs+0VHhpkfOITteup9Q4fAFrPUcMaPd+DDwIIIIBAsgIuAweXZddQ+MEvB+TT/Y/IpcW723LqfG2VHD1/UjrGTpQzn32mrbK4GQEEEEAAAQTqCxBmJDlC4oYZulKhs7PyZA0SzBtIzLkXAwMi9vkYjcIMLe/55ytbTKIm/OZNIF/5isgjj1RWfZjVEjt3Vv7+7ru1JcLPt0MHO4yIqufVV1e2pmjw8dhjlYBGn/3ww5VAxF7hcdttIlofDSG2bx++9o47RNQk3Da7Hhrg9PRU7rEdGwU1SfY/ZSGAAAJlEXAZODRRtgkhbPY1f3yrrPvYl5rqCTvMWPvT70rvP78o/9j1dfnUB2fELiepQCT2A7kQAQQQQACBkgsQZiQ5AOKGGWYFhYYL3/72yBrYE/T9+yvbMOK8mtWUEp68m/I0sIhapRCnzlEhxTPPjN5uEr7OPmsj6tkmZFm3TmTNGhGtS9T2FW2Dhjv6X3tlRm9v5dDTqDNC9FoNUrS88+eT7GXKQgABBBBoInBoGquJsk2AYIKHp985IHe/+a1Mggh99l//9HlWZDTd4dyAAAIIIIBAawKEGa25Rd8VJxjQO80kPrxlwpT61a+KfOc7ImaS3yjM0Am7bv344hcr20nifHT7h67G0PMv9HPpUu27aq0MMdtNTCgTvs6ENrVWR5hARMOIu+8WWbJk5IoUu0bGxDYzz486jNR2NqFQHBeuQQABBBBoLNBE4NC4sNAVTZQdDjO0pEmv3Cl/87G/kLuuWSDhlRv2aotFP/q67Hv/SPDwu6+5Sba+sz/YZmICEbPlJFxG1MoPs5rDtETL08/ZoV8F207ODg3K1plfk49e3hFsZzEf/ZrWUz/dbz4V1MHUZ9/7P5YXrlsV/D28BWbMnluC8qLaGP661ldXmphy+2beE/w53C5tr9p1X3NTdWULAU3To5cbEEAAAQRSFCDMSBI7qTAjHALUO1jTbNfQlQvf/e7Ig0NN23SVwrZtIv/7f4t8+MOV1Qp6NoWu+ohT53rPnzevcsaFhgz6sQOJRmGGXa6eH1IvzDBl2WGGCYUa9WGt0KjRfXwfAQQQQCBaoInAoWnCJsputDJDJ+fm7AoNC46eOyFHbtw0KrAwZ11EhRlRwYEdQpj2hSf+Jpywww8ty/zdDk3C7TBBi4YvjcKMRmXOvmLqiDabQMe+T8OYM0ODwbOMkf5Z66GfvZ8cDmCa7k9uQAABBBBAwJEAYUaSsHGCAX1e3JUZjz8uct99jQ8Atc+a0Dd66JYS89EgQ1cwTJgg0t8/urVx6lzvzA6z1UOf+eijlZUe5ryPRmGGWZmh513oqpJmV2YQZiQ5eikLAQQQiC/QROAQv9DfXdlE2eHVBfUO3tQJe987+///9s4/1o7juu8jFIilNqBIp0VEBqn5w2kMsZVN0X80IulaIS0ZIFvZBRvahERYTh5QW5HoNAwdQg1lvdhgzNKISSJSUbqhIQm2ZRClWfC1UkyFsUUp+cM0bSJU08Lko+OAVJHWpAQjUlqgLM5S53LevNm7O7uzu7N7PwsQ0rt3dubMZ87cu/O9Z85k4oa7SLfzXdgig9xz/NXvZGKAXnLv4pvfbjTCYZyYYQsDvigHjSL5syv/Y46IIHWK2FAkZkg5d2uL1qlRIHY0ir7nu09ec0UVO8oleBy5AQIQgAAEINAwAcSMmIDLCAPSXtWcGXZSUNduibRwE4dKGRUbfFs99D0pV2WbidqgooIk7rRtCM2Zceut16M8ZPuLK8j4cmYox7xtJjHHlrogAAEIQOAGgQDBIRhbQN2+xffGn33vSGhwt3+o2OEKEnlihkRXyFYROzLB95r00ReZYYsZri3KRaI8RMxw2ykjZvzlG3892kJic7a3tPjEDLnPFWn0folS2XTbe80/vOUfkAMk2Hm5AQIQgAAE2iSAmBGTdlkxI+80E8ljIZEYIgjYJ4wUnWYifZB7P3B9j+4o14YtnMjWEomEkJwauu1EkmfqVUfMkP7odhOpzxZd8k4z2bv3+sklcp0+ff0UEs2LIaKI5AsRW6XuRx4x5qWXrpe1t4woR+mblhdu0j890UQEErnXFkdijjl1QQACEJhEAgGCQzCegLpdMUMFA9ku4nvPjsywoyu6isxQNj6BpIyYIffnJR0dl09k3H0ajXLnwhXzBJbgseQGCEAAAhCAQIMEEDNiwrUfwPLq1QiJL37RGMkT4btkcS6LcclpIVcZMUPKaaSCfSKIKzTY7cn2jr/6q+uL/TpihtRpR3nYYoaILCJKSMSF79KtNPKebonRY1jt8pIkVI5ydfNfjOMo99v1xxxr6oIABCAwyQQCBIdgTAF15y3YJYmlRBbIySaayFMiDi7/7ZVsm4kteoh9sp1CknS6OTO0fjeppu/Y1qLIDGnHzr9hc3FPYdEcHr78FppPQ23Kq7MoOaqba0OiQ2TrjL11x5cbJHg8uQECEIAABCDQEAHEjJhgQ8QMFSm+9KXri3S5JHrgrruM2bnzeqSCXmXFDClvR0JI/gy5RFD4whdutCORD3J6iESBaDTEuK0aZdvX7SbudhgRVCQSQ+wRUUPEFumn2OCeviKCxv79xnz969fFDc3F8cor1/vgS+Yp9tkcx9Ufc7ypCwIQgMCkEggQHIIRBdTtW7DbiT7tE0s2/uzq7GQRTQhqvyeLdhU+3NNM9G/tR94Cv4yY4eb4kDpVbLFPM9ETSFTMsLeoyEkpctJJ3oktWmeRmOH2S+2Q+23hJ3j8uAECEIAABCDQEgHEjJZA0wwEIAABCEBgMAQCBIfgPjdZd7Ax3d2g20ze9zMrWzeCU0xaR06DEIAABCBQgQBiRgVo3AIBCEAAAhCYaAJNCg5N1t2jQetSzMjbutIjfJgKAQhAAAITQAAxYwIGmS5CAAIQgAAEohJoUnBosu6oEJqtrCsxw91m02wvqR0CEIAABCBQnQBiRnV23AkBCEAAAhCYTAJNCg5N1j2Zo0WvIQABCEAAAoMkgJgxyGGlUxCAAAQgAIEGCTQpODRZd4NIqBoCEIAABCAAgXYJIGa0y5vWIAABCEAAAv0n0KTg0GTd/SdPDyAAAQhAAAIQeIsAYgauAAEIQAACEIBAGIEmBYcm6w7rJaUhAAEIQAACEEiYAGJGwoODaRCAAAQgAIEkCTQpODRZd5IwMQoCEIAABCAAgSoEEDOqUHvrntOnT5urV6+aN954w1y+fDn775UrV8ybb75Zo1b/rYsXLzaPPPJIqXoff/zxRmzwNb5582azevXqQruE1ZEjRwrLxSqwZ8+eUlUdOnTIXLhwoVTZuoXWrFljNm3aVFjNpUuXzMGDBwvLxSqwc+dOs2jRosLqZPxkHNu4li9fbqampko1tWvXrlLlYhS6//77zcqVKwurOnXqlJmZmSksF6OAjJ2MYZlr79692WdUG9eGDRvM+vXrC5uS+SfzsK1r9+7d5pZbbils7umnnzavvPJKYbkYBeQzVD5Liy4ZOxnDti6ZgzIXvZclOLxw4oQ5ceJENLP2/N7vjera9du/PadevgvDMPNdWJ4X34XlWfFdWJ4V34XlWfXyu9Dqnjz7zc7OZs8Y8mz2tre9LfsOXbJkSXkIlAwmgJgRjOzGDcePHzcvvfRSjRrK38oDXHlWUpIHuPK8eIArz4oHuPKseIArz6qXD3CIGXMGGGG/vL8j7JdnhbBfnhXCfnlWUhJhvzyvscK+Vc0LL7zgFfZvvvnm7Iff22+/Pf8HgvLmUNIhgJhRwyXajDZAzAgbKMSM8rwQM8qzQswozwoxozwrxIy5rIjMKO87RSX5LiwidON9vgvLs+K7sDwrvgvLs+rld6HVvbIRzCLoyr8yUdHl6U1uScSMGmMv20pefvnlLIxIQohEeRPHLBPCXKNZboUABCAAAQh0S6DJvBZN1t0tNVqHAAQgAIGBEpB1oWydlXQDkoZAto2P265aNkptoLiidQsxw0EpjogYEc2/qAgCEIAABIZIoEnBocm6hzgW9AkCEIAABJIlcO7cOfPqq69meefcvGXyQ7jk0yuTfzDZDnZsGGKGNQAiZEiIkChqZZMPdjx+NA8BCEAAAhBon0CTgkOTdbdPihYhAAEIQAACGQGJ3JC1pitqSDoBWXvyg3q4oyBmvMVMQoGeeeaZkXOVTeYVjpw7IAABCEAAAj0n0KTg0GTdPceO+RCAAAQg0H8CEqUhCUNtUUOiNETQ4PSTsPFFzHhLJZNj+PRIVXEmOVJw7dq1YTQpDQEIQAACEJgEAk0KDk3WPQljQx8hAAEIQKAXBOQ415mZmTm2lk2w24sOtmDkxIsZ4kSijNlChkRlrFy5sgX8NAEBCEAAAhDoIYEmBYcm6+4hakyGAAQgAIHhEpCtJ4cOHZrTwY0bN/Kjeskhn2gxQ0J8jh8/PhIyZL+SCBmE95T0HopBAAIQgMBkEmhScGiy7skcLXoNAQhAAAIJE5B0B5JL4/LlyyMridAoN2ATK2aI04gKphEZJF4p5zCUggAEIAABCJgmBYcm62boIAABCEAAAokSkLWpRGro9fDDD/Mje8FYTaSYIaeWiLOo+rVo0SIjzkIG2URnNmZBAAIQgEBaBJoUHJqsOy2KWAMBCEAAAhAYEXDXqJLHcefOnaxRx/jIxIkZevzqK6+8kmEhcyyfIBCAAAQgAIFAAk0KDk3WHdhNikMAAhCAAATaJCAnnBw4cGDO7oFHHnmkTRN61dbEiRlu1lj2I/XKXzEWAhCAAARSINCk4NBk3SmwwwYIQAACEIDAGAJuUlDJ6bh69WqYeQhMlJghURkHDx4cnem7YcOG7AhWLghAAAIQgAAEAgg0KTg0WXdAFykKAQhAAAIQ6IqA/QO8pESQ7SZc8wlMlJghR7CeOHEio0CeDKYDBCAAAQhAoCKBJgWHJuuu2F1ugwAEIAABCLRNQLab3HnnnVlUBrkd/fQnRsyQqIy9e/eO9h8RrtP2dKQ9CEAAAhDoNYGLF2+Yv2zZjf+fnb3x/0uX1u8iYkZ9htQAAQhAAAIQmAACEyNm2FEZy5cvN5IrA4VrAjycLkIAAhCAQBwCH/6wMd/4Rn5dH/qQMUeP1m8LMaM+Q2qAAAQgAAEITACBiREzJCpDssPKNTU1ZUTQ4IIABCAAAQhAoCQBicywIzLc206eNOb97y9Z2ZhiiBn1GVIDBCAAAQhAYAIITISYYWeEXbx4seF4mwnwbLoIAQhAAALxCeRFZ8SKyhCLETPijxs1QgACEIAABAZIYCLEDHuLyZo1a8ymTZsGOJR0CQIQgAAEINAwgbzojFhRGYgZDQ8g1UMAAhCAAASGQ2AixAx7i4nkyli5cuVwRpCeQAACEIAABNok4EZnxIzKQMxocyRpCwIQgAAEINBrAoMXMy5dumQOHjyYDdLNN9+cndFL4s9e+yzGQwACEIBAlwTc6IyYURmIGV2OLG1DAAIQgAAEekVg8GLGqVOnzMzMTDYot99+u3nggQd6NUAYCwEIQAACEEiOgEZnxI7KQMxIbqgxCAIQgAAEIJAqgcGLGXa+jA0bNpj169enOhbYBQEIQAACEOgHAY3OiB2VgZjRj/HHSghAAAIQ6ISAns65aNGiTtpPrdHBixlHjhwxp0+fzrhv3rzZrF69OrUxwB4IQAACEIBA/wh8+cvGfOxj8e22j3+dnY1fPzVCAAIQgAAEekbg3LlzRta1b775JrsNrLEbvJjx9NNPm1deeSXrMsk/ezZrMRcCEIAABCAAAQhAAAIQgMCEE7hw4YI5dOhQRmH58uVmampqwolc7/7gxYwDBw6Yy5cvZ519+OGHzZIlSxh4CEAAAhCAQG8JfOA3X+qt7RhuzDe/sAYMEOgtgR/vvrO3tmM4BFIh8Pbp7wab8sYbb5jp6ensPjnU4rHHHguuY4g3DF7MsI9llZNM2F80RDemTxCAAAQmh4CIGSyI+znejF0/xw2rbxAQMaPKQgyGEIDAdQJV5xBiht+DBi9m7Nq1a9TzPXv2MI8gAAEIQAACvSbAgri/w8fY9XfssLzeQgx+EIBA/TnEuna+FyFmMLMgAAEIQAACPSLAgrhHg+WYytj1d+ywvP5CDIYQgED1yAxhh5gxgWKGJkqRrpMohY8QCEAAAhDoOwEWxP0dQcauv2OH5YgZ+AAEYhCous0EMcNPf/CRGTGcjjogAAEIQAACqRBgQZzKSITbwdiFM+OOtAjUWYil1ROsgUA3BOrMISIz5o8ZYkY3fkyrEIAABCAAgUoEWBBXwpbETYxdEsOAETUI1FmI1WiWWyEwGAJ15hBiBmLGYCYCHYEABCAAgckkwIK4v+PO2PV37LD8OoE6CzEYQgAC9eYQYgZiBnMIAhCAAAQg0GsCfVoQv/jii2bjxo3m9ddfL8X82WefzfJblS1vV3r+/HmzatUqMzMzY9atW1eqvbYL9Wns2mZDe/0ggJjRj3HCynQJ1JlDiBmIGel6NpZBAAIQgAAEShCIsSBesGBB1pIkyd6yZcu8VlWEkDeqCAtaIWLGXLQxxq6Ei1AEAo0RqLMQa8woKoZAjwjUmUOIGYgZPXJ1TIUABCAAAQjMJxBjQSxixtKlS7PKz549O6+R++67z8zOzpqLFy8iZkR0whhjF9GfVAt0AAAgAElEQVQcqoJAMIE6C7HgxrgBAgMkUGcOIWYgZgxwStAlCEAAAhCYJAIxFsQiZuzevdtMT0/P25ah2zX0fSIz4nlXjLGLZw01QSCcQJ2FWHhr3AGB4RGoM4cQMxAzhjcj6BEEIAABCEwUgRgLYhEzZIvJV77ylSxCY//+/SOG27dvz/7/rrvumpe/QnNaaOG7777bHDt2bHSvvT1FXpQ27BwYEvHhtnfHHXeYRx99NNvu4suZsW/fvkx00SsvJ4YvZ4Zrj7RtR6IoB7FRrjNnzpgVK1YYsfPkyZPZa+49dZwtxtjVaZ97IVCXQJ2FWN22uR8CQyBQZw4hZiBmDGEO0AcIQAACEJhgAjEWxLqIF4xuwk15TwSDS5cuzXlPhQZd8Mu9IkQsW7YsEzTsiI4dO3ZkI6S5OTS6I1TMUCFD71dxwrZBXcEVM7SsLX7o9hkVNNQ+uz4pI/ZrElHpo4g2tuBT1f1ijF3VtrkPAjEI1FmIxWifOiDQdwJ15hBiBmJG3/0f+yEAAQhAYMIJxFgQq5gh0RCyWN+2bVu2gBfx4KmnnsqiF9woCbucDoFdxhdV4SYADRUz7KgNbdNnh7znihm+tlwxxOaQ51YSqSK5Q+wIlKouGGPsqrbNfRCIQaDOQixG+9QBgb4TqDOHEDMmUMxg0Ps+5bEfAhCAAARsAjEWxPYi3hYwxm358AkLtjhw9OjRkRCi9tYVMzRywvUAyeeh0R/6nk/MkOgKu5xbxidmaBm7TXc7TVWPjDF2VdvmPgjEIFBnIRajfeqAQN8J1JlDrGsRM/ru/9gPAQhAAAITTiDGgthexOcl/KwSmfG5z31uTk4KV8zQfBz2lo1QASVv+GNFZrgCB5EZEz7h6P4cAnUWYqCEAASMqTOHEDMQM5hDEIAABCAAgV4TiC1mCAxNePnggw+OckO4Yobmr3BzZmg+CRUTJOmnbF+xIxw054WbA0OEgsOHD2eJQn0JQOV9ScTpOz7WHURXzFD73ZwZcp9uGXGFC7cPUlbKEJnR6ymD8REJ1FmIRTSDqiDQWwJ15hBiBmJGbx0fwyEAAQhAAAJCoAkxw7fw9+XAUPFBR8IWP+Q197QTET5WrVpl7ONdJRJDclDIJdtFJHpj69atuaeZuG3KfWUSgEo59yQUV5TwbTNx+6A2kjOD+QeBer8qww8CEKg3hxAzEDOSm0M33XRTcjZhEATaJHDt2rU2m6MtCPSeQAwxo/cQetoBxq6nA4fZIwJ1flUGIwQggJgR2wduujbwlUTqCpaIGQMfgtg+S30DIoD/D2gw6UprBFgQt4Y6ekOMXXSkVNgyAcSMloHT3OAI1JlDqa9ruxgsxIwuqFttspjreABovlMC+H+n+Gm8pwRYEPd04CJtEepv77F8CATqLMSG0H/6AIG6BOrMIcSM+fQRM+p6ZM37WczVBMjtvSaA//d6+DC+IwKIGR2Bj9AsYxcBIlV0SqDOQqxTw2kcAokQqDOHEDMQMxJx4xtmsJhLbkgwqEUC+H+LsGlqMARYEPd3KBm7/o4dll8nUGchBkMIQKDeHELMQMxIbg6xmEtuSDCoRQL4f4uwaWowBFgQ93coGbv+jh2WpyNmuCcO+cbGd+IRYwiBFAjUEQQRMxAzUvDhOTawmEtuSDCoRQL4f4uwaWowBFgQ93coGbv+jh2WpyNmuGMhxz3Lscv79++fqGGa1H73fZDriBkXLlwYdX/58uV9RxHFfnJmRMFYvRIWc9XZcWf/CeD//R9DetA+ARbEbzG/eNGYpUvbH4AaLTJ2NeBxaxIE6izEmurApC7qJ7XfTflRW/WmOIfa6nsT7SBmNEE1oE4WcwGwKDo4Avj/4IaUDrVAIMkF8eOP3+j5Y481T+HqVWNWrTJmdrb5tiK2kOTYRewfVQ2fQIoLsbxF/fbt283hw4dHg7J7926zY8eO0d9y37Zt28yPfvSjUTmJ8Dh27JjZt2+fmZ6ezsouXbrUnD17dnTfiy++aDZu3Ghef/11I3VcFGHVGPPggw/Oiw6x6/GVERvl/nXr1o3ak3rluu+++8zJkydH7R46dMhs2bLFaPuut8l958+fN6tWrTJaVstIXXJJ3+QSu5566inz6KOPmqmpqew1e2vOggUL5lRfZtuO21fth1ZUZTxc9i4XHS/bWHtM5HV33Iv63vQsTnEONd3nJutHzGiSbom6WcyVgESRwRLA/wc7tHSsQQKyIE7tOvoHHzQ//bc/ycz68EPPmZ+87acbNfGBP/1Ds+1P/9A89UsfN0//0scbbSt25d/8wprYVVIfBFojkOJCzCdmuIt3XeTbC1td9OprWkZg2otkWdjbQoUtJszMzGRChK9+WbyLGGELIW5dusB3F+Vi/9atWzPxQi7NE2KLCr5+h4gZIta4YoHvfhUpxgkarn3C6MiRIyNxp8p4SL99vGymYtvP//zPjzhJeZul9sceP+2PTyhpYyKlOIfa6HdTbSBmNEW2ZL0s5kqCotggCeD/gxxWOjWJBBYtMkaiJeS6csWYhQuboyDtLFt2vT1pR9rjggAEWiGQ4kLMXdSr2OAuvl1xoYwIIlDd+7R+FTIUvF1OF9FuGV1Ia9SCihluFIM7mL76YogZPkYSKaIRHGqHiARuhINto09s0ffrjIfL3icQaTsu27zXy4gzTU6mFOdQk/1tum7EjKYJF9TPYq7jAaD5Tgng/53ip3EIxCPQppghW1o+85kbtsv/t7G1JR4taoJAbwkULcTcrQZt/PrtLurHnXZi2xNbzLAX03lbQXTgbTHDjd7QMu52CXnd3j4SQ8xwRRR3a4vtqOPEDCmn9rpjXmc8XIHCjp5xt/XkCR2u0JInerQ1KYvmUFt2DKUdxIyOR5LFXMcDQPOdEsD/O8VP4xCIR6AtMcOOylDric6IN47UBIECAikuxPLEjKI8D22IGW5khos3bwGet12iDTFDbHQjM0ImhubbULFhXNSGXa9vPPKEB1ssUiaIGSGjNJyyiBkdjyWLuY4HgOY7JYD/d4qfxiEQj0BbYoYblaE9IDoj3lhSEwTGEOiDmJG3DcTtVmwxw7fNxE3EWUbM8G0p8eWykCgKiYJwj6T1bQnxJQCVnBm+JJ15kSIhE8MXpVIk7ISIGWqL3a/QbSZFW3tC+htSNsU5FGJ/amURMzoeERZzHQ8AzXdKAP/vFD+NQyAegTbEDF9UhvaA6Ix4Y0lNEOi5mCHm65YHe8Eqi1259ESTumKG1KULdBVQ7K0YumXDjhCRKIWXX355JECMi8ywt1Fof2xxROqfnZ2dk2BUbHJfVzvsxJhFEQ/uFg5p/+jRo2bFihVe75B+3HXXXaNEnK4NVcfDtdO1w04Q6kv26RsXtpkM6yMOMaPj8WQx1/EA0HynBPD/TvHTOATiEWhDzMiLytBeEJ0RbzypCQI5BFL8VTnvaFY3/4NvgS4LfDuywY1gEAzjEoDKEa16+XJKuMeRuqeW5IkZbs4NETHkCFVbzLDzR7h5KuyjVcUuOX7WTuw5bkFv16t9K4qqkHLuca5F+TjKjIdrp8vFdzSra4cbHYOYMayPN8SMjseTxVzHA0DznRLA/zvFT+MQiEegDTHji1805rXXrtvsJgCV12691ZhPfSpen6gJAhCYRyBFMaPtYSq7jaVtu2ivHwTqzKEXXnhh1Mn169f3o8MNW4mY0TDgoupZzBUR4v0hE8D/hzy69G2iCLQhZthAb7rpxl/Xrk0UajoLgS4J1FmIdWl3zLYRM2LSnLy66syhXbt2jYDt2bNn8uB5eoyY0bEbsJjreABovlMC+H+n+GkcAvEIIGbEY0lNEEiYQJ2FWMLdCjINMSMIF4UdAnXmEGLGfHdCzOh4irGY63gAaL5TAvh/p/hpHALxCCBmxGNJTRBImECdhVjC3cI0CLRGoM4cQsxAzGjNUcs2xGKuLCnKDZEA/j/EUaVPE0lg2TJjLl683vXZWWOWLm0WA9tMmuVL7RDIIVBnIQZUCEDAmDpzCDEDMSO5OcRiLrkhwaAWCeD/LcKmKQg0SQAxo0m61A2BZAjUWYgl0wkMgUCHBOrMIcQMxIwOXdffNIu55IYEg1okgP+3CJumINAkAcSMJulSNwSSIVBnIZZMJzAEAh0SqDOHEDMmUMw4d+7cqNcrV67s0HURM5KDj0GdE0DM6HwIMAAC1QlcvXrj3lWrbmwzOXPmxjaThQur1z/uTraZNMOVWiFQQKDOQgy4EIAA20xi+8DgE4DGBha7vpQWc6dOnTLr1q3zdvEaR9/FHnrqM8ak5P8MCAQgEEjgwQeN+fKX8296//uNOXkysNKSxREzSoKiGATiEkDMiMuT2iaPQJ05RGTGfH9BzOh4DqW0mFMx4/Of/7zZuXPniMw73/lOc/78eSNHUa1du7ZjYjQ/JAIp+f+QuNIXCLRCQCIz5BSTvOvwYWM+9rFmTEHMaIYrtUKggECdhRhwIQABIjNi+wBiRmyigfWltJjLEzMuXLhgVqxYYe69917z3HPPBfaQ4hDIJ5CS/zNOEIBABQJ50RnveY8xst2kqQsxoymy1AuBsQQQM3AQCNQjUGcOEZkxnz1iRj1/rH13Sou5PDFDOinRGXL94Ac/yP4rdvvEjQ9+8IPm+eefN7otRYUQifa466675mxj+epXv2o+8pGPGHd7ixsBInVKu/JP61fwbH+p7YKdVpCS/3cKgsYh0FcCedEZTUZlXP8SukGMbZB99R7s7iGBOguxHna3tMl33HGHWbZsmTl27FjuPfJ8u3HjRjMzM5M9D0vU86pVq8zu3bvNjh07SrdFwX4TqDOHEDMQM5Lz/pQWc02KGQJeojtUDFFRQgQRFSqkjL4uH/DLly/PxkvFDHnN3gKj218QNJJz69IGpeT/pY2mIAQgMJeAG53RdFQGYgYeCIHOCNRZiMU2esGCBV4hwBUNYrfrqw8xow3Kw2ijzhxCzEDMSG4WpLSYyxMz9PVPfOIT5oknnsgYhkZm2EKG3K915r1uixYqcLi5PMaJL8kNNAZ5CaTk/wwRBCBQkYAbndF0VAZiRsWB4jYI1CdQZyFWv/W5NaQkZpTpWxmRZfv27ebkyZPm7NmzZaqkTA8J1JlDiBmIGcm5fEqLuTxxQGyUy46ACBUzbCFE6tLtJ2Ved7eu2IOYZ0dyA41BiBn4AAQsAvIwM6Tr7/3nH5q3ff/H5v8t/Cnz2tS7zLWb/06j3Xv7797Ix/Hj31nVaFspVf726e+mZA62TCCBOgux2LgQM2ITpb42CNSZQ4gZiBlt+GhQGymKGW4HXMFB3k9FzJCtJvKPxKRBbpdM4ZT8PxkoGDIRBOo8zCQJSKMz2ojKuP4ldAPDhOTMGJzPJOnIGFVEICU/DBEzZBvI3Xffbfbv3z/q4r59+8z09LR5/fXXs9c0cuLMmTNZLgu9Dh06ZLZs2WKkjosXL2Yvu3ku7rvvvux1O2eGRFkcls/Ety7JlWHnzJCX7T7I/7uX3CN2zs7OzovW8PXJvt+298EHH5zTd23bLi/9lohpuTSfh7T/0EMPjfrt1qPlXFb6tzLNa0deFzu3bduW8ZeoFBmncblHinw09ffrzCHEjPmjSwLQjj2+zGJOIyNsU+2cErG6ELJtAzEjFvXJrqeM/082IXo/VAJ1HmaSZfL448Zs327MwoXNm/i9791oQ3J0TMA1SJ+ZgHEbWhdT8sOmxAwZM13Yq+Ahr6mo8eyzz5qpqalRIk95zxUz9D6tx17UawJQFRRsYcS3zcTXXtGWFdceqXfz5s1zEo9qf8QO115bpFB7tU37PncMRJjQLTJqt68dm4GKLpOSCLXOHELMmEAxQxboeq1duza575SUFnN9FDOEny9yJLmBxiAvgZT8P2SIPvCbL4UUp2wkAt/8wppINXVfTZ2Hme6tx4IuCKTsM3wmNucRqX3upeSHvkgGeyTcBXPZyAz7Pl3U2wtynwjhige+qAmfAOGKAXk5M6ScHRVRlFvDFymibOReiTBxox9sW/L67fYrT1CStvIiR9zXyyRPbW6GtV9znTmEmDGBYkbqg57SYi5EzHCPahXXso9YdY9mLZMbQ+rw5dLISwD6ta99zXz0ox81esRr+x9HtFiXQEr+H9IXeXBP7QEzxP4+lh0a8zoPM30cP2yuTyBlnxna/Kw/WnFqSJFrkR/akQxCYenSpY0ls2wqMqOumJEnBNQRM3TLim6J0a0ZeUe62pEgvi0xsp3Dd2nZvD7kRaBIXTY3n+Cj7ZURfuLMoDRrKZpD46xOfV3bBfHBbzNJfdBTWsyFiBl79+41n/70p0dCgooQ6sRNiBlSty1cCDv3NJQuJhFtVieQkv+H9CLFB8wQ+/tYdmjM6zzM9HH8sLk+gZR9Zmjzs/5oxakhRa4p+eEkiRn2Fo8lS5ZkuTfsHBd5HqdbPWyxYVzUhtZTVszQ8nZ+EBVc8sYHMeNOUzWZc+rr2jiffGG1IGaE8YpeOqXFXIiYISA++clPmieffHLERD74RJGX15oQM6ROiQiRduS69957SfwZ3SPbrTAl/w/peYoPmCH297Hs0JintCDooz9Mos0p+8zQ5mcq/pUi15T8METM8C3g8xKA1o3MEP/x2ebLfeGWE5ueeuopbzSL9kGiXXzbRMb5rb21o2iLitQTKmb47gnZZuJuAUplDjZhR505hJgxf0QQM5rw0oA6+7qYC+hi7aLjjmatXTkVdEqgr/6f4gNmpwPZQuNDY17nYaYF3DSRIAH1mW//73Pmn536t3Ms/Nbaz5r3/czK7LWbjn14zntfes9D5lffsWH0nv13UV0uhsf+4qvm0A+/aS7d+4dz3hra/Exl+FPkmtJnV4iY4Sa4tLfDuKeZxBAzNFIhNAGoa6fti3aUhZvDw/VZYaP9UmFCt5BolId7MomID0ePHs2insuIGVKP2Ku5N1yxRvti83S5iN1Fp7KkMh9j2VFnDiFmIGbE8sNo9fR1MRcNQImKEDNKQOppkb76f4oPmD11gdJm12W+5PmPm8tvXhm1t/sXf8U8/q6PZn+v/pPfNN997cLovV97xwfMofd8Mvtb7pt6xwdGZfW1vLryOrTpzz5rZv7n6dHb97z2N+b5bc+X7j8FISAPwPu3/paZ/u9fN7Yg8R9/eMI8Mftfzen3f8GoOKHihogPUl7/FqFD75X7fu17fzCnLi1v12+TR8xo1w/rfu41YW2dhVhse0LEDGlbIhs0V4REAmzdujU7laQJMcNtT6IpRCiQI1/HnWaii3s9AtbdSqJJT9XmPKa28CFlio5UlTJlRBzfKSn28bOuyOLaIe24tiNmlJ8ZiBnzWRGZUd5/GinZ18VcIzByKkXMaJN2u2311f9TfMBsd+Tab60qc13c2QKFWC+Lumv3HZ0nWGh5FTtcMUPus+vKq98mJGKJXLLY1Ou2I//C/Nzf/4U5r7VPlRb7REAWkT+z+h3GFuJc+10xQ963fdgWM8Qv71y4YiTcaV0ivMl1/J/Ojf6Q1xAz2vWYqp97TVqZkpjRZD9TrXvSFv6pjkMdu+rMIcQMxIw6vtfIvX1dzDUCAzGjTaxJtNVX/0/xATOJAW3QiKrMZcG2+OZF3oWZmusKFvZizn5v6ntPmO9ePT9PgMhb4En9+uu3Cifa5vF/90vmn/+j20a/mDeIjqoHQuDA/veZ33vXO+dt8bC7FyJm2MKGXcc4f0bMaNeZqn7uRbXy6lVjvvc9Y771LWO+8Q1zdd3/NQsP/HnUJqisHAFfzo1yd1IqJQKIGXFHg8iMuDyDa+vrYi64o9wAAQ+Bvvp/Eg+YE+ZRVZnLgs3OJ+DDVlbMyPsl27eA1HbyBBB5mPnHa94zbwvLhA0r3Q0gsPPf322eWbZsJGbY26NEsJM8FnnbTFRMswWMvLmBmBEwKA0Xrfq5V8ssR7wwFy8aI6+9df3NPT9n/u7zf1WrCW6uRkC2eMzOzjZ21G01q7grlABiRiix8eURM+LyDK6tr4u54I5yAwQQM/CBGgSqPNS7CzsRFr70w2+OrFCRwxYz9B7NGWC/J4vHTbe9d07+DKmsSMy4/OaP50WGIGbUcIYJvTUvMsMWH4oSerpihi83htR3/NXvmN//Jx+fk2hUyv7lG39NAtAW/a/K516weQXihVvf//nFW81P/cUNcSO4PW6AwIQTQMyI6wCIGXF5BteGmBGMjBsGRKCv/t/KA2aL46zZxYuyo7do0rymqjL3/frsig/jkoO6YoYvx4DWJ79+23VJbg25fFtTVMz43XdtHZ000SVf2k6fgObMcAUIn5iRF41kixniqxt/9r3enBmLb377vNeFENtM2vWTqp97Y620xYs/+ZPrW0isyAvvve95jzHvf79k0DRX/st2s2jv99sFQWsQGBCBOmLG3r17RyR27tw5ICrVu4KYUZ1dlDv7upiL0nkqmXgCffX/2A+Yvmzf6hxtCAxDFjN8W0N8YoZ7Yonyt8UMyaUhp5jYiTx1gSe/ZLuv63tymkRezgz39VQ+FDTrf1HGfJ+96s9u9vxU+tZXO+QB+NP/8tey6CJb0KgqZrgnnQgXjV7K88uYYsbXvvY189GPXj9RSC856nHt2rV9HaLodo/9rhERYuFCY5YuHd+uCBWyVUSEi2PHgsULI0KGtPPWVWchFh0QFUKghwSYQ3EHDTEjLs/g2vq6mAvuKDdAwEOgr/7flJgx7kizKovKITldVeaagNN3Aolvm4nLzLcFxT5Nwne8pa+OO29dPmeriXsqStWxsoUw+1i9qvXpfYgZdQnGv18fgNXn7BZU3Bi35UnKu0k/VdCw6xonsMUSM+TXxU9/+tPmq1/9qvnIRz6SNX/hwgWzYsUKc+3atfjwelpj7ueeCBMf/rAxjz1mzKc+Nb93InRUES/e/W5jPvShOeKFWzkLsZ46E2YnQ4A5FHcoEDPi8gyura+LueCOcgMEEDNyfUAXpL4ojPPnz2fn0ssZ9WfPnp1YP6oqZigwWcTZly1uuAlA7XLue76cBL68Az5BQ6I69Hrgf/3EPPWrN/J3VB1YER3kOnnypIkZCVFHzKjaF+4bTyDlB+DQ+SnPPiJc/OAHP2DYxxDwcv3iF415/PHrW0NEeDh69Hq0hYgX3/9+duJI4bYRibR4a9tIFnkh/0peKfthyS5QDAKdEmAOxcWPmBGXZ3BtiBnByLhhQAS8/i8PaF/+8vVe+n5xSqD/oQ/uRSaPEzPk3n379pnp6Wnjih0Skr1x48Y51Z85cyZbJMgl59FfvHjR+KI65D25RCDR+t1f9ovql/t9W2SaiCIZy7wHPuP6QKyHmQULFmR+8ZWvfCUTNGKxR8womrXtvz/WZ2QO7N9vzK23dvK5GfqZKJ/99957r3nuuecKQfq2o7jRG+985zuN/JP6pG69fG2cOnXKrFu3blTmE5/4hHniiSfm2OGWkTftKBL5W+2Sz0mZf08++WRWh9r2yU9+cvSavF5lC808riJifOYzc5mJECFixrirhnjR1GdX4cBTAAIDJRDr+3+geIK7hZgRjCzuDX0TM+RhQX4pln/Lly8vDUO/9N2HgdIVWCGo/JoTQi3tsnP8Xx/GRciQ/b0iZPz+7yfZgdAH96JOFIkZKirYv7z7BAjNfaGiRJFIsXv3brNjxw6vmOGzSV773Oc+N4oQ0fZsAUUXwfZrRf0v876XeY98pokFgY6RsP7Od75jpqam5gle0q59nJ+IH3L5fEltFP8R37HFEY0Q8kV/2MKYLtpEZFP/ktfUV0RsUR/R9vIEGBXjtNzdd99tjsme/zGXzhUReOQSJnr5Ip98Ypzru23ZXjQPvA/AOgfk13r5f1noytaDlq/Qz0R9lih6JlBBwH7m+OAHP2ief/75Oc8hWp90W8uqIGGLFfra5z//eaPJ86SN973vfaPtLtqmbZs+w9h16WvyTHLPPffMEUR8dld53htxlbH9jd+4IfQXja+KFyJ0SPRWQORFUdUsxIoI8T4ExhNgDsX1EMSMuDyDa6vy5RbcSMkbfF/y7q1tiBl5duh+2iGKGdo33y9EJYevl8Uy/79y5foviipiaE8QM+aMqSxCdTGnC0t7saiFfeXcBaiKHLpo84kedj0+57IXjVu2bBkVGbforeOkcxZLrojRA59x+x7jYcYWKZS7b8Gv5SRKx42+cZO/aj1qrwoNscQMqdcWFcTP3C1U6ltuX1SIGRd9YkcT2fe7Qp/YIa8JE1sgUQHFFjT03qZtL5ofc3zGFTH05p6IGW7kg+8HEi3jCh6+78u8ZxMVPjRaQnN15P0gM+45yBUo7IiRcZEiReM67v3sc+93Vor6eH37SN4l4oV14kiWFNRK2lnHhiY+u2Lak1eXLUKWbU+37RWJpmXqy/uOLHNvV2XGPVt0ZdMQ243x/T9ELlX7hJhRlVyk+/omZlTtdkhkRhlRpaodqd43kWLG1avmM4sWmc/IQ5dEYvgu38NYnQe0SPd+//xr5t1n/zjaw2JRZIagscUFLe9L+GgvcOU+91dzec0t44oZZR7CXEHEHj5pc9myZYW/oofMx9FDvU/4sivKG+M6Y6/116nDufe1X3jV3Pof/lsIgjllfeJC3rYijYRwRa08gcIWNGKLGW50hE9I8/msdF790ifiKZw8IaSsyOabi3mn/cS2vcgZsgfgf/PH18VfjcQouqml93f8q4Nm39d/Pbg1FRvs8dPTTMYJD/a2ErlX/pbLzcHhChBapx2ZYRut7/u2hLjPJuOea6r+8OMCvH/qiHnmxG/lf0fKDZI34/DhaN9HRYOY0kJMvhfzPg8QM4pGcv77iBnhzKrckdIcqmJ/avcgZnQ8IogZ8wcAMWPu3t2OXbSZ5uVXxVWrxj+gNdNyvFoloqTO4tayJFTM0EVUXmfsX7rdBZfvYcUtM04s0TbtX6t9dpTZEhAyGB/+9efN0Zl/3W+fsTr8k19Zbn762fMhCOaU9S2k83Kr5IqhHdUAAB94SURBVOW/GOd37j2xIjPcLRyuDUWiQ57QYS+G3S0u+l5RtJGU8wkmvu1UUja27UXOcGXnu82iQ39ZnNyxqKIG3q8qZqgpdn4JFRLcnBOu2XY+jLJihtRhb0lxoyG1Td+JKvqjgwoh48QMN/KkSr4MsTUTcR/+uRvJPSXJp5sfQ76H5PuopSulhdg4MaMKjjKRGfoZ1dSx6fb2Qc1/VaUvse6Rzz/ZcjjJCchjsdR6UppDsfvWRX2IGV1Qt9rsm5jhhmxqV+yHAxupPmzYX/ryvn22vP0ln1ePlnGThtlhqG69vr24+jDiG/a8X2qkrHuf9ksffHwPKnm/CGnbap/7y5T7vvztS0bmhslKPfKrlPyzOboPfHKfXClsafmNm24yaWbFKPHB0KKY4ebMGBcV4Vruihe+B6U6YkashJNFxEfbTOQXadk73vOrrpjhi8LIi0rIEzPycqoI2q7EjKKoIDeqyHWDcdEbTYsZdW0vcunRA3CCc6CumGF/z7nfr2WOag0RM5SznShUv09jiRnahr0VpWzCU9sPcnORyJYTiWj81reuCx1nzphsa0kLV0oLMcSM5gccMSM+45TmUPzetV8jYkb7zOe0OAQxwz1ibVzyLHcR7UvkNS4yI0/MkHrtBwWfyOBLBlYmFNS3BURCUeW66667sqzoPmHAttUXuipt/9Ef/VGWSHXcNhPfvb7+2aKIiiv6ICVsJGGa+/o4AaeNqTHyf9/Duez93r59vhkS1VH1inTvjif+vFJIdZ7ZRZEZ7qJz3CLU14b9a5Pvl6c8MWPcL095v1ZXHZqi++Y91If4jFReZ+zVuDp1OPde/U+/bhYe+POibnvfzxMtpLDmlfAlZXWFJ8SMGycFuaB9yUuLokpaEzPU2Lw50IMEoHmOb39v+pJo5t1XRcyQuvS71xVQyuTwCNk+q9/jRQlP3f6FJlat9IESeFNKC7FxYoZ+vtmfe3kRhbplU78ft27dOid5sNbhi4rMi0L0RXC4p08Jevt+NzmyvG9/Frntu1sHNQ+Qa39eUmOp381ZZDPV7xPbRTRB9Ozs7LxoDRHZpT/7ZSuc57KTOvuSSbvt2XYrT2n/oYceyvIdyZW3fVKbDz0FTu6TcRAuch0+fHgeo8ApM694SnOobl9SuB8xo+NR6LuYYR9NpvtcBan0y5f12130+4SLKmKG+4uHTxzw/eKSl2DMdou8PmoZ30OUW68dNeFzuTwxww1rte91hR0VM9woERVsfK9Lfe4e4zanxDz/tx/OO0pkV6b/sR8wx4kZvsSORaH4bh/saIxVq1bNO/EibyvKuK0iZfIXlGFZtkwu8574jNvPOg8zRVt83AfgPm0zKfKronwsIZEZysXOPVNnm0ld24vmQq7PJDAHYnwmut+DIVtOq4oZ+ryizxBlEoBqpEiImBFS1vaDGFyL/Cr0/TqfXaFtFZUPETNcccMXpejLL+R+5pTdZpInZkifdIHt2/aZt83EFyEh/bcX8/rd4AoktvDg4/CjH/0oO9lMLpepr13fVlT9/PPl8lKBQP6ryVWl3s2bN2c/CPpYuRGodi4nbcMnILv2y/jpFhnfs5ZP1M/LM1Xkj2XfrzOH9MdUaUtPZCrb7lDLIWZ0PLJ9FzPyEnTliRllspJXETN8EQa+xb5uw9BhDxEz8rZljIuc0F938oQGtSNPzBgnpLgCSd4WoNDX25wSXv/XI+hEFe/gF8Yy/Y/9gJknZugXtfvLidiYl5RQvoTl4UAfTLQ/GmJvH7ep75XNvyD2yC8i+mDgWwxKnfLw8Oijjxr7lJMyXMeVGcu8Bz4TU8zwnQCi9esDn+0zeWJGnihmnwhi/6rp26ahvmu3V0cQUP+R/7p7tIsiH+SeEDHDXQjk3V82Z0Zd24vmSOEDsIgar73WyedmyGeifq+50Q+67cPeVjJOpP/sZz87Ok61rJgh5ez7fCKDr01fZEWeQKHPFb5+lNkyY/tBCNci/4n1fqEfxmqoRD0hYob+2m5HDWikhH5XjYtcdJMhF+XMyBMz3ISlbps+McOOSpDvd/e7W20bJzy4p5flbREtI2ZI+z4hZVxujXH5SHwnS2kbyitPRHKjQcb5RF7kiPt60XbGEq45tkidObRr165R3Xv27KlryiDuR8zoeBj7Lmb4Ftu+hXnel76vbFNihi8yo+yvJfYWjjJRIK6Q4ubcKCPqiGvqA1Sem9rH1IaKFnnl25wSKfl/SL9jP2Dqw4vPhrxfOaSs7768zO66oPVFW+RtN/CF1Lrhqr4yRQ95Iay1bGzmVWyIeU/Vhxkd83EnergiU56YIf1xjyy1xRAJ4/WFaLu/ikk9McUM7aP9i6MvQsk3HiFihpt3xP7lr8o2E3tOVrG9yL+q+kxRvTHeD52fdi4JbT8vp4Tve9D9Di0rZkhbdq4M+du39cPXpiu+jHt+8PUvVMgQ20K5xhjLojqK/ND9TvCJ8UVtlH0/RMwoG5khbdtHs7riQt3IDPez2xUgfGKGLTD72IwTM3wRE7qdw/c8UFbMcE+Lkc/Tbdu2zfshRe21++ATdEQI8V1FYoYrktj+5z4/5fmLW0eZRLBlfdRXrmgOjasbMWM+HcSMOt4Y4d4yizn3i1ea9e3nrGtOmZBO3wLYXbj79rmmIGb4+pf3AJTH0k6saW/bsLmUzXBuCxF5kRnjjqZzbUTMqDsDyt+f4gNmeev7WXJozKs+zKgw4YpK9qi6YsA4MUPuc7etSN1Hjx4109PTc8QMKevu6ZaHaPdXrLqRGfodJ1ui7GucgOM+MPvK+iJLfHu0pd2qYkYd24tmZlWfKao3xvtDm58xmMSoI0WuKflhFTHDHhd3setbxKYkZoz7cUM/y93oiLztH3nibVkxw46UW7JkiZFTpMZ9Lyl3+0cYN1eJLSK58ydPRMoTHuzvNRV7EDNifCqlVwdiRsdjUkbMaMvEKmKGLtxlYa6nZPjElhTEDBFZJOGmbactKIRwdpOe2iGo3/72t82TTz5pxv0Kozx0e0yRmOHmu/DZipgRMoL1yqb4gFmvR+nfPTTmKS0I0h99LBQCKfvM0OZnKh6XIteU/DBEzCiz/bGMmCG+4W5P8flL2W0mbmSGigS+5JdFUY++bSZFuSzce1ymEunw1FNPeY9mVV4SfSORfOPECJeRvbWjzIkpoWKGLSwrt5BtJnJ/SH9CPjPqzCEiM+aTRswI8b4GyvZdzFCBoCiJZApihkRV3HPPPeaJJ56oPZJuRIctRoiQUXTsqSscFSUALapPOoSYUXtYS1eQ4gNmaeN7WnBozOs8zPR0CDG7JoGUfWZo87PmUEW7PUWuKflhiJjhOylEBso9+cldxPq2ffjy7biDXlfMcIULX1Se2Pbyyy+PTg8pI2ZIPZJTS3NvuAlOfWKGROn5oi7sKIsioUXqdfOOaAScCi7uySRim0QJ6g+mvgTmtgAl9Yj4oiKEm6jUt6XWlxOJbSbRPsJaqWjwYkbqWV/7Lmb49oWq59pbYULEDLnf3bqideYdzVomAahuf3FnVlF0hogEv/zLvzzKGpwXweI7GlXaUqHC5uHbilO059fd1+vahZjRymdm1kiKD5jt9b6blobGPKUFQTcjSquhBFL2maHNz9Cxaap8ilxT8kPf0aGao8PNkSGLVrnsBKBumbKRGfYi3nfEqLRTVcyQe+0tErZI4G4JdHNelBEz7O0l0ta4o1nVr+0jVV1RQ8cgL6Go1uHm+Co6UlXus7fVlI3McBm5Iosv15hrO2JGU59ozdQ7eDGjGWzxak1RzPD1TiMD3AWzLuzdbRC6WNfXQ8UMrdcVRuqIGboVxN3+oXkwxm0LsXNliE0+8cQWdty63P7oF93y5ctHuN0koTZTn2jk2oCYEW9eFtWU4gNmkc19f39ozFNaEPTdNybF/pR9ZmjzMxWfSpFryn6YN255Wy18WzpSGfu+2JG3daMv9ndhZ505xDaT+SOGmNGFF1ttpiRmVEEhi3z599xzz825XRfmvkV/lXbq3jPOnnHHn4a0m7dVJKSOSSvbV/9P8QFz6L4zNOZ1HmaGPtb0z08gZZ8Z2vxMxQdT5JqyH+aNm/6q7ztFY3Z21psPIhUfSNkOdxtHyramZFudOYSYgZiRki9ntvR1MacgxX5fPocyyUTbHAy1Z9wRbGWSbI6zWSM/6tbTJpeu2+qr/6f4gNn1WDbd/tCY13mYaZo19adJIGWfGdr8TMUDUuSash+OGzff8aa+o0lTGfs+2OGeZNUHm1Owsc4cQsxAzEjBh+fY0NfFnHZCt1+4C3g9TrbKuepNDJK9hcO2SUWOvPPtQ2wJPeY1pO6hlu2r/6f4gDlUH9F+DY15nYeZoY81/fMTSNlnhjY/U/HBFLmm7IepjBt2QGAcgTpzCDEDMSO52dXXxZwN0k58qa/HEAeaGCwVWey6Y2yFUVGkzKkjTfSrr3X21f9TfMDsqw+UtXtozOs8zJRlRrlhEUjZZ4Y2P1PxnBS5puyHqYwbdkAAMaM9HyBnRnusvS31dTHXMTaaHwiBvvp/ig+YA3GJ3G4MjTkLgqF7bPz+pewzQ5uf8UevWo0pck3ZD6tR5i4ItEugzhwiMmP+WCFmtOu/81rr62KuY2w0PxACffX/FB8wB+ISiBlDH0j6V5lAnQfgyo2WvJHPxJKgAoulyDVlPwzES3EIdEKgzhxCzEDM6MRpxzXa18VcciAxqJcE+ur/8oDJ1T6Bb35hTfuNNtRinYeZhkyi2sQJpOwzfCY25zypfe6l7IfNjQI1QyAegTpzCDEDMSOeJ0aqqa+LuUjdp5oJJ4D/T7gDTHD36zzMTDC2ie46PjPRw59M5/HDZIYCQ3pKoM4cQsxAzEjO7VnMJTckGNQiAfy/Rdg0lRSBOg8zSXUEY1ojgM+0hpqGxhDAD3EPCNQjUGcOIWZMoJixd+/eUa937txZz/sauJvFXANQqbI3BPD/3gwVhkYmIA8zXBAIJfD26e+G3kJ5CEQlUGchFtWQSJWdP3/erFq1yuzevdvs2LEjq/WOO+4wd999t9m/f3+kVsKq2b59uzl8+LB5/fXXw26kdC8I1JlDiBkTKGakPugs5nrxuYORDRHA/xsCS7UQgAAEIACBBgjUWYjFNufFF180GzduHFUrAsSxY8eCmkHMCMJF4QgE6syh1Ne1EfAEVzH400xSH3QWc8E+yw0DIoD/D2gw6QoEIAABCAyeQJ2FWEw4KmQcOnTIbNmyJat637592X81wqJqe11HZoTYrWKMzSHkfsq2T6DOHEp9Xds+TWMQM7qgbrXJYq7jAaD5Tgng/53ip3EIQAACEIBAEIE6C7GghgoKi3AxPT3dyFYMxIyYI0VdLoE6cwgxY74/IWZ0PMdYzHU8ADTfKQH8v1P8NA4BCEAAAhAIIlBnIRbUUEkxY2Zmxqxbty63tIoeWmDp0qXm7Nmzc8ovWLAgKGeG5LS4ePGi2bp1q5mamhrVJTku3K0vZ86cMStWrJjTnoglcr9edr4Oec0n1Nj3PPjgg1k+D7dvcq9utXn22Wcz29z23b7ed999RpjIJXk6bD5ah9pZZhuPz06789K+fdn2aZSJjOlDDz00YqT91fu0nP7tRqW4YyDlXA7j+h3TT3111ZlDiBnziSJmNO2xBfWzmOt4AGi+UwL4f6f4aRwCEIAABCAQRKDOQiyooRKFdWGct8jWRJr2QlYWsSdPnpwT0VFFzJCFv92uvYjXxJ3S1uzs7BzxRNqy79OFub1gd8UMqUcuzQci/dq8eXMm4uRtMwkRM4SHKxjkCSrLli3LzUsSaqe2oeNjixQqUvm2E/nGSwUq7be7/UiieGzhS/3A7XcJt6tdpM4cQsxAzKjtgLErYDEXmyj19YkA/t+n0cJWCEAAAhCYdAJ1FmJNsFPBQur2iQTur/a+xX8VMUMEADvCw7f4dwWFvK0x7utFYobNMYaY4QouUr8wcdnlCSRqjytm2HZqNIuboNVmn9cXd9uPO152O3lbhNzXfUJTE/7pq7POHELMQMxoy09Lt8NirjQqCg6QAP4/wEGlSxCAAAQgMFgCRQuxMts6moCj7aqgob/o+7ahuIvhtsQMWdC7IoiwKBI97G0T7paUGGKG2GCLDO42Dne8fFtnpMw4OzUSwjf22qe8vrgiie1j7vjmCR1uHeOElyb8066zaA6Nax8xAzGjaf8Mrp/FXDAybhgQAfx/QINJVyAAAQhAYPAE6izEmoZjb1u4dOlSdmzrEMQM5WbnsNB+NSlmVD0hxWdnGfGgrJihPOyoHN3ag5jR9CxLr35yZnQ8JizmOh4Amu+UAP7fKX4ahwAEIAABCAQR6IOYIQvbvIVxH7eZuAPk23aRlwSzKHIhT2QYt5WjrMPYduZFpdh1hYoZcq97T8g2E7nf3fZStm91ytWZQ0RmzCePmFHHGyPcy2IuAkSq6C0B/L+3Q4fhEIAABCAwgQTqLMRi4pJF66OPPmq2bNmSVetLpOlL9in3yWXnu2hrm4nPRt2aYW8fcXNmiH0aeaB12OXlfV8iS/d1TZhq35snZmjUgy2GiK1iW54AMM5O7adrp4zH0aNHsxNfyogZrg0aBaJ2Kjvb7rxEsH0UM06dOjWaRmvXro05pXpbF2JGx0PHYq7jAaD5Tgng/53ip3EIQAACEIBAEIFUxAwx2j3m080nIWXsrQjyt+/kk7bEDAXt2u1GVbhihntEqisI2O/b77lHlOqRp9u2bTM7duzIzBm3/SM0/0mRnb5cHLboUEbM8I1pXqJS27FVDNLXymx7CZoYAYVTmkMBZidbFDGj46FhMdfxANB8pwTw/07x0zgEIAABCEAgiAALsSBcFIbAPALMobhOgZgRl2dwbSzmgpFxw4AI4P8DGky6AgEIQAACgyfAQmzwQ0wHGybAHIoLGDEjLs/g2mQxxwWBSSZw7dq1Se4+fYcABCAAAQj0hgALsd4MFYYmSoA5FHdgEDPi8qQ2CEAAAhCAAAQgAAEIDJIAC7FBDiudapEAcygubMSMuDypDQIQgAAEIAABCEAAAoMkwEJskMNKp1okwByKCxsxIy5PaoMABCAAAQhAAAIQgMAgCbAQG+Sw0qkWCTCH4sJGzIjLk9ogAAEIQAACEIAABCAwSAIsxAY5rHSqRQLMobiwETPi8qQ2CEAAAhCAAAQgAAEIDJIAC7FBDiudapEAcygubMSMuDypDQIQgAAEIAABCEAAAoMkwEJskMNKp1okUGcOnTt3bmTpypUrW7Q63aYQM9IdGyyDAAQgAAEIQAACEIBAMgTqLMSS6QSGQKBDAnXm0K5du0aW79mzp8NepNP04MWMxx9/3Lz55psZ8d27d5tbbrklHfpYAgEIQAACEIAABCAAgZ4QqLMQ60kXMRMCjRKoM4cQM+YPzeDFjAMHDpjLly9nPX/44YfNkiVLGnVQKocABCAAAQhAAAIQgMAQCdRZiA2RB32CQCiBqnPoypUrZu/evVlzixYtMjt37gxtepDlBy9mHDp0yFy4cCEbvKmpKbN8+fJBDiSdggAEIAABCEAAAhCAQJMEqi7EmrSJuiHQJwJV59ClS5fMwYMHs64uXrzYPPLII33qdmO2Dl7MOH78uHnppZcygBs3bjRr165tDCYVQwACEIAABCAAAQhAYKgEqi7EhsqDfkEglEDVOXT69Glz5MiRrLnVq1ebzZs3hzY9yPKIGYMcVjoFAQhAAAIQgAAEIACBuASqLsTiWkFtEOgvgapz6NSpU2ZmZibr+Jo1a8ymTZv6CyGi5YMXM2SLySuvvJKF48g/cmZE9B6qggAEIAABCEAAAhCYGAJVF2ITA4iOQqCAQNU5ZO822LBhg1m/fj2sjTGDFzMYZQhAAAIQgAAEIAABCECgPoGqC7H6LVMDBIZBoOockuSfkgRUrvvvv9+sXLlyGEBq9gIxoyZAbocABCAAAQhAAAIQgMAkEKi6EJsENvQRAmUIVJlDdvLPm2++2Tz22GNlmpqIMogZEzHMdBICEIAABCAAAQhAAAL1CFRZiNVrkbshMCwCVebQCy+8YE6cOJGBIPnnXH9AzBjW/KA3EIAABCAAAQhAAAIQaISALMS4IACBegTePv3doAoOHTpkJA+kXGwxQcwIch4KQwACEIAABCAAAQhAAAIQgAAE2iYgIoaIGXLJFpOdO3eaW265pW0zkm2PyIxkhwbDIAABCEAAAhCAAAQgAAEIQGBSCdhRGbfffrt54IEHJhWFt9+IGbgDBCAAAQhAAAIQgAAEIAABCEAgIQLnzp0zzzzzTGaRRGVMTU2ZJUuWJGRh96YgZnQ/BlgAAQhAAAIQgAAEIAABCEAAAhAYEbCjMtasWWM2bdoEHYfARIoZb7zxhpGssIsXL84ywnJBAAIQgAAEIAABCEAAAhCAAARSIHDq1CkzMzOTmUKujPwRmTgx48qVK+bpp582ly9fzqhIuM7y5ctT8FlsgAAEIAABCEAAAhCAAAQgAIEJJnDp0qUs6eebb76ZUdiwYYNZv379BBNBzJhD4MCBAyMxQ5SuRx55xCxatAgHgQAEIAABCEAAAhCAAAQgAAEIdEJAfniXtaoKGbKTQH585wQT/3BMXGSGYJBtJgcPHjTiLHKJkCHH3HBBAAIQgAAEIAABCEAAAhCAAATaJiBrVEn4KcexysWP7sUjMJFihmCR8B0RNPSSrSaienFBAAIQgAAEIAABCEAAAhCAAATaIiBChuTIOH369EjI2Lx5s1m5cmVbJvSynYkVM2S0RPWS/Uh6SRiPnN3LlpNe+jJGQwACEIAABCAAAQhAAAIQ6BUB2S1w5MiRUUSGGL9x40azdu3aXvWjC2MnWswQ4HKqyYkTJ0bsJZxHBA2SgnbhjrQJAQhAAAIQgAAEIAABCEBgMgjIj+siZGj6A+k1x7CWH/uJFzME1blz57L9SfaFGlbeiSgJAQhAAAIQgAAEIAABCEAAAmEEjh8/bl566aXsJvlRfdOmTWb16tVhlUxwacSMtwbfPQJHXpZtJ6KM4VATPEPoOgQgAAEIQAACEIAABCAAgYYIyOklEplBjoxwwIgZFjNJvCI5NC5fvjyHpIga4lxLliwJJ8wdEIAABCAAAQhAAAIQgAAEIAABDwFZg8pRrORtDHcPxAwPs1OnTmXZZN1L8miIsHH77beTUyPc17gDAhCAAAQgAAEIQAACEIAABCAQhQBixhiMbnJQu6jsaZLtJ7fccou57bbbsv+KmoaiFsUvqQQCEIAABCAAAQhAAAIQgEDyBDSyQv4r20Xk39WrV7MfwUlX0OzwIWYU8HXP/C0aDhE5HnvssaJi2fuyP8rd0lLqxgqFNmzYYNavX194p3tcbeENNQvs3LmzlAAkWX713OWaTRbeLpE3cqJN0SW+MT09XVQs2vtTU1OlIoLGiXDRjHmrIhHvZAzLXHv37p2TqbnMPVXLlE3g60v+W7XNMvft2bOnTLFsu5vMxTYu+ZKVbXRFl3wxyxi2dT388MOltvbZibOatk2i82Qelrl27dpVpliUMjJ+ZR6W5DNUPkvbuPguDKPMd2F5XnwXlmfFd2F5VnwXlmfFd2F5ViHfheVrpaRNADEjwB9k4TM7O5stqmVfk+8KcVrEDJMthMtEsyBmmGwRVebIYMSM8mdzI2aYbBGMmFHui4AHuHKcpBTfheVZSUm+C8vz4ruwPCvEjPKs+C4sz4rvwvKspOTu3buzCH6uZgggZlTkKougV199NbtbTkIRcUN+uZRf64nMKA+VB7jyrHiAK8+KB7jyrHiAK8+KB7jyrBAzyrNCzAhjxXdheV58F5ZnxXdheVZ8F85nJd95IljIfzXtwMKFC7MfIeVvxIzy/hVaEjEjlBjlIQABCEAAAhCAAAQgAAEIQAACEOiUAGJGp/hpHAIQgAAEIAABCEAAAhCAAAQgAIFQAogZocQoDwEIQAACEIAABCAAAQhAAAIQgECnBBAzOsVP4xCAAAQgAAEIQAACEIAABCAAAQiEEkDMCCVGeQhAAAIQgAAEIAABCEAAAhCAAAQ6JYCY0Sl+GocABCAAAQhAAAIQgAAEIAABCEAglABiRigxykMAAhCAAAQgAAEIQAACEIAABCDQKQHEjE7x0zgEIAABCEAAAhCAAAQgAAEIQAACoQQQM0KJUR4CEIAABCAAAQhAAAIQgAAEIACBTgkgZnSKn8YhAAEIQAACEIAABCAAAQhAAAIQCCWAmBFKjPIQgAAEIAABCEAAAhCAAAQgAAEIdEoAMaNT/DQOAQhAAAIQgAAEIAABCEAAAhCAQCgBxIxQYpSHAAQgAAEIQAACEIAABCAAAQhAoFMCiBmd4qdxCEAAAhCAAAQgAAEIQAACEIAABEIJIGaEEqM8BCAAAQhAAAIQgAAEIAABCEAAAp0SQMzoFD+NQwACEIAABCAAAQhAAAIQgAAEIBBKADEjlBjlIQABCEAAAhCAAAQgAAEIQAACEOiUAGJGp/hpHAIQgAAEIAABCEAAAhCAAAQgAIFQAogZocQoDwEIQAACEIAABCAAAQhAAAIQgECnBBAzOsVP4xCAAAQgAAEIQAACEIAABCAAAQiEEkDMCCVGeQhAAAIQgAAEIAABCEAAAhCAAAQ6JYCY0Sl+GocABCAAAQhAAAIQgAAEIAABCEAglABiRigxykMAAhCAAAQgAAEIQAACEIAABCDQKQHEjE7x0zgEIAABCEAAAhCAAAQgAAEIQAACoQQQM0KJUR4CEIAABCAAAQhAAAIQgAAEIACBTgn8f9V2vaTTTFGlAAAAAElFTkSuQmCC" id="121" name="Google Shape;121;g170a364f8b4_7_22"/>
          <p:cNvSpPr/>
          <p:nvPr/>
        </p:nvSpPr>
        <p:spPr>
          <a:xfrm>
            <a:off x="133350" y="-1341438"/>
            <a:ext cx="5762625" cy="32766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2" name="Google Shape;122;g170a364f8b4_7_22"/>
          <p:cNvPicPr preferRelativeResize="0"/>
          <p:nvPr/>
        </p:nvPicPr>
        <p:blipFill rotWithShape="1">
          <a:blip r:embed="rId3">
            <a:alphaModFix/>
          </a:blip>
          <a:srcRect b="0" l="0" r="0" t="0"/>
          <a:stretch/>
        </p:blipFill>
        <p:spPr>
          <a:xfrm>
            <a:off x="5416973" y="1193801"/>
            <a:ext cx="5760720" cy="5319924"/>
          </a:xfrm>
          <a:prstGeom prst="rect">
            <a:avLst/>
          </a:prstGeom>
          <a:noFill/>
          <a:ln>
            <a:noFill/>
          </a:ln>
        </p:spPr>
      </p:pic>
      <p:pic>
        <p:nvPicPr>
          <p:cNvPr id="123" name="Google Shape;123;g170a364f8b4_7_22"/>
          <p:cNvPicPr preferRelativeResize="0"/>
          <p:nvPr/>
        </p:nvPicPr>
        <p:blipFill rotWithShape="1">
          <a:blip r:embed="rId4">
            <a:alphaModFix/>
          </a:blip>
          <a:srcRect b="0" l="0" r="0" t="0"/>
          <a:stretch/>
        </p:blipFill>
        <p:spPr>
          <a:xfrm>
            <a:off x="768773" y="1935163"/>
            <a:ext cx="4353560" cy="1732175"/>
          </a:xfrm>
          <a:prstGeom prst="rect">
            <a:avLst/>
          </a:prstGeom>
          <a:noFill/>
          <a:ln>
            <a:noFill/>
          </a:ln>
        </p:spPr>
      </p:pic>
      <p:pic>
        <p:nvPicPr>
          <p:cNvPr id="124" name="Google Shape;124;g170a364f8b4_7_22"/>
          <p:cNvPicPr preferRelativeResize="0"/>
          <p:nvPr/>
        </p:nvPicPr>
        <p:blipFill rotWithShape="1">
          <a:blip r:embed="rId5">
            <a:alphaModFix/>
          </a:blip>
          <a:srcRect b="0" l="0" r="0" t="0"/>
          <a:stretch/>
        </p:blipFill>
        <p:spPr>
          <a:xfrm>
            <a:off x="895773" y="4165600"/>
            <a:ext cx="4387427" cy="655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bfb96cf492_0_61"/>
          <p:cNvSpPr txBox="1"/>
          <p:nvPr>
            <p:ph idx="1" type="body"/>
          </p:nvPr>
        </p:nvSpPr>
        <p:spPr>
          <a:xfrm>
            <a:off x="453628" y="1303209"/>
            <a:ext cx="6980700" cy="48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2500"/>
              <a:t>2. Sơ đồ kết nối</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p:txBody>
      </p:sp>
      <p:pic>
        <p:nvPicPr>
          <p:cNvPr id="130" name="Google Shape;130;g1bfb96cf492_0_61"/>
          <p:cNvPicPr preferRelativeResize="0"/>
          <p:nvPr/>
        </p:nvPicPr>
        <p:blipFill rotWithShape="1">
          <a:blip r:embed="rId3">
            <a:alphaModFix/>
          </a:blip>
          <a:srcRect b="0" l="0" r="0" t="0"/>
          <a:stretch/>
        </p:blipFill>
        <p:spPr>
          <a:xfrm>
            <a:off x="5886873" y="1357630"/>
            <a:ext cx="4290060" cy="4320117"/>
          </a:xfrm>
          <a:prstGeom prst="rect">
            <a:avLst/>
          </a:prstGeom>
          <a:noFill/>
          <a:ln>
            <a:noFill/>
          </a:ln>
        </p:spPr>
      </p:pic>
      <p:pic>
        <p:nvPicPr>
          <p:cNvPr id="131" name="Google Shape;131;g1bfb96cf492_0_61"/>
          <p:cNvPicPr preferRelativeResize="0"/>
          <p:nvPr/>
        </p:nvPicPr>
        <p:blipFill rotWithShape="1">
          <a:blip r:embed="rId4">
            <a:alphaModFix/>
          </a:blip>
          <a:srcRect b="0" l="0" r="0" t="0"/>
          <a:stretch/>
        </p:blipFill>
        <p:spPr>
          <a:xfrm>
            <a:off x="1565063" y="3234902"/>
            <a:ext cx="3345603" cy="24428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bfb96cf492_0_107"/>
          <p:cNvSpPr txBox="1"/>
          <p:nvPr>
            <p:ph type="title"/>
          </p:nvPr>
        </p:nvSpPr>
        <p:spPr>
          <a:xfrm>
            <a:off x="2043484" y="365126"/>
            <a:ext cx="9310200" cy="9468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SzPts val="1400"/>
              <a:buNone/>
            </a:pPr>
            <a:r>
              <a:rPr b="1" lang="en-US" sz="3000"/>
              <a:t>IV. KẾT LUẬN VÀ PHÁT TRIỂN</a:t>
            </a:r>
            <a:endParaRPr/>
          </a:p>
        </p:txBody>
      </p:sp>
      <p:sp>
        <p:nvSpPr>
          <p:cNvPr id="137" name="Google Shape;137;g1bfb96cf492_0_107"/>
          <p:cNvSpPr txBox="1"/>
          <p:nvPr>
            <p:ph idx="1" type="body"/>
          </p:nvPr>
        </p:nvSpPr>
        <p:spPr>
          <a:xfrm>
            <a:off x="361100" y="1465375"/>
            <a:ext cx="6516000" cy="499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Hướng phát triển</a:t>
            </a:r>
            <a:endParaRPr b="1"/>
          </a:p>
          <a:p>
            <a:pPr indent="-342900" lvl="0" marL="342900" rtl="0" algn="l">
              <a:lnSpc>
                <a:spcPct val="90000"/>
              </a:lnSpc>
              <a:spcBef>
                <a:spcPts val="1000"/>
              </a:spcBef>
              <a:spcAft>
                <a:spcPts val="0"/>
              </a:spcAft>
              <a:buSzPts val="1800"/>
              <a:buFont typeface="Calibri"/>
              <a:buChar char="-"/>
            </a:pPr>
            <a:r>
              <a:rPr lang="en-US" sz="2400"/>
              <a:t>Phát triển thêm hệ thống webserver để thuận tiện cho việc triển khai trong thực tế.</a:t>
            </a:r>
            <a:endParaRPr sz="2400"/>
          </a:p>
          <a:p>
            <a:pPr indent="-342900" lvl="0" marL="342900" rtl="0" algn="l">
              <a:lnSpc>
                <a:spcPct val="90000"/>
              </a:lnSpc>
              <a:spcBef>
                <a:spcPts val="1000"/>
              </a:spcBef>
              <a:spcAft>
                <a:spcPts val="0"/>
              </a:spcAft>
              <a:buSzPts val="1800"/>
              <a:buFont typeface="Calibri"/>
              <a:buChar char="-"/>
            </a:pPr>
            <a:r>
              <a:rPr lang="en-US" sz="2400"/>
              <a:t>Hệ thống tưới tự động hoàn chỉnh.</a:t>
            </a:r>
            <a:endParaRPr sz="2400"/>
          </a:p>
          <a:p>
            <a:pPr indent="-342900" lvl="0" marL="342900" rtl="0" algn="l">
              <a:lnSpc>
                <a:spcPct val="90000"/>
              </a:lnSpc>
              <a:spcBef>
                <a:spcPts val="1000"/>
              </a:spcBef>
              <a:spcAft>
                <a:spcPts val="0"/>
              </a:spcAft>
              <a:buSzPts val="1800"/>
              <a:buFont typeface="Calibri"/>
              <a:buChar char="-"/>
            </a:pPr>
            <a:r>
              <a:rPr lang="en-US" sz="2400"/>
              <a:t>Phát triển hệ thống điều khiển hai chiều từ ứng dụng đến thiết bị thông qua LoRa.</a:t>
            </a:r>
            <a:endParaRPr sz="2400"/>
          </a:p>
          <a:p>
            <a:pPr indent="-342900" lvl="0" marL="342900" rtl="0" algn="l">
              <a:lnSpc>
                <a:spcPct val="90000"/>
              </a:lnSpc>
              <a:spcBef>
                <a:spcPts val="1000"/>
              </a:spcBef>
              <a:spcAft>
                <a:spcPts val="0"/>
              </a:spcAft>
              <a:buSzPts val="1800"/>
              <a:buFont typeface="Calibri"/>
              <a:buChar char="-"/>
            </a:pPr>
            <a:r>
              <a:rPr lang="en-US" sz="2400"/>
              <a:t>Phát triển thêm các hệ thống tự động như: Bật tắt đèn, thông gió tự động...</a:t>
            </a:r>
            <a:endParaRPr sz="2400"/>
          </a:p>
          <a:p>
            <a:pPr indent="-342900" lvl="0" marL="342900" rtl="0" algn="l">
              <a:lnSpc>
                <a:spcPct val="90000"/>
              </a:lnSpc>
              <a:spcBef>
                <a:spcPts val="1000"/>
              </a:spcBef>
              <a:spcAft>
                <a:spcPts val="0"/>
              </a:spcAft>
              <a:buSzPts val="1800"/>
              <a:buFont typeface="Calibri"/>
              <a:buChar char="-"/>
            </a:pPr>
            <a:r>
              <a:rPr lang="en-US" sz="2400"/>
              <a:t>Áp dụng mô hình vào thực tế.</a:t>
            </a:r>
            <a:endParaRPr sz="2400"/>
          </a:p>
          <a:p>
            <a:pPr indent="0" lvl="0" marL="1371600" rtl="0" algn="l">
              <a:lnSpc>
                <a:spcPct val="90000"/>
              </a:lnSpc>
              <a:spcBef>
                <a:spcPts val="1000"/>
              </a:spcBef>
              <a:spcAft>
                <a:spcPts val="0"/>
              </a:spcAft>
              <a:buSzPts val="1800"/>
              <a:buNone/>
            </a:pPr>
            <a:r>
              <a:t/>
            </a:r>
            <a:endParaRPr sz="2400"/>
          </a:p>
        </p:txBody>
      </p:sp>
      <p:pic>
        <p:nvPicPr>
          <p:cNvPr id="138" name="Google Shape;138;g1bfb96cf492_0_107"/>
          <p:cNvPicPr preferRelativeResize="0"/>
          <p:nvPr/>
        </p:nvPicPr>
        <p:blipFill rotWithShape="1">
          <a:blip r:embed="rId3">
            <a:alphaModFix/>
          </a:blip>
          <a:srcRect b="0" l="0" r="0" t="0"/>
          <a:stretch/>
        </p:blipFill>
        <p:spPr>
          <a:xfrm>
            <a:off x="6877000" y="2446200"/>
            <a:ext cx="4967351" cy="196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Tổng hợp ảnh động GIF &quot;Thank for watching&quot;" id="143" name="Google Shape;143;p9"/>
          <p:cNvSpPr txBox="1"/>
          <p:nvPr/>
        </p:nvSpPr>
        <p:spPr>
          <a:xfrm>
            <a:off x="144462"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Tổng hợp ảnh động GIF &quot;Thank for watching&quot;" id="144" name="Google Shape;144;p9"/>
          <p:cNvSpPr txBox="1"/>
          <p:nvPr/>
        </p:nvSpPr>
        <p:spPr>
          <a:xfrm>
            <a:off x="296862"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Thanks For Watching Outro | Subscribe | Like | Share | - YouTube" id="145" name="Google Shape;145;p9"/>
          <p:cNvPicPr preferRelativeResize="0"/>
          <p:nvPr/>
        </p:nvPicPr>
        <p:blipFill rotWithShape="1">
          <a:blip r:embed="rId3">
            <a:alphaModFix/>
          </a:blip>
          <a:srcRect b="0" l="0" r="0" t="0"/>
          <a:stretch/>
        </p:blipFill>
        <p:spPr>
          <a:xfrm>
            <a:off x="0" y="7937"/>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2020-05-27T05:21:30Z</dcterms:created>
  <dc:creator>Toan Le</dc:creator>
</cp:coreProperties>
</file>