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6" r:id="rId3"/>
    <p:sldId id="329" r:id="rId4"/>
    <p:sldId id="328" r:id="rId5"/>
    <p:sldId id="327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7" d="100"/>
          <a:sy n="97" d="100"/>
        </p:scale>
        <p:origin x="-144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A3629-B59C-4447-BFEF-ADCE3F9793B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2B782-E904-4BFD-A6D0-257643011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020" y="1760417"/>
            <a:ext cx="8963822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Monitoring with </a:t>
            </a:r>
            <a:r>
              <a:rPr lang="en-GB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957" y="5288340"/>
            <a:ext cx="5082043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Nguyen Van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Linh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DR.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Steps to take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4379" y="1724147"/>
            <a:ext cx="7152289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Step 1 - Installing the </a:t>
            </a:r>
            <a:r>
              <a:rPr lang="en-GB" sz="2000" dirty="0" err="1"/>
              <a:t>Zabbix</a:t>
            </a:r>
            <a:r>
              <a:rPr lang="en-GB" sz="2000" dirty="0"/>
              <a:t> . </a:t>
            </a:r>
            <a:r>
              <a:rPr lang="en-GB" sz="2000" dirty="0" smtClean="0"/>
              <a:t>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Step </a:t>
            </a:r>
            <a:r>
              <a:rPr lang="en-GB" sz="2000" dirty="0"/>
              <a:t>2 - Configure MySQL Database for </a:t>
            </a:r>
            <a:r>
              <a:rPr lang="en-GB" sz="2000" dirty="0" err="1" smtClean="0"/>
              <a:t>Zabbix</a:t>
            </a:r>
            <a:endParaRPr lang="en-GB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Step </a:t>
            </a:r>
            <a:r>
              <a:rPr lang="en-GB" sz="2000" dirty="0"/>
              <a:t>3 - Configure Nginx for </a:t>
            </a:r>
            <a:r>
              <a:rPr lang="en-GB" sz="2000" dirty="0" err="1" smtClean="0"/>
              <a:t>Zabbix</a:t>
            </a:r>
            <a:endParaRPr lang="en-GB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Step </a:t>
            </a:r>
            <a:r>
              <a:rPr lang="en-GB" sz="2000" dirty="0"/>
              <a:t>4 - Configure PHP for </a:t>
            </a:r>
            <a:r>
              <a:rPr lang="en-GB" sz="2000" dirty="0" err="1" smtClean="0"/>
              <a:t>Zabbix</a:t>
            </a:r>
            <a:endParaRPr lang="en-GB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Step </a:t>
            </a:r>
            <a:r>
              <a:rPr lang="en-GB" sz="2000" dirty="0"/>
              <a:t>5 - Configure the settings for the </a:t>
            </a:r>
            <a:r>
              <a:rPr lang="en-GB" sz="2000" dirty="0" err="1"/>
              <a:t>Zabbix</a:t>
            </a:r>
            <a:r>
              <a:rPr lang="en-GB" sz="2000" dirty="0"/>
              <a:t> . web </a:t>
            </a:r>
            <a:r>
              <a:rPr lang="en-GB" sz="2000" dirty="0" smtClean="0"/>
              <a:t>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Step </a:t>
            </a:r>
            <a:r>
              <a:rPr lang="en-GB" sz="2000" dirty="0"/>
              <a:t>6 - Install and Configure </a:t>
            </a:r>
            <a:r>
              <a:rPr lang="en-GB" sz="2000" dirty="0" err="1"/>
              <a:t>Zabbix</a:t>
            </a:r>
            <a:r>
              <a:rPr lang="en-GB" sz="2000" dirty="0"/>
              <a:t> </a:t>
            </a:r>
            <a:r>
              <a:rPr lang="en-GB" sz="2000" dirty="0" smtClean="0"/>
              <a:t>Agent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Step </a:t>
            </a:r>
            <a:r>
              <a:rPr lang="en-GB" sz="2000" dirty="0"/>
              <a:t>7 - Add New Server to </a:t>
            </a:r>
            <a:r>
              <a:rPr lang="en-GB" sz="2000" dirty="0" err="1"/>
              <a:t>Zabbix</a:t>
            </a:r>
            <a:r>
              <a:rPr lang="en-GB" sz="2000" dirty="0"/>
              <a:t> . </a:t>
            </a:r>
            <a:r>
              <a:rPr lang="en-GB" sz="2000" dirty="0" smtClean="0"/>
              <a:t>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Step </a:t>
            </a:r>
            <a:r>
              <a:rPr lang="en-GB" sz="2000" dirty="0"/>
              <a:t>8 - Configure Email </a:t>
            </a:r>
            <a:r>
              <a:rPr lang="en-GB" sz="2000" dirty="0" smtClean="0"/>
              <a:t>Notifications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Step </a:t>
            </a:r>
            <a:r>
              <a:rPr lang="en-GB" sz="2000" dirty="0"/>
              <a:t>9 - Create Test Message</a:t>
            </a:r>
          </a:p>
        </p:txBody>
      </p:sp>
    </p:spTree>
    <p:extLst>
      <p:ext uri="{BB962C8B-B14F-4D97-AF65-F5344CB8AC3E}">
        <p14:creationId xmlns:p14="http://schemas.microsoft.com/office/powerpoint/2010/main" val="27041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35" y="1403131"/>
            <a:ext cx="8715093" cy="485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11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91" y="1431925"/>
            <a:ext cx="8692994" cy="486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61" y="1431925"/>
            <a:ext cx="9416654" cy="486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55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93" y="1113659"/>
            <a:ext cx="7921329" cy="494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57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30" y="1875166"/>
            <a:ext cx="8601439" cy="36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91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85" y="797694"/>
            <a:ext cx="8260664" cy="531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82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CC801-6D2D-41E7-8D72-16B02A67C8C0}"/>
              </a:ext>
            </a:extLst>
          </p:cNvPr>
          <p:cNvSpPr txBox="1">
            <a:spLocks/>
          </p:cNvSpPr>
          <p:nvPr/>
        </p:nvSpPr>
        <p:spPr>
          <a:xfrm>
            <a:off x="1343424" y="1989636"/>
            <a:ext cx="953076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you !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791200" y="6502400"/>
            <a:ext cx="2895600" cy="228600"/>
          </a:xfrm>
          <a:noFill/>
        </p:spPr>
        <p:txBody>
          <a:bodyPr/>
          <a:lstStyle/>
          <a:p>
            <a:pPr>
              <a:defRPr/>
            </a:pPr>
            <a:r>
              <a:rPr lang="en-US"/>
              <a:t>Company Name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7638" y="300831"/>
            <a:ext cx="4125539" cy="13805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000" b="1" dirty="0">
                <a:solidFill>
                  <a:schemeClr val="accent1"/>
                </a:solidFill>
              </a:rPr>
              <a:t>CONTENT</a:t>
            </a:r>
          </a:p>
        </p:txBody>
      </p:sp>
      <p:sp>
        <p:nvSpPr>
          <p:cNvPr id="7" name="AutoShape 41"/>
          <p:cNvSpPr>
            <a:spLocks noChangeArrowheads="1"/>
          </p:cNvSpPr>
          <p:nvPr/>
        </p:nvSpPr>
        <p:spPr bwMode="ltGray">
          <a:xfrm rot="5400000">
            <a:off x="-2249488" y="1627188"/>
            <a:ext cx="4824413" cy="4770438"/>
          </a:xfrm>
          <a:custGeom>
            <a:avLst/>
            <a:gdLst>
              <a:gd name="T0" fmla="*/ 538772352 w 21600"/>
              <a:gd name="T1" fmla="*/ 0 h 21600"/>
              <a:gd name="T2" fmla="*/ 8081562 w 21600"/>
              <a:gd name="T3" fmla="*/ 518882529 h 21600"/>
              <a:gd name="T4" fmla="*/ 538772352 w 21600"/>
              <a:gd name="T5" fmla="*/ 15706005 h 21600"/>
              <a:gd name="T6" fmla="*/ 1069462919 w 21600"/>
              <a:gd name="T7" fmla="*/ 5188825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lnTo>
                  <a:pt x="323" y="10641"/>
                </a:lnTo>
                <a:close/>
              </a:path>
            </a:pathLst>
          </a:custGeom>
          <a:gradFill rotWithShape="1">
            <a:gsLst>
              <a:gs pos="0">
                <a:srgbClr val="EBEEF0"/>
              </a:gs>
              <a:gs pos="50000">
                <a:schemeClr val="bg2"/>
              </a:gs>
              <a:gs pos="100000">
                <a:srgbClr val="EBEE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AutoShape 42"/>
          <p:cNvSpPr>
            <a:spLocks noChangeArrowheads="1"/>
          </p:cNvSpPr>
          <p:nvPr/>
        </p:nvSpPr>
        <p:spPr bwMode="ltGray">
          <a:xfrm rot="5400000" flipH="1">
            <a:off x="-1843881" y="2062956"/>
            <a:ext cx="4032250" cy="3929063"/>
          </a:xfrm>
          <a:custGeom>
            <a:avLst/>
            <a:gdLst>
              <a:gd name="T0" fmla="*/ 376366668 w 21600"/>
              <a:gd name="T1" fmla="*/ 0 h 21600"/>
              <a:gd name="T2" fmla="*/ 187207660 w 21600"/>
              <a:gd name="T3" fmla="*/ 357350463 h 21600"/>
              <a:gd name="T4" fmla="*/ 376366668 w 21600"/>
              <a:gd name="T5" fmla="*/ 355497437 h 21600"/>
              <a:gd name="T6" fmla="*/ 565525676 w 21600"/>
              <a:gd name="T7" fmla="*/ 35735046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6" y="10769"/>
                  <a:pt x="10856" y="10800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AutoShape 43"/>
          <p:cNvSpPr>
            <a:spLocks noChangeArrowheads="1"/>
          </p:cNvSpPr>
          <p:nvPr/>
        </p:nvSpPr>
        <p:spPr bwMode="gray">
          <a:xfrm>
            <a:off x="1995488" y="5251450"/>
            <a:ext cx="4419600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/>
              <a:t>Click to add Title</a:t>
            </a:r>
          </a:p>
        </p:txBody>
      </p:sp>
      <p:sp>
        <p:nvSpPr>
          <p:cNvPr id="10" name="AutoShape 44"/>
          <p:cNvSpPr>
            <a:spLocks noChangeArrowheads="1"/>
          </p:cNvSpPr>
          <p:nvPr/>
        </p:nvSpPr>
        <p:spPr bwMode="gray">
          <a:xfrm>
            <a:off x="2490787" y="4424363"/>
            <a:ext cx="6712479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800" b="1" dirty="0"/>
              <a:t>4. Components of the Zabbix service monitoring system</a:t>
            </a:r>
            <a:endParaRPr lang="en-GB" sz="1800" b="1" dirty="0"/>
          </a:p>
        </p:txBody>
      </p:sp>
      <p:sp>
        <p:nvSpPr>
          <p:cNvPr id="11" name="AutoShape 45"/>
          <p:cNvSpPr>
            <a:spLocks noChangeArrowheads="1"/>
          </p:cNvSpPr>
          <p:nvPr/>
        </p:nvSpPr>
        <p:spPr bwMode="gray">
          <a:xfrm>
            <a:off x="2611438" y="3611563"/>
            <a:ext cx="4419600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GB" sz="1800" b="1" dirty="0"/>
              <a:t>3. Hardware Requirements</a:t>
            </a:r>
          </a:p>
        </p:txBody>
      </p:sp>
      <p:sp>
        <p:nvSpPr>
          <p:cNvPr id="12" name="AutoShape 46"/>
          <p:cNvSpPr>
            <a:spLocks noChangeArrowheads="1"/>
          </p:cNvSpPr>
          <p:nvPr/>
        </p:nvSpPr>
        <p:spPr bwMode="gray">
          <a:xfrm>
            <a:off x="2459038" y="2743200"/>
            <a:ext cx="4419600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vi-VN" sz="1800" b="1" dirty="0"/>
              <a:t>2. </a:t>
            </a:r>
            <a:r>
              <a:rPr lang="vi-VN" sz="1800" b="1" dirty="0" err="1"/>
              <a:t>Advantages</a:t>
            </a:r>
            <a:r>
              <a:rPr lang="vi-VN" sz="1800" b="1" dirty="0"/>
              <a:t>/</a:t>
            </a:r>
            <a:r>
              <a:rPr lang="vi-VN" sz="1800" b="1" dirty="0" err="1"/>
              <a:t>disadvantages</a:t>
            </a:r>
            <a:r>
              <a:rPr lang="vi-VN" sz="1800" b="1" dirty="0"/>
              <a:t> </a:t>
            </a:r>
            <a:r>
              <a:rPr lang="vi-VN" sz="1800" b="1" dirty="0" err="1"/>
              <a:t>of</a:t>
            </a:r>
            <a:r>
              <a:rPr lang="vi-VN" sz="1800" b="1" dirty="0"/>
              <a:t> </a:t>
            </a:r>
            <a:r>
              <a:rPr lang="vi-VN" sz="1800" b="1" dirty="0" err="1"/>
              <a:t>Zabbix</a:t>
            </a:r>
            <a:endParaRPr lang="vi-VN" sz="1800" b="1" dirty="0"/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gray">
          <a:xfrm>
            <a:off x="1938338" y="1973263"/>
            <a:ext cx="4419600" cy="508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GB" sz="1800" b="1" dirty="0"/>
              <a:t>1. Overview of Zabbix.</a:t>
            </a:r>
          </a:p>
        </p:txBody>
      </p: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620838" y="2062163"/>
            <a:ext cx="381000" cy="381000"/>
            <a:chOff x="2078" y="1680"/>
            <a:chExt cx="1615" cy="1615"/>
          </a:xfrm>
        </p:grpSpPr>
        <p:sp>
          <p:nvSpPr>
            <p:cNvPr id="15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F5D58"/>
                </a:gs>
                <a:gs pos="50000">
                  <a:schemeClr val="hlink"/>
                </a:gs>
                <a:gs pos="100000">
                  <a:srgbClr val="2F5D5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2154238" y="2849563"/>
            <a:ext cx="381000" cy="381000"/>
            <a:chOff x="2078" y="1680"/>
            <a:chExt cx="1615" cy="1615"/>
          </a:xfrm>
        </p:grpSpPr>
        <p:sp>
          <p:nvSpPr>
            <p:cNvPr id="22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6" name="Oval 6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F5D58"/>
                </a:gs>
                <a:gs pos="50000">
                  <a:schemeClr val="hlink"/>
                </a:gs>
                <a:gs pos="100000">
                  <a:srgbClr val="2F5D5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8" name="Group 62"/>
          <p:cNvGrpSpPr>
            <a:grpSpLocks/>
          </p:cNvGrpSpPr>
          <p:nvPr/>
        </p:nvGrpSpPr>
        <p:grpSpPr bwMode="auto">
          <a:xfrm>
            <a:off x="2306638" y="3687763"/>
            <a:ext cx="381000" cy="381000"/>
            <a:chOff x="2078" y="1680"/>
            <a:chExt cx="1615" cy="1615"/>
          </a:xfrm>
        </p:grpSpPr>
        <p:sp>
          <p:nvSpPr>
            <p:cNvPr id="29" name="Oval 6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3" name="Oval 6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F5D58"/>
                </a:gs>
                <a:gs pos="50000">
                  <a:schemeClr val="hlink"/>
                </a:gs>
                <a:gs pos="100000">
                  <a:srgbClr val="2F5D5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5" name="Group 69"/>
          <p:cNvGrpSpPr>
            <a:grpSpLocks/>
          </p:cNvGrpSpPr>
          <p:nvPr/>
        </p:nvGrpSpPr>
        <p:grpSpPr bwMode="auto">
          <a:xfrm>
            <a:off x="2154238" y="4525963"/>
            <a:ext cx="381000" cy="381000"/>
            <a:chOff x="2078" y="1680"/>
            <a:chExt cx="1615" cy="1615"/>
          </a:xfrm>
        </p:grpSpPr>
        <p:sp>
          <p:nvSpPr>
            <p:cNvPr id="36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Oval 7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" name="Oval 74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2F5D58"/>
                </a:gs>
                <a:gs pos="50000">
                  <a:schemeClr val="hlink"/>
                </a:gs>
                <a:gs pos="100000">
                  <a:srgbClr val="2F5D5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Oval 7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2" name="Group 76"/>
          <p:cNvGrpSpPr>
            <a:grpSpLocks/>
          </p:cNvGrpSpPr>
          <p:nvPr/>
        </p:nvGrpSpPr>
        <p:grpSpPr bwMode="auto">
          <a:xfrm>
            <a:off x="1697038" y="5300663"/>
            <a:ext cx="355600" cy="381000"/>
            <a:chOff x="2078" y="1680"/>
            <a:chExt cx="1615" cy="1615"/>
          </a:xfrm>
        </p:grpSpPr>
        <p:sp>
          <p:nvSpPr>
            <p:cNvPr id="43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4" name="Oval 78"/>
            <p:cNvSpPr>
              <a:spLocks noChangeArrowheads="1"/>
            </p:cNvSpPr>
            <p:nvPr/>
          </p:nvSpPr>
          <p:spPr bwMode="gray">
            <a:xfrm>
              <a:off x="2172" y="1774"/>
              <a:ext cx="1428" cy="1427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5" name="Oval 79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Oval 80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7" name="Oval 81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rgbClr val="2F5D58"/>
                </a:gs>
                <a:gs pos="50000">
                  <a:schemeClr val="hlink"/>
                </a:gs>
                <a:gs pos="100000">
                  <a:srgbClr val="2F5D5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" name="Oval 82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2415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48" y="1884121"/>
            <a:ext cx="5442759" cy="323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7E2AF1-96FF-64B3-29C7-F884C4BA66BB}"/>
              </a:ext>
            </a:extLst>
          </p:cNvPr>
          <p:cNvSpPr txBox="1"/>
          <p:nvPr/>
        </p:nvSpPr>
        <p:spPr>
          <a:xfrm>
            <a:off x="2691342" y="520911"/>
            <a:ext cx="4945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4000" b="1" dirty="0"/>
              <a:t>1. Overview of Zabbix.</a:t>
            </a:r>
          </a:p>
        </p:txBody>
      </p:sp>
      <p:pic>
        <p:nvPicPr>
          <p:cNvPr id="1030" name="Picture 6" descr="Installation Zabbix Agent On Windows | by Ömer Faruk İngeç | yuinformatics  | Medium">
            <a:extLst>
              <a:ext uri="{FF2B5EF4-FFF2-40B4-BE49-F238E27FC236}">
                <a16:creationId xmlns:a16="http://schemas.microsoft.com/office/drawing/2014/main" xmlns="" id="{BED098D7-83D0-C0C3-838D-126B7F12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8" y="2158503"/>
            <a:ext cx="5168146" cy="295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37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" t="8262" r="368"/>
          <a:stretch/>
        </p:blipFill>
        <p:spPr bwMode="auto">
          <a:xfrm>
            <a:off x="6321823" y="1586753"/>
            <a:ext cx="4759679" cy="478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969C8F-2650-E108-3CB9-A7FEA367CE51}"/>
              </a:ext>
            </a:extLst>
          </p:cNvPr>
          <p:cNvSpPr txBox="1"/>
          <p:nvPr/>
        </p:nvSpPr>
        <p:spPr>
          <a:xfrm>
            <a:off x="2277034" y="554923"/>
            <a:ext cx="8041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3200" b="1" dirty="0"/>
              <a:t>2. </a:t>
            </a:r>
            <a:r>
              <a:rPr lang="vi-VN" sz="3200" b="1" dirty="0" err="1"/>
              <a:t>Advantages</a:t>
            </a:r>
            <a:r>
              <a:rPr lang="vi-VN" sz="3200" b="1" dirty="0"/>
              <a:t>/</a:t>
            </a:r>
            <a:r>
              <a:rPr lang="vi-VN" sz="3200" b="1" dirty="0" err="1"/>
              <a:t>disadvantages</a:t>
            </a:r>
            <a:r>
              <a:rPr lang="vi-VN" sz="3200" b="1" dirty="0"/>
              <a:t> </a:t>
            </a:r>
            <a:r>
              <a:rPr lang="vi-VN" sz="3200" b="1" dirty="0" err="1"/>
              <a:t>of</a:t>
            </a:r>
            <a:r>
              <a:rPr lang="vi-VN" sz="3200" b="1" dirty="0"/>
              <a:t> </a:t>
            </a:r>
            <a:r>
              <a:rPr lang="vi-VN" sz="3200" b="1" dirty="0" err="1"/>
              <a:t>Zabbix</a:t>
            </a:r>
            <a:endParaRPr lang="vi-V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C6ED29-BE28-BB2F-A5B6-98A60E96FCF1}"/>
              </a:ext>
            </a:extLst>
          </p:cNvPr>
          <p:cNvSpPr txBox="1"/>
          <p:nvPr/>
        </p:nvSpPr>
        <p:spPr>
          <a:xfrm>
            <a:off x="322728" y="2164806"/>
            <a:ext cx="60960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Monitor, automatically find and detect servers and networks.</a:t>
            </a:r>
          </a:p>
          <a:p>
            <a:pPr marL="342900" lvl="0" indent="-34290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server installed on Unix/Linux operating system line.</a:t>
            </a:r>
          </a:p>
          <a:p>
            <a:pPr marL="342900" lvl="0" indent="-34290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multi-OS client workstations.</a:t>
            </a:r>
          </a:p>
          <a:p>
            <a:pPr marL="342900" lvl="0" indent="-34290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interface is extremely sophisticated and beautiful.</a:t>
            </a:r>
          </a:p>
          <a:p>
            <a:pPr marL="342900" lvl="0" indent="-34290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source, low investment cost.</a:t>
            </a:r>
          </a:p>
          <a:p>
            <a:pPr marL="342900" lvl="0" indent="-34290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Flexibility in user authorization.</a:t>
            </a:r>
          </a:p>
          <a:p>
            <a:pPr marL="342900" lvl="0" indent="-34290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Plugins support.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0921A9-24D9-C910-CEE3-1D785BFF8D60}"/>
              </a:ext>
            </a:extLst>
          </p:cNvPr>
          <p:cNvSpPr txBox="1"/>
          <p:nvPr/>
        </p:nvSpPr>
        <p:spPr>
          <a:xfrm>
            <a:off x="799190" y="1456141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sz="2800" b="1" dirty="0" err="1"/>
              <a:t>Advantages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898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894D187-CFA5-CE34-C3B9-5B232884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48" y="1759183"/>
            <a:ext cx="4951312" cy="3849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B3ACF23-1C19-EE05-A2E4-2A9A501D94F9}"/>
              </a:ext>
            </a:extLst>
          </p:cNvPr>
          <p:cNvSpPr txBox="1"/>
          <p:nvPr/>
        </p:nvSpPr>
        <p:spPr>
          <a:xfrm>
            <a:off x="735104" y="2035908"/>
            <a:ext cx="6768355" cy="3296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Issue notification via email, OTP App and SMS.</a:t>
            </a:r>
          </a:p>
          <a:p>
            <a:pPr marL="342900" lvl="0" indent="-342900">
              <a:lnSpc>
                <a:spcPct val="20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Tracking control login.</a:t>
            </a:r>
          </a:p>
          <a:p>
            <a:pPr marL="342900" lvl="0" indent="-342900">
              <a:lnSpc>
                <a:spcPct val="20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monitor the system by collecting, storing, displaying, etc.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A46B5C-3AE5-D508-1973-8CFC73511234}"/>
              </a:ext>
            </a:extLst>
          </p:cNvPr>
          <p:cNvSpPr txBox="1"/>
          <p:nvPr/>
        </p:nvSpPr>
        <p:spPr>
          <a:xfrm>
            <a:off x="2277034" y="554923"/>
            <a:ext cx="8041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3200" b="1" dirty="0"/>
              <a:t>2. </a:t>
            </a:r>
            <a:r>
              <a:rPr lang="vi-VN" sz="3200" b="1" dirty="0" err="1"/>
              <a:t>Advantages</a:t>
            </a:r>
            <a:r>
              <a:rPr lang="vi-VN" sz="3200" b="1" dirty="0"/>
              <a:t>/</a:t>
            </a:r>
            <a:r>
              <a:rPr lang="vi-VN" sz="3200" b="1" dirty="0" err="1"/>
              <a:t>disadvantages</a:t>
            </a:r>
            <a:r>
              <a:rPr lang="vi-VN" sz="3200" b="1" dirty="0"/>
              <a:t> </a:t>
            </a:r>
            <a:r>
              <a:rPr lang="vi-VN" sz="3200" b="1" dirty="0" err="1"/>
              <a:t>of</a:t>
            </a:r>
            <a:r>
              <a:rPr lang="vi-VN" sz="3200" b="1" dirty="0"/>
              <a:t> </a:t>
            </a:r>
            <a:r>
              <a:rPr lang="vi-VN" sz="3200" b="1" dirty="0" err="1"/>
              <a:t>Zabbix</a:t>
            </a:r>
            <a:endParaRPr lang="vi-VN" sz="3200" b="1" dirty="0"/>
          </a:p>
        </p:txBody>
      </p:sp>
    </p:spTree>
    <p:extLst>
      <p:ext uri="{BB962C8B-B14F-4D97-AF65-F5344CB8AC3E}">
        <p14:creationId xmlns:p14="http://schemas.microsoft.com/office/powerpoint/2010/main" val="236528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A7F47F-8C1F-D9C8-8D41-6837AFA54988}"/>
              </a:ext>
            </a:extLst>
          </p:cNvPr>
          <p:cNvSpPr txBox="1"/>
          <p:nvPr/>
        </p:nvSpPr>
        <p:spPr>
          <a:xfrm>
            <a:off x="1060996" y="1340836"/>
            <a:ext cx="3052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2. D</a:t>
            </a:r>
            <a:r>
              <a:rPr lang="vi-VN" sz="2800" b="1" dirty="0" err="1"/>
              <a:t>isadvantages</a:t>
            </a:r>
            <a:endParaRPr lang="en-US" sz="2800" b="1" dirty="0"/>
          </a:p>
        </p:txBody>
      </p:sp>
      <p:pic>
        <p:nvPicPr>
          <p:cNvPr id="3074" name="Picture 2" descr="Thiết kế giao diện Responsive Web Design">
            <a:extLst>
              <a:ext uri="{FF2B5EF4-FFF2-40B4-BE49-F238E27FC236}">
                <a16:creationId xmlns:a16="http://schemas.microsoft.com/office/drawing/2014/main" xmlns="" id="{94514955-C7B7-A1FD-09E8-F0D4F65AC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13" y="1340836"/>
            <a:ext cx="4181475" cy="21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ướng dẫn kết nối PHP với MySQL Database chi tiết nhất">
            <a:extLst>
              <a:ext uri="{FF2B5EF4-FFF2-40B4-BE49-F238E27FC236}">
                <a16:creationId xmlns:a16="http://schemas.microsoft.com/office/drawing/2014/main" xmlns="" id="{D1391C1A-BD2D-9A8E-CC1D-F90F3CDD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13" y="3644605"/>
            <a:ext cx="4181475" cy="24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771CD6F-D9E2-FEED-150E-545B0C553EC6}"/>
              </a:ext>
            </a:extLst>
          </p:cNvPr>
          <p:cNvSpPr txBox="1"/>
          <p:nvPr/>
        </p:nvSpPr>
        <p:spPr>
          <a:xfrm>
            <a:off x="445072" y="2239797"/>
            <a:ext cx="6096000" cy="387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mobile web interface support.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suitable for large networks, many client devices need to be monitored. This is where performance issues arise in PHP and Database, etc.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Designing template/alerting rules is sometimes quite complicated.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EFDBB5-1337-8F76-4C6A-97971661309C}"/>
              </a:ext>
            </a:extLst>
          </p:cNvPr>
          <p:cNvSpPr txBox="1"/>
          <p:nvPr/>
        </p:nvSpPr>
        <p:spPr>
          <a:xfrm>
            <a:off x="2277034" y="554923"/>
            <a:ext cx="8041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3200" b="1" dirty="0"/>
              <a:t>2. </a:t>
            </a:r>
            <a:r>
              <a:rPr lang="vi-VN" sz="3200" b="1" dirty="0" err="1"/>
              <a:t>Advantages</a:t>
            </a:r>
            <a:r>
              <a:rPr lang="vi-VN" sz="3200" b="1" dirty="0"/>
              <a:t>/</a:t>
            </a:r>
            <a:r>
              <a:rPr lang="vi-VN" sz="3200" b="1" dirty="0" err="1"/>
              <a:t>disadvantages</a:t>
            </a:r>
            <a:r>
              <a:rPr lang="vi-VN" sz="3200" b="1" dirty="0"/>
              <a:t> </a:t>
            </a:r>
            <a:r>
              <a:rPr lang="vi-VN" sz="3200" b="1" dirty="0" err="1"/>
              <a:t>of</a:t>
            </a:r>
            <a:r>
              <a:rPr lang="vi-VN" sz="3200" b="1" dirty="0"/>
              <a:t> </a:t>
            </a:r>
            <a:r>
              <a:rPr lang="vi-VN" sz="3200" b="1" dirty="0" err="1"/>
              <a:t>Zabbix</a:t>
            </a:r>
            <a:endParaRPr lang="vi-VN" sz="3200" b="1" dirty="0"/>
          </a:p>
        </p:txBody>
      </p:sp>
    </p:spTree>
    <p:extLst>
      <p:ext uri="{BB962C8B-B14F-4D97-AF65-F5344CB8AC3E}">
        <p14:creationId xmlns:p14="http://schemas.microsoft.com/office/powerpoint/2010/main" val="297901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3986213"/>
            <a:ext cx="73152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1044" y="553385"/>
            <a:ext cx="4349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Hardware Requirements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09895" y="1551764"/>
            <a:ext cx="10267407" cy="243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Zabbix's minimum RAM requirement is 128, 256MB of free hard drive space. However, the number of hard drives depends on the number of hosts and the monitored parameters.</a:t>
            </a:r>
          </a:p>
          <a:p>
            <a:pPr marL="285750" indent="-285750">
              <a:lnSpc>
                <a:spcPct val="20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Depending on the number of hosts being monitored, Zabbix requires the following minimum reference resources: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6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15" y="1332157"/>
            <a:ext cx="4057650" cy="49724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1044" y="553385"/>
            <a:ext cx="8455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b="1" dirty="0"/>
              <a:t>4. Components of the Zabbix service monitoring system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36541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48" y="1439347"/>
            <a:ext cx="1337116" cy="13791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1044" y="553385"/>
            <a:ext cx="8832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</a:t>
            </a: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service monitoring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2293" y="2980829"/>
            <a:ext cx="1653626" cy="56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GB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display</a:t>
            </a:r>
            <a:endParaRPr lang="en-US" sz="1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98" y="1733630"/>
            <a:ext cx="1762125" cy="790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90974" y="2980829"/>
            <a:ext cx="2021771" cy="56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GB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en-GB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14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4762" y="4066866"/>
            <a:ext cx="2328688" cy="962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477" y="3684394"/>
            <a:ext cx="2404334" cy="1743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86685" y="5368927"/>
            <a:ext cx="152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5142" y="5368927"/>
            <a:ext cx="153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en-GB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Proxy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59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341</Words>
  <Application>Microsoft Office PowerPoint</Application>
  <PresentationFormat>Custom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GROUP 4 System Monitoring with Zabbix Platform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Steps to 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HieuDen</cp:lastModifiedBy>
  <cp:revision>81</cp:revision>
  <dcterms:created xsi:type="dcterms:W3CDTF">2020-05-27T05:21:30Z</dcterms:created>
  <dcterms:modified xsi:type="dcterms:W3CDTF">2022-10-21T14:50:48Z</dcterms:modified>
</cp:coreProperties>
</file>