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1" r:id="rId2"/>
    <p:sldId id="308" r:id="rId3"/>
    <p:sldId id="313" r:id="rId4"/>
    <p:sldId id="312" r:id="rId5"/>
    <p:sldId id="318" r:id="rId6"/>
    <p:sldId id="321" r:id="rId7"/>
    <p:sldId id="320" r:id="rId8"/>
    <p:sldId id="328" r:id="rId9"/>
    <p:sldId id="322" r:id="rId10"/>
    <p:sldId id="323" r:id="rId11"/>
    <p:sldId id="324" r:id="rId12"/>
    <p:sldId id="329" r:id="rId13"/>
    <p:sldId id="325" r:id="rId14"/>
    <p:sldId id="31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varScale="1">
        <p:scale>
          <a:sx n="78" d="100"/>
          <a:sy n="78" d="100"/>
        </p:scale>
        <p:origin x="835" y="62"/>
      </p:cViewPr>
      <p:guideLst>
        <p:guide orient="horz" pos="2159"/>
        <p:guide pos="38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1DF89-4A92-40F5-9FBE-030871826367}" type="datetimeFigureOut">
              <a:rPr lang="en-IN" smtClean="0"/>
              <a:t>30-05-2025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F182B-D8DF-48DF-BCF4-3D8277E2094E}"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8C3949-35F3-449C-9B42-24C6C54DFEB5}" type="slidenum">
              <a:rPr lang="en-IN" smtClean="0"/>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8C3949-35F3-449C-9B42-24C6C54DFEB5}" type="slidenum">
              <a:rPr lang="en-IN" smtClean="0"/>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8C3949-35F3-449C-9B42-24C6C54DFEB5}" type="slidenum">
              <a:rPr lang="en-IN" smtClean="0"/>
              <a:t>11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E246E-5ED4-3CFD-2CBE-74BB393DF8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1BB41F-15AD-AD64-460B-1EDBAAD054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0B3482-B22C-A004-6554-D502FE3D263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BD92953-37FA-3AAC-B3CB-8CF0C062E457}"/>
              </a:ext>
            </a:extLst>
          </p:cNvPr>
          <p:cNvSpPr>
            <a:spLocks noGrp="1"/>
          </p:cNvSpPr>
          <p:nvPr>
            <p:ph type="sldNum" sz="quarter" idx="5"/>
          </p:nvPr>
        </p:nvSpPr>
        <p:spPr/>
        <p:txBody>
          <a:bodyPr/>
          <a:lstStyle/>
          <a:p>
            <a:fld id="{CA8C3949-35F3-449C-9B42-24C6C54DFEB5}" type="slidenum">
              <a:rPr lang="en-IN" smtClean="0"/>
              <a:t>12</a:t>
            </a:fld>
            <a:endParaRPr lang="en-IN"/>
          </a:p>
        </p:txBody>
      </p:sp>
    </p:spTree>
    <p:extLst>
      <p:ext uri="{BB962C8B-B14F-4D97-AF65-F5344CB8AC3E}">
        <p14:creationId xmlns:p14="http://schemas.microsoft.com/office/powerpoint/2010/main" val="2400094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8C3949-35F3-449C-9B42-24C6C54DFEB5}" type="slidenum">
              <a:rPr lang="en-IN" smtClean="0"/>
              <a:t>13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8C3949-35F3-449C-9B42-24C6C54DFEB5}" type="slidenum">
              <a:rPr lang="en-IN" smtClean="0"/>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8C3949-35F3-449C-9B42-24C6C54DFEB5}" type="slidenum">
              <a:rPr lang="en-IN" smtClean="0"/>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8C3949-35F3-449C-9B42-24C6C54DFEB5}" type="slidenum">
              <a:rPr lang="en-IN" smtClean="0"/>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8C3949-35F3-449C-9B42-24C6C54DFEB5}" type="slidenum">
              <a:rPr lang="en-IN" smtClean="0"/>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8C3949-35F3-449C-9B42-24C6C54DFEB5}" type="slidenum">
              <a:rPr lang="en-IN" smtClean="0"/>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8C3949-35F3-449C-9B42-24C6C54DFEB5}" type="slidenum">
              <a:rPr lang="en-IN" smtClean="0"/>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064E6-DD8E-DAF0-A48E-782560134C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3A5415-E84E-8FB8-F725-7BCEAF6CA0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629782-AEEB-4CEA-202E-9371565366F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C6C2B94-025C-E82D-687E-D22720F83591}"/>
              </a:ext>
            </a:extLst>
          </p:cNvPr>
          <p:cNvSpPr>
            <a:spLocks noGrp="1"/>
          </p:cNvSpPr>
          <p:nvPr>
            <p:ph type="sldNum" sz="quarter" idx="5"/>
          </p:nvPr>
        </p:nvSpPr>
        <p:spPr/>
        <p:txBody>
          <a:bodyPr/>
          <a:lstStyle/>
          <a:p>
            <a:fld id="{CA8C3949-35F3-449C-9B42-24C6C54DFEB5}" type="slidenum">
              <a:rPr lang="en-IN" smtClean="0"/>
              <a:t>8</a:t>
            </a:fld>
            <a:endParaRPr lang="en-IN"/>
          </a:p>
        </p:txBody>
      </p:sp>
    </p:spTree>
    <p:extLst>
      <p:ext uri="{BB962C8B-B14F-4D97-AF65-F5344CB8AC3E}">
        <p14:creationId xmlns:p14="http://schemas.microsoft.com/office/powerpoint/2010/main" val="2781860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8C3949-35F3-449C-9B42-24C6C54DFEB5}"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11DC7F9-EEC0-4DF6-9ADF-AC8E02AE4709}"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C39AB-2F63-45E9-9B79-4CA71FFFCE9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1DC7F9-EEC0-4DF6-9ADF-AC8E02AE4709}"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C39AB-2F63-45E9-9B79-4CA71FFFCE9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1DC7F9-EEC0-4DF6-9ADF-AC8E02AE4709}"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C39AB-2F63-45E9-9B79-4CA71FFFCE9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1DC7F9-EEC0-4DF6-9ADF-AC8E02AE4709}"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C39AB-2F63-45E9-9B79-4CA71FFFCE9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1DC7F9-EEC0-4DF6-9ADF-AC8E02AE4709}"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C39AB-2F63-45E9-9B79-4CA71FFFCE9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11DC7F9-EEC0-4DF6-9ADF-AC8E02AE4709}" type="datetimeFigureOut">
              <a:rPr lang="en-IN" smtClean="0"/>
              <a:t>30-05-2025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FC39AB-2F63-45E9-9B79-4CA71FFFCE9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11DC7F9-EEC0-4DF6-9ADF-AC8E02AE4709}" type="datetimeFigureOut">
              <a:rPr lang="en-IN" smtClean="0"/>
              <a:t>30-05-2025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FC39AB-2F63-45E9-9B79-4CA71FFFCE9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11DC7F9-EEC0-4DF6-9ADF-AC8E02AE4709}" type="datetimeFigureOut">
              <a:rPr lang="en-IN" smtClean="0"/>
              <a:t>30-05-2025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FC39AB-2F63-45E9-9B79-4CA71FFFCE9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DC7F9-EEC0-4DF6-9ADF-AC8E02AE4709}" type="datetimeFigureOut">
              <a:rPr lang="en-IN" smtClean="0"/>
              <a:t>30-05-2025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FC39AB-2F63-45E9-9B79-4CA71FFFCE9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1DC7F9-EEC0-4DF6-9ADF-AC8E02AE4709}" type="datetimeFigureOut">
              <a:rPr lang="en-IN" smtClean="0"/>
              <a:t>30-05-2025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FC39AB-2F63-45E9-9B79-4CA71FFFCE9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1DC7F9-EEC0-4DF6-9ADF-AC8E02AE4709}" type="datetimeFigureOut">
              <a:rPr lang="en-IN" smtClean="0"/>
              <a:t>30-05-2025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FC39AB-2F63-45E9-9B79-4CA71FFFCE9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DC7F9-EEC0-4DF6-9ADF-AC8E02AE4709}" type="datetimeFigureOut">
              <a:rPr lang="en-IN" smtClean="0"/>
              <a:t>30-05-2025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C39AB-2F63-45E9-9B79-4CA71FFFCE9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9140" y="1061720"/>
            <a:ext cx="8124190" cy="60579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2400" b="1" i="0" dirty="0">
                <a:solidFill>
                  <a:schemeClr val="bg1"/>
                </a:solidFill>
                <a:effectLst/>
                <a:latin typeface="Bookman Old Style" panose="02050604050505020204" pitchFamily="18" charset="0"/>
              </a:rPr>
              <a:t>KLE Tech</a:t>
            </a:r>
            <a:r>
              <a:rPr lang="en-IN" sz="2400" b="1" dirty="0">
                <a:solidFill>
                  <a:schemeClr val="bg1"/>
                </a:solidFill>
                <a:latin typeface="Bookman Old Style" panose="02050604050505020204" pitchFamily="18" charset="0"/>
              </a:rPr>
              <a:t> – NVIDIA</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197" y="1031584"/>
            <a:ext cx="1776876" cy="1834230"/>
          </a:xfrm>
          <a:prstGeom prst="rect">
            <a:avLst/>
          </a:prstGeom>
        </p:spPr>
      </p:pic>
      <p:sp>
        <p:nvSpPr>
          <p:cNvPr id="3" name="TextBox 2"/>
          <p:cNvSpPr txBox="1"/>
          <p:nvPr/>
        </p:nvSpPr>
        <p:spPr>
          <a:xfrm>
            <a:off x="1506175" y="247724"/>
            <a:ext cx="9893807" cy="707886"/>
          </a:xfrm>
          <a:prstGeom prst="rect">
            <a:avLst/>
          </a:prstGeom>
          <a:noFill/>
        </p:spPr>
        <p:txBody>
          <a:bodyPr wrap="square" rtlCol="0">
            <a:spAutoFit/>
          </a:bodyPr>
          <a:lstStyle/>
          <a:p>
            <a:r>
              <a:rPr lang="en-US" sz="4000" dirty="0">
                <a:latin typeface="Bookman Old Style" panose="02050604050505020204" pitchFamily="18" charset="0"/>
              </a:rPr>
              <a:t>Centre for Intelligent Mobility (CIM)</a:t>
            </a:r>
            <a:endParaRPr lang="en-IN" sz="4000" dirty="0">
              <a:latin typeface="Bookman Old Style" panose="02050604050505020204" pitchFamily="18" charset="0"/>
            </a:endParaRPr>
          </a:p>
        </p:txBody>
      </p:sp>
      <p:sp>
        <p:nvSpPr>
          <p:cNvPr id="6" name="Slide Number Placeholder 5"/>
          <p:cNvSpPr>
            <a:spLocks noGrp="1"/>
          </p:cNvSpPr>
          <p:nvPr>
            <p:ph type="sldNum" sz="quarter" idx="12"/>
          </p:nvPr>
        </p:nvSpPr>
        <p:spPr>
          <a:xfrm>
            <a:off x="9235965" y="6427713"/>
            <a:ext cx="2743200" cy="365125"/>
          </a:xfrm>
        </p:spPr>
        <p:txBody>
          <a:bodyPr/>
          <a:lstStyle/>
          <a:p>
            <a:fld id="{B791D51D-7584-4C76-8700-00B7315E92BE}" type="slidenum">
              <a:rPr lang="en-IN" smtClean="0"/>
              <a:t>1</a:t>
            </a:fld>
            <a:endParaRPr lang="en-US" dirty="0"/>
          </a:p>
        </p:txBody>
      </p:sp>
      <p:sp>
        <p:nvSpPr>
          <p:cNvPr id="11" name="Rectangle 10"/>
          <p:cNvSpPr/>
          <p:nvPr/>
        </p:nvSpPr>
        <p:spPr>
          <a:xfrm>
            <a:off x="2022475" y="1668145"/>
            <a:ext cx="8104505" cy="11125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algn="ctr" rtl="0" eaLnBrk="1" latinLnBrk="0" hangingPunct="1">
              <a:spcBef>
                <a:spcPts val="0"/>
              </a:spcBef>
              <a:spcAft>
                <a:spcPts val="0"/>
              </a:spcAft>
            </a:pPr>
            <a:r>
              <a:rPr lang="en-US" sz="2800" b="1" dirty="0">
                <a:sym typeface="+mn-ea"/>
              </a:rPr>
              <a:t>Generation of HDR Images Using AI for OMS Cameras</a:t>
            </a:r>
            <a:endParaRPr sz="2800" b="1" dirty="0">
              <a:solidFill>
                <a:schemeClr val="dk1"/>
              </a:solidFill>
              <a:ea typeface="Calibri" panose="020F0502020204030204" pitchFamily="34" charset="0"/>
              <a:cs typeface="Calibri" panose="020F0502020204030204" pitchFamily="34" charset="0"/>
              <a:sym typeface="Lustria"/>
            </a:endParaRPr>
          </a:p>
          <a:p>
            <a:pPr marL="0" algn="ctr" rtl="0" eaLnBrk="1" latinLnBrk="0" hangingPunct="1">
              <a:spcBef>
                <a:spcPts val="0"/>
              </a:spcBef>
              <a:spcAft>
                <a:spcPts val="0"/>
              </a:spcAft>
            </a:pPr>
            <a:endParaRPr lang="en-US" sz="2800" b="1" dirty="0">
              <a:solidFill>
                <a:schemeClr val="bg1"/>
              </a:solidFill>
              <a:effectLst/>
              <a:latin typeface="Bookman Old Style" panose="02050604050505020204" pitchFamily="18" charset="0"/>
            </a:endParaRPr>
          </a:p>
        </p:txBody>
      </p:sp>
      <p:pic>
        <p:nvPicPr>
          <p:cNvPr id="7" name="Google Shape;55;p13"/>
          <p:cNvPicPr preferRelativeResize="0"/>
          <p:nvPr/>
        </p:nvPicPr>
        <p:blipFill>
          <a:blip r:embed="rId6"/>
          <a:stretch>
            <a:fillRect/>
          </a:stretch>
        </p:blipFill>
        <p:spPr>
          <a:xfrm>
            <a:off x="10182850" y="1097296"/>
            <a:ext cx="1839030" cy="1727625"/>
          </a:xfrm>
          <a:prstGeom prst="rect">
            <a:avLst/>
          </a:prstGeom>
          <a:noFill/>
          <a:ln>
            <a:noFill/>
          </a:ln>
        </p:spPr>
      </p:pic>
      <p:graphicFrame>
        <p:nvGraphicFramePr>
          <p:cNvPr id="9" name="Table 3"/>
          <p:cNvGraphicFramePr>
            <a:graphicFrameLocks noGrp="1"/>
          </p:cNvGraphicFramePr>
          <p:nvPr>
            <p:custDataLst>
              <p:tags r:id="rId1"/>
            </p:custDataLst>
          </p:nvPr>
        </p:nvGraphicFramePr>
        <p:xfrm>
          <a:off x="612775" y="4032250"/>
          <a:ext cx="5052060" cy="2515870"/>
        </p:xfrm>
        <a:graphic>
          <a:graphicData uri="http://schemas.openxmlformats.org/drawingml/2006/table">
            <a:tbl>
              <a:tblPr firstRow="1" bandRow="1">
                <a:tableStyleId>{073A0DAA-6AF3-43AB-8588-CEC1D06C72B9}</a:tableStyleId>
              </a:tblPr>
              <a:tblGrid>
                <a:gridCol w="2517140">
                  <a:extLst>
                    <a:ext uri="{9D8B030D-6E8A-4147-A177-3AD203B41FA5}">
                      <a16:colId xmlns:a16="http://schemas.microsoft.com/office/drawing/2014/main" val="20000"/>
                    </a:ext>
                  </a:extLst>
                </a:gridCol>
                <a:gridCol w="2534920">
                  <a:extLst>
                    <a:ext uri="{9D8B030D-6E8A-4147-A177-3AD203B41FA5}">
                      <a16:colId xmlns:a16="http://schemas.microsoft.com/office/drawing/2014/main" val="20001"/>
                    </a:ext>
                  </a:extLst>
                </a:gridCol>
              </a:tblGrid>
              <a:tr h="598170">
                <a:tc>
                  <a:txBody>
                    <a:bodyPr/>
                    <a:lstStyle/>
                    <a:p>
                      <a:r>
                        <a:rPr lang="en-US" b="0" dirty="0">
                          <a:solidFill>
                            <a:schemeClr val="tx1"/>
                          </a:solidFill>
                          <a:latin typeface="Bookman Old Style" panose="02050604050505020204" pitchFamily="18" charset="0"/>
                        </a:rPr>
                        <a:t>Darshan Sorati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IN" b="0" dirty="0">
                          <a:solidFill>
                            <a:schemeClr val="tx1"/>
                          </a:solidFill>
                          <a:latin typeface="Bookman Old Style" panose="02050604050505020204" pitchFamily="18" charset="0"/>
                        </a:rPr>
                        <a:t>01FE22BEC268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67385">
                <a:tc>
                  <a:txBody>
                    <a:bodyPr/>
                    <a:lstStyle/>
                    <a:p>
                      <a:r>
                        <a:rPr lang="en-US" altLang="en-IN" b="0" dirty="0">
                          <a:solidFill>
                            <a:schemeClr val="tx1"/>
                          </a:solidFill>
                          <a:latin typeface="Bookman Old Style" panose="02050604050505020204" pitchFamily="18" charset="0"/>
                        </a:rPr>
                        <a:t>Aishwarya Jamagond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IN" sz="1800" dirty="0">
                          <a:solidFill>
                            <a:schemeClr val="tx1"/>
                          </a:solidFill>
                          <a:latin typeface="Bookman Old Style" panose="02050604050505020204" pitchFamily="18" charset="0"/>
                          <a:sym typeface="+mn-ea"/>
                        </a:rPr>
                        <a:t>01FE22BEC242</a:t>
                      </a:r>
                      <a:endParaRPr lang="en-IN" b="0" dirty="0">
                        <a:solidFill>
                          <a:schemeClr val="tx1"/>
                        </a:solidFill>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98805">
                <a:tc>
                  <a:txBody>
                    <a:bodyPr/>
                    <a:lstStyle/>
                    <a:p>
                      <a:r>
                        <a:rPr lang="en-US" altLang="en-IN" b="0" dirty="0">
                          <a:solidFill>
                            <a:schemeClr val="tx1"/>
                          </a:solidFill>
                          <a:latin typeface="Bookman Old Style" panose="02050604050505020204" pitchFamily="18" charset="0"/>
                        </a:rPr>
                        <a:t>Iffrahkhan Harihar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IN" sz="1800" dirty="0">
                          <a:solidFill>
                            <a:schemeClr val="tx1"/>
                          </a:solidFill>
                          <a:latin typeface="Bookman Old Style" panose="02050604050505020204" pitchFamily="18" charset="0"/>
                          <a:sym typeface="+mn-ea"/>
                        </a:rPr>
                        <a:t>01FE22BEC282</a:t>
                      </a:r>
                      <a:endParaRPr lang="en-IN" b="0" dirty="0">
                        <a:solidFill>
                          <a:schemeClr val="tx1"/>
                        </a:solidFill>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51510">
                <a:tc>
                  <a:txBody>
                    <a:bodyPr/>
                    <a:lstStyle/>
                    <a:p>
                      <a:r>
                        <a:rPr lang="en-US" altLang="en-IN" b="0" dirty="0">
                          <a:solidFill>
                            <a:schemeClr val="tx1"/>
                          </a:solidFill>
                          <a:latin typeface="Bookman Old Style" panose="02050604050505020204" pitchFamily="18" charset="0"/>
                        </a:rPr>
                        <a:t>Shreya Pattanashetti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IN" sz="1800" dirty="0">
                          <a:solidFill>
                            <a:schemeClr val="tx1"/>
                          </a:solidFill>
                          <a:latin typeface="Bookman Old Style" panose="02050604050505020204" pitchFamily="18" charset="0"/>
                          <a:sym typeface="+mn-ea"/>
                        </a:rPr>
                        <a:t>01FE22BEC309</a:t>
                      </a:r>
                      <a:endParaRPr lang="en-IN" b="0" dirty="0">
                        <a:solidFill>
                          <a:schemeClr val="tx1"/>
                        </a:solidFill>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2" name="TextBox 11"/>
          <p:cNvSpPr txBox="1"/>
          <p:nvPr/>
        </p:nvSpPr>
        <p:spPr>
          <a:xfrm>
            <a:off x="6359525" y="3682365"/>
            <a:ext cx="5172075" cy="912495"/>
          </a:xfrm>
          <a:prstGeom prst="rect">
            <a:avLst/>
          </a:prstGeom>
          <a:noFill/>
        </p:spPr>
        <p:txBody>
          <a:bodyPr wrap="square" rtlCol="0">
            <a:noAutofit/>
          </a:bodyPr>
          <a:lstStyle/>
          <a:p>
            <a:pPr algn="ctr"/>
            <a:r>
              <a:rPr lang="en-US" sz="2400" b="1" dirty="0">
                <a:latin typeface="Bookman Old Style" panose="02050604050505020204" pitchFamily="18" charset="0"/>
              </a:rPr>
              <a:t>Under the guidance of</a:t>
            </a:r>
          </a:p>
        </p:txBody>
      </p:sp>
      <p:sp>
        <p:nvSpPr>
          <p:cNvPr id="13" name="TextBox 12"/>
          <p:cNvSpPr txBox="1"/>
          <p:nvPr/>
        </p:nvSpPr>
        <p:spPr>
          <a:xfrm>
            <a:off x="5883910" y="4418965"/>
            <a:ext cx="2708275" cy="1145540"/>
          </a:xfrm>
          <a:prstGeom prst="rect">
            <a:avLst/>
          </a:prstGeom>
          <a:noFill/>
        </p:spPr>
        <p:txBody>
          <a:bodyPr wrap="square" rtlCol="0">
            <a:noAutofit/>
          </a:bodyPr>
          <a:lstStyle/>
          <a:p>
            <a:pPr algn="ctr"/>
            <a:r>
              <a:rPr lang="en-IN" sz="1800" b="1" dirty="0">
                <a:latin typeface="Bookman Old Style" panose="02050604050505020204" pitchFamily="18" charset="0"/>
              </a:rPr>
              <a:t>KLE Tech Mentor</a:t>
            </a:r>
          </a:p>
          <a:p>
            <a:pPr marL="12700" marR="5080">
              <a:spcBef>
                <a:spcPts val="100"/>
              </a:spcBef>
            </a:pPr>
            <a:r>
              <a:rPr lang="en-US" sz="1800" dirty="0">
                <a:latin typeface="Bookman Old Style" panose="02050604050505020204" pitchFamily="18" charset="0"/>
                <a:cs typeface="Arial" panose="020B0604020202020204"/>
              </a:rPr>
              <a:t>   Prof. Basawaraj</a:t>
            </a:r>
          </a:p>
          <a:p>
            <a:pPr algn="ctr"/>
            <a:endParaRPr lang="en-IN" sz="1800" b="1" dirty="0">
              <a:latin typeface="Bookman Old Style" panose="02050604050505020204" pitchFamily="18" charset="0"/>
            </a:endParaRPr>
          </a:p>
        </p:txBody>
      </p:sp>
      <p:sp>
        <p:nvSpPr>
          <p:cNvPr id="14" name="TextBox 13"/>
          <p:cNvSpPr txBox="1"/>
          <p:nvPr/>
        </p:nvSpPr>
        <p:spPr>
          <a:xfrm>
            <a:off x="9130665" y="4419600"/>
            <a:ext cx="2244090" cy="1708150"/>
          </a:xfrm>
          <a:prstGeom prst="rect">
            <a:avLst/>
          </a:prstGeom>
          <a:noFill/>
        </p:spPr>
        <p:txBody>
          <a:bodyPr wrap="square" rtlCol="0">
            <a:noAutofit/>
          </a:bodyPr>
          <a:lstStyle/>
          <a:p>
            <a:pPr algn="ctr"/>
            <a:r>
              <a:rPr lang="en-IN" sz="1800" b="1" dirty="0">
                <a:latin typeface="Bookman Old Style" panose="02050604050505020204" pitchFamily="18" charset="0"/>
              </a:rPr>
              <a:t>NVIDIA Mentor</a:t>
            </a:r>
          </a:p>
          <a:p>
            <a:pPr algn="ctr"/>
            <a:r>
              <a:rPr lang="en-US" sz="1800" spc="-10" dirty="0">
                <a:solidFill>
                  <a:srgbClr val="000000"/>
                </a:solidFill>
                <a:latin typeface="Bookman Old Style" panose="02050604050505020204" pitchFamily="18" charset="0"/>
                <a:cs typeface="Arial" panose="020B0604020202020204"/>
              </a:rPr>
              <a:t>Animesh Khemka </a:t>
            </a:r>
          </a:p>
          <a:p>
            <a:pPr algn="ctr"/>
            <a:endParaRPr lang="en-IN" sz="1800" dirty="0">
              <a:latin typeface="Bookman Old Style" panose="02050604050505020204" pitchFamily="18" charset="0"/>
              <a:cs typeface="Helvetica"/>
            </a:endParaRPr>
          </a:p>
          <a:p>
            <a:pPr algn="ctr"/>
            <a:endParaRPr lang="en-IN" sz="1800" b="1" dirty="0">
              <a:latin typeface="Bookman Old Style" panose="02050604050505020204" pitchFamily="18" charset="0"/>
            </a:endParaRPr>
          </a:p>
          <a:p>
            <a:pPr algn="ctr"/>
            <a:endParaRPr lang="en-IN" dirty="0">
              <a:latin typeface="Bookman Old Style" panose="02050604050505020204" pitchFamily="18" charset="0"/>
            </a:endParaRPr>
          </a:p>
        </p:txBody>
      </p:sp>
      <p:graphicFrame>
        <p:nvGraphicFramePr>
          <p:cNvPr id="5" name="Table 4"/>
          <p:cNvGraphicFramePr/>
          <p:nvPr>
            <p:custDataLst>
              <p:tags r:id="rId2"/>
            </p:custDataLst>
          </p:nvPr>
        </p:nvGraphicFramePr>
        <p:xfrm>
          <a:off x="612140" y="3427730"/>
          <a:ext cx="5052060" cy="604520"/>
        </p:xfrm>
        <a:graphic>
          <a:graphicData uri="http://schemas.openxmlformats.org/drawingml/2006/table">
            <a:tbl>
              <a:tblPr firstRow="1" bandRow="1">
                <a:tableStyleId>{5C22544A-7EE6-4342-B048-85BDC9FD1C3A}</a:tableStyleId>
              </a:tblPr>
              <a:tblGrid>
                <a:gridCol w="2526030">
                  <a:extLst>
                    <a:ext uri="{9D8B030D-6E8A-4147-A177-3AD203B41FA5}">
                      <a16:colId xmlns:a16="http://schemas.microsoft.com/office/drawing/2014/main" val="20000"/>
                    </a:ext>
                  </a:extLst>
                </a:gridCol>
                <a:gridCol w="2526030">
                  <a:extLst>
                    <a:ext uri="{9D8B030D-6E8A-4147-A177-3AD203B41FA5}">
                      <a16:colId xmlns:a16="http://schemas.microsoft.com/office/drawing/2014/main" val="20001"/>
                    </a:ext>
                  </a:extLst>
                </a:gridCol>
              </a:tblGrid>
              <a:tr h="604520">
                <a:tc>
                  <a:txBody>
                    <a:bodyPr/>
                    <a:lstStyle/>
                    <a:p>
                      <a:pPr>
                        <a:buNone/>
                      </a:pPr>
                      <a:r>
                        <a:rPr lang="en-US"/>
                        <a:t>Team 14</a:t>
                      </a:r>
                    </a:p>
                  </a:txBody>
                  <a:tcPr/>
                </a:tc>
                <a:tc>
                  <a:txBody>
                    <a:bodyPr/>
                    <a:lstStyle/>
                    <a:p>
                      <a:pPr>
                        <a:buNone/>
                      </a:pPr>
                      <a:r>
                        <a:rPr lang="en-US"/>
                        <a:t>USN</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461" y="57664"/>
            <a:ext cx="11424539" cy="606056"/>
          </a:xfrm>
          <a:prstGeom prst="rect">
            <a:avLst/>
          </a:prstGeom>
        </p:spPr>
        <p:style>
          <a:lnRef idx="1">
            <a:schemeClr val="accent6"/>
          </a:lnRef>
          <a:fillRef idx="3">
            <a:schemeClr val="accent6"/>
          </a:fillRef>
          <a:effectRef idx="2">
            <a:schemeClr val="accent6"/>
          </a:effectRef>
          <a:fontRef idx="minor">
            <a:schemeClr val="lt1"/>
          </a:fontRef>
        </p:style>
        <p:txBody>
          <a:bodyPr lIns="91440" tIns="45720" rIns="91440" bIns="45720" rtlCol="0" anchor="ctr"/>
          <a:lstStyle/>
          <a:p>
            <a:r>
              <a:rPr lang="en-US" sz="2400" dirty="0">
                <a:solidFill>
                  <a:schemeClr val="bg1"/>
                </a:solidFill>
                <a:latin typeface="Bookman Old Style" panose="02050604050505020204" pitchFamily="18" charset="0"/>
                <a:cs typeface="Calibri" panose="020F0502020204030204"/>
              </a:rPr>
              <a:t>Generation of HDR Images Using AI for OMS Cameras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76" y="0"/>
            <a:ext cx="721385" cy="721385"/>
          </a:xfrm>
          <a:prstGeom prst="rect">
            <a:avLst/>
          </a:prstGeom>
        </p:spPr>
      </p:pic>
      <p:sp>
        <p:nvSpPr>
          <p:cNvPr id="3" name="TextBox 12"/>
          <p:cNvSpPr txBox="1"/>
          <p:nvPr/>
        </p:nvSpPr>
        <p:spPr>
          <a:xfrm>
            <a:off x="0" y="786765"/>
            <a:ext cx="10920730" cy="504825"/>
          </a:xfrm>
          <a:prstGeom prst="rect">
            <a:avLst/>
          </a:prstGeom>
          <a:noFill/>
        </p:spPr>
        <p:txBody>
          <a:bodyPr wrap="square"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400" b="1" dirty="0">
                <a:latin typeface="Bookman Old Style" panose="02050604050505020204" pitchFamily="18" charset="0"/>
              </a:rPr>
              <a:t>Results:</a:t>
            </a:r>
          </a:p>
        </p:txBody>
      </p:sp>
      <p:pic>
        <p:nvPicPr>
          <p:cNvPr id="8" name="Google Shape;55;p13"/>
          <p:cNvPicPr preferRelativeResize="0"/>
          <p:nvPr/>
        </p:nvPicPr>
        <p:blipFill>
          <a:blip r:embed="rId4"/>
          <a:stretch>
            <a:fillRect/>
          </a:stretch>
        </p:blipFill>
        <p:spPr>
          <a:xfrm>
            <a:off x="11470615" y="12691"/>
            <a:ext cx="721385" cy="708694"/>
          </a:xfrm>
          <a:prstGeom prst="rect">
            <a:avLst/>
          </a:prstGeom>
          <a:noFill/>
          <a:ln>
            <a:noFill/>
          </a:ln>
        </p:spPr>
      </p:pic>
      <p:sp>
        <p:nvSpPr>
          <p:cNvPr id="11" name="Slide Number Placeholder 10"/>
          <p:cNvSpPr>
            <a:spLocks noGrp="1"/>
          </p:cNvSpPr>
          <p:nvPr>
            <p:ph type="sldNum" sz="quarter" idx="12"/>
          </p:nvPr>
        </p:nvSpPr>
        <p:spPr>
          <a:xfrm>
            <a:off x="9088107" y="6356350"/>
            <a:ext cx="2743200" cy="365125"/>
          </a:xfrm>
        </p:spPr>
        <p:txBody>
          <a:bodyPr/>
          <a:lstStyle/>
          <a:p>
            <a:fld id="{E7D3DEB7-E981-44B0-B1F4-F3EEF74867CF}" type="slidenum">
              <a:rPr lang="en-IN" smtClean="0">
                <a:latin typeface="Bookman Old Style" panose="02050604050505020204" pitchFamily="18" charset="0"/>
              </a:rPr>
              <a:t>10</a:t>
            </a:fld>
            <a:endParaRPr lang="en-IN">
              <a:latin typeface="Bookman Old Style" panose="02050604050505020204" pitchFamily="18" charset="0"/>
            </a:endParaRPr>
          </a:p>
        </p:txBody>
      </p:sp>
      <p:sp>
        <p:nvSpPr>
          <p:cNvPr id="18" name="TextBox 17"/>
          <p:cNvSpPr txBox="1"/>
          <p:nvPr/>
        </p:nvSpPr>
        <p:spPr>
          <a:xfrm>
            <a:off x="679450" y="1489710"/>
            <a:ext cx="11152505" cy="4470400"/>
          </a:xfrm>
          <a:prstGeom prst="rect">
            <a:avLst/>
          </a:prstGeom>
          <a:noFill/>
        </p:spPr>
        <p:txBody>
          <a:bodyPr wrap="square">
            <a:noAutofit/>
          </a:bodyPr>
          <a:lstStyle/>
          <a:p>
            <a:pPr marL="285750" indent="-285750" algn="just">
              <a:lnSpc>
                <a:spcPct val="150000"/>
              </a:lnSpc>
              <a:buFont typeface="Arial" panose="020B0604020202020204" pitchFamily="34" charset="0"/>
              <a:buChar char="•"/>
            </a:pPr>
            <a:endParaRPr lang="en-IN" sz="2800" dirty="0">
              <a:latin typeface="Bookman Old Style" panose="02050604050505020204" pitchFamily="18" charset="0"/>
            </a:endParaRPr>
          </a:p>
        </p:txBody>
      </p:sp>
      <p:pic>
        <p:nvPicPr>
          <p:cNvPr id="9" name="Picture 8">
            <a:extLst>
              <a:ext uri="{FF2B5EF4-FFF2-40B4-BE49-F238E27FC236}">
                <a16:creationId xmlns:a16="http://schemas.microsoft.com/office/drawing/2014/main" id="{56B09177-A608-8350-97D6-B1AFB750EC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6655" y="793534"/>
            <a:ext cx="10538560" cy="59279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461" y="57664"/>
            <a:ext cx="11424539" cy="606056"/>
          </a:xfrm>
          <a:prstGeom prst="rect">
            <a:avLst/>
          </a:prstGeom>
        </p:spPr>
        <p:style>
          <a:lnRef idx="1">
            <a:schemeClr val="accent6"/>
          </a:lnRef>
          <a:fillRef idx="3">
            <a:schemeClr val="accent6"/>
          </a:fillRef>
          <a:effectRef idx="2">
            <a:schemeClr val="accent6"/>
          </a:effectRef>
          <a:fontRef idx="minor">
            <a:schemeClr val="lt1"/>
          </a:fontRef>
        </p:style>
        <p:txBody>
          <a:bodyPr lIns="91440" tIns="45720" rIns="91440" bIns="45720" rtlCol="0" anchor="ctr"/>
          <a:lstStyle/>
          <a:p>
            <a:r>
              <a:rPr lang="en-US" sz="2400" dirty="0">
                <a:solidFill>
                  <a:schemeClr val="bg1"/>
                </a:solidFill>
                <a:latin typeface="Bookman Old Style" panose="02050604050505020204" pitchFamily="18" charset="0"/>
                <a:cs typeface="Calibri" panose="020F0502020204030204"/>
              </a:rPr>
              <a:t>Generation of HDR Images Using AI for OMS Cameras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76" y="0"/>
            <a:ext cx="721385" cy="721385"/>
          </a:xfrm>
          <a:prstGeom prst="rect">
            <a:avLst/>
          </a:prstGeom>
        </p:spPr>
      </p:pic>
      <p:sp>
        <p:nvSpPr>
          <p:cNvPr id="3" name="TextBox 12"/>
          <p:cNvSpPr txBox="1"/>
          <p:nvPr/>
        </p:nvSpPr>
        <p:spPr>
          <a:xfrm>
            <a:off x="46990" y="704850"/>
            <a:ext cx="10920730" cy="504825"/>
          </a:xfrm>
          <a:prstGeom prst="rect">
            <a:avLst/>
          </a:prstGeom>
          <a:noFill/>
        </p:spPr>
        <p:txBody>
          <a:bodyPr wrap="square"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400" b="1" dirty="0">
              <a:latin typeface="Bookman Old Style" panose="02050604050505020204" pitchFamily="18" charset="0"/>
            </a:endParaRPr>
          </a:p>
        </p:txBody>
      </p:sp>
      <p:pic>
        <p:nvPicPr>
          <p:cNvPr id="8" name="Google Shape;55;p13"/>
          <p:cNvPicPr preferRelativeResize="0"/>
          <p:nvPr/>
        </p:nvPicPr>
        <p:blipFill>
          <a:blip r:embed="rId4"/>
          <a:stretch>
            <a:fillRect/>
          </a:stretch>
        </p:blipFill>
        <p:spPr>
          <a:xfrm>
            <a:off x="11470615" y="12691"/>
            <a:ext cx="721385" cy="708694"/>
          </a:xfrm>
          <a:prstGeom prst="rect">
            <a:avLst/>
          </a:prstGeom>
          <a:noFill/>
          <a:ln>
            <a:noFill/>
          </a:ln>
        </p:spPr>
      </p:pic>
      <p:sp>
        <p:nvSpPr>
          <p:cNvPr id="11" name="Slide Number Placeholder 10"/>
          <p:cNvSpPr>
            <a:spLocks noGrp="1"/>
          </p:cNvSpPr>
          <p:nvPr>
            <p:ph type="sldNum" sz="quarter" idx="12"/>
          </p:nvPr>
        </p:nvSpPr>
        <p:spPr>
          <a:xfrm>
            <a:off x="9088107" y="6356350"/>
            <a:ext cx="2743200" cy="365125"/>
          </a:xfrm>
        </p:spPr>
        <p:txBody>
          <a:bodyPr/>
          <a:lstStyle/>
          <a:p>
            <a:fld id="{E7D3DEB7-E981-44B0-B1F4-F3EEF74867CF}" type="slidenum">
              <a:rPr lang="en-IN" smtClean="0">
                <a:latin typeface="Bookman Old Style" panose="02050604050505020204" pitchFamily="18" charset="0"/>
              </a:rPr>
              <a:t>11</a:t>
            </a:fld>
            <a:endParaRPr lang="en-IN">
              <a:latin typeface="Bookman Old Style" panose="02050604050505020204" pitchFamily="18" charset="0"/>
            </a:endParaRPr>
          </a:p>
        </p:txBody>
      </p:sp>
      <p:sp>
        <p:nvSpPr>
          <p:cNvPr id="18" name="TextBox 17"/>
          <p:cNvSpPr txBox="1"/>
          <p:nvPr/>
        </p:nvSpPr>
        <p:spPr>
          <a:xfrm>
            <a:off x="679450" y="1489710"/>
            <a:ext cx="11152505" cy="4470400"/>
          </a:xfrm>
          <a:prstGeom prst="rect">
            <a:avLst/>
          </a:prstGeom>
          <a:noFill/>
        </p:spPr>
        <p:txBody>
          <a:bodyPr wrap="square">
            <a:noAutofit/>
          </a:bodyPr>
          <a:lstStyle/>
          <a:p>
            <a:pPr marL="285750" indent="-285750" algn="just">
              <a:lnSpc>
                <a:spcPct val="150000"/>
              </a:lnSpc>
              <a:buFont typeface="Arial" panose="020B0604020202020204" pitchFamily="34" charset="0"/>
              <a:buChar char="•"/>
            </a:pPr>
            <a:endParaRPr lang="en-IN" sz="2800" dirty="0">
              <a:latin typeface="Bookman Old Style" panose="02050604050505020204" pitchFamily="18" charset="0"/>
            </a:endParaRPr>
          </a:p>
        </p:txBody>
      </p:sp>
      <p:sp>
        <p:nvSpPr>
          <p:cNvPr id="13" name="TextBox 12">
            <a:extLst>
              <a:ext uri="{FF2B5EF4-FFF2-40B4-BE49-F238E27FC236}">
                <a16:creationId xmlns:a16="http://schemas.microsoft.com/office/drawing/2014/main" id="{CFDAA18F-01FA-D541-9ED1-8C4D553335B4}"/>
              </a:ext>
            </a:extLst>
          </p:cNvPr>
          <p:cNvSpPr txBox="1"/>
          <p:nvPr/>
        </p:nvSpPr>
        <p:spPr>
          <a:xfrm>
            <a:off x="22743" y="818481"/>
            <a:ext cx="10920730" cy="504825"/>
          </a:xfrm>
          <a:prstGeom prst="rect">
            <a:avLst/>
          </a:prstGeom>
          <a:noFill/>
        </p:spPr>
        <p:txBody>
          <a:bodyPr wrap="square"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400" b="1" dirty="0">
                <a:latin typeface="Bookman Old Style" panose="02050604050505020204" pitchFamily="18" charset="0"/>
              </a:rPr>
              <a:t>Results:</a:t>
            </a:r>
          </a:p>
        </p:txBody>
      </p:sp>
      <p:pic>
        <p:nvPicPr>
          <p:cNvPr id="6" name="Picture 5">
            <a:extLst>
              <a:ext uri="{FF2B5EF4-FFF2-40B4-BE49-F238E27FC236}">
                <a16:creationId xmlns:a16="http://schemas.microsoft.com/office/drawing/2014/main" id="{D7362193-89A9-C6D3-F775-E39A1F7E7A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0173" y="704850"/>
            <a:ext cx="10576874" cy="59494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BFC3C-07B1-379D-1C78-625EF4A965F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B6244E2-7A6F-0CD9-F564-47C9C54B8A2C}"/>
              </a:ext>
            </a:extLst>
          </p:cNvPr>
          <p:cNvSpPr/>
          <p:nvPr/>
        </p:nvSpPr>
        <p:spPr>
          <a:xfrm>
            <a:off x="767461" y="57664"/>
            <a:ext cx="11424539" cy="606056"/>
          </a:xfrm>
          <a:prstGeom prst="rect">
            <a:avLst/>
          </a:prstGeom>
        </p:spPr>
        <p:style>
          <a:lnRef idx="1">
            <a:schemeClr val="accent6"/>
          </a:lnRef>
          <a:fillRef idx="3">
            <a:schemeClr val="accent6"/>
          </a:fillRef>
          <a:effectRef idx="2">
            <a:schemeClr val="accent6"/>
          </a:effectRef>
          <a:fontRef idx="minor">
            <a:schemeClr val="lt1"/>
          </a:fontRef>
        </p:style>
        <p:txBody>
          <a:bodyPr lIns="91440" tIns="45720" rIns="91440" bIns="45720" rtlCol="0" anchor="ctr"/>
          <a:lstStyle/>
          <a:p>
            <a:r>
              <a:rPr lang="en-US" sz="2400" dirty="0">
                <a:solidFill>
                  <a:schemeClr val="bg1"/>
                </a:solidFill>
                <a:latin typeface="Bookman Old Style" panose="02050604050505020204" pitchFamily="18" charset="0"/>
                <a:cs typeface="Calibri" panose="020F0502020204030204"/>
              </a:rPr>
              <a:t>Generation of HDR Images Using AI for OMS Cameras      </a:t>
            </a:r>
          </a:p>
        </p:txBody>
      </p:sp>
      <p:pic>
        <p:nvPicPr>
          <p:cNvPr id="4" name="Picture 3">
            <a:extLst>
              <a:ext uri="{FF2B5EF4-FFF2-40B4-BE49-F238E27FC236}">
                <a16:creationId xmlns:a16="http://schemas.microsoft.com/office/drawing/2014/main" id="{CA666377-6FEE-F212-C78A-868ACF9D54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76" y="0"/>
            <a:ext cx="721385" cy="721385"/>
          </a:xfrm>
          <a:prstGeom prst="rect">
            <a:avLst/>
          </a:prstGeom>
        </p:spPr>
      </p:pic>
      <p:sp>
        <p:nvSpPr>
          <p:cNvPr id="3" name="TextBox 12">
            <a:extLst>
              <a:ext uri="{FF2B5EF4-FFF2-40B4-BE49-F238E27FC236}">
                <a16:creationId xmlns:a16="http://schemas.microsoft.com/office/drawing/2014/main" id="{A4EB13F4-B74E-C8E2-805B-16A6B7AD2B83}"/>
              </a:ext>
            </a:extLst>
          </p:cNvPr>
          <p:cNvSpPr txBox="1"/>
          <p:nvPr/>
        </p:nvSpPr>
        <p:spPr>
          <a:xfrm>
            <a:off x="46990" y="704850"/>
            <a:ext cx="10920730" cy="504825"/>
          </a:xfrm>
          <a:prstGeom prst="rect">
            <a:avLst/>
          </a:prstGeom>
          <a:noFill/>
        </p:spPr>
        <p:txBody>
          <a:bodyPr wrap="square"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400" b="1" dirty="0">
              <a:latin typeface="Bookman Old Style" panose="02050604050505020204" pitchFamily="18" charset="0"/>
            </a:endParaRPr>
          </a:p>
        </p:txBody>
      </p:sp>
      <p:pic>
        <p:nvPicPr>
          <p:cNvPr id="8" name="Google Shape;55;p13">
            <a:extLst>
              <a:ext uri="{FF2B5EF4-FFF2-40B4-BE49-F238E27FC236}">
                <a16:creationId xmlns:a16="http://schemas.microsoft.com/office/drawing/2014/main" id="{9187B79F-21A5-C503-02FD-5B6F3F647D17}"/>
              </a:ext>
            </a:extLst>
          </p:cNvPr>
          <p:cNvPicPr preferRelativeResize="0"/>
          <p:nvPr/>
        </p:nvPicPr>
        <p:blipFill>
          <a:blip r:embed="rId4"/>
          <a:stretch>
            <a:fillRect/>
          </a:stretch>
        </p:blipFill>
        <p:spPr>
          <a:xfrm>
            <a:off x="11470615" y="12691"/>
            <a:ext cx="721385" cy="708694"/>
          </a:xfrm>
          <a:prstGeom prst="rect">
            <a:avLst/>
          </a:prstGeom>
          <a:noFill/>
          <a:ln>
            <a:noFill/>
          </a:ln>
        </p:spPr>
      </p:pic>
      <p:sp>
        <p:nvSpPr>
          <p:cNvPr id="11" name="Slide Number Placeholder 10">
            <a:extLst>
              <a:ext uri="{FF2B5EF4-FFF2-40B4-BE49-F238E27FC236}">
                <a16:creationId xmlns:a16="http://schemas.microsoft.com/office/drawing/2014/main" id="{DCE3D83B-4250-538E-6D4B-ACDBBAB19164}"/>
              </a:ext>
            </a:extLst>
          </p:cNvPr>
          <p:cNvSpPr>
            <a:spLocks noGrp="1"/>
          </p:cNvSpPr>
          <p:nvPr>
            <p:ph type="sldNum" sz="quarter" idx="12"/>
          </p:nvPr>
        </p:nvSpPr>
        <p:spPr>
          <a:xfrm>
            <a:off x="9088107" y="6356350"/>
            <a:ext cx="2743200" cy="365125"/>
          </a:xfrm>
        </p:spPr>
        <p:txBody>
          <a:bodyPr/>
          <a:lstStyle/>
          <a:p>
            <a:fld id="{E7D3DEB7-E981-44B0-B1F4-F3EEF74867CF}" type="slidenum">
              <a:rPr lang="en-IN" smtClean="0">
                <a:latin typeface="Bookman Old Style" panose="02050604050505020204" pitchFamily="18" charset="0"/>
              </a:rPr>
              <a:t>12</a:t>
            </a:fld>
            <a:endParaRPr lang="en-IN">
              <a:latin typeface="Bookman Old Style" panose="02050604050505020204" pitchFamily="18" charset="0"/>
            </a:endParaRPr>
          </a:p>
        </p:txBody>
      </p:sp>
      <p:sp>
        <p:nvSpPr>
          <p:cNvPr id="18" name="TextBox 17">
            <a:extLst>
              <a:ext uri="{FF2B5EF4-FFF2-40B4-BE49-F238E27FC236}">
                <a16:creationId xmlns:a16="http://schemas.microsoft.com/office/drawing/2014/main" id="{A121A761-D627-E444-6EFB-EC2BF96EDBC5}"/>
              </a:ext>
            </a:extLst>
          </p:cNvPr>
          <p:cNvSpPr txBox="1"/>
          <p:nvPr/>
        </p:nvSpPr>
        <p:spPr>
          <a:xfrm>
            <a:off x="679450" y="1489710"/>
            <a:ext cx="11152505" cy="4470400"/>
          </a:xfrm>
          <a:prstGeom prst="rect">
            <a:avLst/>
          </a:prstGeom>
          <a:noFill/>
        </p:spPr>
        <p:txBody>
          <a:bodyPr wrap="square">
            <a:noAutofit/>
          </a:bodyPr>
          <a:lstStyle/>
          <a:p>
            <a:pPr marL="285750" indent="-285750" algn="just">
              <a:lnSpc>
                <a:spcPct val="150000"/>
              </a:lnSpc>
              <a:buFont typeface="Arial" panose="020B0604020202020204" pitchFamily="34" charset="0"/>
              <a:buChar char="•"/>
            </a:pPr>
            <a:endParaRPr lang="en-IN" sz="2800" dirty="0">
              <a:latin typeface="Bookman Old Style" panose="02050604050505020204" pitchFamily="18" charset="0"/>
            </a:endParaRPr>
          </a:p>
        </p:txBody>
      </p:sp>
      <p:sp>
        <p:nvSpPr>
          <p:cNvPr id="13" name="TextBox 12">
            <a:extLst>
              <a:ext uri="{FF2B5EF4-FFF2-40B4-BE49-F238E27FC236}">
                <a16:creationId xmlns:a16="http://schemas.microsoft.com/office/drawing/2014/main" id="{0FC0FB36-57C8-5EDE-DF6F-882F322A6045}"/>
              </a:ext>
            </a:extLst>
          </p:cNvPr>
          <p:cNvSpPr txBox="1"/>
          <p:nvPr/>
        </p:nvSpPr>
        <p:spPr>
          <a:xfrm>
            <a:off x="22743" y="818481"/>
            <a:ext cx="10920730" cy="504825"/>
          </a:xfrm>
          <a:prstGeom prst="rect">
            <a:avLst/>
          </a:prstGeom>
          <a:noFill/>
        </p:spPr>
        <p:txBody>
          <a:bodyPr wrap="square"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400" b="1" dirty="0">
                <a:latin typeface="Bookman Old Style" panose="02050604050505020204" pitchFamily="18" charset="0"/>
              </a:rPr>
              <a:t>Results:</a:t>
            </a:r>
          </a:p>
        </p:txBody>
      </p:sp>
      <p:pic>
        <p:nvPicPr>
          <p:cNvPr id="7" name="Picture 6">
            <a:extLst>
              <a:ext uri="{FF2B5EF4-FFF2-40B4-BE49-F238E27FC236}">
                <a16:creationId xmlns:a16="http://schemas.microsoft.com/office/drawing/2014/main" id="{55AAC98C-82AB-7D55-D650-78C8F37C8A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5076" y="818480"/>
            <a:ext cx="10736923" cy="6039519"/>
          </a:xfrm>
          <a:prstGeom prst="rect">
            <a:avLst/>
          </a:prstGeom>
        </p:spPr>
      </p:pic>
    </p:spTree>
    <p:extLst>
      <p:ext uri="{BB962C8B-B14F-4D97-AF65-F5344CB8AC3E}">
        <p14:creationId xmlns:p14="http://schemas.microsoft.com/office/powerpoint/2010/main" val="102045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461" y="57664"/>
            <a:ext cx="11424539" cy="606056"/>
          </a:xfrm>
          <a:prstGeom prst="rect">
            <a:avLst/>
          </a:prstGeom>
        </p:spPr>
        <p:style>
          <a:lnRef idx="1">
            <a:schemeClr val="accent6"/>
          </a:lnRef>
          <a:fillRef idx="3">
            <a:schemeClr val="accent6"/>
          </a:fillRef>
          <a:effectRef idx="2">
            <a:schemeClr val="accent6"/>
          </a:effectRef>
          <a:fontRef idx="minor">
            <a:schemeClr val="lt1"/>
          </a:fontRef>
        </p:style>
        <p:txBody>
          <a:bodyPr lIns="91440" tIns="45720" rIns="91440" bIns="45720" rtlCol="0" anchor="ctr"/>
          <a:lstStyle/>
          <a:p>
            <a:r>
              <a:rPr lang="en-US" sz="2400" dirty="0">
                <a:solidFill>
                  <a:schemeClr val="bg1"/>
                </a:solidFill>
                <a:latin typeface="Bookman Old Style" panose="02050604050505020204" pitchFamily="18" charset="0"/>
                <a:cs typeface="Calibri" panose="020F0502020204030204"/>
              </a:rPr>
              <a:t>Generation of HDR Images Using AI for OMS Cameras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76" y="0"/>
            <a:ext cx="721385" cy="721385"/>
          </a:xfrm>
          <a:prstGeom prst="rect">
            <a:avLst/>
          </a:prstGeom>
        </p:spPr>
      </p:pic>
      <p:sp>
        <p:nvSpPr>
          <p:cNvPr id="3" name="TextBox 12"/>
          <p:cNvSpPr txBox="1"/>
          <p:nvPr/>
        </p:nvSpPr>
        <p:spPr>
          <a:xfrm>
            <a:off x="46990" y="704850"/>
            <a:ext cx="10920730" cy="504825"/>
          </a:xfrm>
          <a:prstGeom prst="rect">
            <a:avLst/>
          </a:prstGeom>
          <a:noFill/>
        </p:spPr>
        <p:txBody>
          <a:bodyPr wrap="square"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400" b="1" dirty="0">
              <a:latin typeface="Bookman Old Style" panose="02050604050505020204" pitchFamily="18" charset="0"/>
            </a:endParaRPr>
          </a:p>
        </p:txBody>
      </p:sp>
      <p:pic>
        <p:nvPicPr>
          <p:cNvPr id="8" name="Google Shape;55;p13"/>
          <p:cNvPicPr preferRelativeResize="0"/>
          <p:nvPr/>
        </p:nvPicPr>
        <p:blipFill>
          <a:blip r:embed="rId4"/>
          <a:stretch>
            <a:fillRect/>
          </a:stretch>
        </p:blipFill>
        <p:spPr>
          <a:xfrm>
            <a:off x="11470615" y="12691"/>
            <a:ext cx="721385" cy="708694"/>
          </a:xfrm>
          <a:prstGeom prst="rect">
            <a:avLst/>
          </a:prstGeom>
          <a:noFill/>
          <a:ln>
            <a:noFill/>
          </a:ln>
        </p:spPr>
      </p:pic>
      <p:sp>
        <p:nvSpPr>
          <p:cNvPr id="11" name="Slide Number Placeholder 10"/>
          <p:cNvSpPr>
            <a:spLocks noGrp="1"/>
          </p:cNvSpPr>
          <p:nvPr>
            <p:ph type="sldNum" sz="quarter" idx="12"/>
          </p:nvPr>
        </p:nvSpPr>
        <p:spPr>
          <a:xfrm>
            <a:off x="9088107" y="6356350"/>
            <a:ext cx="2743200" cy="365125"/>
          </a:xfrm>
        </p:spPr>
        <p:txBody>
          <a:bodyPr/>
          <a:lstStyle/>
          <a:p>
            <a:fld id="{E7D3DEB7-E981-44B0-B1F4-F3EEF74867CF}" type="slidenum">
              <a:rPr lang="en-IN" smtClean="0">
                <a:latin typeface="Bookman Old Style" panose="02050604050505020204" pitchFamily="18" charset="0"/>
              </a:rPr>
              <a:t>13</a:t>
            </a:fld>
            <a:endParaRPr lang="en-IN">
              <a:latin typeface="Bookman Old Style" panose="02050604050505020204" pitchFamily="18" charset="0"/>
            </a:endParaRPr>
          </a:p>
        </p:txBody>
      </p:sp>
      <p:sp>
        <p:nvSpPr>
          <p:cNvPr id="18" name="TextBox 17"/>
          <p:cNvSpPr txBox="1"/>
          <p:nvPr/>
        </p:nvSpPr>
        <p:spPr>
          <a:xfrm>
            <a:off x="679450" y="1489710"/>
            <a:ext cx="11152505" cy="4470400"/>
          </a:xfrm>
          <a:prstGeom prst="rect">
            <a:avLst/>
          </a:prstGeom>
          <a:noFill/>
        </p:spPr>
        <p:txBody>
          <a:bodyPr wrap="square">
            <a:noAutofit/>
          </a:bodyPr>
          <a:lstStyle/>
          <a:p>
            <a:pPr marL="285750" indent="-285750" algn="just">
              <a:lnSpc>
                <a:spcPct val="150000"/>
              </a:lnSpc>
              <a:buFont typeface="Arial" panose="020B0604020202020204" pitchFamily="34" charset="0"/>
              <a:buChar char="•"/>
            </a:pPr>
            <a:r>
              <a:rPr lang="en-US" sz="2800" dirty="0">
                <a:latin typeface="Bookman Old Style" panose="02050604050505020204" pitchFamily="18" charset="0"/>
              </a:rPr>
              <a:t>Conversion of HDR videos into LDR.</a:t>
            </a:r>
          </a:p>
          <a:p>
            <a:pPr marL="285750" indent="-285750" algn="just">
              <a:lnSpc>
                <a:spcPct val="150000"/>
              </a:lnSpc>
              <a:buFont typeface="Arial" panose="020B0604020202020204" pitchFamily="34" charset="0"/>
              <a:buChar char="•"/>
            </a:pPr>
            <a:r>
              <a:rPr lang="en-US" sz="2800" dirty="0">
                <a:latin typeface="Bookman Old Style" panose="02050604050505020204" pitchFamily="18" charset="0"/>
              </a:rPr>
              <a:t>Making the model to accept input in the form of video.</a:t>
            </a:r>
          </a:p>
          <a:p>
            <a:pPr marL="285750" indent="-285750" algn="just">
              <a:lnSpc>
                <a:spcPct val="150000"/>
              </a:lnSpc>
              <a:buFont typeface="Arial" panose="020B0604020202020204" pitchFamily="34" charset="0"/>
              <a:buChar char="•"/>
            </a:pPr>
            <a:r>
              <a:rPr lang="en-US" sz="2800" dirty="0">
                <a:latin typeface="Bookman Old Style" panose="02050604050505020204" pitchFamily="18" charset="0"/>
              </a:rPr>
              <a:t>Replacing the input layer of Swin Transformer with a 3d Convolution layer.</a:t>
            </a:r>
          </a:p>
          <a:p>
            <a:pPr marL="285750" indent="-285750" algn="just">
              <a:lnSpc>
                <a:spcPct val="150000"/>
              </a:lnSpc>
              <a:buFont typeface="Arial" panose="020B0604020202020204" pitchFamily="34" charset="0"/>
              <a:buChar char="•"/>
            </a:pPr>
            <a:r>
              <a:rPr lang="en-US" sz="2800" dirty="0">
                <a:latin typeface="Bookman Old Style" panose="02050604050505020204" pitchFamily="18" charset="0"/>
              </a:rPr>
              <a:t>Processing 5 frames at a time to handle temporal instability.</a:t>
            </a:r>
          </a:p>
          <a:p>
            <a:pPr marL="285750" indent="-285750" algn="just">
              <a:lnSpc>
                <a:spcPct val="150000"/>
              </a:lnSpc>
              <a:buFont typeface="Arial" panose="020B0604020202020204" pitchFamily="34" charset="0"/>
              <a:buChar char="•"/>
            </a:pPr>
            <a:r>
              <a:rPr lang="en-US" sz="2800" dirty="0">
                <a:latin typeface="Bookman Old Style" panose="02050604050505020204" pitchFamily="18" charset="0"/>
              </a:rPr>
              <a:t>Comparing the predicted output with the last frame of the set of 5 frames to calculate the error.</a:t>
            </a:r>
          </a:p>
        </p:txBody>
      </p:sp>
      <p:sp>
        <p:nvSpPr>
          <p:cNvPr id="5" name="TextBox 4">
            <a:extLst>
              <a:ext uri="{FF2B5EF4-FFF2-40B4-BE49-F238E27FC236}">
                <a16:creationId xmlns:a16="http://schemas.microsoft.com/office/drawing/2014/main" id="{B8487C65-4A03-9C97-407C-EDE42698FF5A}"/>
              </a:ext>
            </a:extLst>
          </p:cNvPr>
          <p:cNvSpPr txBox="1"/>
          <p:nvPr/>
        </p:nvSpPr>
        <p:spPr>
          <a:xfrm>
            <a:off x="549885" y="807547"/>
            <a:ext cx="10920730" cy="504825"/>
          </a:xfrm>
          <a:prstGeom prst="rect">
            <a:avLst/>
          </a:prstGeom>
          <a:noFill/>
        </p:spPr>
        <p:txBody>
          <a:bodyPr wrap="square"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400" b="1" dirty="0">
                <a:latin typeface="Bookman Old Style" panose="02050604050505020204" pitchFamily="18" charset="0"/>
              </a:rPr>
              <a:t>Currently working 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076" y="0"/>
            <a:ext cx="721385" cy="721385"/>
          </a:xfrm>
          <a:prstGeom prst="rect">
            <a:avLst/>
          </a:prstGeom>
        </p:spPr>
      </p:pic>
      <p:sp>
        <p:nvSpPr>
          <p:cNvPr id="3" name="Rectangle 2"/>
          <p:cNvSpPr/>
          <p:nvPr/>
        </p:nvSpPr>
        <p:spPr>
          <a:xfrm>
            <a:off x="767461" y="57664"/>
            <a:ext cx="11424539" cy="606056"/>
          </a:xfrm>
          <a:prstGeom prst="rect">
            <a:avLst/>
          </a:prstGeom>
        </p:spPr>
        <p:style>
          <a:lnRef idx="1">
            <a:schemeClr val="accent6"/>
          </a:lnRef>
          <a:fillRef idx="3">
            <a:schemeClr val="accent6"/>
          </a:fillRef>
          <a:effectRef idx="2">
            <a:schemeClr val="accent6"/>
          </a:effectRef>
          <a:fontRef idx="minor">
            <a:schemeClr val="lt1"/>
          </a:fontRef>
        </p:style>
        <p:txBody>
          <a:bodyPr lIns="91440" tIns="45720" rIns="91440" bIns="45720" rtlCol="0" anchor="ctr"/>
          <a:lstStyle/>
          <a:p>
            <a:r>
              <a:rPr lang="en-US" sz="2400" dirty="0">
                <a:solidFill>
                  <a:schemeClr val="bg1"/>
                </a:solidFill>
                <a:latin typeface="Bookman Old Style" panose="02050604050505020204" pitchFamily="18" charset="0"/>
                <a:cs typeface="Calibri" panose="020F0502020204030204"/>
                <a:sym typeface="+mn-ea"/>
              </a:rPr>
              <a:t>Generation of HDR Images Using AI for OMS Cameras      </a:t>
            </a:r>
            <a:endParaRPr lang="en-US" sz="2400" u="sng" dirty="0">
              <a:solidFill>
                <a:schemeClr val="bg1"/>
              </a:solidFill>
              <a:latin typeface="Bookman Old Style" panose="02050604050505020204" pitchFamily="18" charset="0"/>
              <a:cs typeface="Calibri" panose="020F0502020204030204"/>
            </a:endParaRPr>
          </a:p>
        </p:txBody>
      </p:sp>
      <p:pic>
        <p:nvPicPr>
          <p:cNvPr id="4" name="Google Shape;55;p13"/>
          <p:cNvPicPr preferRelativeResize="0"/>
          <p:nvPr/>
        </p:nvPicPr>
        <p:blipFill>
          <a:blip r:embed="rId3"/>
          <a:stretch>
            <a:fillRect/>
          </a:stretch>
        </p:blipFill>
        <p:spPr>
          <a:xfrm>
            <a:off x="11470615" y="12691"/>
            <a:ext cx="721385" cy="708694"/>
          </a:xfrm>
          <a:prstGeom prst="rect">
            <a:avLst/>
          </a:prstGeom>
          <a:noFill/>
          <a:ln>
            <a:noFill/>
          </a:ln>
        </p:spPr>
      </p:pic>
      <p:sp>
        <p:nvSpPr>
          <p:cNvPr id="5" name="TextBox 4"/>
          <p:cNvSpPr txBox="1"/>
          <p:nvPr/>
        </p:nvSpPr>
        <p:spPr>
          <a:xfrm>
            <a:off x="3509818" y="2921168"/>
            <a:ext cx="4878259" cy="1015663"/>
          </a:xfrm>
          <a:prstGeom prst="rect">
            <a:avLst/>
          </a:prstGeom>
          <a:noFill/>
        </p:spPr>
        <p:txBody>
          <a:bodyPr wrap="none" rtlCol="0">
            <a:spAutoFit/>
          </a:bodyPr>
          <a:lstStyle/>
          <a:p>
            <a:pPr algn="ctr"/>
            <a:r>
              <a:rPr lang="en-US" sz="6000" dirty="0">
                <a:latin typeface="Bookman Old Style" panose="02050604050505020204" pitchFamily="18" charset="0"/>
              </a:rPr>
              <a:t>THANK YOU</a:t>
            </a:r>
            <a:endParaRPr lang="en-IN" sz="6000" dirty="0">
              <a:latin typeface="Bookman Old Style" panose="0205060405050502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461" y="57664"/>
            <a:ext cx="11424539" cy="606056"/>
          </a:xfrm>
          <a:prstGeom prst="rect">
            <a:avLst/>
          </a:prstGeom>
        </p:spPr>
        <p:style>
          <a:lnRef idx="1">
            <a:schemeClr val="accent6"/>
          </a:lnRef>
          <a:fillRef idx="3">
            <a:schemeClr val="accent6"/>
          </a:fillRef>
          <a:effectRef idx="2">
            <a:schemeClr val="accent6"/>
          </a:effectRef>
          <a:fontRef idx="minor">
            <a:schemeClr val="lt1"/>
          </a:fontRef>
        </p:style>
        <p:txBody>
          <a:bodyPr lIns="91440" tIns="45720" rIns="91440" bIns="45720" rtlCol="0" anchor="ctr"/>
          <a:lstStyle/>
          <a:p>
            <a:r>
              <a:rPr lang="en-US" sz="2400" dirty="0">
                <a:solidFill>
                  <a:schemeClr val="bg1"/>
                </a:solidFill>
                <a:latin typeface="Bookman Old Style" panose="02050604050505020204" pitchFamily="18" charset="0"/>
                <a:cs typeface="Calibri" panose="020F0502020204030204"/>
              </a:rPr>
              <a:t>Generation of HDR Images Using AI for OMS Cameras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76" y="0"/>
            <a:ext cx="721385" cy="721385"/>
          </a:xfrm>
          <a:prstGeom prst="rect">
            <a:avLst/>
          </a:prstGeom>
        </p:spPr>
      </p:pic>
      <p:sp>
        <p:nvSpPr>
          <p:cNvPr id="3" name="TextBox 12"/>
          <p:cNvSpPr txBox="1"/>
          <p:nvPr/>
        </p:nvSpPr>
        <p:spPr>
          <a:xfrm>
            <a:off x="-159385" y="928370"/>
            <a:ext cx="11127105" cy="1759585"/>
          </a:xfrm>
          <a:prstGeom prst="rect">
            <a:avLst/>
          </a:prstGeom>
          <a:noFill/>
        </p:spPr>
        <p:txBody>
          <a:bodyPr wrap="square"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609600"/>
            <a:r>
              <a:rPr lang="en-US" sz="3200" b="1" u="sng" dirty="0">
                <a:latin typeface="Times New Roman" panose="02020603050405020304" pitchFamily="18" charset="0"/>
                <a:cs typeface="Times New Roman" panose="02020603050405020304" pitchFamily="18" charset="0"/>
                <a:sym typeface="+mn-ea"/>
              </a:rPr>
              <a:t>PROBLEM STATEMENT</a:t>
            </a:r>
            <a:r>
              <a:rPr lang="en-US" sz="3200" b="1" dirty="0">
                <a:latin typeface="Times New Roman" panose="02020603050405020304" pitchFamily="18" charset="0"/>
                <a:cs typeface="Times New Roman" panose="02020603050405020304" pitchFamily="18" charset="0"/>
                <a:sym typeface="+mn-ea"/>
              </a:rPr>
              <a:t>:</a:t>
            </a:r>
            <a:endParaRPr lang="en-IN" sz="3200" b="1" dirty="0">
              <a:latin typeface="Times New Roman" panose="02020603050405020304" pitchFamily="18" charset="0"/>
              <a:cs typeface="Times New Roman" panose="02020603050405020304" pitchFamily="18" charset="0"/>
            </a:endParaRPr>
          </a:p>
          <a:p>
            <a:pPr marL="609600"/>
            <a:endParaRPr sz="3200" b="1" dirty="0">
              <a:solidFill>
                <a:schemeClr val="dk1"/>
              </a:solidFill>
              <a:latin typeface="Calibri" panose="020F0502020204030204"/>
              <a:ea typeface="Calibri" panose="020F0502020204030204"/>
              <a:cs typeface="Calibri" panose="020F0502020204030204"/>
              <a:sym typeface="Calibri" panose="020F0502020204030204"/>
            </a:endParaRPr>
          </a:p>
          <a:p>
            <a:endParaRPr lang="en-US" sz="3200" b="1" dirty="0">
              <a:latin typeface="Bookman Old Style" panose="02050604050505020204" pitchFamily="18" charset="0"/>
            </a:endParaRPr>
          </a:p>
        </p:txBody>
      </p:sp>
      <p:pic>
        <p:nvPicPr>
          <p:cNvPr id="8" name="Google Shape;55;p13"/>
          <p:cNvPicPr preferRelativeResize="0"/>
          <p:nvPr/>
        </p:nvPicPr>
        <p:blipFill>
          <a:blip r:embed="rId4"/>
          <a:stretch>
            <a:fillRect/>
          </a:stretch>
        </p:blipFill>
        <p:spPr>
          <a:xfrm>
            <a:off x="11470615" y="12691"/>
            <a:ext cx="721385" cy="708694"/>
          </a:xfrm>
          <a:prstGeom prst="rect">
            <a:avLst/>
          </a:prstGeom>
          <a:noFill/>
          <a:ln>
            <a:noFill/>
          </a:ln>
        </p:spPr>
      </p:pic>
      <p:sp>
        <p:nvSpPr>
          <p:cNvPr id="11" name="Slide Number Placeholder 10"/>
          <p:cNvSpPr>
            <a:spLocks noGrp="1"/>
          </p:cNvSpPr>
          <p:nvPr>
            <p:ph type="sldNum" sz="quarter" idx="12"/>
          </p:nvPr>
        </p:nvSpPr>
        <p:spPr>
          <a:xfrm>
            <a:off x="9088107" y="6356350"/>
            <a:ext cx="2743200" cy="365125"/>
          </a:xfrm>
        </p:spPr>
        <p:txBody>
          <a:bodyPr/>
          <a:lstStyle/>
          <a:p>
            <a:fld id="{E7D3DEB7-E981-44B0-B1F4-F3EEF74867CF}" type="slidenum">
              <a:rPr lang="en-IN" smtClean="0">
                <a:latin typeface="Bookman Old Style" panose="02050604050505020204" pitchFamily="18" charset="0"/>
              </a:rPr>
              <a:t>2</a:t>
            </a:fld>
            <a:endParaRPr lang="en-IN">
              <a:latin typeface="Bookman Old Style" panose="02050604050505020204" pitchFamily="18" charset="0"/>
            </a:endParaRPr>
          </a:p>
        </p:txBody>
      </p:sp>
      <p:sp>
        <p:nvSpPr>
          <p:cNvPr id="18" name="TextBox 17"/>
          <p:cNvSpPr txBox="1"/>
          <p:nvPr/>
        </p:nvSpPr>
        <p:spPr>
          <a:xfrm>
            <a:off x="430530" y="1738630"/>
            <a:ext cx="6638290" cy="4618355"/>
          </a:xfrm>
          <a:prstGeom prst="rect">
            <a:avLst/>
          </a:prstGeom>
          <a:noFill/>
        </p:spPr>
        <p:txBody>
          <a:bodyPr wrap="square">
            <a:noAutofit/>
          </a:bodyPr>
          <a:lstStyle/>
          <a:p>
            <a:pPr algn="just"/>
            <a:r>
              <a:rPr lang="en-US" sz="2800" dirty="0">
                <a:latin typeface="Times New Roman" panose="02020603050405020304" pitchFamily="18" charset="0"/>
                <a:cs typeface="Times New Roman" panose="02020603050405020304" pitchFamily="18" charset="0"/>
                <a:sym typeface="+mn-ea"/>
              </a:rPr>
              <a:t>Our project aims to enhance the dynamic range of images/Frames captured using OMS (</a:t>
            </a:r>
            <a:r>
              <a:rPr lang="en-US" altLang="en-US" sz="2800" dirty="0">
                <a:latin typeface="Times New Roman" panose="02020603050405020304" pitchFamily="18" charset="0"/>
                <a:cs typeface="Times New Roman" panose="02020603050405020304" pitchFamily="18" charset="0"/>
                <a:sym typeface="+mn-ea"/>
              </a:rPr>
              <a:t>Occupant Monitoring System</a:t>
            </a:r>
            <a:r>
              <a:rPr lang="en-US" sz="2800" dirty="0">
                <a:latin typeface="Times New Roman" panose="02020603050405020304" pitchFamily="18" charset="0"/>
                <a:cs typeface="Times New Roman" panose="02020603050405020304" pitchFamily="18" charset="0"/>
                <a:sym typeface="+mn-ea"/>
              </a:rPr>
              <a:t>) cameras by implementing AI-based HDR reconstruction.</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sym typeface="+mn-ea"/>
              </a:rPr>
              <a:t>The challenge involves capturing multiple frames with different exposures and merging them to create high-quality HDR images.</a:t>
            </a:r>
            <a:endParaRPr lang="en-IN"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p>
          <a:p>
            <a:pPr indent="0" algn="just">
              <a:lnSpc>
                <a:spcPct val="150000"/>
              </a:lnSpc>
              <a:buFont typeface="Arial" panose="020B0604020202020204" pitchFamily="34" charset="0"/>
              <a:buNone/>
            </a:pPr>
            <a:endParaRPr lang="en-IN" sz="2800" dirty="0">
              <a:latin typeface="Bookman Old Style" panose="02050604050505020204" pitchFamily="18" charset="0"/>
            </a:endParaRPr>
          </a:p>
        </p:txBody>
      </p:sp>
      <p:pic>
        <p:nvPicPr>
          <p:cNvPr id="12" name="Picture Placeholder 11"/>
          <p:cNvPicPr>
            <a:picLocks noGrp="1" noChangeAspect="1"/>
          </p:cNvPicPr>
          <p:nvPr/>
        </p:nvPicPr>
        <p:blipFill>
          <a:blip r:embed="rId5"/>
          <a:srcRect l="14572" r="14572"/>
          <a:stretch>
            <a:fillRect/>
          </a:stretch>
        </p:blipFill>
        <p:spPr>
          <a:xfrm>
            <a:off x="7158990" y="1203325"/>
            <a:ext cx="4472305" cy="49860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461" y="57664"/>
            <a:ext cx="11424539" cy="606056"/>
          </a:xfrm>
          <a:prstGeom prst="rect">
            <a:avLst/>
          </a:prstGeom>
        </p:spPr>
        <p:style>
          <a:lnRef idx="1">
            <a:schemeClr val="accent6"/>
          </a:lnRef>
          <a:fillRef idx="3">
            <a:schemeClr val="accent6"/>
          </a:fillRef>
          <a:effectRef idx="2">
            <a:schemeClr val="accent6"/>
          </a:effectRef>
          <a:fontRef idx="minor">
            <a:schemeClr val="lt1"/>
          </a:fontRef>
        </p:style>
        <p:txBody>
          <a:bodyPr lIns="91440" tIns="45720" rIns="91440" bIns="45720" rtlCol="0" anchor="ctr"/>
          <a:lstStyle/>
          <a:p>
            <a:r>
              <a:rPr lang="en-US" sz="2400" dirty="0">
                <a:solidFill>
                  <a:schemeClr val="bg1"/>
                </a:solidFill>
                <a:latin typeface="Bookman Old Style" panose="02050604050505020204" pitchFamily="18" charset="0"/>
                <a:cs typeface="Calibri" panose="020F0502020204030204"/>
              </a:rPr>
              <a:t>Generation of HDR Images Using AI for OMS Cameras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76" y="0"/>
            <a:ext cx="721385" cy="721385"/>
          </a:xfrm>
          <a:prstGeom prst="rect">
            <a:avLst/>
          </a:prstGeom>
        </p:spPr>
      </p:pic>
      <p:sp>
        <p:nvSpPr>
          <p:cNvPr id="3" name="TextBox 12"/>
          <p:cNvSpPr txBox="1"/>
          <p:nvPr/>
        </p:nvSpPr>
        <p:spPr>
          <a:xfrm>
            <a:off x="767715" y="721995"/>
            <a:ext cx="10200005" cy="981075"/>
          </a:xfrm>
          <a:prstGeom prst="rect">
            <a:avLst/>
          </a:prstGeom>
          <a:noFill/>
        </p:spPr>
        <p:txBody>
          <a:bodyPr wrap="square"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800" b="1" dirty="0">
                <a:latin typeface="Bookman Old Style" panose="02050604050505020204" pitchFamily="18" charset="0"/>
              </a:rPr>
              <a:t>Introduction:</a:t>
            </a:r>
            <a:r>
              <a:rPr lang="en-US" sz="3200" b="1" dirty="0">
                <a:latin typeface="Bookman Old Style" panose="02050604050505020204" pitchFamily="18" charset="0"/>
              </a:rPr>
              <a:t> </a:t>
            </a:r>
          </a:p>
        </p:txBody>
      </p:sp>
      <p:pic>
        <p:nvPicPr>
          <p:cNvPr id="8" name="Google Shape;55;p13"/>
          <p:cNvPicPr preferRelativeResize="0"/>
          <p:nvPr/>
        </p:nvPicPr>
        <p:blipFill>
          <a:blip r:embed="rId4"/>
          <a:stretch>
            <a:fillRect/>
          </a:stretch>
        </p:blipFill>
        <p:spPr>
          <a:xfrm>
            <a:off x="11470615" y="12691"/>
            <a:ext cx="721385" cy="708694"/>
          </a:xfrm>
          <a:prstGeom prst="rect">
            <a:avLst/>
          </a:prstGeom>
          <a:noFill/>
          <a:ln>
            <a:noFill/>
          </a:ln>
        </p:spPr>
      </p:pic>
      <p:sp>
        <p:nvSpPr>
          <p:cNvPr id="11" name="Slide Number Placeholder 10"/>
          <p:cNvSpPr>
            <a:spLocks noGrp="1"/>
          </p:cNvSpPr>
          <p:nvPr>
            <p:ph type="sldNum" sz="quarter" idx="12"/>
          </p:nvPr>
        </p:nvSpPr>
        <p:spPr>
          <a:xfrm>
            <a:off x="9088107" y="6356350"/>
            <a:ext cx="2743200" cy="365125"/>
          </a:xfrm>
        </p:spPr>
        <p:txBody>
          <a:bodyPr/>
          <a:lstStyle/>
          <a:p>
            <a:fld id="{E7D3DEB7-E981-44B0-B1F4-F3EEF74867CF}" type="slidenum">
              <a:rPr lang="en-IN" smtClean="0">
                <a:latin typeface="Bookman Old Style" panose="02050604050505020204" pitchFamily="18" charset="0"/>
              </a:rPr>
              <a:t>3</a:t>
            </a:fld>
            <a:endParaRPr lang="en-IN">
              <a:latin typeface="Bookman Old Style" panose="02050604050505020204" pitchFamily="18" charset="0"/>
            </a:endParaRPr>
          </a:p>
        </p:txBody>
      </p:sp>
      <p:sp>
        <p:nvSpPr>
          <p:cNvPr id="18" name="TextBox 17"/>
          <p:cNvSpPr txBox="1"/>
          <p:nvPr/>
        </p:nvSpPr>
        <p:spPr>
          <a:xfrm>
            <a:off x="357505" y="1384300"/>
            <a:ext cx="11284585" cy="5674360"/>
          </a:xfrm>
          <a:prstGeom prst="rect">
            <a:avLst/>
          </a:prstGeom>
          <a:noFill/>
        </p:spPr>
        <p:txBody>
          <a:bodyPr wrap="square">
            <a:noAutofit/>
          </a:bodyPr>
          <a:lstStyle/>
          <a:p>
            <a:pPr algn="just">
              <a:lnSpc>
                <a:spcPct val="150000"/>
              </a:lnSpc>
            </a:pPr>
            <a:r>
              <a:rPr lang="en-US" altLang="en-US" sz="2400" dirty="0">
                <a:latin typeface="Bookman Old Style" panose="02050604050505020204" pitchFamily="18" charset="0"/>
              </a:rPr>
              <a:t>The project focuses on AI-driven HDR reconstruction for still images, where multi-exposure image sets are processed to generate high-quality HDR outputs. This method enhances details in both bright and dark regions, while preserving spatial consistency and reducing artifacts across exposures. OMS (Occupant Monitoring System) cameras often face challenges in capturing high dynamic range in still images, and traditional HDR techniques struggle with ghosting artifacts and inconsistencies when merging multiple exposures. Our approach aims to overcome these limitations using AI to improve image quality and reliability.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461" y="57664"/>
            <a:ext cx="11424539" cy="606056"/>
          </a:xfrm>
          <a:prstGeom prst="rect">
            <a:avLst/>
          </a:prstGeom>
        </p:spPr>
        <p:style>
          <a:lnRef idx="1">
            <a:schemeClr val="accent6"/>
          </a:lnRef>
          <a:fillRef idx="3">
            <a:schemeClr val="accent6"/>
          </a:fillRef>
          <a:effectRef idx="2">
            <a:schemeClr val="accent6"/>
          </a:effectRef>
          <a:fontRef idx="minor">
            <a:schemeClr val="lt1"/>
          </a:fontRef>
        </p:style>
        <p:txBody>
          <a:bodyPr lIns="91440" tIns="45720" rIns="91440" bIns="45720" rtlCol="0" anchor="ctr"/>
          <a:lstStyle/>
          <a:p>
            <a:r>
              <a:rPr lang="en-US" sz="2400" dirty="0">
                <a:solidFill>
                  <a:schemeClr val="bg1"/>
                </a:solidFill>
                <a:latin typeface="Bookman Old Style" panose="02050604050505020204" pitchFamily="18" charset="0"/>
                <a:cs typeface="Calibri" panose="020F0502020204030204"/>
              </a:rPr>
              <a:t>Generation of HDR Images Using AI for OMS Cameras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76" y="0"/>
            <a:ext cx="721385" cy="721385"/>
          </a:xfrm>
          <a:prstGeom prst="rect">
            <a:avLst/>
          </a:prstGeom>
        </p:spPr>
      </p:pic>
      <p:sp>
        <p:nvSpPr>
          <p:cNvPr id="3" name="TextBox 12"/>
          <p:cNvSpPr txBox="1"/>
          <p:nvPr/>
        </p:nvSpPr>
        <p:spPr>
          <a:xfrm>
            <a:off x="767715" y="721360"/>
            <a:ext cx="10200005" cy="981710"/>
          </a:xfrm>
          <a:prstGeom prst="rect">
            <a:avLst/>
          </a:prstGeom>
          <a:noFill/>
        </p:spPr>
        <p:txBody>
          <a:bodyPr wrap="square"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800" b="1" dirty="0">
                <a:latin typeface="Bookman Old Style" panose="02050604050505020204" pitchFamily="18" charset="0"/>
              </a:rPr>
              <a:t>Objectives:</a:t>
            </a:r>
          </a:p>
          <a:p>
            <a:r>
              <a:rPr lang="en-US" sz="3200" b="1" dirty="0">
                <a:latin typeface="Bookman Old Style" panose="02050604050505020204" pitchFamily="18" charset="0"/>
              </a:rPr>
              <a:t> </a:t>
            </a:r>
          </a:p>
        </p:txBody>
      </p:sp>
      <p:pic>
        <p:nvPicPr>
          <p:cNvPr id="8" name="Google Shape;55;p13"/>
          <p:cNvPicPr preferRelativeResize="0"/>
          <p:nvPr/>
        </p:nvPicPr>
        <p:blipFill>
          <a:blip r:embed="rId4"/>
          <a:stretch>
            <a:fillRect/>
          </a:stretch>
        </p:blipFill>
        <p:spPr>
          <a:xfrm>
            <a:off x="11470615" y="12691"/>
            <a:ext cx="721385" cy="708694"/>
          </a:xfrm>
          <a:prstGeom prst="rect">
            <a:avLst/>
          </a:prstGeom>
          <a:noFill/>
          <a:ln>
            <a:noFill/>
          </a:ln>
        </p:spPr>
      </p:pic>
      <p:sp>
        <p:nvSpPr>
          <p:cNvPr id="11" name="Slide Number Placeholder 10"/>
          <p:cNvSpPr>
            <a:spLocks noGrp="1"/>
          </p:cNvSpPr>
          <p:nvPr>
            <p:ph type="sldNum" sz="quarter" idx="12"/>
          </p:nvPr>
        </p:nvSpPr>
        <p:spPr>
          <a:xfrm>
            <a:off x="9088107" y="6356350"/>
            <a:ext cx="2743200" cy="365125"/>
          </a:xfrm>
        </p:spPr>
        <p:txBody>
          <a:bodyPr/>
          <a:lstStyle/>
          <a:p>
            <a:fld id="{E7D3DEB7-E981-44B0-B1F4-F3EEF74867CF}" type="slidenum">
              <a:rPr lang="en-IN" smtClean="0">
                <a:latin typeface="Bookman Old Style" panose="02050604050505020204" pitchFamily="18" charset="0"/>
              </a:rPr>
              <a:t>4</a:t>
            </a:fld>
            <a:endParaRPr lang="en-IN">
              <a:latin typeface="Bookman Old Style" panose="02050604050505020204" pitchFamily="18" charset="0"/>
            </a:endParaRPr>
          </a:p>
        </p:txBody>
      </p:sp>
      <p:sp>
        <p:nvSpPr>
          <p:cNvPr id="18" name="TextBox 17"/>
          <p:cNvSpPr txBox="1"/>
          <p:nvPr/>
        </p:nvSpPr>
        <p:spPr>
          <a:xfrm>
            <a:off x="367030" y="1134110"/>
            <a:ext cx="11463655" cy="5383530"/>
          </a:xfrm>
          <a:prstGeom prst="rect">
            <a:avLst/>
          </a:prstGeom>
          <a:noFill/>
        </p:spPr>
        <p:txBody>
          <a:bodyPr wrap="square">
            <a:noAutofit/>
          </a:bodyPr>
          <a:lstStyle/>
          <a:p>
            <a:pPr marL="285750" indent="-285750" algn="just">
              <a:lnSpc>
                <a:spcPct val="150000"/>
              </a:lnSpc>
              <a:buFont typeface="Arial" panose="020B0604020202020204" pitchFamily="34" charset="0"/>
              <a:buChar char="•"/>
            </a:pPr>
            <a:r>
              <a:rPr lang="en-US" altLang="en-US" sz="2200" dirty="0">
                <a:latin typeface="Bookman Old Style" panose="02050604050505020204" pitchFamily="18" charset="0"/>
              </a:rPr>
              <a:t>Reconstruct HDR images from multi-exposure SDR inputs using AI.</a:t>
            </a:r>
          </a:p>
          <a:p>
            <a:pPr marL="285750" indent="-285750" algn="just">
              <a:lnSpc>
                <a:spcPct val="150000"/>
              </a:lnSpc>
              <a:buFont typeface="Arial" panose="020B0604020202020204" pitchFamily="34" charset="0"/>
              <a:buChar char="•"/>
            </a:pPr>
            <a:endParaRPr lang="en-US" altLang="en-US" sz="2200" dirty="0">
              <a:latin typeface="Bookman Old Style" panose="02050604050505020204" pitchFamily="18" charset="0"/>
            </a:endParaRPr>
          </a:p>
          <a:p>
            <a:pPr marL="285750" indent="-285750" algn="just">
              <a:lnSpc>
                <a:spcPct val="150000"/>
              </a:lnSpc>
              <a:buFont typeface="Arial" panose="020B0604020202020204" pitchFamily="34" charset="0"/>
              <a:buChar char="•"/>
            </a:pPr>
            <a:r>
              <a:rPr lang="en-US" altLang="en-US" sz="2200" dirty="0">
                <a:latin typeface="Bookman Old Style" panose="02050604050505020204" pitchFamily="18" charset="0"/>
              </a:rPr>
              <a:t>Preserve spatial details and reduce fusion artifacts.</a:t>
            </a:r>
          </a:p>
          <a:p>
            <a:pPr marL="285750" indent="-285750" algn="just">
              <a:lnSpc>
                <a:spcPct val="150000"/>
              </a:lnSpc>
              <a:buFont typeface="Arial" panose="020B0604020202020204" pitchFamily="34" charset="0"/>
              <a:buChar char="•"/>
            </a:pPr>
            <a:endParaRPr lang="en-US" altLang="en-US" sz="2200" dirty="0">
              <a:latin typeface="Bookman Old Style" panose="02050604050505020204" pitchFamily="18" charset="0"/>
            </a:endParaRPr>
          </a:p>
          <a:p>
            <a:pPr marL="285750" indent="-285750" algn="just">
              <a:lnSpc>
                <a:spcPct val="150000"/>
              </a:lnSpc>
              <a:buFont typeface="Arial" panose="020B0604020202020204" pitchFamily="34" charset="0"/>
              <a:buChar char="•"/>
            </a:pPr>
            <a:r>
              <a:rPr lang="en-US" altLang="en-US" sz="2200" dirty="0">
                <a:latin typeface="Bookman Old Style" panose="02050604050505020204" pitchFamily="18" charset="0"/>
              </a:rPr>
              <a:t>Improve visual quality and dynamic range.</a:t>
            </a:r>
          </a:p>
          <a:p>
            <a:pPr marL="285750" indent="-285750" algn="just">
              <a:lnSpc>
                <a:spcPct val="150000"/>
              </a:lnSpc>
              <a:buFont typeface="Arial" panose="020B0604020202020204" pitchFamily="34" charset="0"/>
              <a:buChar char="•"/>
            </a:pPr>
            <a:endParaRPr lang="en-US" altLang="en-US" sz="2200" dirty="0">
              <a:latin typeface="Bookman Old Style" panose="02050604050505020204" pitchFamily="18" charset="0"/>
            </a:endParaRPr>
          </a:p>
          <a:p>
            <a:pPr marL="285750" indent="-285750" algn="just">
              <a:lnSpc>
                <a:spcPct val="150000"/>
              </a:lnSpc>
              <a:buFont typeface="Arial" panose="020B0604020202020204" pitchFamily="34" charset="0"/>
              <a:buChar char="•"/>
            </a:pPr>
            <a:r>
              <a:rPr lang="en-US" altLang="en-US" sz="2200" dirty="0">
                <a:latin typeface="Bookman Old Style" panose="02050604050505020204" pitchFamily="18" charset="0"/>
              </a:rPr>
              <a:t>Extend models to video with temporal consistency.</a:t>
            </a:r>
          </a:p>
          <a:p>
            <a:pPr marL="285750" indent="-285750" algn="just">
              <a:lnSpc>
                <a:spcPct val="150000"/>
              </a:lnSpc>
              <a:buFont typeface="Arial" panose="020B0604020202020204" pitchFamily="34" charset="0"/>
              <a:buChar char="•"/>
            </a:pPr>
            <a:endParaRPr lang="en-US" altLang="en-US" sz="2200" dirty="0">
              <a:latin typeface="Bookman Old Style" panose="02050604050505020204" pitchFamily="18" charset="0"/>
            </a:endParaRPr>
          </a:p>
          <a:p>
            <a:pPr marL="285750" indent="-285750" algn="just">
              <a:lnSpc>
                <a:spcPct val="150000"/>
              </a:lnSpc>
              <a:buFont typeface="Arial" panose="020B0604020202020204" pitchFamily="34" charset="0"/>
              <a:buChar char="•"/>
            </a:pPr>
            <a:r>
              <a:rPr lang="en-US" altLang="en-US" sz="2200" dirty="0">
                <a:latin typeface="Bookman Old Style" panose="02050604050505020204" pitchFamily="18" charset="0"/>
              </a:rPr>
              <a:t>Generate synthetic SDR video from HDR for training.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461" y="57664"/>
            <a:ext cx="11424539" cy="606056"/>
          </a:xfrm>
          <a:prstGeom prst="rect">
            <a:avLst/>
          </a:prstGeom>
        </p:spPr>
        <p:style>
          <a:lnRef idx="1">
            <a:schemeClr val="accent6"/>
          </a:lnRef>
          <a:fillRef idx="3">
            <a:schemeClr val="accent6"/>
          </a:fillRef>
          <a:effectRef idx="2">
            <a:schemeClr val="accent6"/>
          </a:effectRef>
          <a:fontRef idx="minor">
            <a:schemeClr val="lt1"/>
          </a:fontRef>
        </p:style>
        <p:txBody>
          <a:bodyPr lIns="91440" tIns="45720" rIns="91440" bIns="45720" rtlCol="0" anchor="ctr"/>
          <a:lstStyle/>
          <a:p>
            <a:r>
              <a:rPr lang="en-US" sz="2400" dirty="0">
                <a:solidFill>
                  <a:schemeClr val="bg1"/>
                </a:solidFill>
                <a:latin typeface="Bookman Old Style" panose="02050604050505020204" pitchFamily="18" charset="0"/>
                <a:cs typeface="Calibri" panose="020F0502020204030204"/>
              </a:rPr>
              <a:t>Generation of HDR Images Using AI for OMS Cameras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76" y="0"/>
            <a:ext cx="721385" cy="721385"/>
          </a:xfrm>
          <a:prstGeom prst="rect">
            <a:avLst/>
          </a:prstGeom>
        </p:spPr>
      </p:pic>
      <p:sp>
        <p:nvSpPr>
          <p:cNvPr id="3" name="TextBox 12"/>
          <p:cNvSpPr txBox="1"/>
          <p:nvPr/>
        </p:nvSpPr>
        <p:spPr>
          <a:xfrm>
            <a:off x="46990" y="704850"/>
            <a:ext cx="10920730" cy="504825"/>
          </a:xfrm>
          <a:prstGeom prst="rect">
            <a:avLst/>
          </a:prstGeom>
          <a:noFill/>
        </p:spPr>
        <p:txBody>
          <a:bodyPr wrap="square"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400" b="1" dirty="0">
              <a:latin typeface="Bookman Old Style" panose="02050604050505020204" pitchFamily="18" charset="0"/>
            </a:endParaRPr>
          </a:p>
        </p:txBody>
      </p:sp>
      <p:pic>
        <p:nvPicPr>
          <p:cNvPr id="8" name="Google Shape;55;p13"/>
          <p:cNvPicPr preferRelativeResize="0"/>
          <p:nvPr/>
        </p:nvPicPr>
        <p:blipFill>
          <a:blip r:embed="rId5"/>
          <a:stretch>
            <a:fillRect/>
          </a:stretch>
        </p:blipFill>
        <p:spPr>
          <a:xfrm>
            <a:off x="11470615" y="12691"/>
            <a:ext cx="721385" cy="708694"/>
          </a:xfrm>
          <a:prstGeom prst="rect">
            <a:avLst/>
          </a:prstGeom>
          <a:noFill/>
          <a:ln>
            <a:noFill/>
          </a:ln>
        </p:spPr>
      </p:pic>
      <p:sp>
        <p:nvSpPr>
          <p:cNvPr id="11" name="Slide Number Placeholder 10"/>
          <p:cNvSpPr>
            <a:spLocks noGrp="1"/>
          </p:cNvSpPr>
          <p:nvPr>
            <p:ph type="sldNum" sz="quarter" idx="12"/>
          </p:nvPr>
        </p:nvSpPr>
        <p:spPr>
          <a:xfrm>
            <a:off x="9088107" y="6356350"/>
            <a:ext cx="2743200" cy="365125"/>
          </a:xfrm>
        </p:spPr>
        <p:txBody>
          <a:bodyPr/>
          <a:lstStyle/>
          <a:p>
            <a:fld id="{E7D3DEB7-E981-44B0-B1F4-F3EEF74867CF}" type="slidenum">
              <a:rPr lang="en-IN" smtClean="0">
                <a:latin typeface="Bookman Old Style" panose="02050604050505020204" pitchFamily="18" charset="0"/>
              </a:rPr>
              <a:t>5</a:t>
            </a:fld>
            <a:endParaRPr lang="en-IN">
              <a:latin typeface="Bookman Old Style" panose="02050604050505020204" pitchFamily="18" charset="0"/>
            </a:endParaRPr>
          </a:p>
        </p:txBody>
      </p:sp>
      <p:sp>
        <p:nvSpPr>
          <p:cNvPr id="18" name="TextBox 17"/>
          <p:cNvSpPr txBox="1"/>
          <p:nvPr/>
        </p:nvSpPr>
        <p:spPr>
          <a:xfrm>
            <a:off x="679450" y="1489710"/>
            <a:ext cx="11152505" cy="4470400"/>
          </a:xfrm>
          <a:prstGeom prst="rect">
            <a:avLst/>
          </a:prstGeom>
          <a:noFill/>
        </p:spPr>
        <p:txBody>
          <a:bodyPr wrap="square">
            <a:noAutofit/>
          </a:bodyPr>
          <a:lstStyle/>
          <a:p>
            <a:pPr marL="285750" indent="-285750" algn="just">
              <a:lnSpc>
                <a:spcPct val="150000"/>
              </a:lnSpc>
              <a:buFont typeface="Arial" panose="020B0604020202020204" pitchFamily="34" charset="0"/>
              <a:buChar char="•"/>
            </a:pPr>
            <a:endParaRPr lang="en-IN" sz="2800" dirty="0">
              <a:latin typeface="Bookman Old Style" panose="02050604050505020204" pitchFamily="18" charset="0"/>
            </a:endParaRPr>
          </a:p>
        </p:txBody>
      </p:sp>
      <p:graphicFrame>
        <p:nvGraphicFramePr>
          <p:cNvPr id="314" name="Google Shape;314;p30"/>
          <p:cNvGraphicFramePr/>
          <p:nvPr>
            <p:custDataLst>
              <p:tags r:id="rId1"/>
            </p:custDataLst>
          </p:nvPr>
        </p:nvGraphicFramePr>
        <p:xfrm>
          <a:off x="46990" y="721995"/>
          <a:ext cx="12143740" cy="6113740"/>
        </p:xfrm>
        <a:graphic>
          <a:graphicData uri="http://schemas.openxmlformats.org/drawingml/2006/table">
            <a:tbl>
              <a:tblPr>
                <a:noFill/>
              </a:tblPr>
              <a:tblGrid>
                <a:gridCol w="706120">
                  <a:extLst>
                    <a:ext uri="{9D8B030D-6E8A-4147-A177-3AD203B41FA5}">
                      <a16:colId xmlns:a16="http://schemas.microsoft.com/office/drawing/2014/main" val="20000"/>
                    </a:ext>
                  </a:extLst>
                </a:gridCol>
                <a:gridCol w="7528560">
                  <a:extLst>
                    <a:ext uri="{9D8B030D-6E8A-4147-A177-3AD203B41FA5}">
                      <a16:colId xmlns:a16="http://schemas.microsoft.com/office/drawing/2014/main" val="20001"/>
                    </a:ext>
                  </a:extLst>
                </a:gridCol>
                <a:gridCol w="758190">
                  <a:extLst>
                    <a:ext uri="{9D8B030D-6E8A-4147-A177-3AD203B41FA5}">
                      <a16:colId xmlns:a16="http://schemas.microsoft.com/office/drawing/2014/main" val="20002"/>
                    </a:ext>
                  </a:extLst>
                </a:gridCol>
                <a:gridCol w="3150870">
                  <a:extLst>
                    <a:ext uri="{9D8B030D-6E8A-4147-A177-3AD203B41FA5}">
                      <a16:colId xmlns:a16="http://schemas.microsoft.com/office/drawing/2014/main" val="20003"/>
                    </a:ext>
                  </a:extLst>
                </a:gridCol>
              </a:tblGrid>
              <a:tr h="484505">
                <a:tc>
                  <a:txBody>
                    <a:bodyPr/>
                    <a:lstStyle/>
                    <a:p>
                      <a:pPr marL="0" lvl="0" indent="0" algn="l" rtl="0">
                        <a:spcBef>
                          <a:spcPts val="0"/>
                        </a:spcBef>
                        <a:spcAft>
                          <a:spcPts val="0"/>
                        </a:spcAft>
                        <a:buNone/>
                      </a:pPr>
                      <a:r>
                        <a:rPr lang="en-US" sz="1500" b="1" dirty="0">
                          <a:solidFill>
                            <a:schemeClr val="tx1"/>
                          </a:solidFill>
                          <a:latin typeface="+mj-lt"/>
                          <a:ea typeface="Calibri" panose="020F0502020204030204"/>
                          <a:cs typeface="Calibri" panose="020F0502020204030204"/>
                          <a:sym typeface="Calibri" panose="020F0502020204030204"/>
                        </a:rPr>
                        <a:t>Sl.no</a:t>
                      </a:r>
                    </a:p>
                  </a:txBody>
                  <a:tcPr marL="121900" marR="121900" marT="121900" marB="121900" anchor="ctr"/>
                </a:tc>
                <a:tc>
                  <a:txBody>
                    <a:bodyPr/>
                    <a:lstStyle/>
                    <a:p>
                      <a:pPr marL="0" lvl="0" indent="0" algn="l" rtl="0">
                        <a:spcBef>
                          <a:spcPts val="0"/>
                        </a:spcBef>
                        <a:spcAft>
                          <a:spcPts val="0"/>
                        </a:spcAft>
                        <a:buNone/>
                      </a:pPr>
                      <a:r>
                        <a:rPr lang="en-US" sz="1500" b="1" dirty="0">
                          <a:solidFill>
                            <a:schemeClr val="tx1"/>
                          </a:solidFill>
                          <a:latin typeface="+mj-lt"/>
                          <a:ea typeface="Calibri" panose="020F0502020204030204"/>
                          <a:cs typeface="Calibri" panose="020F0502020204030204"/>
                          <a:sym typeface="Calibri" panose="020F0502020204030204"/>
                        </a:rPr>
                        <a:t>Paper Name</a:t>
                      </a:r>
                    </a:p>
                  </a:txBody>
                  <a:tcPr marL="121900" marR="121900" marT="121900" marB="121900" anchor="ctr"/>
                </a:tc>
                <a:tc>
                  <a:txBody>
                    <a:bodyPr/>
                    <a:lstStyle/>
                    <a:p>
                      <a:pPr marL="0" lvl="0" indent="0" algn="l" rtl="0">
                        <a:spcBef>
                          <a:spcPts val="0"/>
                        </a:spcBef>
                        <a:spcAft>
                          <a:spcPts val="0"/>
                        </a:spcAft>
                        <a:buNone/>
                      </a:pPr>
                      <a:r>
                        <a:rPr lang="en-US" sz="1500" b="1" dirty="0">
                          <a:solidFill>
                            <a:schemeClr val="tx1"/>
                          </a:solidFill>
                          <a:latin typeface="+mj-lt"/>
                          <a:ea typeface="Calibri" panose="020F0502020204030204"/>
                          <a:cs typeface="Calibri" panose="020F0502020204030204"/>
                          <a:sym typeface="Calibri" panose="020F0502020204030204"/>
                        </a:rPr>
                        <a:t>Year</a:t>
                      </a:r>
                    </a:p>
                  </a:txBody>
                  <a:tcPr marL="121900" marR="121900" marT="121900" marB="121900" anchor="ctr"/>
                </a:tc>
                <a:tc>
                  <a:txBody>
                    <a:bodyPr/>
                    <a:lstStyle/>
                    <a:p>
                      <a:pPr marL="0" lvl="0" indent="0" algn="l" rtl="0">
                        <a:spcBef>
                          <a:spcPts val="0"/>
                        </a:spcBef>
                        <a:spcAft>
                          <a:spcPts val="0"/>
                        </a:spcAft>
                        <a:buNone/>
                      </a:pPr>
                      <a:r>
                        <a:rPr lang="en-US" sz="1500" b="1" dirty="0">
                          <a:solidFill>
                            <a:schemeClr val="tx1"/>
                          </a:solidFill>
                          <a:latin typeface="+mj-lt"/>
                          <a:ea typeface="Calibri" panose="020F0502020204030204"/>
                          <a:cs typeface="Calibri" panose="020F0502020204030204"/>
                          <a:sym typeface="Calibri" panose="020F0502020204030204"/>
                        </a:rPr>
                        <a:t>Conference/ Journal</a:t>
                      </a:r>
                    </a:p>
                  </a:txBody>
                  <a:tcPr marL="121900" marR="121900" marT="121900" marB="121900" anchor="ctr"/>
                </a:tc>
                <a:extLst>
                  <a:ext uri="{0D108BD9-81ED-4DB2-BD59-A6C34878D82A}">
                    <a16:rowId xmlns:a16="http://schemas.microsoft.com/office/drawing/2014/main" val="10000"/>
                  </a:ext>
                </a:extLst>
              </a:tr>
              <a:tr h="951865">
                <a:tc>
                  <a:txBody>
                    <a:bodyPr/>
                    <a:lstStyle/>
                    <a:p>
                      <a:pPr marL="0" lvl="0" indent="0" algn="l" rtl="0">
                        <a:lnSpc>
                          <a:spcPct val="100000"/>
                        </a:lnSpc>
                        <a:spcBef>
                          <a:spcPts val="0"/>
                        </a:spcBef>
                        <a:spcAft>
                          <a:spcPts val="0"/>
                        </a:spcAft>
                        <a:buNone/>
                      </a:pPr>
                      <a:r>
                        <a:rPr lang="en-US" sz="1500" b="0" dirty="0">
                          <a:solidFill>
                            <a:schemeClr val="tx1"/>
                          </a:solidFill>
                          <a:latin typeface="+mj-lt"/>
                          <a:ea typeface="Calibri" panose="020F0502020204030204"/>
                          <a:cs typeface="Calibri" panose="020F0502020204030204"/>
                          <a:sym typeface="Calibri" panose="020F0502020204030204"/>
                        </a:rPr>
                        <a:t>   1.</a:t>
                      </a:r>
                    </a:p>
                  </a:txBody>
                  <a:tcPr marL="121900" marR="121900" marT="121900" marB="121900" anchor="ctr"/>
                </a:tc>
                <a:tc>
                  <a:txBody>
                    <a:bodyPr/>
                    <a:lstStyle/>
                    <a:p>
                      <a:pPr marL="0" lvl="0" indent="0" algn="l" rtl="0">
                        <a:spcBef>
                          <a:spcPts val="0"/>
                        </a:spcBef>
                        <a:spcAft>
                          <a:spcPts val="0"/>
                        </a:spcAft>
                        <a:buClr>
                          <a:schemeClr val="dk1"/>
                        </a:buClr>
                        <a:buSzPts val="1100"/>
                        <a:buFont typeface="Arial" panose="020B0604020202020204"/>
                        <a:buNone/>
                      </a:pPr>
                      <a:r>
                        <a:rPr lang="en-US" sz="1500" b="0" dirty="0">
                          <a:solidFill>
                            <a:schemeClr val="tx1"/>
                          </a:solidFill>
                          <a:latin typeface="+mj-lt"/>
                          <a:ea typeface="Calibri" panose="020F0502020204030204"/>
                          <a:cs typeface="Calibri" panose="020F0502020204030204"/>
                          <a:sym typeface="Calibri" panose="020F0502020204030204"/>
                        </a:rPr>
                        <a:t>Deep Learning for HDR Imaging: State-of-the-Art and Future Trends</a:t>
                      </a:r>
                    </a:p>
                  </a:txBody>
                  <a:tcPr marL="121900" marR="121900" marT="121900" marB="121900" anchor="ctr"/>
                </a:tc>
                <a:tc>
                  <a:txBody>
                    <a:bodyPr/>
                    <a:lstStyle/>
                    <a:p>
                      <a:pPr marL="0" lvl="0" indent="0" algn="l" rtl="0">
                        <a:spcBef>
                          <a:spcPts val="0"/>
                        </a:spcBef>
                        <a:spcAft>
                          <a:spcPts val="0"/>
                        </a:spcAft>
                        <a:buClr>
                          <a:schemeClr val="dk1"/>
                        </a:buClr>
                        <a:buSzPts val="1100"/>
                        <a:buFont typeface="Arial" panose="020B0604020202020204"/>
                        <a:buNone/>
                      </a:pPr>
                      <a:r>
                        <a:rPr lang="en-US" sz="1500" b="0" dirty="0">
                          <a:solidFill>
                            <a:schemeClr val="tx1"/>
                          </a:solidFill>
                          <a:latin typeface="+mj-lt"/>
                          <a:ea typeface="Calibri" panose="020F0502020204030204"/>
                          <a:cs typeface="Calibri" panose="020F0502020204030204"/>
                          <a:sym typeface="Calibri" panose="020F0502020204030204"/>
                        </a:rPr>
                        <a:t>2018</a:t>
                      </a:r>
                    </a:p>
                  </a:txBody>
                  <a:tcPr marL="121900" marR="121900" marT="121900" marB="121900" anchor="ctr"/>
                </a:tc>
                <a:tc>
                  <a:txBody>
                    <a:bodyPr/>
                    <a:lstStyle/>
                    <a:p>
                      <a:pPr marL="0" lvl="0" indent="0" algn="l" rtl="0">
                        <a:spcBef>
                          <a:spcPts val="0"/>
                        </a:spcBef>
                        <a:spcAft>
                          <a:spcPts val="0"/>
                        </a:spcAft>
                        <a:buClr>
                          <a:schemeClr val="dk1"/>
                        </a:buClr>
                        <a:buSzPts val="1100"/>
                        <a:buFont typeface="Arial" panose="020B0604020202020204"/>
                        <a:buNone/>
                      </a:pPr>
                      <a:r>
                        <a:rPr lang="en-US" sz="1500" b="0" dirty="0">
                          <a:solidFill>
                            <a:schemeClr val="tx1"/>
                          </a:solidFill>
                          <a:latin typeface="+mj-lt"/>
                          <a:ea typeface="Calibri" panose="020F0502020204030204"/>
                          <a:cs typeface="Calibri" panose="020F0502020204030204"/>
                          <a:sym typeface="Calibri" panose="020F0502020204030204"/>
                        </a:rPr>
                        <a:t>Medical Image Computing and Computer-Assisted Intervention (MICCAI) conference.</a:t>
                      </a:r>
                    </a:p>
                  </a:txBody>
                  <a:tcPr marL="121900" marR="121900" marT="121900" marB="121900" anchor="ctr"/>
                </a:tc>
                <a:extLst>
                  <a:ext uri="{0D108BD9-81ED-4DB2-BD59-A6C34878D82A}">
                    <a16:rowId xmlns:a16="http://schemas.microsoft.com/office/drawing/2014/main" val="10001"/>
                  </a:ext>
                </a:extLst>
              </a:tr>
              <a:tr h="805180">
                <a:tc>
                  <a:txBody>
                    <a:bodyPr/>
                    <a:lstStyle/>
                    <a:p>
                      <a:pPr marL="0" lvl="0" indent="0" algn="l" rtl="0">
                        <a:lnSpc>
                          <a:spcPct val="100000"/>
                        </a:lnSpc>
                        <a:spcBef>
                          <a:spcPts val="0"/>
                        </a:spcBef>
                        <a:spcAft>
                          <a:spcPts val="0"/>
                        </a:spcAft>
                        <a:buNone/>
                      </a:pPr>
                      <a:r>
                        <a:rPr lang="en-US" sz="1500" b="0" dirty="0">
                          <a:solidFill>
                            <a:schemeClr val="tx1"/>
                          </a:solidFill>
                          <a:latin typeface="+mj-lt"/>
                          <a:ea typeface="Calibri" panose="020F0502020204030204"/>
                          <a:cs typeface="Calibri" panose="020F0502020204030204"/>
                          <a:sym typeface="Calibri" panose="020F0502020204030204"/>
                        </a:rPr>
                        <a:t>   2.</a:t>
                      </a:r>
                    </a:p>
                  </a:txBody>
                  <a:tcPr marL="121900" marR="121900" marT="121900" marB="121900" anchor="ctr"/>
                </a:tc>
                <a:tc>
                  <a:txBody>
                    <a:bodyPr/>
                    <a:lstStyle/>
                    <a:p>
                      <a:pPr marL="0" lvl="0" indent="0" algn="l" rtl="0">
                        <a:spcBef>
                          <a:spcPts val="0"/>
                        </a:spcBef>
                        <a:spcAft>
                          <a:spcPts val="0"/>
                        </a:spcAft>
                        <a:buClr>
                          <a:schemeClr val="dk1"/>
                        </a:buClr>
                        <a:buSzPts val="1100"/>
                        <a:buFont typeface="Arial" panose="020B0604020202020204"/>
                        <a:buNone/>
                      </a:pPr>
                      <a:r>
                        <a:rPr lang="en-US" sz="1500" b="0" dirty="0">
                          <a:solidFill>
                            <a:schemeClr val="tx1"/>
                          </a:solidFill>
                          <a:latin typeface="+mj-lt"/>
                          <a:ea typeface="Calibri" panose="020F0502020204030204"/>
                          <a:cs typeface="Calibri" panose="020F0502020204030204"/>
                          <a:sym typeface="Calibri" panose="020F0502020204030204"/>
                        </a:rPr>
                        <a:t>From Dynamic to Static: </a:t>
                      </a:r>
                      <a:r>
                        <a:rPr lang="en-US" sz="1500" b="0" dirty="0" err="1">
                          <a:solidFill>
                            <a:schemeClr val="tx1"/>
                          </a:solidFill>
                          <a:latin typeface="+mj-lt"/>
                          <a:ea typeface="Calibri" panose="020F0502020204030204"/>
                          <a:cs typeface="Calibri" panose="020F0502020204030204"/>
                          <a:sym typeface="Calibri" panose="020F0502020204030204"/>
                        </a:rPr>
                        <a:t>Stepwisely</a:t>
                      </a:r>
                      <a:r>
                        <a:rPr lang="en-US" sz="1500" b="0" dirty="0">
                          <a:solidFill>
                            <a:schemeClr val="tx1"/>
                          </a:solidFill>
                          <a:latin typeface="+mj-lt"/>
                          <a:ea typeface="Calibri" panose="020F0502020204030204"/>
                          <a:cs typeface="Calibri" panose="020F0502020204030204"/>
                          <a:sym typeface="Calibri" panose="020F0502020204030204"/>
                        </a:rPr>
                        <a:t> Generate HDR Image for Ghost Removal</a:t>
                      </a:r>
                    </a:p>
                  </a:txBody>
                  <a:tcPr marL="121900" marR="121900" marT="121900" marB="121900" anchor="ctr"/>
                </a:tc>
                <a:tc>
                  <a:txBody>
                    <a:bodyPr/>
                    <a:lstStyle/>
                    <a:p>
                      <a:pPr marL="0" lvl="0" indent="0" algn="l" rtl="0">
                        <a:spcBef>
                          <a:spcPts val="0"/>
                        </a:spcBef>
                        <a:spcAft>
                          <a:spcPts val="0"/>
                        </a:spcAft>
                        <a:buClr>
                          <a:schemeClr val="dk1"/>
                        </a:buClr>
                        <a:buSzPts val="1100"/>
                        <a:buFont typeface="Arial" panose="020B0604020202020204"/>
                        <a:buNone/>
                      </a:pPr>
                      <a:r>
                        <a:rPr lang="en-US" sz="1500" b="0" dirty="0">
                          <a:solidFill>
                            <a:schemeClr val="tx1"/>
                          </a:solidFill>
                          <a:latin typeface="+mj-lt"/>
                          <a:ea typeface="Calibri" panose="020F0502020204030204"/>
                          <a:cs typeface="Calibri" panose="020F0502020204030204"/>
                          <a:sym typeface="Calibri" panose="020F0502020204030204"/>
                        </a:rPr>
                        <a:t>2025</a:t>
                      </a:r>
                    </a:p>
                  </a:txBody>
                  <a:tcPr marL="121900" marR="121900" marT="121900" marB="121900" anchor="ctr"/>
                </a:tc>
                <a:tc>
                  <a:txBody>
                    <a:bodyPr/>
                    <a:lstStyle/>
                    <a:p>
                      <a:pPr marL="0" lvl="0" indent="0" algn="l" rtl="0">
                        <a:spcBef>
                          <a:spcPts val="0"/>
                        </a:spcBef>
                        <a:spcAft>
                          <a:spcPts val="0"/>
                        </a:spcAft>
                        <a:buClr>
                          <a:schemeClr val="dk1"/>
                        </a:buClr>
                        <a:buSzPts val="1100"/>
                        <a:buFont typeface="Arial" panose="020B0604020202020204"/>
                        <a:buNone/>
                      </a:pPr>
                      <a:r>
                        <a:rPr lang="en-US" sz="1500" b="0" dirty="0">
                          <a:solidFill>
                            <a:schemeClr val="tx1"/>
                          </a:solidFill>
                          <a:latin typeface="+mj-lt"/>
                          <a:ea typeface="Calibri" panose="020F0502020204030204"/>
                          <a:cs typeface="Calibri" panose="020F0502020204030204"/>
                          <a:sym typeface="Calibri" panose="020F0502020204030204"/>
                        </a:rPr>
                        <a:t>IEEE TRANSACTIONS ON CIRCUITS AND SYSTEMS FOR VIDEO TECHNOLOGY</a:t>
                      </a:r>
                    </a:p>
                  </a:txBody>
                  <a:tcPr marL="121900" marR="121900" marT="121900" marB="121900" anchor="ctr"/>
                </a:tc>
                <a:extLst>
                  <a:ext uri="{0D108BD9-81ED-4DB2-BD59-A6C34878D82A}">
                    <a16:rowId xmlns:a16="http://schemas.microsoft.com/office/drawing/2014/main" val="10002"/>
                  </a:ext>
                </a:extLst>
              </a:tr>
              <a:tr h="722630">
                <a:tc>
                  <a:txBody>
                    <a:bodyPr/>
                    <a:lstStyle/>
                    <a:p>
                      <a:pPr marL="0" lvl="0" indent="0" algn="l" rtl="0">
                        <a:lnSpc>
                          <a:spcPct val="100000"/>
                        </a:lnSpc>
                        <a:spcBef>
                          <a:spcPts val="0"/>
                        </a:spcBef>
                        <a:spcAft>
                          <a:spcPts val="0"/>
                        </a:spcAft>
                        <a:buNone/>
                      </a:pPr>
                      <a:r>
                        <a:rPr lang="en-US" sz="1500" b="0" dirty="0">
                          <a:solidFill>
                            <a:schemeClr val="tx1"/>
                          </a:solidFill>
                          <a:latin typeface="+mj-lt"/>
                          <a:ea typeface="Calibri" panose="020F0502020204030204"/>
                          <a:cs typeface="Calibri" panose="020F0502020204030204"/>
                          <a:sym typeface="Calibri" panose="020F0502020204030204"/>
                        </a:rPr>
                        <a:t>   3.</a:t>
                      </a:r>
                    </a:p>
                  </a:txBody>
                  <a:tcPr marL="121900" marR="121900" marT="121900" marB="121900" anchor="ctr"/>
                </a:tc>
                <a:tc>
                  <a:txBody>
                    <a:bodyPr/>
                    <a:lstStyle/>
                    <a:p>
                      <a:pPr marL="0" lvl="0" indent="0" algn="l" rtl="0">
                        <a:spcBef>
                          <a:spcPts val="0"/>
                        </a:spcBef>
                        <a:spcAft>
                          <a:spcPts val="0"/>
                        </a:spcAft>
                        <a:buClr>
                          <a:schemeClr val="dk1"/>
                        </a:buClr>
                        <a:buSzPts val="1100"/>
                        <a:buFont typeface="Arial" panose="020B0604020202020204"/>
                        <a:buNone/>
                      </a:pPr>
                      <a:r>
                        <a:rPr lang="en-US" sz="1500" b="0" dirty="0">
                          <a:solidFill>
                            <a:schemeClr val="tx1"/>
                          </a:solidFill>
                          <a:latin typeface="+mj-lt"/>
                        </a:rPr>
                        <a:t>MEF-GAN: Multi-Exposure Image Fusion via Generative Adversarial Networks</a:t>
                      </a:r>
                    </a:p>
                  </a:txBody>
                  <a:tcPr marL="121900" marR="121900" marT="121900" marB="121900" anchor="ctr">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Clr>
                          <a:schemeClr val="dk1"/>
                        </a:buClr>
                        <a:buSzPts val="1100"/>
                        <a:buFont typeface="Arial" panose="020B0604020202020204"/>
                        <a:buNone/>
                      </a:pPr>
                      <a:r>
                        <a:rPr lang="en-IN" sz="1500" b="0" dirty="0">
                          <a:solidFill>
                            <a:schemeClr val="tx1"/>
                          </a:solidFill>
                          <a:latin typeface="+mj-lt"/>
                        </a:rPr>
                        <a:t>2020</a:t>
                      </a:r>
                    </a:p>
                  </a:txBody>
                  <a:tcPr marL="121900" marR="121900" marT="121900" marB="121900" anchor="ctr">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Clr>
                          <a:schemeClr val="dk1"/>
                        </a:buClr>
                        <a:buSzPts val="1100"/>
                        <a:buFont typeface="Arial" panose="020B0604020202020204"/>
                        <a:buNone/>
                      </a:pPr>
                      <a:r>
                        <a:rPr lang="en-US" sz="1500" b="0" dirty="0">
                          <a:solidFill>
                            <a:schemeClr val="tx1"/>
                          </a:solidFill>
                          <a:latin typeface="+mj-lt"/>
                        </a:rPr>
                        <a:t>IEEE TRANSACTIONS ON IMAGE PROCESSING</a:t>
                      </a:r>
                    </a:p>
                  </a:txBody>
                  <a:tcPr marL="121900" marR="121900" marT="121900" marB="12190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8005">
                <a:tc>
                  <a:txBody>
                    <a:bodyPr/>
                    <a:lstStyle/>
                    <a:p>
                      <a:pPr marL="0" lvl="0" indent="0" algn="l" rtl="0">
                        <a:lnSpc>
                          <a:spcPct val="100000"/>
                        </a:lnSpc>
                        <a:spcBef>
                          <a:spcPts val="0"/>
                        </a:spcBef>
                        <a:spcAft>
                          <a:spcPts val="0"/>
                        </a:spcAft>
                        <a:buNone/>
                      </a:pPr>
                      <a:r>
                        <a:rPr lang="en-US" sz="1500" b="0" dirty="0">
                          <a:solidFill>
                            <a:schemeClr val="tx1"/>
                          </a:solidFill>
                          <a:latin typeface="+mj-lt"/>
                          <a:ea typeface="Calibri" panose="020F0502020204030204"/>
                          <a:cs typeface="Calibri" panose="020F0502020204030204"/>
                          <a:sym typeface="Calibri" panose="020F0502020204030204"/>
                        </a:rPr>
                        <a:t>   4.</a:t>
                      </a:r>
                    </a:p>
                  </a:txBody>
                  <a:tcPr marL="121900" marR="121900" marT="121900" marB="121900" anchor="ctr">
                    <a:lnR w="12700" cap="flat" cmpd="sng" algn="ctr">
                      <a:solidFill>
                        <a:schemeClr val="tx1"/>
                      </a:solidFill>
                      <a:prstDash val="solid"/>
                      <a:round/>
                      <a:headEnd type="none" w="med" len="med"/>
                      <a:tailEnd type="none" w="med" len="med"/>
                    </a:lnR>
                  </a:tcPr>
                </a:tc>
                <a:tc>
                  <a:txBody>
                    <a:bodyPr/>
                    <a:lstStyle/>
                    <a:p>
                      <a:pPr marL="0" lvl="0" indent="0" algn="l" rtl="0">
                        <a:spcBef>
                          <a:spcPts val="0"/>
                        </a:spcBef>
                        <a:spcAft>
                          <a:spcPts val="0"/>
                        </a:spcAft>
                        <a:buClr>
                          <a:schemeClr val="dk1"/>
                        </a:buClr>
                        <a:buSzPts val="1100"/>
                        <a:buFont typeface="Arial" panose="020B0604020202020204"/>
                        <a:buNone/>
                      </a:pPr>
                      <a:r>
                        <a:rPr lang="en-US" altLang="en-US" sz="1500" b="0" dirty="0">
                          <a:solidFill>
                            <a:schemeClr val="tx1"/>
                          </a:solidFill>
                          <a:latin typeface="+mj-lt"/>
                          <a:ea typeface="Calibri" panose="020F0502020204030204"/>
                          <a:cs typeface="Calibri" panose="020F0502020204030204"/>
                          <a:sym typeface="Calibri" panose="020F0502020204030204"/>
                        </a:rPr>
                        <a:t>Multi-Exposure HDR Composition by Gated Swin Transformer</a:t>
                      </a:r>
                    </a:p>
                  </a:txBody>
                  <a:tcPr marL="121900" marR="121900" marT="121900" marB="121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Clr>
                          <a:schemeClr val="dk1"/>
                        </a:buClr>
                        <a:buSzPts val="1100"/>
                        <a:buFont typeface="Arial" panose="020B0604020202020204"/>
                        <a:buNone/>
                      </a:pPr>
                      <a:r>
                        <a:rPr lang="en-US" sz="1500" b="0" dirty="0">
                          <a:solidFill>
                            <a:schemeClr val="tx1"/>
                          </a:solidFill>
                          <a:latin typeface="+mj-lt"/>
                          <a:ea typeface="Calibri" panose="020F0502020204030204"/>
                          <a:cs typeface="Calibri" panose="020F0502020204030204"/>
                          <a:sym typeface="Calibri" panose="020F0502020204030204"/>
                        </a:rPr>
                        <a:t>2023</a:t>
                      </a:r>
                    </a:p>
                  </a:txBody>
                  <a:tcPr marL="121900" marR="121900" marT="121900" marB="121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Clr>
                          <a:schemeClr val="dk1"/>
                        </a:buClr>
                        <a:buSzPts val="1100"/>
                        <a:buFont typeface="Arial" panose="020B0604020202020204"/>
                        <a:buNone/>
                      </a:pPr>
                      <a:r>
                        <a:rPr lang="en-US" sz="1500" b="0" dirty="0">
                          <a:solidFill>
                            <a:schemeClr val="tx1"/>
                          </a:solidFill>
                          <a:latin typeface="+mj-lt"/>
                          <a:ea typeface="Calibri" panose="020F0502020204030204"/>
                          <a:cs typeface="Calibri" panose="020F0502020204030204"/>
                          <a:sym typeface="Calibri" panose="020F0502020204030204"/>
                        </a:rPr>
                        <a:t>---</a:t>
                      </a:r>
                    </a:p>
                  </a:txBody>
                  <a:tcPr marL="121900" marR="121900" marT="121900" marB="121900" anchor="ctr">
                    <a:lnL w="12700" cap="flat" cmpd="sng" algn="ctr">
                      <a:solidFill>
                        <a:schemeClr val="tx1"/>
                      </a:solidFill>
                      <a:prstDash val="solid"/>
                      <a:round/>
                      <a:headEnd type="none" w="med" len="med"/>
                      <a:tailEnd type="none" w="med" len="med"/>
                    </a:lnL>
                    <a:lnR w="9525" cap="flat" cmpd="sng">
                      <a:solidFill>
                        <a:srgbClr val="9E9E9E"/>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18820">
                <a:tc>
                  <a:txBody>
                    <a:bodyPr/>
                    <a:lstStyle/>
                    <a:p>
                      <a:pPr marL="0" lvl="0" indent="0" algn="l" rtl="0">
                        <a:lnSpc>
                          <a:spcPct val="100000"/>
                        </a:lnSpc>
                        <a:spcBef>
                          <a:spcPts val="0"/>
                        </a:spcBef>
                        <a:spcAft>
                          <a:spcPts val="0"/>
                        </a:spcAft>
                        <a:buNone/>
                      </a:pPr>
                      <a:r>
                        <a:rPr lang="en-US" sz="1500" b="0" dirty="0">
                          <a:solidFill>
                            <a:schemeClr val="tx1"/>
                          </a:solidFill>
                          <a:latin typeface="+mj-lt"/>
                          <a:ea typeface="Calibri" panose="020F0502020204030204"/>
                          <a:cs typeface="Calibri" panose="020F0502020204030204"/>
                          <a:sym typeface="Calibri" panose="020F0502020204030204"/>
                        </a:rPr>
                        <a:t>   5.</a:t>
                      </a:r>
                    </a:p>
                  </a:txBody>
                  <a:tcPr marL="121900" marR="121900" marT="121900" marB="121900" anchor="ctr">
                    <a:lnR w="12700" cap="flat" cmpd="sng" algn="ctr">
                      <a:solidFill>
                        <a:schemeClr val="tx1"/>
                      </a:solidFill>
                      <a:prstDash val="solid"/>
                      <a:round/>
                      <a:headEnd type="none" w="med" len="med"/>
                      <a:tailEnd type="none" w="med" len="med"/>
                    </a:lnR>
                  </a:tcPr>
                </a:tc>
                <a:tc>
                  <a:txBody>
                    <a:bodyPr/>
                    <a:lstStyle/>
                    <a:p>
                      <a:pPr marL="0" lvl="0" indent="0" algn="l" rtl="0">
                        <a:lnSpc>
                          <a:spcPct val="100000"/>
                        </a:lnSpc>
                        <a:spcBef>
                          <a:spcPts val="0"/>
                        </a:spcBef>
                        <a:spcAft>
                          <a:spcPts val="0"/>
                        </a:spcAft>
                        <a:buNone/>
                      </a:pPr>
                      <a:r>
                        <a:rPr lang="en-US" sz="1500" b="0" dirty="0">
                          <a:latin typeface="+mj-lt"/>
                        </a:rPr>
                        <a:t>Single-Image HDR Reconstruction Assisted Ghost Suppression and Detail Preservation Network for Multi-Exposure HDR Imaging</a:t>
                      </a:r>
                      <a:endParaRPr lang="en-US" sz="1500" b="0" dirty="0">
                        <a:solidFill>
                          <a:schemeClr val="tx1"/>
                        </a:solidFill>
                        <a:latin typeface="+mj-lt"/>
                        <a:ea typeface="Calibri" panose="020F0502020204030204"/>
                        <a:cs typeface="Calibri" panose="020F0502020204030204"/>
                        <a:sym typeface="Calibri" panose="020F0502020204030204"/>
                      </a:endParaRPr>
                    </a:p>
                  </a:txBody>
                  <a:tcPr marL="121900" marR="121900" marT="121900" marB="121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00000"/>
                        </a:lnSpc>
                        <a:spcBef>
                          <a:spcPts val="0"/>
                        </a:spcBef>
                        <a:spcAft>
                          <a:spcPts val="0"/>
                        </a:spcAft>
                        <a:buNone/>
                      </a:pPr>
                      <a:r>
                        <a:rPr lang="en-US" sz="1500" b="0" dirty="0">
                          <a:solidFill>
                            <a:schemeClr val="tx1"/>
                          </a:solidFill>
                          <a:latin typeface="+mj-lt"/>
                          <a:ea typeface="Calibri" panose="020F0502020204030204"/>
                          <a:cs typeface="Calibri" panose="020F0502020204030204"/>
                          <a:sym typeface="Calibri" panose="020F0502020204030204"/>
                        </a:rPr>
                        <a:t>2024</a:t>
                      </a:r>
                    </a:p>
                  </a:txBody>
                  <a:tcPr marL="121900" marR="121900" marT="121900" marB="121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00000"/>
                        </a:lnSpc>
                        <a:spcBef>
                          <a:spcPts val="0"/>
                        </a:spcBef>
                        <a:spcAft>
                          <a:spcPts val="0"/>
                        </a:spcAft>
                        <a:buNone/>
                      </a:pPr>
                      <a:r>
                        <a:rPr lang="en-IN" sz="1500" dirty="0">
                          <a:latin typeface="+mj-lt"/>
                        </a:rPr>
                        <a:t>IEEE transactions on computational imaging</a:t>
                      </a:r>
                      <a:endParaRPr lang="en-IN" sz="1500" b="0" dirty="0">
                        <a:solidFill>
                          <a:schemeClr val="tx1"/>
                        </a:solidFill>
                        <a:latin typeface="+mj-lt"/>
                        <a:ea typeface="Calibri" panose="020F0502020204030204"/>
                        <a:cs typeface="Calibri" panose="020F0502020204030204"/>
                        <a:sym typeface="Calibri" panose="020F0502020204030204"/>
                      </a:endParaRPr>
                    </a:p>
                  </a:txBody>
                  <a:tcPr marL="121900" marR="121900" marT="121900" marB="121900" anchor="ctr">
                    <a:lnL w="12700" cap="flat" cmpd="sng" algn="ctr">
                      <a:solidFill>
                        <a:schemeClr val="tx1"/>
                      </a:solidFill>
                      <a:prstDash val="solid"/>
                      <a:round/>
                      <a:headEnd type="none" w="med" len="med"/>
                      <a:tailEnd type="none" w="med" len="med"/>
                    </a:lnL>
                    <a:lnR w="9525" cap="flat" cmpd="sng">
                      <a:solidFill>
                        <a:srgbClr val="9E9E9E"/>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20700">
                <a:tc>
                  <a:txBody>
                    <a:bodyPr/>
                    <a:lstStyle/>
                    <a:p>
                      <a:pPr marL="0" lvl="0" indent="0" algn="l" rtl="0">
                        <a:lnSpc>
                          <a:spcPct val="100000"/>
                        </a:lnSpc>
                        <a:spcBef>
                          <a:spcPts val="0"/>
                        </a:spcBef>
                        <a:spcAft>
                          <a:spcPts val="0"/>
                        </a:spcAft>
                        <a:buNone/>
                      </a:pPr>
                      <a:r>
                        <a:rPr lang="en-US" sz="1500" b="0" dirty="0">
                          <a:solidFill>
                            <a:schemeClr val="tx1"/>
                          </a:solidFill>
                          <a:latin typeface="+mj-lt"/>
                          <a:ea typeface="Calibri" panose="020F0502020204030204"/>
                          <a:cs typeface="Calibri" panose="020F0502020204030204"/>
                          <a:sym typeface="Calibri" panose="020F0502020204030204"/>
                        </a:rPr>
                        <a:t>   6.</a:t>
                      </a:r>
                    </a:p>
                  </a:txBody>
                  <a:tcPr marL="121900" marR="121900" marT="121900" marB="121900" anchor="ctr">
                    <a:lnR w="12700" cap="flat" cmpd="sng" algn="ctr">
                      <a:solidFill>
                        <a:schemeClr val="tx1"/>
                      </a:solidFill>
                      <a:prstDash val="solid"/>
                      <a:round/>
                      <a:headEnd type="none" w="med" len="med"/>
                      <a:tailEnd type="none" w="med" len="med"/>
                    </a:lnR>
                  </a:tcPr>
                </a:tc>
                <a:tc>
                  <a:txBody>
                    <a:bodyPr/>
                    <a:lstStyle/>
                    <a:p>
                      <a:pPr marL="0" lvl="0" indent="0" algn="l" rtl="0">
                        <a:spcBef>
                          <a:spcPts val="0"/>
                        </a:spcBef>
                        <a:spcAft>
                          <a:spcPts val="0"/>
                        </a:spcAft>
                        <a:buClr>
                          <a:schemeClr val="dk1"/>
                        </a:buClr>
                        <a:buSzPts val="1100"/>
                        <a:buFont typeface="Arial" panose="020B0604020202020204"/>
                        <a:buNone/>
                      </a:pPr>
                      <a:r>
                        <a:rPr lang="en-US" altLang="en-US" sz="1500" b="0" dirty="0">
                          <a:solidFill>
                            <a:schemeClr val="tx1"/>
                          </a:solidFill>
                          <a:latin typeface="+mj-lt"/>
                          <a:ea typeface="Calibri" panose="020F0502020204030204"/>
                          <a:cs typeface="Calibri" panose="020F0502020204030204"/>
                          <a:sym typeface="Calibri" panose="020F0502020204030204"/>
                        </a:rPr>
                        <a:t>Deep High Dynamic Range Imaging of Dynamic Scenes</a:t>
                      </a:r>
                    </a:p>
                  </a:txBody>
                  <a:tcPr marL="121900" marR="121900" marT="121900" marB="121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Clr>
                          <a:schemeClr val="dk1"/>
                        </a:buClr>
                        <a:buSzPts val="1100"/>
                        <a:buFont typeface="Arial" panose="020B0604020202020204"/>
                        <a:buNone/>
                      </a:pPr>
                      <a:r>
                        <a:rPr lang="en-US" sz="1500" b="0" dirty="0">
                          <a:solidFill>
                            <a:schemeClr val="tx1"/>
                          </a:solidFill>
                          <a:latin typeface="+mj-lt"/>
                          <a:ea typeface="Calibri" panose="020F0502020204030204"/>
                          <a:cs typeface="Calibri" panose="020F0502020204030204"/>
                          <a:sym typeface="Calibri" panose="020F0502020204030204"/>
                        </a:rPr>
                        <a:t>2017</a:t>
                      </a:r>
                    </a:p>
                  </a:txBody>
                  <a:tcPr marL="121900" marR="121900" marT="121900" marB="121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Clr>
                          <a:schemeClr val="dk1"/>
                        </a:buClr>
                        <a:buSzPts val="1100"/>
                        <a:buFont typeface="Arial" panose="020B0604020202020204"/>
                        <a:buNone/>
                      </a:pPr>
                      <a:r>
                        <a:rPr lang="en-US" altLang="en-US" sz="1500" b="0" dirty="0">
                          <a:solidFill>
                            <a:schemeClr val="tx1"/>
                          </a:solidFill>
                          <a:latin typeface="+mj-lt"/>
                          <a:ea typeface="Calibri" panose="020F0502020204030204"/>
                          <a:cs typeface="Calibri" panose="020F0502020204030204"/>
                          <a:sym typeface="Calibri" panose="020F0502020204030204"/>
                        </a:rPr>
                        <a:t>ACM Transactions on Graphics</a:t>
                      </a:r>
                    </a:p>
                  </a:txBody>
                  <a:tcPr marL="121900" marR="121900" marT="121900" marB="121900" anchor="ctr">
                    <a:lnL w="12700" cap="flat" cmpd="sng" algn="ctr">
                      <a:solidFill>
                        <a:schemeClr val="tx1"/>
                      </a:solidFill>
                      <a:prstDash val="solid"/>
                      <a:round/>
                      <a:headEnd type="none" w="med" len="med"/>
                      <a:tailEnd type="none" w="med" len="med"/>
                    </a:lnL>
                    <a:lnR w="9525" cap="flat" cmpd="sng">
                      <a:solidFill>
                        <a:srgbClr val="9E9E9E"/>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19430">
                <a:tc>
                  <a:txBody>
                    <a:bodyPr/>
                    <a:lstStyle/>
                    <a:p>
                      <a:pPr marL="0" lvl="0" indent="0" algn="l" rtl="0">
                        <a:lnSpc>
                          <a:spcPct val="100000"/>
                        </a:lnSpc>
                        <a:spcBef>
                          <a:spcPts val="0"/>
                        </a:spcBef>
                        <a:spcAft>
                          <a:spcPts val="0"/>
                        </a:spcAft>
                        <a:buNone/>
                      </a:pPr>
                      <a:r>
                        <a:rPr lang="en-US" sz="1500" b="0" dirty="0">
                          <a:solidFill>
                            <a:schemeClr val="tx1"/>
                          </a:solidFill>
                          <a:latin typeface="+mj-lt"/>
                          <a:ea typeface="Calibri" panose="020F0502020204030204"/>
                          <a:cs typeface="Calibri" panose="020F0502020204030204"/>
                          <a:sym typeface="Calibri" panose="020F0502020204030204"/>
                        </a:rPr>
                        <a:t>   7.</a:t>
                      </a:r>
                    </a:p>
                  </a:txBody>
                  <a:tcPr marL="121900" marR="121900" marT="121900" marB="121900" anchor="ctr"/>
                </a:tc>
                <a:tc>
                  <a:txBody>
                    <a:bodyPr/>
                    <a:lstStyle/>
                    <a:p>
                      <a:pPr marL="0" lvl="0" indent="0" algn="l" rtl="0">
                        <a:spcBef>
                          <a:spcPts val="0"/>
                        </a:spcBef>
                        <a:spcAft>
                          <a:spcPts val="0"/>
                        </a:spcAft>
                        <a:buClr>
                          <a:schemeClr val="dk1"/>
                        </a:buClr>
                        <a:buSzPts val="1100"/>
                        <a:buFont typeface="Arial" panose="020B0604020202020204"/>
                        <a:buNone/>
                      </a:pPr>
                      <a:r>
                        <a:rPr lang="en-US" sz="1500" dirty="0">
                          <a:latin typeface="+mj-lt"/>
                        </a:rPr>
                        <a:t>High Dynamic Range Imaging with Context-aware Transformer</a:t>
                      </a:r>
                      <a:endParaRPr lang="en-US" sz="1500" b="0" dirty="0">
                        <a:solidFill>
                          <a:schemeClr val="tx1"/>
                        </a:solidFill>
                        <a:latin typeface="+mj-lt"/>
                        <a:ea typeface="Calibri" panose="020F0502020204030204"/>
                        <a:cs typeface="Calibri" panose="020F0502020204030204"/>
                        <a:sym typeface="Calibri" panose="020F0502020204030204"/>
                      </a:endParaRPr>
                    </a:p>
                  </a:txBody>
                  <a:tcPr marL="121900" marR="121900" marT="121900" marB="121900" anchor="ctr">
                    <a:lnT w="12700" cap="flat" cmpd="sng" algn="ctr">
                      <a:solidFill>
                        <a:schemeClr val="tx1"/>
                      </a:solidFill>
                      <a:prstDash val="solid"/>
                      <a:round/>
                      <a:headEnd type="none" w="med" len="med"/>
                      <a:tailEnd type="none" w="med" len="med"/>
                    </a:lnT>
                  </a:tcPr>
                </a:tc>
                <a:tc>
                  <a:txBody>
                    <a:bodyPr/>
                    <a:lstStyle/>
                    <a:p>
                      <a:pPr marL="0" lvl="0" indent="0" algn="l" rtl="0">
                        <a:spcBef>
                          <a:spcPts val="0"/>
                        </a:spcBef>
                        <a:spcAft>
                          <a:spcPts val="0"/>
                        </a:spcAft>
                        <a:buClr>
                          <a:schemeClr val="dk1"/>
                        </a:buClr>
                        <a:buSzPts val="1100"/>
                        <a:buFont typeface="Arial" panose="020B0604020202020204"/>
                        <a:buNone/>
                      </a:pPr>
                      <a:r>
                        <a:rPr lang="en-US" sz="1500" b="0" dirty="0">
                          <a:solidFill>
                            <a:schemeClr val="tx1"/>
                          </a:solidFill>
                          <a:latin typeface="+mj-lt"/>
                          <a:ea typeface="Calibri" panose="020F0502020204030204"/>
                          <a:cs typeface="Calibri" panose="020F0502020204030204"/>
                          <a:sym typeface="Calibri" panose="020F0502020204030204"/>
                        </a:rPr>
                        <a:t>2023</a:t>
                      </a:r>
                    </a:p>
                  </a:txBody>
                  <a:tcPr marL="121900" marR="121900" marT="121900" marB="121900" anchor="ctr">
                    <a:lnT w="12700" cap="flat" cmpd="sng" algn="ctr">
                      <a:solidFill>
                        <a:schemeClr val="tx1"/>
                      </a:solidFill>
                      <a:prstDash val="solid"/>
                      <a:round/>
                      <a:headEnd type="none" w="med" len="med"/>
                      <a:tailEnd type="none" w="med" len="med"/>
                    </a:lnT>
                  </a:tcPr>
                </a:tc>
                <a:tc>
                  <a:txBody>
                    <a:bodyPr/>
                    <a:lstStyle/>
                    <a:p>
                      <a:pPr marL="0" lvl="0" indent="0" algn="l" rtl="0">
                        <a:spcBef>
                          <a:spcPts val="0"/>
                        </a:spcBef>
                        <a:spcAft>
                          <a:spcPts val="0"/>
                        </a:spcAft>
                        <a:buClr>
                          <a:schemeClr val="dk1"/>
                        </a:buClr>
                        <a:buSzPts val="1100"/>
                        <a:buFont typeface="Arial" panose="020B0604020202020204"/>
                        <a:buNone/>
                      </a:pPr>
                      <a:r>
                        <a:rPr lang="en-US" sz="1500" b="0" dirty="0">
                          <a:solidFill>
                            <a:schemeClr val="tx1"/>
                          </a:solidFill>
                          <a:latin typeface="+mj-lt"/>
                          <a:ea typeface="Calibri" panose="020F0502020204030204"/>
                          <a:cs typeface="Calibri" panose="020F0502020204030204"/>
                          <a:sym typeface="Calibri" panose="020F0502020204030204"/>
                        </a:rPr>
                        <a:t>IJCNN conference</a:t>
                      </a:r>
                    </a:p>
                  </a:txBody>
                  <a:tcPr marL="121900" marR="121900" marT="121900" marB="12190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7"/>
                  </a:ext>
                </a:extLst>
              </a:tr>
              <a:tr h="718185">
                <a:tc>
                  <a:txBody>
                    <a:bodyPr/>
                    <a:lstStyle/>
                    <a:p>
                      <a:pPr marL="0" lvl="0" indent="0" algn="l" rtl="0">
                        <a:lnSpc>
                          <a:spcPct val="100000"/>
                        </a:lnSpc>
                        <a:spcBef>
                          <a:spcPts val="0"/>
                        </a:spcBef>
                        <a:spcAft>
                          <a:spcPts val="0"/>
                        </a:spcAft>
                        <a:buNone/>
                      </a:pPr>
                      <a:r>
                        <a:rPr lang="en-US" sz="1500" b="0" dirty="0">
                          <a:solidFill>
                            <a:schemeClr val="tx1"/>
                          </a:solidFill>
                          <a:latin typeface="+mj-lt"/>
                          <a:ea typeface="Calibri" panose="020F0502020204030204"/>
                          <a:cs typeface="Calibri" panose="020F0502020204030204"/>
                          <a:sym typeface="Calibri" panose="020F0502020204030204"/>
                        </a:rPr>
                        <a:t>   8.</a:t>
                      </a:r>
                    </a:p>
                  </a:txBody>
                  <a:tcPr marL="121900" marR="121900" marT="121900" marB="121900" anchor="ctr"/>
                </a:tc>
                <a:tc>
                  <a:txBody>
                    <a:bodyPr/>
                    <a:lstStyle/>
                    <a:p>
                      <a:pPr marL="0" lvl="0" indent="0" algn="l" rtl="0">
                        <a:spcBef>
                          <a:spcPts val="0"/>
                        </a:spcBef>
                        <a:spcAft>
                          <a:spcPts val="0"/>
                        </a:spcAft>
                        <a:buClr>
                          <a:schemeClr val="dk1"/>
                        </a:buClr>
                        <a:buSzPts val="1100"/>
                        <a:buFont typeface="Arial" panose="020B0604020202020204"/>
                        <a:buNone/>
                      </a:pPr>
                      <a:r>
                        <a:rPr lang="en-US" sz="1500" dirty="0">
                          <a:latin typeface="+mj-lt"/>
                        </a:rPr>
                        <a:t>LA-HDR: Light Adaptive HDR Reconstruction Framework for Single LDR Image Considering Varied Light Conditions</a:t>
                      </a:r>
                      <a:endParaRPr lang="en-US" sz="1500" b="0" dirty="0">
                        <a:solidFill>
                          <a:schemeClr val="tx1"/>
                        </a:solidFill>
                        <a:latin typeface="+mj-lt"/>
                        <a:ea typeface="Calibri" panose="020F0502020204030204"/>
                        <a:cs typeface="Calibri" panose="020F0502020204030204"/>
                        <a:sym typeface="Calibri" panose="020F0502020204030204"/>
                      </a:endParaRPr>
                    </a:p>
                  </a:txBody>
                  <a:tcPr marL="121900" marR="121900" marT="121900" marB="121900" anchor="ctr"/>
                </a:tc>
                <a:tc>
                  <a:txBody>
                    <a:bodyPr/>
                    <a:lstStyle/>
                    <a:p>
                      <a:pPr marL="0" lvl="0" indent="0" algn="l" rtl="0">
                        <a:spcBef>
                          <a:spcPts val="0"/>
                        </a:spcBef>
                        <a:spcAft>
                          <a:spcPts val="0"/>
                        </a:spcAft>
                        <a:buClr>
                          <a:schemeClr val="dk1"/>
                        </a:buClr>
                        <a:buSzPts val="1100"/>
                        <a:buFont typeface="Arial" panose="020B0604020202020204"/>
                        <a:buNone/>
                      </a:pPr>
                      <a:r>
                        <a:rPr lang="en-US" sz="1500" b="0" dirty="0">
                          <a:solidFill>
                            <a:schemeClr val="tx1"/>
                          </a:solidFill>
                          <a:latin typeface="+mj-lt"/>
                          <a:ea typeface="Calibri" panose="020F0502020204030204"/>
                          <a:cs typeface="Calibri" panose="020F0502020204030204"/>
                          <a:sym typeface="Calibri" panose="020F0502020204030204"/>
                        </a:rPr>
                        <a:t>2023</a:t>
                      </a:r>
                    </a:p>
                  </a:txBody>
                  <a:tcPr marL="121900" marR="121900" marT="121900" marB="121900" anchor="ctr"/>
                </a:tc>
                <a:tc>
                  <a:txBody>
                    <a:bodyPr/>
                    <a:lstStyle/>
                    <a:p>
                      <a:pPr marL="0" lvl="0" indent="0" algn="l" rtl="0">
                        <a:spcBef>
                          <a:spcPts val="0"/>
                        </a:spcBef>
                        <a:spcAft>
                          <a:spcPts val="0"/>
                        </a:spcAft>
                        <a:buClr>
                          <a:schemeClr val="dk1"/>
                        </a:buClr>
                        <a:buSzPts val="1100"/>
                        <a:buFont typeface="Arial" panose="020B0604020202020204"/>
                        <a:buNone/>
                      </a:pPr>
                      <a:r>
                        <a:rPr lang="en-IN" sz="1500" dirty="0">
                          <a:latin typeface="+mj-lt"/>
                        </a:rPr>
                        <a:t>IEEE TRANSACTIONS ON MULTIMEDIA</a:t>
                      </a:r>
                      <a:endParaRPr lang="en-IN" sz="1500" b="0" dirty="0">
                        <a:solidFill>
                          <a:schemeClr val="tx1"/>
                        </a:solidFill>
                        <a:latin typeface="+mj-lt"/>
                        <a:ea typeface="Calibri" panose="020F0502020204030204"/>
                        <a:cs typeface="Calibri" panose="020F0502020204030204"/>
                        <a:sym typeface="Calibri" panose="020F0502020204030204"/>
                      </a:endParaRPr>
                    </a:p>
                  </a:txBody>
                  <a:tcPr marL="121900" marR="121900" marT="121900" marB="12190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461" y="57664"/>
            <a:ext cx="11424539" cy="606056"/>
          </a:xfrm>
          <a:prstGeom prst="rect">
            <a:avLst/>
          </a:prstGeom>
        </p:spPr>
        <p:style>
          <a:lnRef idx="1">
            <a:schemeClr val="accent6"/>
          </a:lnRef>
          <a:fillRef idx="3">
            <a:schemeClr val="accent6"/>
          </a:fillRef>
          <a:effectRef idx="2">
            <a:schemeClr val="accent6"/>
          </a:effectRef>
          <a:fontRef idx="minor">
            <a:schemeClr val="lt1"/>
          </a:fontRef>
        </p:style>
        <p:txBody>
          <a:bodyPr lIns="91440" tIns="45720" rIns="91440" bIns="45720" rtlCol="0" anchor="ctr"/>
          <a:lstStyle/>
          <a:p>
            <a:r>
              <a:rPr lang="en-US" sz="2400" dirty="0">
                <a:solidFill>
                  <a:schemeClr val="bg1"/>
                </a:solidFill>
                <a:latin typeface="Bookman Old Style" panose="02050604050505020204" pitchFamily="18" charset="0"/>
                <a:cs typeface="Calibri" panose="020F0502020204030204"/>
              </a:rPr>
              <a:t>Generation of HDR Images Using AI for OMS Cameras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76" y="0"/>
            <a:ext cx="721385" cy="721385"/>
          </a:xfrm>
          <a:prstGeom prst="rect">
            <a:avLst/>
          </a:prstGeom>
        </p:spPr>
      </p:pic>
      <p:pic>
        <p:nvPicPr>
          <p:cNvPr id="8" name="Google Shape;55;p13"/>
          <p:cNvPicPr preferRelativeResize="0"/>
          <p:nvPr/>
        </p:nvPicPr>
        <p:blipFill>
          <a:blip r:embed="rId4"/>
          <a:stretch>
            <a:fillRect/>
          </a:stretch>
        </p:blipFill>
        <p:spPr>
          <a:xfrm>
            <a:off x="11470615" y="12691"/>
            <a:ext cx="721385" cy="708694"/>
          </a:xfrm>
          <a:prstGeom prst="rect">
            <a:avLst/>
          </a:prstGeom>
          <a:noFill/>
          <a:ln>
            <a:noFill/>
          </a:ln>
        </p:spPr>
      </p:pic>
      <p:sp>
        <p:nvSpPr>
          <p:cNvPr id="11" name="Slide Number Placeholder 10"/>
          <p:cNvSpPr>
            <a:spLocks noGrp="1"/>
          </p:cNvSpPr>
          <p:nvPr>
            <p:ph type="sldNum" sz="quarter" idx="12"/>
          </p:nvPr>
        </p:nvSpPr>
        <p:spPr>
          <a:xfrm>
            <a:off x="9088107" y="6356350"/>
            <a:ext cx="2743200" cy="365125"/>
          </a:xfrm>
        </p:spPr>
        <p:txBody>
          <a:bodyPr/>
          <a:lstStyle/>
          <a:p>
            <a:fld id="{E7D3DEB7-E981-44B0-B1F4-F3EEF74867CF}" type="slidenum">
              <a:rPr lang="en-IN" smtClean="0">
                <a:latin typeface="Bookman Old Style" panose="02050604050505020204" pitchFamily="18" charset="0"/>
              </a:rPr>
              <a:t>6</a:t>
            </a:fld>
            <a:endParaRPr lang="en-IN">
              <a:latin typeface="Bookman Old Style" panose="02050604050505020204" pitchFamily="18" charset="0"/>
            </a:endParaRPr>
          </a:p>
        </p:txBody>
      </p:sp>
      <p:pic>
        <p:nvPicPr>
          <p:cNvPr id="5" name="Picture 4">
            <a:extLst>
              <a:ext uri="{FF2B5EF4-FFF2-40B4-BE49-F238E27FC236}">
                <a16:creationId xmlns:a16="http://schemas.microsoft.com/office/drawing/2014/main" id="{1DB74FA4-EE2B-01A5-5679-A6A7902B06A9}"/>
              </a:ext>
            </a:extLst>
          </p:cNvPr>
          <p:cNvPicPr>
            <a:picLocks noChangeAspect="1"/>
          </p:cNvPicPr>
          <p:nvPr/>
        </p:nvPicPr>
        <p:blipFill>
          <a:blip r:embed="rId5"/>
          <a:stretch>
            <a:fillRect/>
          </a:stretch>
        </p:blipFill>
        <p:spPr>
          <a:xfrm>
            <a:off x="1738308" y="708693"/>
            <a:ext cx="8715383" cy="62073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461" y="57664"/>
            <a:ext cx="11424539" cy="606056"/>
          </a:xfrm>
          <a:prstGeom prst="rect">
            <a:avLst/>
          </a:prstGeom>
        </p:spPr>
        <p:style>
          <a:lnRef idx="1">
            <a:schemeClr val="accent6"/>
          </a:lnRef>
          <a:fillRef idx="3">
            <a:schemeClr val="accent6"/>
          </a:fillRef>
          <a:effectRef idx="2">
            <a:schemeClr val="accent6"/>
          </a:effectRef>
          <a:fontRef idx="minor">
            <a:schemeClr val="lt1"/>
          </a:fontRef>
        </p:style>
        <p:txBody>
          <a:bodyPr lIns="91440" tIns="45720" rIns="91440" bIns="45720" rtlCol="0" anchor="ctr"/>
          <a:lstStyle/>
          <a:p>
            <a:r>
              <a:rPr lang="en-US" sz="2400" dirty="0">
                <a:solidFill>
                  <a:schemeClr val="bg1"/>
                </a:solidFill>
                <a:latin typeface="Bookman Old Style" panose="02050604050505020204" pitchFamily="18" charset="0"/>
                <a:cs typeface="Calibri" panose="020F0502020204030204"/>
              </a:rPr>
              <a:t>Generation of HDR Images Using AI for OMS Cameras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76" y="0"/>
            <a:ext cx="721385" cy="721385"/>
          </a:xfrm>
          <a:prstGeom prst="rect">
            <a:avLst/>
          </a:prstGeom>
        </p:spPr>
      </p:pic>
      <p:sp>
        <p:nvSpPr>
          <p:cNvPr id="3" name="TextBox 12"/>
          <p:cNvSpPr txBox="1"/>
          <p:nvPr/>
        </p:nvSpPr>
        <p:spPr>
          <a:xfrm>
            <a:off x="46990" y="704850"/>
            <a:ext cx="10920730" cy="504825"/>
          </a:xfrm>
          <a:prstGeom prst="rect">
            <a:avLst/>
          </a:prstGeom>
          <a:noFill/>
        </p:spPr>
        <p:txBody>
          <a:bodyPr wrap="square"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400" b="1" dirty="0">
              <a:latin typeface="Bookman Old Style" panose="02050604050505020204" pitchFamily="18" charset="0"/>
            </a:endParaRPr>
          </a:p>
        </p:txBody>
      </p:sp>
      <p:pic>
        <p:nvPicPr>
          <p:cNvPr id="8" name="Google Shape;55;p13"/>
          <p:cNvPicPr preferRelativeResize="0"/>
          <p:nvPr/>
        </p:nvPicPr>
        <p:blipFill>
          <a:blip r:embed="rId4"/>
          <a:stretch>
            <a:fillRect/>
          </a:stretch>
        </p:blipFill>
        <p:spPr>
          <a:xfrm>
            <a:off x="11470615" y="12691"/>
            <a:ext cx="721385" cy="708694"/>
          </a:xfrm>
          <a:prstGeom prst="rect">
            <a:avLst/>
          </a:prstGeom>
          <a:noFill/>
          <a:ln>
            <a:noFill/>
          </a:ln>
        </p:spPr>
      </p:pic>
      <p:sp>
        <p:nvSpPr>
          <p:cNvPr id="11" name="Slide Number Placeholder 10"/>
          <p:cNvSpPr>
            <a:spLocks noGrp="1"/>
          </p:cNvSpPr>
          <p:nvPr>
            <p:ph type="sldNum" sz="quarter" idx="12"/>
          </p:nvPr>
        </p:nvSpPr>
        <p:spPr>
          <a:xfrm>
            <a:off x="9088107" y="6356350"/>
            <a:ext cx="2743200" cy="365125"/>
          </a:xfrm>
        </p:spPr>
        <p:txBody>
          <a:bodyPr/>
          <a:lstStyle/>
          <a:p>
            <a:fld id="{E7D3DEB7-E981-44B0-B1F4-F3EEF74867CF}" type="slidenum">
              <a:rPr lang="en-IN" smtClean="0">
                <a:latin typeface="Bookman Old Style" panose="02050604050505020204" pitchFamily="18" charset="0"/>
              </a:rPr>
              <a:t>7</a:t>
            </a:fld>
            <a:endParaRPr lang="en-IN">
              <a:latin typeface="Bookman Old Style" panose="02050604050505020204" pitchFamily="18" charset="0"/>
            </a:endParaRPr>
          </a:p>
        </p:txBody>
      </p:sp>
      <p:sp>
        <p:nvSpPr>
          <p:cNvPr id="18" name="TextBox 17"/>
          <p:cNvSpPr txBox="1"/>
          <p:nvPr/>
        </p:nvSpPr>
        <p:spPr>
          <a:xfrm>
            <a:off x="47625" y="817245"/>
            <a:ext cx="6021070" cy="5788025"/>
          </a:xfrm>
          <a:prstGeom prst="rect">
            <a:avLst/>
          </a:prstGeom>
          <a:noFill/>
        </p:spPr>
        <p:txBody>
          <a:bodyPr wrap="square">
            <a:noAutofit/>
          </a:bodyPr>
          <a:lstStyle/>
          <a:p>
            <a:pPr marL="152400" indent="0" algn="just">
              <a:buNone/>
            </a:pPr>
            <a:r>
              <a:rPr lang="en-US" sz="2200" b="1" dirty="0">
                <a:sym typeface="+mn-ea"/>
              </a:rPr>
              <a:t>Dataset Name</a:t>
            </a:r>
            <a:r>
              <a:rPr lang="en-US" sz="2200" dirty="0">
                <a:sym typeface="+mn-ea"/>
              </a:rPr>
              <a:t>: Kalantari HDR Dataset</a:t>
            </a:r>
          </a:p>
          <a:p>
            <a:pPr marL="152400" indent="0" algn="just">
              <a:buNone/>
            </a:pPr>
            <a:endParaRPr lang="en-US" sz="2200" dirty="0"/>
          </a:p>
          <a:p>
            <a:pPr marL="152400" indent="0" algn="just">
              <a:buNone/>
            </a:pPr>
            <a:r>
              <a:rPr lang="en-US" sz="2200" b="1" dirty="0">
                <a:sym typeface="+mn-ea"/>
              </a:rPr>
              <a:t>Description</a:t>
            </a:r>
            <a:r>
              <a:rPr lang="en-US" sz="2200" dirty="0">
                <a:sym typeface="+mn-ea"/>
              </a:rPr>
              <a:t>: The Kalantari HDR Dataset, introduced by Nima Khademi Kalantari and Ravi Ramamoorthi in 2017, supports HDR reconstruction by merging multiple LDR images into a single HDR image, focusing on dynamic scenes with motion.</a:t>
            </a:r>
            <a:endParaRPr lang="en-US" sz="2200" dirty="0"/>
          </a:p>
          <a:p>
            <a:pPr marL="152400" indent="0" algn="just">
              <a:buNone/>
            </a:pPr>
            <a:r>
              <a:rPr lang="en-US" sz="2200" b="1" u="sng" dirty="0">
                <a:sym typeface="+mn-ea"/>
              </a:rPr>
              <a:t>Dataset Composition</a:t>
            </a:r>
            <a:r>
              <a:rPr lang="en-US" sz="2200" dirty="0">
                <a:sym typeface="+mn-ea"/>
              </a:rPr>
              <a:t>:</a:t>
            </a:r>
            <a:endParaRPr lang="en-US" sz="2200" dirty="0"/>
          </a:p>
          <a:p>
            <a:pPr marL="152400" indent="0" algn="just">
              <a:buNone/>
            </a:pPr>
            <a:r>
              <a:rPr lang="en-US" sz="2200" b="1" dirty="0">
                <a:sym typeface="+mn-ea"/>
              </a:rPr>
              <a:t>Training Set</a:t>
            </a:r>
            <a:r>
              <a:rPr lang="en-US" sz="2200" dirty="0">
                <a:sym typeface="+mn-ea"/>
              </a:rPr>
              <a:t>: Contains 74 distinct scenes, each comprising three LDR images captured at different exposures (low, medium, and high) and their corresponding ground truth HDR image.</a:t>
            </a:r>
            <a:endParaRPr lang="en-US" sz="2200" dirty="0"/>
          </a:p>
          <a:p>
            <a:pPr marL="152400" indent="0" algn="just">
              <a:buNone/>
            </a:pPr>
            <a:r>
              <a:rPr lang="en-US" sz="2200" b="1" dirty="0">
                <a:sym typeface="+mn-ea"/>
              </a:rPr>
              <a:t>Test Set</a:t>
            </a:r>
            <a:r>
              <a:rPr lang="en-US" sz="2200" dirty="0">
                <a:sym typeface="+mn-ea"/>
              </a:rPr>
              <a:t>: Includes a variety of scenes with similar LDR images and their ground truth HDR </a:t>
            </a:r>
            <a:r>
              <a:rPr lang="en-US" sz="2200" dirty="0" err="1">
                <a:sym typeface="+mn-ea"/>
              </a:rPr>
              <a:t>Images,used</a:t>
            </a:r>
            <a:r>
              <a:rPr lang="en-US" sz="2200" dirty="0">
                <a:sym typeface="+mn-ea"/>
              </a:rPr>
              <a:t> for evaluating the performance of HDR reconstruction algorithms.</a:t>
            </a:r>
            <a:endParaRPr lang="en-US" sz="2200" dirty="0"/>
          </a:p>
          <a:p>
            <a:pPr indent="0" algn="just">
              <a:lnSpc>
                <a:spcPct val="150000"/>
              </a:lnSpc>
              <a:buFont typeface="Arial" panose="020B0604020202020204" pitchFamily="34" charset="0"/>
              <a:buNone/>
            </a:pPr>
            <a:endParaRPr lang="en-IN" sz="2200" dirty="0">
              <a:latin typeface="Bookman Old Style" panose="02050604050505020204" pitchFamily="18" charset="0"/>
            </a:endParaRPr>
          </a:p>
        </p:txBody>
      </p:sp>
      <p:pic>
        <p:nvPicPr>
          <p:cNvPr id="5" name="Picture 4"/>
          <p:cNvPicPr>
            <a:picLocks noChangeAspect="1"/>
          </p:cNvPicPr>
          <p:nvPr/>
        </p:nvPicPr>
        <p:blipFill>
          <a:blip r:embed="rId5"/>
          <a:stretch>
            <a:fillRect/>
          </a:stretch>
        </p:blipFill>
        <p:spPr>
          <a:xfrm>
            <a:off x="6068695" y="662940"/>
            <a:ext cx="6010275" cy="58432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4A4FF-63B3-810E-612C-5746CDEC316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EC97EF2-9BAF-F810-68B3-226A56013E93}"/>
              </a:ext>
            </a:extLst>
          </p:cNvPr>
          <p:cNvSpPr/>
          <p:nvPr/>
        </p:nvSpPr>
        <p:spPr>
          <a:xfrm>
            <a:off x="767461" y="57664"/>
            <a:ext cx="11424539" cy="606056"/>
          </a:xfrm>
          <a:prstGeom prst="rect">
            <a:avLst/>
          </a:prstGeom>
        </p:spPr>
        <p:style>
          <a:lnRef idx="1">
            <a:schemeClr val="accent6"/>
          </a:lnRef>
          <a:fillRef idx="3">
            <a:schemeClr val="accent6"/>
          </a:fillRef>
          <a:effectRef idx="2">
            <a:schemeClr val="accent6"/>
          </a:effectRef>
          <a:fontRef idx="minor">
            <a:schemeClr val="lt1"/>
          </a:fontRef>
        </p:style>
        <p:txBody>
          <a:bodyPr lIns="91440" tIns="45720" rIns="91440" bIns="45720" rtlCol="0" anchor="ctr"/>
          <a:lstStyle/>
          <a:p>
            <a:r>
              <a:rPr lang="en-US" sz="2400" dirty="0">
                <a:solidFill>
                  <a:schemeClr val="bg1"/>
                </a:solidFill>
                <a:latin typeface="Bookman Old Style" panose="02050604050505020204" pitchFamily="18" charset="0"/>
                <a:cs typeface="Calibri" panose="020F0502020204030204"/>
              </a:rPr>
              <a:t>Generation of HDR Images Using AI for OMS Cameras      </a:t>
            </a:r>
          </a:p>
        </p:txBody>
      </p:sp>
      <p:pic>
        <p:nvPicPr>
          <p:cNvPr id="4" name="Picture 3">
            <a:extLst>
              <a:ext uri="{FF2B5EF4-FFF2-40B4-BE49-F238E27FC236}">
                <a16:creationId xmlns:a16="http://schemas.microsoft.com/office/drawing/2014/main" id="{04C30A72-4EA3-B2DA-D19F-61F9004EE2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76" y="0"/>
            <a:ext cx="721385" cy="721385"/>
          </a:xfrm>
          <a:prstGeom prst="rect">
            <a:avLst/>
          </a:prstGeom>
        </p:spPr>
      </p:pic>
      <p:sp>
        <p:nvSpPr>
          <p:cNvPr id="3" name="TextBox 12">
            <a:extLst>
              <a:ext uri="{FF2B5EF4-FFF2-40B4-BE49-F238E27FC236}">
                <a16:creationId xmlns:a16="http://schemas.microsoft.com/office/drawing/2014/main" id="{A8BE3A3E-5062-CFCF-B8A1-304D889FA5D8}"/>
              </a:ext>
            </a:extLst>
          </p:cNvPr>
          <p:cNvSpPr txBox="1"/>
          <p:nvPr/>
        </p:nvSpPr>
        <p:spPr>
          <a:xfrm>
            <a:off x="46990" y="704850"/>
            <a:ext cx="10920730" cy="504825"/>
          </a:xfrm>
          <a:prstGeom prst="rect">
            <a:avLst/>
          </a:prstGeom>
          <a:noFill/>
        </p:spPr>
        <p:txBody>
          <a:bodyPr wrap="square"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400" b="1" dirty="0">
              <a:latin typeface="Bookman Old Style" panose="02050604050505020204" pitchFamily="18" charset="0"/>
            </a:endParaRPr>
          </a:p>
        </p:txBody>
      </p:sp>
      <p:pic>
        <p:nvPicPr>
          <p:cNvPr id="8" name="Google Shape;55;p13">
            <a:extLst>
              <a:ext uri="{FF2B5EF4-FFF2-40B4-BE49-F238E27FC236}">
                <a16:creationId xmlns:a16="http://schemas.microsoft.com/office/drawing/2014/main" id="{011496DC-FDE3-98E1-0989-6360A9EDDD95}"/>
              </a:ext>
            </a:extLst>
          </p:cNvPr>
          <p:cNvPicPr preferRelativeResize="0"/>
          <p:nvPr/>
        </p:nvPicPr>
        <p:blipFill>
          <a:blip r:embed="rId4"/>
          <a:stretch>
            <a:fillRect/>
          </a:stretch>
        </p:blipFill>
        <p:spPr>
          <a:xfrm>
            <a:off x="11470615" y="12691"/>
            <a:ext cx="721385" cy="708694"/>
          </a:xfrm>
          <a:prstGeom prst="rect">
            <a:avLst/>
          </a:prstGeom>
          <a:noFill/>
          <a:ln>
            <a:noFill/>
          </a:ln>
        </p:spPr>
      </p:pic>
      <p:sp>
        <p:nvSpPr>
          <p:cNvPr id="11" name="Slide Number Placeholder 10">
            <a:extLst>
              <a:ext uri="{FF2B5EF4-FFF2-40B4-BE49-F238E27FC236}">
                <a16:creationId xmlns:a16="http://schemas.microsoft.com/office/drawing/2014/main" id="{15D80D0A-C5E2-B733-7F48-EF28086692AD}"/>
              </a:ext>
            </a:extLst>
          </p:cNvPr>
          <p:cNvSpPr>
            <a:spLocks noGrp="1"/>
          </p:cNvSpPr>
          <p:nvPr>
            <p:ph type="sldNum" sz="quarter" idx="12"/>
          </p:nvPr>
        </p:nvSpPr>
        <p:spPr>
          <a:xfrm>
            <a:off x="9088107" y="6356350"/>
            <a:ext cx="2743200" cy="365125"/>
          </a:xfrm>
        </p:spPr>
        <p:txBody>
          <a:bodyPr/>
          <a:lstStyle/>
          <a:p>
            <a:fld id="{E7D3DEB7-E981-44B0-B1F4-F3EEF74867CF}" type="slidenum">
              <a:rPr lang="en-IN" smtClean="0">
                <a:latin typeface="Bookman Old Style" panose="02050604050505020204" pitchFamily="18" charset="0"/>
              </a:rPr>
              <a:t>8</a:t>
            </a:fld>
            <a:endParaRPr lang="en-IN">
              <a:latin typeface="Bookman Old Style" panose="02050604050505020204" pitchFamily="18" charset="0"/>
            </a:endParaRPr>
          </a:p>
        </p:txBody>
      </p:sp>
      <p:sp>
        <p:nvSpPr>
          <p:cNvPr id="18" name="TextBox 17">
            <a:extLst>
              <a:ext uri="{FF2B5EF4-FFF2-40B4-BE49-F238E27FC236}">
                <a16:creationId xmlns:a16="http://schemas.microsoft.com/office/drawing/2014/main" id="{59B4A0E6-7032-A441-8845-12142006E684}"/>
              </a:ext>
            </a:extLst>
          </p:cNvPr>
          <p:cNvSpPr txBox="1"/>
          <p:nvPr/>
        </p:nvSpPr>
        <p:spPr>
          <a:xfrm>
            <a:off x="313055" y="1209675"/>
            <a:ext cx="5622925" cy="5394960"/>
          </a:xfrm>
          <a:prstGeom prst="rect">
            <a:avLst/>
          </a:prstGeom>
          <a:noFill/>
        </p:spPr>
        <p:txBody>
          <a:bodyPr wrap="square">
            <a:noAutofit/>
          </a:bodyPr>
          <a:lstStyle/>
          <a:p>
            <a:pPr marL="285750" indent="-285750" algn="just">
              <a:buFont typeface="Arial" panose="020B0604020202020204" pitchFamily="34" charset="0"/>
              <a:buChar char="•"/>
            </a:pPr>
            <a:r>
              <a:rPr lang="en-US" sz="2400" dirty="0">
                <a:sym typeface="+mn-ea"/>
              </a:rPr>
              <a:t>Swin Transformer (Shifted Window Transformer) is an advanced vision transformer architecture that introduces </a:t>
            </a:r>
            <a:r>
              <a:rPr lang="en-US" sz="2400" b="1" dirty="0">
                <a:sym typeface="+mn-ea"/>
              </a:rPr>
              <a:t>locality, hierarchical feature learning, and computational efficiency</a:t>
            </a:r>
            <a:r>
              <a:rPr lang="en-US" sz="2400" dirty="0">
                <a:sym typeface="+mn-ea"/>
              </a:rPr>
              <a:t> into the traditional </a:t>
            </a:r>
            <a:r>
              <a:rPr lang="en-US" sz="2400" dirty="0" err="1">
                <a:sym typeface="+mn-ea"/>
              </a:rPr>
              <a:t>ViT</a:t>
            </a:r>
            <a:r>
              <a:rPr lang="en-US" sz="2400" dirty="0">
                <a:sym typeface="+mn-ea"/>
              </a:rPr>
              <a:t> (Vision Transformer).</a:t>
            </a:r>
            <a:endParaRPr lang="en-US" sz="2400" dirty="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sym typeface="+mn-ea"/>
              </a:rPr>
              <a:t>It divides an image into non-overlapping windows and processes them in a hierarchical manner, gradually expanding the receptive field while maintaining efficient computation.</a:t>
            </a:r>
            <a:endParaRPr lang="en-IN" sz="2400" b="1" dirty="0"/>
          </a:p>
          <a:p>
            <a:pPr indent="0" algn="just">
              <a:lnSpc>
                <a:spcPct val="150000"/>
              </a:lnSpc>
              <a:buFont typeface="Arial" panose="020B0604020202020204" pitchFamily="34" charset="0"/>
              <a:buNone/>
            </a:pPr>
            <a:endParaRPr lang="en-IN" sz="2400" dirty="0">
              <a:latin typeface="Bookman Old Style" panose="02050604050505020204" pitchFamily="18" charset="0"/>
            </a:endParaRPr>
          </a:p>
        </p:txBody>
      </p:sp>
      <p:pic>
        <p:nvPicPr>
          <p:cNvPr id="7" name="Picture 6">
            <a:extLst>
              <a:ext uri="{FF2B5EF4-FFF2-40B4-BE49-F238E27FC236}">
                <a16:creationId xmlns:a16="http://schemas.microsoft.com/office/drawing/2014/main" id="{EC7EB949-B442-DDA7-52C0-AE9C15EC14B7}"/>
              </a:ext>
            </a:extLst>
          </p:cNvPr>
          <p:cNvPicPr>
            <a:picLocks noChangeAspect="1"/>
          </p:cNvPicPr>
          <p:nvPr/>
        </p:nvPicPr>
        <p:blipFill>
          <a:blip r:embed="rId5"/>
          <a:stretch>
            <a:fillRect/>
          </a:stretch>
        </p:blipFill>
        <p:spPr>
          <a:xfrm>
            <a:off x="5935761" y="1690037"/>
            <a:ext cx="6256239" cy="3477925"/>
          </a:xfrm>
          <a:prstGeom prst="rect">
            <a:avLst/>
          </a:prstGeom>
        </p:spPr>
      </p:pic>
    </p:spTree>
    <p:extLst>
      <p:ext uri="{BB962C8B-B14F-4D97-AF65-F5344CB8AC3E}">
        <p14:creationId xmlns:p14="http://schemas.microsoft.com/office/powerpoint/2010/main" val="143588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461" y="57664"/>
            <a:ext cx="11424539" cy="606056"/>
          </a:xfrm>
          <a:prstGeom prst="rect">
            <a:avLst/>
          </a:prstGeom>
        </p:spPr>
        <p:style>
          <a:lnRef idx="1">
            <a:schemeClr val="accent6"/>
          </a:lnRef>
          <a:fillRef idx="3">
            <a:schemeClr val="accent6"/>
          </a:fillRef>
          <a:effectRef idx="2">
            <a:schemeClr val="accent6"/>
          </a:effectRef>
          <a:fontRef idx="minor">
            <a:schemeClr val="lt1"/>
          </a:fontRef>
        </p:style>
        <p:txBody>
          <a:bodyPr lIns="91440" tIns="45720" rIns="91440" bIns="45720" rtlCol="0" anchor="ctr"/>
          <a:lstStyle/>
          <a:p>
            <a:r>
              <a:rPr lang="en-US" sz="2400" dirty="0">
                <a:solidFill>
                  <a:schemeClr val="bg1"/>
                </a:solidFill>
                <a:latin typeface="Bookman Old Style" panose="02050604050505020204" pitchFamily="18" charset="0"/>
                <a:cs typeface="Calibri" panose="020F0502020204030204"/>
              </a:rPr>
              <a:t>Generation of HDR Images Using AI for OMS Cameras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76" y="0"/>
            <a:ext cx="721385" cy="721385"/>
          </a:xfrm>
          <a:prstGeom prst="rect">
            <a:avLst/>
          </a:prstGeom>
        </p:spPr>
      </p:pic>
      <p:sp>
        <p:nvSpPr>
          <p:cNvPr id="3" name="TextBox 12"/>
          <p:cNvSpPr txBox="1"/>
          <p:nvPr/>
        </p:nvSpPr>
        <p:spPr>
          <a:xfrm>
            <a:off x="46990" y="704850"/>
            <a:ext cx="10920730" cy="504825"/>
          </a:xfrm>
          <a:prstGeom prst="rect">
            <a:avLst/>
          </a:prstGeom>
          <a:noFill/>
        </p:spPr>
        <p:txBody>
          <a:bodyPr wrap="square"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400" b="1" dirty="0">
              <a:latin typeface="Bookman Old Style" panose="02050604050505020204" pitchFamily="18" charset="0"/>
            </a:endParaRPr>
          </a:p>
        </p:txBody>
      </p:sp>
      <p:pic>
        <p:nvPicPr>
          <p:cNvPr id="8" name="Google Shape;55;p13"/>
          <p:cNvPicPr preferRelativeResize="0"/>
          <p:nvPr/>
        </p:nvPicPr>
        <p:blipFill>
          <a:blip r:embed="rId5"/>
          <a:stretch>
            <a:fillRect/>
          </a:stretch>
        </p:blipFill>
        <p:spPr>
          <a:xfrm>
            <a:off x="11470615" y="12691"/>
            <a:ext cx="721385" cy="708694"/>
          </a:xfrm>
          <a:prstGeom prst="rect">
            <a:avLst/>
          </a:prstGeom>
          <a:noFill/>
          <a:ln>
            <a:noFill/>
          </a:ln>
        </p:spPr>
      </p:pic>
      <p:sp>
        <p:nvSpPr>
          <p:cNvPr id="11" name="Slide Number Placeholder 10"/>
          <p:cNvSpPr>
            <a:spLocks noGrp="1"/>
          </p:cNvSpPr>
          <p:nvPr>
            <p:ph type="sldNum" sz="quarter" idx="12"/>
          </p:nvPr>
        </p:nvSpPr>
        <p:spPr>
          <a:xfrm>
            <a:off x="9088107" y="6356350"/>
            <a:ext cx="2743200" cy="365125"/>
          </a:xfrm>
        </p:spPr>
        <p:txBody>
          <a:bodyPr/>
          <a:lstStyle/>
          <a:p>
            <a:fld id="{E7D3DEB7-E981-44B0-B1F4-F3EEF74867CF}" type="slidenum">
              <a:rPr lang="en-IN" smtClean="0">
                <a:latin typeface="Bookman Old Style" panose="02050604050505020204" pitchFamily="18" charset="0"/>
              </a:rPr>
              <a:t>9</a:t>
            </a:fld>
            <a:endParaRPr lang="en-IN">
              <a:latin typeface="Bookman Old Style" panose="02050604050505020204" pitchFamily="18" charset="0"/>
            </a:endParaRPr>
          </a:p>
        </p:txBody>
      </p:sp>
      <p:sp>
        <p:nvSpPr>
          <p:cNvPr id="18" name="TextBox 17"/>
          <p:cNvSpPr txBox="1"/>
          <p:nvPr/>
        </p:nvSpPr>
        <p:spPr>
          <a:xfrm>
            <a:off x="679450" y="1489710"/>
            <a:ext cx="11152505" cy="4470400"/>
          </a:xfrm>
          <a:prstGeom prst="rect">
            <a:avLst/>
          </a:prstGeom>
          <a:noFill/>
        </p:spPr>
        <p:txBody>
          <a:bodyPr wrap="square">
            <a:noAutofit/>
          </a:bodyPr>
          <a:lstStyle/>
          <a:p>
            <a:pPr marL="285750" indent="-285750" algn="just">
              <a:lnSpc>
                <a:spcPct val="150000"/>
              </a:lnSpc>
              <a:buFont typeface="Arial" panose="020B0604020202020204" pitchFamily="34" charset="0"/>
              <a:buChar char="•"/>
            </a:pPr>
            <a:endParaRPr lang="en-IN" sz="2800" dirty="0">
              <a:latin typeface="Bookman Old Style" panose="02050604050505020204" pitchFamily="18" charset="0"/>
            </a:endParaRPr>
          </a:p>
        </p:txBody>
      </p:sp>
      <p:sp>
        <p:nvSpPr>
          <p:cNvPr id="5" name="Text Box 4"/>
          <p:cNvSpPr txBox="1"/>
          <p:nvPr/>
        </p:nvSpPr>
        <p:spPr>
          <a:xfrm>
            <a:off x="679450" y="801370"/>
            <a:ext cx="9036685" cy="630555"/>
          </a:xfrm>
          <a:prstGeom prst="rect">
            <a:avLst/>
          </a:prstGeom>
          <a:noFill/>
        </p:spPr>
        <p:txBody>
          <a:bodyPr wrap="square" rtlCol="0">
            <a:noAutofit/>
          </a:bodyPr>
          <a:lstStyle/>
          <a:p>
            <a:r>
              <a:rPr lang="en-US" sz="2400" b="1" dirty="0">
                <a:solidFill>
                  <a:schemeClr val="accent1"/>
                </a:solidFill>
                <a:sym typeface="+mn-ea"/>
              </a:rPr>
              <a:t>Why Swin Transformer over CNN and </a:t>
            </a:r>
            <a:r>
              <a:rPr lang="en-US" sz="2400" b="1" dirty="0" err="1">
                <a:solidFill>
                  <a:schemeClr val="accent1"/>
                </a:solidFill>
                <a:sym typeface="+mn-ea"/>
              </a:rPr>
              <a:t>ViT</a:t>
            </a:r>
            <a:r>
              <a:rPr lang="en-US" sz="2400" b="1" dirty="0">
                <a:solidFill>
                  <a:schemeClr val="accent1"/>
                </a:solidFill>
                <a:sym typeface="+mn-ea"/>
              </a:rPr>
              <a:t>:</a:t>
            </a:r>
            <a:endParaRPr lang="en-IN" sz="2400" b="1" dirty="0">
              <a:solidFill>
                <a:schemeClr val="accent1"/>
              </a:solidFill>
            </a:endParaRPr>
          </a:p>
          <a:p>
            <a:endParaRPr lang="en-US" sz="2400"/>
          </a:p>
        </p:txBody>
      </p:sp>
      <p:graphicFrame>
        <p:nvGraphicFramePr>
          <p:cNvPr id="13" name="Table 12"/>
          <p:cNvGraphicFramePr>
            <a:graphicFrameLocks noGrp="1"/>
          </p:cNvGraphicFramePr>
          <p:nvPr>
            <p:custDataLst>
              <p:tags r:id="rId1"/>
            </p:custDataLst>
          </p:nvPr>
        </p:nvGraphicFramePr>
        <p:xfrm>
          <a:off x="679450" y="1432560"/>
          <a:ext cx="10533380" cy="5082540"/>
        </p:xfrm>
        <a:graphic>
          <a:graphicData uri="http://schemas.openxmlformats.org/drawingml/2006/table">
            <a:tbl>
              <a:tblPr firstRow="1" bandRow="1">
                <a:tableStyleId>{5C22544A-7EE6-4342-B048-85BDC9FD1C3A}</a:tableStyleId>
              </a:tblPr>
              <a:tblGrid>
                <a:gridCol w="2633345">
                  <a:extLst>
                    <a:ext uri="{9D8B030D-6E8A-4147-A177-3AD203B41FA5}">
                      <a16:colId xmlns:a16="http://schemas.microsoft.com/office/drawing/2014/main" val="20000"/>
                    </a:ext>
                  </a:extLst>
                </a:gridCol>
                <a:gridCol w="2633345">
                  <a:extLst>
                    <a:ext uri="{9D8B030D-6E8A-4147-A177-3AD203B41FA5}">
                      <a16:colId xmlns:a16="http://schemas.microsoft.com/office/drawing/2014/main" val="20001"/>
                    </a:ext>
                  </a:extLst>
                </a:gridCol>
                <a:gridCol w="2633345">
                  <a:extLst>
                    <a:ext uri="{9D8B030D-6E8A-4147-A177-3AD203B41FA5}">
                      <a16:colId xmlns:a16="http://schemas.microsoft.com/office/drawing/2014/main" val="20002"/>
                    </a:ext>
                  </a:extLst>
                </a:gridCol>
                <a:gridCol w="2633345">
                  <a:extLst>
                    <a:ext uri="{9D8B030D-6E8A-4147-A177-3AD203B41FA5}">
                      <a16:colId xmlns:a16="http://schemas.microsoft.com/office/drawing/2014/main" val="20003"/>
                    </a:ext>
                  </a:extLst>
                </a:gridCol>
              </a:tblGrid>
              <a:tr h="745490">
                <a:tc>
                  <a:txBody>
                    <a:bodyPr/>
                    <a:lstStyle/>
                    <a:p>
                      <a:pPr algn="ctr"/>
                      <a:r>
                        <a:rPr lang="en-US" dirty="0"/>
                        <a:t>Factors</a:t>
                      </a:r>
                      <a:endParaRPr lang="en-IN" dirty="0"/>
                    </a:p>
                  </a:txBody>
                  <a:tcPr/>
                </a:tc>
                <a:tc>
                  <a:txBody>
                    <a:bodyPr/>
                    <a:lstStyle/>
                    <a:p>
                      <a:pPr algn="ctr"/>
                      <a:r>
                        <a:rPr lang="en-US" dirty="0"/>
                        <a:t>CNN</a:t>
                      </a:r>
                      <a:endParaRPr lang="en-IN" dirty="0"/>
                    </a:p>
                  </a:txBody>
                  <a:tcPr/>
                </a:tc>
                <a:tc>
                  <a:txBody>
                    <a:bodyPr/>
                    <a:lstStyle/>
                    <a:p>
                      <a:pPr algn="ctr"/>
                      <a:r>
                        <a:rPr lang="en-US" dirty="0" err="1"/>
                        <a:t>ViT</a:t>
                      </a:r>
                      <a:r>
                        <a:rPr lang="en-US" dirty="0"/>
                        <a:t> (Vision Transformers)</a:t>
                      </a:r>
                      <a:endParaRPr lang="en-IN" dirty="0"/>
                    </a:p>
                  </a:txBody>
                  <a:tcPr/>
                </a:tc>
                <a:tc>
                  <a:txBody>
                    <a:bodyPr/>
                    <a:lstStyle/>
                    <a:p>
                      <a:pPr algn="ctr"/>
                      <a:r>
                        <a:rPr lang="en-US" dirty="0"/>
                        <a:t>Swin Transformers</a:t>
                      </a:r>
                      <a:endParaRPr lang="en-IN" dirty="0"/>
                    </a:p>
                  </a:txBody>
                  <a:tcPr/>
                </a:tc>
                <a:extLst>
                  <a:ext uri="{0D108BD9-81ED-4DB2-BD59-A6C34878D82A}">
                    <a16:rowId xmlns:a16="http://schemas.microsoft.com/office/drawing/2014/main" val="10000"/>
                  </a:ext>
                </a:extLst>
              </a:tr>
              <a:tr h="745490">
                <a:tc>
                  <a:txBody>
                    <a:bodyPr/>
                    <a:lstStyle/>
                    <a:p>
                      <a:pPr algn="ctr"/>
                      <a:r>
                        <a:rPr lang="en-US" dirty="0"/>
                        <a:t>Feature Extraction</a:t>
                      </a:r>
                      <a:endParaRPr lang="en-IN" dirty="0"/>
                    </a:p>
                  </a:txBody>
                  <a:tcPr/>
                </a:tc>
                <a:tc>
                  <a:txBody>
                    <a:bodyPr/>
                    <a:lstStyle/>
                    <a:p>
                      <a:pPr algn="ctr"/>
                      <a:r>
                        <a:rPr lang="en-US" dirty="0"/>
                        <a:t>Local patterns</a:t>
                      </a:r>
                      <a:endParaRPr lang="en-IN" dirty="0"/>
                    </a:p>
                  </a:txBody>
                  <a:tcPr/>
                </a:tc>
                <a:tc>
                  <a:txBody>
                    <a:bodyPr/>
                    <a:lstStyle/>
                    <a:p>
                      <a:pPr algn="ctr"/>
                      <a:r>
                        <a:rPr lang="en-US" dirty="0"/>
                        <a:t>Global context via self-attention</a:t>
                      </a:r>
                      <a:endParaRPr lang="en-IN" dirty="0"/>
                    </a:p>
                  </a:txBody>
                  <a:tcPr/>
                </a:tc>
                <a:tc>
                  <a:txBody>
                    <a:bodyPr/>
                    <a:lstStyle/>
                    <a:p>
                      <a:pPr algn="ctr"/>
                      <a:r>
                        <a:rPr lang="en-US" dirty="0"/>
                        <a:t>Local + Global with hierarchical attention</a:t>
                      </a:r>
                      <a:endParaRPr lang="en-IN" dirty="0"/>
                    </a:p>
                  </a:txBody>
                  <a:tcPr/>
                </a:tc>
                <a:extLst>
                  <a:ext uri="{0D108BD9-81ED-4DB2-BD59-A6C34878D82A}">
                    <a16:rowId xmlns:a16="http://schemas.microsoft.com/office/drawing/2014/main" val="10001"/>
                  </a:ext>
                </a:extLst>
              </a:tr>
              <a:tr h="745490">
                <a:tc>
                  <a:txBody>
                    <a:bodyPr/>
                    <a:lstStyle/>
                    <a:p>
                      <a:pPr algn="ctr"/>
                      <a:r>
                        <a:rPr lang="en-US" dirty="0"/>
                        <a:t>Computational Complexity</a:t>
                      </a:r>
                      <a:endParaRPr lang="en-IN" dirty="0"/>
                    </a:p>
                  </a:txBody>
                  <a:tcPr/>
                </a:tc>
                <a:tc>
                  <a:txBody>
                    <a:bodyPr/>
                    <a:lstStyle/>
                    <a:p>
                      <a:pPr algn="ctr"/>
                      <a:r>
                        <a:rPr lang="en-US" dirty="0"/>
                        <a:t>Efficient (O(N))</a:t>
                      </a:r>
                      <a:endParaRPr lang="en-IN" dirty="0"/>
                    </a:p>
                  </a:txBody>
                  <a:tcPr/>
                </a:tc>
                <a:tc>
                  <a:txBody>
                    <a:bodyPr/>
                    <a:lstStyle/>
                    <a:p>
                      <a:pPr algn="ctr"/>
                      <a:r>
                        <a:rPr lang="en-US" dirty="0"/>
                        <a:t>High (O(N^2))</a:t>
                      </a:r>
                      <a:endParaRPr lang="en-IN" dirty="0"/>
                    </a:p>
                  </a:txBody>
                  <a:tcPr/>
                </a:tc>
                <a:tc>
                  <a:txBody>
                    <a:bodyPr/>
                    <a:lstStyle/>
                    <a:p>
                      <a:pPr algn="ctr"/>
                      <a:r>
                        <a:rPr lang="en-US" dirty="0"/>
                        <a:t>Near-Linear (O(N))</a:t>
                      </a:r>
                      <a:endParaRPr lang="en-IN" dirty="0"/>
                    </a:p>
                  </a:txBody>
                  <a:tcPr/>
                </a:tc>
                <a:extLst>
                  <a:ext uri="{0D108BD9-81ED-4DB2-BD59-A6C34878D82A}">
                    <a16:rowId xmlns:a16="http://schemas.microsoft.com/office/drawing/2014/main" val="10002"/>
                  </a:ext>
                </a:extLst>
              </a:tr>
              <a:tr h="876935">
                <a:tc>
                  <a:txBody>
                    <a:bodyPr/>
                    <a:lstStyle/>
                    <a:p>
                      <a:pPr algn="ctr"/>
                      <a:r>
                        <a:rPr lang="en-US" dirty="0"/>
                        <a:t>Training Data Requirement</a:t>
                      </a:r>
                      <a:endParaRPr lang="en-IN" dirty="0"/>
                    </a:p>
                  </a:txBody>
                  <a:tcPr/>
                </a:tc>
                <a:tc>
                  <a:txBody>
                    <a:bodyPr/>
                    <a:lstStyle/>
                    <a:p>
                      <a:pPr algn="ctr"/>
                      <a:r>
                        <a:rPr lang="en-US" dirty="0"/>
                        <a:t>Works well with small datasets</a:t>
                      </a:r>
                      <a:endParaRPr lang="en-IN" dirty="0"/>
                    </a:p>
                  </a:txBody>
                  <a:tcPr/>
                </a:tc>
                <a:tc>
                  <a:txBody>
                    <a:bodyPr/>
                    <a:lstStyle/>
                    <a:p>
                      <a:pPr algn="ctr"/>
                      <a:r>
                        <a:rPr lang="en-US" dirty="0"/>
                        <a:t>Needs large-scale pretraining</a:t>
                      </a:r>
                      <a:endParaRPr lang="en-IN" dirty="0"/>
                    </a:p>
                  </a:txBody>
                  <a:tcPr/>
                </a:tc>
                <a:tc>
                  <a:txBody>
                    <a:bodyPr/>
                    <a:lstStyle/>
                    <a:p>
                      <a:pPr algn="ctr"/>
                      <a:r>
                        <a:rPr lang="en-US" dirty="0"/>
                        <a:t>Performs well even with smaller datasets</a:t>
                      </a:r>
                      <a:endParaRPr lang="en-IN" dirty="0"/>
                    </a:p>
                  </a:txBody>
                  <a:tcPr/>
                </a:tc>
                <a:extLst>
                  <a:ext uri="{0D108BD9-81ED-4DB2-BD59-A6C34878D82A}">
                    <a16:rowId xmlns:a16="http://schemas.microsoft.com/office/drawing/2014/main" val="10003"/>
                  </a:ext>
                </a:extLst>
              </a:tr>
              <a:tr h="1223645">
                <a:tc>
                  <a:txBody>
                    <a:bodyPr/>
                    <a:lstStyle/>
                    <a:p>
                      <a:pPr algn="ctr"/>
                      <a:r>
                        <a:rPr lang="en-US" dirty="0"/>
                        <a:t>Memory Consumption</a:t>
                      </a:r>
                      <a:endParaRPr lang="en-IN" dirty="0"/>
                    </a:p>
                  </a:txBody>
                  <a:tcPr/>
                </a:tc>
                <a:tc>
                  <a:txBody>
                    <a:bodyPr/>
                    <a:lstStyle/>
                    <a:p>
                      <a:pPr algn="ctr"/>
                      <a:r>
                        <a:rPr lang="en-US" dirty="0"/>
                        <a:t>Lower to moderate</a:t>
                      </a:r>
                      <a:endParaRPr lang="en-IN" dirty="0"/>
                    </a:p>
                  </a:txBody>
                  <a:tcPr/>
                </a:tc>
                <a:tc>
                  <a:txBody>
                    <a:bodyPr/>
                    <a:lstStyle/>
                    <a:p>
                      <a:pPr algn="ctr"/>
                      <a:r>
                        <a:rPr lang="en-US" dirty="0"/>
                        <a:t>Very high (due to self-attention on all patches)</a:t>
                      </a:r>
                      <a:endParaRPr lang="en-IN" dirty="0"/>
                    </a:p>
                  </a:txBody>
                  <a:tcPr/>
                </a:tc>
                <a:tc>
                  <a:txBody>
                    <a:bodyPr/>
                    <a:lstStyle/>
                    <a:p>
                      <a:pPr algn="ctr"/>
                      <a:r>
                        <a:rPr lang="en-US" dirty="0"/>
                        <a:t>Lower than </a:t>
                      </a:r>
                      <a:r>
                        <a:rPr lang="en-US" dirty="0" err="1"/>
                        <a:t>ViT</a:t>
                      </a:r>
                      <a:r>
                        <a:rPr lang="en-US" dirty="0"/>
                        <a:t>, optimized with window-based attention</a:t>
                      </a:r>
                      <a:endParaRPr lang="en-IN" dirty="0"/>
                    </a:p>
                  </a:txBody>
                  <a:tcPr/>
                </a:tc>
                <a:extLst>
                  <a:ext uri="{0D108BD9-81ED-4DB2-BD59-A6C34878D82A}">
                    <a16:rowId xmlns:a16="http://schemas.microsoft.com/office/drawing/2014/main" val="10004"/>
                  </a:ext>
                </a:extLst>
              </a:tr>
              <a:tr h="745490">
                <a:tc>
                  <a:txBody>
                    <a:bodyPr/>
                    <a:lstStyle/>
                    <a:p>
                      <a:pPr algn="ctr"/>
                      <a:r>
                        <a:rPr lang="en-US" dirty="0"/>
                        <a:t>Texture and Detail Preservation</a:t>
                      </a:r>
                      <a:endParaRPr lang="en-IN" dirty="0"/>
                    </a:p>
                  </a:txBody>
                  <a:tcPr/>
                </a:tc>
                <a:tc>
                  <a:txBody>
                    <a:bodyPr/>
                    <a:lstStyle/>
                    <a:p>
                      <a:pPr algn="ctr"/>
                      <a:r>
                        <a:rPr lang="en-US" dirty="0"/>
                        <a:t>May lose fine details due to pooling</a:t>
                      </a:r>
                      <a:endParaRPr lang="en-IN" dirty="0"/>
                    </a:p>
                  </a:txBody>
                  <a:tcPr/>
                </a:tc>
                <a:tc>
                  <a:txBody>
                    <a:bodyPr/>
                    <a:lstStyle/>
                    <a:p>
                      <a:pPr algn="ctr"/>
                      <a:r>
                        <a:rPr lang="en-US" dirty="0"/>
                        <a:t>Struggles with small details</a:t>
                      </a:r>
                      <a:endParaRPr lang="en-IN" dirty="0"/>
                    </a:p>
                  </a:txBody>
                  <a:tcPr/>
                </a:tc>
                <a:tc>
                  <a:txBody>
                    <a:bodyPr/>
                    <a:lstStyle/>
                    <a:p>
                      <a:pPr algn="ctr"/>
                      <a:r>
                        <a:rPr lang="en-US" dirty="0"/>
                        <a:t>Preserves textures via hierarchical process</a:t>
                      </a:r>
                      <a:endParaRPr lang="en-IN"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397*198"/>
  <p:tag name="TABLE_ENDDRAG_RECT" val="48*317*397*198"/>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397*47"/>
  <p:tag name="TABLE_ENDDRAG_RECT" val="48*269*397*47"/>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956*483"/>
  <p:tag name="TABLE_ENDDRAG_RECT" val="3*56*956*483"/>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829*402"/>
  <p:tag name="TABLE_ENDDRAG_RECT" val="53*112*829*40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900</Words>
  <Application>Microsoft Office PowerPoint</Application>
  <PresentationFormat>Widescreen</PresentationFormat>
  <Paragraphs>155</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chinagudi</dc:creator>
  <cp:lastModifiedBy>iffrah khan</cp:lastModifiedBy>
  <cp:revision>69</cp:revision>
  <dcterms:created xsi:type="dcterms:W3CDTF">2024-04-25T15:38:00Z</dcterms:created>
  <dcterms:modified xsi:type="dcterms:W3CDTF">2025-05-29T18:57:10Z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EA8AFF6E04FB46EEB884D83BD953326B_13</vt:lpwstr>
  </property>
  <property fmtid="{D5CDD505-2E9C-101B-9397-08002B2CF9AE}" pid="3" name="KSOProductBuildVer">
    <vt:lpwstr>1033-12.2.0.21179</vt:lpwstr>
  </property>
</Properties>
</file>