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396325" cy="15087600"/>
  <p:notesSz cx="9601200" cy="7315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hoD7JOMTJFtfbwnCzmHHGIZraV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7" d="100"/>
          <a:sy n="37" d="100"/>
        </p:scale>
        <p:origin x="1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2855913" y="549275"/>
            <a:ext cx="3889375" cy="27432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 name="Google Shape;65;p1:notes"/>
          <p:cNvSpPr txBox="1">
            <a:spLocks noGrp="1"/>
          </p:cNvSpPr>
          <p:nvPr>
            <p:ph type="body" idx="1"/>
          </p:nvPr>
        </p:nvSpPr>
        <p:spPr>
          <a:xfrm>
            <a:off x="960120" y="3474720"/>
            <a:ext cx="7680600" cy="3291480"/>
          </a:xfrm>
          <a:prstGeom prst="rect">
            <a:avLst/>
          </a:prstGeom>
          <a:noFill/>
          <a:ln>
            <a:noFill/>
          </a:ln>
        </p:spPr>
        <p:txBody>
          <a:bodyPr spcFirstLastPara="1" wrap="square" lIns="96825" tIns="48225" rIns="96825" bIns="48225"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6" name="Google Shape;66;p1:notes"/>
          <p:cNvSpPr txBox="1"/>
          <p:nvPr/>
        </p:nvSpPr>
        <p:spPr>
          <a:xfrm>
            <a:off x="5438880" y="6947640"/>
            <a:ext cx="4160160" cy="36540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None/>
            </a:pPr>
            <a:fld id="{00000000-1234-1234-1234-123412341234}" type="slidenum">
              <a:rPr lang="en-GB" sz="1300" b="0" i="0" u="none" strike="noStrike" cap="none">
                <a:latin typeface="Times New Roman"/>
                <a:ea typeface="Times New Roman"/>
                <a:cs typeface="Times New Roman"/>
                <a:sym typeface="Times New Roman"/>
              </a:rPr>
              <a:t>1</a:t>
            </a:fld>
            <a:endParaRPr sz="1300" b="0" i="0" u="none" strike="noStrike" cap="non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069560" y="3530160"/>
            <a:ext cx="19256040" cy="875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069560" y="3530160"/>
            <a:ext cx="1925604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069560" y="8100360"/>
            <a:ext cx="1925604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body" idx="1"/>
          </p:nvPr>
        </p:nvSpPr>
        <p:spPr>
          <a:xfrm>
            <a:off x="106956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3"/>
          <p:cNvSpPr txBox="1">
            <a:spLocks noGrp="1"/>
          </p:cNvSpPr>
          <p:nvPr>
            <p:ph type="body" idx="2"/>
          </p:nvPr>
        </p:nvSpPr>
        <p:spPr>
          <a:xfrm>
            <a:off x="1093644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3"/>
          </p:nvPr>
        </p:nvSpPr>
        <p:spPr>
          <a:xfrm>
            <a:off x="1069560" y="81003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4"/>
          </p:nvPr>
        </p:nvSpPr>
        <p:spPr>
          <a:xfrm>
            <a:off x="10936440" y="81003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body" idx="1"/>
          </p:nvPr>
        </p:nvSpPr>
        <p:spPr>
          <a:xfrm>
            <a:off x="1069560" y="35301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4"/>
          <p:cNvSpPr txBox="1">
            <a:spLocks noGrp="1"/>
          </p:cNvSpPr>
          <p:nvPr>
            <p:ph type="body" idx="2"/>
          </p:nvPr>
        </p:nvSpPr>
        <p:spPr>
          <a:xfrm>
            <a:off x="7580160" y="35301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4"/>
          <p:cNvSpPr txBox="1">
            <a:spLocks noGrp="1"/>
          </p:cNvSpPr>
          <p:nvPr>
            <p:ph type="body" idx="3"/>
          </p:nvPr>
        </p:nvSpPr>
        <p:spPr>
          <a:xfrm>
            <a:off x="14090760" y="35301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4"/>
          <p:cNvSpPr txBox="1">
            <a:spLocks noGrp="1"/>
          </p:cNvSpPr>
          <p:nvPr>
            <p:ph type="body" idx="4"/>
          </p:nvPr>
        </p:nvSpPr>
        <p:spPr>
          <a:xfrm>
            <a:off x="1069560" y="81003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4"/>
          <p:cNvSpPr txBox="1">
            <a:spLocks noGrp="1"/>
          </p:cNvSpPr>
          <p:nvPr>
            <p:ph type="body" idx="5"/>
          </p:nvPr>
        </p:nvSpPr>
        <p:spPr>
          <a:xfrm>
            <a:off x="7580160" y="81003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4"/>
          <p:cNvSpPr txBox="1">
            <a:spLocks noGrp="1"/>
          </p:cNvSpPr>
          <p:nvPr>
            <p:ph type="body" idx="6"/>
          </p:nvPr>
        </p:nvSpPr>
        <p:spPr>
          <a:xfrm>
            <a:off x="14090760" y="81003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body" idx="1"/>
          </p:nvPr>
        </p:nvSpPr>
        <p:spPr>
          <a:xfrm>
            <a:off x="1069560" y="3530160"/>
            <a:ext cx="1925604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body" idx="1"/>
          </p:nvPr>
        </p:nvSpPr>
        <p:spPr>
          <a:xfrm>
            <a:off x="1069560" y="3530160"/>
            <a:ext cx="939672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6"/>
          <p:cNvSpPr txBox="1">
            <a:spLocks noGrp="1"/>
          </p:cNvSpPr>
          <p:nvPr>
            <p:ph type="body" idx="2"/>
          </p:nvPr>
        </p:nvSpPr>
        <p:spPr>
          <a:xfrm>
            <a:off x="10936440" y="3530160"/>
            <a:ext cx="939672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8"/>
          <p:cNvSpPr txBox="1">
            <a:spLocks noGrp="1"/>
          </p:cNvSpPr>
          <p:nvPr>
            <p:ph type="subTitle" idx="1"/>
          </p:nvPr>
        </p:nvSpPr>
        <p:spPr>
          <a:xfrm>
            <a:off x="1604880" y="4686840"/>
            <a:ext cx="18186480" cy="14990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106956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2"/>
          </p:nvPr>
        </p:nvSpPr>
        <p:spPr>
          <a:xfrm>
            <a:off x="10936440" y="3530160"/>
            <a:ext cx="939672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3"/>
          </p:nvPr>
        </p:nvSpPr>
        <p:spPr>
          <a:xfrm>
            <a:off x="1069560" y="81003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1069560" y="3530160"/>
            <a:ext cx="939672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2"/>
          </p:nvPr>
        </p:nvSpPr>
        <p:spPr>
          <a:xfrm>
            <a:off x="1093644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3"/>
          </p:nvPr>
        </p:nvSpPr>
        <p:spPr>
          <a:xfrm>
            <a:off x="10936440" y="81003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106956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1"/>
          <p:cNvSpPr txBox="1">
            <a:spLocks noGrp="1"/>
          </p:cNvSpPr>
          <p:nvPr>
            <p:ph type="body" idx="2"/>
          </p:nvPr>
        </p:nvSpPr>
        <p:spPr>
          <a:xfrm>
            <a:off x="1093644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3"/>
          </p:nvPr>
        </p:nvSpPr>
        <p:spPr>
          <a:xfrm>
            <a:off x="1069560" y="8100360"/>
            <a:ext cx="1925604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604880" y="4686840"/>
            <a:ext cx="18186480" cy="3233520"/>
          </a:xfrm>
          <a:prstGeom prst="rect">
            <a:avLst/>
          </a:prstGeom>
          <a:noFill/>
          <a:ln>
            <a:noFill/>
          </a:ln>
        </p:spPr>
        <p:txBody>
          <a:bodyPr spcFirstLastPara="1" wrap="square" lIns="207700" tIns="104025" rIns="207700" bIns="1040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2"/>
          <p:cNvSpPr txBox="1">
            <a:spLocks noGrp="1"/>
          </p:cNvSpPr>
          <p:nvPr>
            <p:ph type="dt" idx="10"/>
          </p:nvPr>
        </p:nvSpPr>
        <p:spPr>
          <a:xfrm>
            <a:off x="1069560" y="13983840"/>
            <a:ext cx="4991760" cy="802800"/>
          </a:xfrm>
          <a:prstGeom prst="rect">
            <a:avLst/>
          </a:prstGeom>
          <a:noFill/>
          <a:ln>
            <a:noFill/>
          </a:ln>
        </p:spPr>
        <p:txBody>
          <a:bodyPr spcFirstLastPara="1" wrap="square" lIns="207700" tIns="104025" rIns="207700" bIns="1040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2"/>
          <p:cNvSpPr txBox="1">
            <a:spLocks noGrp="1"/>
          </p:cNvSpPr>
          <p:nvPr>
            <p:ph type="ftr" idx="11"/>
          </p:nvPr>
        </p:nvSpPr>
        <p:spPr>
          <a:xfrm>
            <a:off x="7310520" y="13983840"/>
            <a:ext cx="6774480" cy="802800"/>
          </a:xfrm>
          <a:prstGeom prst="rect">
            <a:avLst/>
          </a:prstGeom>
          <a:noFill/>
          <a:ln>
            <a:noFill/>
          </a:ln>
        </p:spPr>
        <p:txBody>
          <a:bodyPr spcFirstLastPara="1" wrap="square" lIns="207700" tIns="104025" rIns="207700" bIns="1040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2"/>
          <p:cNvSpPr txBox="1">
            <a:spLocks noGrp="1"/>
          </p:cNvSpPr>
          <p:nvPr>
            <p:ph type="sldNum" idx="12"/>
          </p:nvPr>
        </p:nvSpPr>
        <p:spPr>
          <a:xfrm>
            <a:off x="15334560" y="13983840"/>
            <a:ext cx="4991760" cy="802800"/>
          </a:xfrm>
          <a:prstGeom prst="rect">
            <a:avLst/>
          </a:prstGeom>
          <a:noFill/>
          <a:ln>
            <a:noFill/>
          </a:ln>
        </p:spPr>
        <p:txBody>
          <a:bodyPr spcFirstLastPara="1" wrap="square" lIns="207700" tIns="104025" rIns="207700" bIns="104025" anchor="ctr" anchorCtr="0">
            <a:noAutofit/>
          </a:bodyPr>
          <a:lstStyle>
            <a:lvl1pPr marL="0" marR="0" lvl="0" indent="0" algn="r" rtl="0">
              <a:lnSpc>
                <a:spcPct val="100000"/>
              </a:lnSpc>
              <a:spcBef>
                <a:spcPts val="0"/>
              </a:spcBef>
              <a:buNone/>
              <a:defRPr sz="28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28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28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28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28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28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28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28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28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
        <p:nvSpPr>
          <p:cNvPr id="14" name="Google Shape;14;p2"/>
          <p:cNvSpPr txBox="1">
            <a:spLocks noGrp="1"/>
          </p:cNvSpPr>
          <p:nvPr>
            <p:ph type="body" idx="1"/>
          </p:nvPr>
        </p:nvSpPr>
        <p:spPr>
          <a:xfrm>
            <a:off x="1069560" y="3530160"/>
            <a:ext cx="19256040" cy="87501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p:nvPr/>
        </p:nvSpPr>
        <p:spPr>
          <a:xfrm>
            <a:off x="35280" y="-309240"/>
            <a:ext cx="21395880" cy="2328480"/>
          </a:xfrm>
          <a:prstGeom prst="rect">
            <a:avLst/>
          </a:prstGeom>
          <a:solidFill>
            <a:srgbClr val="C2D59B"/>
          </a:solidFill>
          <a:ln w="25400" cap="flat" cmpd="sng">
            <a:solidFill>
              <a:srgbClr val="395E89"/>
            </a:solidFill>
            <a:prstDash val="solid"/>
            <a:round/>
            <a:headEnd type="none" w="sm" len="sm"/>
            <a:tailEnd type="none" w="sm" len="sm"/>
          </a:ln>
        </p:spPr>
        <p:txBody>
          <a:bodyPr spcFirstLastPara="1" wrap="square" lIns="64425" tIns="32400" rIns="64425" bIns="32400" anchor="ctr" anchorCtr="0">
            <a:noAutofit/>
          </a:bodyPr>
          <a:lstStyle/>
          <a:p>
            <a:pPr marL="0" marR="0" lvl="0" indent="0" algn="ctr" rtl="0">
              <a:lnSpc>
                <a:spcPct val="100000"/>
              </a:lnSpc>
              <a:spcBef>
                <a:spcPts val="0"/>
              </a:spcBef>
              <a:spcAft>
                <a:spcPts val="0"/>
              </a:spcAft>
              <a:buNone/>
            </a:pPr>
            <a:endParaRPr sz="18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200" b="1" dirty="0">
              <a:solidFill>
                <a:srgbClr val="C00000"/>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None/>
            </a:pPr>
            <a:endParaRPr sz="3200" b="1" dirty="0">
              <a:solidFill>
                <a:srgbClr val="C00000"/>
              </a:solidFill>
              <a:latin typeface="Bookman Old Style"/>
              <a:ea typeface="Bookman Old Style"/>
              <a:cs typeface="Bookman Old Style"/>
              <a:sym typeface="Bookman Old Style"/>
            </a:endParaRPr>
          </a:p>
          <a:p>
            <a:pPr algn="ctr" defTabSz="1243314">
              <a:defRPr/>
            </a:pPr>
            <a:r>
              <a:rPr lang="en-US" sz="3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ustria"/>
              </a:rPr>
              <a:t>Conversion of LDR Images to HDR using AI</a:t>
            </a:r>
          </a:p>
          <a:p>
            <a:pPr algn="ctr" defTabSz="1243314">
              <a:defRPr/>
            </a:pPr>
            <a:r>
              <a:rPr lang="en-US" sz="3600" dirty="0">
                <a:solidFill>
                  <a:schemeClr val="tx1"/>
                </a:solidFill>
                <a:latin typeface="Bookman Old Style" panose="02050604050505020204" pitchFamily="18" charset="0"/>
              </a:rPr>
              <a:t>KLE Mentor: </a:t>
            </a:r>
            <a:r>
              <a:rPr lang="en-US" sz="3600" dirty="0" err="1">
                <a:solidFill>
                  <a:schemeClr val="tx1"/>
                </a:solidFill>
                <a:latin typeface="Bookman Old Style" panose="02050604050505020204" pitchFamily="18" charset="0"/>
              </a:rPr>
              <a:t>Basawaraj</a:t>
            </a:r>
            <a:r>
              <a:rPr lang="en-US" sz="3600" dirty="0">
                <a:solidFill>
                  <a:schemeClr val="tx1"/>
                </a:solidFill>
                <a:latin typeface="Bookman Old Style" panose="02050604050505020204" pitchFamily="18" charset="0"/>
              </a:rPr>
              <a:t>	Nvidia Mentor: Animesh</a:t>
            </a:r>
          </a:p>
          <a:p>
            <a:pPr algn="ctr" defTabSz="1243314">
              <a:defRPr/>
            </a:pPr>
            <a:r>
              <a:rPr lang="en-US" sz="3200" dirty="0">
                <a:solidFill>
                  <a:schemeClr val="tx1"/>
                </a:solidFill>
                <a:latin typeface="Bookman Old Style" panose="02050604050505020204" pitchFamily="18" charset="0"/>
              </a:rPr>
              <a:t>Name – Darshan S, </a:t>
            </a:r>
            <a:r>
              <a:rPr lang="en-US" sz="3200" dirty="0" err="1">
                <a:solidFill>
                  <a:schemeClr val="tx1"/>
                </a:solidFill>
                <a:latin typeface="Bookman Old Style" panose="02050604050505020204" pitchFamily="18" charset="0"/>
              </a:rPr>
              <a:t>Iffrahkhan</a:t>
            </a:r>
            <a:r>
              <a:rPr lang="en-US" sz="3200" dirty="0">
                <a:solidFill>
                  <a:schemeClr val="tx1"/>
                </a:solidFill>
                <a:latin typeface="Bookman Old Style" panose="02050604050505020204" pitchFamily="18" charset="0"/>
              </a:rPr>
              <a:t> H, Shreya P, Aishwarya J</a:t>
            </a:r>
          </a:p>
          <a:p>
            <a:pPr algn="ctr" defTabSz="1243314">
              <a:defRPr/>
            </a:pPr>
            <a:r>
              <a:rPr lang="en-US" sz="3200" dirty="0">
                <a:solidFill>
                  <a:schemeClr val="tx1"/>
                </a:solidFill>
                <a:latin typeface="Bookman Old Style" panose="02050604050505020204" pitchFamily="18" charset="0"/>
              </a:rPr>
              <a:t>School of Electronics and Communication Engineering</a:t>
            </a:r>
            <a:endParaRPr lang="en-US" sz="3600" dirty="0">
              <a:latin typeface="Bookman Old Style" panose="02050604050505020204" pitchFamily="18" charset="0"/>
            </a:endParaRPr>
          </a:p>
          <a:p>
            <a:pPr marL="0" marR="0" lvl="0" indent="0" algn="ctr" rtl="0">
              <a:lnSpc>
                <a:spcPct val="100000"/>
              </a:lnSpc>
              <a:spcBef>
                <a:spcPts val="0"/>
              </a:spcBef>
              <a:spcAft>
                <a:spcPts val="0"/>
              </a:spcAft>
              <a:buNone/>
            </a:pPr>
            <a:endParaRPr sz="32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2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200" b="0" i="0" u="none" strike="noStrike" cap="none" dirty="0">
              <a:latin typeface="Arial"/>
              <a:ea typeface="Arial"/>
              <a:cs typeface="Arial"/>
              <a:sym typeface="Arial"/>
            </a:endParaRPr>
          </a:p>
        </p:txBody>
      </p:sp>
      <p:sp>
        <p:nvSpPr>
          <p:cNvPr id="69" name="Google Shape;69;p1"/>
          <p:cNvSpPr/>
          <p:nvPr/>
        </p:nvSpPr>
        <p:spPr>
          <a:xfrm>
            <a:off x="-11327" y="5105520"/>
            <a:ext cx="7014361" cy="685440"/>
          </a:xfrm>
          <a:prstGeom prst="rect">
            <a:avLst/>
          </a:prstGeom>
          <a:solidFill>
            <a:srgbClr val="D6E3BC"/>
          </a:solidFill>
          <a:ln>
            <a:noFill/>
          </a:ln>
        </p:spPr>
        <p:txBody>
          <a:bodyPr spcFirstLastPara="1" wrap="square" lIns="161625" tIns="161625" rIns="161625" bIns="161625" anchor="t" anchorCtr="1">
            <a:noAutofit/>
          </a:bodyPr>
          <a:lstStyle/>
          <a:p>
            <a:pPr marL="0" marR="0" lvl="0" indent="0" algn="l"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Objectives</a:t>
            </a:r>
            <a:endParaRPr sz="3600" b="0" i="0" u="none" strike="noStrike" cap="none" dirty="0">
              <a:latin typeface="Arial"/>
              <a:ea typeface="Arial"/>
              <a:cs typeface="Arial"/>
              <a:sym typeface="Arial"/>
            </a:endParaRPr>
          </a:p>
        </p:txBody>
      </p:sp>
      <p:sp>
        <p:nvSpPr>
          <p:cNvPr id="70" name="Google Shape;70;p1"/>
          <p:cNvSpPr/>
          <p:nvPr/>
        </p:nvSpPr>
        <p:spPr>
          <a:xfrm>
            <a:off x="15099284" y="2111530"/>
            <a:ext cx="6302692" cy="1166969"/>
          </a:xfrm>
          <a:prstGeom prst="rect">
            <a:avLst/>
          </a:prstGeom>
          <a:solidFill>
            <a:srgbClr val="D6E3BC"/>
          </a:solidFill>
          <a:ln>
            <a:noFill/>
          </a:ln>
        </p:spPr>
        <p:txBody>
          <a:bodyPr spcFirstLastPara="1" wrap="square" lIns="161625" tIns="161625" rIns="161625" bIns="161625" anchor="ctr" anchorCtr="1">
            <a:noAutofit/>
          </a:bodyPr>
          <a:lstStyle/>
          <a:p>
            <a:pPr marL="0" marR="0" lvl="0" indent="0" algn="ctr" rtl="0">
              <a:lnSpc>
                <a:spcPct val="100000"/>
              </a:lnSpc>
              <a:spcBef>
                <a:spcPts val="0"/>
              </a:spcBef>
              <a:spcAft>
                <a:spcPts val="0"/>
              </a:spcAft>
              <a:buNone/>
            </a:pPr>
            <a:r>
              <a:rPr lang="en-GB" sz="3400" b="0" i="0" u="none" strike="noStrike" cap="none" dirty="0">
                <a:solidFill>
                  <a:srgbClr val="000000"/>
                </a:solidFill>
                <a:latin typeface="Bookman Old Style"/>
                <a:ea typeface="Bookman Old Style"/>
                <a:cs typeface="Bookman Old Style"/>
                <a:sym typeface="Bookman Old Style"/>
              </a:rPr>
              <a:t>   </a:t>
            </a:r>
            <a:r>
              <a:rPr lang="en-GB" sz="3600" b="1" i="0" u="none" strike="noStrike" cap="none" dirty="0">
                <a:solidFill>
                  <a:srgbClr val="C00000"/>
                </a:solidFill>
                <a:latin typeface="Bookman Old Style"/>
                <a:ea typeface="Bookman Old Style"/>
                <a:cs typeface="Bookman Old Style"/>
                <a:sym typeface="Bookman Old Style"/>
              </a:rPr>
              <a:t>Results and Discussion</a:t>
            </a: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p:txBody>
      </p:sp>
      <p:sp>
        <p:nvSpPr>
          <p:cNvPr id="71" name="Google Shape;71;p1"/>
          <p:cNvSpPr/>
          <p:nvPr/>
        </p:nvSpPr>
        <p:spPr>
          <a:xfrm>
            <a:off x="-21766" y="10210514"/>
            <a:ext cx="7014362" cy="886211"/>
          </a:xfrm>
          <a:prstGeom prst="rect">
            <a:avLst/>
          </a:prstGeom>
          <a:solidFill>
            <a:srgbClr val="D6E3BC"/>
          </a:solidFill>
          <a:ln>
            <a:noFill/>
          </a:ln>
        </p:spPr>
        <p:txBody>
          <a:bodyPr spcFirstLastPara="1" wrap="square" lIns="164500" tIns="164500" rIns="164500" bIns="164500" anchor="t" anchorCtr="0">
            <a:spAutoFit/>
          </a:bodyPr>
          <a:lstStyle/>
          <a:p>
            <a:pPr marL="0" marR="0" lvl="0" indent="0" algn="l"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Deliverables for Completion</a:t>
            </a:r>
            <a:endParaRPr sz="3600" b="0" i="0" u="none" strike="noStrike" cap="none" dirty="0">
              <a:latin typeface="Arial"/>
              <a:ea typeface="Arial"/>
              <a:cs typeface="Arial"/>
              <a:sym typeface="Arial"/>
            </a:endParaRPr>
          </a:p>
        </p:txBody>
      </p:sp>
      <p:sp>
        <p:nvSpPr>
          <p:cNvPr id="72" name="Google Shape;72;p1"/>
          <p:cNvSpPr/>
          <p:nvPr/>
        </p:nvSpPr>
        <p:spPr>
          <a:xfrm>
            <a:off x="7014905" y="2111530"/>
            <a:ext cx="7947810" cy="11730240"/>
          </a:xfrm>
          <a:prstGeom prst="rect">
            <a:avLst/>
          </a:prstGeom>
          <a:solidFill>
            <a:srgbClr val="D6E3BC"/>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Proposed Framework</a:t>
            </a: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p:txBody>
      </p:sp>
      <p:sp>
        <p:nvSpPr>
          <p:cNvPr id="73" name="Google Shape;73;p1"/>
          <p:cNvSpPr/>
          <p:nvPr/>
        </p:nvSpPr>
        <p:spPr>
          <a:xfrm>
            <a:off x="56139" y="2114257"/>
            <a:ext cx="6813144" cy="1198875"/>
          </a:xfrm>
          <a:prstGeom prst="rect">
            <a:avLst/>
          </a:prstGeom>
          <a:solidFill>
            <a:srgbClr val="D6E3BC"/>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 Problem Statement</a:t>
            </a:r>
          </a:p>
          <a:p>
            <a:pPr marL="0" marR="0" lvl="0" indent="0" algn="ctr" rtl="0">
              <a:lnSpc>
                <a:spcPct val="100000"/>
              </a:lnSpc>
              <a:spcBef>
                <a:spcPts val="0"/>
              </a:spcBef>
              <a:spcAft>
                <a:spcPts val="0"/>
              </a:spcAft>
              <a:buNone/>
            </a:pPr>
            <a:endParaRPr sz="3600" b="1" i="0" u="none" strike="noStrike" cap="none" dirty="0">
              <a:solidFill>
                <a:srgbClr val="C00000"/>
              </a:solidFill>
              <a:latin typeface="Arial"/>
              <a:ea typeface="Arial"/>
              <a:cs typeface="Arial"/>
              <a:sym typeface="Arial"/>
            </a:endParaRPr>
          </a:p>
        </p:txBody>
      </p:sp>
      <p:sp>
        <p:nvSpPr>
          <p:cNvPr id="74" name="Google Shape;74;p1"/>
          <p:cNvSpPr/>
          <p:nvPr/>
        </p:nvSpPr>
        <p:spPr>
          <a:xfrm>
            <a:off x="15271677" y="11341188"/>
            <a:ext cx="6142445" cy="644877"/>
          </a:xfrm>
          <a:prstGeom prst="rect">
            <a:avLst/>
          </a:prstGeom>
          <a:solidFill>
            <a:srgbClr val="D6E3BC"/>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Conclusions</a:t>
            </a:r>
            <a:endParaRPr sz="3600" b="0" i="0" u="none" strike="noStrike" cap="none" dirty="0">
              <a:latin typeface="Arial"/>
              <a:ea typeface="Arial"/>
              <a:cs typeface="Arial"/>
              <a:sym typeface="Arial"/>
            </a:endParaRPr>
          </a:p>
        </p:txBody>
      </p:sp>
      <p:sp>
        <p:nvSpPr>
          <p:cNvPr id="75" name="Google Shape;75;p1"/>
          <p:cNvSpPr/>
          <p:nvPr/>
        </p:nvSpPr>
        <p:spPr>
          <a:xfrm>
            <a:off x="0" y="14249520"/>
            <a:ext cx="21395880" cy="837720"/>
          </a:xfrm>
          <a:prstGeom prst="rect">
            <a:avLst/>
          </a:prstGeom>
          <a:solidFill>
            <a:srgbClr val="C2D59B"/>
          </a:solidFill>
          <a:ln w="9525" cap="flat" cmpd="sng">
            <a:solidFill>
              <a:srgbClr val="DAEEF3"/>
            </a:solidFill>
            <a:prstDash val="solid"/>
            <a:round/>
            <a:headEnd type="none" w="sm" len="sm"/>
            <a:tailEnd type="none" w="sm" len="sm"/>
          </a:ln>
          <a:effectLst>
            <a:outerShdw blurRad="40000" dist="23040" dir="5400000" rotWithShape="0">
              <a:srgbClr val="000000">
                <a:alpha val="34901"/>
              </a:srgbClr>
            </a:outerShdw>
          </a:effectLst>
        </p:spPr>
        <p:txBody>
          <a:bodyPr spcFirstLastPara="1" wrap="square" lIns="90000" tIns="45000" rIns="90000" bIns="45000" anchor="ctr" anchorCtr="0">
            <a:noAutofit/>
          </a:bodyPr>
          <a:lstStyle/>
          <a:p>
            <a:pPr marL="0" lvl="0" indent="0" algn="ctr" rtl="0">
              <a:spcBef>
                <a:spcPts val="0"/>
              </a:spcBef>
              <a:spcAft>
                <a:spcPts val="0"/>
              </a:spcAft>
              <a:buClr>
                <a:schemeClr val="dk1"/>
              </a:buClr>
              <a:buFont typeface="Arial"/>
              <a:buNone/>
            </a:pPr>
            <a:r>
              <a:rPr lang="en-GB" sz="2800" b="1">
                <a:solidFill>
                  <a:srgbClr val="C00000"/>
                </a:solidFill>
                <a:latin typeface="Bookman Old Style"/>
                <a:ea typeface="Bookman Old Style"/>
                <a:cs typeface="Bookman Old Style"/>
                <a:sym typeface="Bookman Old Style"/>
              </a:rPr>
              <a:t>Minor Project: 2024-25</a:t>
            </a:r>
            <a:endParaRPr sz="2800" b="0" i="0" u="none" strike="noStrike" cap="none">
              <a:latin typeface="Arial"/>
              <a:ea typeface="Arial"/>
              <a:cs typeface="Arial"/>
              <a:sym typeface="Arial"/>
            </a:endParaRPr>
          </a:p>
        </p:txBody>
      </p:sp>
      <p:pic>
        <p:nvPicPr>
          <p:cNvPr id="76" name="Google Shape;76;p1" descr="C:\Documents and Settings\Ramesh\Desktop\UAS\Documents\images.png"/>
          <p:cNvPicPr preferRelativeResize="0"/>
          <p:nvPr/>
        </p:nvPicPr>
        <p:blipFill rotWithShape="1">
          <a:blip r:embed="rId3">
            <a:alphaModFix/>
          </a:blip>
          <a:srcRect/>
          <a:stretch/>
        </p:blipFill>
        <p:spPr>
          <a:xfrm>
            <a:off x="50040" y="-244801"/>
            <a:ext cx="4681499" cy="1274555"/>
          </a:xfrm>
          <a:prstGeom prst="rect">
            <a:avLst/>
          </a:prstGeom>
          <a:noFill/>
          <a:ln>
            <a:noFill/>
          </a:ln>
        </p:spPr>
      </p:pic>
      <p:pic>
        <p:nvPicPr>
          <p:cNvPr id="77" name="Google Shape;77;p1" descr="Image result for nvidia logo"/>
          <p:cNvPicPr preferRelativeResize="0"/>
          <p:nvPr/>
        </p:nvPicPr>
        <p:blipFill rotWithShape="1">
          <a:blip r:embed="rId4">
            <a:alphaModFix/>
          </a:blip>
          <a:srcRect/>
          <a:stretch/>
        </p:blipFill>
        <p:spPr>
          <a:xfrm>
            <a:off x="16714380" y="-268561"/>
            <a:ext cx="4681499" cy="1072903"/>
          </a:xfrm>
          <a:prstGeom prst="rect">
            <a:avLst/>
          </a:prstGeom>
          <a:noFill/>
          <a:ln>
            <a:noFill/>
          </a:ln>
        </p:spPr>
      </p:pic>
      <p:sp>
        <p:nvSpPr>
          <p:cNvPr id="2" name="TextBox 1">
            <a:extLst>
              <a:ext uri="{FF2B5EF4-FFF2-40B4-BE49-F238E27FC236}">
                <a16:creationId xmlns:a16="http://schemas.microsoft.com/office/drawing/2014/main" id="{BB0BC9D7-C414-F515-ABE4-5E1B5A555436}"/>
              </a:ext>
            </a:extLst>
          </p:cNvPr>
          <p:cNvSpPr txBox="1"/>
          <p:nvPr/>
        </p:nvSpPr>
        <p:spPr>
          <a:xfrm>
            <a:off x="264899" y="3313132"/>
            <a:ext cx="6502320"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sym typeface="+mn-ea"/>
              </a:rPr>
              <a:t>Our project aims to enhance the dynamic range of images/Frames captured using OMS (</a:t>
            </a:r>
            <a:r>
              <a:rPr lang="en-US" altLang="en-US" sz="2000" dirty="0">
                <a:latin typeface="Times New Roman" panose="02020603050405020304" pitchFamily="18" charset="0"/>
                <a:cs typeface="Times New Roman" panose="02020603050405020304" pitchFamily="18" charset="0"/>
                <a:sym typeface="+mn-ea"/>
              </a:rPr>
              <a:t>Occupant Monitoring System</a:t>
            </a:r>
            <a:r>
              <a:rPr lang="en-US" sz="2000" dirty="0">
                <a:latin typeface="Times New Roman" panose="02020603050405020304" pitchFamily="18" charset="0"/>
                <a:cs typeface="Times New Roman" panose="02020603050405020304" pitchFamily="18" charset="0"/>
                <a:sym typeface="+mn-ea"/>
              </a:rPr>
              <a:t>) cameras by implementing AI-based HDR reconstruction.</a:t>
            </a:r>
          </a:p>
        </p:txBody>
      </p:sp>
      <p:sp>
        <p:nvSpPr>
          <p:cNvPr id="9" name="TextBox 8">
            <a:extLst>
              <a:ext uri="{FF2B5EF4-FFF2-40B4-BE49-F238E27FC236}">
                <a16:creationId xmlns:a16="http://schemas.microsoft.com/office/drawing/2014/main" id="{E49D07B6-CBBF-8D06-B39B-F8EC1BB0A549}"/>
              </a:ext>
            </a:extLst>
          </p:cNvPr>
          <p:cNvSpPr txBox="1"/>
          <p:nvPr/>
        </p:nvSpPr>
        <p:spPr>
          <a:xfrm>
            <a:off x="15480426" y="12036488"/>
            <a:ext cx="5665045" cy="2246769"/>
          </a:xfrm>
          <a:prstGeom prst="rect">
            <a:avLst/>
          </a:prstGeom>
          <a:noFill/>
        </p:spPr>
        <p:txBody>
          <a:bodyPr wrap="square" rtlCol="0">
            <a:spAutoFit/>
          </a:bodyPr>
          <a:lstStyle/>
          <a:p>
            <a:pPr algn="just"/>
            <a:r>
              <a:rPr lang="en-US" sz="2000" dirty="0"/>
              <a:t>This project showcased the effectiveness of the Swin Transformer in converting LDR images to HDR, producing visually enhanced and structurally accurate results. The model successfully learned dynamic range reconstruction, as confirmed by strong evaluation metrics.</a:t>
            </a:r>
            <a:endParaRPr lang="en-IN" sz="2000" dirty="0"/>
          </a:p>
        </p:txBody>
      </p:sp>
      <p:pic>
        <p:nvPicPr>
          <p:cNvPr id="10" name="Picture 9">
            <a:extLst>
              <a:ext uri="{FF2B5EF4-FFF2-40B4-BE49-F238E27FC236}">
                <a16:creationId xmlns:a16="http://schemas.microsoft.com/office/drawing/2014/main" id="{59FAE165-0766-6D93-74F4-43365A33F2EF}"/>
              </a:ext>
            </a:extLst>
          </p:cNvPr>
          <p:cNvPicPr>
            <a:picLocks noChangeAspect="1"/>
          </p:cNvPicPr>
          <p:nvPr/>
        </p:nvPicPr>
        <p:blipFill>
          <a:blip r:embed="rId5"/>
          <a:stretch>
            <a:fillRect/>
          </a:stretch>
        </p:blipFill>
        <p:spPr>
          <a:xfrm>
            <a:off x="6869283" y="3278499"/>
            <a:ext cx="8420637" cy="4454187"/>
          </a:xfrm>
          <a:prstGeom prst="rect">
            <a:avLst/>
          </a:prstGeom>
        </p:spPr>
      </p:pic>
      <p:pic>
        <p:nvPicPr>
          <p:cNvPr id="11" name="Picture 10">
            <a:extLst>
              <a:ext uri="{FF2B5EF4-FFF2-40B4-BE49-F238E27FC236}">
                <a16:creationId xmlns:a16="http://schemas.microsoft.com/office/drawing/2014/main" id="{D7362193-89A9-C6D3-F775-E39A1F7E7A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89920" y="3327200"/>
            <a:ext cx="6105960" cy="3958320"/>
          </a:xfrm>
          <a:prstGeom prst="rect">
            <a:avLst/>
          </a:prstGeom>
        </p:spPr>
      </p:pic>
      <p:pic>
        <p:nvPicPr>
          <p:cNvPr id="12" name="Picture 11">
            <a:extLst>
              <a:ext uri="{FF2B5EF4-FFF2-40B4-BE49-F238E27FC236}">
                <a16:creationId xmlns:a16="http://schemas.microsoft.com/office/drawing/2014/main" id="{55AAC98C-82AB-7D55-D650-78C8F37C8A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19448" y="7694972"/>
            <a:ext cx="5876431" cy="3556640"/>
          </a:xfrm>
          <a:prstGeom prst="rect">
            <a:avLst/>
          </a:prstGeom>
        </p:spPr>
      </p:pic>
      <p:sp>
        <p:nvSpPr>
          <p:cNvPr id="5" name="Rectangle 1">
            <a:extLst>
              <a:ext uri="{FF2B5EF4-FFF2-40B4-BE49-F238E27FC236}">
                <a16:creationId xmlns:a16="http://schemas.microsoft.com/office/drawing/2014/main" id="{3A270215-E250-870F-24C4-0CFBED0D72AF}"/>
              </a:ext>
            </a:extLst>
          </p:cNvPr>
          <p:cNvSpPr>
            <a:spLocks noChangeArrowheads="1"/>
          </p:cNvSpPr>
          <p:nvPr/>
        </p:nvSpPr>
        <p:spPr bwMode="auto">
          <a:xfrm>
            <a:off x="76844" y="5954778"/>
            <a:ext cx="6694615" cy="416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primary objective of this project is to design and implement an AI-based system that converts Low Dynamic Range (LDR) images into High Dynamic Range (HDR) images using deep learning. The specific goals include:</a:t>
            </a: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1. Implementing a Swin Transformer model for image translation</a:t>
            </a: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2. Training on the Kalantari HDR dataset</a:t>
            </a: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3. Evaluating with SSIM and L1 loss metrics</a:t>
            </a: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4. Generating HDR images from </a:t>
            </a:r>
            <a:r>
              <a:rPr lang="en-US" altLang="en-US" sz="1050" dirty="0">
                <a:solidFill>
                  <a:schemeClr val="tx1"/>
                </a:solidFill>
                <a:latin typeface="Arial Unicode MS"/>
              </a:rPr>
              <a:t>.</a:t>
            </a:r>
            <a:r>
              <a:rPr lang="en-US" altLang="en-US" sz="1050" dirty="0" err="1">
                <a:solidFill>
                  <a:schemeClr val="tx1"/>
                </a:solidFill>
                <a:latin typeface="Arial Unicode MS"/>
              </a:rPr>
              <a:t>tif</a:t>
            </a:r>
            <a:r>
              <a:rPr lang="en-US" altLang="en-US" sz="1600" dirty="0">
                <a:solidFill>
                  <a:schemeClr val="tx1"/>
                </a:solidFill>
              </a:rPr>
              <a:t> LDR inputs</a:t>
            </a:r>
            <a:endParaRPr lang="en-US" altLang="en-US" sz="2000" dirty="0">
              <a:solidFill>
                <a:schemeClr val="tx1"/>
              </a:solidFill>
              <a:latin typeface="Arial" panose="020B0604020202020204" pitchFamily="34" charset="0"/>
            </a:endParaRP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5. Producing outputs that closely match ground truth HDR images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F7C91B8-CE37-5467-A65B-6CFE0B8A55CF}"/>
              </a:ext>
            </a:extLst>
          </p:cNvPr>
          <p:cNvSpPr>
            <a:spLocks noChangeArrowheads="1"/>
          </p:cNvSpPr>
          <p:nvPr/>
        </p:nvSpPr>
        <p:spPr bwMode="auto">
          <a:xfrm>
            <a:off x="124692" y="11239761"/>
            <a:ext cx="701436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1. Preprocessed Kalantari HDR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2. Swin Transformer model implemented in </a:t>
            </a:r>
            <a:r>
              <a:rPr kumimoji="0" lang="en-US" altLang="en-US" sz="2000" b="0" i="0" u="none" strike="noStrike" cap="none" normalizeH="0" baseline="0" dirty="0" err="1">
                <a:ln>
                  <a:noFill/>
                </a:ln>
                <a:solidFill>
                  <a:schemeClr val="tx1"/>
                </a:solidFill>
                <a:effectLst/>
                <a:latin typeface="Arial" panose="020B0604020202020204" pitchFamily="34" charset="0"/>
              </a:rPr>
              <a:t>PyTorch</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3. Training/validation scripts with logging and augmentation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4. Trained model for LDR-to-HDR conversion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5. Generated HDR outputs from test images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6. Performance reports using SSIM and L1 loss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7. Final report and presentation with results</a:t>
            </a:r>
          </a:p>
        </p:txBody>
      </p:sp>
      <p:pic>
        <p:nvPicPr>
          <p:cNvPr id="1026" name="Picture 2" descr="a Swin Transformer architecture; b Swin Transformer blocks | Download ...">
            <a:extLst>
              <a:ext uri="{FF2B5EF4-FFF2-40B4-BE49-F238E27FC236}">
                <a16:creationId xmlns:a16="http://schemas.microsoft.com/office/drawing/2014/main" id="{48A37F40-6128-BFAB-4175-00EF02B4B1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3034" y="7732686"/>
            <a:ext cx="8096250" cy="61711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265</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Unicode MS</vt:lpstr>
      <vt:lpstr>Bookman Old Style</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aesplancopy.co.uk</dc:creator>
  <cp:lastModifiedBy>Lalitha Kalalkond</cp:lastModifiedBy>
  <cp:revision>14</cp:revision>
  <dcterms:created xsi:type="dcterms:W3CDTF">2009-07-23T11:11:30Z</dcterms:created>
  <dcterms:modified xsi:type="dcterms:W3CDTF">2025-06-26T07:18:01Z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