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Sötét stílus 1 – 6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Közepesen sötét stílus 4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91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3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66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9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45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101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44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9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50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48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38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81FF-4A69-4474-ACA9-EC8FE1F6E4EB}" type="datetimeFigureOut">
              <a:rPr lang="hu-HU" smtClean="0"/>
              <a:t>2024. 02. 08.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A4B3-824A-45AA-8138-8E31B2B8FD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20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159863" y="184728"/>
            <a:ext cx="9653564" cy="2382982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/>
          <p:cNvSpPr/>
          <p:nvPr/>
        </p:nvSpPr>
        <p:spPr>
          <a:xfrm rot="21118832">
            <a:off x="6966857" y="5050654"/>
            <a:ext cx="4905829" cy="1879600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45703" y="737181"/>
            <a:ext cx="9074068" cy="1057047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programozás módszertana 1.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094513" y="5619524"/>
            <a:ext cx="9144000" cy="1655762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Gyakorlat</a:t>
            </a:r>
          </a:p>
        </p:txBody>
      </p:sp>
    </p:spTree>
    <p:extLst>
      <p:ext uri="{BB962C8B-B14F-4D97-AF65-F5344CB8AC3E}">
        <p14:creationId xmlns:p14="http://schemas.microsoft.com/office/powerpoint/2010/main" val="98216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zis 2"/>
          <p:cNvSpPr/>
          <p:nvPr/>
        </p:nvSpPr>
        <p:spPr>
          <a:xfrm>
            <a:off x="1874982" y="81990"/>
            <a:ext cx="9245600" cy="6679028"/>
          </a:xfrm>
          <a:prstGeom prst="ellipse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851563" y="582067"/>
            <a:ext cx="106099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Típusok, változók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Operátorok, operátor-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precedencia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Vezérlési szerkezetek, ciklusok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Tömbök, listák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Függvények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alapok: osztály, példány,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példányosítás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Interfész,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öröklődés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Kivételkezelés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I/O műveletek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feldolgozás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írás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Generikusok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  <a:endParaRPr lang="hu-HU" sz="28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83866" y="446176"/>
            <a:ext cx="2462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Tematika:</a:t>
            </a:r>
          </a:p>
        </p:txBody>
      </p:sp>
    </p:spTree>
    <p:extLst>
      <p:ext uri="{BB962C8B-B14F-4D97-AF65-F5344CB8AC3E}">
        <p14:creationId xmlns:p14="http://schemas.microsoft.com/office/powerpoint/2010/main" val="2958166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 rot="17151675">
            <a:off x="5224682" y="-540961"/>
            <a:ext cx="5127128" cy="6952949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275772" y="319314"/>
            <a:ext cx="5252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Java nyelv jellemzői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847771" y="1276639"/>
            <a:ext cx="6458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Általános célú, univerzális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Felhasználóbarát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Objektumorientált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Platformfüggetlen (hordozható)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Távoli gépen is futtatható   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13476" y="4427199"/>
            <a:ext cx="9621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Rövidítések: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JDK: Java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Kit (Java Fejlesztői Készlet)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JRE: Java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hu-HU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JVM: Java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(Java virtuális gép)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IDE: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(Integrált fejlesztői környezet)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API: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(Alkalmazásprogramozási felület)</a:t>
            </a:r>
          </a:p>
        </p:txBody>
      </p:sp>
    </p:spTree>
    <p:extLst>
      <p:ext uri="{BB962C8B-B14F-4D97-AF65-F5344CB8AC3E}">
        <p14:creationId xmlns:p14="http://schemas.microsoft.com/office/powerpoint/2010/main" val="4278571977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kerekített téglalap 1"/>
          <p:cNvSpPr/>
          <p:nvPr/>
        </p:nvSpPr>
        <p:spPr>
          <a:xfrm>
            <a:off x="4963886" y="174170"/>
            <a:ext cx="2315028" cy="81280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forráskód</a:t>
            </a:r>
          </a:p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(.java)</a:t>
            </a:r>
          </a:p>
        </p:txBody>
      </p:sp>
      <p:sp>
        <p:nvSpPr>
          <p:cNvPr id="3" name="Lekerekített téglalap 2"/>
          <p:cNvSpPr/>
          <p:nvPr/>
        </p:nvSpPr>
        <p:spPr>
          <a:xfrm>
            <a:off x="4913086" y="2815771"/>
            <a:ext cx="2365828" cy="9652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Bájtkód</a:t>
            </a:r>
          </a:p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</a:t>
            </a:r>
            <a:r>
              <a:rPr lang="hu-H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233714" y="5660571"/>
            <a:ext cx="2365828" cy="87811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4963886" y="5660571"/>
            <a:ext cx="2315028" cy="87811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8694058" y="5660571"/>
            <a:ext cx="2249713" cy="87811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</a:t>
            </a:r>
          </a:p>
        </p:txBody>
      </p:sp>
      <p:sp>
        <p:nvSpPr>
          <p:cNvPr id="7" name="Ellipszis 6"/>
          <p:cNvSpPr/>
          <p:nvPr/>
        </p:nvSpPr>
        <p:spPr>
          <a:xfrm>
            <a:off x="4840514" y="1527628"/>
            <a:ext cx="2438400" cy="82005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</a:t>
            </a:r>
            <a:r>
              <a:rPr lang="hu-H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fordító</a:t>
            </a:r>
          </a:p>
        </p:txBody>
      </p:sp>
      <p:sp>
        <p:nvSpPr>
          <p:cNvPr id="8" name="Ellipszis 7"/>
          <p:cNvSpPr/>
          <p:nvPr/>
        </p:nvSpPr>
        <p:spPr>
          <a:xfrm>
            <a:off x="1487714" y="4256319"/>
            <a:ext cx="2032000" cy="7982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</a:t>
            </a:r>
          </a:p>
        </p:txBody>
      </p:sp>
      <p:sp>
        <p:nvSpPr>
          <p:cNvPr id="9" name="Ellipszis 8"/>
          <p:cNvSpPr/>
          <p:nvPr/>
        </p:nvSpPr>
        <p:spPr>
          <a:xfrm>
            <a:off x="5080000" y="4209143"/>
            <a:ext cx="2032000" cy="7982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</a:t>
            </a:r>
          </a:p>
        </p:txBody>
      </p:sp>
      <p:sp>
        <p:nvSpPr>
          <p:cNvPr id="10" name="Ellipszis 9"/>
          <p:cNvSpPr/>
          <p:nvPr/>
        </p:nvSpPr>
        <p:spPr>
          <a:xfrm>
            <a:off x="8694058" y="4241803"/>
            <a:ext cx="2032000" cy="798286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</a:t>
            </a:r>
          </a:p>
        </p:txBody>
      </p:sp>
      <p:cxnSp>
        <p:nvCxnSpPr>
          <p:cNvPr id="12" name="Egyenes összekötő nyíllal 11"/>
          <p:cNvCxnSpPr/>
          <p:nvPr/>
        </p:nvCxnSpPr>
        <p:spPr>
          <a:xfrm>
            <a:off x="6092371" y="856343"/>
            <a:ext cx="0" cy="8708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>
            <a:off x="6099628" y="3548743"/>
            <a:ext cx="0" cy="8708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/>
          <p:nvPr/>
        </p:nvCxnSpPr>
        <p:spPr>
          <a:xfrm>
            <a:off x="2463799" y="5007430"/>
            <a:ext cx="0" cy="8708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>
            <a:off x="6092371" y="5007429"/>
            <a:ext cx="0" cy="87086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9740900" y="4898572"/>
            <a:ext cx="1815" cy="9797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/>
          <p:nvPr/>
        </p:nvCxnSpPr>
        <p:spPr>
          <a:xfrm flipH="1">
            <a:off x="2968171" y="3548743"/>
            <a:ext cx="2028372" cy="8853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>
            <a:off x="7112000" y="3548743"/>
            <a:ext cx="2278743" cy="8708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H="1">
            <a:off x="6092371" y="2162629"/>
            <a:ext cx="1" cy="81552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61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 rot="21266481">
            <a:off x="6719243" y="620504"/>
            <a:ext cx="4674818" cy="3431081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Ellipszis 4"/>
          <p:cNvSpPr/>
          <p:nvPr/>
        </p:nvSpPr>
        <p:spPr>
          <a:xfrm rot="706271">
            <a:off x="275953" y="746769"/>
            <a:ext cx="6170955" cy="5577859"/>
          </a:xfrm>
          <a:prstGeom prst="ellipse">
            <a:avLst/>
          </a:prstGeom>
          <a:solidFill>
            <a:schemeClr val="tx1">
              <a:alpha val="51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362857" y="230578"/>
            <a:ext cx="2335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Változók: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669143" y="1136064"/>
            <a:ext cx="334418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Primitív típusok: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7300421" y="1136064"/>
            <a:ext cx="461780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 típusok: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Tömbök, listák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Interfészek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u-HU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BigInteger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zövegdoboz 7"/>
          <p:cNvSpPr txBox="1"/>
          <p:nvPr/>
        </p:nvSpPr>
        <p:spPr>
          <a:xfrm flipH="1">
            <a:off x="158802" y="5857980"/>
            <a:ext cx="5937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Egyszerű értékeket tartalmaznak: szám, karakter vagy logikai érték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57516" y="4269931"/>
            <a:ext cx="49851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referencia-változó neve csak egy referencia hivatkozás egy memória címre, ahol a komplex adatok megtalálhatók, ez nem jelent specifikus értéket, mint a primitív típusok esetén</a:t>
            </a:r>
          </a:p>
        </p:txBody>
      </p:sp>
      <p:sp>
        <p:nvSpPr>
          <p:cNvPr id="10" name="Téglalap 9"/>
          <p:cNvSpPr/>
          <p:nvPr/>
        </p:nvSpPr>
        <p:spPr>
          <a:xfrm>
            <a:off x="2742830" y="394408"/>
            <a:ext cx="6671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mindig érték szerinti átadás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pass-by-value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789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ábláza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74023"/>
              </p:ext>
            </p:extLst>
          </p:nvPr>
        </p:nvGraphicFramePr>
        <p:xfrm>
          <a:off x="0" y="1"/>
          <a:ext cx="12192000" cy="6931841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095999">
                  <a:extLst>
                    <a:ext uri="{9D8B030D-6E8A-4147-A177-3AD203B41FA5}">
                      <a16:colId xmlns:a16="http://schemas.microsoft.com/office/drawing/2014/main" val="2433369520"/>
                    </a:ext>
                  </a:extLst>
                </a:gridCol>
                <a:gridCol w="5840756">
                  <a:extLst>
                    <a:ext uri="{9D8B030D-6E8A-4147-A177-3AD203B41FA5}">
                      <a16:colId xmlns:a16="http://schemas.microsoft.com/office/drawing/2014/main" val="391563062"/>
                    </a:ext>
                  </a:extLst>
                </a:gridCol>
                <a:gridCol w="4255245">
                  <a:extLst>
                    <a:ext uri="{9D8B030D-6E8A-4147-A177-3AD203B41FA5}">
                      <a16:colId xmlns:a16="http://schemas.microsoft.com/office/drawing/2014/main" val="2277161227"/>
                    </a:ext>
                  </a:extLst>
                </a:gridCol>
              </a:tblGrid>
              <a:tr h="567514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A változó típusa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Leírás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Értéktartomány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052413"/>
                  </a:ext>
                </a:extLst>
              </a:tr>
              <a:tr h="567514">
                <a:tc>
                  <a:txBody>
                    <a:bodyPr/>
                    <a:lstStyle/>
                    <a:p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 biten jelzett integer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-128</a:t>
                      </a:r>
                      <a:r>
                        <a:rPr lang="hu-HU" sz="2000" baseline="0" dirty="0"/>
                        <a:t> -</a:t>
                      </a:r>
                      <a:r>
                        <a:rPr lang="hu-HU" sz="2000" dirty="0"/>
                        <a:t> 127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822033"/>
                  </a:ext>
                </a:extLst>
              </a:tr>
              <a:tr h="688174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short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16 biten jelzett integer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-32.768</a:t>
                      </a:r>
                      <a:r>
                        <a:rPr lang="hu-HU" sz="2000" baseline="0" dirty="0"/>
                        <a:t> -</a:t>
                      </a:r>
                      <a:r>
                        <a:rPr lang="hu-HU" sz="2000" dirty="0"/>
                        <a:t> 32.767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702053"/>
                  </a:ext>
                </a:extLst>
              </a:tr>
              <a:tr h="688174">
                <a:tc>
                  <a:txBody>
                    <a:bodyPr/>
                    <a:lstStyle/>
                    <a:p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32 biten jelzett integer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-2.147.483.648</a:t>
                      </a:r>
                      <a:r>
                        <a:rPr lang="hu-HU" sz="2000" baseline="0" dirty="0"/>
                        <a:t> - </a:t>
                      </a:r>
                      <a:r>
                        <a:rPr lang="hu-HU" sz="2000" dirty="0"/>
                        <a:t>2.147.483.647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19227"/>
                  </a:ext>
                </a:extLst>
              </a:tr>
              <a:tr h="1286586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long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64 biten jelzett integer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>
                          <a:effectLst/>
                        </a:rPr>
                        <a:t>-9.223.372.036.854.775.808</a:t>
                      </a:r>
                      <a:r>
                        <a:rPr lang="hu-HU" sz="2000" baseline="0" dirty="0">
                          <a:effectLst/>
                        </a:rPr>
                        <a:t> - </a:t>
                      </a:r>
                      <a:endParaRPr lang="hu-HU" sz="2000" dirty="0">
                        <a:effectLst/>
                      </a:endParaRPr>
                    </a:p>
                    <a:p>
                      <a:r>
                        <a:rPr lang="hu-HU" sz="2000" dirty="0">
                          <a:effectLst/>
                        </a:rPr>
                        <a:t>9.223.372.036.854.775.807</a:t>
                      </a:r>
                    </a:p>
                    <a:p>
                      <a:r>
                        <a:rPr lang="hu-HU" sz="2000" dirty="0">
                          <a:effectLst/>
                        </a:rPr>
                        <a:t>(9.2 </a:t>
                      </a:r>
                      <a:r>
                        <a:rPr lang="hu-HU" sz="1400" dirty="0">
                          <a:effectLst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hu-HU" sz="2000" dirty="0">
                          <a:effectLst/>
                          <a:sym typeface="Symbol" panose="05050102010706020507" pitchFamily="18" charset="2"/>
                        </a:rPr>
                        <a:t> 10</a:t>
                      </a:r>
                      <a:r>
                        <a:rPr lang="hu-HU" sz="2000" baseline="30000" dirty="0">
                          <a:effectLst/>
                          <a:sym typeface="Symbol" panose="05050102010706020507" pitchFamily="18" charset="2"/>
                        </a:rPr>
                        <a:t>18 </a:t>
                      </a:r>
                      <a:r>
                        <a:rPr lang="hu-HU" sz="2000" baseline="0" dirty="0">
                          <a:effectLst/>
                          <a:sym typeface="Symbol" panose="05050102010706020507" pitchFamily="18" charset="2"/>
                        </a:rPr>
                        <a:t>)</a:t>
                      </a:r>
                      <a:endParaRPr lang="hu-HU" sz="2000" baseline="30000" dirty="0">
                        <a:effectLst/>
                      </a:endParaRPr>
                    </a:p>
                    <a:p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356561"/>
                  </a:ext>
                </a:extLst>
              </a:tr>
              <a:tr h="638425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float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egyszeres pontosságú 32 bites</a:t>
                      </a:r>
                      <a:r>
                        <a:rPr lang="hu-HU" sz="2000" baseline="0" dirty="0"/>
                        <a:t> </a:t>
                      </a:r>
                      <a:r>
                        <a:rPr lang="hu-HU" sz="2000" dirty="0"/>
                        <a:t>lebegőpontos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79865"/>
                  </a:ext>
                </a:extLst>
              </a:tr>
              <a:tr h="567514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dupla pontosságú 64 bites  lebegő pontos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31668"/>
                  </a:ext>
                </a:extLst>
              </a:tr>
              <a:tr h="1286586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>
                          <a:effectLst/>
                        </a:rPr>
                        <a:t>16 bites Unicode-karakter </a:t>
                      </a:r>
                    </a:p>
                    <a:p>
                      <a:r>
                        <a:rPr lang="hu-HU" sz="2000" dirty="0">
                          <a:effectLst/>
                        </a:rPr>
                        <a:t>(Minden ASCII és néhány nemzetközi abc karaktereit tartalmazza)</a:t>
                      </a:r>
                    </a:p>
                    <a:p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151056"/>
                  </a:ext>
                </a:extLst>
              </a:tr>
              <a:tr h="567514"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boolean</a:t>
                      </a:r>
                      <a:endParaRPr lang="hu-HU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logikai érték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</a:t>
                      </a:r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hu-HU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</a:t>
                      </a:r>
                      <a:r>
                        <a:rPr lang="hu-HU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(igaz, hamis)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68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67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29417"/>
              </p:ext>
            </p:extLst>
          </p:nvPr>
        </p:nvGraphicFramePr>
        <p:xfrm>
          <a:off x="290287" y="3120569"/>
          <a:ext cx="11582398" cy="35850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3296">
                  <a:extLst>
                    <a:ext uri="{9D8B030D-6E8A-4147-A177-3AD203B41FA5}">
                      <a16:colId xmlns:a16="http://schemas.microsoft.com/office/drawing/2014/main" val="39416042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95096526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14506932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455758269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6692079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30357112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83923262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68253248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71183558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602946417"/>
                    </a:ext>
                  </a:extLst>
                </a:gridCol>
                <a:gridCol w="490297">
                  <a:extLst>
                    <a:ext uri="{9D8B030D-6E8A-4147-A177-3AD203B41FA5}">
                      <a16:colId xmlns:a16="http://schemas.microsoft.com/office/drawing/2014/main" val="2379077204"/>
                    </a:ext>
                  </a:extLst>
                </a:gridCol>
                <a:gridCol w="436293">
                  <a:extLst>
                    <a:ext uri="{9D8B030D-6E8A-4147-A177-3AD203B41FA5}">
                      <a16:colId xmlns:a16="http://schemas.microsoft.com/office/drawing/2014/main" val="211931826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25851460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51372373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16992089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39921175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953261036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79913961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08201949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68151489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24852272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53615077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34289999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015076124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966267633"/>
                    </a:ext>
                  </a:extLst>
                </a:gridCol>
              </a:tblGrid>
              <a:tr h="59750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96281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77932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0807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9053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7287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57143"/>
                  </a:ext>
                </a:extLst>
              </a:tr>
            </a:tbl>
          </a:graphicData>
        </a:graphic>
      </p:graphicFrame>
      <p:sp>
        <p:nvSpPr>
          <p:cNvPr id="3" name="Szövegdoboz 2"/>
          <p:cNvSpPr txBox="1"/>
          <p:nvPr/>
        </p:nvSpPr>
        <p:spPr>
          <a:xfrm>
            <a:off x="290287" y="145143"/>
            <a:ext cx="695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 szerinti átadás </a:t>
            </a:r>
            <a:r>
              <a:rPr lang="hu-HU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primitív típus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esetén: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56343" y="1045029"/>
            <a:ext cx="4630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int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1280;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277255" y="3802743"/>
            <a:ext cx="2365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100" b="1" dirty="0">
                <a:solidFill>
                  <a:srgbClr val="002060"/>
                </a:solidFill>
              </a:rPr>
              <a:t>10100000000</a:t>
            </a:r>
          </a:p>
        </p:txBody>
      </p:sp>
      <p:sp>
        <p:nvSpPr>
          <p:cNvPr id="8" name="Szalagnyíl balra 7"/>
          <p:cNvSpPr/>
          <p:nvPr/>
        </p:nvSpPr>
        <p:spPr>
          <a:xfrm>
            <a:off x="3396337" y="1584765"/>
            <a:ext cx="1175657" cy="2740493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Szalagnyíl balra 5"/>
          <p:cNvSpPr/>
          <p:nvPr/>
        </p:nvSpPr>
        <p:spPr>
          <a:xfrm>
            <a:off x="3497942" y="1175657"/>
            <a:ext cx="1494971" cy="314960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1060"/>
              </p:ext>
            </p:extLst>
          </p:nvPr>
        </p:nvGraphicFramePr>
        <p:xfrm>
          <a:off x="290287" y="3120569"/>
          <a:ext cx="11582398" cy="35850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3296">
                  <a:extLst>
                    <a:ext uri="{9D8B030D-6E8A-4147-A177-3AD203B41FA5}">
                      <a16:colId xmlns:a16="http://schemas.microsoft.com/office/drawing/2014/main" val="394160425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95096526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14506932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455758269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6692079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30357112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83923262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68253248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71183558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602946417"/>
                    </a:ext>
                  </a:extLst>
                </a:gridCol>
                <a:gridCol w="490297">
                  <a:extLst>
                    <a:ext uri="{9D8B030D-6E8A-4147-A177-3AD203B41FA5}">
                      <a16:colId xmlns:a16="http://schemas.microsoft.com/office/drawing/2014/main" val="2379077204"/>
                    </a:ext>
                  </a:extLst>
                </a:gridCol>
                <a:gridCol w="436293">
                  <a:extLst>
                    <a:ext uri="{9D8B030D-6E8A-4147-A177-3AD203B41FA5}">
                      <a16:colId xmlns:a16="http://schemas.microsoft.com/office/drawing/2014/main" val="211931826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25851460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51372373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16992089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39921175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953261036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799139612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08201949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681514890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4248522727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536150778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342899993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1015076124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3966267633"/>
                    </a:ext>
                  </a:extLst>
                </a:gridCol>
              </a:tblGrid>
              <a:tr h="59750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196281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77932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660807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9053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352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7287"/>
                  </a:ext>
                </a:extLst>
              </a:tr>
              <a:tr h="597505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57143"/>
                  </a:ext>
                </a:extLst>
              </a:tr>
            </a:tbl>
          </a:graphicData>
        </a:graphic>
      </p:graphicFrame>
      <p:sp>
        <p:nvSpPr>
          <p:cNvPr id="3" name="Téglalap 2"/>
          <p:cNvSpPr/>
          <p:nvPr/>
        </p:nvSpPr>
        <p:spPr>
          <a:xfrm>
            <a:off x="184812" y="239877"/>
            <a:ext cx="6695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 szerinti átadás </a:t>
            </a:r>
            <a:r>
              <a:rPr lang="hu-HU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 típus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esetén: 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09600" y="1103086"/>
            <a:ext cx="5109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thisYear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thisYear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  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thisYear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2022;</a:t>
            </a:r>
          </a:p>
        </p:txBody>
      </p:sp>
      <p:sp>
        <p:nvSpPr>
          <p:cNvPr id="5" name="Szalagnyíl balra 4"/>
          <p:cNvSpPr/>
          <p:nvPr/>
        </p:nvSpPr>
        <p:spPr>
          <a:xfrm>
            <a:off x="3730170" y="1103087"/>
            <a:ext cx="1364343" cy="326571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Szalagnyíl balra 5"/>
          <p:cNvSpPr/>
          <p:nvPr/>
        </p:nvSpPr>
        <p:spPr>
          <a:xfrm>
            <a:off x="6031277" y="1640114"/>
            <a:ext cx="1698171" cy="4513944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Szalagnyíl jobbra 7"/>
          <p:cNvSpPr/>
          <p:nvPr/>
        </p:nvSpPr>
        <p:spPr>
          <a:xfrm rot="10800000">
            <a:off x="9192649" y="1640114"/>
            <a:ext cx="1219200" cy="429622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274021" y="1533973"/>
            <a:ext cx="2706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thisYear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(352);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462020" y="3897086"/>
            <a:ext cx="179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101100000</a:t>
            </a:r>
          </a:p>
        </p:txBody>
      </p:sp>
      <p:cxnSp>
        <p:nvCxnSpPr>
          <p:cNvPr id="12" name="Egyenes összekötő nyíllal 11"/>
          <p:cNvCxnSpPr/>
          <p:nvPr/>
        </p:nvCxnSpPr>
        <p:spPr>
          <a:xfrm flipH="1">
            <a:off x="2793406" y="2057193"/>
            <a:ext cx="5248690" cy="1911343"/>
          </a:xfrm>
          <a:prstGeom prst="straightConnector1">
            <a:avLst/>
          </a:prstGeom>
          <a:ln w="952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10" idx="1"/>
          </p:cNvCxnSpPr>
          <p:nvPr/>
        </p:nvCxnSpPr>
        <p:spPr>
          <a:xfrm>
            <a:off x="1462020" y="4097141"/>
            <a:ext cx="811280" cy="1935359"/>
          </a:xfrm>
          <a:prstGeom prst="straightConnector1">
            <a:avLst/>
          </a:prstGeom>
          <a:ln w="793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2520963" y="5570835"/>
            <a:ext cx="30044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000000011111100110</a:t>
            </a:r>
          </a:p>
        </p:txBody>
      </p:sp>
      <p:sp>
        <p:nvSpPr>
          <p:cNvPr id="19" name="Szalagnyíl balra 18"/>
          <p:cNvSpPr/>
          <p:nvPr/>
        </p:nvSpPr>
        <p:spPr>
          <a:xfrm>
            <a:off x="5907309" y="2180338"/>
            <a:ext cx="1142706" cy="3955443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9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F5E0DF5D4D1BD4687763E4B23465192" ma:contentTypeVersion="0" ma:contentTypeDescription="Új dokumentum létrehozása." ma:contentTypeScope="" ma:versionID="020f10f848453a37e7b61ef184914d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14e64f57b3e2bdb4d77d7e310fdd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36C6B3-BF59-4C77-B3FE-89D127BAC89F}"/>
</file>

<file path=customXml/itemProps2.xml><?xml version="1.0" encoding="utf-8"?>
<ds:datastoreItem xmlns:ds="http://schemas.openxmlformats.org/officeDocument/2006/customXml" ds:itemID="{6FCC876D-5F79-4799-9E68-DF591D314B20}"/>
</file>

<file path=customXml/itemProps3.xml><?xml version="1.0" encoding="utf-8"?>
<ds:datastoreItem xmlns:ds="http://schemas.openxmlformats.org/officeDocument/2006/customXml" ds:itemID="{F1FCEFD3-2EC2-46D4-9AC4-0E1F03000271}"/>
</file>

<file path=docProps/app.xml><?xml version="1.0" encoding="utf-8"?>
<Properties xmlns="http://schemas.openxmlformats.org/officeDocument/2006/extended-properties" xmlns:vt="http://schemas.openxmlformats.org/officeDocument/2006/docPropsVTypes">
  <TotalTime>20359</TotalTime>
  <Words>334</Words>
  <Application>Microsoft Office PowerPoint</Application>
  <PresentationFormat>Szélesvásznú</PresentationFormat>
  <Paragraphs>98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Office-téma</vt:lpstr>
      <vt:lpstr>A programozás módszertana 1.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alapok</dc:title>
  <dc:creator>Windows-felhasználó</dc:creator>
  <cp:lastModifiedBy>Tímea Kégl</cp:lastModifiedBy>
  <cp:revision>122</cp:revision>
  <dcterms:created xsi:type="dcterms:W3CDTF">2021-01-27T16:04:12Z</dcterms:created>
  <dcterms:modified xsi:type="dcterms:W3CDTF">2024-02-08T12:40:17Z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0x0101003F5E0DF5D4D1BD4687763E4B23465192</vt:lpwstr>
  </property>
</Properties>
</file>