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 showGuides="1">
      <p:cViewPr varScale="1">
        <p:scale>
          <a:sx n="83" d="100"/>
          <a:sy n="83" d="100"/>
        </p:scale>
        <p:origin x="25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4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17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4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2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39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5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8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43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40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41A5-258D-4399-8832-DFAC51DBBA0C}" type="datetimeFigureOut">
              <a:rPr lang="hu-HU" smtClean="0"/>
              <a:t>2024. 02. 16.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97E2-228F-4CC6-883A-8F7B3E726A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4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69015" y="338454"/>
            <a:ext cx="10331129" cy="2340091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 rot="21118832">
            <a:off x="6966857" y="5050654"/>
            <a:ext cx="4905829" cy="1879600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ctrTitle"/>
          </p:nvPr>
        </p:nvSpPr>
        <p:spPr>
          <a:xfrm>
            <a:off x="522513" y="769258"/>
            <a:ext cx="9600541" cy="1105724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programozás módszertana 1.</a:t>
            </a:r>
          </a:p>
        </p:txBody>
      </p:sp>
      <p:sp>
        <p:nvSpPr>
          <p:cNvPr id="7" name="Alcím 2"/>
          <p:cNvSpPr>
            <a:spLocks noGrp="1"/>
          </p:cNvSpPr>
          <p:nvPr>
            <p:ph type="subTitle" idx="1"/>
          </p:nvPr>
        </p:nvSpPr>
        <p:spPr>
          <a:xfrm>
            <a:off x="5094513" y="5619524"/>
            <a:ext cx="9144000" cy="1655762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Gyakorlat</a:t>
            </a:r>
          </a:p>
        </p:txBody>
      </p:sp>
    </p:spTree>
    <p:extLst>
      <p:ext uri="{BB962C8B-B14F-4D97-AF65-F5344CB8AC3E}">
        <p14:creationId xmlns:p14="http://schemas.microsoft.com/office/powerpoint/2010/main" val="92619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0629" y="159657"/>
            <a:ext cx="2554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Operátorok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precendenciája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5843"/>
              </p:ext>
            </p:extLst>
          </p:nvPr>
        </p:nvGraphicFramePr>
        <p:xfrm>
          <a:off x="2685143" y="45720"/>
          <a:ext cx="9260115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71">
                  <a:extLst>
                    <a:ext uri="{9D8B030D-6E8A-4147-A177-3AD203B41FA5}">
                      <a16:colId xmlns:a16="http://schemas.microsoft.com/office/drawing/2014/main" val="2891335530"/>
                    </a:ext>
                  </a:extLst>
                </a:gridCol>
                <a:gridCol w="3033486">
                  <a:extLst>
                    <a:ext uri="{9D8B030D-6E8A-4147-A177-3AD203B41FA5}">
                      <a16:colId xmlns:a16="http://schemas.microsoft.com/office/drawing/2014/main" val="3476893765"/>
                    </a:ext>
                  </a:extLst>
                </a:gridCol>
                <a:gridCol w="5544458">
                  <a:extLst>
                    <a:ext uri="{9D8B030D-6E8A-4147-A177-3AD203B41FA5}">
                      <a16:colId xmlns:a16="http://schemas.microsoft.com/office/drawing/2014/main" val="940173319"/>
                    </a:ext>
                  </a:extLst>
                </a:gridCol>
              </a:tblGrid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Szint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Leírás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33149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[]    .    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tömb elem hozzáférés, objektum tag hozzáférés, zárójel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4463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++   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utónövelés, utócsökkentés (post-</a:t>
                      </a:r>
                      <a:r>
                        <a:rPr lang="hu-HU" sz="1700" dirty="0" err="1"/>
                        <a:t>increment</a:t>
                      </a:r>
                      <a:r>
                        <a:rPr lang="hu-HU" sz="1700" dirty="0"/>
                        <a:t>, post-</a:t>
                      </a:r>
                      <a:r>
                        <a:rPr lang="hu-HU" sz="1700" dirty="0" err="1"/>
                        <a:t>decrement</a:t>
                      </a:r>
                      <a:r>
                        <a:rPr lang="hu-HU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77022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++    --   !     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előnövelés, előcsökkentés (pre-</a:t>
                      </a:r>
                      <a:r>
                        <a:rPr lang="hu-HU" sz="1700" dirty="0" err="1"/>
                        <a:t>increment</a:t>
                      </a:r>
                      <a:r>
                        <a:rPr lang="hu-HU" sz="1700" dirty="0"/>
                        <a:t>, pre-</a:t>
                      </a:r>
                      <a:r>
                        <a:rPr lang="hu-HU" sz="1700" dirty="0" err="1"/>
                        <a:t>decrement</a:t>
                      </a:r>
                      <a:r>
                        <a:rPr lang="hu-HU" sz="1700" dirty="0"/>
                        <a:t>), logikai NEM (NOT), </a:t>
                      </a:r>
                      <a:r>
                        <a:rPr lang="hu-HU" sz="1700" dirty="0" err="1"/>
                        <a:t>bitenkénti</a:t>
                      </a:r>
                      <a:r>
                        <a:rPr lang="hu-HU" sz="1700" baseline="0" dirty="0"/>
                        <a:t> NEM (</a:t>
                      </a:r>
                      <a:r>
                        <a:rPr lang="hu-HU" sz="1700" baseline="0" dirty="0" err="1"/>
                        <a:t>bitwise</a:t>
                      </a:r>
                      <a:r>
                        <a:rPr lang="hu-HU" sz="1700" baseline="0" dirty="0"/>
                        <a:t> NOT)</a:t>
                      </a:r>
                      <a:endParaRPr lang="hu-H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0905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()</a:t>
                      </a:r>
                      <a:r>
                        <a:rPr lang="hu-HU" sz="1700" baseline="0" dirty="0"/>
                        <a:t>     </a:t>
                      </a:r>
                      <a:r>
                        <a:rPr lang="hu-HU" sz="1700" dirty="0" err="1"/>
                        <a:t>new</a:t>
                      </a:r>
                      <a:endParaRPr lang="hu-H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típuskényszerítés (</a:t>
                      </a:r>
                      <a:r>
                        <a:rPr lang="hu-HU" sz="1700" dirty="0" err="1"/>
                        <a:t>cast</a:t>
                      </a:r>
                      <a:r>
                        <a:rPr lang="hu-HU" sz="1700" dirty="0"/>
                        <a:t>),</a:t>
                      </a:r>
                      <a:r>
                        <a:rPr lang="hu-HU" sz="1700" baseline="0" dirty="0"/>
                        <a:t> </a:t>
                      </a:r>
                      <a:r>
                        <a:rPr lang="hu-HU" sz="1700" dirty="0"/>
                        <a:t>objektum</a:t>
                      </a:r>
                      <a:r>
                        <a:rPr lang="hu-HU" sz="1700" baseline="0" dirty="0"/>
                        <a:t> létrehozása</a:t>
                      </a:r>
                      <a:endParaRPr lang="hu-H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8705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*      /    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 err="1"/>
                        <a:t>multiplikatív</a:t>
                      </a:r>
                      <a:endParaRPr lang="hu-H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74862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+    -</a:t>
                      </a:r>
                    </a:p>
                    <a:p>
                      <a:r>
                        <a:rPr lang="hu-HU" sz="17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additív</a:t>
                      </a:r>
                    </a:p>
                    <a:p>
                      <a:r>
                        <a:rPr lang="hu-HU" sz="1700" dirty="0" err="1"/>
                        <a:t>string</a:t>
                      </a:r>
                      <a:r>
                        <a:rPr lang="hu-HU" sz="1700" dirty="0"/>
                        <a:t> összefűzés (</a:t>
                      </a:r>
                      <a:r>
                        <a:rPr lang="hu-HU" sz="1700" dirty="0" err="1"/>
                        <a:t>konkatenáció</a:t>
                      </a:r>
                      <a:r>
                        <a:rPr lang="hu-HU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516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&lt;&lt;   &gt;&gt;   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bitléptetés (bit shift)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12132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&lt;    &lt;=     &gt;    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relációs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51167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==  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egyenlőség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6783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 err="1"/>
                        <a:t>bitenkénti</a:t>
                      </a:r>
                      <a:r>
                        <a:rPr lang="hu-HU" sz="1700" baseline="0" dirty="0"/>
                        <a:t> ÉS (</a:t>
                      </a:r>
                      <a:r>
                        <a:rPr lang="hu-HU" sz="1700" baseline="0" dirty="0" err="1"/>
                        <a:t>bitwise</a:t>
                      </a:r>
                      <a:r>
                        <a:rPr lang="hu-HU" sz="1700" baseline="0" dirty="0"/>
                        <a:t> AND)</a:t>
                      </a:r>
                      <a:endParaRPr lang="hu-H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53186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 err="1"/>
                        <a:t>bitenkénti</a:t>
                      </a:r>
                      <a:r>
                        <a:rPr lang="hu-HU" sz="1700" dirty="0"/>
                        <a:t> KIZÁRÓ VAGY (</a:t>
                      </a:r>
                      <a:r>
                        <a:rPr lang="hu-HU" sz="1700" dirty="0" err="1"/>
                        <a:t>bitwise</a:t>
                      </a:r>
                      <a:r>
                        <a:rPr lang="hu-HU" sz="1700" dirty="0"/>
                        <a:t> XOR)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42782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 err="1"/>
                        <a:t>bitenkénti</a:t>
                      </a:r>
                      <a:r>
                        <a:rPr lang="hu-HU" sz="1700" dirty="0"/>
                        <a:t> VAGY (</a:t>
                      </a:r>
                      <a:r>
                        <a:rPr lang="hu-HU" sz="1700" dirty="0" err="1"/>
                        <a:t>bitwise</a:t>
                      </a:r>
                      <a:r>
                        <a:rPr lang="hu-HU" sz="1700" dirty="0"/>
                        <a:t> 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3236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logikai ÉS  (AND)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43422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logikai VAGY  (OR)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09959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feltételes hármas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5745"/>
                  </a:ext>
                </a:extLst>
              </a:tr>
              <a:tr h="344430">
                <a:tc>
                  <a:txBody>
                    <a:bodyPr/>
                    <a:lstStyle/>
                    <a:p>
                      <a:r>
                        <a:rPr lang="hu-HU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    +=     -=     *=     /=     %=</a:t>
                      </a:r>
                      <a:endParaRPr lang="hu-H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700" dirty="0"/>
                        <a:t>értékadás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81311"/>
                  </a:ext>
                </a:extLst>
              </a:tr>
            </a:tbl>
          </a:graphicData>
        </a:graphic>
      </p:graphicFrame>
      <p:sp>
        <p:nvSpPr>
          <p:cNvPr id="5" name="Felfelé nyíl 4"/>
          <p:cNvSpPr/>
          <p:nvPr/>
        </p:nvSpPr>
        <p:spPr>
          <a:xfrm>
            <a:off x="943427" y="1553030"/>
            <a:ext cx="725715" cy="4615542"/>
          </a:xfrm>
          <a:prstGeom prst="up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9895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 rot="21274512">
            <a:off x="514348" y="2112853"/>
            <a:ext cx="6515100" cy="3000375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228600" y="1442939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Logikai ÉS operátor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009775" y="2705100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&amp;&amp;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&amp;&amp;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&amp;&amp;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&amp;&amp;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34345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/>
          <p:cNvSpPr/>
          <p:nvPr/>
        </p:nvSpPr>
        <p:spPr>
          <a:xfrm rot="21274512">
            <a:off x="1457776" y="1928813"/>
            <a:ext cx="6515100" cy="3000375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8600" y="48769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Logikai VAGY operátor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025775" y="2521059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||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||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||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||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4629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/>
          <p:cNvSpPr/>
          <p:nvPr/>
        </p:nvSpPr>
        <p:spPr>
          <a:xfrm rot="21274512">
            <a:off x="1255702" y="1928812"/>
            <a:ext cx="6515100" cy="3000375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170768" y="441682"/>
            <a:ext cx="711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Bitenkénti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kizáró VAGY operátor (XOR)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040289" y="2521059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^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^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^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^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109853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F5E0DF5D4D1BD4687763E4B23465192" ma:contentTypeVersion="4" ma:contentTypeDescription="Új dokumentum létrehozása." ma:contentTypeScope="" ma:versionID="1dc83d80cfb9e6cd99fc7aa68bd5824b">
  <xsd:schema xmlns:xsd="http://www.w3.org/2001/XMLSchema" xmlns:xs="http://www.w3.org/2001/XMLSchema" xmlns:p="http://schemas.microsoft.com/office/2006/metadata/properties" xmlns:ns2="a6129b74-3e22-4b41-953e-762458221296" targetNamespace="http://schemas.microsoft.com/office/2006/metadata/properties" ma:root="true" ma:fieldsID="81a76513dfa4039e500d3204c5c8f5c0" ns2:_="">
    <xsd:import namespace="a6129b74-3e22-4b41-953e-762458221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29b74-3e22-4b41-953e-762458221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F7B4B-C741-418E-BEB7-7C18484920DA}"/>
</file>

<file path=customXml/itemProps2.xml><?xml version="1.0" encoding="utf-8"?>
<ds:datastoreItem xmlns:ds="http://schemas.openxmlformats.org/officeDocument/2006/customXml" ds:itemID="{519577A5-0959-4B25-B668-C0227F61EA4E}"/>
</file>

<file path=customXml/itemProps3.xml><?xml version="1.0" encoding="utf-8"?>
<ds:datastoreItem xmlns:ds="http://schemas.openxmlformats.org/officeDocument/2006/customXml" ds:itemID="{A241FFBB-6CBD-450D-A861-9C8CF868C5B9}"/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228</Words>
  <Application>Microsoft Office PowerPoint</Application>
  <PresentationFormat>Szélesvásznú</PresentationFormat>
  <Paragraphs>71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Office-téma</vt:lpstr>
      <vt:lpstr>A programozás módszertana 1.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alapok</dc:title>
  <dc:creator>Windows-felhasználó</dc:creator>
  <cp:lastModifiedBy>Tímea Kégl</cp:lastModifiedBy>
  <cp:revision>36</cp:revision>
  <dcterms:created xsi:type="dcterms:W3CDTF">2021-02-14T10:36:59Z</dcterms:created>
  <dcterms:modified xsi:type="dcterms:W3CDTF">2024-02-16T07:36:10Z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0x0101003F5E0DF5D4D1BD4687763E4B23465192</vt:lpwstr>
  </property>
</Properties>
</file>