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69"/>
  </p:normalViewPr>
  <p:slideViewPr>
    <p:cSldViewPr snapToGrid="0" snapToObjects="1">
      <p:cViewPr varScale="1">
        <p:scale>
          <a:sx n="91" d="100"/>
          <a:sy n="91" d="100"/>
        </p:scale>
        <p:origin x="1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810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947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494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376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688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49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959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348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370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220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439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725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6E7732-179B-F24E-901F-3EA2A1BEF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042" y="1433756"/>
            <a:ext cx="8679915" cy="280573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it-IT" b="1" dirty="0">
                <a:solidFill>
                  <a:schemeClr val="tx1"/>
                </a:solidFill>
              </a:rPr>
              <a:t/>
            </a:r>
            <a:br>
              <a:rPr lang="it-IT" b="1" dirty="0">
                <a:solidFill>
                  <a:schemeClr val="tx1"/>
                </a:solidFill>
              </a:rPr>
            </a:br>
            <a:r>
              <a:rPr lang="it-IT" sz="4000" b="1" dirty="0">
                <a:solidFill>
                  <a:schemeClr val="tx1"/>
                </a:solidFill>
              </a:rPr>
              <a:t/>
            </a:r>
            <a:br>
              <a:rPr lang="it-IT" sz="4000" b="1" dirty="0">
                <a:solidFill>
                  <a:schemeClr val="tx1"/>
                </a:solidFill>
              </a:rPr>
            </a:br>
            <a:r>
              <a:rPr lang="it-IT" sz="4000" b="1" dirty="0">
                <a:solidFill>
                  <a:schemeClr val="tx1"/>
                </a:solidFill>
              </a:rPr>
              <a:t>IBM CAPSTONE PROJECT </a:t>
            </a:r>
            <a:r>
              <a:rPr lang="it-IT" sz="4000" b="1" dirty="0" smtClean="0">
                <a:solidFill>
                  <a:schemeClr val="tx1"/>
                </a:solidFill>
              </a:rPr>
              <a:t/>
            </a:r>
            <a:br>
              <a:rPr lang="it-IT" sz="4000" b="1" dirty="0" smtClean="0">
                <a:solidFill>
                  <a:schemeClr val="tx1"/>
                </a:solidFill>
              </a:rPr>
            </a:br>
            <a:r>
              <a:rPr lang="it-IT" sz="4000" b="1" dirty="0" smtClean="0">
                <a:solidFill>
                  <a:schemeClr val="tx1"/>
                </a:solidFill>
              </a:rPr>
              <a:t> </a:t>
            </a:r>
            <a:r>
              <a:rPr lang="en" sz="4000" b="1" dirty="0">
                <a:solidFill>
                  <a:schemeClr val="tx1"/>
                </a:solidFill>
              </a:rPr>
              <a:t>The Battle of </a:t>
            </a:r>
            <a:r>
              <a:rPr lang="en" sz="4000" b="1" dirty="0" smtClean="0">
                <a:solidFill>
                  <a:schemeClr val="tx1"/>
                </a:solidFill>
              </a:rPr>
              <a:t>Neighborhoods</a:t>
            </a:r>
            <a:r>
              <a:rPr lang="en" b="1" dirty="0"/>
              <a:t/>
            </a:r>
            <a:br>
              <a:rPr lang="en" b="1" dirty="0"/>
            </a:br>
            <a:r>
              <a:rPr lang="en" sz="3600" b="1" dirty="0">
                <a:solidFill>
                  <a:schemeClr val="tx1"/>
                </a:solidFill>
              </a:rPr>
              <a:t>Cluster Analysis of London Real Estate Market</a:t>
            </a:r>
            <a:endParaRPr lang="it-IT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478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35C39A-9140-3B49-AF9A-EB7A1E023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Business Problem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E58E34-076D-4544-8D84-448AACE62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London Housing Market is in a rut: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Brexit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Hidden price falls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Record-low sales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Homebuilder exodus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Tax hikes addressing overseas buyers of homes in England and Wales.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98467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F0254B-123A-4D4A-B419-30F524BF3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Business </a:t>
            </a:r>
            <a:r>
              <a:rPr lang="it-IT" b="1" dirty="0" err="1">
                <a:solidFill>
                  <a:schemeClr val="tx1"/>
                </a:solidFill>
              </a:rPr>
              <a:t>Problem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0B6F24-7850-9B4F-A920-82E8041FB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How could we provide support to homebuyers clientele in to purchase a suitable real estate in London in this uncertain economic and financial scenario?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58740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3825A2-8DD2-DB44-AFEC-0B05F6C4C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Solution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D71D72-2211-9F48-AD3F-B8684A738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Clustering London neighborhoods in order to recommend venues and the current average price of real estate where homebuyers can make a real estate investment. 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77709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2D65DE-0A4D-4D4E-B5ED-E2290A42D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Data and </a:t>
            </a:r>
            <a:r>
              <a:rPr lang="it-IT" b="1" dirty="0" err="1">
                <a:solidFill>
                  <a:schemeClr val="tx1"/>
                </a:solidFill>
              </a:rPr>
              <a:t>Methodology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AF8A4A-2E16-2E4C-A988-95A259F89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Data: </a:t>
            </a:r>
            <a:r>
              <a:rPr lang="en" dirty="0"/>
              <a:t>merging data on London properties and the relative price paid data from the HM Land Registry and data on amenities and essential facilities surrounding such properties from </a:t>
            </a:r>
            <a:r>
              <a:rPr lang="en" dirty="0" err="1"/>
              <a:t>FourSquare</a:t>
            </a:r>
            <a:r>
              <a:rPr lang="en" dirty="0"/>
              <a:t> API interface.</a:t>
            </a:r>
          </a:p>
          <a:p>
            <a:r>
              <a:rPr lang="en" dirty="0" err="1"/>
              <a:t>Mehodology</a:t>
            </a:r>
            <a:r>
              <a:rPr lang="en" dirty="0"/>
              <a:t>: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Collect Inspection Data;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Explore and Understand Data;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Data preparation and preprocessing;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Modeling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9701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1FC6B-425D-9849-9B81-F1836A50C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/>
              <a:t>K-Means clustering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F1A163B2-80B5-D24F-8776-980A3BFB4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581" r="-1" b="14815"/>
          <a:stretch/>
        </p:blipFill>
        <p:spPr>
          <a:xfrm>
            <a:off x="1" y="10"/>
            <a:ext cx="12191695" cy="4120995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1885706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DB2ADF-189A-A045-A671-647AD7773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>
                <a:solidFill>
                  <a:schemeClr val="tx1"/>
                </a:solidFill>
              </a:rPr>
              <a:t>Outcome</a:t>
            </a:r>
            <a:r>
              <a:rPr lang="it-IT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69EA5C-3AE1-0642-9165-0582D8E9D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5855" y="360218"/>
            <a:ext cx="7467600" cy="5691590"/>
          </a:xfrm>
        </p:spPr>
        <p:txBody>
          <a:bodyPr>
            <a:normAutofit fontScale="92500" lnSpcReduction="10000"/>
          </a:bodyPr>
          <a:lstStyle/>
          <a:p>
            <a:r>
              <a:rPr lang="en" dirty="0"/>
              <a:t>Examination of real estates according to neighborhoods/London areas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West London (</a:t>
            </a:r>
            <a:r>
              <a:rPr lang="en" dirty="0" err="1"/>
              <a:t>Notting</a:t>
            </a:r>
            <a:r>
              <a:rPr lang="en" dirty="0"/>
              <a:t> Hill, Kensington, Chelsea, Marylebone) and North-West London (</a:t>
            </a:r>
            <a:r>
              <a:rPr lang="en" dirty="0" err="1"/>
              <a:t>Hampsted</a:t>
            </a:r>
            <a:r>
              <a:rPr lang="en" dirty="0"/>
              <a:t>) might be considered highly profitable venues to purchase a real estate;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South-West London (</a:t>
            </a:r>
            <a:r>
              <a:rPr lang="en" dirty="0" err="1"/>
              <a:t>Wandsworth</a:t>
            </a:r>
            <a:r>
              <a:rPr lang="en" dirty="0"/>
              <a:t>, Balham) and North-West London (</a:t>
            </a:r>
            <a:r>
              <a:rPr lang="en" dirty="0" err="1"/>
              <a:t>Isliington</a:t>
            </a:r>
            <a:r>
              <a:rPr lang="en" dirty="0"/>
              <a:t>) are arising as next future elite venues with a wide range of amenities and facilities. </a:t>
            </a:r>
          </a:p>
          <a:p>
            <a:r>
              <a:rPr lang="en" dirty="0"/>
              <a:t>Examination of real estates  by clusters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Clusters 0, 2 and 4 may target home buyers prone to live in 'green' areas with parks, waterfronts;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Clusters 1 and 3 may target individuals who love pubs, theatres and soccer.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28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207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  IBM CAPSTONE PROJECT   The Battle of Neighborhoods Cluster Analysis of London Real Estate Market</vt:lpstr>
      <vt:lpstr>Business Problem </vt:lpstr>
      <vt:lpstr>Business Problem</vt:lpstr>
      <vt:lpstr>Solution</vt:lpstr>
      <vt:lpstr>Data and Methodology</vt:lpstr>
      <vt:lpstr>K-Means clustering</vt:lpstr>
      <vt:lpstr>Outcome: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IBM CAPSTONE PROJECT – The Battle of Neighborhoods:  Clustering Analysis of London Real Estate Market</dc:title>
  <dc:creator>Utente di Microsoft Office</dc:creator>
  <cp:lastModifiedBy>IPC</cp:lastModifiedBy>
  <cp:revision>4</cp:revision>
  <dcterms:created xsi:type="dcterms:W3CDTF">2018-12-16T14:33:35Z</dcterms:created>
  <dcterms:modified xsi:type="dcterms:W3CDTF">2020-07-10T05:39:28Z</dcterms:modified>
</cp:coreProperties>
</file>