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7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31A0-C3C4-44E4-8957-7B7D630990A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7C772-8385-4C4F-B24F-35808118C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7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7C772-8385-4C4F-B24F-35808118C41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7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9D367-C116-464B-B6F9-4C896DA1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110BEA-71D1-4DB2-BE6C-7A831674D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20473B-33E3-4D3D-A25E-9732A22D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CA7D-03AC-42DE-8C31-824B5143C20B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225967-530D-400C-A51C-5E6E07EC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6325C4-E54A-48E3-934A-486C5925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EA3C-E10D-4D9A-9328-8554E6A64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96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6AFF3-A959-449D-8EF5-85D4DA78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CF7C57-8E25-4A28-8639-621AD762F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30A987-67E3-4E02-ADB7-9CCCC66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CA7D-03AC-42DE-8C31-824B5143C20B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E68A1F-302E-4A24-9C9E-68FFC860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963709-CA28-4958-96D4-EB0A0E99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EA3C-E10D-4D9A-9328-8554E6A64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99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FAF02D-4B63-4E8F-B03F-3F6D2A421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1EFE64-E67C-459E-A2A8-DE43F3661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744FA-87FC-4CBD-AFF1-60819CAE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CA7D-03AC-42DE-8C31-824B5143C20B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BB9B05-19F9-4FF0-BF05-869B384C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6EAD8-00FA-4088-986D-A8066A1B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EA3C-E10D-4D9A-9328-8554E6A64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7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D8BA1-D138-4910-9147-A94E2FDF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A485D-CBFB-4ED2-AE37-1D442403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5BDDD-435C-4B6F-8759-EDDDDC08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CA7D-03AC-42DE-8C31-824B5143C20B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8983C0-ED39-4EFD-BD78-7876EC1B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07045E-B120-4956-95E7-2C72B3B1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EA3C-E10D-4D9A-9328-8554E6A64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49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AB2EE-8A17-4763-BB37-F40CDB6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2CC911-071A-46C5-9D5A-4C597EECF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EFC4A7-7D26-4026-BD47-9E49EA90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CA7D-03AC-42DE-8C31-824B5143C20B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661EE4-53E2-45CA-BA24-77782833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7B3F5-D765-4E62-BFE8-0F2DAC83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EA3C-E10D-4D9A-9328-8554E6A64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89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ACD0E-379C-4D7B-BF5D-418F00A6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FEEF2-3EB8-47A6-B9D0-889E83F02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C6605D-50F1-44A3-8348-EC41D99FE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972EE1-72DC-4797-B29F-18822D0D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CA7D-03AC-42DE-8C31-824B5143C20B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347B6C-E790-4D43-8C75-D1C32107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B7C32-2834-483F-9F3B-38294C57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EA3C-E10D-4D9A-9328-8554E6A64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9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4626A-1F37-4B70-A4C2-6A46C02E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101DF1-5664-43D9-8388-1DD4D5281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779988-558D-4B3D-8C52-34C8570CE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25AAE5-9740-4D54-B1DC-7FE3580CE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94CB47-BA04-46E6-8AFA-2DAB6A36F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C5000E-7B98-4DC0-B687-9A113FCF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CA7D-03AC-42DE-8C31-824B5143C20B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0F6331-15CD-4FC0-B356-B35F1810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0B53A1-C609-4583-91DD-CC475DDF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EA3C-E10D-4D9A-9328-8554E6A64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5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5F93C-A361-4552-97B8-53AEA77B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153A8D-D4BD-4D42-A0D5-84689F97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CA7D-03AC-42DE-8C31-824B5143C20B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B3191A-1F93-427F-B9B1-88230CA8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6B1086-C44D-44B7-9C82-DCA2C676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EA3C-E10D-4D9A-9328-8554E6A64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97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76AD33-B8F8-4F02-A428-B6BC534A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CA7D-03AC-42DE-8C31-824B5143C20B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6E47A3-8B0E-41B8-B7B0-D63D5DA6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92F451-8EEB-420F-9E73-4A891B22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EA3C-E10D-4D9A-9328-8554E6A64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77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29C5F-7097-48BF-A9DE-0D810298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4ABB61-85ED-440F-929F-885A44D4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D9A93F-6D92-4D20-9A40-65AF4257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3DC906-74EA-4B0A-8771-D31B9105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CA7D-03AC-42DE-8C31-824B5143C20B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C4899F-6072-4BFA-9172-8E04A9DF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8F540A-C791-440C-90D7-D7254E93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EA3C-E10D-4D9A-9328-8554E6A64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8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82018-ACA0-4E93-B45B-4B769084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77BFB8-827C-42EF-B3A8-4FDF53328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96F27D-B847-4FDD-BE59-BDE913B11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FD6589-C3F0-4503-9933-58DE0F61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CA7D-03AC-42DE-8C31-824B5143C20B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F37B54-FAF5-42C6-B461-9C088880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4C3865-4563-43F0-89AB-F6BEEF5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EA3C-E10D-4D9A-9328-8554E6A64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3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2686E-8185-44BA-8DCC-DFFC0210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0FC802-7D76-4307-A805-0259EE021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0D00CF-32E1-4D20-B6CD-B0E4A8C6A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3CA7D-03AC-42DE-8C31-824B5143C20B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C95D02-B6AC-47E3-8462-1C00ECC5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53A035-3D3D-4782-AB19-4ECC29CF1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BEA3C-E10D-4D9A-9328-8554E6A64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orldscientific.com/" TargetMode="External"/><Relationship Id="rId3" Type="http://schemas.openxmlformats.org/officeDocument/2006/relationships/hyperlink" Target="https://protege.stanford.edu/" TargetMode="External"/><Relationship Id="rId7" Type="http://schemas.openxmlformats.org/officeDocument/2006/relationships/hyperlink" Target="http://www.semantic-web-journal.net/" TargetMode="External"/><Relationship Id="rId2" Type="http://schemas.openxmlformats.org/officeDocument/2006/relationships/hyperlink" Target="https://www.ontotext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ntologydesignpatterns.org/" TargetMode="External"/><Relationship Id="rId5" Type="http://schemas.openxmlformats.org/officeDocument/2006/relationships/hyperlink" Target="https://ieeexplore.ieee.org/" TargetMode="External"/><Relationship Id="rId4" Type="http://schemas.openxmlformats.org/officeDocument/2006/relationships/hyperlink" Target="https://www.w3.org/TR/owl-guid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B7EEF-850D-43A8-B124-0822E01D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3985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Лабораторная </a:t>
            </a:r>
            <a:r>
              <a:rPr lang="ru-RU"/>
              <a:t>работа №4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413E6-0C20-4B5A-ADA0-BC3FB406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462" y="6445351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Астрахань - 2024</a:t>
            </a:r>
          </a:p>
          <a:p>
            <a:endParaRPr lang="ru-RU" sz="20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FB3C875-A50F-FD2F-04DB-E61E9D08D9A1}"/>
              </a:ext>
            </a:extLst>
          </p:cNvPr>
          <p:cNvSpPr>
            <a:spLocks noGrp="1"/>
          </p:cNvSpPr>
          <p:nvPr/>
        </p:nvSpPr>
        <p:spPr>
          <a:xfrm>
            <a:off x="8903702" y="5686425"/>
            <a:ext cx="3457574" cy="1171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ДПИ-15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Юбин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Г.Н.</a:t>
            </a:r>
          </a:p>
        </p:txBody>
      </p:sp>
    </p:spTree>
    <p:extLst>
      <p:ext uri="{BB962C8B-B14F-4D97-AF65-F5344CB8AC3E}">
        <p14:creationId xmlns:p14="http://schemas.microsoft.com/office/powerpoint/2010/main" val="419829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804DF-9692-4E5D-A060-42205321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1" y="-290683"/>
            <a:ext cx="10515600" cy="1325563"/>
          </a:xfrm>
        </p:spPr>
        <p:txBody>
          <a:bodyPr/>
          <a:lstStyle/>
          <a:p>
            <a:r>
              <a:rPr lang="ru-RU" dirty="0"/>
              <a:t>Задание 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FD2ADF-2285-43F0-A7D5-3526C0A10AFE}"/>
              </a:ext>
            </a:extLst>
          </p:cNvPr>
          <p:cNvSpPr/>
          <p:nvPr/>
        </p:nvSpPr>
        <p:spPr>
          <a:xfrm>
            <a:off x="648070" y="1034880"/>
            <a:ext cx="113012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Различия между </a:t>
            </a:r>
            <a:r>
              <a:rPr lang="ru-RU" dirty="0" err="1"/>
              <a:t>Protege</a:t>
            </a:r>
            <a:r>
              <a:rPr lang="ru-RU" dirty="0"/>
              <a:t> и </a:t>
            </a:r>
            <a:r>
              <a:rPr lang="ru-RU" dirty="0" err="1"/>
              <a:t>Fluent</a:t>
            </a:r>
            <a:r>
              <a:rPr lang="ru-RU" dirty="0"/>
              <a:t> </a:t>
            </a:r>
            <a:r>
              <a:rPr lang="ru-RU" dirty="0" err="1"/>
              <a:t>Editor</a:t>
            </a:r>
            <a:endParaRPr lang="ru-RU" dirty="0"/>
          </a:p>
          <a:p>
            <a:endParaRPr lang="ru-RU" dirty="0"/>
          </a:p>
          <a:p>
            <a:r>
              <a:rPr lang="ru-RU" dirty="0"/>
              <a:t>1. Интерфейс: </a:t>
            </a:r>
            <a:r>
              <a:rPr lang="ru-RU" dirty="0" err="1"/>
              <a:t>Protege</a:t>
            </a:r>
            <a:r>
              <a:rPr lang="ru-RU" dirty="0"/>
              <a:t> предлагает более сложный интерфейс с большим количеством настроек. </a:t>
            </a:r>
            <a:r>
              <a:rPr lang="ru-RU" dirty="0" err="1"/>
              <a:t>Fluent</a:t>
            </a:r>
            <a:r>
              <a:rPr lang="ru-RU" dirty="0"/>
              <a:t> </a:t>
            </a:r>
            <a:r>
              <a:rPr lang="ru-RU" dirty="0" err="1"/>
              <a:t>Editor</a:t>
            </a:r>
            <a:r>
              <a:rPr lang="ru-RU" dirty="0"/>
              <a:t> ориентирован на интуитивно понятный графический интерфейс.</a:t>
            </a:r>
          </a:p>
          <a:p>
            <a:r>
              <a:rPr lang="ru-RU" dirty="0"/>
              <a:t>   </a:t>
            </a:r>
          </a:p>
          <a:p>
            <a:r>
              <a:rPr lang="ru-RU" dirty="0"/>
              <a:t>2. Поддержка форматов: </a:t>
            </a:r>
            <a:r>
              <a:rPr lang="ru-RU" dirty="0" err="1"/>
              <a:t>Protege</a:t>
            </a:r>
            <a:r>
              <a:rPr lang="ru-RU" dirty="0"/>
              <a:t> поддерживает множество форматов и имеет богатый набор плагинов. </a:t>
            </a:r>
            <a:r>
              <a:rPr lang="ru-RU" dirty="0" err="1"/>
              <a:t>Fluent</a:t>
            </a:r>
            <a:r>
              <a:rPr lang="ru-RU" dirty="0"/>
              <a:t> </a:t>
            </a:r>
            <a:r>
              <a:rPr lang="ru-RU" dirty="0" err="1"/>
              <a:t>Editor</a:t>
            </a:r>
            <a:r>
              <a:rPr lang="ru-RU" dirty="0"/>
              <a:t> сосредоточен на OWL и RDF с оптимизированными возможностями.</a:t>
            </a:r>
          </a:p>
          <a:p>
            <a:endParaRPr lang="ru-RU" dirty="0"/>
          </a:p>
          <a:p>
            <a:r>
              <a:rPr lang="ru-RU" dirty="0"/>
              <a:t>3. Возможности анализа: </a:t>
            </a:r>
            <a:r>
              <a:rPr lang="ru-RU" dirty="0" err="1"/>
              <a:t>Protege</a:t>
            </a:r>
            <a:r>
              <a:rPr lang="ru-RU" dirty="0"/>
              <a:t> предоставляет расширенные инструменты для структурного и семантического анализа, тогда как </a:t>
            </a:r>
            <a:r>
              <a:rPr lang="ru-RU" dirty="0" err="1"/>
              <a:t>Fluent</a:t>
            </a:r>
            <a:r>
              <a:rPr lang="ru-RU" dirty="0"/>
              <a:t> </a:t>
            </a:r>
            <a:r>
              <a:rPr lang="ru-RU" dirty="0" err="1"/>
              <a:t>Editor</a:t>
            </a:r>
            <a:r>
              <a:rPr lang="ru-RU" dirty="0"/>
              <a:t> акцентирует внимание на простоте использования и основных функциях.</a:t>
            </a:r>
          </a:p>
          <a:p>
            <a:endParaRPr lang="ru-RU" dirty="0"/>
          </a:p>
          <a:p>
            <a:r>
              <a:rPr lang="ru-RU" dirty="0"/>
              <a:t>4. Сообщество и поддержка: </a:t>
            </a:r>
            <a:r>
              <a:rPr lang="ru-RU" dirty="0" err="1"/>
              <a:t>Protege</a:t>
            </a:r>
            <a:r>
              <a:rPr lang="ru-RU" dirty="0"/>
              <a:t> имеет более обширное сообщество и документацию, в то время как </a:t>
            </a:r>
            <a:r>
              <a:rPr lang="ru-RU" dirty="0" err="1"/>
              <a:t>Fluent</a:t>
            </a:r>
            <a:r>
              <a:rPr lang="ru-RU" dirty="0"/>
              <a:t> </a:t>
            </a:r>
            <a:r>
              <a:rPr lang="ru-RU" dirty="0" err="1"/>
              <a:t>Editor</a:t>
            </a:r>
            <a:r>
              <a:rPr lang="ru-RU" dirty="0"/>
              <a:t> новее и менее распространен.</a:t>
            </a:r>
          </a:p>
          <a:p>
            <a:endParaRPr lang="ru-RU" dirty="0"/>
          </a:p>
          <a:p>
            <a:r>
              <a:rPr lang="ru-RU" dirty="0"/>
              <a:t>5. Совместная работа: </a:t>
            </a:r>
            <a:r>
              <a:rPr lang="ru-RU" dirty="0" err="1"/>
              <a:t>Fluent</a:t>
            </a:r>
            <a:r>
              <a:rPr lang="ru-RU" dirty="0"/>
              <a:t> </a:t>
            </a:r>
            <a:r>
              <a:rPr lang="ru-RU" dirty="0" err="1"/>
              <a:t>Editor</a:t>
            </a:r>
            <a:r>
              <a:rPr lang="ru-RU" dirty="0"/>
              <a:t> включает встроенные функции для совместного редактирования, </a:t>
            </a:r>
            <a:r>
              <a:rPr lang="ru-RU" dirty="0" err="1"/>
              <a:t>Protege</a:t>
            </a:r>
            <a:r>
              <a:rPr lang="ru-RU" dirty="0"/>
              <a:t> требует дополнительных инструментов для этого.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19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1D271A-CE13-41F5-B6F4-616DDBC605E6}"/>
              </a:ext>
            </a:extLst>
          </p:cNvPr>
          <p:cNvSpPr/>
          <p:nvPr/>
        </p:nvSpPr>
        <p:spPr>
          <a:xfrm>
            <a:off x="-112450" y="2035421"/>
            <a:ext cx="3690151" cy="4197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Исследовательский институт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Финансирующее агентство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Университет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Обзор журнала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Технический журнал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Научный журнал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Фактор влияния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Индекс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Хирша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Цитирования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Базовые науки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3546BB2-43CC-4AD3-B3BE-44E6E327A28F}"/>
              </a:ext>
            </a:extLst>
          </p:cNvPr>
          <p:cNvSpPr/>
          <p:nvPr/>
        </p:nvSpPr>
        <p:spPr>
          <a:xfrm>
            <a:off x="4249445" y="2035421"/>
            <a:ext cx="4364856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Прикладные науки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Точные науки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Естественные науки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Метрика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Исследование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Базовые исследования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Прикладные исследования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Экспериментальные исследования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Публикация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Книга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2306B6-8981-4429-8A7C-DBC0115F4A9E}"/>
              </a:ext>
            </a:extLst>
          </p:cNvPr>
          <p:cNvSpPr/>
          <p:nvPr/>
        </p:nvSpPr>
        <p:spPr>
          <a:xfrm>
            <a:off x="8951652" y="2035421"/>
            <a:ext cx="2952600" cy="4202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Обзор статьи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Доклад конференции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Статья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Исследователь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Наука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Учреждение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Журнал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Информатика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Робототехника</a:t>
            </a:r>
          </a:p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Математика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DAE1603-AB00-4FD6-A6D4-F84F26E53D9B}"/>
              </a:ext>
            </a:extLst>
          </p:cNvPr>
          <p:cNvSpPr/>
          <p:nvPr/>
        </p:nvSpPr>
        <p:spPr>
          <a:xfrm>
            <a:off x="2325950" y="1034880"/>
            <a:ext cx="7913519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из 30 понятий (концептов) для предметной области "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Наукология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01F331A-2A09-4341-A92B-87568DFB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1" y="-290683"/>
            <a:ext cx="10515600" cy="1325563"/>
          </a:xfrm>
        </p:spPr>
        <p:txBody>
          <a:bodyPr/>
          <a:lstStyle/>
          <a:p>
            <a:r>
              <a:rPr lang="ru-RU" dirty="0"/>
              <a:t>Задание 9</a:t>
            </a:r>
          </a:p>
        </p:txBody>
      </p:sp>
    </p:spTree>
    <p:extLst>
      <p:ext uri="{BB962C8B-B14F-4D97-AF65-F5344CB8AC3E}">
        <p14:creationId xmlns:p14="http://schemas.microsoft.com/office/powerpoint/2010/main" val="296389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C171CF-C63E-45CB-AD10-028D83D632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88" y="305308"/>
            <a:ext cx="5514975" cy="505777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AFC9DE5-75B3-4DC1-94BD-2233DF22BCD8}"/>
              </a:ext>
            </a:extLst>
          </p:cNvPr>
          <p:cNvSpPr/>
          <p:nvPr/>
        </p:nvSpPr>
        <p:spPr>
          <a:xfrm>
            <a:off x="4442342" y="5490384"/>
            <a:ext cx="350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1 – </a:t>
            </a:r>
            <a:r>
              <a:rPr lang="ru-RU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Получвшиеся</a:t>
            </a:r>
            <a:r>
              <a:rPr lang="ru-RU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673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23FCBC-41BF-4F43-A15C-2CC2CDC72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10" y="541501"/>
            <a:ext cx="6135580" cy="4057586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B671EAB-D5CE-457C-A092-C5460E16CB2F}"/>
              </a:ext>
            </a:extLst>
          </p:cNvPr>
          <p:cNvSpPr/>
          <p:nvPr/>
        </p:nvSpPr>
        <p:spPr>
          <a:xfrm>
            <a:off x="4156206" y="4789048"/>
            <a:ext cx="38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2 – Построенные отношения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91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712074-918C-4BFE-80E0-53F2DFC33B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22" y="178608"/>
            <a:ext cx="8823556" cy="502210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517A2B67-383E-4F37-AB80-D910C0EE5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804" y="5311412"/>
            <a:ext cx="65094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–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отношения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affiliatedWith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8F12F03-CB73-4BB3-A00C-88C9E4C4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222" y="5484252"/>
            <a:ext cx="95601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affiliatedWith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состоит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 Researcher → Institution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Связывает исследователя с его основным местом работы — университетом или исследовательским институтом.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0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17A2B67-383E-4F37-AB80-D910C0EE5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592" y="5161119"/>
            <a:ext cx="65094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Описание отношения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8F12F03-CB73-4BB3-A00C-88C9E4C4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222" y="5484252"/>
            <a:ext cx="95601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affiliatedWith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состоит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 Researcher → Institution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Связывает исследователя с его основным местом работы — университетом или исследовательским институтом.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CF2BD3-AEEA-4CDA-BD82-72822DFB57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39" y="269348"/>
            <a:ext cx="8915322" cy="48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17A2B67-383E-4F37-AB80-D910C0EE5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592" y="5161119"/>
            <a:ext cx="65094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Описание отношения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8F12F03-CB73-4BB3-A00C-88C9E4C4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222" y="5468863"/>
            <a:ext cx="95601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(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автором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 → Publication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Показывает, что исследователь является автором одной или нескольких публикаций.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CF2BD3-AEEA-4CDA-BD82-72822DFB57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39" y="269348"/>
            <a:ext cx="8915322" cy="48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5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D00181-2E48-4A65-B047-F8442906DC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24225" y="85817"/>
            <a:ext cx="5543550" cy="56388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FCE9E8-245B-4432-AF9F-8FCDC1083DA2}"/>
              </a:ext>
            </a:extLst>
          </p:cNvPr>
          <p:cNvSpPr/>
          <p:nvPr/>
        </p:nvSpPr>
        <p:spPr>
          <a:xfrm>
            <a:off x="3033302" y="5724617"/>
            <a:ext cx="612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5 – Описание заполненных данных </a:t>
            </a:r>
            <a:r>
              <a:rPr lang="en-US" kern="0" dirty="0">
                <a:latin typeface="Times New Roman" panose="02020603050405020304" pitchFamily="18" charset="0"/>
                <a:ea typeface="Calibri" panose="020F0502020204030204" pitchFamily="34" charset="0"/>
              </a:rPr>
              <a:t>Funding Agency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05F878-971C-41E9-835B-46C7D37B482C}"/>
              </a:ext>
            </a:extLst>
          </p:cNvPr>
          <p:cNvSpPr/>
          <p:nvPr/>
        </p:nvSpPr>
        <p:spPr>
          <a:xfrm>
            <a:off x="3062697" y="624896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Здесь заданы примеры</a:t>
            </a:r>
            <a:r>
              <a:rPr lang="en-US" sz="14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 (Funding Agency): National Science Foundation (NSF), European Research Council (ERC).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43699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FCE9E8-245B-4432-AF9F-8FCDC1083DA2}"/>
              </a:ext>
            </a:extLst>
          </p:cNvPr>
          <p:cNvSpPr/>
          <p:nvPr/>
        </p:nvSpPr>
        <p:spPr>
          <a:xfrm>
            <a:off x="3033302" y="5724617"/>
            <a:ext cx="607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Рисунок 6 – Описание заполненных данных </a:t>
            </a:r>
            <a:r>
              <a:rPr lang="en-US" dirty="0"/>
              <a:t>Natural sciences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05F878-971C-41E9-835B-46C7D37B482C}"/>
              </a:ext>
            </a:extLst>
          </p:cNvPr>
          <p:cNvSpPr/>
          <p:nvPr/>
        </p:nvSpPr>
        <p:spPr>
          <a:xfrm>
            <a:off x="3062697" y="624896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заданы примеры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(Natural sciences): astronomy, Biology, geology.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B165C8-7D95-4EF2-A32F-ABE1D5B033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62697" y="384828"/>
            <a:ext cx="5940425" cy="51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77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FCE9E8-245B-4432-AF9F-8FCDC1083DA2}"/>
              </a:ext>
            </a:extLst>
          </p:cNvPr>
          <p:cNvSpPr/>
          <p:nvPr/>
        </p:nvSpPr>
        <p:spPr>
          <a:xfrm>
            <a:off x="2562191" y="5434444"/>
            <a:ext cx="621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Рисунок 7 – Описание заполненных данных </a:t>
            </a:r>
            <a:r>
              <a:rPr lang="en-US" dirty="0"/>
              <a:t>Conference Paper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05F878-971C-41E9-835B-46C7D37B482C}"/>
              </a:ext>
            </a:extLst>
          </p:cNvPr>
          <p:cNvSpPr/>
          <p:nvPr/>
        </p:nvSpPr>
        <p:spPr>
          <a:xfrm>
            <a:off x="2929532" y="616574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заданы примеры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(Conference Paper): Advances in Machine Learning, Robotics for Industry 4.0.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1F945A-E12E-480B-8D3D-27F16C7CB8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3145" y="169039"/>
            <a:ext cx="4909923" cy="52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7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F28FD-55EC-4376-8316-C05F4E99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1" y="-105391"/>
            <a:ext cx="10515600" cy="1325563"/>
          </a:xfrm>
        </p:spPr>
        <p:txBody>
          <a:bodyPr/>
          <a:lstStyle/>
          <a:p>
            <a:r>
              <a:rPr lang="ru-RU" dirty="0"/>
              <a:t>Задание 1</a:t>
            </a:r>
          </a:p>
        </p:txBody>
      </p:sp>
      <p:pic>
        <p:nvPicPr>
          <p:cNvPr id="2050" name="Picture 2" descr="Что такое онтология">
            <a:extLst>
              <a:ext uri="{FF2B5EF4-FFF2-40B4-BE49-F238E27FC236}">
                <a16:creationId xmlns:a16="http://schemas.microsoft.com/office/drawing/2014/main" id="{CFBBBD50-8FFC-4603-9BAA-BC1107AD1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72" y="1313895"/>
            <a:ext cx="4758431" cy="47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6EB266F-2A32-4B11-B7A6-1917FA250E81}"/>
              </a:ext>
            </a:extLst>
          </p:cNvPr>
          <p:cNvSpPr/>
          <p:nvPr/>
        </p:nvSpPr>
        <p:spPr>
          <a:xfrm>
            <a:off x="5683928" y="115395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	Онтология — это понятие с разными интерпретациями в разных областях. В философии она изучает природу бытия, категории и сущности реальности.</a:t>
            </a:r>
          </a:p>
          <a:p>
            <a:endParaRPr lang="ru-RU" dirty="0"/>
          </a:p>
          <a:p>
            <a:r>
              <a:rPr lang="ru-RU" dirty="0"/>
              <a:t>	В информатике онтология — это формальное представление знаний, организующее термины, их свойства и связи для моделирования информации. В социологии она фокусируется на социальных сущностях и их влиянии на наше восприятие. В искусственном интеллекте онтология систематизирует знания для машинного обучения и обработки языка. </a:t>
            </a:r>
          </a:p>
          <a:p>
            <a:endParaRPr lang="ru-RU" dirty="0"/>
          </a:p>
          <a:p>
            <a:r>
              <a:rPr lang="ru-RU" dirty="0"/>
              <a:t>	Таким образом, онтология является ключевым инструментом для структурирования и анализа информации в различных науках.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64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CB5B1C-9B79-4EB6-B071-8E10B8ADDD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8" y="94318"/>
            <a:ext cx="10711260" cy="6182372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E3AB5E5-8138-406E-BE62-9E51B38A449D}"/>
              </a:ext>
            </a:extLst>
          </p:cNvPr>
          <p:cNvSpPr/>
          <p:nvPr/>
        </p:nvSpPr>
        <p:spPr>
          <a:xfrm>
            <a:off x="4034827" y="62766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Рисунок 7 – Получившаяся онтология</a:t>
            </a:r>
          </a:p>
        </p:txBody>
      </p:sp>
    </p:spTree>
    <p:extLst>
      <p:ext uri="{BB962C8B-B14F-4D97-AF65-F5344CB8AC3E}">
        <p14:creationId xmlns:p14="http://schemas.microsoft.com/office/powerpoint/2010/main" val="199188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626F7-3F1C-4334-A71F-98060495BA45}"/>
              </a:ext>
            </a:extLst>
          </p:cNvPr>
          <p:cNvSpPr txBox="1">
            <a:spLocks/>
          </p:cNvSpPr>
          <p:nvPr/>
        </p:nvSpPr>
        <p:spPr>
          <a:xfrm>
            <a:off x="112395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Список литературы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D675138-5CBA-4283-A4F6-D0818A1C41F7}"/>
              </a:ext>
            </a:extLst>
          </p:cNvPr>
          <p:cNvSpPr/>
          <p:nvPr/>
        </p:nvSpPr>
        <p:spPr>
          <a:xfrm>
            <a:off x="363855" y="806826"/>
            <a:ext cx="11715750" cy="44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dirty="0"/>
              <a:t>1. </a:t>
            </a:r>
            <a:r>
              <a:rPr lang="en-US" dirty="0" err="1"/>
              <a:t>Ontotext</a:t>
            </a:r>
            <a:r>
              <a:rPr lang="en-US" dirty="0"/>
              <a:t>: Semantic Data Management &amp; Ontologies [</a:t>
            </a:r>
            <a:r>
              <a:rPr lang="ru-RU" dirty="0"/>
              <a:t>Электронный ресурс</a:t>
            </a:r>
            <a:r>
              <a:rPr lang="en-US" dirty="0"/>
              <a:t>]. – </a:t>
            </a:r>
            <a:r>
              <a:rPr lang="ru-RU" dirty="0"/>
              <a:t>Режим доступа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https://www.ontotext.com</a:t>
            </a:r>
            <a:endParaRPr lang="ru-RU" sz="1600" dirty="0"/>
          </a:p>
          <a:p>
            <a:pPr lvl="0">
              <a:lnSpc>
                <a:spcPct val="150000"/>
              </a:lnSpc>
            </a:pPr>
            <a:r>
              <a:rPr lang="en-US" sz="1600" dirty="0"/>
              <a:t>2. </a:t>
            </a:r>
            <a:r>
              <a:rPr lang="en-US" dirty="0"/>
              <a:t>Protégé Ontology Editor and Knowledge Acquisition System [</a:t>
            </a:r>
            <a:r>
              <a:rPr lang="ru-RU" dirty="0"/>
              <a:t>Электронный ресурс</a:t>
            </a:r>
            <a:r>
              <a:rPr lang="en-US" dirty="0"/>
              <a:t>]. – </a:t>
            </a:r>
            <a:r>
              <a:rPr lang="ru-RU" dirty="0"/>
              <a:t>Режим доступа</a:t>
            </a:r>
            <a:r>
              <a:rPr lang="en-US" dirty="0"/>
              <a:t>: </a:t>
            </a:r>
            <a:r>
              <a:rPr lang="en-US" u="sng" dirty="0">
                <a:hlinkClick r:id="rId3"/>
              </a:rPr>
              <a:t>https://protege.stanford.edu</a:t>
            </a:r>
            <a:endParaRPr lang="ru-RU" u="sng" dirty="0"/>
          </a:p>
          <a:p>
            <a:pPr>
              <a:lnSpc>
                <a:spcPct val="150000"/>
              </a:lnSpc>
            </a:pPr>
            <a:r>
              <a:rPr lang="en-US" sz="1600" dirty="0"/>
              <a:t>3. OWL Web Ontology Language Guide [</a:t>
            </a:r>
            <a:r>
              <a:rPr lang="ru-RU" sz="1600" dirty="0"/>
              <a:t>Электронный ресурс</a:t>
            </a:r>
            <a:r>
              <a:rPr lang="en-US" sz="1600" dirty="0"/>
              <a:t>]. – </a:t>
            </a:r>
            <a:r>
              <a:rPr lang="ru-RU" sz="1600" dirty="0"/>
              <a:t>Режим доступа</a:t>
            </a:r>
            <a:r>
              <a:rPr lang="en-US" sz="1600" dirty="0"/>
              <a:t>: </a:t>
            </a:r>
            <a:r>
              <a:rPr lang="en-US" u="sng" dirty="0">
                <a:hlinkClick r:id="rId4"/>
              </a:rPr>
              <a:t>https://www.w3.org/TR/owl-guide/</a:t>
            </a:r>
            <a:endParaRPr lang="ru-RU" sz="1600" dirty="0"/>
          </a:p>
          <a:p>
            <a:pPr lvl="0">
              <a:lnSpc>
                <a:spcPct val="150000"/>
              </a:lnSpc>
            </a:pPr>
            <a:r>
              <a:rPr lang="en-US" sz="1600" dirty="0"/>
              <a:t>4. </a:t>
            </a:r>
            <a:r>
              <a:rPr lang="en-US" dirty="0"/>
              <a:t>Knowledge Engineering and Ontology Development (KEOD) [</a:t>
            </a:r>
            <a:r>
              <a:rPr lang="ru-RU" dirty="0"/>
              <a:t>Электронный ресурс</a:t>
            </a:r>
            <a:r>
              <a:rPr lang="en-US" dirty="0"/>
              <a:t>]. – </a:t>
            </a:r>
            <a:r>
              <a:rPr lang="ru-RU" dirty="0"/>
              <a:t>Режим доступа</a:t>
            </a:r>
            <a:r>
              <a:rPr lang="en-US" dirty="0"/>
              <a:t>: https://www.keod.ic3k.org</a:t>
            </a:r>
            <a:endParaRPr lang="ru-RU" sz="1600" dirty="0"/>
          </a:p>
          <a:p>
            <a:pPr lvl="0"/>
            <a:r>
              <a:rPr lang="en-US" sz="1600" dirty="0"/>
              <a:t>5. </a:t>
            </a:r>
            <a:r>
              <a:rPr lang="ru-RU" sz="1600" dirty="0"/>
              <a:t>IEEE </a:t>
            </a:r>
            <a:r>
              <a:rPr lang="ru-RU" sz="1600" dirty="0" err="1"/>
              <a:t>Xplore</a:t>
            </a:r>
            <a:r>
              <a:rPr lang="ru-RU" sz="1600" dirty="0"/>
              <a:t> </a:t>
            </a:r>
            <a:r>
              <a:rPr lang="ru-RU" sz="1600" dirty="0" err="1"/>
              <a:t>Digital</a:t>
            </a:r>
            <a:r>
              <a:rPr lang="ru-RU" sz="1600" dirty="0"/>
              <a:t> </a:t>
            </a:r>
            <a:r>
              <a:rPr lang="ru-RU" sz="1600" dirty="0" err="1"/>
              <a:t>Library</a:t>
            </a:r>
            <a:r>
              <a:rPr lang="ru-RU" sz="1600" dirty="0"/>
              <a:t> [Электронный ресурс]. – Режим доступа: </a:t>
            </a:r>
            <a:r>
              <a:rPr lang="ru-RU" u="sng" dirty="0">
                <a:hlinkClick r:id="rId5"/>
              </a:rPr>
              <a:t>https://ieeexplore.ieee.org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6. Ontology Engineering with Ontology Design Patterns [</a:t>
            </a:r>
            <a:r>
              <a:rPr lang="ru-RU" sz="1600" dirty="0"/>
              <a:t>Электронный ресурс</a:t>
            </a:r>
            <a:r>
              <a:rPr lang="en-US" sz="1600" dirty="0"/>
              <a:t>]. – </a:t>
            </a:r>
            <a:r>
              <a:rPr lang="ru-RU" sz="1600" dirty="0"/>
              <a:t>Режим доступа</a:t>
            </a:r>
            <a:r>
              <a:rPr lang="en-US" sz="1600" dirty="0"/>
              <a:t>: </a:t>
            </a:r>
            <a:r>
              <a:rPr lang="en-US" u="sng" dirty="0">
                <a:hlinkClick r:id="rId6"/>
              </a:rPr>
              <a:t>https://ontologydesignpatterns.org</a:t>
            </a:r>
            <a:endParaRPr lang="ru-RU" sz="1600" u="sng" dirty="0"/>
          </a:p>
          <a:p>
            <a:pPr>
              <a:lnSpc>
                <a:spcPct val="150000"/>
              </a:lnSpc>
            </a:pPr>
            <a:r>
              <a:rPr lang="ru-RU" sz="1600" dirty="0"/>
              <a:t>7. </a:t>
            </a:r>
            <a:r>
              <a:rPr lang="ru-RU" sz="1600" dirty="0" err="1"/>
              <a:t>Semantic</a:t>
            </a:r>
            <a:r>
              <a:rPr lang="ru-RU" sz="1600" dirty="0"/>
              <a:t> </a:t>
            </a:r>
            <a:r>
              <a:rPr lang="ru-RU" sz="1600" dirty="0" err="1"/>
              <a:t>Web</a:t>
            </a:r>
            <a:r>
              <a:rPr lang="ru-RU" sz="1600" dirty="0"/>
              <a:t> </a:t>
            </a:r>
            <a:r>
              <a:rPr lang="ru-RU" sz="1600" dirty="0" err="1"/>
              <a:t>Journal</a:t>
            </a:r>
            <a:r>
              <a:rPr lang="ru-RU" sz="1600" dirty="0"/>
              <a:t> [Электронный ресурс]. – Режим доступа: </a:t>
            </a:r>
            <a:r>
              <a:rPr lang="ru-RU" u="sng" dirty="0">
                <a:hlinkClick r:id="rId7"/>
              </a:rPr>
              <a:t>http://www.semantic-web-journal.net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8. </a:t>
            </a:r>
            <a:r>
              <a:rPr lang="en-US" sz="1600" dirty="0"/>
              <a:t>International Journal of Semantic Computing [</a:t>
            </a:r>
            <a:r>
              <a:rPr lang="ru-RU" sz="1600" dirty="0"/>
              <a:t>Электронный ресурс</a:t>
            </a:r>
            <a:r>
              <a:rPr lang="en-US" sz="1600" dirty="0"/>
              <a:t>]. – </a:t>
            </a:r>
            <a:r>
              <a:rPr lang="ru-RU" sz="1600" dirty="0"/>
              <a:t>Режим доступа</a:t>
            </a:r>
            <a:r>
              <a:rPr lang="en-US" sz="1600" dirty="0"/>
              <a:t>: </a:t>
            </a:r>
            <a:r>
              <a:rPr lang="en-US" u="sng" dirty="0">
                <a:hlinkClick r:id="rId8"/>
              </a:rPr>
              <a:t>https://www.worldscientific.com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3290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804DF-9692-4E5D-A060-42205321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1" y="-290683"/>
            <a:ext cx="10515600" cy="1325563"/>
          </a:xfrm>
        </p:spPr>
        <p:txBody>
          <a:bodyPr/>
          <a:lstStyle/>
          <a:p>
            <a:r>
              <a:rPr lang="ru-RU" dirty="0"/>
              <a:t>Задание 2</a:t>
            </a:r>
          </a:p>
        </p:txBody>
      </p:sp>
      <p:pic>
        <p:nvPicPr>
          <p:cNvPr id="3074" name="Picture 2" descr="НОУ ИНТУИТ | Онтологии и тезаурусы: модели, инструменты, приложения. Лекция  4: Онтологии верхнего уровня: отличительные черты">
            <a:extLst>
              <a:ext uri="{FF2B5EF4-FFF2-40B4-BE49-F238E27FC236}">
                <a16:creationId xmlns:a16="http://schemas.microsoft.com/office/drawing/2014/main" id="{0C8300D9-B200-4576-A445-C643AD8D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7" y="1562100"/>
            <a:ext cx="48672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C54836-28D1-4C3E-94F7-09309FDF4D22}"/>
              </a:ext>
            </a:extLst>
          </p:cNvPr>
          <p:cNvSpPr/>
          <p:nvPr/>
        </p:nvSpPr>
        <p:spPr>
          <a:xfrm>
            <a:off x="5533747" y="145451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	Модель онтологии включает классы, объекты и их отношения, систематизируя знания в определенной области. Классы представляют общие категории, в которых находятся конкретные экземпляры. Объекты описываются свойствами, уточняющими их характеристики. Отношения между классами и объектами бывают иерархическими («является частью», «является типом») и ассоциативными («связан с», «принадлежит»). </a:t>
            </a:r>
          </a:p>
          <a:p>
            <a:endParaRPr lang="ru-RU" dirty="0"/>
          </a:p>
          <a:p>
            <a:r>
              <a:rPr lang="ru-RU" dirty="0"/>
              <a:t>	Онтологии создаются с использованием языков, таких как OWL или RDF, что обеспечивает структурированное описание и совместимость между системами. Визуализация моделей облегчает анализ связей и иерархий.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00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3DC10B-658C-4111-BE93-29ECC826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1" y="-290683"/>
            <a:ext cx="10515600" cy="1325563"/>
          </a:xfrm>
        </p:spPr>
        <p:txBody>
          <a:bodyPr/>
          <a:lstStyle/>
          <a:p>
            <a:r>
              <a:rPr lang="ru-RU" dirty="0"/>
              <a:t>Задание 3</a:t>
            </a:r>
          </a:p>
        </p:txBody>
      </p:sp>
      <p:pic>
        <p:nvPicPr>
          <p:cNvPr id="4098" name="Picture 2" descr="Расширение онтологий - Azure Digital Twins | Microsoft Learn">
            <a:extLst>
              <a:ext uri="{FF2B5EF4-FFF2-40B4-BE49-F238E27FC236}">
                <a16:creationId xmlns:a16="http://schemas.microsoft.com/office/drawing/2014/main" id="{1D40E50D-5172-4E40-990B-8E1E8CEBB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1" y="1824676"/>
            <a:ext cx="4921188" cy="280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398EF0-4EA6-40EE-AC64-123C1ABD3473}"/>
              </a:ext>
            </a:extLst>
          </p:cNvPr>
          <p:cNvSpPr/>
          <p:nvPr/>
        </p:nvSpPr>
        <p:spPr>
          <a:xfrm>
            <a:off x="5711302" y="167375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	Модель расширенной онтологии (ЭО) — это более детализированное описание предметной области, включающее дополнительные компоненты для учёта контекста и специфики знаний. </a:t>
            </a:r>
          </a:p>
          <a:p>
            <a:endParaRPr lang="ru-RU" dirty="0"/>
          </a:p>
          <a:p>
            <a:r>
              <a:rPr lang="ru-RU" dirty="0"/>
              <a:t>	Она состоит из классов и экземпляров, свойств для описания их характеристик, отношений (иерархических и ассоциативных), ограничений на значения свойств и связей, правил вывода для получения новых знаний и контекста, который учитывает условия использования. </a:t>
            </a:r>
          </a:p>
          <a:p>
            <a:endParaRPr lang="ru-RU" dirty="0"/>
          </a:p>
          <a:p>
            <a:r>
              <a:rPr lang="ru-RU" dirty="0"/>
              <a:t>	Такая модель делает представление знаний более гибким и полным.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30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FD20A16-F647-4F09-BC8F-72E0AC0A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1" y="-290683"/>
            <a:ext cx="10515600" cy="1325563"/>
          </a:xfrm>
        </p:spPr>
        <p:txBody>
          <a:bodyPr/>
          <a:lstStyle/>
          <a:p>
            <a:r>
              <a:rPr lang="ru-RU" dirty="0"/>
              <a:t>Задание 4</a:t>
            </a:r>
          </a:p>
        </p:txBody>
      </p:sp>
      <p:pic>
        <p:nvPicPr>
          <p:cNvPr id="5122" name="Picture 2" descr="Стандарт онтологического исследования IDEF5 - Теория и практика финансового  анализа, инвестиции, менеджмент, финансы. Антикризисное пособие. Архивы  журнала &quot;Аудит и финансовый анализ&quot;. Бизнес-планы реальных предприятий.  Программны инвестиционного ...">
            <a:extLst>
              <a:ext uri="{FF2B5EF4-FFF2-40B4-BE49-F238E27FC236}">
                <a16:creationId xmlns:a16="http://schemas.microsoft.com/office/drawing/2014/main" id="{40BADB76-8A12-4932-B9B5-ACED1D151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1" y="1555534"/>
            <a:ext cx="3385708" cy="37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01E2724-B377-4840-AE7E-3183C74B7BEB}"/>
              </a:ext>
            </a:extLst>
          </p:cNvPr>
          <p:cNvSpPr/>
          <p:nvPr/>
        </p:nvSpPr>
        <p:spPr>
          <a:xfrm>
            <a:off x="4938943" y="95736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	Стандарт IDEF5 включает этапы построения онтологии с применением структурированного подхода. Процесс начинается с определения области применения и целей онтологии. </a:t>
            </a:r>
          </a:p>
          <a:p>
            <a:endParaRPr lang="ru-RU" dirty="0"/>
          </a:p>
          <a:p>
            <a:r>
              <a:rPr lang="ru-RU" dirty="0"/>
              <a:t>	Далее происходит сбор информации через анализ источников и консультации с экспертами. Затем выделяются основные классы и устанавливается иерархия классов по принципу "род-вид". Определяются свойства для каждого класса, уточняющие его характеристики. </a:t>
            </a:r>
          </a:p>
          <a:p>
            <a:endParaRPr lang="ru-RU" dirty="0"/>
          </a:p>
          <a:p>
            <a:r>
              <a:rPr lang="ru-RU" dirty="0"/>
              <a:t>	Устанавливаются ассоциативные связи между классами для создания полной картины. Финальные этапы включают тестирование и валидацию онтологии, а также подготовку документации для пользователей и разработчиков.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12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804DF-9692-4E5D-A060-42205321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1" y="-290683"/>
            <a:ext cx="10515600" cy="1325563"/>
          </a:xfrm>
        </p:spPr>
        <p:txBody>
          <a:bodyPr/>
          <a:lstStyle/>
          <a:p>
            <a:r>
              <a:rPr lang="ru-RU" dirty="0"/>
              <a:t>Задание 5</a:t>
            </a:r>
          </a:p>
        </p:txBody>
      </p:sp>
      <p:pic>
        <p:nvPicPr>
          <p:cNvPr id="6146" name="Picture 2" descr="Виды онтологий - СИСТЕМЫ ПОДДЕРЖКИ ПРИНЯТИЯ РЕШЕНИЙ">
            <a:extLst>
              <a:ext uri="{FF2B5EF4-FFF2-40B4-BE49-F238E27FC236}">
                <a16:creationId xmlns:a16="http://schemas.microsoft.com/office/drawing/2014/main" id="{66F6E96A-E4F7-415C-9F6D-04C2C125E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" y="2095500"/>
            <a:ext cx="5905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EF90115-EFF6-43F7-B9C4-E781CAC52832}"/>
              </a:ext>
            </a:extLst>
          </p:cNvPr>
          <p:cNvSpPr/>
          <p:nvPr/>
        </p:nvSpPr>
        <p:spPr>
          <a:xfrm>
            <a:off x="6096000" y="103488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Онтологии верхнего уровня обеспечивают общее понимание и согласованность терминологии в разных областях, создавая основу для специализированных онтологий. </a:t>
            </a:r>
          </a:p>
          <a:p>
            <a:endParaRPr lang="ru-RU" dirty="0"/>
          </a:p>
          <a:p>
            <a:r>
              <a:rPr lang="ru-RU" dirty="0"/>
              <a:t>Их цель — унифицировать концепты, облегчить обмен данными между системами и предоставить общую концептуальную структуру для разных приложений.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Примеры таких онтологий включают OWL, поддерживающую создание онтологий на основе классов и отношений, SUMO, объединяющую общие концепты, и DOLCE, предназначенную для анализа языка и семантики. </a:t>
            </a:r>
          </a:p>
          <a:p>
            <a:endParaRPr lang="ru-RU" dirty="0"/>
          </a:p>
          <a:p>
            <a:r>
              <a:rPr lang="ru-RU" dirty="0"/>
              <a:t>Эти онтологии способствуют совместимости в системах ИИ и организации знаний.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02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804DF-9692-4E5D-A060-42205321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1" y="-290683"/>
            <a:ext cx="10515600" cy="1325563"/>
          </a:xfrm>
        </p:spPr>
        <p:txBody>
          <a:bodyPr/>
          <a:lstStyle/>
          <a:p>
            <a:r>
              <a:rPr lang="ru-RU" dirty="0"/>
              <a:t>Задание 6</a:t>
            </a:r>
          </a:p>
        </p:txBody>
      </p:sp>
      <p:pic>
        <p:nvPicPr>
          <p:cNvPr id="7170" name="Picture 2" descr="НОУ ИНТУИТ | Онтологии и тезаурусы: модели, инструменты, приложения. Лекция  4: Онтологии верхнего уровня: отличительные черты">
            <a:extLst>
              <a:ext uri="{FF2B5EF4-FFF2-40B4-BE49-F238E27FC236}">
                <a16:creationId xmlns:a16="http://schemas.microsoft.com/office/drawing/2014/main" id="{C2EA3D07-BE2F-4CF3-BB40-BEBFDCE8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4" y="1562100"/>
            <a:ext cx="48672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1DEBA27-EC1C-4BB8-9167-A79F7EF009DA}"/>
              </a:ext>
            </a:extLst>
          </p:cNvPr>
          <p:cNvSpPr/>
          <p:nvPr/>
        </p:nvSpPr>
        <p:spPr>
          <a:xfrm>
            <a:off x="5587014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Онтологии предметного уровня</a:t>
            </a:r>
          </a:p>
          <a:p>
            <a:endParaRPr lang="ru-RU" dirty="0"/>
          </a:p>
          <a:p>
            <a:r>
              <a:rPr lang="ru-RU" dirty="0"/>
              <a:t>Назначение:</a:t>
            </a:r>
          </a:p>
          <a:p>
            <a:r>
              <a:rPr lang="ru-RU" dirty="0"/>
              <a:t>- Стандартизация терминов: Уменьшение неоднозначности.</a:t>
            </a:r>
          </a:p>
          <a:p>
            <a:r>
              <a:rPr lang="ru-RU" dirty="0"/>
              <a:t>- Обмен данными: Совместимость между системами.</a:t>
            </a:r>
          </a:p>
          <a:p>
            <a:r>
              <a:rPr lang="ru-RU" dirty="0"/>
              <a:t>- Семантический поиск: Улучшение поиска информации через контекст.</a:t>
            </a:r>
          </a:p>
          <a:p>
            <a:r>
              <a:rPr lang="ru-RU" dirty="0"/>
              <a:t>- Поддержка анализа: Облегчение анализа данных и принятия решений.</a:t>
            </a:r>
          </a:p>
          <a:p>
            <a:endParaRPr lang="ru-RU" dirty="0"/>
          </a:p>
          <a:p>
            <a:r>
              <a:rPr lang="ru-RU" dirty="0"/>
              <a:t>Примеры:</a:t>
            </a:r>
          </a:p>
          <a:p>
            <a:r>
              <a:rPr lang="ru-RU" dirty="0"/>
              <a:t>1. </a:t>
            </a:r>
            <a:r>
              <a:rPr lang="ru-RU" dirty="0" err="1"/>
              <a:t>Gene</a:t>
            </a:r>
            <a:r>
              <a:rPr lang="ru-RU" dirty="0"/>
              <a:t> </a:t>
            </a:r>
            <a:r>
              <a:rPr lang="ru-RU" dirty="0" err="1"/>
              <a:t>Ontology</a:t>
            </a:r>
            <a:r>
              <a:rPr lang="ru-RU" dirty="0"/>
              <a:t> (GO): Описание генов и их функций.</a:t>
            </a:r>
          </a:p>
          <a:p>
            <a:r>
              <a:rPr lang="ru-RU" dirty="0"/>
              <a:t>2. </a:t>
            </a:r>
            <a:r>
              <a:rPr lang="ru-RU" dirty="0" err="1"/>
              <a:t>Ontology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Biomedical</a:t>
            </a:r>
            <a:r>
              <a:rPr lang="ru-RU" dirty="0"/>
              <a:t> </a:t>
            </a:r>
            <a:r>
              <a:rPr lang="ru-RU" dirty="0" err="1"/>
              <a:t>Investigations</a:t>
            </a:r>
            <a:r>
              <a:rPr lang="ru-RU" dirty="0"/>
              <a:t> (OBI): Объекты и процессы в биомедицинских исследованиях.</a:t>
            </a:r>
          </a:p>
          <a:p>
            <a:r>
              <a:rPr lang="ru-RU" dirty="0"/>
              <a:t>3. FOAF (</a:t>
            </a:r>
            <a:r>
              <a:rPr lang="ru-RU" dirty="0" err="1"/>
              <a:t>Friend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a </a:t>
            </a:r>
            <a:r>
              <a:rPr lang="ru-RU" dirty="0" err="1"/>
              <a:t>Friend</a:t>
            </a:r>
            <a:r>
              <a:rPr lang="ru-RU" dirty="0"/>
              <a:t>): Отношения между людьми в социальных сетях.</a:t>
            </a:r>
          </a:p>
          <a:p>
            <a:r>
              <a:rPr lang="ru-RU" dirty="0"/>
              <a:t>4. DOAP (</a:t>
            </a:r>
            <a:r>
              <a:rPr lang="ru-RU" dirty="0" err="1"/>
              <a:t>Description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a </a:t>
            </a:r>
            <a:r>
              <a:rPr lang="ru-RU" dirty="0" err="1"/>
              <a:t>Project</a:t>
            </a:r>
            <a:r>
              <a:rPr lang="ru-RU" dirty="0"/>
              <a:t>): Описание проектов и лицензий.</a:t>
            </a:r>
          </a:p>
          <a:p>
            <a:endParaRPr lang="ru-RU" dirty="0"/>
          </a:p>
          <a:p>
            <a:r>
              <a:rPr lang="ru-RU" dirty="0"/>
              <a:t>Онтологии обеспечивают эффективное представление и обработку знаний в конкретных областях.</a:t>
            </a:r>
          </a:p>
        </p:txBody>
      </p:sp>
    </p:spTree>
    <p:extLst>
      <p:ext uri="{BB962C8B-B14F-4D97-AF65-F5344CB8AC3E}">
        <p14:creationId xmlns:p14="http://schemas.microsoft.com/office/powerpoint/2010/main" val="426118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804DF-9692-4E5D-A060-42205321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1" y="-290683"/>
            <a:ext cx="10515600" cy="1325563"/>
          </a:xfrm>
        </p:spPr>
        <p:txBody>
          <a:bodyPr/>
          <a:lstStyle/>
          <a:p>
            <a:r>
              <a:rPr lang="ru-RU" dirty="0"/>
              <a:t>Задание 7</a:t>
            </a:r>
          </a:p>
        </p:txBody>
      </p:sp>
      <p:pic>
        <p:nvPicPr>
          <p:cNvPr id="8196" name="Picture 4" descr="http://ftp.csdep.mephi.ru/kiselev/ES-2017/Module%207/lab%2007.files/image008.jpg">
            <a:extLst>
              <a:ext uri="{FF2B5EF4-FFF2-40B4-BE49-F238E27FC236}">
                <a16:creationId xmlns:a16="http://schemas.microsoft.com/office/drawing/2014/main" id="{F043C9BA-1FDB-47B7-B50C-50D2D8B6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59436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37A0A7-A228-47C3-8E2D-12FAEBEDD6AC}"/>
              </a:ext>
            </a:extLst>
          </p:cNvPr>
          <p:cNvSpPr/>
          <p:nvPr/>
        </p:nvSpPr>
        <p:spPr>
          <a:xfrm>
            <a:off x="5800077" y="103488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Основные возможности редактора онтологий </a:t>
            </a:r>
            <a:r>
              <a:rPr lang="ru-RU" dirty="0" err="1"/>
              <a:t>Protege</a:t>
            </a:r>
            <a:endParaRPr lang="ru-RU" dirty="0"/>
          </a:p>
          <a:p>
            <a:endParaRPr lang="ru-RU" dirty="0"/>
          </a:p>
          <a:p>
            <a:r>
              <a:rPr lang="ru-RU" dirty="0"/>
              <a:t>1. Графический интерфейс: Интуитивно понятный интерфейс для визуального редактирования.</a:t>
            </a:r>
          </a:p>
          <a:p>
            <a:r>
              <a:rPr lang="ru-RU" dirty="0"/>
              <a:t>2. Поддержка OWL и RDF: Создание и редактирование онтологий на этих языках.</a:t>
            </a:r>
          </a:p>
          <a:p>
            <a:r>
              <a:rPr lang="ru-RU" dirty="0"/>
              <a:t>3. Создание классов и свойств: Удобное создание иерархий классов и свойств.</a:t>
            </a:r>
          </a:p>
          <a:p>
            <a:r>
              <a:rPr lang="ru-RU" dirty="0"/>
              <a:t>4. Правила и выводы: Поддержка логических правил и автоматической интерпретации данных.</a:t>
            </a:r>
          </a:p>
          <a:p>
            <a:r>
              <a:rPr lang="ru-RU" dirty="0"/>
              <a:t>5. Интеграция с плагинами: Установка дополнительных плагинов для расширения функциональности.</a:t>
            </a:r>
          </a:p>
          <a:p>
            <a:r>
              <a:rPr lang="ru-RU" dirty="0"/>
              <a:t>6. Импорт и экспорт: Поддержка различных форматов для работы с онтологиями.</a:t>
            </a:r>
          </a:p>
          <a:p>
            <a:r>
              <a:rPr lang="ru-RU" dirty="0"/>
              <a:t>7. Совместная работа: Многопользовательское редактирование и </a:t>
            </a:r>
            <a:r>
              <a:rPr lang="ru-RU" dirty="0" err="1"/>
              <a:t>версионный</a:t>
            </a:r>
            <a:r>
              <a:rPr lang="ru-RU" dirty="0"/>
              <a:t> контроль.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13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804DF-9692-4E5D-A060-42205321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1" y="-290683"/>
            <a:ext cx="10515600" cy="1325563"/>
          </a:xfrm>
        </p:spPr>
        <p:txBody>
          <a:bodyPr/>
          <a:lstStyle/>
          <a:p>
            <a:r>
              <a:rPr lang="ru-RU" dirty="0"/>
              <a:t>Задание 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25A015-C857-4E2E-8A02-C3D40DD73237}"/>
              </a:ext>
            </a:extLst>
          </p:cNvPr>
          <p:cNvSpPr/>
          <p:nvPr/>
        </p:nvSpPr>
        <p:spPr>
          <a:xfrm>
            <a:off x="6096000" y="61638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Основные возможности редактора онтологий </a:t>
            </a:r>
            <a:r>
              <a:rPr lang="ru-RU" dirty="0" err="1"/>
              <a:t>Fluent</a:t>
            </a:r>
            <a:r>
              <a:rPr lang="ru-RU" dirty="0"/>
              <a:t> </a:t>
            </a:r>
            <a:r>
              <a:rPr lang="ru-RU" dirty="0" err="1"/>
              <a:t>Editor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/>
              <a:t>1. Графический редактор: Интуитивно понятный визуальный интерфейс для создания и редактирования онтологий.</a:t>
            </a:r>
          </a:p>
          <a:p>
            <a:r>
              <a:rPr lang="ru-RU" dirty="0"/>
              <a:t>2. Поддержка OWL: Полная поддержка языка OWL для формализации знаний.</a:t>
            </a:r>
          </a:p>
          <a:p>
            <a:r>
              <a:rPr lang="ru-RU" dirty="0"/>
              <a:t>3. Редактирование классов и свойств: Удобное создание классов, свойств и их иерархий.</a:t>
            </a:r>
          </a:p>
          <a:p>
            <a:r>
              <a:rPr lang="ru-RU" dirty="0"/>
              <a:t>4. Системы вывода: Применение систем вывода для проверки согласованности и извлечения новых знаний.</a:t>
            </a:r>
          </a:p>
          <a:p>
            <a:r>
              <a:rPr lang="ru-RU" dirty="0"/>
              <a:t>5. Импорт и экспорт: Поддержка форматов для импорта и экспорта, включая OWL и RDF.</a:t>
            </a:r>
          </a:p>
          <a:p>
            <a:r>
              <a:rPr lang="ru-RU" dirty="0"/>
              <a:t>6. Совместная работа: Функции для совместного редактирования и управления версиями.</a:t>
            </a:r>
          </a:p>
          <a:p>
            <a:r>
              <a:rPr lang="ru-RU" dirty="0"/>
              <a:t>7. Проверка согласованности: Встроенные инструменты для проверки логической согласованности онтологий.</a:t>
            </a:r>
          </a:p>
          <a:p>
            <a:endParaRPr lang="ru-RU" dirty="0"/>
          </a:p>
        </p:txBody>
      </p:sp>
      <p:pic>
        <p:nvPicPr>
          <p:cNvPr id="9218" name="Picture 2" descr="FluentEditor - Ontology Editor | Semantic Web">
            <a:extLst>
              <a:ext uri="{FF2B5EF4-FFF2-40B4-BE49-F238E27FC236}">
                <a16:creationId xmlns:a16="http://schemas.microsoft.com/office/drawing/2014/main" id="{E2A4B05B-110C-4544-AB29-8A820D655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6" y="1660532"/>
            <a:ext cx="5415934" cy="353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1108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955</Words>
  <Application>Microsoft Office PowerPoint</Application>
  <PresentationFormat>Широкоэкранный</PresentationFormat>
  <Paragraphs>147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 3</vt:lpstr>
      <vt:lpstr>Тема Office</vt:lpstr>
      <vt:lpstr>Лабораторная работа №4</vt:lpstr>
      <vt:lpstr>Задание 1</vt:lpstr>
      <vt:lpstr>Задание 2</vt:lpstr>
      <vt:lpstr>Задание 3</vt:lpstr>
      <vt:lpstr>Задание 4</vt:lpstr>
      <vt:lpstr>Задание 5</vt:lpstr>
      <vt:lpstr>Задание 6</vt:lpstr>
      <vt:lpstr>Задание 7</vt:lpstr>
      <vt:lpstr>Задание 8</vt:lpstr>
      <vt:lpstr>Задание 8</vt:lpstr>
      <vt:lpstr>Задание 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yubingleb25@gmail.com</dc:creator>
  <cp:lastModifiedBy>yubingleb25@gmail.com</cp:lastModifiedBy>
  <cp:revision>13</cp:revision>
  <dcterms:created xsi:type="dcterms:W3CDTF">2024-10-31T16:58:36Z</dcterms:created>
  <dcterms:modified xsi:type="dcterms:W3CDTF">2024-11-11T12:01:37Z</dcterms:modified>
</cp:coreProperties>
</file>