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7543-93F8-454E-A377-7DE697334BE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53B2A-BB5E-4B63-9543-8AE89B8EF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70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53B2A-BB5E-4B63-9543-8AE89B8EFA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7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EDE9-7DD4-4576-BEF1-A79B7C91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38D3EF-612D-4A3C-9D2B-1FBE615D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AB28D-EFAA-41B8-9ED0-AA971728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1B1FD-F87C-4E1B-A55F-3A866856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28088-7544-41F8-B830-E8E4619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B1C9-A865-41B4-B0BF-07901899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06F12B-6DA1-4819-AF72-DD33101E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C0342-9677-4251-A96B-6168B509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9B030-A48B-4CE5-8037-43D8705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DCF38-7329-4C72-85AF-8CA8CA78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6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02DC4D-07E4-4D77-A167-8E594D353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E84259-82A0-45FC-BB54-EC5FCEE2D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0D12F3-BD2A-42CA-A4CA-A1A50E9F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B3267-A50D-413C-96CD-CE6382F6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DF03C7-F5A1-4F4A-BAC8-E5FD2CC2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0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03523-E414-4987-9A48-32BE66A7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CE05D-663B-4129-A45E-3CE406978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951470-71B2-4D1E-A9CF-56DF5FF9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AB95A-C55E-4399-9432-A3DCB541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5AD00-F969-4C8D-9DCB-4775E8FF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E0880-771A-4250-8FFD-15F5D818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2549-2DCA-421D-BB4C-D8E29E36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AAB14-3589-450D-9536-EBC66567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4E244F-E106-4515-A44D-43C019FC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77762-16A5-4112-BF5B-4401B4BD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E6C78-0A13-42D6-AD94-DFBDFA14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589D2-942F-4E1D-81F1-E236A0A0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28FAB-BE72-4D9E-9D4E-A66849480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F8130E-EA57-40D6-9A6B-FA924941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588E17-B419-40AF-B711-069CE276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DDD10-8149-4CFA-99C6-2016D13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2DB43-3F46-4125-A889-69BD8F6D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EF72B9-4A30-4B28-AEE4-8C57A6D7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67B2E5-6788-4F7E-BF92-4750B333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E86295-73F8-430F-9029-B72665668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36F91F-1559-4C37-8E3C-74773E75A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E32E49-A12E-4558-9F4E-AE43A42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C75C25-538C-4501-BD16-6AD5DEF0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7F43E0-3300-4B2B-B732-61C09C8D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6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6550-063A-465D-8A2C-A8AAD722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F591D8-AB55-47A9-907A-19A48380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1C679A-DBEB-477E-8E87-17983A8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675A5B-5EA2-4AA6-9689-0BB410D3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2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4FAAF3-44D4-4190-8C81-69914B5C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A657C0-4F2C-43A6-BAEE-7C5D0F8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41BC2-40C8-44BB-B1C9-CDBB2824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6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7DE97-1986-4CED-B998-6AC8B0A5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A9C3D-CCEF-49A4-9341-57383832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D8A7FE-1D82-42F3-A8A9-C14673C7F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E78B4-79DB-4EE9-A22F-88934D91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9E9CF-0867-4FDD-B7C6-8D96A7C7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94DCA9-B0FA-41AD-86E0-EBBE397D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6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04387-2294-47C8-915D-6A0B6351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E15B23-E230-4430-82AA-1BE8E3827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3FBC43-2926-4333-A66F-0C411F011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3DA38-3834-4BAD-9E21-EF0E43CC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429D7-4FB2-4BE6-ABE8-16296E9D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52B239-9B0D-4D33-8C06-4187579A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31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F9977-AEE2-444D-A002-71489781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D511C-1C04-437E-B92A-3E1BA6DF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13821-A23C-4A7A-B888-E6BD63BD5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1AAC-5EA9-4A7A-82A9-6D922CFCD8D8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6BFCB-6C77-4667-83E1-D69D7FB1F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8134B-F896-45AF-876D-FFB27C09A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5A72-7D3B-4546-AD2F-10589963E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2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C1DF7-7C70-4CB0-B41C-FB1FE847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07" y="230646"/>
            <a:ext cx="11547985" cy="1976131"/>
          </a:xfrm>
        </p:spPr>
        <p:txBody>
          <a:bodyPr>
            <a:noAutofit/>
          </a:bodyPr>
          <a:lstStyle/>
          <a:p>
            <a:r>
              <a:rPr lang="ru-RU" sz="4400" b="1" dirty="0"/>
              <a:t>Методология инженерии программных систем искусственного интеллекта</a:t>
            </a:r>
            <a:br>
              <a:rPr lang="ru-RU" sz="4400" b="1" dirty="0"/>
            </a:br>
            <a:r>
              <a:rPr lang="ru-RU" sz="3600" dirty="0"/>
              <a:t>Собственный проект с машинным обучением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930883-E589-4435-9D17-3D3163A5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007" y="2922882"/>
            <a:ext cx="11547986" cy="1012236"/>
          </a:xfrm>
        </p:spPr>
        <p:txBody>
          <a:bodyPr/>
          <a:lstStyle/>
          <a:p>
            <a:r>
              <a:rPr lang="ru-RU" sz="3200" b="1" dirty="0"/>
              <a:t>Анализ медицинских рентгеновских изображений при помощи методов машинного обучения (</a:t>
            </a:r>
            <a:r>
              <a:rPr lang="en-US" sz="3200" b="1" dirty="0"/>
              <a:t>ML)</a:t>
            </a:r>
            <a:endParaRPr lang="ru-RU" sz="32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FC6A0DD-F783-43BD-AB91-B14DD6A0C620}"/>
              </a:ext>
            </a:extLst>
          </p:cNvPr>
          <p:cNvSpPr txBox="1">
            <a:spLocks/>
          </p:cNvSpPr>
          <p:nvPr/>
        </p:nvSpPr>
        <p:spPr>
          <a:xfrm>
            <a:off x="644014" y="5748414"/>
            <a:ext cx="115479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/>
              <a:t>Мартынов В.А. ДПИ-15</a:t>
            </a:r>
          </a:p>
          <a:p>
            <a:pPr algn="r"/>
            <a:r>
              <a:rPr lang="ru-RU" b="1" dirty="0"/>
              <a:t>АГУ им. В.Н. Татищева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841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F6DB6-1338-45F0-B400-65D8CC9A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Текущее решение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520F9-DFEE-425E-8DF7-3731FA81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750"/>
            <a:ext cx="10515600" cy="39210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ru-RU" b="1" dirty="0"/>
              <a:t>Преобладание традиционных методов диагностики</a:t>
            </a:r>
          </a:p>
          <a:p>
            <a:pPr>
              <a:lnSpc>
                <a:spcPct val="160000"/>
              </a:lnSpc>
            </a:pPr>
            <a:r>
              <a:rPr lang="ru-RU" dirty="0"/>
              <a:t>Высокие временные затраты</a:t>
            </a:r>
          </a:p>
          <a:p>
            <a:pPr>
              <a:lnSpc>
                <a:spcPct val="160000"/>
              </a:lnSpc>
            </a:pPr>
            <a:r>
              <a:rPr lang="ru-RU" dirty="0"/>
              <a:t>Работа в условиях дефицита времени</a:t>
            </a:r>
          </a:p>
          <a:p>
            <a:pPr>
              <a:lnSpc>
                <a:spcPct val="160000"/>
              </a:lnSpc>
            </a:pPr>
            <a:r>
              <a:rPr lang="ru-RU" dirty="0"/>
              <a:t>Исключена возможность обработки больших объемов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78310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E8D86-9B11-47E6-8BB5-E024240C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Определение успеха и внедрение метрик оценки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FA2FE-6E0A-4283-A8D6-5914496A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2573771"/>
            <a:ext cx="5839691" cy="3461269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/>
              <a:t>Метрики выведения</a:t>
            </a:r>
          </a:p>
          <a:p>
            <a:r>
              <a:rPr lang="ru-RU" dirty="0"/>
              <a:t>Точность диагностики</a:t>
            </a:r>
          </a:p>
          <a:p>
            <a:r>
              <a:rPr lang="ru-RU" dirty="0"/>
              <a:t>Скорость обработки изображений</a:t>
            </a:r>
          </a:p>
          <a:p>
            <a:r>
              <a:rPr lang="ru-RU" dirty="0"/>
              <a:t>Количество обработанных изображений</a:t>
            </a:r>
          </a:p>
          <a:p>
            <a:r>
              <a:rPr lang="ru-RU" dirty="0"/>
              <a:t>Количество пропущенных диагнозов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D035955-97F8-416F-9621-58BD0057397B}"/>
              </a:ext>
            </a:extLst>
          </p:cNvPr>
          <p:cNvSpPr/>
          <p:nvPr/>
        </p:nvSpPr>
        <p:spPr>
          <a:xfrm>
            <a:off x="6450677" y="2573771"/>
            <a:ext cx="54850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/>
              <a:t>Метрики результата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Уровень удовлетворенности врачей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Снижение нагрузки на врачей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Время ожидания результатов для пациентов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Экономия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247321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EF3FE-A533-4B9F-A6B9-27F56225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Потенциально значимые факторы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0883E-AA09-40A1-B4BD-8BBE1FFE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Предполагаем:</a:t>
            </a:r>
          </a:p>
          <a:p>
            <a:pPr lvl="2">
              <a:lnSpc>
                <a:spcPct val="150000"/>
              </a:lnSpc>
            </a:pPr>
            <a:r>
              <a:rPr lang="ru-RU" sz="3200" b="1" dirty="0"/>
              <a:t>Точность диагностики</a:t>
            </a:r>
          </a:p>
          <a:p>
            <a:pPr lvl="2">
              <a:lnSpc>
                <a:spcPct val="150000"/>
              </a:lnSpc>
            </a:pPr>
            <a:r>
              <a:rPr lang="ru-RU" sz="3200" b="1" dirty="0"/>
              <a:t>Количество пропущенных диагнозов</a:t>
            </a:r>
          </a:p>
          <a:p>
            <a:pPr lvl="2">
              <a:lnSpc>
                <a:spcPct val="150000"/>
              </a:lnSpc>
            </a:pPr>
            <a:r>
              <a:rPr lang="ru-RU" sz="3200" b="1" dirty="0"/>
              <a:t>Количество обработанных изображений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7799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E9E8D-6EF8-4673-B7A5-6535FBB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валидации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9601E-A94F-4356-B68C-D7DE5F1C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874"/>
            <a:ext cx="10515600" cy="2796251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Сформировать гипотезу.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Проверить гипотезу на пользователях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Проанализировать полученные знания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Принять решение о продолжении или изменении гипотезы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Уточнить гипотезу и повторить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39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8E6A-5AF4-46CB-97D1-8E0687D9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1B5BB-A6DC-48A1-843E-983698B0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08"/>
            <a:ext cx="10515600" cy="3760528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/>
              <a:t>Внедрение системы анализа рентгеновских изображений на основе методов машинного обучения позволит </a:t>
            </a:r>
            <a:r>
              <a:rPr lang="ru-RU" b="1" u="sng" dirty="0"/>
              <a:t>повысить точность </a:t>
            </a:r>
            <a:r>
              <a:rPr lang="ru-RU" dirty="0"/>
              <a:t>диагностики заболеваний, </a:t>
            </a:r>
            <a:r>
              <a:rPr lang="ru-RU" b="1" u="sng" dirty="0"/>
              <a:t>сократить время обработки </a:t>
            </a:r>
            <a:r>
              <a:rPr lang="ru-RU" dirty="0"/>
              <a:t>изображений и </a:t>
            </a:r>
            <a:r>
              <a:rPr lang="ru-RU" b="1" u="sng" dirty="0"/>
              <a:t>снизить нагрузку</a:t>
            </a:r>
            <a:r>
              <a:rPr lang="ru-RU" dirty="0"/>
              <a:t> на врачей-рентгенологов </a:t>
            </a:r>
            <a:br>
              <a:rPr lang="ru-RU" dirty="0"/>
            </a:br>
            <a:r>
              <a:rPr lang="ru-RU" i="1" u="sng" dirty="0"/>
              <a:t>по сравнению с традиционными методами</a:t>
            </a:r>
            <a:r>
              <a:rPr lang="ru-RU" i="1" dirty="0"/>
              <a:t> </a:t>
            </a:r>
            <a:r>
              <a:rPr lang="ru-RU" dirty="0"/>
              <a:t>анализа</a:t>
            </a:r>
          </a:p>
        </p:txBody>
      </p:sp>
    </p:spTree>
    <p:extLst>
      <p:ext uri="{BB962C8B-B14F-4D97-AF65-F5344CB8AC3E}">
        <p14:creationId xmlns:p14="http://schemas.microsoft.com/office/powerpoint/2010/main" val="185240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F3F6-6EB6-42A6-A575-986C2A8B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Проектирование системы машинного 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39C37-3AE4-4F78-A008-140D0525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688"/>
            <a:ext cx="10515600" cy="305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u="sng" dirty="0"/>
              <a:t>Облачный формат</a:t>
            </a:r>
          </a:p>
          <a:p>
            <a:pPr>
              <a:lnSpc>
                <a:spcPct val="150000"/>
              </a:lnSpc>
            </a:pPr>
            <a:r>
              <a:rPr lang="ru-RU" sz="3600" u="sng" dirty="0"/>
              <a:t>Онлайн-обучение</a:t>
            </a:r>
          </a:p>
          <a:p>
            <a:pPr>
              <a:lnSpc>
                <a:spcPct val="150000"/>
              </a:lnSpc>
            </a:pPr>
            <a:r>
              <a:rPr lang="ru-RU" sz="3600" u="sng" dirty="0"/>
              <a:t>Пакетные прогнозы</a:t>
            </a:r>
          </a:p>
        </p:txBody>
      </p:sp>
    </p:spTree>
    <p:extLst>
      <p:ext uri="{BB962C8B-B14F-4D97-AF65-F5344CB8AC3E}">
        <p14:creationId xmlns:p14="http://schemas.microsoft.com/office/powerpoint/2010/main" val="383422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56D68-8D17-4404-9D80-09B375C9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Потенциальные риски во время эксплуатации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B3679-8719-41EA-9159-A625B3EF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189"/>
            <a:ext cx="10515600" cy="38327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u="sng" dirty="0"/>
              <a:t>Неполные или некорректные данные</a:t>
            </a:r>
          </a:p>
          <a:p>
            <a:pPr>
              <a:lnSpc>
                <a:spcPct val="150000"/>
              </a:lnSpc>
            </a:pPr>
            <a:r>
              <a:rPr lang="ru-RU" sz="3200" u="sng" dirty="0"/>
              <a:t>Неоднородность данных</a:t>
            </a:r>
          </a:p>
          <a:p>
            <a:pPr>
              <a:lnSpc>
                <a:spcPct val="150000"/>
              </a:lnSpc>
            </a:pPr>
            <a:r>
              <a:rPr lang="ru-RU" sz="3200" u="sng" dirty="0"/>
              <a:t>Инфраструктурные ограничения</a:t>
            </a:r>
          </a:p>
          <a:p>
            <a:pPr>
              <a:lnSpc>
                <a:spcPct val="150000"/>
              </a:lnSpc>
            </a:pPr>
            <a:r>
              <a:rPr lang="ru-RU" sz="3200" u="sng" dirty="0"/>
              <a:t>Сложности интеграции</a:t>
            </a:r>
          </a:p>
        </p:txBody>
      </p:sp>
    </p:spTree>
    <p:extLst>
      <p:ext uri="{BB962C8B-B14F-4D97-AF65-F5344CB8AC3E}">
        <p14:creationId xmlns:p14="http://schemas.microsoft.com/office/powerpoint/2010/main" val="137331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4E242-D3E9-4146-B883-0CE85FE6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CB83C-A7A4-4786-A371-3F88F05D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Оценка применимости </a:t>
            </a:r>
            <a:r>
              <a:rPr lang="en-US" sz="3600" dirty="0"/>
              <a:t>ML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Постановка задачи. Фаза определения бизнес-цели и формализации проблемы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План валидации решения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Проектирование системы машинного обучения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Потенциальные риски во время эксплуатации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44C90-8028-477E-B4F2-F26122CA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31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Оценка применимости </a:t>
            </a:r>
            <a:r>
              <a:rPr lang="en-US" b="1" dirty="0"/>
              <a:t>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42A48-26BB-4F87-88C8-210239AC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3510" y="3384946"/>
            <a:ext cx="6769510" cy="744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/>
              <a:t>Есть ли проблема?</a:t>
            </a:r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E95C8D1-BD16-4365-B3F5-A75FB1C85AC5}"/>
              </a:ext>
            </a:extLst>
          </p:cNvPr>
          <p:cNvSpPr txBox="1">
            <a:spLocks/>
          </p:cNvSpPr>
          <p:nvPr/>
        </p:nvSpPr>
        <p:spPr>
          <a:xfrm>
            <a:off x="2711245" y="4724331"/>
            <a:ext cx="6769510" cy="74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b="1" dirty="0"/>
              <a:t>Решает ли её </a:t>
            </a:r>
            <a:r>
              <a:rPr lang="en-US" sz="3600" b="1" dirty="0"/>
              <a:t>ML</a:t>
            </a:r>
            <a:r>
              <a:rPr lang="ru-RU" sz="3600" b="1" dirty="0"/>
              <a:t>?</a:t>
            </a:r>
            <a:endParaRPr lang="ru-RU" sz="3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F2DF096-6080-44A1-B65A-743C479AD8EA}"/>
              </a:ext>
            </a:extLst>
          </p:cNvPr>
          <p:cNvSpPr txBox="1">
            <a:spLocks/>
          </p:cNvSpPr>
          <p:nvPr/>
        </p:nvSpPr>
        <p:spPr>
          <a:xfrm>
            <a:off x="6096000" y="3384946"/>
            <a:ext cx="6769510" cy="74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b="1" dirty="0"/>
              <a:t>Кому это нужно?</a:t>
            </a:r>
            <a:endParaRPr lang="ru-RU" sz="3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F117FAB-0E0B-41AE-B199-9429442B0E88}"/>
              </a:ext>
            </a:extLst>
          </p:cNvPr>
          <p:cNvCxnSpPr>
            <a:cxnSpLocks/>
          </p:cNvCxnSpPr>
          <p:nvPr/>
        </p:nvCxnSpPr>
        <p:spPr>
          <a:xfrm>
            <a:off x="6096000" y="2244437"/>
            <a:ext cx="0" cy="23109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0B9D80E-DC27-414C-9642-43B236C80341}"/>
              </a:ext>
            </a:extLst>
          </p:cNvPr>
          <p:cNvCxnSpPr>
            <a:cxnSpLocks/>
          </p:cNvCxnSpPr>
          <p:nvPr/>
        </p:nvCxnSpPr>
        <p:spPr>
          <a:xfrm flipH="1">
            <a:off x="3857105" y="2244437"/>
            <a:ext cx="631768" cy="9642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7ED77F-8F12-4DEB-A8A2-1100ED0A6816}"/>
              </a:ext>
            </a:extLst>
          </p:cNvPr>
          <p:cNvCxnSpPr>
            <a:cxnSpLocks/>
          </p:cNvCxnSpPr>
          <p:nvPr/>
        </p:nvCxnSpPr>
        <p:spPr>
          <a:xfrm>
            <a:off x="7703128" y="2287697"/>
            <a:ext cx="668828" cy="9686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3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CB951-BB3C-4E35-A707-322A2844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Существующие проблемы</a:t>
            </a:r>
            <a:endParaRPr lang="ru-RU" sz="4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CE3F47E-FCA6-4912-8E99-BA164299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47" y="2141537"/>
            <a:ext cx="10938253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Недостаток квалифицированных специалистов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Человеческий фактор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Объем данных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90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0A346BE-1FE6-4C20-8D9E-DBB5760EE414}"/>
              </a:ext>
            </a:extLst>
          </p:cNvPr>
          <p:cNvSpPr txBox="1">
            <a:spLocks/>
          </p:cNvSpPr>
          <p:nvPr/>
        </p:nvSpPr>
        <p:spPr>
          <a:xfrm>
            <a:off x="687185" y="1938784"/>
            <a:ext cx="9803477" cy="314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Автоматизация анализа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Улучшение точности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Поддержка врачей</a:t>
            </a:r>
            <a:endParaRPr lang="ru-RU" sz="4400" u="sng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2187CD-6A99-47C8-A257-C62A8714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Преимущества </a:t>
            </a:r>
            <a:r>
              <a:rPr lang="en-US" sz="4800" b="1" dirty="0"/>
              <a:t>ML </a:t>
            </a:r>
            <a:r>
              <a:rPr lang="ru-RU" sz="4800" b="1" dirty="0"/>
              <a:t>в решении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309998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0A346BE-1FE6-4C20-8D9E-DBB5760EE414}"/>
              </a:ext>
            </a:extLst>
          </p:cNvPr>
          <p:cNvSpPr txBox="1">
            <a:spLocks/>
          </p:cNvSpPr>
          <p:nvPr/>
        </p:nvSpPr>
        <p:spPr>
          <a:xfrm>
            <a:off x="687185" y="1938784"/>
            <a:ext cx="9803477" cy="314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Медицинские учреждения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Врачи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ru-RU" sz="3600" u="sng" dirty="0"/>
              <a:t>Государство</a:t>
            </a:r>
            <a:endParaRPr lang="ru-RU" sz="4400" u="sng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2187CD-6A99-47C8-A257-C62A8714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Заинтересованные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40594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7C7A1-02A4-4486-9390-F092E6B6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Постановка задачи. Фаза определения бизнес-цели и формализации проблемы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27A14-EA39-42A6-92EF-7914D804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3" y="3429000"/>
            <a:ext cx="5462847" cy="8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Целевой пользователь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421C4A0-40F5-49FD-98CC-4D52A2D94227}"/>
              </a:ext>
            </a:extLst>
          </p:cNvPr>
          <p:cNvSpPr txBox="1">
            <a:spLocks/>
          </p:cNvSpPr>
          <p:nvPr/>
        </p:nvSpPr>
        <p:spPr>
          <a:xfrm>
            <a:off x="8661862" y="3429000"/>
            <a:ext cx="3081251" cy="88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000" dirty="0"/>
              <a:t>Врач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B6EDAFA-5D02-42FA-8194-B2FC59636839}"/>
              </a:ext>
            </a:extLst>
          </p:cNvPr>
          <p:cNvCxnSpPr/>
          <p:nvPr/>
        </p:nvCxnSpPr>
        <p:spPr>
          <a:xfrm>
            <a:off x="6096000" y="3706812"/>
            <a:ext cx="31810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0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1ED17-C4A0-4DD3-BDED-61C3373B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Формулировка проблемы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F4844B3-38A0-4AA3-BC26-0A5B2096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133" y="2053907"/>
            <a:ext cx="3556463" cy="8843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dirty="0"/>
              <a:t>Большой объем исследований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FB19CBF-2AFB-4956-A461-2CA46F975335}"/>
              </a:ext>
            </a:extLst>
          </p:cNvPr>
          <p:cNvSpPr txBox="1">
            <a:spLocks/>
          </p:cNvSpPr>
          <p:nvPr/>
        </p:nvSpPr>
        <p:spPr>
          <a:xfrm>
            <a:off x="7797338" y="2053908"/>
            <a:ext cx="3556462" cy="88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Недостаток времени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CD3FADA-5446-434D-8FBF-A56F2CD5FBED}"/>
              </a:ext>
            </a:extLst>
          </p:cNvPr>
          <p:cNvSpPr txBox="1">
            <a:spLocks/>
          </p:cNvSpPr>
          <p:nvPr/>
        </p:nvSpPr>
        <p:spPr>
          <a:xfrm>
            <a:off x="7797338" y="4834832"/>
            <a:ext cx="3556462" cy="88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Риск ошибок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A7713A3-0571-451C-8445-7586E96764B9}"/>
              </a:ext>
            </a:extLst>
          </p:cNvPr>
          <p:cNvSpPr txBox="1">
            <a:spLocks/>
          </p:cNvSpPr>
          <p:nvPr/>
        </p:nvSpPr>
        <p:spPr>
          <a:xfrm>
            <a:off x="1492134" y="4834832"/>
            <a:ext cx="3556462" cy="88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Увеличение количества повторных исследований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4759F7F-1E94-4791-8B1C-E197F3EB0925}"/>
              </a:ext>
            </a:extLst>
          </p:cNvPr>
          <p:cNvCxnSpPr>
            <a:cxnSpLocks/>
          </p:cNvCxnSpPr>
          <p:nvPr/>
        </p:nvCxnSpPr>
        <p:spPr>
          <a:xfrm>
            <a:off x="5220393" y="2460567"/>
            <a:ext cx="234418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10BBC63-E681-4254-93A7-FC54089EA3B4}"/>
              </a:ext>
            </a:extLst>
          </p:cNvPr>
          <p:cNvCxnSpPr>
            <a:cxnSpLocks/>
          </p:cNvCxnSpPr>
          <p:nvPr/>
        </p:nvCxnSpPr>
        <p:spPr>
          <a:xfrm>
            <a:off x="9576262" y="3092335"/>
            <a:ext cx="0" cy="14962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01B70E-CED1-479D-A0AF-282D1CFC8A41}"/>
              </a:ext>
            </a:extLst>
          </p:cNvPr>
          <p:cNvCxnSpPr>
            <a:cxnSpLocks/>
          </p:cNvCxnSpPr>
          <p:nvPr/>
        </p:nvCxnSpPr>
        <p:spPr>
          <a:xfrm flipV="1">
            <a:off x="3308465" y="3092335"/>
            <a:ext cx="0" cy="16126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6A4F7D1-3229-4273-BD89-C5DFEA9AAD5F}"/>
              </a:ext>
            </a:extLst>
          </p:cNvPr>
          <p:cNvCxnSpPr>
            <a:cxnSpLocks/>
          </p:cNvCxnSpPr>
          <p:nvPr/>
        </p:nvCxnSpPr>
        <p:spPr>
          <a:xfrm flipH="1">
            <a:off x="5220393" y="5303520"/>
            <a:ext cx="234419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5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C7105-F39C-4F09-BB6F-663566C5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проекта и ожидаемые результаты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21E6F5E-4FC3-4AC1-A687-3329A75A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23"/>
            <a:ext cx="10515600" cy="2439786"/>
          </a:xfrm>
        </p:spPr>
        <p:txBody>
          <a:bodyPr>
            <a:normAutofit/>
          </a:bodyPr>
          <a:lstStyle/>
          <a:p>
            <a:r>
              <a:rPr lang="ru-RU" b="1" dirty="0"/>
              <a:t>Цель проекта:</a:t>
            </a:r>
            <a:r>
              <a:rPr lang="ru-RU" dirty="0"/>
              <a:t> разработать и внедрить систему анализа рентгеновских изображений на основе методов машинного обучения, которая будет автоматизировать процесс интерпретации изображений, повышая точность диагностики и снижая нагрузку на врачей-рентгенологов.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D69E139-9738-4EEB-96E9-E4B44E0E8A08}"/>
              </a:ext>
            </a:extLst>
          </p:cNvPr>
          <p:cNvSpPr txBox="1">
            <a:spLocks/>
          </p:cNvSpPr>
          <p:nvPr/>
        </p:nvSpPr>
        <p:spPr>
          <a:xfrm>
            <a:off x="838200" y="4418214"/>
            <a:ext cx="10515600" cy="243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Ожидаемые результаты:</a:t>
            </a:r>
            <a:r>
              <a:rPr lang="ru-RU" dirty="0"/>
              <a:t> увеличение скорости и точности диагностики, снижение количества ошибок в интерпретации рентгеновских изображений, а также улучшение качества медицинского обслуживания для пациентов.</a:t>
            </a:r>
          </a:p>
        </p:txBody>
      </p:sp>
    </p:spTree>
    <p:extLst>
      <p:ext uri="{BB962C8B-B14F-4D97-AF65-F5344CB8AC3E}">
        <p14:creationId xmlns:p14="http://schemas.microsoft.com/office/powerpoint/2010/main" val="2459513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345</Words>
  <Application>Microsoft Office PowerPoint</Application>
  <PresentationFormat>Широкоэкранный</PresentationFormat>
  <Paragraphs>76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Методология инженерии программных систем искусственного интеллекта Собственный проект с машинным обучением</vt:lpstr>
      <vt:lpstr>Содержание</vt:lpstr>
      <vt:lpstr>Оценка применимости ML</vt:lpstr>
      <vt:lpstr>Существующие проблемы</vt:lpstr>
      <vt:lpstr>Преимущества ML в решении проблем</vt:lpstr>
      <vt:lpstr>Заинтересованные стороны</vt:lpstr>
      <vt:lpstr>Постановка задачи. Фаза определения бизнес-цели и формализации проблемы</vt:lpstr>
      <vt:lpstr>Формулировка проблемы</vt:lpstr>
      <vt:lpstr>Цель проекта и ожидаемые результаты</vt:lpstr>
      <vt:lpstr>Текущее решение проблемы</vt:lpstr>
      <vt:lpstr>Определение успеха и внедрение метрик оценки результатов</vt:lpstr>
      <vt:lpstr>Потенциально значимые факторы</vt:lpstr>
      <vt:lpstr>План валидации решения</vt:lpstr>
      <vt:lpstr>Гипотеза</vt:lpstr>
      <vt:lpstr>Проектирование системы машинного обучения</vt:lpstr>
      <vt:lpstr>Потенциальные риски во время эксплуатации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инженерии программных систем искусственного интеллекта Собственный проект с машинным обучением</dc:title>
  <dc:creator>Viktor Martynov</dc:creator>
  <cp:lastModifiedBy>Viktor Martynov</cp:lastModifiedBy>
  <cp:revision>3</cp:revision>
  <dcterms:created xsi:type="dcterms:W3CDTF">2025-04-13T16:37:30Z</dcterms:created>
  <dcterms:modified xsi:type="dcterms:W3CDTF">2025-04-13T18:52:21Z</dcterms:modified>
</cp:coreProperties>
</file>