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60" r:id="rId3"/>
    <p:sldId id="258" r:id="rId4"/>
    <p:sldId id="261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Светлый стиль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8799B23B-EC83-4686-B30A-512413B5E67A}" styleName="Светлый стиль 3 — акцент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36" autoAdjust="0"/>
    <p:restoredTop sz="94649" autoAdjust="0"/>
  </p:normalViewPr>
  <p:slideViewPr>
    <p:cSldViewPr snapToGrid="0">
      <p:cViewPr varScale="1">
        <p:scale>
          <a:sx n="155" d="100"/>
          <a:sy n="155" d="100"/>
        </p:scale>
        <p:origin x="516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E76DD1-957E-4CBD-95A7-6786126D0A9A}" type="datetimeFigureOut">
              <a:rPr lang="ru-RU" smtClean="0"/>
              <a:t>22.10.2024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B227A5-D01C-4022-9C36-FD50FBA4A7C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62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ru-RU" sz="1800" dirty="0"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884EAB-F45A-460A-9E65-6B23B0A6CA8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346309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D506AC-5BFD-4B67-8FD5-2CFE9C2542E1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999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C84A5-315F-4B04-9093-CE848036E522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8122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FD3349-8515-F9D2-195F-B459F90554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52D14AE-04D0-B8F1-891B-B4EDB759C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AE4ACB-1F5D-CB40-FEB9-F3E65D7E54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F2A16-481C-4EDD-A08A-6A1C7FF45305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6DBF0A0-332F-0730-0637-63D0C8441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61502A-B6CF-9B25-C374-A9212AE98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88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F2E640-0019-7B75-2EB4-981DA26A1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2CA6334-2904-8521-CBDB-AED5B33BF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0DC9E3-30B5-C9F0-CCF9-E41C05097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7E348-4B72-4D46-9889-EA15C26AE167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00F9232-6C12-1ABB-6E93-8B148934F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005E36E-1306-9025-C1C7-1126E500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0737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A95304B-D615-8D7C-C3C1-62A1D1D9F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E924FFB-8F2C-3DD4-28F8-65C8C209EF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25D871-D89F-9516-A538-73841EF3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4B67B-C081-404A-90C0-4AD185E068EA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9CE825-1EC9-C478-C160-FC7DD3F04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75BB0D3-5847-F2D2-71CB-322929D7D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735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A3D16-5630-C165-B6F9-3EFC302F4B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853146A-A10A-7CD5-AB12-CA7E56381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37A5FA6-A39B-F130-ABBC-909B46DE2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1EB2E-B99D-4421-8482-1D0577D08708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3470F0F-79C0-3FD6-39AD-010724D51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E2567-8C12-DDDD-3D36-9CCAA6ACE8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4475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0899FE-2A37-89EB-5E20-D794BB91C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58DD58-C559-DA96-9F21-4D59D30701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EFDD3E-9D20-42D8-1FD5-BCE9EBF17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0AD50-6995-4813-832B-CC734DBF02E9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2BF7CE-6598-0677-96D6-6FC86C493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F17E975-D04E-B0F5-DB72-7A79E12C7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1618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8289EA-7B7A-FCF5-CFC9-68AEB81F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555785-F777-E85F-D2CE-9C04085CC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48EA2BD-02B6-80AC-7CF5-E62F84F916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8E735E-813E-AE96-9C41-EDC77ED38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A6E6A-3243-4EB2-945B-F58861093512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BE7B80-8376-E22C-5244-BEEF3FC70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3977B58-0D41-109C-CB0E-3476E5808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963197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6B83F1-C8C5-D0FF-6106-CB4FD8A1C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F5CFF3E-E8F0-1294-4DBC-1284452F0B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4702F0E-2291-34BC-44FD-C7126CCEF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2ABD42A-ACCE-622F-6CA7-8A8F29B80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DF24DB-399C-81D7-0C60-806D83A8D1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72F351F-8480-A2D3-AE77-71895DF6F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1C4AC-30BB-481F-B657-0C976B871B72}" type="datetime1">
              <a:rPr lang="ru-RU" smtClean="0"/>
              <a:t>22.10.2024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F9A2065-48E5-2624-7F7B-23F40E25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B8D6722-854B-29D4-1210-B9CDA58B1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47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58403D-5683-2052-B363-6365DAB6C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92BAD42-4855-C1B6-CE75-392B1DEC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8E5828-8F6F-4272-A92B-8317EEFD2730}" type="datetime1">
              <a:rPr lang="ru-RU" smtClean="0"/>
              <a:t>22.10.2024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F0E01BC-BD3D-8096-4F0F-6B8579BF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5B0DB8B-6194-453B-5D71-9B8AC3B80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531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D246DC7E-849C-283E-9E9F-810E18BC7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F5BD6-2DEA-4AAC-9D54-D6A2AFBDB343}" type="datetime1">
              <a:rPr lang="ru-RU" smtClean="0"/>
              <a:t>22.10.2024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F2177B6-A93F-CBAE-DCA6-E67F6A8C0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48E4F9D-0256-B025-4238-EB9C102F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194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A3729-D1B0-70EF-CA4C-41B7CF4D0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E9346BB-C2CC-0E10-5E19-069AB6C9FF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E717A31-9630-D4D0-5798-FC337363FB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7B40443-EC94-4279-7804-EC5121798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BB6119-81DE-4BD8-9BEF-4A3329B39130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42BEA6-F507-FAB9-5BD8-D8CA67C55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2F71979-0AAF-B309-36FA-97DF7FDB4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6478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81B48FE-B05E-4C61-C3A1-2816C4666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2513D00-FC14-3719-D212-2D661E7F1D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0F1EA1-1D40-ACE9-5A35-6F0D96F77A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0E44D3F-D6E0-7033-A178-9A67DB143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432A5-C4EA-4F2A-97F8-66F3A83B62E7}" type="datetime1">
              <a:rPr lang="ru-RU" smtClean="0"/>
              <a:t>22.10.2024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2DAE08-4D36-C5CB-4602-B7B23FDDD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F40D85B-27EF-9C09-6870-510A95CED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2692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52DC74-5F3F-FE95-0A0A-E2F0D92E4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7BC393E-D2CB-1890-ADD2-853E89FC05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1032B1-59B9-641B-602D-4E885900C3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A5F66E-5EC2-4C54-87A4-1A7092D397D6}" type="datetime1">
              <a:rPr lang="ru-RU" smtClean="0"/>
              <a:t>22.10.2024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B40CCD9-D489-132A-AB17-D718883BF9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5A996F-423B-AB25-3542-DC84226ADA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3F7F3E-EECE-401D-9695-24820A7BD75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598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0" y="3067669"/>
            <a:ext cx="12192000" cy="1276869"/>
          </a:xfrm>
        </p:spPr>
        <p:txBody>
          <a:bodyPr>
            <a:noAutofit/>
          </a:bodyPr>
          <a:lstStyle/>
          <a:p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Информационная система анализа цифровых рентгеновских снимков </a:t>
            </a:r>
            <a:b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основе машинного зрения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6975" y="300187"/>
            <a:ext cx="1762126" cy="1762126"/>
          </a:xfrm>
          <a:prstGeom prst="rect">
            <a:avLst/>
          </a:prstGeom>
        </p:spPr>
      </p:pic>
      <p:sp>
        <p:nvSpPr>
          <p:cNvPr id="4" name="Заголовок 3"/>
          <p:cNvSpPr>
            <a:spLocks noGrp="1"/>
          </p:cNvSpPr>
          <p:nvPr>
            <p:ph type="ctrTitle"/>
          </p:nvPr>
        </p:nvSpPr>
        <p:spPr>
          <a:xfrm>
            <a:off x="2181224" y="210269"/>
            <a:ext cx="7829550" cy="1941962"/>
          </a:xfrm>
          <a:prstGeom prst="rect">
            <a:avLst/>
          </a:prstGeom>
          <a:ln w="1905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Министерство науки и высшего образования РФ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высшего образования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«Астраханский государственный университет имени В.Н. Татищева»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 </a:t>
            </a:r>
          </a:p>
          <a:p>
            <a:pPr algn="ctr"/>
            <a:r>
              <a:rPr lang="ru-RU" sz="2000" dirty="0">
                <a:latin typeface="Times New Roman" panose="02020603050405020304" pitchFamily="18" charset="0"/>
                <a:ea typeface="Roboto Slab" panose="020B0604020202020204" charset="0"/>
                <a:cs typeface="Times New Roman" panose="02020603050405020304" pitchFamily="18" charset="0"/>
              </a:rPr>
              <a:t>КАФЕДРА ИНФОРМАЦИОННЫХ ТЕХНОЛОГИЙ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98FD72DA-8926-46B5-8FC9-91CA39D07724}"/>
              </a:ext>
            </a:extLst>
          </p:cNvPr>
          <p:cNvSpPr txBox="1">
            <a:spLocks/>
          </p:cNvSpPr>
          <p:nvPr/>
        </p:nvSpPr>
        <p:spPr>
          <a:xfrm>
            <a:off x="7981950" y="4434456"/>
            <a:ext cx="4210050" cy="1975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 группы ДПИ-15</a:t>
            </a: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Мартынов В.А.</a:t>
            </a:r>
            <a:endParaRPr lang="ru-RU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</a:p>
          <a:p>
            <a:pPr algn="l">
              <a:spcBef>
                <a:spcPts val="0"/>
              </a:spcBef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д.т.н., профессор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spcBef>
                <a:spcPts val="0"/>
              </a:spcBef>
            </a:pP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Ханова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Анна Алексеевна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6BEE4D-0DE1-FA82-2870-612E15173CFF}"/>
              </a:ext>
            </a:extLst>
          </p:cNvPr>
          <p:cNvSpPr txBox="1"/>
          <p:nvPr/>
        </p:nvSpPr>
        <p:spPr>
          <a:xfrm>
            <a:off x="2181224" y="2422545"/>
            <a:ext cx="79057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Магистерская диссертация</a:t>
            </a:r>
            <a:endParaRPr lang="x-none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123A70-503F-4BA2-AF26-D075D96C89C9}"/>
              </a:ext>
            </a:extLst>
          </p:cNvPr>
          <p:cNvSpPr txBox="1"/>
          <p:nvPr/>
        </p:nvSpPr>
        <p:spPr>
          <a:xfrm>
            <a:off x="4488179" y="6273225"/>
            <a:ext cx="32156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Астрахань</a:t>
            </a:r>
          </a:p>
          <a:p>
            <a:pPr algn="ctr"/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7049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18413" y="142324"/>
            <a:ext cx="10515600" cy="661289"/>
          </a:xfrm>
        </p:spPr>
        <p:txBody>
          <a:bodyPr>
            <a:noAutofit/>
          </a:bodyPr>
          <a:lstStyle/>
          <a:p>
            <a:pPr algn="ctr"/>
            <a:r>
              <a:rPr lang="ru-RU" sz="3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Актуальность</a:t>
            </a:r>
            <a:endParaRPr lang="ru-RU" sz="32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502EA91-4188-1B8E-C2BB-80757E0A41C5}"/>
              </a:ext>
            </a:extLst>
          </p:cNvPr>
          <p:cNvSpPr txBox="1">
            <a:spLocks/>
          </p:cNvSpPr>
          <p:nvPr/>
        </p:nvSpPr>
        <p:spPr>
          <a:xfrm>
            <a:off x="518426" y="1035970"/>
            <a:ext cx="11407684" cy="53745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/>
            <a:r>
              <a:rPr lang="ru-RU" sz="3200" dirty="0">
                <a:latin typeface="Bahnschrift" panose="020B0502040204020203" pitchFamily="34" charset="0"/>
                <a:cs typeface="Times New Roman" panose="02020603050405020304" pitchFamily="18" charset="0"/>
              </a:rPr>
              <a:t>На сегодняшний день, современные технологии в медицинской диагностике играют ключевую роль. </a:t>
            </a:r>
          </a:p>
          <a:p>
            <a:pPr algn="just"/>
            <a:endParaRPr lang="ru-RU" sz="3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Bahnschrift" panose="020B0502040204020203" pitchFamily="34" charset="0"/>
                <a:cs typeface="Times New Roman" panose="02020603050405020304" pitchFamily="18" charset="0"/>
              </a:rPr>
              <a:t>В рентгенодиагностике некоторые исследования приобретают массовый, скрининговый характер. В свою очередь трудозатраты врачей-рентгенологов не уменьшаются.</a:t>
            </a:r>
          </a:p>
          <a:p>
            <a:pPr algn="just"/>
            <a:endParaRPr lang="ru-RU" sz="3200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  <a:p>
            <a:pPr algn="just"/>
            <a:r>
              <a:rPr lang="ru-RU" sz="3200" dirty="0">
                <a:latin typeface="Bahnschrift" panose="020B0502040204020203" pitchFamily="34" charset="0"/>
                <a:cs typeface="Times New Roman" panose="02020603050405020304" pitchFamily="18" charset="0"/>
              </a:rPr>
              <a:t>Интеллектуальный ассистент, который мог бы помогать распознавать отклонения на рентгеновских снимках значительно облегчил бы потоковую работу врача-рентгенолога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9E2566-B3F0-4129-9213-286046DCB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5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4997"/>
            <a:ext cx="10515600" cy="8198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Цель</a:t>
            </a:r>
            <a:endParaRPr lang="ru-RU" sz="4000" b="1" dirty="0">
              <a:latin typeface="Bahnschrift" panose="020B0502040204020203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91F3570B-9A4C-4748-8E4C-3F8F435C9865}"/>
              </a:ext>
            </a:extLst>
          </p:cNvPr>
          <p:cNvSpPr/>
          <p:nvPr/>
        </p:nvSpPr>
        <p:spPr>
          <a:xfrm>
            <a:off x="930728" y="765543"/>
            <a:ext cx="105156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Повышение эффективности процесса рентгенодиагностики, за счет разработки информационной системы анализа цифровых рентгеновских снимков с применением машинного зрения</a:t>
            </a:r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119F90FA-AF83-4AFD-81CF-F17413FDAABD}"/>
              </a:ext>
            </a:extLst>
          </p:cNvPr>
          <p:cNvSpPr txBox="1">
            <a:spLocks/>
          </p:cNvSpPr>
          <p:nvPr/>
        </p:nvSpPr>
        <p:spPr>
          <a:xfrm>
            <a:off x="838200" y="2577937"/>
            <a:ext cx="10515600" cy="55212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b="1" dirty="0">
                <a:latin typeface="Bahnschrift" panose="020B0502040204020203" pitchFamily="34" charset="0"/>
                <a:cs typeface="Times New Roman" panose="02020603050405020304" pitchFamily="18" charset="0"/>
              </a:rPr>
              <a:t>Задачи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D56C430E-A645-44DE-9902-69C9B1F33BB5}"/>
              </a:ext>
            </a:extLst>
          </p:cNvPr>
          <p:cNvSpPr/>
          <p:nvPr/>
        </p:nvSpPr>
        <p:spPr>
          <a:xfrm>
            <a:off x="838199" y="3130059"/>
            <a:ext cx="1115251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Проанализировать предметную область;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Собрать и проанализировать первичный </a:t>
            </a:r>
            <a:r>
              <a:rPr lang="ru-RU" sz="2800" dirty="0" err="1">
                <a:latin typeface="Bahnschrift" panose="020B0502040204020203" pitchFamily="34" charset="0"/>
                <a:cs typeface="Times New Roman" panose="02020603050405020304" pitchFamily="18" charset="0"/>
              </a:rPr>
              <a:t>датасет</a:t>
            </a: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Разработать алгоритм анализа рентгеновского изображения;</a:t>
            </a:r>
          </a:p>
          <a:p>
            <a:pPr marL="514350" indent="-514350" algn="just">
              <a:lnSpc>
                <a:spcPct val="150000"/>
              </a:lnSpc>
              <a:buFont typeface="+mj-lt"/>
              <a:buAutoNum type="arabicPeriod"/>
            </a:pPr>
            <a:r>
              <a:rPr lang="ru-RU" sz="2800" dirty="0">
                <a:latin typeface="Bahnschrift" panose="020B0502040204020203" pitchFamily="34" charset="0"/>
                <a:cs typeface="Times New Roman" panose="02020603050405020304" pitchFamily="18" charset="0"/>
              </a:rPr>
              <a:t>Обучить нейронную сеть анализу изображений;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B99943-C8E4-4B89-8EE9-A3DEE1984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68793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B5F3CA-75FF-42BC-8950-CBE03E7AC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334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Предмет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B0804A-F6B7-453C-90C3-F3B29C7E8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609"/>
            <a:ext cx="10515600" cy="1146175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Методы и алгоритмы искусственного интеллекта, применяемые для анализа рентгеновских изображений.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A4402B6-42F3-45C0-A04D-6C1450297B5B}"/>
              </a:ext>
            </a:extLst>
          </p:cNvPr>
          <p:cNvSpPr txBox="1">
            <a:spLocks/>
          </p:cNvSpPr>
          <p:nvPr/>
        </p:nvSpPr>
        <p:spPr>
          <a:xfrm>
            <a:off x="838200" y="2526013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>
                <a:latin typeface="Bahnschrift" panose="020B0502040204020203" pitchFamily="34" charset="0"/>
              </a:rPr>
              <a:t>Объект исследования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373B7D7B-0111-4165-97FF-1B90E41B2DD0}"/>
              </a:ext>
            </a:extLst>
          </p:cNvPr>
          <p:cNvSpPr txBox="1">
            <a:spLocks/>
          </p:cNvSpPr>
          <p:nvPr/>
        </p:nvSpPr>
        <p:spPr>
          <a:xfrm>
            <a:off x="838200" y="3658544"/>
            <a:ext cx="10515600" cy="1537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>
                <a:latin typeface="Bahnschrift" panose="020B0502040204020203" pitchFamily="34" charset="0"/>
              </a:rPr>
              <a:t>Рентгеновские изображения, используемые в медицинской диагностике, и их интерпретация с помощью технологий искусственного интеллекта.</a:t>
            </a:r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125E536-25B8-4D24-8FC5-CA9017E22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3F7F3E-EECE-401D-9695-24820A7BD753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17897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15525</TotalTime>
  <Words>197</Words>
  <Application>Microsoft Office PowerPoint</Application>
  <PresentationFormat>Широкоэкранный</PresentationFormat>
  <Paragraphs>39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10" baseType="lpstr">
      <vt:lpstr>Arial</vt:lpstr>
      <vt:lpstr>Bahnschrift</vt:lpstr>
      <vt:lpstr>Calibri</vt:lpstr>
      <vt:lpstr>Calibri Light</vt:lpstr>
      <vt:lpstr>Times New Roman</vt:lpstr>
      <vt:lpstr>Тема Office</vt:lpstr>
      <vt:lpstr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</vt:lpstr>
      <vt:lpstr>Актуальность</vt:lpstr>
      <vt:lpstr>Цель</vt:lpstr>
      <vt:lpstr>Предмет исследования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Министерство науки и высшего образования РФ Федеральное государственное бюджетное образовательное учреждение высшего образования «Астраханский государственный университет имени В.Н. Татищева»   КАФЕДРА ИНФОРМАЦИОННЫХ ТЕХНОЛОГИЙ  И КИБЕРБЕЗОПАСНОСТИ</dc:title>
  <dc:creator>Ирина Невская</dc:creator>
  <cp:lastModifiedBy>Viktor Martynov</cp:lastModifiedBy>
  <cp:revision>107</cp:revision>
  <dcterms:created xsi:type="dcterms:W3CDTF">2023-12-10T17:11:10Z</dcterms:created>
  <dcterms:modified xsi:type="dcterms:W3CDTF">2024-10-22T11:00:25Z</dcterms:modified>
</cp:coreProperties>
</file>