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73" r:id="rId1"/>
  </p:sldMasterIdLst>
  <p:sldIdLst>
    <p:sldId id="256" r:id="rId2"/>
    <p:sldId id="269" r:id="rId3"/>
    <p:sldId id="270" r:id="rId4"/>
    <p:sldId id="257" r:id="rId5"/>
    <p:sldId id="259" r:id="rId6"/>
    <p:sldId id="260" r:id="rId7"/>
    <p:sldId id="261" r:id="rId8"/>
    <p:sldId id="271" r:id="rId9"/>
    <p:sldId id="262" r:id="rId10"/>
    <p:sldId id="263" r:id="rId11"/>
  </p:sldIdLst>
  <p:sldSz cx="9906000" cy="6858000" type="A4"/>
  <p:notesSz cx="6807200" cy="9939338"/>
  <p:embeddedFontLst>
    <p:embeddedFont>
      <p:font typeface="HY엽서M" panose="02030600000101010101" pitchFamily="18" charset="-127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81D"/>
    <a:srgbClr val="E09E28"/>
    <a:srgbClr val="F58025"/>
    <a:srgbClr val="4F2683"/>
    <a:srgbClr val="EE2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20" y="23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697" y="1300787"/>
            <a:ext cx="706060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697" y="3886202"/>
            <a:ext cx="706060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48E3-D8DF-4551-BC71-F2DB6B48060E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EC6F-7E43-4D0E-9372-F7AB12A0A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40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58" y="4289374"/>
            <a:ext cx="8421101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2605" y="698261"/>
            <a:ext cx="7980807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5108728"/>
            <a:ext cx="8421117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48E3-D8DF-4551-BC71-F2DB6B48060E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EC6F-7E43-4D0E-9372-F7AB12A0A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2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09601"/>
            <a:ext cx="8421117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204821"/>
            <a:ext cx="8421117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48E3-D8DF-4551-BC71-F2DB6B48060E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EC6F-7E43-4D0E-9372-F7AB12A0A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87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047" y="872589"/>
            <a:ext cx="7558486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8024" y="3610032"/>
            <a:ext cx="7111243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372798"/>
            <a:ext cx="8421117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48E3-D8DF-4551-BC71-F2DB6B48060E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EC6F-7E43-4D0E-9372-F7AB12A0AD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99095" y="887859"/>
            <a:ext cx="592462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04308" y="3120015"/>
            <a:ext cx="59977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2804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2138723"/>
            <a:ext cx="8421117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662335"/>
            <a:ext cx="8421117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48E3-D8DF-4551-BC71-F2DB6B48060E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EC6F-7E43-4D0E-9372-F7AB12A0A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548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42443" y="609600"/>
            <a:ext cx="8421117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42442" y="2367093"/>
            <a:ext cx="268041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42442" y="2943357"/>
            <a:ext cx="268041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7567" y="2367093"/>
            <a:ext cx="267436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08597" y="2943357"/>
            <a:ext cx="268397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5" y="2367093"/>
            <a:ext cx="268525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78305" y="2943357"/>
            <a:ext cx="2685254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48E3-D8DF-4551-BC71-F2DB6B48060E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EC6F-7E43-4D0E-9372-F7AB12A0A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872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42443" y="610772"/>
            <a:ext cx="8421117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42442" y="4204820"/>
            <a:ext cx="267833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42442" y="2367093"/>
            <a:ext cx="2678333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42442" y="4781082"/>
            <a:ext cx="2678333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09742" y="4204820"/>
            <a:ext cx="268273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08595" y="2367093"/>
            <a:ext cx="268397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08595" y="4781082"/>
            <a:ext cx="268397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6" y="4204820"/>
            <a:ext cx="268180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78305" y="2367093"/>
            <a:ext cx="268525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78203" y="4781080"/>
            <a:ext cx="2685356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48E3-D8DF-4551-BC71-F2DB6B48060E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EC6F-7E43-4D0E-9372-F7AB12A0A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946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42443" y="2367095"/>
            <a:ext cx="8421117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48E3-D8DF-4551-BC71-F2DB6B48060E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EC6F-7E43-4D0E-9372-F7AB12A0A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064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609603"/>
            <a:ext cx="2074578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42443" y="609603"/>
            <a:ext cx="6222713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48E3-D8DF-4551-BC71-F2DB6B48060E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EC6F-7E43-4D0E-9372-F7AB12A0A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066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8575" y="6356352"/>
            <a:ext cx="2228850" cy="365125"/>
          </a:xfrm>
        </p:spPr>
        <p:txBody>
          <a:bodyPr/>
          <a:lstStyle>
            <a:lvl1pPr algn="ctr">
              <a:defRPr/>
            </a:lvl1pPr>
          </a:lstStyle>
          <a:p>
            <a:fld id="{1B9BEC6F-7E43-4D0E-9372-F7AB12A0AD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168275" y="400050"/>
            <a:ext cx="9394825" cy="542925"/>
          </a:xfrm>
        </p:spPr>
        <p:txBody>
          <a:bodyPr anchor="ctr"/>
          <a:lstStyle>
            <a:lvl1pPr marL="0" indent="0">
              <a:buNone/>
              <a:defRPr b="1">
                <a:latin typeface="12롯데마트행복Medium" panose="02020603020101020101" pitchFamily="18" charset="-127"/>
                <a:ea typeface="12롯데마트행복Medium" panose="0202060302010102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6714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8575" y="6356352"/>
            <a:ext cx="2228850" cy="365125"/>
          </a:xfrm>
        </p:spPr>
        <p:txBody>
          <a:bodyPr/>
          <a:lstStyle>
            <a:lvl1pPr algn="ctr">
              <a:defRPr/>
            </a:lvl1pPr>
          </a:lstStyle>
          <a:p>
            <a:fld id="{1B9BEC6F-7E43-4D0E-9372-F7AB12A0AD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168275" y="400050"/>
            <a:ext cx="9394825" cy="542925"/>
          </a:xfrm>
        </p:spPr>
        <p:txBody>
          <a:bodyPr anchor="ctr"/>
          <a:lstStyle>
            <a:lvl1pPr marL="0" indent="0">
              <a:buNone/>
              <a:defRPr b="1">
                <a:latin typeface="12롯데마트행복Medium" panose="02020603020101020101" pitchFamily="18" charset="-127"/>
                <a:ea typeface="12롯데마트행복Medium" panose="0202060302010102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76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4"/>
            <a:ext cx="8420609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48E3-D8DF-4551-BC71-F2DB6B48060E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EC6F-7E43-4D0E-9372-F7AB12A0A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635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8575" y="6356352"/>
            <a:ext cx="2228850" cy="365125"/>
          </a:xfrm>
        </p:spPr>
        <p:txBody>
          <a:bodyPr/>
          <a:lstStyle>
            <a:lvl1pPr algn="ctr">
              <a:defRPr/>
            </a:lvl1pPr>
          </a:lstStyle>
          <a:p>
            <a:fld id="{1B9BEC6F-7E43-4D0E-9372-F7AB12A0AD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168275" y="400050"/>
            <a:ext cx="9394825" cy="542925"/>
          </a:xfrm>
        </p:spPr>
        <p:txBody>
          <a:bodyPr anchor="ctr"/>
          <a:lstStyle>
            <a:lvl1pPr marL="0" indent="0">
              <a:buNone/>
              <a:defRPr b="1">
                <a:latin typeface="12롯데마트행복Medium" panose="02020603020101020101" pitchFamily="18" charset="-127"/>
                <a:ea typeface="12롯데마트행복Medium" panose="0202060302010102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761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8575" y="6356352"/>
            <a:ext cx="2228850" cy="365125"/>
          </a:xfrm>
        </p:spPr>
        <p:txBody>
          <a:bodyPr/>
          <a:lstStyle>
            <a:lvl1pPr algn="ctr">
              <a:defRPr/>
            </a:lvl1pPr>
          </a:lstStyle>
          <a:p>
            <a:fld id="{1B9BEC6F-7E43-4D0E-9372-F7AB12A0AD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168275" y="400050"/>
            <a:ext cx="9394825" cy="542925"/>
          </a:xfrm>
        </p:spPr>
        <p:txBody>
          <a:bodyPr anchor="ctr"/>
          <a:lstStyle>
            <a:lvl1pPr marL="0" indent="0">
              <a:buNone/>
              <a:defRPr b="1">
                <a:latin typeface="12롯데마트행복Medium" panose="02020603020101020101" pitchFamily="18" charset="-127"/>
                <a:ea typeface="12롯데마트행복Medium" panose="0202060302010102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761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8575" y="6356352"/>
            <a:ext cx="2228850" cy="365125"/>
          </a:xfrm>
        </p:spPr>
        <p:txBody>
          <a:bodyPr/>
          <a:lstStyle>
            <a:lvl1pPr algn="ctr">
              <a:defRPr/>
            </a:lvl1pPr>
          </a:lstStyle>
          <a:p>
            <a:fld id="{1B9BEC6F-7E43-4D0E-9372-F7AB12A0AD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168275" y="400050"/>
            <a:ext cx="9394825" cy="542925"/>
          </a:xfrm>
        </p:spPr>
        <p:txBody>
          <a:bodyPr anchor="ctr"/>
          <a:lstStyle>
            <a:lvl1pPr marL="0" indent="0">
              <a:buNone/>
              <a:defRPr b="1">
                <a:latin typeface="12롯데마트행복Medium" panose="02020603020101020101" pitchFamily="18" charset="-127"/>
                <a:ea typeface="12롯데마트행복Medium" panose="0202060302010102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761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8575" y="6356352"/>
            <a:ext cx="2228850" cy="365125"/>
          </a:xfrm>
        </p:spPr>
        <p:txBody>
          <a:bodyPr/>
          <a:lstStyle>
            <a:lvl1pPr algn="ctr">
              <a:defRPr/>
            </a:lvl1pPr>
          </a:lstStyle>
          <a:p>
            <a:fld id="{1B9BEC6F-7E43-4D0E-9372-F7AB12A0AD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168275" y="400050"/>
            <a:ext cx="9394825" cy="542925"/>
          </a:xfrm>
        </p:spPr>
        <p:txBody>
          <a:bodyPr anchor="ctr"/>
          <a:lstStyle>
            <a:lvl1pPr marL="0" indent="0">
              <a:buNone/>
              <a:defRPr b="1">
                <a:latin typeface="12롯데마트행복Medium" panose="02020603020101020101" pitchFamily="18" charset="-127"/>
                <a:ea typeface="12롯데마트행복Medium" panose="0202060302010102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7616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8575" y="6356352"/>
            <a:ext cx="2228850" cy="365125"/>
          </a:xfrm>
        </p:spPr>
        <p:txBody>
          <a:bodyPr/>
          <a:lstStyle>
            <a:lvl1pPr algn="ctr">
              <a:defRPr/>
            </a:lvl1pPr>
          </a:lstStyle>
          <a:p>
            <a:fld id="{1B9BEC6F-7E43-4D0E-9372-F7AB12A0AD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168275" y="400050"/>
            <a:ext cx="9394825" cy="542925"/>
          </a:xfrm>
        </p:spPr>
        <p:txBody>
          <a:bodyPr anchor="ctr"/>
          <a:lstStyle>
            <a:lvl1pPr marL="0" indent="0">
              <a:buNone/>
              <a:defRPr b="1">
                <a:latin typeface="12롯데마트행복Medium" panose="02020603020101020101" pitchFamily="18" charset="-127"/>
                <a:ea typeface="12롯데마트행복Medium" panose="0202060302010102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76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828565"/>
            <a:ext cx="8410799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42" y="3657459"/>
            <a:ext cx="8410799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48E3-D8DF-4551-BC71-F2DB6B48060E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EC6F-7E43-4D0E-9372-F7AB12A0A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94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4"/>
            <a:ext cx="4148647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014912" y="2367094"/>
            <a:ext cx="4148138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48E3-D8DF-4551-BC71-F2DB6B48060E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EC6F-7E43-4D0E-9372-F7AB12A0A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1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392" y="2371018"/>
            <a:ext cx="3959698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42442" y="3051014"/>
            <a:ext cx="414864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7094" y="2371018"/>
            <a:ext cx="396646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014913" y="3051014"/>
            <a:ext cx="4148139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48E3-D8DF-4551-BC71-F2DB6B48060E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EC6F-7E43-4D0E-9372-F7AB12A0A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2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48E3-D8DF-4551-BC71-F2DB6B48060E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EC6F-7E43-4D0E-9372-F7AB12A0A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92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48E3-D8DF-4551-BC71-F2DB6B48060E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EC6F-7E43-4D0E-9372-F7AB12A0A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4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609600"/>
            <a:ext cx="3197747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25926" y="609602"/>
            <a:ext cx="5037632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2" y="2632852"/>
            <a:ext cx="3197748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48E3-D8DF-4551-BC71-F2DB6B48060E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EC6F-7E43-4D0E-9372-F7AB12A0A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19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09600"/>
            <a:ext cx="4473753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21293" y="609601"/>
            <a:ext cx="3256339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58" y="2632854"/>
            <a:ext cx="4473738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48E3-D8DF-4551-BC71-F2DB6B48060E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EC6F-7E43-4D0E-9372-F7AB12A0A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40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43" y="2367095"/>
            <a:ext cx="8421117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38974" y="5883277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E1948E3-D8DF-4551-BC71-F2DB6B48060E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443" y="5883277"/>
            <a:ext cx="542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2636" y="5883277"/>
            <a:ext cx="6209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B9BEC6F-7E43-4D0E-9372-F7AB12A0A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7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  <p:sldLayoutId id="2147483891" r:id="rId18"/>
    <p:sldLayoutId id="2147483684" r:id="rId19"/>
    <p:sldLayoutId id="2147483685" r:id="rId20"/>
    <p:sldLayoutId id="2147483686" r:id="rId21"/>
    <p:sldLayoutId id="2147483688" r:id="rId22"/>
    <p:sldLayoutId id="2147483689" r:id="rId23"/>
    <p:sldLayoutId id="2147483692" r:id="rId24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005" y="1678206"/>
            <a:ext cx="8221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전산세무</a:t>
            </a:r>
            <a:r>
              <a:rPr lang="en-US" altLang="ko-KR" sz="48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·</a:t>
            </a:r>
            <a:r>
              <a:rPr lang="ko-KR" altLang="en-US" sz="48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회계 과정의 이해</a:t>
            </a:r>
            <a:endParaRPr lang="ko-KR" altLang="en-US" sz="28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005" y="4412905"/>
            <a:ext cx="822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Financial / Tax </a:t>
            </a:r>
            <a:r>
              <a:rPr lang="en-US" altLang="ko-KR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Accounting</a:t>
            </a:r>
            <a:r>
              <a:rPr lang="en-US" altLang="ko-KR" sz="2000" b="1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Technician Curriculum Education</a:t>
            </a:r>
            <a:endParaRPr lang="ko-KR" altLang="en-US" sz="2000" b="1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6955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5.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SBS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아카데이의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교육전략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625" y="1685925"/>
            <a:ext cx="9039225" cy="394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447675">
              <a:lnSpc>
                <a:spcPct val="150000"/>
              </a:lnSpc>
              <a:spcAft>
                <a:spcPts val="1200"/>
              </a:spcAft>
              <a:buFont typeface="맑은 고딕" panose="020B0503020000020004" pitchFamily="50" charset="-127"/>
              <a:buChar char="★"/>
            </a:pPr>
            <a:r>
              <a:rPr lang="ko-KR" altLang="en-US" sz="2400" b="1" dirty="0">
                <a:solidFill>
                  <a:srgbClr val="EB981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요약노트</a:t>
            </a:r>
            <a:r>
              <a:rPr lang="ko-KR" altLang="en-US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를 제공하고 이를 바탕으로 학습하여 </a:t>
            </a:r>
            <a:r>
              <a:rPr lang="ko-KR" altLang="en-US" sz="2400" b="1" dirty="0">
                <a:solidFill>
                  <a:srgbClr val="EB981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높은 합격률 보장</a:t>
            </a:r>
            <a:endParaRPr lang="en-US" altLang="ko-KR" sz="2400" b="1" dirty="0">
              <a:solidFill>
                <a:srgbClr val="EB981D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447675" indent="-447675">
              <a:lnSpc>
                <a:spcPct val="150000"/>
              </a:lnSpc>
              <a:spcAft>
                <a:spcPts val="1200"/>
              </a:spcAft>
              <a:buFont typeface="맑은 고딕" panose="020B0503020000020004" pitchFamily="50" charset="-127"/>
              <a:buChar char="★"/>
            </a:pPr>
            <a:r>
              <a:rPr lang="ko-KR" altLang="en-US" sz="2400" b="1" dirty="0">
                <a:solidFill>
                  <a:srgbClr val="EB981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다양한 실무예시</a:t>
            </a:r>
            <a:r>
              <a:rPr lang="ko-KR" altLang="en-US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를 통한 이론의 접목</a:t>
            </a:r>
            <a:endParaRPr lang="en-US" altLang="ko-KR" sz="2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447675" indent="-447675">
              <a:lnSpc>
                <a:spcPct val="150000"/>
              </a:lnSpc>
              <a:spcAft>
                <a:spcPts val="1200"/>
              </a:spcAft>
              <a:buFont typeface="맑은 고딕" panose="020B0503020000020004" pitchFamily="50" charset="-127"/>
              <a:buChar char="★"/>
            </a:pPr>
            <a:r>
              <a:rPr lang="ko-KR" altLang="en-US" sz="2400" b="1" dirty="0">
                <a:solidFill>
                  <a:srgbClr val="EB981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법률용어에 대한 상세한 설명</a:t>
            </a:r>
            <a:r>
              <a:rPr lang="ko-KR" altLang="en-US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을 통한 이해도 증진</a:t>
            </a:r>
            <a:endParaRPr lang="en-US" altLang="ko-KR" sz="2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447675" indent="-447675">
              <a:lnSpc>
                <a:spcPct val="150000"/>
              </a:lnSpc>
              <a:spcAft>
                <a:spcPts val="1200"/>
              </a:spcAft>
              <a:buFont typeface="맑은 고딕" panose="020B0503020000020004" pitchFamily="50" charset="-127"/>
              <a:buChar char="★"/>
            </a:pPr>
            <a:r>
              <a:rPr lang="ko-KR" altLang="en-US" sz="2400" b="1" dirty="0">
                <a:solidFill>
                  <a:srgbClr val="EB981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현장 실무의 피드백</a:t>
            </a:r>
            <a:endParaRPr lang="en-US" altLang="ko-KR" sz="2400" b="1" dirty="0">
              <a:solidFill>
                <a:srgbClr val="EB981D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447675" indent="-447675">
              <a:lnSpc>
                <a:spcPct val="150000"/>
              </a:lnSpc>
              <a:spcAft>
                <a:spcPts val="1200"/>
              </a:spcAft>
              <a:buFont typeface="맑은 고딕" panose="020B0503020000020004" pitchFamily="50" charset="-127"/>
              <a:buChar char="★"/>
            </a:pPr>
            <a:r>
              <a:rPr lang="ko-KR" altLang="en-US" sz="2400" b="1" dirty="0">
                <a:solidFill>
                  <a:srgbClr val="EB981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반복학습</a:t>
            </a:r>
            <a:r>
              <a:rPr lang="ko-KR" altLang="en-US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을 통한 이론의 완성</a:t>
            </a:r>
          </a:p>
        </p:txBody>
      </p:sp>
    </p:spTree>
    <p:extLst>
      <p:ext uri="{BB962C8B-B14F-4D97-AF65-F5344CB8AC3E}">
        <p14:creationId xmlns:p14="http://schemas.microsoft.com/office/powerpoint/2010/main" val="298248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0235" y="2392064"/>
            <a:ext cx="76339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6575" indent="-536575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강사소개</a:t>
            </a:r>
            <a:endParaRPr lang="en-US" altLang="ko-KR" sz="2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자격증 정보</a:t>
            </a:r>
            <a:endParaRPr lang="en-US" altLang="ko-KR" sz="2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회계직무내용</a:t>
            </a:r>
            <a:endParaRPr lang="en-US" altLang="ko-KR" sz="2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교육과정</a:t>
            </a:r>
            <a:endParaRPr lang="en-US" altLang="ko-KR" sz="2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5.  SBS</a:t>
            </a:r>
            <a:r>
              <a:rPr lang="ko-KR" altLang="en-US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아카데미의 교육전략</a:t>
            </a:r>
            <a:endParaRPr lang="en-US" altLang="ko-KR" sz="2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ko-KR" altLang="en-US" sz="2400" b="1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3005" y="1615287"/>
            <a:ext cx="8221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Contents</a:t>
            </a:r>
            <a:endParaRPr lang="ko-KR" altLang="en-US" sz="20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1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1.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강사소개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275" y="1208015"/>
            <a:ext cx="714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▶"/>
            </a:pPr>
            <a:r>
              <a:rPr lang="ko-KR" altLang="en-US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이 병 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625" y="2138931"/>
            <a:ext cx="9039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직업상담사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급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 FAT 1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급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전산세무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급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전산세무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급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세무회계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급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재경관리사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C6C89-483D-4860-9185-590FD1F9035E}"/>
              </a:ext>
            </a:extLst>
          </p:cNvPr>
          <p:cNvSpPr txBox="1"/>
          <p:nvPr/>
        </p:nvSpPr>
        <p:spPr>
          <a:xfrm>
            <a:off x="428625" y="3693704"/>
            <a:ext cx="9039225" cy="3214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인천 </a:t>
            </a:r>
            <a:r>
              <a:rPr lang="ko-KR" altLang="en-US" sz="1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인타아카데미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 세무회계 강사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인천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DND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회계학원 세무회계 강사 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인천 </a:t>
            </a:r>
            <a:r>
              <a:rPr lang="ko-KR" altLang="en-US" sz="1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부평하이미디어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 세무회계 강사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서울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IT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뱅크 세무회계 강사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서울 </a:t>
            </a:r>
            <a:r>
              <a:rPr lang="ko-KR" altLang="en-US" sz="1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하이미디어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천호점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 세무회계 강사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현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) 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주석직업전문학교 세무회계 강사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현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) SBS</a:t>
            </a:r>
            <a:r>
              <a:rPr lang="ko-KR" altLang="en-US" sz="1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컴퓨터아카데미학원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홍대점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 세무회계 강사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709E3-9099-49D7-B35F-2182591CB42E}"/>
              </a:ext>
            </a:extLst>
          </p:cNvPr>
          <p:cNvSpPr txBox="1"/>
          <p:nvPr/>
        </p:nvSpPr>
        <p:spPr>
          <a:xfrm>
            <a:off x="168275" y="1673473"/>
            <a:ext cx="714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▶"/>
            </a:pPr>
            <a:r>
              <a:rPr lang="ko-KR" altLang="en-US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보유 자격증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07E1DB-4A68-4572-B351-43B37047BBE5}"/>
              </a:ext>
            </a:extLst>
          </p:cNvPr>
          <p:cNvSpPr txBox="1"/>
          <p:nvPr/>
        </p:nvSpPr>
        <p:spPr>
          <a:xfrm>
            <a:off x="168275" y="3203079"/>
            <a:ext cx="714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▶"/>
            </a:pPr>
            <a:r>
              <a:rPr lang="ko-KR" altLang="en-US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경력사항</a:t>
            </a:r>
          </a:p>
        </p:txBody>
      </p:sp>
    </p:spTree>
    <p:extLst>
      <p:ext uri="{BB962C8B-B14F-4D97-AF65-F5344CB8AC3E}">
        <p14:creationId xmlns:p14="http://schemas.microsoft.com/office/powerpoint/2010/main" val="302256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2.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자격증 정보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23098"/>
              </p:ext>
            </p:extLst>
          </p:nvPr>
        </p:nvGraphicFramePr>
        <p:xfrm>
          <a:off x="185208" y="1966781"/>
          <a:ext cx="9535584" cy="420570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3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3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훈련과정명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한국 공인 회계사 협회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한국 세무사회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주요교육 내용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전산회계</a:t>
                      </a:r>
                      <a:r>
                        <a:rPr lang="en-US" altLang="ko-KR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1/2</a:t>
                      </a:r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급</a:t>
                      </a:r>
                      <a:r>
                        <a:rPr lang="en-US" altLang="ko-KR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/>
                      </a:r>
                      <a:br>
                        <a:rPr lang="en-US" altLang="ko-KR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</a:br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자격증 </a:t>
                      </a:r>
                      <a:r>
                        <a:rPr lang="ko-KR" altLang="en-US" sz="1600" dirty="0" err="1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대비반</a:t>
                      </a:r>
                      <a:endParaRPr lang="ko-KR" altLang="en-US" sz="1600" b="1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FAT 2</a:t>
                      </a:r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급</a:t>
                      </a:r>
                      <a:r>
                        <a:rPr lang="en-US" altLang="ko-KR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/>
                      </a:r>
                      <a:br>
                        <a:rPr lang="en-US" altLang="ko-KR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</a:br>
                      <a:r>
                        <a:rPr lang="en-US" altLang="ko-KR" sz="9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(Financial Accounting Technician)</a:t>
                      </a:r>
                      <a:endParaRPr lang="ko-KR" altLang="en-US" sz="1600" b="1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전산회계</a:t>
                      </a:r>
                      <a:r>
                        <a:rPr lang="en-US" altLang="ko-KR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2</a:t>
                      </a:r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급</a:t>
                      </a:r>
                      <a:endParaRPr lang="ko-KR" altLang="en-US" sz="1600" b="1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일반사업자 회계처리</a:t>
                      </a:r>
                      <a:endParaRPr lang="ko-KR" altLang="en-US" sz="1200" b="1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FAT 1</a:t>
                      </a:r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급</a:t>
                      </a:r>
                      <a:endParaRPr lang="ko-KR" altLang="en-US" sz="1600" b="1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전산회계</a:t>
                      </a:r>
                      <a:r>
                        <a:rPr lang="en-US" altLang="ko-KR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1</a:t>
                      </a:r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급</a:t>
                      </a:r>
                      <a:endParaRPr lang="ko-KR" altLang="en-US" sz="1600" b="1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재무회계</a:t>
                      </a:r>
                      <a:r>
                        <a:rPr lang="en-US" altLang="ko-KR" sz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원가회계</a:t>
                      </a:r>
                      <a:r>
                        <a:rPr lang="en-US" altLang="ko-KR" sz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 </a:t>
                      </a:r>
                      <a:br>
                        <a:rPr lang="en-US" altLang="ko-KR" sz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</a:br>
                      <a:r>
                        <a:rPr lang="ko-KR" altLang="en-US" sz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부가가치세법 기초 이론</a:t>
                      </a:r>
                      <a:endParaRPr lang="ko-KR" altLang="en-US" sz="1200" b="1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전산 세무</a:t>
                      </a:r>
                      <a:r>
                        <a:rPr lang="en-US" altLang="ko-KR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2</a:t>
                      </a:r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급</a:t>
                      </a:r>
                      <a:endParaRPr lang="en-US" altLang="ko-KR" sz="160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err="1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자격증대비반</a:t>
                      </a:r>
                      <a:endParaRPr lang="ko-KR" altLang="en-US" sz="1600" b="1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TAT 2</a:t>
                      </a:r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급</a:t>
                      </a:r>
                      <a:r>
                        <a:rPr lang="en-US" altLang="ko-KR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/>
                      </a:r>
                      <a:br>
                        <a:rPr lang="en-US" altLang="ko-KR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</a:br>
                      <a:r>
                        <a:rPr lang="en-US" altLang="ko-KR" sz="10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(Tax Accounting Technician)</a:t>
                      </a:r>
                      <a:endParaRPr lang="ko-KR" altLang="en-US" sz="1600" b="1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전산세무</a:t>
                      </a:r>
                      <a:r>
                        <a:rPr lang="en-US" altLang="ko-KR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2</a:t>
                      </a:r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급</a:t>
                      </a:r>
                      <a:endParaRPr lang="ko-KR" altLang="en-US" sz="1600" b="1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부가세</a:t>
                      </a:r>
                      <a:r>
                        <a:rPr lang="en-US" altLang="ko-KR" sz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소득세</a:t>
                      </a:r>
                      <a:endParaRPr lang="ko-KR" altLang="en-US" sz="1200" b="1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전산 세무</a:t>
                      </a:r>
                      <a:r>
                        <a:rPr lang="en-US" altLang="ko-KR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1</a:t>
                      </a:r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급</a:t>
                      </a:r>
                      <a:endParaRPr lang="en-US" altLang="ko-KR" sz="160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err="1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자격증대비반</a:t>
                      </a:r>
                      <a:endParaRPr lang="ko-KR" altLang="en-US" sz="1600" b="1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TAT 1</a:t>
                      </a:r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급</a:t>
                      </a:r>
                      <a:endParaRPr lang="ko-KR" altLang="en-US" sz="1600" b="1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전산세무</a:t>
                      </a:r>
                      <a:r>
                        <a:rPr lang="en-US" altLang="ko-KR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1</a:t>
                      </a:r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급</a:t>
                      </a:r>
                      <a:endParaRPr lang="ko-KR" altLang="en-US" sz="1600" b="1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법인세</a:t>
                      </a:r>
                      <a:endParaRPr lang="ko-KR" altLang="en-US" sz="1200" b="1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회계프로그램</a:t>
                      </a:r>
                      <a:endParaRPr lang="ko-KR" altLang="en-US" sz="1600" b="1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더존</a:t>
                      </a:r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SmartA</a:t>
                      </a:r>
                      <a:endParaRPr lang="ko-KR" altLang="en-US" sz="1600" b="1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KcLep</a:t>
                      </a:r>
                      <a:r>
                        <a:rPr lang="en-US" altLang="ko-KR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(</a:t>
                      </a:r>
                      <a:r>
                        <a:rPr lang="ko-KR" altLang="en-US" sz="1600" dirty="0" err="1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케이렙</a:t>
                      </a:r>
                      <a:r>
                        <a:rPr lang="en-US" altLang="ko-KR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)</a:t>
                      </a:r>
                      <a:endParaRPr lang="ko-KR" altLang="en-US" sz="1600" b="1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이론시험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HY엽서M" panose="02030600000101010101" pitchFamily="18" charset="-127"/>
                          <a:ea typeface="HY엽서M" panose="02030600000101010101" pitchFamily="18" charset="-127"/>
                          <a:cs typeface="+mn-cs"/>
                        </a:rPr>
                        <a:t>회계관리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HY엽서M" panose="02030600000101010101" pitchFamily="18" charset="-127"/>
                          <a:ea typeface="HY엽서M" panose="02030600000101010101" pitchFamily="18" charset="-127"/>
                          <a:cs typeface="+mn-cs"/>
                        </a:rPr>
                        <a:t>2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HY엽서M" panose="02030600000101010101" pitchFamily="18" charset="-127"/>
                          <a:ea typeface="HY엽서M" panose="02030600000101010101" pitchFamily="18" charset="-127"/>
                          <a:cs typeface="+mn-cs"/>
                        </a:rPr>
                        <a:t>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세무회계 </a:t>
                      </a:r>
                      <a:r>
                        <a:rPr lang="en-US" altLang="ko-KR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3</a:t>
                      </a:r>
                      <a:r>
                        <a:rPr lang="ko-KR" altLang="en-US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급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chemeClr val="tx1"/>
                        </a:solidFill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chemeClr val="tx1"/>
                        </a:solidFill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HY엽서M" panose="02030600000101010101" pitchFamily="18" charset="-127"/>
                          <a:ea typeface="HY엽서M" panose="02030600000101010101" pitchFamily="18" charset="-127"/>
                          <a:cs typeface="+mn-cs"/>
                        </a:rPr>
                        <a:t>회계관리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HY엽서M" panose="02030600000101010101" pitchFamily="18" charset="-127"/>
                          <a:ea typeface="HY엽서M" panose="02030600000101010101" pitchFamily="18" charset="-127"/>
                          <a:cs typeface="+mn-cs"/>
                        </a:rPr>
                        <a:t>1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HY엽서M" panose="02030600000101010101" pitchFamily="18" charset="-127"/>
                          <a:ea typeface="HY엽서M" panose="02030600000101010101" pitchFamily="18" charset="-127"/>
                          <a:cs typeface="+mn-cs"/>
                        </a:rPr>
                        <a:t>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세무회계 </a:t>
                      </a:r>
                      <a:r>
                        <a:rPr lang="en-US" altLang="ko-KR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2</a:t>
                      </a:r>
                      <a:r>
                        <a:rPr lang="ko-KR" altLang="en-US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급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chemeClr val="tx1"/>
                        </a:solidFill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chemeClr val="tx1"/>
                        </a:solidFill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HY엽서M" panose="02030600000101010101" pitchFamily="18" charset="-127"/>
                          <a:ea typeface="HY엽서M" panose="02030600000101010101" pitchFamily="18" charset="-127"/>
                          <a:cs typeface="+mn-cs"/>
                        </a:rPr>
                        <a:t>재경관리사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세무회계 </a:t>
                      </a:r>
                      <a:r>
                        <a:rPr lang="en-US" altLang="ko-KR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1</a:t>
                      </a:r>
                      <a:r>
                        <a:rPr lang="ko-KR" altLang="en-US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급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chemeClr val="tx1"/>
                        </a:solidFill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69036" y="1510018"/>
            <a:ext cx="192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EB981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더존</a:t>
            </a:r>
            <a:r>
              <a:rPr lang="ko-KR" altLang="en-US" b="1" dirty="0">
                <a:solidFill>
                  <a:srgbClr val="EB981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프로그램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92787" y="1510018"/>
            <a:ext cx="192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EB981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케이렙</a:t>
            </a:r>
            <a:r>
              <a:rPr lang="ko-KR" altLang="en-US" b="1" dirty="0">
                <a:solidFill>
                  <a:srgbClr val="EB981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프로그램</a:t>
            </a:r>
          </a:p>
        </p:txBody>
      </p:sp>
    </p:spTree>
    <p:extLst>
      <p:ext uri="{BB962C8B-B14F-4D97-AF65-F5344CB8AC3E}">
        <p14:creationId xmlns:p14="http://schemas.microsoft.com/office/powerpoint/2010/main" val="386227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2.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자격증 정보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275" y="1208015"/>
            <a:ext cx="7750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▶"/>
            </a:pPr>
            <a:r>
              <a:rPr lang="ko-KR" altLang="en-US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국가공인 전산세무 </a:t>
            </a:r>
            <a:r>
              <a:rPr lang="en-US" altLang="ko-KR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1,2</a:t>
            </a:r>
            <a:r>
              <a:rPr lang="ko-KR" altLang="en-US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급 </a:t>
            </a:r>
            <a:r>
              <a:rPr lang="en-US" altLang="ko-KR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/ </a:t>
            </a:r>
            <a:r>
              <a:rPr lang="ko-KR" altLang="en-US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전산회계 </a:t>
            </a:r>
            <a:r>
              <a:rPr lang="en-US" altLang="ko-KR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1,2</a:t>
            </a:r>
            <a:r>
              <a:rPr lang="ko-KR" altLang="en-US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급 시험일정</a:t>
            </a:r>
            <a:r>
              <a:rPr lang="en-US" altLang="ko-KR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(2020</a:t>
            </a:r>
            <a:r>
              <a:rPr lang="ko-KR" altLang="en-US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년</a:t>
            </a:r>
            <a:r>
              <a:rPr lang="en-US" altLang="ko-KR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) - </a:t>
            </a:r>
            <a:r>
              <a:rPr lang="ko-KR" altLang="en-US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한국세무사회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668282"/>
              </p:ext>
            </p:extLst>
          </p:nvPr>
        </p:nvGraphicFramePr>
        <p:xfrm>
          <a:off x="357152" y="1761552"/>
          <a:ext cx="9191696" cy="26246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0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4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회차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원서접수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장소공고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시험일자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발표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94</a:t>
                      </a:r>
                      <a:r>
                        <a:rPr lang="ko-KR" altLang="en-US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회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01.20 </a:t>
                      </a:r>
                      <a:r>
                        <a:rPr lang="en-US" altLang="ko-KR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~ </a:t>
                      </a:r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01.26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02.21(</a:t>
                      </a:r>
                      <a:r>
                        <a:rPr lang="ko-KR" altLang="en-US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일</a:t>
                      </a:r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 </a:t>
                      </a:r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03.09(</a:t>
                      </a:r>
                      <a:r>
                        <a:rPr lang="ko-KR" altLang="en-US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화</a:t>
                      </a:r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9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95</a:t>
                      </a:r>
                      <a:r>
                        <a:rPr lang="ko-KR" altLang="en-US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회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03.11 </a:t>
                      </a:r>
                      <a:r>
                        <a:rPr lang="en-US" altLang="ko-KR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~ </a:t>
                      </a:r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03.17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04.11(</a:t>
                      </a:r>
                      <a:r>
                        <a:rPr lang="ko-KR" altLang="en-US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일</a:t>
                      </a:r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 </a:t>
                      </a:r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04.27(</a:t>
                      </a:r>
                      <a:r>
                        <a:rPr lang="ko-KR" altLang="en-US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화</a:t>
                      </a:r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)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96</a:t>
                      </a:r>
                      <a:r>
                        <a:rPr lang="ko-KR" altLang="en-US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회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04.29 </a:t>
                      </a:r>
                      <a:r>
                        <a:rPr lang="en-US" altLang="ko-KR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~ </a:t>
                      </a:r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05.06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06.05(</a:t>
                      </a:r>
                      <a:r>
                        <a:rPr lang="ko-KR" altLang="en-US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토</a:t>
                      </a:r>
                      <a:r>
                        <a:rPr lang="en-US" altLang="ko-KR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 </a:t>
                      </a:r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06.24(</a:t>
                      </a:r>
                      <a:r>
                        <a:rPr lang="ko-KR" altLang="en-US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목</a:t>
                      </a:r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)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9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97</a:t>
                      </a:r>
                      <a:r>
                        <a:rPr lang="ko-KR" altLang="en-US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회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07.08 </a:t>
                      </a:r>
                      <a:r>
                        <a:rPr lang="en-US" altLang="ko-KR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~ </a:t>
                      </a:r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07.14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08.07(</a:t>
                      </a:r>
                      <a:r>
                        <a:rPr lang="ko-KR" altLang="en-US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토</a:t>
                      </a:r>
                      <a:r>
                        <a:rPr lang="en-US" altLang="ko-KR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 </a:t>
                      </a:r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08.26(</a:t>
                      </a:r>
                      <a:r>
                        <a:rPr lang="ko-KR" altLang="en-US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목</a:t>
                      </a:r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)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9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98</a:t>
                      </a:r>
                      <a:r>
                        <a:rPr lang="ko-KR" altLang="en-US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회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09.01 </a:t>
                      </a:r>
                      <a:r>
                        <a:rPr lang="en-US" altLang="ko-KR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~ </a:t>
                      </a:r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09.07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10.03(</a:t>
                      </a:r>
                      <a:r>
                        <a:rPr lang="ko-KR" altLang="en-US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일</a:t>
                      </a:r>
                      <a:r>
                        <a:rPr lang="en-US" altLang="ko-KR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 </a:t>
                      </a:r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10.21(</a:t>
                      </a:r>
                      <a:r>
                        <a:rPr lang="ko-KR" altLang="en-US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목</a:t>
                      </a:r>
                      <a:r>
                        <a:rPr lang="en-US" altLang="ko-KR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)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9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99</a:t>
                      </a:r>
                      <a:r>
                        <a:rPr lang="ko-KR" altLang="en-US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회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11.04 </a:t>
                      </a:r>
                      <a:r>
                        <a:rPr lang="en-US" altLang="ko-KR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~ </a:t>
                      </a:r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11.10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12.04(</a:t>
                      </a:r>
                      <a:r>
                        <a:rPr lang="ko-KR" altLang="en-US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토</a:t>
                      </a:r>
                      <a:r>
                        <a:rPr lang="en-US" altLang="ko-KR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 </a:t>
                      </a:r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12.22(</a:t>
                      </a:r>
                      <a:r>
                        <a:rPr lang="ko-KR" altLang="en-US" sz="1600" kern="1200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수</a:t>
                      </a:r>
                      <a:r>
                        <a:rPr lang="en-US" altLang="ko-KR" sz="1600" kern="1200" dirty="0" smtClean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287704"/>
              </p:ext>
            </p:extLst>
          </p:nvPr>
        </p:nvGraphicFramePr>
        <p:xfrm>
          <a:off x="357828" y="4572624"/>
          <a:ext cx="3891229" cy="1676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86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5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등급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시험시간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전산세무</a:t>
                      </a:r>
                      <a:r>
                        <a:rPr lang="en-US" altLang="ko-KR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1</a:t>
                      </a:r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15:00 ~ 16:30</a:t>
                      </a:r>
                      <a:r>
                        <a:rPr lang="en-US" altLang="ko-KR" sz="1600" baseline="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 (90</a:t>
                      </a:r>
                      <a:r>
                        <a:rPr lang="ko-KR" altLang="en-US" sz="1600" baseline="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분</a:t>
                      </a:r>
                      <a:r>
                        <a:rPr lang="en-US" altLang="ko-KR" sz="1600" baseline="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)</a:t>
                      </a:r>
                      <a:endParaRPr lang="ko-KR" altLang="en-US" sz="160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전산세무</a:t>
                      </a:r>
                      <a:r>
                        <a:rPr lang="en-US" altLang="ko-KR" sz="160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2</a:t>
                      </a:r>
                      <a:r>
                        <a:rPr lang="ko-KR" altLang="en-US" sz="160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12:30 ~ 14:00 (90</a:t>
                      </a:r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분</a:t>
                      </a:r>
                      <a:r>
                        <a:rPr lang="en-US" altLang="ko-KR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)</a:t>
                      </a:r>
                      <a:endParaRPr lang="ko-KR" altLang="en-US" sz="160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전산회계</a:t>
                      </a:r>
                      <a:r>
                        <a:rPr lang="en-US" altLang="ko-KR" sz="160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1</a:t>
                      </a:r>
                      <a:r>
                        <a:rPr lang="ko-KR" altLang="en-US" sz="160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15:00 ~ 16:00 (60</a:t>
                      </a:r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분</a:t>
                      </a:r>
                      <a:r>
                        <a:rPr lang="en-US" altLang="ko-KR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)</a:t>
                      </a:r>
                      <a:endParaRPr lang="ko-KR" altLang="en-US" sz="160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전산회계</a:t>
                      </a:r>
                      <a:r>
                        <a:rPr lang="en-US" altLang="ko-KR" sz="160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2</a:t>
                      </a:r>
                      <a:r>
                        <a:rPr lang="ko-KR" altLang="en-US" sz="160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12:30 ~ 13:30 (60</a:t>
                      </a:r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분</a:t>
                      </a:r>
                      <a:r>
                        <a:rPr lang="en-US" altLang="ko-KR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)</a:t>
                      </a:r>
                      <a:endParaRPr lang="ko-KR" altLang="en-US" sz="160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59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3.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회계 직무내용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275" y="1208015"/>
            <a:ext cx="714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▶"/>
            </a:pPr>
            <a:r>
              <a:rPr lang="ko-KR" altLang="en-US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625" y="1685925"/>
            <a:ext cx="90392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법인의 재무상태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1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재무상태표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와 경영성과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손익계산서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) 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등에 대한 회계정보를 생성하고 분석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회계 정보를 이해당사자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경영자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주주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고객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종업원 등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에 제공함으로써 경영활동과 투자활동에 최적의 의사결정을 내릴 수 있도록 지원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주요업무로는 회계장부의 작성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결산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세무업무처리 등이 있음</a:t>
            </a:r>
          </a:p>
        </p:txBody>
      </p:sp>
    </p:spTree>
    <p:extLst>
      <p:ext uri="{BB962C8B-B14F-4D97-AF65-F5344CB8AC3E}">
        <p14:creationId xmlns:p14="http://schemas.microsoft.com/office/powerpoint/2010/main" val="36608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3.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회계 직무내용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275" y="1208015"/>
            <a:ext cx="714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▶"/>
            </a:pPr>
            <a:r>
              <a:rPr lang="ko-KR" altLang="en-US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주요 업무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25425" y="1828800"/>
            <a:ext cx="1590675" cy="4953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회계업무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2085975" y="1809749"/>
            <a:ext cx="7572374" cy="1343382"/>
            <a:chOff x="2133600" y="1685924"/>
            <a:chExt cx="7572374" cy="1343382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2133600" y="1685924"/>
              <a:ext cx="1381125" cy="1061829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재무회계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95699" y="1685925"/>
              <a:ext cx="6010275" cy="1343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일반기업회계기준</a:t>
              </a:r>
              <a:r>
                <a:rPr lang="en-US" altLang="ko-KR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(GAAP)</a:t>
              </a:r>
              <a:r>
                <a:rPr lang="ko-KR" altLang="en-US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이나 국제회계 기준</a:t>
              </a:r>
              <a:r>
                <a:rPr lang="en-US" altLang="ko-KR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(IFRS,</a:t>
              </a:r>
              <a:r>
                <a:rPr lang="ko-KR" altLang="en-US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상장 회사</a:t>
              </a:r>
              <a:r>
                <a:rPr lang="en-US" altLang="ko-KR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) </a:t>
              </a:r>
              <a:r>
                <a:rPr lang="ko-KR" altLang="en-US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에 준하여 재무제표의 작성</a:t>
              </a:r>
              <a:endParaRPr lang="en-US" altLang="ko-KR" sz="1400" dirty="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재무제표 </a:t>
              </a:r>
              <a:r>
                <a:rPr lang="en-US" altLang="ko-KR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: </a:t>
              </a:r>
              <a:r>
                <a:rPr lang="ko-KR" altLang="en-US" sz="1400" dirty="0" err="1">
                  <a:latin typeface="HY엽서M" panose="02030600000101010101" pitchFamily="18" charset="-127"/>
                  <a:ea typeface="HY엽서M" panose="02030600000101010101" pitchFamily="18" charset="-127"/>
                </a:rPr>
                <a:t>재무상태표</a:t>
              </a:r>
              <a:r>
                <a:rPr lang="en-US" altLang="ko-KR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, </a:t>
              </a:r>
              <a:r>
                <a:rPr lang="ko-KR" altLang="en-US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손익계산서</a:t>
              </a:r>
              <a:r>
                <a:rPr lang="en-US" altLang="ko-KR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, </a:t>
              </a:r>
              <a:r>
                <a:rPr lang="ko-KR" altLang="en-US" sz="1400" dirty="0" err="1">
                  <a:latin typeface="HY엽서M" panose="02030600000101010101" pitchFamily="18" charset="-127"/>
                  <a:ea typeface="HY엽서M" panose="02030600000101010101" pitchFamily="18" charset="-127"/>
                </a:rPr>
                <a:t>현금흐름표</a:t>
              </a:r>
              <a:r>
                <a:rPr lang="en-US" altLang="ko-KR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, </a:t>
              </a:r>
              <a:r>
                <a:rPr lang="ko-KR" altLang="en-US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자본변동표</a:t>
              </a:r>
              <a:r>
                <a:rPr lang="en-US" altLang="ko-KR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, </a:t>
              </a:r>
              <a:r>
                <a:rPr lang="ko-KR" altLang="en-US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주석</a:t>
              </a:r>
              <a:endParaRPr lang="en-US" altLang="ko-KR" sz="1400" dirty="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법인의 이익 및 비용 구조의 분석을 통한 이익</a:t>
              </a:r>
              <a:r>
                <a:rPr lang="en-US" altLang="ko-KR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(</a:t>
              </a:r>
              <a:r>
                <a:rPr lang="ko-KR" altLang="en-US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손실</a:t>
              </a:r>
              <a:r>
                <a:rPr lang="en-US" altLang="ko-KR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) </a:t>
              </a:r>
              <a:r>
                <a:rPr lang="ko-KR" altLang="en-US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측정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085975" y="3276256"/>
            <a:ext cx="7572374" cy="738664"/>
            <a:chOff x="2133600" y="3143250"/>
            <a:chExt cx="7572374" cy="738664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133600" y="3143250"/>
              <a:ext cx="1381125" cy="73866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원가회계</a:t>
              </a:r>
              <a:endParaRPr lang="ko-KR" altLang="en-US" b="1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95699" y="3143250"/>
              <a:ext cx="6010275" cy="688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제조업을 영위하는 법인의 제품에 대한 원가 분석</a:t>
              </a:r>
              <a:endParaRPr lang="en-US" altLang="ko-KR" sz="1400" dirty="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원가분석에 대한 전문성이 요구됨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085975" y="4419599"/>
            <a:ext cx="7572374" cy="1384996"/>
            <a:chOff x="2133600" y="4533899"/>
            <a:chExt cx="7572374" cy="138499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133600" y="4533899"/>
              <a:ext cx="1381125" cy="1384995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세무회계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95699" y="4533900"/>
              <a:ext cx="601027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제품이나 상품을 판매 시 부가세 계산 납부</a:t>
              </a:r>
              <a:r>
                <a:rPr lang="en-US" altLang="ko-KR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(1</a:t>
              </a:r>
              <a:r>
                <a:rPr lang="ko-KR" altLang="en-US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년 </a:t>
              </a:r>
              <a:r>
                <a:rPr lang="en-US" altLang="ko-KR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4</a:t>
              </a:r>
              <a:r>
                <a:rPr lang="ko-KR" altLang="en-US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번</a:t>
              </a:r>
              <a:r>
                <a:rPr lang="en-US" altLang="ko-KR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매월마다 급여계산</a:t>
              </a:r>
              <a:r>
                <a:rPr lang="en-US" altLang="ko-KR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, </a:t>
              </a:r>
              <a:r>
                <a:rPr lang="ko-KR" altLang="en-US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소득세 납부</a:t>
              </a:r>
              <a:endParaRPr lang="en-US" altLang="ko-KR" sz="1400" dirty="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1</a:t>
              </a:r>
              <a:r>
                <a:rPr lang="ko-KR" altLang="en-US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년에 한 번 법인의 소득에 대한 법인세 납부</a:t>
              </a:r>
              <a:endParaRPr lang="en-US" altLang="ko-KR" sz="1400" dirty="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법인의 기타자산</a:t>
              </a:r>
              <a:r>
                <a:rPr lang="en-US" altLang="ko-KR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(</a:t>
              </a:r>
              <a:r>
                <a:rPr lang="ko-KR" altLang="en-US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토지</a:t>
              </a:r>
              <a:r>
                <a:rPr lang="en-US" altLang="ko-KR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, </a:t>
              </a:r>
              <a:r>
                <a:rPr lang="ko-KR" altLang="en-US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건물 등</a:t>
              </a:r>
              <a:r>
                <a:rPr lang="en-US" altLang="ko-KR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)</a:t>
              </a:r>
              <a:r>
                <a:rPr lang="ko-KR" altLang="en-US" sz="14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의 매각에 따른 양도세 납부 등</a:t>
              </a:r>
            </a:p>
          </p:txBody>
        </p:sp>
      </p:grpSp>
      <p:cxnSp>
        <p:nvCxnSpPr>
          <p:cNvPr id="16" name="꺾인 연결선 15"/>
          <p:cNvCxnSpPr>
            <a:stCxn id="4" idx="3"/>
            <a:endCxn id="7" idx="1"/>
          </p:cNvCxnSpPr>
          <p:nvPr/>
        </p:nvCxnSpPr>
        <p:spPr>
          <a:xfrm>
            <a:off x="1816100" y="2076450"/>
            <a:ext cx="269875" cy="3035647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4" idx="3"/>
            <a:endCxn id="6" idx="1"/>
          </p:cNvCxnSpPr>
          <p:nvPr/>
        </p:nvCxnSpPr>
        <p:spPr>
          <a:xfrm>
            <a:off x="1816100" y="2076450"/>
            <a:ext cx="269875" cy="1569138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4" idx="3"/>
            <a:endCxn id="5" idx="1"/>
          </p:cNvCxnSpPr>
          <p:nvPr/>
        </p:nvCxnSpPr>
        <p:spPr>
          <a:xfrm>
            <a:off x="1816100" y="2076450"/>
            <a:ext cx="269875" cy="264214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63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3.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회계 직무내용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275" y="1208015"/>
            <a:ext cx="714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▶"/>
            </a:pPr>
            <a:r>
              <a:rPr lang="ko-KR" altLang="en-US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취업 및 직종의 장점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625" y="1685925"/>
            <a:ext cx="9039225" cy="4076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법인은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55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만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~60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만 법인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자영업자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600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만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세무회계 직종은 모든 업종에서 필수 불가결한 직종임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경력에 따라 보수가 많이 차이 남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나이무관 성별무관 경력이 우선시 되기 때문에 경력단절 후 재취업에 상당한 강점이 있음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세무회계는 </a:t>
            </a:r>
            <a:r>
              <a:rPr lang="ko-KR" altLang="en-US" sz="1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취업뿐만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 아니라 경제인이라면 반드시 알아야 할 교양임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높은 자격증을 보유 시 최초의 연봉차이가 많이 남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   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전산세무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급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 TAT 2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급→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2,500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만원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 / 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전산세무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급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TAT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급 →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3,000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만원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주식이나 채권 등 재테크에도 필요함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49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4.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교육과정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275" y="1208015"/>
            <a:ext cx="714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▶"/>
            </a:pPr>
            <a:r>
              <a:rPr lang="ko-KR" altLang="en-US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교육과정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78439"/>
              </p:ext>
            </p:extLst>
          </p:nvPr>
        </p:nvGraphicFramePr>
        <p:xfrm>
          <a:off x="466725" y="1672067"/>
          <a:ext cx="8972550" cy="479135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04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구분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수업내용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교육시간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4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전산회계 </a:t>
                      </a:r>
                      <a:r>
                        <a:rPr lang="en-US" altLang="ko-KR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1</a:t>
                      </a:r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급</a:t>
                      </a:r>
                      <a:endParaRPr lang="ko-KR" altLang="en-US" sz="1600" b="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1200" dirty="0" err="1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제무회계</a:t>
                      </a:r>
                      <a:r>
                        <a:rPr lang="en-US" altLang="ko-KR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, </a:t>
                      </a:r>
                      <a:r>
                        <a:rPr lang="ko-KR" altLang="en-US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원가회계 전반</a:t>
                      </a:r>
                      <a:endParaRPr lang="en-US" altLang="ko-KR" sz="1600" kern="120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부가가치세 기본이론 강의</a:t>
                      </a:r>
                      <a:endParaRPr lang="en-US" altLang="ko-KR" sz="1600" kern="120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1200" dirty="0" err="1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케이렙</a:t>
                      </a:r>
                      <a:r>
                        <a:rPr lang="ko-KR" altLang="en-US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 프로그램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60</a:t>
                      </a:r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시간</a:t>
                      </a:r>
                      <a:endParaRPr lang="en-US" altLang="ko-KR" sz="160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(</a:t>
                      </a:r>
                      <a:r>
                        <a:rPr lang="ko-KR" altLang="en-US" sz="1600" b="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격일</a:t>
                      </a:r>
                      <a:r>
                        <a:rPr lang="en-US" altLang="ko-KR" sz="1600" b="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)</a:t>
                      </a:r>
                      <a:endParaRPr lang="ko-KR" altLang="en-US" sz="1600" b="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전산세무 </a:t>
                      </a:r>
                      <a:r>
                        <a:rPr lang="en-US" altLang="ko-KR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2</a:t>
                      </a:r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급</a:t>
                      </a:r>
                      <a:endParaRPr lang="ko-KR" altLang="en-US" sz="1600" b="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재무회계</a:t>
                      </a:r>
                      <a:r>
                        <a:rPr lang="en-US" altLang="ko-KR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, </a:t>
                      </a:r>
                      <a:r>
                        <a:rPr lang="ko-KR" altLang="en-US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원가회계 심화학습</a:t>
                      </a:r>
                      <a:endParaRPr lang="en-US" altLang="ko-KR" sz="1600" kern="120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부가가치세 심화학습</a:t>
                      </a:r>
                      <a:endParaRPr lang="en-US" altLang="ko-KR" sz="1600" kern="120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소득세 일반</a:t>
                      </a:r>
                      <a:r>
                        <a:rPr lang="en-US" altLang="ko-KR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(</a:t>
                      </a:r>
                      <a:r>
                        <a:rPr lang="ko-KR" altLang="en-US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급여작업</a:t>
                      </a:r>
                      <a:r>
                        <a:rPr lang="en-US" altLang="ko-KR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, </a:t>
                      </a:r>
                      <a:r>
                        <a:rPr lang="ko-KR" altLang="en-US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연말정산</a:t>
                      </a:r>
                      <a:r>
                        <a:rPr lang="en-US" altLang="ko-KR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1200" dirty="0" err="1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케이렙</a:t>
                      </a:r>
                      <a:r>
                        <a:rPr lang="ko-KR" altLang="en-US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 프로그램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60</a:t>
                      </a:r>
                      <a:r>
                        <a:rPr lang="ko-KR" altLang="en-US" sz="1600" b="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시간</a:t>
                      </a:r>
                      <a:endParaRPr lang="en-US" altLang="ko-KR" sz="1600" b="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(</a:t>
                      </a:r>
                      <a:r>
                        <a:rPr lang="ko-KR" altLang="en-US" sz="1600" b="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격일</a:t>
                      </a:r>
                      <a:r>
                        <a:rPr lang="en-US" altLang="ko-KR" sz="1600" b="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)</a:t>
                      </a:r>
                      <a:endParaRPr lang="ko-KR" altLang="en-US" sz="1600" b="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25790"/>
                  </a:ext>
                </a:extLst>
              </a:tr>
              <a:tr h="1685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전산세무 </a:t>
                      </a:r>
                      <a:r>
                        <a:rPr lang="en-US" altLang="ko-KR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1</a:t>
                      </a:r>
                      <a:r>
                        <a:rPr lang="ko-KR" altLang="en-US" sz="16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급</a:t>
                      </a:r>
                      <a:endParaRPr lang="ko-KR" altLang="en-US" sz="1600" b="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재무회계</a:t>
                      </a:r>
                      <a:r>
                        <a:rPr lang="en-US" altLang="ko-KR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, </a:t>
                      </a:r>
                      <a:r>
                        <a:rPr lang="ko-KR" altLang="en-US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원가회계 심화학습</a:t>
                      </a:r>
                      <a:endParaRPr lang="en-US" altLang="ko-KR" sz="1600" kern="120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부가가치세</a:t>
                      </a:r>
                      <a:r>
                        <a:rPr lang="en-US" altLang="ko-KR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, </a:t>
                      </a:r>
                      <a:r>
                        <a:rPr lang="ko-KR" altLang="en-US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소득세</a:t>
                      </a:r>
                      <a:r>
                        <a:rPr lang="en-US" altLang="ko-KR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, </a:t>
                      </a:r>
                      <a:r>
                        <a:rPr lang="ko-KR" altLang="en-US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법인세 등의 부속서류 작성</a:t>
                      </a:r>
                      <a:endParaRPr lang="en-US" altLang="ko-KR" sz="1600" kern="120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1200" dirty="0" err="1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케이렙</a:t>
                      </a:r>
                      <a:r>
                        <a:rPr lang="ko-KR" altLang="en-US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 프로그램</a:t>
                      </a:r>
                      <a:endParaRPr lang="en-US" altLang="ko-KR" sz="1600" kern="120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HY엽서M" panose="02030600000101010101" pitchFamily="18" charset="-127"/>
                          <a:ea typeface="HY엽서M" panose="02030600000101010101" pitchFamily="18" charset="-127"/>
                          <a:cs typeface="+mn-cs"/>
                        </a:rPr>
                        <a:t>더존 활용법 학습</a:t>
                      </a:r>
                    </a:p>
                  </a:txBody>
                  <a:tcPr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80</a:t>
                      </a:r>
                      <a:r>
                        <a:rPr lang="ko-KR" altLang="en-US" sz="1600" kern="12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시간</a:t>
                      </a:r>
                      <a:endParaRPr lang="en-US" altLang="ko-KR" sz="1600" kern="120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HY엽서M" panose="02030600000101010101" pitchFamily="18" charset="-127"/>
                          <a:ea typeface="HY엽서M" panose="0203060000010101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HY엽서M" panose="02030600000101010101" pitchFamily="18" charset="-127"/>
                          <a:ea typeface="HY엽서M" panose="02030600000101010101" pitchFamily="18" charset="-127"/>
                          <a:cs typeface="+mn-cs"/>
                        </a:rPr>
                        <a:t>매일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HY엽서M" panose="02030600000101010101" pitchFamily="18" charset="-127"/>
                          <a:ea typeface="HY엽서M" panose="02030600000101010101" pitchFamily="18" charset="-127"/>
                          <a:cs typeface="+mn-cs"/>
                        </a:rPr>
                        <a:t>)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HY엽서M" panose="02030600000101010101" pitchFamily="18" charset="-127"/>
                        <a:ea typeface="HY엽서M" panose="02030600000101010101" pitchFamily="18" charset="-127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130466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5465</TotalTime>
  <Words>676</Words>
  <Application>Microsoft Office PowerPoint</Application>
  <PresentationFormat>A4 용지(210x297mm)</PresentationFormat>
  <Paragraphs>162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Arial</vt:lpstr>
      <vt:lpstr>HY엽서M</vt:lpstr>
      <vt:lpstr>12롯데마트행복Medium</vt:lpstr>
      <vt:lpstr>Calibri</vt:lpstr>
      <vt:lpstr>12롯데마트행복Bold</vt:lpstr>
      <vt:lpstr>맑은 고딕</vt:lpstr>
      <vt:lpstr>물방울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RUSHIN</dc:creator>
  <cp:lastModifiedBy>admin</cp:lastModifiedBy>
  <cp:revision>37</cp:revision>
  <cp:lastPrinted>2021-12-16T06:48:02Z</cp:lastPrinted>
  <dcterms:created xsi:type="dcterms:W3CDTF">2017-04-05T06:26:11Z</dcterms:created>
  <dcterms:modified xsi:type="dcterms:W3CDTF">2021-12-16T07:40:09Z</dcterms:modified>
</cp:coreProperties>
</file>