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1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61873" y="9824831"/>
            <a:ext cx="3441700" cy="70485"/>
          </a:xfrm>
          <a:custGeom>
            <a:avLst/>
            <a:gdLst/>
            <a:ahLst/>
            <a:cxnLst/>
            <a:rect l="l" t="t" r="r" b="b"/>
            <a:pathLst>
              <a:path w="3441700" h="70484">
                <a:moveTo>
                  <a:pt x="0" y="70106"/>
                </a:moveTo>
                <a:lnTo>
                  <a:pt x="3441684" y="70106"/>
                </a:lnTo>
                <a:lnTo>
                  <a:pt x="3441684" y="0"/>
                </a:lnTo>
                <a:lnTo>
                  <a:pt x="0" y="0"/>
                </a:lnTo>
                <a:lnTo>
                  <a:pt x="0" y="70106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27326" y="9824831"/>
            <a:ext cx="3354070" cy="66040"/>
          </a:xfrm>
          <a:custGeom>
            <a:avLst/>
            <a:gdLst/>
            <a:ahLst/>
            <a:cxnLst/>
            <a:rect l="l" t="t" r="r" b="b"/>
            <a:pathLst>
              <a:path w="3354069" h="66040">
                <a:moveTo>
                  <a:pt x="3353529" y="65653"/>
                </a:moveTo>
                <a:lnTo>
                  <a:pt x="0" y="65653"/>
                </a:lnTo>
                <a:lnTo>
                  <a:pt x="0" y="0"/>
                </a:lnTo>
                <a:lnTo>
                  <a:pt x="3353529" y="0"/>
                </a:lnTo>
                <a:lnTo>
                  <a:pt x="3353529" y="65653"/>
                </a:lnTo>
                <a:close/>
              </a:path>
            </a:pathLst>
          </a:custGeom>
          <a:solidFill>
            <a:srgbClr val="E31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689057" y="9824831"/>
            <a:ext cx="3872865" cy="70485"/>
          </a:xfrm>
          <a:custGeom>
            <a:avLst/>
            <a:gdLst/>
            <a:ahLst/>
            <a:cxnLst/>
            <a:rect l="l" t="t" r="r" b="b"/>
            <a:pathLst>
              <a:path w="3872865" h="70484">
                <a:moveTo>
                  <a:pt x="3872816" y="70106"/>
                </a:moveTo>
                <a:lnTo>
                  <a:pt x="0" y="70106"/>
                </a:lnTo>
                <a:lnTo>
                  <a:pt x="0" y="0"/>
                </a:lnTo>
                <a:lnTo>
                  <a:pt x="3872816" y="0"/>
                </a:lnTo>
                <a:lnTo>
                  <a:pt x="3872816" y="70106"/>
                </a:lnTo>
                <a:close/>
              </a:path>
            </a:pathLst>
          </a:custGeom>
          <a:solidFill>
            <a:srgbClr val="FB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543240" y="1433029"/>
            <a:ext cx="3479165" cy="66040"/>
          </a:xfrm>
          <a:custGeom>
            <a:avLst/>
            <a:gdLst/>
            <a:ahLst/>
            <a:cxnLst/>
            <a:rect l="l" t="t" r="r" b="b"/>
            <a:pathLst>
              <a:path w="3479164" h="66040">
                <a:moveTo>
                  <a:pt x="0" y="65653"/>
                </a:moveTo>
                <a:lnTo>
                  <a:pt x="3479080" y="65653"/>
                </a:lnTo>
                <a:lnTo>
                  <a:pt x="3479080" y="0"/>
                </a:lnTo>
                <a:lnTo>
                  <a:pt x="0" y="0"/>
                </a:lnTo>
                <a:lnTo>
                  <a:pt x="0" y="65653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433029"/>
            <a:ext cx="3543300" cy="66040"/>
          </a:xfrm>
          <a:custGeom>
            <a:avLst/>
            <a:gdLst/>
            <a:ahLst/>
            <a:cxnLst/>
            <a:rect l="l" t="t" r="r" b="b"/>
            <a:pathLst>
              <a:path w="3543300" h="66040">
                <a:moveTo>
                  <a:pt x="3543240" y="65653"/>
                </a:moveTo>
                <a:lnTo>
                  <a:pt x="0" y="65653"/>
                </a:lnTo>
                <a:lnTo>
                  <a:pt x="0" y="0"/>
                </a:lnTo>
                <a:lnTo>
                  <a:pt x="3543240" y="0"/>
                </a:lnTo>
                <a:lnTo>
                  <a:pt x="3543240" y="65653"/>
                </a:lnTo>
                <a:close/>
              </a:path>
            </a:pathLst>
          </a:custGeom>
          <a:solidFill>
            <a:srgbClr val="FB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022320" y="1433029"/>
            <a:ext cx="3493770" cy="66040"/>
          </a:xfrm>
          <a:custGeom>
            <a:avLst/>
            <a:gdLst/>
            <a:ahLst/>
            <a:cxnLst/>
            <a:rect l="l" t="t" r="r" b="b"/>
            <a:pathLst>
              <a:path w="3493770" h="66040">
                <a:moveTo>
                  <a:pt x="3493278" y="65653"/>
                </a:moveTo>
                <a:lnTo>
                  <a:pt x="0" y="65653"/>
                </a:lnTo>
                <a:lnTo>
                  <a:pt x="0" y="0"/>
                </a:lnTo>
                <a:lnTo>
                  <a:pt x="3493278" y="0"/>
                </a:lnTo>
                <a:lnTo>
                  <a:pt x="3493278" y="656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851" y="267050"/>
            <a:ext cx="10222890" cy="973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4783" y="2382239"/>
            <a:ext cx="12404090" cy="213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853552" y="9753872"/>
            <a:ext cx="3351171" cy="381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4775" y="-104774"/>
            <a:ext cx="18497550" cy="10496550"/>
            <a:chOff x="-104775" y="-104774"/>
            <a:chExt cx="18497550" cy="10496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" y="3074305"/>
              <a:ext cx="18265139" cy="72012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6999"/>
                  </a:lnTo>
                  <a:lnTo>
                    <a:pt x="18287998" y="10286999"/>
                  </a:lnTo>
                  <a:lnTo>
                    <a:pt x="18287998" y="0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E31B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0452" y="2676487"/>
              <a:ext cx="9566910" cy="1944370"/>
            </a:xfrm>
            <a:custGeom>
              <a:avLst/>
              <a:gdLst/>
              <a:ahLst/>
              <a:cxnLst/>
              <a:rect l="l" t="t" r="r" b="b"/>
              <a:pathLst>
                <a:path w="9566910" h="1944370">
                  <a:moveTo>
                    <a:pt x="9566879" y="1943746"/>
                  </a:moveTo>
                  <a:lnTo>
                    <a:pt x="0" y="1943746"/>
                  </a:lnTo>
                  <a:lnTo>
                    <a:pt x="0" y="0"/>
                  </a:lnTo>
                  <a:lnTo>
                    <a:pt x="9566879" y="0"/>
                  </a:lnTo>
                  <a:lnTo>
                    <a:pt x="9566879" y="1943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69250" y="332031"/>
              <a:ext cx="1523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228600" y="1522030"/>
            <a:ext cx="13487400" cy="2137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836035">
              <a:lnSpc>
                <a:spcPct val="100000"/>
              </a:lnSpc>
              <a:spcBef>
                <a:spcPts val="110"/>
              </a:spcBef>
            </a:pPr>
            <a:r>
              <a:rPr dirty="0">
                <a:solidFill>
                  <a:srgbClr val="E72328"/>
                </a:solidFill>
              </a:rPr>
              <a:t>MRF</a:t>
            </a:r>
            <a:r>
              <a:rPr spc="-90" dirty="0">
                <a:solidFill>
                  <a:srgbClr val="E72328"/>
                </a:solidFill>
              </a:rPr>
              <a:t> </a:t>
            </a:r>
            <a:r>
              <a:rPr spc="-10" dirty="0"/>
              <a:t>TYRES </a:t>
            </a:r>
            <a:r>
              <a:rPr dirty="0">
                <a:solidFill>
                  <a:srgbClr val="E31B24"/>
                </a:solidFill>
              </a:rPr>
              <a:t>FINANCIAL</a:t>
            </a:r>
            <a:r>
              <a:rPr spc="170" dirty="0">
                <a:solidFill>
                  <a:srgbClr val="E31B24"/>
                </a:solidFill>
              </a:rPr>
              <a:t> </a:t>
            </a:r>
            <a:r>
              <a:rPr dirty="0"/>
              <a:t>ANALYSIS</a:t>
            </a:r>
            <a:r>
              <a:rPr lang="en-GB" dirty="0"/>
              <a:t> </a:t>
            </a:r>
            <a:r>
              <a:rPr spc="175" dirty="0"/>
              <a:t> </a:t>
            </a:r>
            <a:r>
              <a:rPr spc="45" dirty="0"/>
              <a:t>REPORT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24423" y="4746802"/>
            <a:ext cx="5518150" cy="1057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06195" marR="5080" indent="-1294130">
              <a:lnSpc>
                <a:spcPts val="4050"/>
              </a:lnSpc>
              <a:spcBef>
                <a:spcPts val="229"/>
              </a:spcBef>
            </a:pPr>
            <a:r>
              <a:rPr sz="3400" b="1" dirty="0">
                <a:solidFill>
                  <a:srgbClr val="E31B24"/>
                </a:solidFill>
                <a:latin typeface="Arial"/>
                <a:cs typeface="Arial"/>
              </a:rPr>
              <a:t>~</a:t>
            </a:r>
            <a:r>
              <a:rPr sz="3400" b="1" spc="-4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E31B24"/>
                </a:solidFill>
                <a:latin typeface="Arial"/>
                <a:cs typeface="Arial"/>
              </a:rPr>
              <a:t>Under</a:t>
            </a:r>
            <a:r>
              <a:rPr sz="3400" b="1" spc="-40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E31B24"/>
                </a:solidFill>
                <a:latin typeface="Arial"/>
                <a:cs typeface="Arial"/>
              </a:rPr>
              <a:t>Supervision</a:t>
            </a:r>
            <a:r>
              <a:rPr sz="3400" b="1" spc="-4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E31B24"/>
                </a:solidFill>
                <a:latin typeface="Arial"/>
                <a:cs typeface="Arial"/>
              </a:rPr>
              <a:t>of: </a:t>
            </a:r>
            <a:r>
              <a:rPr sz="3400" b="1" dirty="0">
                <a:latin typeface="Arial"/>
                <a:cs typeface="Arial"/>
              </a:rPr>
              <a:t>Prof.</a:t>
            </a:r>
            <a:r>
              <a:rPr sz="3400" b="1" spc="-5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Niranjan</a:t>
            </a:r>
            <a:r>
              <a:rPr sz="3400" b="1" spc="-55" dirty="0">
                <a:latin typeface="Arial"/>
                <a:cs typeface="Arial"/>
              </a:rPr>
              <a:t> </a:t>
            </a:r>
            <a:r>
              <a:rPr sz="3400" b="1" spc="-10" dirty="0">
                <a:latin typeface="Arial"/>
                <a:cs typeface="Arial"/>
              </a:rPr>
              <a:t>Swain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08107" y="9824831"/>
            <a:ext cx="10580370" cy="70485"/>
            <a:chOff x="7708107" y="9824831"/>
            <a:chExt cx="10580370" cy="70485"/>
          </a:xfrm>
        </p:grpSpPr>
        <p:sp>
          <p:nvSpPr>
            <p:cNvPr id="3" name="object 3"/>
            <p:cNvSpPr/>
            <p:nvPr/>
          </p:nvSpPr>
          <p:spPr>
            <a:xfrm>
              <a:off x="11580923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46377" y="9825036"/>
              <a:ext cx="3342004" cy="66040"/>
            </a:xfrm>
            <a:custGeom>
              <a:avLst/>
              <a:gdLst/>
              <a:ahLst/>
              <a:cxnLst/>
              <a:rect l="l" t="t" r="r" b="b"/>
              <a:pathLst>
                <a:path w="3342005" h="66040">
                  <a:moveTo>
                    <a:pt x="3341623" y="65447"/>
                  </a:moveTo>
                  <a:lnTo>
                    <a:pt x="0" y="65447"/>
                  </a:lnTo>
                  <a:lnTo>
                    <a:pt x="0" y="0"/>
                  </a:lnTo>
                  <a:lnTo>
                    <a:pt x="3341623" y="0"/>
                  </a:lnTo>
                  <a:lnTo>
                    <a:pt x="3341623" y="65447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08107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232669"/>
            <a:ext cx="10506075" cy="66040"/>
            <a:chOff x="0" y="1232669"/>
            <a:chExt cx="10506075" cy="66040"/>
          </a:xfrm>
        </p:grpSpPr>
        <p:sp>
          <p:nvSpPr>
            <p:cNvPr id="7" name="object 7"/>
            <p:cNvSpPr/>
            <p:nvPr/>
          </p:nvSpPr>
          <p:spPr>
            <a:xfrm>
              <a:off x="3533715" y="1232669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33003"/>
              <a:ext cx="3533775" cy="65405"/>
            </a:xfrm>
            <a:custGeom>
              <a:avLst/>
              <a:gdLst/>
              <a:ahLst/>
              <a:cxnLst/>
              <a:rect l="l" t="t" r="r" b="b"/>
              <a:pathLst>
                <a:path w="3533775" h="65405">
                  <a:moveTo>
                    <a:pt x="3533715" y="0"/>
                  </a:moveTo>
                  <a:lnTo>
                    <a:pt x="3533715" y="65319"/>
                  </a:lnTo>
                  <a:lnTo>
                    <a:pt x="0" y="65319"/>
                  </a:lnTo>
                  <a:lnTo>
                    <a:pt x="0" y="0"/>
                  </a:lnTo>
                  <a:lnTo>
                    <a:pt x="3533715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795" y="1232669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618807" y="765286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18807" y="839581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18807" y="889111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71603" y="7506914"/>
            <a:ext cx="8881745" cy="17627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261620">
              <a:lnSpc>
                <a:spcPts val="1950"/>
              </a:lnSpc>
              <a:spcBef>
                <a:spcPts val="190"/>
              </a:spcBef>
            </a:pPr>
            <a:r>
              <a:rPr sz="1650" b="1" spc="-10" dirty="0">
                <a:solidFill>
                  <a:srgbClr val="E72328"/>
                </a:solidFill>
                <a:latin typeface="Arial"/>
                <a:cs typeface="Arial"/>
              </a:rPr>
              <a:t>Introduction</a:t>
            </a:r>
            <a:r>
              <a:rPr sz="1650" b="1" spc="-35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of</a:t>
            </a:r>
            <a:r>
              <a:rPr sz="1650" b="1" spc="-35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E72328"/>
                </a:solidFill>
                <a:latin typeface="Arial"/>
                <a:cs typeface="Arial"/>
              </a:rPr>
              <a:t>High-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Performance</a:t>
            </a:r>
            <a:r>
              <a:rPr sz="1650" b="1" spc="-30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Tires:</a:t>
            </a:r>
            <a:r>
              <a:rPr sz="1650" b="1" spc="-30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dirty="0">
                <a:latin typeface="Arial MT"/>
                <a:cs typeface="Arial MT"/>
              </a:rPr>
              <a:t>Launching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new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models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like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the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b="1" dirty="0">
                <a:latin typeface="Arial"/>
                <a:cs typeface="Arial"/>
              </a:rPr>
              <a:t>MRF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Zapper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spc="-25" dirty="0">
                <a:latin typeface="Arial"/>
                <a:cs typeface="Arial"/>
              </a:rPr>
              <a:t>and </a:t>
            </a:r>
            <a:r>
              <a:rPr sz="1650" b="1" dirty="0">
                <a:latin typeface="Arial"/>
                <a:cs typeface="Arial"/>
              </a:rPr>
              <a:t>Perfinza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dirty="0">
                <a:latin typeface="Arial MT"/>
                <a:cs typeface="Arial MT"/>
              </a:rPr>
              <a:t>series,</a:t>
            </a:r>
            <a:r>
              <a:rPr sz="1650" spc="-5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targeting</a:t>
            </a:r>
            <a:r>
              <a:rPr sz="1650" spc="-5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the</a:t>
            </a:r>
            <a:r>
              <a:rPr sz="1650" spc="-5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premium</a:t>
            </a:r>
            <a:r>
              <a:rPr sz="1650" spc="-5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segment</a:t>
            </a:r>
            <a:r>
              <a:rPr sz="1650" spc="-5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with</a:t>
            </a:r>
            <a:r>
              <a:rPr sz="1650" spc="-50" dirty="0">
                <a:latin typeface="Arial MT"/>
                <a:cs typeface="Arial MT"/>
              </a:rPr>
              <a:t> </a:t>
            </a:r>
            <a:r>
              <a:rPr sz="1650" b="1" dirty="0">
                <a:latin typeface="Arial"/>
                <a:cs typeface="Arial"/>
              </a:rPr>
              <a:t>enhanced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performance,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safety,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spc="-25" dirty="0">
                <a:latin typeface="Arial"/>
                <a:cs typeface="Arial"/>
              </a:rPr>
              <a:t>and </a:t>
            </a:r>
            <a:r>
              <a:rPr sz="1650" b="1" dirty="0">
                <a:latin typeface="Arial"/>
                <a:cs typeface="Arial"/>
              </a:rPr>
              <a:t>durability</a:t>
            </a:r>
            <a:r>
              <a:rPr sz="1650" b="1" spc="-10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features</a:t>
            </a:r>
            <a:r>
              <a:rPr sz="1650" spc="-10" dirty="0">
                <a:latin typeface="Arial MT"/>
                <a:cs typeface="Arial MT"/>
              </a:rPr>
              <a:t>.</a:t>
            </a:r>
            <a:endParaRPr sz="1650">
              <a:latin typeface="Arial MT"/>
              <a:cs typeface="Arial MT"/>
            </a:endParaRPr>
          </a:p>
          <a:p>
            <a:pPr marL="12700" marR="5080">
              <a:lnSpc>
                <a:spcPts val="1950"/>
              </a:lnSpc>
            </a:pPr>
            <a:r>
              <a:rPr sz="1650" b="1" spc="-10" dirty="0">
                <a:solidFill>
                  <a:srgbClr val="E72328"/>
                </a:solidFill>
                <a:latin typeface="Arial"/>
                <a:cs typeface="Arial"/>
              </a:rPr>
              <a:t>Diversification</a:t>
            </a:r>
            <a:r>
              <a:rPr sz="1650" b="1" spc="-35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into</a:t>
            </a:r>
            <a:r>
              <a:rPr sz="1650" b="1" spc="-35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New</a:t>
            </a:r>
            <a:r>
              <a:rPr sz="1650" b="1" spc="-30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Segments</a:t>
            </a:r>
            <a:r>
              <a:rPr sz="1650" b="1" dirty="0">
                <a:latin typeface="Arial"/>
                <a:cs typeface="Arial"/>
              </a:rPr>
              <a:t>: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dirty="0">
                <a:latin typeface="Arial MT"/>
                <a:cs typeface="Arial MT"/>
              </a:rPr>
              <a:t>Entering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new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market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segments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such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as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b="1" dirty="0">
                <a:latin typeface="Arial"/>
                <a:cs typeface="Arial"/>
              </a:rPr>
              <a:t>tires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electric </a:t>
            </a:r>
            <a:r>
              <a:rPr sz="1650" b="1" dirty="0">
                <a:latin typeface="Arial"/>
                <a:cs typeface="Arial"/>
              </a:rPr>
              <a:t>vehicles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(EVs)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autonomous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vehicles</a:t>
            </a:r>
            <a:r>
              <a:rPr sz="1650" dirty="0">
                <a:latin typeface="Arial MT"/>
                <a:cs typeface="Arial MT"/>
              </a:rPr>
              <a:t>,</a:t>
            </a:r>
            <a:r>
              <a:rPr sz="1650" spc="-4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anticipating</a:t>
            </a:r>
            <a:r>
              <a:rPr sz="1650" spc="-4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future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industry</a:t>
            </a:r>
            <a:r>
              <a:rPr sz="1650" spc="-4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trends</a:t>
            </a:r>
            <a:r>
              <a:rPr sz="1650" spc="-4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demands.</a:t>
            </a:r>
            <a:endParaRPr sz="1650">
              <a:latin typeface="Arial MT"/>
              <a:cs typeface="Arial MT"/>
            </a:endParaRPr>
          </a:p>
          <a:p>
            <a:pPr marL="12700" marR="74295">
              <a:lnSpc>
                <a:spcPts val="1950"/>
              </a:lnSpc>
            </a:pP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Smart</a:t>
            </a:r>
            <a:r>
              <a:rPr sz="1650" b="1" spc="-45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Tires</a:t>
            </a:r>
            <a:r>
              <a:rPr sz="1650" b="1" dirty="0">
                <a:latin typeface="Arial"/>
                <a:cs typeface="Arial"/>
              </a:rPr>
              <a:t>: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dirty="0">
                <a:latin typeface="Arial MT"/>
                <a:cs typeface="Arial MT"/>
              </a:rPr>
              <a:t>Introducing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tires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equipped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with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b="1" dirty="0">
                <a:latin typeface="Arial"/>
                <a:cs typeface="Arial"/>
              </a:rPr>
              <a:t>sensors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monitor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tire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pressure,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temperature,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tread</a:t>
            </a:r>
            <a:r>
              <a:rPr sz="1650" b="1" spc="-3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depth</a:t>
            </a:r>
            <a:r>
              <a:rPr sz="1650" dirty="0">
                <a:latin typeface="Arial MT"/>
                <a:cs typeface="Arial MT"/>
              </a:rPr>
              <a:t>,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providing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real-</a:t>
            </a:r>
            <a:r>
              <a:rPr sz="1650" dirty="0">
                <a:latin typeface="Arial MT"/>
                <a:cs typeface="Arial MT"/>
              </a:rPr>
              <a:t>time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data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to</a:t>
            </a:r>
            <a:r>
              <a:rPr sz="1650" spc="-3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enhance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safety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and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performance.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4943" y="2502546"/>
            <a:ext cx="1315085" cy="425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525"/>
              </a:lnSpc>
            </a:pPr>
            <a:r>
              <a:rPr sz="1650" dirty="0">
                <a:latin typeface="Arial MT"/>
                <a:cs typeface="Arial MT"/>
              </a:rPr>
              <a:t>Return</a:t>
            </a:r>
            <a:r>
              <a:rPr sz="1650" spc="-45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on</a:t>
            </a:r>
            <a:endParaRPr sz="16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650" spc="-10" dirty="0">
                <a:latin typeface="Arial MT"/>
                <a:cs typeface="Arial MT"/>
              </a:rPr>
              <a:t>Equity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1650">
              <a:latin typeface="Arial MT"/>
              <a:cs typeface="Arial MT"/>
            </a:endParaRPr>
          </a:p>
          <a:p>
            <a:pPr marL="57785" marR="50165" algn="ctr">
              <a:lnSpc>
                <a:spcPct val="113599"/>
              </a:lnSpc>
            </a:pPr>
            <a:r>
              <a:rPr sz="1650" spc="-10" dirty="0">
                <a:latin typeface="Arial MT"/>
                <a:cs typeface="Arial MT"/>
              </a:rPr>
              <a:t>Dividend </a:t>
            </a:r>
            <a:r>
              <a:rPr sz="1650" dirty="0">
                <a:latin typeface="Arial MT"/>
                <a:cs typeface="Arial MT"/>
              </a:rPr>
              <a:t>Payout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Ratio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650">
              <a:latin typeface="Arial MT"/>
              <a:cs typeface="Arial MT"/>
            </a:endParaRPr>
          </a:p>
          <a:p>
            <a:pPr marL="208915" marR="201295" algn="ctr">
              <a:lnSpc>
                <a:spcPct val="113599"/>
              </a:lnSpc>
            </a:pPr>
            <a:r>
              <a:rPr sz="1650" spc="-10" dirty="0">
                <a:latin typeface="Arial MT"/>
                <a:cs typeface="Arial MT"/>
              </a:rPr>
              <a:t>Retention Ratio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1650">
              <a:latin typeface="Arial MT"/>
              <a:cs typeface="Arial MT"/>
            </a:endParaRPr>
          </a:p>
          <a:p>
            <a:pPr marL="156845" marR="149225" algn="ctr">
              <a:lnSpc>
                <a:spcPct val="113599"/>
              </a:lnSpc>
            </a:pPr>
            <a:r>
              <a:rPr sz="1650" spc="-10" dirty="0">
                <a:latin typeface="Arial MT"/>
                <a:cs typeface="Arial MT"/>
              </a:rPr>
              <a:t>Estimated Growth(%)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650" dirty="0">
                <a:latin typeface="Arial MT"/>
                <a:cs typeface="Arial MT"/>
              </a:rPr>
              <a:t>Actual</a:t>
            </a:r>
            <a:r>
              <a:rPr sz="1650" spc="-3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Growth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57701" y="1778646"/>
            <a:ext cx="710565" cy="498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r>
              <a:rPr sz="1650" b="1" spc="-20" dirty="0">
                <a:latin typeface="Arial"/>
                <a:cs typeface="Arial"/>
              </a:rPr>
              <a:t>FY19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5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10.3%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2.80%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97.20%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10.01%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6.85%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1840" y="1778646"/>
            <a:ext cx="710565" cy="498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r>
              <a:rPr sz="1650" b="1" spc="-20" dirty="0">
                <a:latin typeface="Arial"/>
                <a:cs typeface="Arial"/>
              </a:rPr>
              <a:t>FY20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5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11.6%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2.20%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97.80%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11.37%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0.97%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65979" y="1778646"/>
            <a:ext cx="710565" cy="498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r>
              <a:rPr sz="1650" b="1" spc="-20" dirty="0">
                <a:latin typeface="Arial"/>
                <a:cs typeface="Arial"/>
              </a:rPr>
              <a:t>FY21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50">
              <a:latin typeface="Arial"/>
              <a:cs typeface="Arial"/>
            </a:endParaRPr>
          </a:p>
          <a:p>
            <a:pPr marR="108585" algn="r">
              <a:lnSpc>
                <a:spcPct val="100000"/>
              </a:lnSpc>
            </a:pPr>
            <a:r>
              <a:rPr sz="1650" spc="-20" dirty="0">
                <a:latin typeface="Arial MT"/>
                <a:cs typeface="Arial MT"/>
              </a:rPr>
              <a:t>9.5%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R="50165" algn="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3.40%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5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96.60%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R="50165" algn="r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9.16%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50">
              <a:latin typeface="Arial MT"/>
              <a:cs typeface="Arial MT"/>
            </a:endParaRPr>
          </a:p>
          <a:p>
            <a:pPr marR="15240" algn="r">
              <a:lnSpc>
                <a:spcPct val="100000"/>
              </a:lnSpc>
              <a:spcBef>
                <a:spcPts val="5"/>
              </a:spcBef>
            </a:pPr>
            <a:r>
              <a:rPr sz="1650" spc="-20" dirty="0">
                <a:latin typeface="Arial MT"/>
                <a:cs typeface="Arial MT"/>
              </a:rPr>
              <a:t>-</a:t>
            </a:r>
            <a:r>
              <a:rPr sz="1650" spc="-10" dirty="0">
                <a:latin typeface="Arial MT"/>
                <a:cs typeface="Arial MT"/>
              </a:rPr>
              <a:t>0.44%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20118" y="1778646"/>
            <a:ext cx="710565" cy="498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r>
              <a:rPr sz="1650" b="1" spc="-20" dirty="0">
                <a:latin typeface="Arial"/>
                <a:cs typeface="Arial"/>
              </a:rPr>
              <a:t>FY22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50">
              <a:latin typeface="Arial"/>
              <a:cs typeface="Arial"/>
            </a:endParaRPr>
          </a:p>
          <a:p>
            <a:pPr marR="108585" algn="r">
              <a:lnSpc>
                <a:spcPct val="100000"/>
              </a:lnSpc>
            </a:pPr>
            <a:r>
              <a:rPr sz="1650" spc="-20" dirty="0">
                <a:latin typeface="Arial MT"/>
                <a:cs typeface="Arial MT"/>
              </a:rPr>
              <a:t>4.7%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R="50165" algn="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9.82%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5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90.18%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R="50165" algn="r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4.24%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5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19.27%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74257" y="1778646"/>
            <a:ext cx="710565" cy="498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r>
              <a:rPr sz="1650" b="1" spc="-20" dirty="0">
                <a:latin typeface="Arial"/>
                <a:cs typeface="Arial"/>
              </a:rPr>
              <a:t>FY23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50">
              <a:latin typeface="Arial"/>
              <a:cs typeface="Arial"/>
            </a:endParaRPr>
          </a:p>
          <a:p>
            <a:pPr marR="108585" algn="r">
              <a:lnSpc>
                <a:spcPct val="100000"/>
              </a:lnSpc>
            </a:pPr>
            <a:r>
              <a:rPr sz="1650" spc="-20" dirty="0">
                <a:latin typeface="Arial MT"/>
                <a:cs typeface="Arial MT"/>
              </a:rPr>
              <a:t>5.6%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R="50165" algn="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7.79%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5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92.21%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R="50165" algn="r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5.19%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50">
              <a:latin typeface="Arial MT"/>
              <a:cs typeface="Arial MT"/>
            </a:endParaRPr>
          </a:p>
          <a:p>
            <a:pPr marR="50165" algn="r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18.9%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328395" y="1778646"/>
            <a:ext cx="710565" cy="4981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1525"/>
              </a:lnSpc>
            </a:pPr>
            <a:r>
              <a:rPr sz="1650" b="1" spc="-20" dirty="0">
                <a:latin typeface="Arial"/>
                <a:cs typeface="Arial"/>
              </a:rPr>
              <a:t>FY24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5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12.4%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3.64%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r>
              <a:rPr sz="1650" spc="-10" dirty="0">
                <a:latin typeface="Arial MT"/>
                <a:cs typeface="Arial MT"/>
              </a:rPr>
              <a:t>96.36%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11.96%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50">
              <a:latin typeface="Arial MT"/>
              <a:cs typeface="Arial MT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1650" spc="-10" dirty="0">
                <a:latin typeface="Arial MT"/>
                <a:cs typeface="Arial MT"/>
              </a:rPr>
              <a:t>9.28%</a:t>
            </a:r>
            <a:endParaRPr sz="16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17565" y="1543508"/>
            <a:ext cx="9989820" cy="5536565"/>
            <a:chOff x="1390207" y="1511610"/>
            <a:chExt cx="9989820" cy="5536565"/>
          </a:xfrm>
        </p:grpSpPr>
        <p:sp>
          <p:nvSpPr>
            <p:cNvPr id="22" name="object 22"/>
            <p:cNvSpPr/>
            <p:nvPr/>
          </p:nvSpPr>
          <p:spPr>
            <a:xfrm>
              <a:off x="1409255" y="1549716"/>
              <a:ext cx="9951720" cy="5460365"/>
            </a:xfrm>
            <a:custGeom>
              <a:avLst/>
              <a:gdLst/>
              <a:ahLst/>
              <a:cxnLst/>
              <a:rect l="l" t="t" r="r" b="b"/>
              <a:pathLst>
                <a:path w="9951720" h="5460365">
                  <a:moveTo>
                    <a:pt x="9951364" y="0"/>
                  </a:moveTo>
                  <a:lnTo>
                    <a:pt x="9951364" y="0"/>
                  </a:lnTo>
                  <a:lnTo>
                    <a:pt x="0" y="0"/>
                  </a:lnTo>
                  <a:lnTo>
                    <a:pt x="0" y="5460289"/>
                  </a:lnTo>
                  <a:lnTo>
                    <a:pt x="9951364" y="5460289"/>
                  </a:lnTo>
                  <a:lnTo>
                    <a:pt x="9951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90207" y="1530660"/>
              <a:ext cx="9989820" cy="5498465"/>
            </a:xfrm>
            <a:custGeom>
              <a:avLst/>
              <a:gdLst/>
              <a:ahLst/>
              <a:cxnLst/>
              <a:rect l="l" t="t" r="r" b="b"/>
              <a:pathLst>
                <a:path w="9989820" h="5498465">
                  <a:moveTo>
                    <a:pt x="19049" y="19049"/>
                  </a:moveTo>
                  <a:lnTo>
                    <a:pt x="19049" y="5479344"/>
                  </a:lnTo>
                </a:path>
                <a:path w="9989820" h="5498465">
                  <a:moveTo>
                    <a:pt x="1845579" y="19049"/>
                  </a:moveTo>
                  <a:lnTo>
                    <a:pt x="1845579" y="5479344"/>
                  </a:lnTo>
                </a:path>
                <a:path w="9989820" h="5498465">
                  <a:moveTo>
                    <a:pt x="3199718" y="19049"/>
                  </a:moveTo>
                  <a:lnTo>
                    <a:pt x="3199718" y="5479344"/>
                  </a:lnTo>
                </a:path>
                <a:path w="9989820" h="5498465">
                  <a:moveTo>
                    <a:pt x="4553857" y="19049"/>
                  </a:moveTo>
                  <a:lnTo>
                    <a:pt x="4553857" y="5479344"/>
                  </a:lnTo>
                </a:path>
                <a:path w="9989820" h="5498465">
                  <a:moveTo>
                    <a:pt x="5907996" y="19049"/>
                  </a:moveTo>
                  <a:lnTo>
                    <a:pt x="5907996" y="5479344"/>
                  </a:lnTo>
                </a:path>
                <a:path w="9989820" h="5498465">
                  <a:moveTo>
                    <a:pt x="7262135" y="19049"/>
                  </a:moveTo>
                  <a:lnTo>
                    <a:pt x="7262135" y="5479344"/>
                  </a:lnTo>
                </a:path>
                <a:path w="9989820" h="5498465">
                  <a:moveTo>
                    <a:pt x="8616273" y="19049"/>
                  </a:moveTo>
                  <a:lnTo>
                    <a:pt x="8616273" y="5479344"/>
                  </a:lnTo>
                </a:path>
                <a:path w="9989820" h="5498465">
                  <a:moveTo>
                    <a:pt x="9970412" y="19049"/>
                  </a:moveTo>
                  <a:lnTo>
                    <a:pt x="9970412" y="5479344"/>
                  </a:lnTo>
                </a:path>
                <a:path w="9989820" h="5498465">
                  <a:moveTo>
                    <a:pt x="0" y="0"/>
                  </a:moveTo>
                  <a:lnTo>
                    <a:pt x="9989462" y="0"/>
                  </a:lnTo>
                </a:path>
                <a:path w="9989820" h="5498465">
                  <a:moveTo>
                    <a:pt x="0" y="723899"/>
                  </a:moveTo>
                  <a:lnTo>
                    <a:pt x="9989462" y="723899"/>
                  </a:lnTo>
                </a:path>
                <a:path w="9989820" h="5498465">
                  <a:moveTo>
                    <a:pt x="0" y="1733549"/>
                  </a:moveTo>
                  <a:lnTo>
                    <a:pt x="9989462" y="1733549"/>
                  </a:lnTo>
                </a:path>
                <a:path w="9989820" h="5498465">
                  <a:moveTo>
                    <a:pt x="0" y="2743199"/>
                  </a:moveTo>
                  <a:lnTo>
                    <a:pt x="9989462" y="2743199"/>
                  </a:lnTo>
                </a:path>
                <a:path w="9989820" h="5498465">
                  <a:moveTo>
                    <a:pt x="0" y="3752849"/>
                  </a:moveTo>
                  <a:lnTo>
                    <a:pt x="9989462" y="3752849"/>
                  </a:lnTo>
                </a:path>
                <a:path w="9989820" h="5498465">
                  <a:moveTo>
                    <a:pt x="0" y="4762499"/>
                  </a:moveTo>
                  <a:lnTo>
                    <a:pt x="9989462" y="4762499"/>
                  </a:lnTo>
                </a:path>
                <a:path w="9989820" h="5498465">
                  <a:moveTo>
                    <a:pt x="0" y="5498394"/>
                  </a:moveTo>
                  <a:lnTo>
                    <a:pt x="9989462" y="549839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12231205" y="1495658"/>
            <a:ext cx="5311775" cy="821055"/>
          </a:xfrm>
          <a:custGeom>
            <a:avLst/>
            <a:gdLst/>
            <a:ahLst/>
            <a:cxnLst/>
            <a:rect l="l" t="t" r="r" b="b"/>
            <a:pathLst>
              <a:path w="5311775" h="821055">
                <a:moveTo>
                  <a:pt x="4986843" y="821040"/>
                </a:moveTo>
                <a:lnTo>
                  <a:pt x="324556" y="821040"/>
                </a:lnTo>
                <a:lnTo>
                  <a:pt x="275828" y="816240"/>
                </a:lnTo>
                <a:lnTo>
                  <a:pt x="228322" y="804340"/>
                </a:lnTo>
                <a:lnTo>
                  <a:pt x="183086" y="785602"/>
                </a:lnTo>
                <a:lnTo>
                  <a:pt x="141080" y="760425"/>
                </a:lnTo>
                <a:lnTo>
                  <a:pt x="103230" y="729363"/>
                </a:lnTo>
                <a:lnTo>
                  <a:pt x="70342" y="693077"/>
                </a:lnTo>
                <a:lnTo>
                  <a:pt x="43139" y="652364"/>
                </a:lnTo>
                <a:lnTo>
                  <a:pt x="22200" y="608093"/>
                </a:lnTo>
                <a:lnTo>
                  <a:pt x="7987" y="561238"/>
                </a:lnTo>
                <a:lnTo>
                  <a:pt x="801" y="512795"/>
                </a:lnTo>
                <a:lnTo>
                  <a:pt x="0" y="496483"/>
                </a:lnTo>
                <a:lnTo>
                  <a:pt x="0" y="324656"/>
                </a:lnTo>
                <a:lnTo>
                  <a:pt x="4799" y="275928"/>
                </a:lnTo>
                <a:lnTo>
                  <a:pt x="16698" y="228422"/>
                </a:lnTo>
                <a:lnTo>
                  <a:pt x="35436" y="183186"/>
                </a:lnTo>
                <a:lnTo>
                  <a:pt x="60613" y="141180"/>
                </a:lnTo>
                <a:lnTo>
                  <a:pt x="91676" y="103331"/>
                </a:lnTo>
                <a:lnTo>
                  <a:pt x="127963" y="70442"/>
                </a:lnTo>
                <a:lnTo>
                  <a:pt x="168674" y="43239"/>
                </a:lnTo>
                <a:lnTo>
                  <a:pt x="212946" y="22300"/>
                </a:lnTo>
                <a:lnTo>
                  <a:pt x="259801" y="8087"/>
                </a:lnTo>
                <a:lnTo>
                  <a:pt x="308245" y="901"/>
                </a:lnTo>
                <a:lnTo>
                  <a:pt x="332726" y="0"/>
                </a:lnTo>
                <a:lnTo>
                  <a:pt x="4986843" y="100"/>
                </a:lnTo>
                <a:lnTo>
                  <a:pt x="5035570" y="4899"/>
                </a:lnTo>
                <a:lnTo>
                  <a:pt x="5083076" y="16799"/>
                </a:lnTo>
                <a:lnTo>
                  <a:pt x="5128312" y="35536"/>
                </a:lnTo>
                <a:lnTo>
                  <a:pt x="5170318" y="60713"/>
                </a:lnTo>
                <a:lnTo>
                  <a:pt x="5208168" y="91776"/>
                </a:lnTo>
                <a:lnTo>
                  <a:pt x="5241056" y="128062"/>
                </a:lnTo>
                <a:lnTo>
                  <a:pt x="5268259" y="168774"/>
                </a:lnTo>
                <a:lnTo>
                  <a:pt x="5289198" y="213046"/>
                </a:lnTo>
                <a:lnTo>
                  <a:pt x="5303411" y="259901"/>
                </a:lnTo>
                <a:lnTo>
                  <a:pt x="5310598" y="308345"/>
                </a:lnTo>
                <a:lnTo>
                  <a:pt x="5311399" y="324656"/>
                </a:lnTo>
                <a:lnTo>
                  <a:pt x="5311399" y="496483"/>
                </a:lnTo>
                <a:lnTo>
                  <a:pt x="5306599" y="545211"/>
                </a:lnTo>
                <a:lnTo>
                  <a:pt x="5294700" y="592716"/>
                </a:lnTo>
                <a:lnTo>
                  <a:pt x="5275963" y="637953"/>
                </a:lnTo>
                <a:lnTo>
                  <a:pt x="5250785" y="679959"/>
                </a:lnTo>
                <a:lnTo>
                  <a:pt x="5219723" y="717809"/>
                </a:lnTo>
                <a:lnTo>
                  <a:pt x="5183435" y="750697"/>
                </a:lnTo>
                <a:lnTo>
                  <a:pt x="5142723" y="777900"/>
                </a:lnTo>
                <a:lnTo>
                  <a:pt x="5098452" y="798839"/>
                </a:lnTo>
                <a:lnTo>
                  <a:pt x="5051597" y="813052"/>
                </a:lnTo>
                <a:lnTo>
                  <a:pt x="5003154" y="820238"/>
                </a:lnTo>
                <a:lnTo>
                  <a:pt x="4986843" y="821040"/>
                </a:lnTo>
                <a:close/>
              </a:path>
            </a:pathLst>
          </a:custGeom>
          <a:solidFill>
            <a:srgbClr val="F0C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176910" y="1543508"/>
            <a:ext cx="5400040" cy="7976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96085" marR="269240" indent="-1400175">
              <a:lnSpc>
                <a:spcPct val="116100"/>
              </a:lnSpc>
              <a:spcBef>
                <a:spcPts val="95"/>
              </a:spcBef>
            </a:pPr>
            <a:r>
              <a:rPr sz="1800" spc="-140" dirty="0">
                <a:solidFill>
                  <a:srgbClr val="0F1140"/>
                </a:solidFill>
                <a:latin typeface="Arial Black"/>
                <a:cs typeface="Arial Black"/>
              </a:rPr>
              <a:t>Analysis</a:t>
            </a:r>
            <a:r>
              <a:rPr sz="1800" spc="-120" dirty="0">
                <a:solidFill>
                  <a:srgbClr val="0F1140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0F1140"/>
                </a:solidFill>
                <a:latin typeface="Arial Black"/>
                <a:cs typeface="Arial Black"/>
              </a:rPr>
              <a:t>of</a:t>
            </a:r>
            <a:r>
              <a:rPr sz="1800" spc="-120" dirty="0">
                <a:solidFill>
                  <a:srgbClr val="0F1140"/>
                </a:solidFill>
                <a:latin typeface="Arial Black"/>
                <a:cs typeface="Arial Black"/>
              </a:rPr>
              <a:t> </a:t>
            </a:r>
            <a:r>
              <a:rPr sz="1800" spc="-125" dirty="0">
                <a:solidFill>
                  <a:srgbClr val="0F1140"/>
                </a:solidFill>
                <a:latin typeface="Arial Black"/>
                <a:cs typeface="Arial Black"/>
              </a:rPr>
              <a:t>Discrepency</a:t>
            </a:r>
            <a:r>
              <a:rPr sz="1800" spc="-120" dirty="0">
                <a:solidFill>
                  <a:srgbClr val="0F1140"/>
                </a:solidFill>
                <a:latin typeface="Arial Black"/>
                <a:cs typeface="Arial Black"/>
              </a:rPr>
              <a:t> </a:t>
            </a:r>
            <a:r>
              <a:rPr sz="1800" spc="-135" dirty="0">
                <a:solidFill>
                  <a:srgbClr val="0F1140"/>
                </a:solidFill>
                <a:latin typeface="Arial Black"/>
                <a:cs typeface="Arial Black"/>
              </a:rPr>
              <a:t>betwen</a:t>
            </a:r>
            <a:r>
              <a:rPr sz="1800" spc="-114" dirty="0">
                <a:solidFill>
                  <a:srgbClr val="0F1140"/>
                </a:solidFill>
                <a:latin typeface="Arial Black"/>
                <a:cs typeface="Arial Black"/>
              </a:rPr>
              <a:t> </a:t>
            </a:r>
            <a:r>
              <a:rPr sz="1800" spc="-130" dirty="0">
                <a:solidFill>
                  <a:srgbClr val="0F1140"/>
                </a:solidFill>
                <a:latin typeface="Arial Black"/>
                <a:cs typeface="Arial Black"/>
              </a:rPr>
              <a:t>Actual</a:t>
            </a:r>
            <a:r>
              <a:rPr sz="1800" spc="-120" dirty="0">
                <a:solidFill>
                  <a:srgbClr val="0F114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0F1140"/>
                </a:solidFill>
                <a:latin typeface="Arial Black"/>
                <a:cs typeface="Arial Black"/>
              </a:rPr>
              <a:t>and </a:t>
            </a:r>
            <a:r>
              <a:rPr sz="1800" spc="-130" dirty="0">
                <a:solidFill>
                  <a:srgbClr val="0F1140"/>
                </a:solidFill>
                <a:latin typeface="Arial Black"/>
                <a:cs typeface="Arial Black"/>
              </a:rPr>
              <a:t>Estimated</a:t>
            </a:r>
            <a:r>
              <a:rPr sz="1800" spc="-110" dirty="0">
                <a:solidFill>
                  <a:srgbClr val="0F114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F1140"/>
                </a:solidFill>
                <a:latin typeface="Arial Black"/>
                <a:cs typeface="Arial Black"/>
              </a:rPr>
              <a:t>Growth</a:t>
            </a:r>
            <a:endParaRPr sz="1800">
              <a:latin typeface="Arial Black"/>
              <a:cs typeface="Arial Black"/>
            </a:endParaRPr>
          </a:p>
          <a:p>
            <a:pPr marL="208279" marR="155575" indent="-196215">
              <a:lnSpc>
                <a:spcPct val="109800"/>
              </a:lnSpc>
              <a:spcBef>
                <a:spcPts val="1045"/>
              </a:spcBef>
              <a:buFont typeface="Arial MT"/>
              <a:buAutoNum type="arabicPeriod"/>
              <a:tabLst>
                <a:tab pos="208279" algn="l"/>
              </a:tabLst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Economic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Factors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65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economic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environment,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including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growth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rates,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consumer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spending,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and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industrial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activity,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significantly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impacted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MRF's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performance.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pandemic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had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particularly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severe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impact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FY21,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while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recovery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period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FY22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and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FY23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led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higher-than-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expected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growth.</a:t>
            </a:r>
            <a:endParaRPr sz="1650">
              <a:latin typeface="Arial MT"/>
              <a:cs typeface="Arial MT"/>
            </a:endParaRPr>
          </a:p>
          <a:p>
            <a:pPr marL="208279" marR="39370" indent="-196215">
              <a:lnSpc>
                <a:spcPct val="109800"/>
              </a:lnSpc>
              <a:spcBef>
                <a:spcPts val="5"/>
              </a:spcBef>
              <a:buFont typeface="Arial MT"/>
              <a:buAutoNum type="arabicPeriod"/>
              <a:tabLst>
                <a:tab pos="208279" algn="l"/>
              </a:tabLst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Market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Dynamics:</a:t>
            </a:r>
            <a:r>
              <a:rPr sz="1650" b="1" spc="-3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Changes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automotive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market,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including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vehicle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sales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trends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consumer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behavior,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influenced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tire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demand.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resurgence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automotive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sales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post-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pandemic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led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surge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tire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sales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FY22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6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FY23.</a:t>
            </a:r>
            <a:endParaRPr sz="1650">
              <a:latin typeface="Arial MT"/>
              <a:cs typeface="Arial MT"/>
            </a:endParaRPr>
          </a:p>
          <a:p>
            <a:pPr marL="208279" marR="5080" indent="-196215">
              <a:lnSpc>
                <a:spcPct val="109800"/>
              </a:lnSpc>
              <a:buFont typeface="Arial MT"/>
              <a:buAutoNum type="arabicPeriod"/>
              <a:tabLst>
                <a:tab pos="208279" algn="l"/>
              </a:tabLst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Operational</a:t>
            </a:r>
            <a:r>
              <a:rPr sz="1650" b="1" spc="-6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Challenges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65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Supply</a:t>
            </a:r>
            <a:r>
              <a:rPr sz="165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chain</a:t>
            </a:r>
            <a:r>
              <a:rPr sz="165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disruptions,</a:t>
            </a:r>
            <a:r>
              <a:rPr sz="165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raw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material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price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volatility,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factory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shutdowns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affected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production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sales.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These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challenges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were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pronounced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during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pandemic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but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eased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during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the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recovery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phase.</a:t>
            </a:r>
            <a:endParaRPr sz="1650">
              <a:latin typeface="Arial MT"/>
              <a:cs typeface="Arial MT"/>
            </a:endParaRPr>
          </a:p>
          <a:p>
            <a:pPr marL="208279" marR="86360" indent="-196215">
              <a:lnSpc>
                <a:spcPct val="109800"/>
              </a:lnSpc>
              <a:buFont typeface="Arial MT"/>
              <a:buAutoNum type="arabicPeriod"/>
              <a:tabLst>
                <a:tab pos="208279" algn="l"/>
              </a:tabLst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Competitive</a:t>
            </a:r>
            <a:r>
              <a:rPr sz="1650" b="1" spc="-7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Pressures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65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Increased</a:t>
            </a:r>
            <a:r>
              <a:rPr sz="165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competition</a:t>
            </a:r>
            <a:r>
              <a:rPr sz="165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from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domestic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international</a:t>
            </a:r>
            <a:r>
              <a:rPr sz="165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tire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manufacturers</a:t>
            </a:r>
            <a:r>
              <a:rPr sz="165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impacted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market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share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pricing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strategies.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Competitive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pressures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were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likely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higher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periods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of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slower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economic</a:t>
            </a:r>
            <a:r>
              <a:rPr sz="165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growth.</a:t>
            </a:r>
            <a:endParaRPr sz="1650">
              <a:latin typeface="Arial MT"/>
              <a:cs typeface="Arial MT"/>
            </a:endParaRPr>
          </a:p>
          <a:p>
            <a:pPr marL="208279" marR="97155" indent="-196215">
              <a:lnSpc>
                <a:spcPct val="109800"/>
              </a:lnSpc>
              <a:buFont typeface="Arial MT"/>
              <a:buAutoNum type="arabicPeriod"/>
              <a:tabLst>
                <a:tab pos="208279" algn="l"/>
              </a:tabLst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Strategic</a:t>
            </a:r>
            <a:r>
              <a:rPr sz="1650" b="1" spc="-7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Initiatives:</a:t>
            </a:r>
            <a:r>
              <a:rPr sz="1650" b="1" spc="-6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MRF's</a:t>
            </a:r>
            <a:r>
              <a:rPr sz="165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strategic</a:t>
            </a:r>
            <a:r>
              <a:rPr sz="165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initiatives,</a:t>
            </a:r>
            <a:r>
              <a:rPr sz="165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such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as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new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product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launches,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expanding</a:t>
            </a:r>
            <a:r>
              <a:rPr sz="165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distribution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networks,</a:t>
            </a:r>
            <a:r>
              <a:rPr sz="165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enhancing</a:t>
            </a:r>
            <a:r>
              <a:rPr sz="165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operational</a:t>
            </a:r>
            <a:r>
              <a:rPr sz="165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efficiency,</a:t>
            </a:r>
            <a:r>
              <a:rPr sz="165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played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role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achieving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better-than-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expected</a:t>
            </a:r>
            <a:r>
              <a:rPr sz="165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growth</a:t>
            </a:r>
            <a:r>
              <a:rPr sz="165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during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recovery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period.</a:t>
            </a:r>
            <a:endParaRPr sz="1650">
              <a:latin typeface="Arial MT"/>
              <a:cs typeface="Arial MT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3097" y="28691"/>
            <a:ext cx="1464901" cy="1057274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35"/>
              </a:spcBef>
            </a:pPr>
            <a:r>
              <a:rPr dirty="0"/>
              <a:t>Growth</a:t>
            </a:r>
            <a:r>
              <a:rPr spc="114" dirty="0"/>
              <a:t> </a:t>
            </a:r>
            <a:r>
              <a:rPr spc="-10" dirty="0"/>
              <a:t>Stages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935" rIns="0" bIns="0" rtlCol="0">
            <a:spAutoFit/>
          </a:bodyPr>
          <a:lstStyle/>
          <a:p>
            <a:pPr marL="29083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8582" y="9824831"/>
            <a:ext cx="10591800" cy="70485"/>
            <a:chOff x="7698582" y="9824831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11571398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36851" y="9824831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8582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363972"/>
            <a:ext cx="10506075" cy="66040"/>
            <a:chOff x="0" y="1363972"/>
            <a:chExt cx="10506075" cy="66040"/>
          </a:xfrm>
        </p:grpSpPr>
        <p:sp>
          <p:nvSpPr>
            <p:cNvPr id="7" name="object 7"/>
            <p:cNvSpPr/>
            <p:nvPr/>
          </p:nvSpPr>
          <p:spPr>
            <a:xfrm>
              <a:off x="3533715" y="1363972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364307"/>
              <a:ext cx="3533775" cy="65405"/>
            </a:xfrm>
            <a:custGeom>
              <a:avLst/>
              <a:gdLst/>
              <a:ahLst/>
              <a:cxnLst/>
              <a:rect l="l" t="t" r="r" b="b"/>
              <a:pathLst>
                <a:path w="3533775" h="65405">
                  <a:moveTo>
                    <a:pt x="3533715" y="0"/>
                  </a:moveTo>
                  <a:lnTo>
                    <a:pt x="3533715" y="65319"/>
                  </a:lnTo>
                  <a:lnTo>
                    <a:pt x="0" y="65319"/>
                  </a:lnTo>
                  <a:lnTo>
                    <a:pt x="0" y="0"/>
                  </a:lnTo>
                  <a:lnTo>
                    <a:pt x="3533715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795" y="1363972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37327" y="3402712"/>
            <a:ext cx="4419599" cy="628649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35"/>
              </a:spcBef>
            </a:pPr>
            <a:r>
              <a:rPr sz="5700" dirty="0"/>
              <a:t>MRF</a:t>
            </a:r>
            <a:r>
              <a:rPr sz="5700" spc="-40" dirty="0"/>
              <a:t> </a:t>
            </a:r>
            <a:r>
              <a:rPr sz="5700" dirty="0"/>
              <a:t>Ltd.</a:t>
            </a:r>
            <a:r>
              <a:rPr sz="5700" spc="-40" dirty="0"/>
              <a:t> </a:t>
            </a:r>
            <a:r>
              <a:rPr sz="5700" spc="-275" dirty="0"/>
              <a:t>-</a:t>
            </a:r>
            <a:r>
              <a:rPr sz="5700" spc="-35" dirty="0"/>
              <a:t> </a:t>
            </a:r>
            <a:r>
              <a:rPr sz="5700" spc="-10" dirty="0"/>
              <a:t>Intoduction</a:t>
            </a:r>
            <a:endParaRPr sz="5700"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47" y="3624770"/>
            <a:ext cx="85725" cy="857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47" y="4424870"/>
            <a:ext cx="85725" cy="857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47" y="5224970"/>
            <a:ext cx="85725" cy="85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47" y="6025070"/>
            <a:ext cx="85725" cy="8572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47" y="7829684"/>
            <a:ext cx="85725" cy="8572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6847" y="8629784"/>
            <a:ext cx="85725" cy="857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34786" y="1477575"/>
            <a:ext cx="17681575" cy="7745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390" marR="5080" algn="just">
              <a:lnSpc>
                <a:spcPct val="119300"/>
              </a:lnSpc>
              <a:spcBef>
                <a:spcPts val="95"/>
              </a:spcBef>
            </a:pP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MRF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Ltd.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(Madras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Rubber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Factory),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founded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1946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by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K.M.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Mammen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Mappillai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Chennai,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India,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is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one</a:t>
            </a:r>
            <a:r>
              <a:rPr sz="2200" spc="3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of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country's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largest</a:t>
            </a:r>
            <a:r>
              <a:rPr sz="2200" spc="3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0F1140"/>
                </a:solidFill>
                <a:latin typeface="Roboto"/>
                <a:cs typeface="Roboto"/>
              </a:rPr>
              <a:t>tyre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manufacturers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significant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player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globally.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Renowned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for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its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quality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products,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MRF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has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diversified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into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producing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conveyor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belts,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paints,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toys,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0F1140"/>
                </a:solidFill>
                <a:latin typeface="Roboto"/>
                <a:cs typeface="Roboto"/>
              </a:rPr>
              <a:t>including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popular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Funskool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brand.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company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also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makes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coats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retreads,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expanding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its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0F1140"/>
                </a:solidFill>
                <a:latin typeface="Roboto"/>
                <a:cs typeface="Roboto"/>
              </a:rPr>
              <a:t>industrial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range.</a:t>
            </a:r>
            <a:endParaRPr sz="22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1460"/>
              </a:spcBef>
            </a:pPr>
            <a:r>
              <a:rPr sz="3200" b="1" dirty="0">
                <a:solidFill>
                  <a:srgbClr val="E31B24"/>
                </a:solidFill>
                <a:latin typeface="Roboto"/>
                <a:cs typeface="Roboto"/>
              </a:rPr>
              <a:t>Global</a:t>
            </a:r>
            <a:r>
              <a:rPr sz="3200" b="1" spc="20" dirty="0">
                <a:solidFill>
                  <a:srgbClr val="E31B24"/>
                </a:solidFill>
                <a:latin typeface="Roboto"/>
                <a:cs typeface="Roboto"/>
              </a:rPr>
              <a:t> </a:t>
            </a:r>
            <a:r>
              <a:rPr sz="3200" b="1" spc="-10" dirty="0">
                <a:solidFill>
                  <a:srgbClr val="E31B24"/>
                </a:solidFill>
                <a:latin typeface="Roboto"/>
                <a:cs typeface="Roboto"/>
              </a:rPr>
              <a:t>Presence</a:t>
            </a:r>
            <a:endParaRPr sz="3200">
              <a:latin typeface="Roboto"/>
              <a:cs typeface="Roboto"/>
            </a:endParaRPr>
          </a:p>
          <a:p>
            <a:pPr marL="271780" marR="4662170">
              <a:lnSpc>
                <a:spcPct val="119300"/>
              </a:lnSpc>
              <a:spcBef>
                <a:spcPts val="325"/>
              </a:spcBef>
            </a:pP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Market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Reach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-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MRF's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products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are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available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over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65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countries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across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globe,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including markets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Europe,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Middle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East,</a:t>
            </a:r>
            <a:r>
              <a:rPr sz="2200" spc="-5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Asia,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Africa,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Pacific.</a:t>
            </a:r>
            <a:endParaRPr sz="2200">
              <a:latin typeface="Roboto"/>
              <a:cs typeface="Roboto"/>
            </a:endParaRPr>
          </a:p>
          <a:p>
            <a:pPr marL="271780" marR="4662170">
              <a:lnSpc>
                <a:spcPct val="119300"/>
              </a:lnSpc>
            </a:pP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R&amp;D</a:t>
            </a:r>
            <a:r>
              <a:rPr sz="2200" b="1" spc="-3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Facilities</a:t>
            </a:r>
            <a:r>
              <a:rPr sz="2200" b="1" spc="-3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-</a:t>
            </a:r>
            <a:r>
              <a:rPr sz="2200" b="1" spc="-3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With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3%</a:t>
            </a:r>
            <a:r>
              <a:rPr sz="2200" spc="-3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of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its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annual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revenue</a:t>
            </a:r>
            <a:r>
              <a:rPr sz="2200" spc="-3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being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employed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-3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R&amp;D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activities,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its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R&amp;D</a:t>
            </a:r>
            <a:r>
              <a:rPr sz="2200" spc="-3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department</a:t>
            </a:r>
            <a:r>
              <a:rPr sz="2200" spc="-3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0F1140"/>
                </a:solidFill>
                <a:latin typeface="Roboto"/>
                <a:cs typeface="Roboto"/>
              </a:rPr>
              <a:t>is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among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most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advanced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Asia,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reflecting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0F1140"/>
                </a:solidFill>
                <a:latin typeface="Roboto"/>
                <a:cs typeface="Roboto"/>
              </a:rPr>
              <a:t>company's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commitment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to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innovation.</a:t>
            </a:r>
            <a:endParaRPr sz="2200">
              <a:latin typeface="Roboto"/>
              <a:cs typeface="Roboto"/>
            </a:endParaRPr>
          </a:p>
          <a:p>
            <a:pPr marL="271780" marR="4662805">
              <a:lnSpc>
                <a:spcPct val="119300"/>
              </a:lnSpc>
              <a:tabLst>
                <a:tab pos="2257425" algn="l"/>
                <a:tab pos="3528060" algn="l"/>
                <a:tab pos="3767454" algn="l"/>
                <a:tab pos="4471035" algn="l"/>
                <a:tab pos="5053330" algn="l"/>
                <a:tab pos="5804535" algn="l"/>
                <a:tab pos="7762875" algn="l"/>
                <a:tab pos="8663305" algn="l"/>
                <a:tab pos="9720580" algn="l"/>
                <a:tab pos="11370310" algn="l"/>
                <a:tab pos="12345035" algn="l"/>
              </a:tabLst>
            </a:pP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Manufacturing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Facilities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b="1" spc="-50" dirty="0">
                <a:solidFill>
                  <a:srgbClr val="0F1140"/>
                </a:solidFill>
                <a:latin typeface="Roboto"/>
                <a:cs typeface="Roboto"/>
              </a:rPr>
              <a:t>-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25" dirty="0">
                <a:solidFill>
                  <a:srgbClr val="0F1140"/>
                </a:solidFill>
                <a:latin typeface="Roboto"/>
                <a:cs typeface="Roboto"/>
              </a:rPr>
              <a:t>MRF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25" dirty="0">
                <a:solidFill>
                  <a:srgbClr val="0F1140"/>
                </a:solidFill>
                <a:latin typeface="Roboto"/>
                <a:cs typeface="Roboto"/>
              </a:rPr>
              <a:t>has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eight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manufacturing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plants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located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strategically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across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20" dirty="0">
                <a:solidFill>
                  <a:srgbClr val="0F1140"/>
                </a:solidFill>
                <a:latin typeface="Roboto"/>
                <a:cs typeface="Roboto"/>
              </a:rPr>
              <a:t>India, including</a:t>
            </a:r>
            <a:r>
              <a:rPr sz="220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major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sites</a:t>
            </a:r>
            <a:r>
              <a:rPr sz="220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Chennai,</a:t>
            </a:r>
            <a:r>
              <a:rPr sz="220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0F1140"/>
                </a:solidFill>
                <a:latin typeface="Roboto"/>
                <a:cs typeface="Roboto"/>
              </a:rPr>
              <a:t>Tiruvottiyur,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Kottayam,</a:t>
            </a:r>
            <a:r>
              <a:rPr sz="220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5" dirty="0">
                <a:solidFill>
                  <a:srgbClr val="0F1140"/>
                </a:solidFill>
                <a:latin typeface="Roboto"/>
                <a:cs typeface="Roboto"/>
              </a:rPr>
              <a:t>Puducherry,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spc="-7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Medak.</a:t>
            </a:r>
            <a:endParaRPr sz="2200">
              <a:latin typeface="Roboto"/>
              <a:cs typeface="Roboto"/>
            </a:endParaRPr>
          </a:p>
          <a:p>
            <a:pPr marL="271780" marR="4662805">
              <a:lnSpc>
                <a:spcPct val="119300"/>
              </a:lnSpc>
              <a:spcBef>
                <a:spcPts val="5"/>
              </a:spcBef>
            </a:pP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Production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Capacity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-</a:t>
            </a:r>
            <a:r>
              <a:rPr sz="2200" b="1" spc="-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MRF,</a:t>
            </a:r>
            <a:r>
              <a:rPr sz="2200" spc="-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with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-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ability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to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produce</a:t>
            </a:r>
            <a:r>
              <a:rPr sz="2200" spc="-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over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15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million</a:t>
            </a:r>
            <a:r>
              <a:rPr sz="2200" spc="-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tyres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annually,</a:t>
            </a:r>
            <a:r>
              <a:rPr sz="2200" spc="-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has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 significant production</a:t>
            </a:r>
            <a:r>
              <a:rPr sz="2200" spc="-114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capacity.</a:t>
            </a:r>
            <a:endParaRPr sz="2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200">
              <a:latin typeface="Roboto"/>
              <a:cs typeface="Roboto"/>
            </a:endParaRPr>
          </a:p>
          <a:p>
            <a:pPr marL="44450" algn="just">
              <a:lnSpc>
                <a:spcPct val="100000"/>
              </a:lnSpc>
            </a:pPr>
            <a:r>
              <a:rPr sz="3200" b="1" dirty="0">
                <a:solidFill>
                  <a:srgbClr val="E31B24"/>
                </a:solidFill>
                <a:latin typeface="Roboto"/>
                <a:cs typeface="Roboto"/>
              </a:rPr>
              <a:t>Technological</a:t>
            </a:r>
            <a:r>
              <a:rPr sz="3200" b="1" spc="170" dirty="0">
                <a:solidFill>
                  <a:srgbClr val="E31B24"/>
                </a:solidFill>
                <a:latin typeface="Roboto"/>
                <a:cs typeface="Roboto"/>
              </a:rPr>
              <a:t> </a:t>
            </a:r>
            <a:r>
              <a:rPr sz="3200" b="1" spc="-10" dirty="0">
                <a:solidFill>
                  <a:srgbClr val="E31B24"/>
                </a:solidFill>
                <a:latin typeface="Roboto"/>
                <a:cs typeface="Roboto"/>
              </a:rPr>
              <a:t>Innovations</a:t>
            </a:r>
            <a:endParaRPr sz="3200">
              <a:latin typeface="Roboto"/>
              <a:cs typeface="Roboto"/>
            </a:endParaRPr>
          </a:p>
          <a:p>
            <a:pPr marL="271780" marR="4662805">
              <a:lnSpc>
                <a:spcPct val="119300"/>
              </a:lnSpc>
              <a:spcBef>
                <a:spcPts val="350"/>
              </a:spcBef>
            </a:pP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Manufacturing</a:t>
            </a:r>
            <a:r>
              <a:rPr sz="2200" b="1" spc="4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Innovations</a:t>
            </a:r>
            <a:r>
              <a:rPr sz="2200" b="1" spc="4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-</a:t>
            </a:r>
            <a:r>
              <a:rPr sz="2200" b="1" spc="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The</a:t>
            </a:r>
            <a:r>
              <a:rPr sz="2200" spc="4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company</a:t>
            </a:r>
            <a:r>
              <a:rPr sz="2200" spc="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employs</a:t>
            </a:r>
            <a:r>
              <a:rPr sz="2200" spc="4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85" dirty="0">
                <a:solidFill>
                  <a:srgbClr val="0F1140"/>
                </a:solidFill>
                <a:latin typeface="Roboto"/>
                <a:cs typeface="Roboto"/>
              </a:rPr>
              <a:t>state-</a:t>
            </a:r>
            <a:r>
              <a:rPr sz="2200" spc="-130" dirty="0">
                <a:solidFill>
                  <a:srgbClr val="0F1140"/>
                </a:solidFill>
                <a:latin typeface="Roboto"/>
                <a:cs typeface="Roboto"/>
              </a:rPr>
              <a:t>of-</a:t>
            </a:r>
            <a:r>
              <a:rPr sz="2200" spc="-120" dirty="0">
                <a:solidFill>
                  <a:srgbClr val="0F1140"/>
                </a:solidFill>
                <a:latin typeface="Roboto"/>
                <a:cs typeface="Roboto"/>
              </a:rPr>
              <a:t>the-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art</a:t>
            </a:r>
            <a:r>
              <a:rPr sz="2200" spc="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automation</a:t>
            </a:r>
            <a:r>
              <a:rPr sz="2200" spc="4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spc="5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advanced</a:t>
            </a:r>
            <a:r>
              <a:rPr sz="2200" spc="4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curing techniques,</a:t>
            </a:r>
            <a:r>
              <a:rPr sz="2200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ensuring</a:t>
            </a:r>
            <a:r>
              <a:rPr sz="2200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high</a:t>
            </a:r>
            <a:r>
              <a:rPr sz="2200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precision</a:t>
            </a:r>
            <a:r>
              <a:rPr sz="2200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20" dirty="0">
                <a:solidFill>
                  <a:srgbClr val="0F1140"/>
                </a:solidFill>
                <a:latin typeface="Roboto"/>
                <a:cs typeface="Roboto"/>
              </a:rPr>
              <a:t>quality</a:t>
            </a:r>
            <a:r>
              <a:rPr sz="2200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production.</a:t>
            </a:r>
            <a:endParaRPr sz="2200">
              <a:latin typeface="Roboto"/>
              <a:cs typeface="Roboto"/>
            </a:endParaRPr>
          </a:p>
          <a:p>
            <a:pPr marL="271780" marR="4662170">
              <a:lnSpc>
                <a:spcPct val="119300"/>
              </a:lnSpc>
              <a:tabLst>
                <a:tab pos="1968500" algn="l"/>
                <a:tab pos="2567305" algn="l"/>
                <a:tab pos="3568065" algn="l"/>
                <a:tab pos="4565015" algn="l"/>
                <a:tab pos="4806315" algn="l"/>
                <a:tab pos="5706110" algn="l"/>
                <a:tab pos="6583045" algn="l"/>
                <a:tab pos="8229600" algn="l"/>
                <a:tab pos="8584565" algn="l"/>
                <a:tab pos="10264775" algn="l"/>
                <a:tab pos="11256010" algn="l"/>
                <a:tab pos="11693525" algn="l"/>
                <a:tab pos="12544425" algn="l"/>
              </a:tabLst>
            </a:pP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Motorsports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b="1" spc="-25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Racing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b="1" spc="-10" dirty="0">
                <a:solidFill>
                  <a:srgbClr val="0F1140"/>
                </a:solidFill>
                <a:latin typeface="Roboto"/>
                <a:cs typeface="Roboto"/>
              </a:rPr>
              <a:t>Teams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b="1" spc="-50" dirty="0">
                <a:solidFill>
                  <a:srgbClr val="0F1140"/>
                </a:solidFill>
                <a:latin typeface="Roboto"/>
                <a:cs typeface="Roboto"/>
              </a:rPr>
              <a:t>-</a:t>
            </a:r>
            <a:r>
              <a:rPr sz="2200" b="1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MRF's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active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involvement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25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motorsports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boosts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25" dirty="0">
                <a:solidFill>
                  <a:srgbClr val="0F1140"/>
                </a:solidFill>
                <a:latin typeface="Roboto"/>
                <a:cs typeface="Roboto"/>
              </a:rPr>
              <a:t>its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brand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	</a:t>
            </a:r>
            <a:r>
              <a:rPr sz="2200" spc="-30" dirty="0">
                <a:solidFill>
                  <a:srgbClr val="0F1140"/>
                </a:solidFill>
                <a:latin typeface="Roboto"/>
                <a:cs typeface="Roboto"/>
              </a:rPr>
              <a:t>and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enables</a:t>
            </a:r>
            <a:r>
              <a:rPr sz="2200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0" dirty="0">
                <a:solidFill>
                  <a:srgbClr val="0F1140"/>
                </a:solidFill>
                <a:latin typeface="Roboto"/>
                <a:cs typeface="Roboto"/>
              </a:rPr>
              <a:t>real-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world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testing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of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its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tire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technologies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under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dirty="0">
                <a:solidFill>
                  <a:srgbClr val="0F1140"/>
                </a:solidFill>
                <a:latin typeface="Roboto"/>
                <a:cs typeface="Roboto"/>
              </a:rPr>
              <a:t>extreme</a:t>
            </a:r>
            <a:r>
              <a:rPr sz="220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2200" spc="-10" dirty="0">
                <a:solidFill>
                  <a:srgbClr val="0F1140"/>
                </a:solidFill>
                <a:latin typeface="Roboto"/>
                <a:cs typeface="Roboto"/>
              </a:rPr>
              <a:t>conditions.</a:t>
            </a:r>
            <a:endParaRPr sz="220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86126" y="0"/>
            <a:ext cx="2000249" cy="1447573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935" rIns="0" bIns="0" rtlCol="0">
            <a:spAutoFit/>
          </a:bodyPr>
          <a:lstStyle/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3492" y="-18339"/>
            <a:ext cx="13726160" cy="2270125"/>
          </a:xfrm>
          <a:prstGeom prst="rect">
            <a:avLst/>
          </a:prstGeom>
        </p:spPr>
        <p:txBody>
          <a:bodyPr vert="horz" wrap="square" lIns="0" tIns="326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70"/>
              </a:spcBef>
            </a:pPr>
            <a:r>
              <a:rPr sz="5700" b="1" dirty="0">
                <a:solidFill>
                  <a:srgbClr val="0F1140"/>
                </a:solidFill>
                <a:latin typeface="Roboto"/>
                <a:cs typeface="Roboto"/>
              </a:rPr>
              <a:t>Industry</a:t>
            </a:r>
            <a:r>
              <a:rPr sz="5700" b="1" spc="-1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5700" b="1" spc="-10" dirty="0">
                <a:solidFill>
                  <a:srgbClr val="0F1140"/>
                </a:solidFill>
                <a:latin typeface="Roboto"/>
                <a:cs typeface="Roboto"/>
              </a:rPr>
              <a:t>Analysis</a:t>
            </a:r>
            <a:endParaRPr sz="5700">
              <a:latin typeface="Roboto"/>
              <a:cs typeface="Roboto"/>
            </a:endParaRPr>
          </a:p>
          <a:p>
            <a:pPr marL="3772535">
              <a:lnSpc>
                <a:spcPct val="100000"/>
              </a:lnSpc>
              <a:spcBef>
                <a:spcPts val="2185"/>
              </a:spcBef>
            </a:pPr>
            <a:r>
              <a:rPr sz="5150" u="sng" spc="-29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MICHAEL</a:t>
            </a:r>
            <a:r>
              <a:rPr sz="5150" u="sng" spc="-14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 </a:t>
            </a:r>
            <a:r>
              <a:rPr sz="5150" u="sng" spc="-48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PORTER’S</a:t>
            </a:r>
            <a:r>
              <a:rPr sz="5150" u="sng" spc="-14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 </a:t>
            </a:r>
            <a:r>
              <a:rPr sz="5150" u="sng" spc="-31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5</a:t>
            </a:r>
            <a:r>
              <a:rPr sz="5150" u="sng" spc="-14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 </a:t>
            </a:r>
            <a:r>
              <a:rPr sz="5150" u="sng" spc="-40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FORCES</a:t>
            </a:r>
            <a:endParaRPr sz="515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06292" y="3754929"/>
            <a:ext cx="2705100" cy="5489575"/>
            <a:chOff x="4506292" y="3754929"/>
            <a:chExt cx="2705100" cy="5489575"/>
          </a:xfrm>
        </p:grpSpPr>
        <p:sp>
          <p:nvSpPr>
            <p:cNvPr id="4" name="object 4"/>
            <p:cNvSpPr/>
            <p:nvPr/>
          </p:nvSpPr>
          <p:spPr>
            <a:xfrm>
              <a:off x="4506292" y="4452883"/>
              <a:ext cx="2705100" cy="4791075"/>
            </a:xfrm>
            <a:custGeom>
              <a:avLst/>
              <a:gdLst/>
              <a:ahLst/>
              <a:cxnLst/>
              <a:rect l="l" t="t" r="r" b="b"/>
              <a:pathLst>
                <a:path w="2705100" h="4791075">
                  <a:moveTo>
                    <a:pt x="2705099" y="4791026"/>
                  </a:moveTo>
                  <a:lnTo>
                    <a:pt x="0" y="4791026"/>
                  </a:lnTo>
                  <a:lnTo>
                    <a:pt x="0" y="0"/>
                  </a:lnTo>
                  <a:lnTo>
                    <a:pt x="2705099" y="0"/>
                  </a:lnTo>
                  <a:lnTo>
                    <a:pt x="2705099" y="4791026"/>
                  </a:lnTo>
                  <a:close/>
                </a:path>
              </a:pathLst>
            </a:custGeom>
            <a:solidFill>
              <a:srgbClr val="57B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03412" y="3754929"/>
              <a:ext cx="1724660" cy="1508125"/>
            </a:xfrm>
            <a:custGeom>
              <a:avLst/>
              <a:gdLst/>
              <a:ahLst/>
              <a:cxnLst/>
              <a:rect l="l" t="t" r="r" b="b"/>
              <a:pathLst>
                <a:path w="1724659" h="1508125">
                  <a:moveTo>
                    <a:pt x="862085" y="1507743"/>
                  </a:moveTo>
                  <a:lnTo>
                    <a:pt x="0" y="1400036"/>
                  </a:lnTo>
                  <a:lnTo>
                    <a:pt x="0" y="107707"/>
                  </a:lnTo>
                  <a:lnTo>
                    <a:pt x="862085" y="0"/>
                  </a:lnTo>
                  <a:lnTo>
                    <a:pt x="1724171" y="107707"/>
                  </a:lnTo>
                  <a:lnTo>
                    <a:pt x="1724171" y="1400036"/>
                  </a:lnTo>
                  <a:lnTo>
                    <a:pt x="862085" y="1507743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76973" y="3904641"/>
              <a:ext cx="1381125" cy="1204595"/>
            </a:xfrm>
            <a:custGeom>
              <a:avLst/>
              <a:gdLst/>
              <a:ahLst/>
              <a:cxnLst/>
              <a:rect l="l" t="t" r="r" b="b"/>
              <a:pathLst>
                <a:path w="1381125" h="1204595">
                  <a:moveTo>
                    <a:pt x="690520" y="1204368"/>
                  </a:moveTo>
                  <a:lnTo>
                    <a:pt x="0" y="1118364"/>
                  </a:lnTo>
                  <a:lnTo>
                    <a:pt x="0" y="86160"/>
                  </a:lnTo>
                  <a:lnTo>
                    <a:pt x="690520" y="0"/>
                  </a:lnTo>
                  <a:lnTo>
                    <a:pt x="1381040" y="86160"/>
                  </a:lnTo>
                  <a:lnTo>
                    <a:pt x="1381040" y="1118364"/>
                  </a:lnTo>
                  <a:lnTo>
                    <a:pt x="690520" y="1204368"/>
                  </a:lnTo>
                  <a:close/>
                </a:path>
              </a:pathLst>
            </a:custGeom>
            <a:solidFill>
              <a:srgbClr val="695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146563" y="3830892"/>
            <a:ext cx="2724150" cy="5706110"/>
            <a:chOff x="1146563" y="3830892"/>
            <a:chExt cx="2724150" cy="5706110"/>
          </a:xfrm>
        </p:grpSpPr>
        <p:sp>
          <p:nvSpPr>
            <p:cNvPr id="8" name="object 8"/>
            <p:cNvSpPr/>
            <p:nvPr/>
          </p:nvSpPr>
          <p:spPr>
            <a:xfrm>
              <a:off x="1146563" y="4420818"/>
              <a:ext cx="2724150" cy="4819650"/>
            </a:xfrm>
            <a:custGeom>
              <a:avLst/>
              <a:gdLst/>
              <a:ahLst/>
              <a:cxnLst/>
              <a:rect l="l" t="t" r="r" b="b"/>
              <a:pathLst>
                <a:path w="2724150" h="4819650">
                  <a:moveTo>
                    <a:pt x="2724071" y="4819649"/>
                  </a:moveTo>
                  <a:lnTo>
                    <a:pt x="0" y="4819649"/>
                  </a:lnTo>
                  <a:lnTo>
                    <a:pt x="0" y="0"/>
                  </a:lnTo>
                  <a:lnTo>
                    <a:pt x="2724071" y="0"/>
                  </a:lnTo>
                  <a:lnTo>
                    <a:pt x="2724071" y="4819649"/>
                  </a:lnTo>
                  <a:close/>
                </a:path>
              </a:pathLst>
            </a:custGeom>
            <a:solidFill>
              <a:srgbClr val="695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94305" y="3830892"/>
              <a:ext cx="1457325" cy="1270635"/>
            </a:xfrm>
            <a:custGeom>
              <a:avLst/>
              <a:gdLst/>
              <a:ahLst/>
              <a:cxnLst/>
              <a:rect l="l" t="t" r="r" b="b"/>
              <a:pathLst>
                <a:path w="1457325" h="1270635">
                  <a:moveTo>
                    <a:pt x="728662" y="1270630"/>
                  </a:moveTo>
                  <a:lnTo>
                    <a:pt x="0" y="1179772"/>
                  </a:lnTo>
                  <a:lnTo>
                    <a:pt x="0" y="90704"/>
                  </a:lnTo>
                  <a:lnTo>
                    <a:pt x="728662" y="0"/>
                  </a:lnTo>
                  <a:lnTo>
                    <a:pt x="1457325" y="90704"/>
                  </a:lnTo>
                  <a:lnTo>
                    <a:pt x="1457325" y="1179772"/>
                  </a:lnTo>
                  <a:lnTo>
                    <a:pt x="728662" y="1270630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41028" y="3957435"/>
              <a:ext cx="1162050" cy="1024255"/>
            </a:xfrm>
            <a:custGeom>
              <a:avLst/>
              <a:gdLst/>
              <a:ahLst/>
              <a:cxnLst/>
              <a:rect l="l" t="t" r="r" b="b"/>
              <a:pathLst>
                <a:path w="1162050" h="1024254">
                  <a:moveTo>
                    <a:pt x="581057" y="1024199"/>
                  </a:moveTo>
                  <a:lnTo>
                    <a:pt x="0" y="951097"/>
                  </a:lnTo>
                  <a:lnTo>
                    <a:pt x="0" y="73256"/>
                  </a:lnTo>
                  <a:lnTo>
                    <a:pt x="581057" y="0"/>
                  </a:lnTo>
                  <a:lnTo>
                    <a:pt x="1161961" y="73256"/>
                  </a:lnTo>
                  <a:lnTo>
                    <a:pt x="1161961" y="951097"/>
                  </a:lnTo>
                  <a:lnTo>
                    <a:pt x="581057" y="1024199"/>
                  </a:lnTo>
                  <a:close/>
                </a:path>
              </a:pathLst>
            </a:custGeom>
            <a:solidFill>
              <a:srgbClr val="695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0482" y="8607301"/>
              <a:ext cx="2276475" cy="929640"/>
            </a:xfrm>
            <a:custGeom>
              <a:avLst/>
              <a:gdLst/>
              <a:ahLst/>
              <a:cxnLst/>
              <a:rect l="l" t="t" r="r" b="b"/>
              <a:pathLst>
                <a:path w="2276475" h="929640">
                  <a:moveTo>
                    <a:pt x="1707148" y="929430"/>
                  </a:moveTo>
                  <a:lnTo>
                    <a:pt x="569049" y="929430"/>
                  </a:lnTo>
                  <a:lnTo>
                    <a:pt x="0" y="464715"/>
                  </a:lnTo>
                  <a:lnTo>
                    <a:pt x="569049" y="0"/>
                  </a:lnTo>
                  <a:lnTo>
                    <a:pt x="1707303" y="0"/>
                  </a:lnTo>
                  <a:lnTo>
                    <a:pt x="2276198" y="464715"/>
                  </a:lnTo>
                  <a:lnTo>
                    <a:pt x="1707148" y="929430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4566" y="5900641"/>
              <a:ext cx="108223" cy="1082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4566" y="7013793"/>
              <a:ext cx="108223" cy="10822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811158" y="3769051"/>
            <a:ext cx="2638425" cy="5358130"/>
            <a:chOff x="7811158" y="3769051"/>
            <a:chExt cx="2638425" cy="5358130"/>
          </a:xfrm>
        </p:grpSpPr>
        <p:sp>
          <p:nvSpPr>
            <p:cNvPr id="15" name="object 15"/>
            <p:cNvSpPr/>
            <p:nvPr/>
          </p:nvSpPr>
          <p:spPr>
            <a:xfrm>
              <a:off x="7811158" y="4450389"/>
              <a:ext cx="2638425" cy="4676775"/>
            </a:xfrm>
            <a:custGeom>
              <a:avLst/>
              <a:gdLst/>
              <a:ahLst/>
              <a:cxnLst/>
              <a:rect l="l" t="t" r="r" b="b"/>
              <a:pathLst>
                <a:path w="2638425" h="4676775">
                  <a:moveTo>
                    <a:pt x="2638424" y="4676685"/>
                  </a:moveTo>
                  <a:lnTo>
                    <a:pt x="0" y="4676685"/>
                  </a:lnTo>
                  <a:lnTo>
                    <a:pt x="0" y="0"/>
                  </a:lnTo>
                  <a:lnTo>
                    <a:pt x="2638424" y="0"/>
                  </a:lnTo>
                  <a:lnTo>
                    <a:pt x="2638424" y="4676685"/>
                  </a:lnTo>
                  <a:close/>
                </a:path>
              </a:pathLst>
            </a:custGeom>
            <a:solidFill>
              <a:srgbClr val="D45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90179" y="3769051"/>
              <a:ext cx="1677035" cy="1470025"/>
            </a:xfrm>
            <a:custGeom>
              <a:avLst/>
              <a:gdLst/>
              <a:ahLst/>
              <a:cxnLst/>
              <a:rect l="l" t="t" r="r" b="b"/>
              <a:pathLst>
                <a:path w="1677034" h="1470025">
                  <a:moveTo>
                    <a:pt x="838276" y="1469718"/>
                  </a:moveTo>
                  <a:lnTo>
                    <a:pt x="0" y="1364727"/>
                  </a:lnTo>
                  <a:lnTo>
                    <a:pt x="0" y="104990"/>
                  </a:lnTo>
                  <a:lnTo>
                    <a:pt x="838276" y="0"/>
                  </a:lnTo>
                  <a:lnTo>
                    <a:pt x="1676552" y="104990"/>
                  </a:lnTo>
                  <a:lnTo>
                    <a:pt x="1676552" y="1364727"/>
                  </a:lnTo>
                  <a:lnTo>
                    <a:pt x="838276" y="1469718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59577" y="3915220"/>
              <a:ext cx="1343025" cy="1176020"/>
            </a:xfrm>
            <a:custGeom>
              <a:avLst/>
              <a:gdLst/>
              <a:ahLst/>
              <a:cxnLst/>
              <a:rect l="l" t="t" r="r" b="b"/>
              <a:pathLst>
                <a:path w="1343025" h="1176020">
                  <a:moveTo>
                    <a:pt x="671512" y="1175809"/>
                  </a:moveTo>
                  <a:lnTo>
                    <a:pt x="0" y="1091844"/>
                  </a:lnTo>
                  <a:lnTo>
                    <a:pt x="0" y="84117"/>
                  </a:lnTo>
                  <a:lnTo>
                    <a:pt x="671512" y="0"/>
                  </a:lnTo>
                  <a:lnTo>
                    <a:pt x="1343025" y="84117"/>
                  </a:lnTo>
                  <a:lnTo>
                    <a:pt x="1343025" y="1091844"/>
                  </a:lnTo>
                  <a:lnTo>
                    <a:pt x="671512" y="1175809"/>
                  </a:lnTo>
                  <a:close/>
                </a:path>
              </a:pathLst>
            </a:custGeom>
            <a:solidFill>
              <a:srgbClr val="695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3064" y="6671268"/>
              <a:ext cx="106890" cy="1068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3064" y="7037750"/>
              <a:ext cx="106890" cy="1068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3064" y="7770712"/>
              <a:ext cx="106890" cy="106890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88178" y="3710435"/>
            <a:ext cx="2705100" cy="5499735"/>
            <a:chOff x="11088178" y="3710435"/>
            <a:chExt cx="2705100" cy="5499735"/>
          </a:xfrm>
        </p:grpSpPr>
        <p:sp>
          <p:nvSpPr>
            <p:cNvPr id="22" name="object 22"/>
            <p:cNvSpPr/>
            <p:nvPr/>
          </p:nvSpPr>
          <p:spPr>
            <a:xfrm>
              <a:off x="11088178" y="4409584"/>
              <a:ext cx="2705100" cy="4800600"/>
            </a:xfrm>
            <a:custGeom>
              <a:avLst/>
              <a:gdLst/>
              <a:ahLst/>
              <a:cxnLst/>
              <a:rect l="l" t="t" r="r" b="b"/>
              <a:pathLst>
                <a:path w="2705100" h="4800600">
                  <a:moveTo>
                    <a:pt x="2705099" y="4800398"/>
                  </a:moveTo>
                  <a:lnTo>
                    <a:pt x="0" y="4800398"/>
                  </a:lnTo>
                  <a:lnTo>
                    <a:pt x="0" y="0"/>
                  </a:lnTo>
                  <a:lnTo>
                    <a:pt x="2705099" y="0"/>
                  </a:lnTo>
                  <a:lnTo>
                    <a:pt x="2705099" y="4800398"/>
                  </a:lnTo>
                  <a:close/>
                </a:path>
              </a:pathLst>
            </a:custGeom>
            <a:solidFill>
              <a:srgbClr val="FD80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616817" y="3710435"/>
              <a:ext cx="1724025" cy="1508125"/>
            </a:xfrm>
            <a:custGeom>
              <a:avLst/>
              <a:gdLst/>
              <a:ahLst/>
              <a:cxnLst/>
              <a:rect l="l" t="t" r="r" b="b"/>
              <a:pathLst>
                <a:path w="1724025" h="1508125">
                  <a:moveTo>
                    <a:pt x="861933" y="1507707"/>
                  </a:moveTo>
                  <a:lnTo>
                    <a:pt x="0" y="1399924"/>
                  </a:lnTo>
                  <a:lnTo>
                    <a:pt x="0" y="107625"/>
                  </a:lnTo>
                  <a:lnTo>
                    <a:pt x="861933" y="0"/>
                  </a:lnTo>
                  <a:lnTo>
                    <a:pt x="1723867" y="107625"/>
                  </a:lnTo>
                  <a:lnTo>
                    <a:pt x="1723867" y="1399924"/>
                  </a:lnTo>
                  <a:lnTo>
                    <a:pt x="861933" y="1507707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790649" y="3860387"/>
              <a:ext cx="1381125" cy="1204595"/>
            </a:xfrm>
            <a:custGeom>
              <a:avLst/>
              <a:gdLst/>
              <a:ahLst/>
              <a:cxnLst/>
              <a:rect l="l" t="t" r="r" b="b"/>
              <a:pathLst>
                <a:path w="1381125" h="1204595">
                  <a:moveTo>
                    <a:pt x="690618" y="1204341"/>
                  </a:moveTo>
                  <a:lnTo>
                    <a:pt x="0" y="1118216"/>
                  </a:lnTo>
                  <a:lnTo>
                    <a:pt x="0" y="86125"/>
                  </a:lnTo>
                  <a:lnTo>
                    <a:pt x="690618" y="0"/>
                  </a:lnTo>
                  <a:lnTo>
                    <a:pt x="1381080" y="86125"/>
                  </a:lnTo>
                  <a:lnTo>
                    <a:pt x="1381080" y="1118372"/>
                  </a:lnTo>
                  <a:lnTo>
                    <a:pt x="690618" y="1204341"/>
                  </a:lnTo>
                  <a:close/>
                </a:path>
              </a:pathLst>
            </a:custGeom>
            <a:solidFill>
              <a:srgbClr val="695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85031" y="5514737"/>
              <a:ext cx="110237" cy="1102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85031" y="5892694"/>
              <a:ext cx="110237" cy="1102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85031" y="6648610"/>
              <a:ext cx="110237" cy="11023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390329" y="2635455"/>
            <a:ext cx="2456815" cy="9969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-635" algn="ctr">
              <a:lnSpc>
                <a:spcPts val="2430"/>
              </a:lnSpc>
              <a:spcBef>
                <a:spcPts val="470"/>
              </a:spcBef>
            </a:pPr>
            <a:r>
              <a:rPr sz="2300" spc="-75" dirty="0">
                <a:solidFill>
                  <a:srgbClr val="20282F"/>
                </a:solidFill>
                <a:latin typeface="Arial Black"/>
                <a:cs typeface="Arial Black"/>
              </a:rPr>
              <a:t>RIVALRY </a:t>
            </a:r>
            <a:r>
              <a:rPr sz="2300" spc="-10" dirty="0">
                <a:solidFill>
                  <a:srgbClr val="20282F"/>
                </a:solidFill>
                <a:latin typeface="Arial Black"/>
                <a:cs typeface="Arial Black"/>
              </a:rPr>
              <a:t>AMONG </a:t>
            </a:r>
            <a:r>
              <a:rPr sz="2300" spc="-180" dirty="0">
                <a:solidFill>
                  <a:srgbClr val="20282F"/>
                </a:solidFill>
                <a:latin typeface="Arial Black"/>
                <a:cs typeface="Arial Black"/>
              </a:rPr>
              <a:t>EXISTING</a:t>
            </a:r>
            <a:r>
              <a:rPr sz="2300" spc="-10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300" spc="-140" dirty="0">
                <a:solidFill>
                  <a:srgbClr val="20282F"/>
                </a:solidFill>
                <a:latin typeface="Arial Black"/>
                <a:cs typeface="Arial Black"/>
              </a:rPr>
              <a:t>FIRMS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74648" y="5331242"/>
            <a:ext cx="2053589" cy="29940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24510">
              <a:lnSpc>
                <a:spcPct val="100000"/>
              </a:lnSpc>
              <a:spcBef>
                <a:spcPts val="495"/>
              </a:spcBef>
            </a:pPr>
            <a:r>
              <a:rPr sz="2100" spc="-20" dirty="0">
                <a:solidFill>
                  <a:srgbClr val="F7F7F6"/>
                </a:solidFill>
                <a:latin typeface="Arial Black"/>
                <a:cs typeface="Arial Black"/>
              </a:rPr>
              <a:t>High</a:t>
            </a:r>
            <a:endParaRPr sz="2100">
              <a:latin typeface="Arial Black"/>
              <a:cs typeface="Arial Black"/>
            </a:endParaRPr>
          </a:p>
          <a:p>
            <a:pPr marL="12700" marR="5080">
              <a:lnSpc>
                <a:spcPct val="115900"/>
              </a:lnSpc>
            </a:pPr>
            <a:r>
              <a:rPr sz="2100" dirty="0">
                <a:solidFill>
                  <a:srgbClr val="F7F7F6"/>
                </a:solidFill>
                <a:latin typeface="Arial MT"/>
                <a:cs typeface="Arial MT"/>
              </a:rPr>
              <a:t>80%</a:t>
            </a:r>
            <a:r>
              <a:rPr sz="2100" spc="85" dirty="0">
                <a:solidFill>
                  <a:srgbClr val="F7F7F6"/>
                </a:solidFill>
                <a:latin typeface="Arial MT"/>
                <a:cs typeface="Arial MT"/>
              </a:rPr>
              <a:t> </a:t>
            </a:r>
            <a:r>
              <a:rPr sz="2100" spc="55" dirty="0">
                <a:solidFill>
                  <a:srgbClr val="F7F7F6"/>
                </a:solidFill>
                <a:latin typeface="Arial MT"/>
                <a:cs typeface="Arial MT"/>
              </a:rPr>
              <a:t>market </a:t>
            </a:r>
            <a:r>
              <a:rPr sz="2100" dirty="0">
                <a:solidFill>
                  <a:srgbClr val="F7F7F6"/>
                </a:solidFill>
                <a:latin typeface="Arial MT"/>
                <a:cs typeface="Arial MT"/>
              </a:rPr>
              <a:t>share</a:t>
            </a:r>
            <a:r>
              <a:rPr sz="2100" spc="95" dirty="0">
                <a:solidFill>
                  <a:srgbClr val="F7F7F6"/>
                </a:solidFill>
                <a:latin typeface="Arial MT"/>
                <a:cs typeface="Arial MT"/>
              </a:rPr>
              <a:t> </a:t>
            </a:r>
            <a:r>
              <a:rPr sz="2100" spc="100" dirty="0">
                <a:solidFill>
                  <a:srgbClr val="F7F7F6"/>
                </a:solidFill>
                <a:latin typeface="Arial MT"/>
                <a:cs typeface="Arial MT"/>
              </a:rPr>
              <a:t>with</a:t>
            </a:r>
            <a:r>
              <a:rPr sz="2100" spc="95" dirty="0">
                <a:solidFill>
                  <a:srgbClr val="F7F7F6"/>
                </a:solidFill>
                <a:latin typeface="Arial MT"/>
                <a:cs typeface="Arial MT"/>
              </a:rPr>
              <a:t> </a:t>
            </a:r>
            <a:r>
              <a:rPr sz="2100" spc="125" dirty="0">
                <a:solidFill>
                  <a:srgbClr val="F7F7F6"/>
                </a:solidFill>
                <a:latin typeface="Arial MT"/>
                <a:cs typeface="Arial MT"/>
              </a:rPr>
              <a:t>top</a:t>
            </a:r>
            <a:r>
              <a:rPr sz="2100" spc="95" dirty="0">
                <a:solidFill>
                  <a:srgbClr val="F7F7F6"/>
                </a:solidFill>
                <a:latin typeface="Arial MT"/>
                <a:cs typeface="Arial MT"/>
              </a:rPr>
              <a:t> </a:t>
            </a:r>
            <a:r>
              <a:rPr sz="2100" spc="-50" dirty="0">
                <a:solidFill>
                  <a:srgbClr val="F7F7F6"/>
                </a:solidFill>
                <a:latin typeface="Arial MT"/>
                <a:cs typeface="Arial MT"/>
              </a:rPr>
              <a:t>4 </a:t>
            </a:r>
            <a:r>
              <a:rPr sz="2100" spc="-10" dirty="0">
                <a:solidFill>
                  <a:srgbClr val="F7F7F6"/>
                </a:solidFill>
                <a:latin typeface="Arial MT"/>
                <a:cs typeface="Arial MT"/>
              </a:rPr>
              <a:t>players.</a:t>
            </a:r>
            <a:endParaRPr sz="2100">
              <a:latin typeface="Arial MT"/>
              <a:cs typeface="Arial MT"/>
            </a:endParaRPr>
          </a:p>
          <a:p>
            <a:pPr marL="12700" marR="8890">
              <a:lnSpc>
                <a:spcPct val="115900"/>
              </a:lnSpc>
            </a:pPr>
            <a:r>
              <a:rPr sz="2100" spc="60" dirty="0">
                <a:solidFill>
                  <a:srgbClr val="F7F7F6"/>
                </a:solidFill>
                <a:latin typeface="Arial MT"/>
                <a:cs typeface="Arial MT"/>
              </a:rPr>
              <a:t>Consolidation </a:t>
            </a:r>
            <a:r>
              <a:rPr sz="2100" spc="85" dirty="0">
                <a:solidFill>
                  <a:srgbClr val="F7F7F6"/>
                </a:solidFill>
                <a:latin typeface="Arial MT"/>
                <a:cs typeface="Arial MT"/>
              </a:rPr>
              <a:t>expected</a:t>
            </a:r>
            <a:r>
              <a:rPr sz="2100" spc="30" dirty="0">
                <a:solidFill>
                  <a:srgbClr val="F7F7F6"/>
                </a:solidFill>
                <a:latin typeface="Arial MT"/>
                <a:cs typeface="Arial MT"/>
              </a:rPr>
              <a:t> </a:t>
            </a:r>
            <a:r>
              <a:rPr sz="2100" spc="95" dirty="0">
                <a:solidFill>
                  <a:srgbClr val="F7F7F6"/>
                </a:solidFill>
                <a:latin typeface="Arial MT"/>
                <a:cs typeface="Arial MT"/>
              </a:rPr>
              <a:t>and </a:t>
            </a:r>
            <a:r>
              <a:rPr sz="2100" spc="55" dirty="0">
                <a:solidFill>
                  <a:srgbClr val="F7F7F6"/>
                </a:solidFill>
                <a:latin typeface="Arial MT"/>
                <a:cs typeface="Arial MT"/>
              </a:rPr>
              <a:t>industry</a:t>
            </a:r>
            <a:r>
              <a:rPr sz="2100" spc="15" dirty="0">
                <a:solidFill>
                  <a:srgbClr val="F7F7F6"/>
                </a:solidFill>
                <a:latin typeface="Arial MT"/>
                <a:cs typeface="Arial MT"/>
              </a:rPr>
              <a:t> </a:t>
            </a:r>
            <a:r>
              <a:rPr sz="2100" spc="50" dirty="0">
                <a:solidFill>
                  <a:srgbClr val="F7F7F6"/>
                </a:solidFill>
                <a:latin typeface="Arial MT"/>
                <a:cs typeface="Arial MT"/>
              </a:rPr>
              <a:t>nearing maturity.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89489" y="5375853"/>
            <a:ext cx="2294255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4865">
              <a:lnSpc>
                <a:spcPct val="114500"/>
              </a:lnSpc>
              <a:spcBef>
                <a:spcPts val="100"/>
              </a:spcBef>
            </a:pPr>
            <a:r>
              <a:rPr sz="2100" spc="-70" dirty="0">
                <a:solidFill>
                  <a:srgbClr val="F9F9EB"/>
                </a:solidFill>
                <a:latin typeface="Arial Black"/>
                <a:cs typeface="Arial Black"/>
              </a:rPr>
              <a:t>LOW,</a:t>
            </a:r>
            <a:r>
              <a:rPr sz="2100" spc="-95" dirty="0">
                <a:solidFill>
                  <a:srgbClr val="F9F9EB"/>
                </a:solidFill>
                <a:latin typeface="Arial Black"/>
                <a:cs typeface="Arial Black"/>
              </a:rPr>
              <a:t> </a:t>
            </a:r>
            <a:r>
              <a:rPr sz="2100" spc="75" dirty="0">
                <a:solidFill>
                  <a:srgbClr val="F9F9EB"/>
                </a:solidFill>
                <a:latin typeface="Arial MT"/>
                <a:cs typeface="Arial MT"/>
              </a:rPr>
              <a:t>but </a:t>
            </a:r>
            <a:r>
              <a:rPr sz="2100" spc="-10" dirty="0">
                <a:solidFill>
                  <a:srgbClr val="F9F9EB"/>
                </a:solidFill>
                <a:latin typeface="Arial MT"/>
                <a:cs typeface="Arial MT"/>
              </a:rPr>
              <a:t>increasing </a:t>
            </a:r>
            <a:r>
              <a:rPr sz="2100" spc="50" dirty="0">
                <a:solidFill>
                  <a:srgbClr val="F9F9EB"/>
                </a:solidFill>
                <a:latin typeface="Arial MT"/>
                <a:cs typeface="Arial MT"/>
              </a:rPr>
              <a:t>because</a:t>
            </a:r>
            <a:r>
              <a:rPr sz="2100" spc="30" dirty="0">
                <a:solidFill>
                  <a:srgbClr val="F9F9EB"/>
                </a:solidFill>
                <a:latin typeface="Arial MT"/>
                <a:cs typeface="Arial MT"/>
              </a:rPr>
              <a:t> </a:t>
            </a:r>
            <a:r>
              <a:rPr sz="2100" spc="-25" dirty="0">
                <a:solidFill>
                  <a:srgbClr val="F9F9EB"/>
                </a:solidFill>
                <a:latin typeface="Arial MT"/>
                <a:cs typeface="Arial MT"/>
              </a:rPr>
              <a:t>of,</a:t>
            </a:r>
            <a:endParaRPr sz="2100">
              <a:latin typeface="Arial MT"/>
              <a:cs typeface="Arial MT"/>
            </a:endParaRPr>
          </a:p>
          <a:p>
            <a:pPr marL="493395" marR="5080">
              <a:lnSpc>
                <a:spcPct val="114500"/>
              </a:lnSpc>
            </a:pPr>
            <a:r>
              <a:rPr sz="2100" spc="-10" dirty="0">
                <a:solidFill>
                  <a:srgbClr val="F9F9EB"/>
                </a:solidFill>
                <a:latin typeface="Arial MT"/>
                <a:cs typeface="Arial MT"/>
              </a:rPr>
              <a:t>Retreading </a:t>
            </a:r>
            <a:r>
              <a:rPr sz="2100" spc="75" dirty="0">
                <a:solidFill>
                  <a:srgbClr val="F9F9EB"/>
                </a:solidFill>
                <a:latin typeface="Arial MT"/>
                <a:cs typeface="Arial MT"/>
              </a:rPr>
              <a:t>Import</a:t>
            </a:r>
            <a:r>
              <a:rPr sz="2100" spc="5" dirty="0">
                <a:solidFill>
                  <a:srgbClr val="F9F9EB"/>
                </a:solidFill>
                <a:latin typeface="Arial MT"/>
                <a:cs typeface="Arial MT"/>
              </a:rPr>
              <a:t> </a:t>
            </a:r>
            <a:r>
              <a:rPr sz="2100" spc="65" dirty="0">
                <a:solidFill>
                  <a:srgbClr val="F9F9EB"/>
                </a:solidFill>
                <a:latin typeface="Arial MT"/>
                <a:cs typeface="Arial MT"/>
              </a:rPr>
              <a:t>of </a:t>
            </a:r>
            <a:r>
              <a:rPr sz="2100" dirty="0">
                <a:solidFill>
                  <a:srgbClr val="F9F9EB"/>
                </a:solidFill>
                <a:latin typeface="Arial MT"/>
                <a:cs typeface="Arial MT"/>
              </a:rPr>
              <a:t>Chinese</a:t>
            </a:r>
            <a:r>
              <a:rPr sz="2100" spc="155" dirty="0">
                <a:solidFill>
                  <a:srgbClr val="F9F9EB"/>
                </a:solidFill>
                <a:latin typeface="Arial MT"/>
                <a:cs typeface="Arial MT"/>
              </a:rPr>
              <a:t> </a:t>
            </a:r>
            <a:r>
              <a:rPr sz="2100" spc="-20" dirty="0">
                <a:solidFill>
                  <a:srgbClr val="F9F9EB"/>
                </a:solidFill>
                <a:latin typeface="Arial MT"/>
                <a:cs typeface="Arial MT"/>
              </a:rPr>
              <a:t>Tyres </a:t>
            </a:r>
            <a:r>
              <a:rPr sz="2100" spc="-45" dirty="0">
                <a:solidFill>
                  <a:srgbClr val="F9F9EB"/>
                </a:solidFill>
                <a:latin typeface="Arial MT"/>
                <a:cs typeface="Arial MT"/>
              </a:rPr>
              <a:t>ISI </a:t>
            </a:r>
            <a:r>
              <a:rPr sz="2100" spc="50" dirty="0">
                <a:solidFill>
                  <a:srgbClr val="F9F9EB"/>
                </a:solidFill>
                <a:latin typeface="Arial MT"/>
                <a:cs typeface="Arial MT"/>
              </a:rPr>
              <a:t>mark</a:t>
            </a:r>
            <a:r>
              <a:rPr sz="2100" spc="-45" dirty="0">
                <a:solidFill>
                  <a:srgbClr val="F9F9EB"/>
                </a:solidFill>
                <a:latin typeface="Arial MT"/>
                <a:cs typeface="Arial MT"/>
              </a:rPr>
              <a:t> </a:t>
            </a:r>
            <a:r>
              <a:rPr sz="2100" spc="65" dirty="0">
                <a:solidFill>
                  <a:srgbClr val="F9F9EB"/>
                </a:solidFill>
                <a:latin typeface="Arial MT"/>
                <a:cs typeface="Arial MT"/>
              </a:rPr>
              <a:t>made </a:t>
            </a:r>
            <a:r>
              <a:rPr sz="2100" spc="40" dirty="0">
                <a:solidFill>
                  <a:srgbClr val="F9F9EB"/>
                </a:solidFill>
                <a:latin typeface="Arial MT"/>
                <a:cs typeface="Arial MT"/>
              </a:rPr>
              <a:t>compulsory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570563" y="5312932"/>
            <a:ext cx="2072639" cy="22936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150" spc="-25" dirty="0">
                <a:solidFill>
                  <a:srgbClr val="20282F"/>
                </a:solidFill>
                <a:latin typeface="Arial MT"/>
                <a:cs typeface="Arial MT"/>
              </a:rPr>
              <a:t>OEM’S</a:t>
            </a:r>
            <a:r>
              <a:rPr sz="2150" spc="-55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60" dirty="0">
                <a:solidFill>
                  <a:srgbClr val="20282F"/>
                </a:solidFill>
                <a:latin typeface="Arial MT"/>
                <a:cs typeface="Arial MT"/>
              </a:rPr>
              <a:t>-</a:t>
            </a:r>
            <a:r>
              <a:rPr sz="2150" spc="-5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20282F"/>
                </a:solidFill>
                <a:latin typeface="Arial Black"/>
                <a:cs typeface="Arial Black"/>
              </a:rPr>
              <a:t>LOW</a:t>
            </a:r>
            <a:endParaRPr sz="2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150" dirty="0">
                <a:solidFill>
                  <a:srgbClr val="20282F"/>
                </a:solidFill>
                <a:latin typeface="Arial MT"/>
                <a:cs typeface="Arial MT"/>
              </a:rPr>
              <a:t>Switching</a:t>
            </a:r>
            <a:r>
              <a:rPr sz="2150" spc="395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30" dirty="0">
                <a:solidFill>
                  <a:srgbClr val="20282F"/>
                </a:solidFill>
                <a:latin typeface="Arial MT"/>
                <a:cs typeface="Arial MT"/>
              </a:rPr>
              <a:t>Costs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150" spc="60" dirty="0">
                <a:solidFill>
                  <a:srgbClr val="20282F"/>
                </a:solidFill>
                <a:latin typeface="Arial MT"/>
                <a:cs typeface="Arial MT"/>
              </a:rPr>
              <a:t>-</a:t>
            </a:r>
            <a:r>
              <a:rPr sz="2150" spc="5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20282F"/>
                </a:solidFill>
                <a:latin typeface="Arial Black"/>
                <a:cs typeface="Arial Black"/>
              </a:rPr>
              <a:t>LOW</a:t>
            </a:r>
            <a:endParaRPr sz="2150">
              <a:latin typeface="Arial Black"/>
              <a:cs typeface="Arial Black"/>
            </a:endParaRPr>
          </a:p>
          <a:p>
            <a:pPr marL="12700" marR="55880">
              <a:lnSpc>
                <a:spcPts val="2980"/>
              </a:lnSpc>
              <a:spcBef>
                <a:spcPts val="90"/>
              </a:spcBef>
            </a:pPr>
            <a:r>
              <a:rPr sz="2150" dirty="0">
                <a:solidFill>
                  <a:srgbClr val="20282F"/>
                </a:solidFill>
                <a:latin typeface="Arial MT"/>
                <a:cs typeface="Arial MT"/>
              </a:rPr>
              <a:t>In</a:t>
            </a:r>
            <a:r>
              <a:rPr sz="2150" spc="4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20282F"/>
                </a:solidFill>
                <a:latin typeface="Arial MT"/>
                <a:cs typeface="Arial MT"/>
              </a:rPr>
              <a:t>Replacement </a:t>
            </a:r>
            <a:r>
              <a:rPr sz="2150" spc="65" dirty="0">
                <a:solidFill>
                  <a:srgbClr val="20282F"/>
                </a:solidFill>
                <a:latin typeface="Arial MT"/>
                <a:cs typeface="Arial MT"/>
              </a:rPr>
              <a:t>Markets</a:t>
            </a:r>
            <a:r>
              <a:rPr sz="2150" spc="5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20282F"/>
                </a:solidFill>
                <a:latin typeface="Arial MT"/>
                <a:cs typeface="Arial MT"/>
              </a:rPr>
              <a:t>- </a:t>
            </a:r>
            <a:r>
              <a:rPr sz="2150" spc="-25" dirty="0">
                <a:solidFill>
                  <a:srgbClr val="20282F"/>
                </a:solidFill>
                <a:latin typeface="Arial Black"/>
                <a:cs typeface="Arial Black"/>
              </a:rPr>
              <a:t>MODERATE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0196" y="2567181"/>
            <a:ext cx="2329180" cy="10083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indent="-635" algn="ctr">
              <a:lnSpc>
                <a:spcPts val="2460"/>
              </a:lnSpc>
              <a:spcBef>
                <a:spcPts val="475"/>
              </a:spcBef>
            </a:pPr>
            <a:r>
              <a:rPr sz="2350" spc="-285" dirty="0">
                <a:solidFill>
                  <a:srgbClr val="20282F"/>
                </a:solidFill>
                <a:latin typeface="Arial Black"/>
                <a:cs typeface="Arial Black"/>
              </a:rPr>
              <a:t>THREAT</a:t>
            </a:r>
            <a:r>
              <a:rPr sz="2350" spc="-55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350" spc="-25" dirty="0">
                <a:solidFill>
                  <a:srgbClr val="20282F"/>
                </a:solidFill>
                <a:latin typeface="Arial Black"/>
                <a:cs typeface="Arial Black"/>
              </a:rPr>
              <a:t>OF </a:t>
            </a:r>
            <a:r>
              <a:rPr sz="2350" spc="-280" dirty="0">
                <a:solidFill>
                  <a:srgbClr val="20282F"/>
                </a:solidFill>
                <a:latin typeface="Arial Black"/>
                <a:cs typeface="Arial Black"/>
              </a:rPr>
              <a:t>ENTRY</a:t>
            </a:r>
            <a:r>
              <a:rPr sz="2350" spc="-65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350" spc="-170" dirty="0">
                <a:solidFill>
                  <a:srgbClr val="20282F"/>
                </a:solidFill>
                <a:latin typeface="Arial Black"/>
                <a:cs typeface="Arial Black"/>
              </a:rPr>
              <a:t>OF</a:t>
            </a:r>
            <a:r>
              <a:rPr sz="2350" spc="-50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350" spc="-65" dirty="0">
                <a:solidFill>
                  <a:srgbClr val="20282F"/>
                </a:solidFill>
                <a:latin typeface="Arial Black"/>
                <a:cs typeface="Arial Black"/>
              </a:rPr>
              <a:t>NEW </a:t>
            </a:r>
            <a:r>
              <a:rPr sz="2350" spc="-20" dirty="0">
                <a:solidFill>
                  <a:srgbClr val="20282F"/>
                </a:solidFill>
                <a:latin typeface="Arial Black"/>
                <a:cs typeface="Arial Black"/>
              </a:rPr>
              <a:t>FIRMS</a:t>
            </a:r>
            <a:endParaRPr sz="235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5041" y="4088319"/>
            <a:ext cx="283210" cy="721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50" spc="-1085" dirty="0">
                <a:solidFill>
                  <a:srgbClr val="F9F9EB"/>
                </a:solidFill>
                <a:latin typeface="Arial Black"/>
                <a:cs typeface="Arial Black"/>
              </a:rPr>
              <a:t>1</a:t>
            </a:r>
            <a:endParaRPr sz="455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19569" y="4032678"/>
            <a:ext cx="489584" cy="969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150" spc="-505" dirty="0">
                <a:solidFill>
                  <a:srgbClr val="F9F9EB"/>
                </a:solidFill>
                <a:latin typeface="Arial Black"/>
                <a:cs typeface="Arial Black"/>
              </a:rPr>
              <a:t>2</a:t>
            </a:r>
            <a:endParaRPr sz="615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221410" y="2451816"/>
            <a:ext cx="2009775" cy="253619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-635" algn="ctr">
              <a:lnSpc>
                <a:spcPts val="2400"/>
              </a:lnSpc>
              <a:spcBef>
                <a:spcPts val="465"/>
              </a:spcBef>
            </a:pPr>
            <a:r>
              <a:rPr sz="2250" spc="-250" dirty="0">
                <a:solidFill>
                  <a:srgbClr val="20282F"/>
                </a:solidFill>
                <a:latin typeface="Arial Black"/>
                <a:cs typeface="Arial Black"/>
              </a:rPr>
              <a:t>THREAT</a:t>
            </a:r>
            <a:r>
              <a:rPr sz="2250" spc="-5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250" spc="-25" dirty="0">
                <a:solidFill>
                  <a:srgbClr val="20282F"/>
                </a:solidFill>
                <a:latin typeface="Arial Black"/>
                <a:cs typeface="Arial Black"/>
              </a:rPr>
              <a:t>OF </a:t>
            </a:r>
            <a:r>
              <a:rPr sz="2250" spc="-270" dirty="0">
                <a:solidFill>
                  <a:srgbClr val="20282F"/>
                </a:solidFill>
                <a:latin typeface="Arial Black"/>
                <a:cs typeface="Arial Black"/>
              </a:rPr>
              <a:t>SUBSTITUTE </a:t>
            </a:r>
            <a:r>
              <a:rPr sz="2250" spc="-130" dirty="0">
                <a:solidFill>
                  <a:srgbClr val="20282F"/>
                </a:solidFill>
                <a:latin typeface="Arial Black"/>
                <a:cs typeface="Arial Black"/>
              </a:rPr>
              <a:t>PRODUCT</a:t>
            </a:r>
            <a:r>
              <a:rPr sz="2250" spc="-35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250" spc="-60" dirty="0">
                <a:solidFill>
                  <a:srgbClr val="20282F"/>
                </a:solidFill>
                <a:latin typeface="Arial Black"/>
                <a:cs typeface="Arial Black"/>
              </a:rPr>
              <a:t>OR </a:t>
            </a:r>
            <a:r>
              <a:rPr sz="2250" spc="-50" dirty="0">
                <a:solidFill>
                  <a:srgbClr val="20282F"/>
                </a:solidFill>
                <a:latin typeface="Arial Black"/>
                <a:cs typeface="Arial Black"/>
              </a:rPr>
              <a:t>SERVICES</a:t>
            </a:r>
            <a:endParaRPr sz="2250">
              <a:latin typeface="Arial Black"/>
              <a:cs typeface="Arial Black"/>
            </a:endParaRPr>
          </a:p>
          <a:p>
            <a:pPr marR="183515" algn="ctr">
              <a:lnSpc>
                <a:spcPct val="100000"/>
              </a:lnSpc>
              <a:spcBef>
                <a:spcPts val="2540"/>
              </a:spcBef>
            </a:pPr>
            <a:r>
              <a:rPr sz="6050" spc="-375" dirty="0">
                <a:solidFill>
                  <a:srgbClr val="F9F9EB"/>
                </a:solidFill>
                <a:latin typeface="Arial Black"/>
                <a:cs typeface="Arial Black"/>
              </a:rPr>
              <a:t>3</a:t>
            </a:r>
            <a:endParaRPr sz="605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487536" y="2593224"/>
            <a:ext cx="2055495" cy="233997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ctr">
              <a:lnSpc>
                <a:spcPts val="2480"/>
              </a:lnSpc>
              <a:spcBef>
                <a:spcPts val="475"/>
              </a:spcBef>
            </a:pPr>
            <a:r>
              <a:rPr sz="2350" spc="-110" dirty="0">
                <a:solidFill>
                  <a:srgbClr val="20282F"/>
                </a:solidFill>
                <a:latin typeface="Arial Black"/>
                <a:cs typeface="Arial Black"/>
              </a:rPr>
              <a:t>BARGAINING </a:t>
            </a:r>
            <a:r>
              <a:rPr sz="2350" spc="-140" dirty="0">
                <a:solidFill>
                  <a:srgbClr val="20282F"/>
                </a:solidFill>
                <a:latin typeface="Arial Black"/>
                <a:cs typeface="Arial Black"/>
              </a:rPr>
              <a:t>POWER</a:t>
            </a:r>
            <a:r>
              <a:rPr sz="2350" spc="-30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350" spc="-25" dirty="0">
                <a:solidFill>
                  <a:srgbClr val="20282F"/>
                </a:solidFill>
                <a:latin typeface="Arial Black"/>
                <a:cs typeface="Arial Black"/>
              </a:rPr>
              <a:t>OF </a:t>
            </a:r>
            <a:r>
              <a:rPr sz="2350" spc="-290" dirty="0">
                <a:solidFill>
                  <a:srgbClr val="20282F"/>
                </a:solidFill>
                <a:latin typeface="Arial Black"/>
                <a:cs typeface="Arial Black"/>
              </a:rPr>
              <a:t>BUYERS</a:t>
            </a:r>
            <a:endParaRPr sz="23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965"/>
              </a:spcBef>
            </a:pPr>
            <a:r>
              <a:rPr sz="6200" spc="-425" dirty="0">
                <a:solidFill>
                  <a:srgbClr val="F9F9EB"/>
                </a:solidFill>
                <a:latin typeface="Arial Black"/>
                <a:cs typeface="Arial Black"/>
              </a:rPr>
              <a:t>4</a:t>
            </a:r>
            <a:endParaRPr sz="6200">
              <a:latin typeface="Arial Black"/>
              <a:cs typeface="Arial Black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56646" y="8738525"/>
            <a:ext cx="2096135" cy="859790"/>
          </a:xfrm>
          <a:custGeom>
            <a:avLst/>
            <a:gdLst/>
            <a:ahLst/>
            <a:cxnLst/>
            <a:rect l="l" t="t" r="r" b="b"/>
            <a:pathLst>
              <a:path w="2096135" h="859790">
                <a:moveTo>
                  <a:pt x="1571623" y="859401"/>
                </a:moveTo>
                <a:lnTo>
                  <a:pt x="523925" y="859401"/>
                </a:lnTo>
                <a:lnTo>
                  <a:pt x="0" y="429700"/>
                </a:lnTo>
                <a:lnTo>
                  <a:pt x="523925" y="0"/>
                </a:lnTo>
                <a:lnTo>
                  <a:pt x="1571623" y="0"/>
                </a:lnTo>
                <a:lnTo>
                  <a:pt x="2095549" y="429700"/>
                </a:lnTo>
                <a:lnTo>
                  <a:pt x="1571623" y="859401"/>
                </a:lnTo>
                <a:close/>
              </a:path>
            </a:pathLst>
          </a:custGeom>
          <a:solidFill>
            <a:srgbClr val="69588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8170653" y="8575051"/>
            <a:ext cx="2200275" cy="961390"/>
            <a:chOff x="8170653" y="8575051"/>
            <a:chExt cx="2200275" cy="961390"/>
          </a:xfrm>
        </p:grpSpPr>
        <p:sp>
          <p:nvSpPr>
            <p:cNvPr id="39" name="object 39"/>
            <p:cNvSpPr/>
            <p:nvPr/>
          </p:nvSpPr>
          <p:spPr>
            <a:xfrm>
              <a:off x="8170653" y="8575051"/>
              <a:ext cx="2200275" cy="894715"/>
            </a:xfrm>
            <a:custGeom>
              <a:avLst/>
              <a:gdLst/>
              <a:ahLst/>
              <a:cxnLst/>
              <a:rect l="l" t="t" r="r" b="b"/>
              <a:pathLst>
                <a:path w="2200275" h="894715">
                  <a:moveTo>
                    <a:pt x="1650201" y="894324"/>
                  </a:moveTo>
                  <a:lnTo>
                    <a:pt x="550067" y="894324"/>
                  </a:lnTo>
                  <a:lnTo>
                    <a:pt x="0" y="447086"/>
                  </a:lnTo>
                  <a:lnTo>
                    <a:pt x="550067" y="0"/>
                  </a:lnTo>
                  <a:lnTo>
                    <a:pt x="1650201" y="0"/>
                  </a:lnTo>
                  <a:lnTo>
                    <a:pt x="2200269" y="447086"/>
                  </a:lnTo>
                  <a:lnTo>
                    <a:pt x="1650201" y="894324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54361" y="8702964"/>
              <a:ext cx="2038350" cy="833119"/>
            </a:xfrm>
            <a:custGeom>
              <a:avLst/>
              <a:gdLst/>
              <a:ahLst/>
              <a:cxnLst/>
              <a:rect l="l" t="t" r="r" b="b"/>
              <a:pathLst>
                <a:path w="2038350" h="833120">
                  <a:moveTo>
                    <a:pt x="1528638" y="833030"/>
                  </a:moveTo>
                  <a:lnTo>
                    <a:pt x="509495" y="833030"/>
                  </a:lnTo>
                  <a:lnTo>
                    <a:pt x="0" y="416515"/>
                  </a:lnTo>
                  <a:lnTo>
                    <a:pt x="509495" y="0"/>
                  </a:lnTo>
                  <a:lnTo>
                    <a:pt x="1528638" y="0"/>
                  </a:lnTo>
                  <a:lnTo>
                    <a:pt x="2038134" y="416515"/>
                  </a:lnTo>
                  <a:lnTo>
                    <a:pt x="1528638" y="833030"/>
                  </a:lnTo>
                  <a:close/>
                </a:path>
              </a:pathLst>
            </a:custGeom>
            <a:solidFill>
              <a:srgbClr val="D458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1399048" y="8611380"/>
            <a:ext cx="2257425" cy="981710"/>
            <a:chOff x="11399048" y="8611380"/>
            <a:chExt cx="2257425" cy="981710"/>
          </a:xfrm>
        </p:grpSpPr>
        <p:sp>
          <p:nvSpPr>
            <p:cNvPr id="42" name="object 42"/>
            <p:cNvSpPr/>
            <p:nvPr/>
          </p:nvSpPr>
          <p:spPr>
            <a:xfrm>
              <a:off x="11399048" y="8611380"/>
              <a:ext cx="2257425" cy="920750"/>
            </a:xfrm>
            <a:custGeom>
              <a:avLst/>
              <a:gdLst/>
              <a:ahLst/>
              <a:cxnLst/>
              <a:rect l="l" t="t" r="r" b="b"/>
              <a:pathLst>
                <a:path w="2257425" h="920750">
                  <a:moveTo>
                    <a:pt x="1692968" y="920700"/>
                  </a:moveTo>
                  <a:lnTo>
                    <a:pt x="564375" y="920700"/>
                  </a:lnTo>
                  <a:lnTo>
                    <a:pt x="0" y="460350"/>
                  </a:lnTo>
                  <a:lnTo>
                    <a:pt x="564375" y="0"/>
                  </a:lnTo>
                  <a:lnTo>
                    <a:pt x="1692968" y="0"/>
                  </a:lnTo>
                  <a:lnTo>
                    <a:pt x="2257344" y="460350"/>
                  </a:lnTo>
                  <a:lnTo>
                    <a:pt x="1692968" y="920700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484708" y="8742192"/>
              <a:ext cx="2085975" cy="850900"/>
            </a:xfrm>
            <a:custGeom>
              <a:avLst/>
              <a:gdLst/>
              <a:ahLst/>
              <a:cxnLst/>
              <a:rect l="l" t="t" r="r" b="b"/>
              <a:pathLst>
                <a:path w="2085975" h="850900">
                  <a:moveTo>
                    <a:pt x="1564520" y="850402"/>
                  </a:moveTo>
                  <a:lnTo>
                    <a:pt x="521454" y="850402"/>
                  </a:lnTo>
                  <a:lnTo>
                    <a:pt x="0" y="425280"/>
                  </a:lnTo>
                  <a:lnTo>
                    <a:pt x="521454" y="0"/>
                  </a:lnTo>
                  <a:lnTo>
                    <a:pt x="1564520" y="0"/>
                  </a:lnTo>
                  <a:lnTo>
                    <a:pt x="2085975" y="425122"/>
                  </a:lnTo>
                  <a:lnTo>
                    <a:pt x="1564520" y="850402"/>
                  </a:lnTo>
                  <a:close/>
                </a:path>
              </a:pathLst>
            </a:custGeom>
            <a:solidFill>
              <a:srgbClr val="FD80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4433914" y="3710435"/>
            <a:ext cx="2705100" cy="5499735"/>
            <a:chOff x="14433914" y="3710435"/>
            <a:chExt cx="2705100" cy="5499735"/>
          </a:xfrm>
        </p:grpSpPr>
        <p:sp>
          <p:nvSpPr>
            <p:cNvPr id="45" name="object 45"/>
            <p:cNvSpPr/>
            <p:nvPr/>
          </p:nvSpPr>
          <p:spPr>
            <a:xfrm>
              <a:off x="14433914" y="4409584"/>
              <a:ext cx="2705100" cy="4800600"/>
            </a:xfrm>
            <a:custGeom>
              <a:avLst/>
              <a:gdLst/>
              <a:ahLst/>
              <a:cxnLst/>
              <a:rect l="l" t="t" r="r" b="b"/>
              <a:pathLst>
                <a:path w="2705100" h="4800600">
                  <a:moveTo>
                    <a:pt x="2705099" y="4800398"/>
                  </a:moveTo>
                  <a:lnTo>
                    <a:pt x="0" y="4800398"/>
                  </a:lnTo>
                  <a:lnTo>
                    <a:pt x="0" y="0"/>
                  </a:lnTo>
                  <a:lnTo>
                    <a:pt x="2705099" y="0"/>
                  </a:lnTo>
                  <a:lnTo>
                    <a:pt x="2705099" y="4800398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962553" y="3710435"/>
              <a:ext cx="1724025" cy="1508125"/>
            </a:xfrm>
            <a:custGeom>
              <a:avLst/>
              <a:gdLst/>
              <a:ahLst/>
              <a:cxnLst/>
              <a:rect l="l" t="t" r="r" b="b"/>
              <a:pathLst>
                <a:path w="1724025" h="1508125">
                  <a:moveTo>
                    <a:pt x="861933" y="1507707"/>
                  </a:moveTo>
                  <a:lnTo>
                    <a:pt x="0" y="1399924"/>
                  </a:lnTo>
                  <a:lnTo>
                    <a:pt x="0" y="107625"/>
                  </a:lnTo>
                  <a:lnTo>
                    <a:pt x="861933" y="0"/>
                  </a:lnTo>
                  <a:lnTo>
                    <a:pt x="1723867" y="107625"/>
                  </a:lnTo>
                  <a:lnTo>
                    <a:pt x="1723867" y="1399924"/>
                  </a:lnTo>
                  <a:lnTo>
                    <a:pt x="861933" y="1507707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136385" y="3860387"/>
              <a:ext cx="1381125" cy="1204595"/>
            </a:xfrm>
            <a:custGeom>
              <a:avLst/>
              <a:gdLst/>
              <a:ahLst/>
              <a:cxnLst/>
              <a:rect l="l" t="t" r="r" b="b"/>
              <a:pathLst>
                <a:path w="1381125" h="1204595">
                  <a:moveTo>
                    <a:pt x="690618" y="1204341"/>
                  </a:moveTo>
                  <a:lnTo>
                    <a:pt x="0" y="1118216"/>
                  </a:lnTo>
                  <a:lnTo>
                    <a:pt x="0" y="86125"/>
                  </a:lnTo>
                  <a:lnTo>
                    <a:pt x="690618" y="0"/>
                  </a:lnTo>
                  <a:lnTo>
                    <a:pt x="1381080" y="86125"/>
                  </a:lnTo>
                  <a:lnTo>
                    <a:pt x="1381080" y="1118372"/>
                  </a:lnTo>
                  <a:lnTo>
                    <a:pt x="690618" y="1204341"/>
                  </a:lnTo>
                  <a:close/>
                </a:path>
              </a:pathLst>
            </a:custGeom>
            <a:solidFill>
              <a:srgbClr val="695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90598" y="5514589"/>
              <a:ext cx="110237" cy="11023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90598" y="6270505"/>
              <a:ext cx="110237" cy="11023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90598" y="7026420"/>
              <a:ext cx="110237" cy="110237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4795560" y="6352483"/>
            <a:ext cx="2257425" cy="3241675"/>
            <a:chOff x="4795560" y="6352483"/>
            <a:chExt cx="2257425" cy="3241675"/>
          </a:xfrm>
        </p:grpSpPr>
        <p:sp>
          <p:nvSpPr>
            <p:cNvPr id="52" name="object 52"/>
            <p:cNvSpPr/>
            <p:nvPr/>
          </p:nvSpPr>
          <p:spPr>
            <a:xfrm>
              <a:off x="4795560" y="8613199"/>
              <a:ext cx="2257425" cy="920750"/>
            </a:xfrm>
            <a:custGeom>
              <a:avLst/>
              <a:gdLst/>
              <a:ahLst/>
              <a:cxnLst/>
              <a:rect l="l" t="t" r="r" b="b"/>
              <a:pathLst>
                <a:path w="2257425" h="920750">
                  <a:moveTo>
                    <a:pt x="1693068" y="920605"/>
                  </a:moveTo>
                  <a:lnTo>
                    <a:pt x="564356" y="920605"/>
                  </a:lnTo>
                  <a:lnTo>
                    <a:pt x="0" y="460224"/>
                  </a:lnTo>
                  <a:lnTo>
                    <a:pt x="564356" y="0"/>
                  </a:lnTo>
                  <a:lnTo>
                    <a:pt x="1693068" y="0"/>
                  </a:lnTo>
                  <a:lnTo>
                    <a:pt x="2257424" y="460224"/>
                  </a:lnTo>
                  <a:lnTo>
                    <a:pt x="1693068" y="920605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81214" y="8743590"/>
              <a:ext cx="2085975" cy="850900"/>
            </a:xfrm>
            <a:custGeom>
              <a:avLst/>
              <a:gdLst/>
              <a:ahLst/>
              <a:cxnLst/>
              <a:rect l="l" t="t" r="r" b="b"/>
              <a:pathLst>
                <a:path w="2085975" h="850900">
                  <a:moveTo>
                    <a:pt x="1564499" y="850567"/>
                  </a:moveTo>
                  <a:lnTo>
                    <a:pt x="521447" y="850567"/>
                  </a:lnTo>
                  <a:lnTo>
                    <a:pt x="0" y="425283"/>
                  </a:lnTo>
                  <a:lnTo>
                    <a:pt x="521447" y="0"/>
                  </a:lnTo>
                  <a:lnTo>
                    <a:pt x="1564499" y="0"/>
                  </a:lnTo>
                  <a:lnTo>
                    <a:pt x="2085946" y="425283"/>
                  </a:lnTo>
                  <a:lnTo>
                    <a:pt x="1564499" y="850567"/>
                  </a:lnTo>
                  <a:close/>
                </a:path>
              </a:pathLst>
            </a:custGeom>
            <a:solidFill>
              <a:srgbClr val="57B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3681" y="6352483"/>
              <a:ext cx="109494" cy="10949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3681" y="6727893"/>
              <a:ext cx="109494" cy="10949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3681" y="7103303"/>
              <a:ext cx="109494" cy="10949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3681" y="7854123"/>
              <a:ext cx="109494" cy="109494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4961613" y="5312910"/>
            <a:ext cx="2114550" cy="3049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2150" spc="80" dirty="0">
                <a:solidFill>
                  <a:srgbClr val="20282F"/>
                </a:solidFill>
                <a:latin typeface="Arial MT"/>
                <a:cs typeface="Arial MT"/>
              </a:rPr>
              <a:t>Number</a:t>
            </a:r>
            <a:r>
              <a:rPr sz="2150" spc="2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70" dirty="0">
                <a:solidFill>
                  <a:srgbClr val="20282F"/>
                </a:solidFill>
                <a:latin typeface="Arial MT"/>
                <a:cs typeface="Arial MT"/>
              </a:rPr>
              <a:t>of </a:t>
            </a:r>
            <a:r>
              <a:rPr sz="2150" dirty="0">
                <a:solidFill>
                  <a:srgbClr val="20282F"/>
                </a:solidFill>
                <a:latin typeface="Arial MT"/>
                <a:cs typeface="Arial MT"/>
              </a:rPr>
              <a:t>Suppliers</a:t>
            </a:r>
            <a:r>
              <a:rPr sz="2150" spc="95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60" dirty="0">
                <a:solidFill>
                  <a:srgbClr val="20282F"/>
                </a:solidFill>
                <a:latin typeface="Arial MT"/>
                <a:cs typeface="Arial MT"/>
              </a:rPr>
              <a:t>-</a:t>
            </a:r>
            <a:r>
              <a:rPr sz="2150" spc="9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-40" dirty="0">
                <a:solidFill>
                  <a:srgbClr val="20282F"/>
                </a:solidFill>
                <a:latin typeface="Arial Black"/>
                <a:cs typeface="Arial Black"/>
              </a:rPr>
              <a:t>LOW </a:t>
            </a:r>
            <a:r>
              <a:rPr sz="2150" spc="50" dirty="0">
                <a:solidFill>
                  <a:srgbClr val="20282F"/>
                </a:solidFill>
                <a:latin typeface="Arial MT"/>
                <a:cs typeface="Arial MT"/>
              </a:rPr>
              <a:t>Switching</a:t>
            </a:r>
            <a:r>
              <a:rPr sz="2150" spc="2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45" dirty="0">
                <a:solidFill>
                  <a:srgbClr val="20282F"/>
                </a:solidFill>
                <a:latin typeface="Arial MT"/>
                <a:cs typeface="Arial MT"/>
              </a:rPr>
              <a:t>Costs</a:t>
            </a:r>
            <a:endParaRPr sz="2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150" spc="60" dirty="0">
                <a:solidFill>
                  <a:srgbClr val="20282F"/>
                </a:solidFill>
                <a:latin typeface="Arial MT"/>
                <a:cs typeface="Arial MT"/>
              </a:rPr>
              <a:t>-</a:t>
            </a:r>
            <a:r>
              <a:rPr sz="2150" spc="1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20282F"/>
                </a:solidFill>
                <a:latin typeface="Arial Black"/>
                <a:cs typeface="Arial Black"/>
              </a:rPr>
              <a:t>HIGH</a:t>
            </a:r>
            <a:endParaRPr sz="2150">
              <a:latin typeface="Arial Black"/>
              <a:cs typeface="Arial Black"/>
            </a:endParaRPr>
          </a:p>
          <a:p>
            <a:pPr marL="12700" marR="368300">
              <a:lnSpc>
                <a:spcPts val="2980"/>
              </a:lnSpc>
              <a:spcBef>
                <a:spcPts val="85"/>
              </a:spcBef>
            </a:pPr>
            <a:r>
              <a:rPr sz="2150" spc="60" dirty="0">
                <a:solidFill>
                  <a:srgbClr val="20282F"/>
                </a:solidFill>
                <a:latin typeface="Arial MT"/>
                <a:cs typeface="Arial MT"/>
              </a:rPr>
              <a:t>Availability</a:t>
            </a:r>
            <a:r>
              <a:rPr sz="2150" spc="5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70" dirty="0">
                <a:solidFill>
                  <a:srgbClr val="20282F"/>
                </a:solidFill>
                <a:latin typeface="Arial MT"/>
                <a:cs typeface="Arial MT"/>
              </a:rPr>
              <a:t>of </a:t>
            </a:r>
            <a:r>
              <a:rPr sz="2150" spc="125" dirty="0">
                <a:solidFill>
                  <a:srgbClr val="20282F"/>
                </a:solidFill>
                <a:latin typeface="Arial MT"/>
                <a:cs typeface="Arial MT"/>
              </a:rPr>
              <a:t>raw</a:t>
            </a:r>
            <a:r>
              <a:rPr sz="2150" spc="20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70" dirty="0">
                <a:solidFill>
                  <a:srgbClr val="20282F"/>
                </a:solidFill>
                <a:latin typeface="Arial MT"/>
                <a:cs typeface="Arial MT"/>
              </a:rPr>
              <a:t>material </a:t>
            </a:r>
            <a:r>
              <a:rPr sz="2150" spc="50" dirty="0">
                <a:solidFill>
                  <a:srgbClr val="20282F"/>
                </a:solidFill>
                <a:latin typeface="Arial MT"/>
                <a:cs typeface="Arial MT"/>
              </a:rPr>
              <a:t>substitutes</a:t>
            </a:r>
            <a:r>
              <a:rPr sz="2150" spc="55" dirty="0">
                <a:solidFill>
                  <a:srgbClr val="20282F"/>
                </a:solidFill>
                <a:latin typeface="Arial MT"/>
                <a:cs typeface="Arial MT"/>
              </a:rPr>
              <a:t> </a:t>
            </a:r>
            <a:r>
              <a:rPr sz="2150" spc="10" dirty="0">
                <a:solidFill>
                  <a:srgbClr val="20282F"/>
                </a:solidFill>
                <a:latin typeface="Arial MT"/>
                <a:cs typeface="Arial MT"/>
              </a:rPr>
              <a:t>- </a:t>
            </a:r>
            <a:r>
              <a:rPr sz="2150" spc="-25" dirty="0">
                <a:solidFill>
                  <a:srgbClr val="20282F"/>
                </a:solidFill>
                <a:latin typeface="Arial Black"/>
                <a:cs typeface="Arial Black"/>
              </a:rPr>
              <a:t>LOW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4799366" y="2566962"/>
            <a:ext cx="2055495" cy="236601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ctr">
              <a:lnSpc>
                <a:spcPts val="2480"/>
              </a:lnSpc>
              <a:spcBef>
                <a:spcPts val="475"/>
              </a:spcBef>
            </a:pPr>
            <a:r>
              <a:rPr sz="2350" spc="-110" dirty="0">
                <a:solidFill>
                  <a:srgbClr val="20282F"/>
                </a:solidFill>
                <a:latin typeface="Arial Black"/>
                <a:cs typeface="Arial Black"/>
              </a:rPr>
              <a:t>BARGAINING </a:t>
            </a:r>
            <a:r>
              <a:rPr sz="2350" spc="-140" dirty="0">
                <a:solidFill>
                  <a:srgbClr val="20282F"/>
                </a:solidFill>
                <a:latin typeface="Arial Black"/>
                <a:cs typeface="Arial Black"/>
              </a:rPr>
              <a:t>POWER</a:t>
            </a:r>
            <a:r>
              <a:rPr sz="2350" spc="-30" dirty="0">
                <a:solidFill>
                  <a:srgbClr val="20282F"/>
                </a:solidFill>
                <a:latin typeface="Arial Black"/>
                <a:cs typeface="Arial Black"/>
              </a:rPr>
              <a:t> </a:t>
            </a:r>
            <a:r>
              <a:rPr sz="2350" spc="-25" dirty="0">
                <a:solidFill>
                  <a:srgbClr val="20282F"/>
                </a:solidFill>
                <a:latin typeface="Arial Black"/>
                <a:cs typeface="Arial Black"/>
              </a:rPr>
              <a:t>OF </a:t>
            </a:r>
            <a:r>
              <a:rPr sz="2350" spc="-125" dirty="0">
                <a:solidFill>
                  <a:srgbClr val="20282F"/>
                </a:solidFill>
                <a:latin typeface="Arial Black"/>
                <a:cs typeface="Arial Black"/>
              </a:rPr>
              <a:t>SUPPLIERS</a:t>
            </a:r>
            <a:endParaRPr sz="2350">
              <a:latin typeface="Arial Black"/>
              <a:cs typeface="Arial Black"/>
            </a:endParaRPr>
          </a:p>
          <a:p>
            <a:pPr marL="67945" algn="ctr">
              <a:lnSpc>
                <a:spcPct val="100000"/>
              </a:lnSpc>
              <a:spcBef>
                <a:spcPts val="3170"/>
              </a:spcBef>
            </a:pPr>
            <a:r>
              <a:rPr sz="6200" spc="-425" dirty="0">
                <a:solidFill>
                  <a:srgbClr val="F9F9EB"/>
                </a:solidFill>
                <a:latin typeface="Arial Black"/>
                <a:cs typeface="Arial Black"/>
              </a:rPr>
              <a:t>5</a:t>
            </a:r>
            <a:endParaRPr sz="6200">
              <a:latin typeface="Arial Black"/>
              <a:cs typeface="Arial Black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4744783" y="8611380"/>
            <a:ext cx="2257425" cy="981710"/>
            <a:chOff x="14744783" y="8611380"/>
            <a:chExt cx="2257425" cy="981710"/>
          </a:xfrm>
        </p:grpSpPr>
        <p:sp>
          <p:nvSpPr>
            <p:cNvPr id="61" name="object 61"/>
            <p:cNvSpPr/>
            <p:nvPr/>
          </p:nvSpPr>
          <p:spPr>
            <a:xfrm>
              <a:off x="14744783" y="8611380"/>
              <a:ext cx="2257425" cy="920750"/>
            </a:xfrm>
            <a:custGeom>
              <a:avLst/>
              <a:gdLst/>
              <a:ahLst/>
              <a:cxnLst/>
              <a:rect l="l" t="t" r="r" b="b"/>
              <a:pathLst>
                <a:path w="2257425" h="920750">
                  <a:moveTo>
                    <a:pt x="1692968" y="920700"/>
                  </a:moveTo>
                  <a:lnTo>
                    <a:pt x="564375" y="920700"/>
                  </a:lnTo>
                  <a:lnTo>
                    <a:pt x="0" y="460350"/>
                  </a:lnTo>
                  <a:lnTo>
                    <a:pt x="564375" y="0"/>
                  </a:lnTo>
                  <a:lnTo>
                    <a:pt x="1692968" y="0"/>
                  </a:lnTo>
                  <a:lnTo>
                    <a:pt x="2257344" y="460350"/>
                  </a:lnTo>
                  <a:lnTo>
                    <a:pt x="1692968" y="920700"/>
                  </a:lnTo>
                  <a:close/>
                </a:path>
              </a:pathLst>
            </a:custGeom>
            <a:solidFill>
              <a:srgbClr val="F9F9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4830443" y="8742192"/>
              <a:ext cx="2085975" cy="850900"/>
            </a:xfrm>
            <a:custGeom>
              <a:avLst/>
              <a:gdLst/>
              <a:ahLst/>
              <a:cxnLst/>
              <a:rect l="l" t="t" r="r" b="b"/>
              <a:pathLst>
                <a:path w="2085975" h="850900">
                  <a:moveTo>
                    <a:pt x="1564520" y="850402"/>
                  </a:moveTo>
                  <a:lnTo>
                    <a:pt x="521454" y="850402"/>
                  </a:lnTo>
                  <a:lnTo>
                    <a:pt x="0" y="425280"/>
                  </a:lnTo>
                  <a:lnTo>
                    <a:pt x="521454" y="0"/>
                  </a:lnTo>
                  <a:lnTo>
                    <a:pt x="1564520" y="0"/>
                  </a:lnTo>
                  <a:lnTo>
                    <a:pt x="2085975" y="425122"/>
                  </a:lnTo>
                  <a:lnTo>
                    <a:pt x="1564520" y="850402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25454" y="5401226"/>
            <a:ext cx="2388870" cy="3028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7314">
              <a:lnSpc>
                <a:spcPct val="114599"/>
              </a:lnSpc>
              <a:spcBef>
                <a:spcPts val="95"/>
              </a:spcBef>
            </a:pPr>
            <a:r>
              <a:rPr sz="2150" spc="-65" dirty="0">
                <a:latin typeface="Arial Black"/>
                <a:cs typeface="Arial Black"/>
              </a:rPr>
              <a:t>LOW,</a:t>
            </a:r>
            <a:r>
              <a:rPr sz="2150" spc="-75" dirty="0">
                <a:latin typeface="Arial Black"/>
                <a:cs typeface="Arial Black"/>
              </a:rPr>
              <a:t> </a:t>
            </a:r>
            <a:r>
              <a:rPr sz="2150" spc="50" dirty="0">
                <a:latin typeface="Arial MT"/>
                <a:cs typeface="Arial MT"/>
              </a:rPr>
              <a:t>due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105" dirty="0">
                <a:latin typeface="Arial MT"/>
                <a:cs typeface="Arial MT"/>
              </a:rPr>
              <a:t>to</a:t>
            </a:r>
            <a:r>
              <a:rPr sz="2150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high </a:t>
            </a:r>
            <a:r>
              <a:rPr sz="2150" spc="50" dirty="0">
                <a:latin typeface="Arial MT"/>
                <a:cs typeface="Arial MT"/>
              </a:rPr>
              <a:t>entry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spc="45" dirty="0">
                <a:latin typeface="Arial MT"/>
                <a:cs typeface="Arial MT"/>
              </a:rPr>
              <a:t>barriers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like,</a:t>
            </a:r>
            <a:endParaRPr sz="2150">
              <a:latin typeface="Arial MT"/>
              <a:cs typeface="Arial MT"/>
            </a:endParaRPr>
          </a:p>
          <a:p>
            <a:pPr marL="504825" marR="5080">
              <a:lnSpc>
                <a:spcPct val="114599"/>
              </a:lnSpc>
            </a:pPr>
            <a:r>
              <a:rPr sz="2150" dirty="0">
                <a:latin typeface="Arial MT"/>
                <a:cs typeface="Arial MT"/>
              </a:rPr>
              <a:t>Force</a:t>
            </a:r>
            <a:r>
              <a:rPr sz="2150" spc="-30" dirty="0">
                <a:latin typeface="Arial MT"/>
                <a:cs typeface="Arial MT"/>
              </a:rPr>
              <a:t> </a:t>
            </a:r>
            <a:r>
              <a:rPr sz="2150" spc="85" dirty="0">
                <a:latin typeface="Arial MT"/>
                <a:cs typeface="Arial MT"/>
              </a:rPr>
              <a:t>of</a:t>
            </a:r>
            <a:r>
              <a:rPr sz="2150" spc="-2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rivalry </a:t>
            </a:r>
            <a:r>
              <a:rPr sz="2150" dirty="0">
                <a:latin typeface="Arial MT"/>
                <a:cs typeface="Arial MT"/>
              </a:rPr>
              <a:t>High</a:t>
            </a:r>
            <a:r>
              <a:rPr sz="2150" spc="155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Risk</a:t>
            </a:r>
            <a:endParaRPr sz="2150">
              <a:latin typeface="Arial MT"/>
              <a:cs typeface="Arial MT"/>
            </a:endParaRPr>
          </a:p>
          <a:p>
            <a:pPr marL="504825" marR="66040">
              <a:lnSpc>
                <a:spcPct val="114599"/>
              </a:lnSpc>
            </a:pPr>
            <a:r>
              <a:rPr sz="2150" dirty="0">
                <a:latin typeface="Arial MT"/>
                <a:cs typeface="Arial MT"/>
              </a:rPr>
              <a:t>High</a:t>
            </a:r>
            <a:r>
              <a:rPr sz="2150" spc="15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Raw </a:t>
            </a:r>
            <a:r>
              <a:rPr sz="2150" spc="65" dirty="0">
                <a:latin typeface="Arial MT"/>
                <a:cs typeface="Arial MT"/>
              </a:rPr>
              <a:t>material</a:t>
            </a:r>
            <a:r>
              <a:rPr sz="2150" spc="3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costs </a:t>
            </a:r>
            <a:r>
              <a:rPr sz="2150" dirty="0">
                <a:latin typeface="Arial MT"/>
                <a:cs typeface="Arial MT"/>
              </a:rPr>
              <a:t>Highly</a:t>
            </a:r>
            <a:r>
              <a:rPr sz="2150" spc="204" dirty="0">
                <a:latin typeface="Arial MT"/>
                <a:cs typeface="Arial MT"/>
              </a:rPr>
              <a:t> </a:t>
            </a:r>
            <a:r>
              <a:rPr sz="2150" spc="80" dirty="0">
                <a:latin typeface="Arial MT"/>
                <a:cs typeface="Arial MT"/>
              </a:rPr>
              <a:t>Capital </a:t>
            </a:r>
            <a:r>
              <a:rPr sz="2150" spc="-10" dirty="0">
                <a:latin typeface="Arial MT"/>
                <a:cs typeface="Arial MT"/>
              </a:rPr>
              <a:t>intensive.</a:t>
            </a:r>
            <a:endParaRPr sz="2150">
              <a:latin typeface="Arial MT"/>
              <a:cs typeface="Arial MT"/>
            </a:endParaRPr>
          </a:p>
        </p:txBody>
      </p:sp>
      <p:pic>
        <p:nvPicPr>
          <p:cNvPr id="64" name="object 6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65" name="object 6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935" rIns="0" bIns="0" rtlCol="0">
            <a:spAutoFit/>
          </a:bodyPr>
          <a:lstStyle/>
          <a:p>
            <a:pPr marL="281305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90108"/>
            <a:ext cx="10515600" cy="66040"/>
            <a:chOff x="0" y="1290108"/>
            <a:chExt cx="10515600" cy="66040"/>
          </a:xfrm>
        </p:grpSpPr>
        <p:sp>
          <p:nvSpPr>
            <p:cNvPr id="3" name="object 3"/>
            <p:cNvSpPr/>
            <p:nvPr/>
          </p:nvSpPr>
          <p:spPr>
            <a:xfrm>
              <a:off x="3543240" y="1290108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90108"/>
              <a:ext cx="3543300" cy="66040"/>
            </a:xfrm>
            <a:custGeom>
              <a:avLst/>
              <a:gdLst/>
              <a:ahLst/>
              <a:cxnLst/>
              <a:rect l="l" t="t" r="r" b="b"/>
              <a:pathLst>
                <a:path w="3543300" h="66040">
                  <a:moveTo>
                    <a:pt x="3543240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543240" y="0"/>
                  </a:lnTo>
                  <a:lnTo>
                    <a:pt x="3543240" y="6565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2320" y="1290108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Generic</a:t>
            </a:r>
            <a:r>
              <a:rPr spc="130" dirty="0"/>
              <a:t> </a:t>
            </a:r>
            <a:r>
              <a:rPr dirty="0"/>
              <a:t>Corporate</a:t>
            </a:r>
            <a:r>
              <a:rPr spc="125" dirty="0"/>
              <a:t> </a:t>
            </a:r>
            <a:r>
              <a:rPr dirty="0"/>
              <a:t>Strategy</a:t>
            </a:r>
            <a:r>
              <a:rPr spc="125" dirty="0"/>
              <a:t> </a:t>
            </a:r>
            <a:r>
              <a:rPr spc="-10" dirty="0"/>
              <a:t>Analysis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7730811" y="9732050"/>
            <a:ext cx="10557510" cy="70485"/>
            <a:chOff x="7730811" y="9732050"/>
            <a:chExt cx="10557510" cy="70485"/>
          </a:xfrm>
        </p:grpSpPr>
        <p:sp>
          <p:nvSpPr>
            <p:cNvPr id="8" name="object 8"/>
            <p:cNvSpPr/>
            <p:nvPr/>
          </p:nvSpPr>
          <p:spPr>
            <a:xfrm>
              <a:off x="11603628" y="9732050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5" y="70106"/>
                  </a:lnTo>
                  <a:lnTo>
                    <a:pt x="3441685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969083" y="9732256"/>
              <a:ext cx="3319145" cy="66040"/>
            </a:xfrm>
            <a:custGeom>
              <a:avLst/>
              <a:gdLst/>
              <a:ahLst/>
              <a:cxnLst/>
              <a:rect l="l" t="t" r="r" b="b"/>
              <a:pathLst>
                <a:path w="3319144" h="66040">
                  <a:moveTo>
                    <a:pt x="3318916" y="65447"/>
                  </a:moveTo>
                  <a:lnTo>
                    <a:pt x="0" y="65447"/>
                  </a:lnTo>
                  <a:lnTo>
                    <a:pt x="0" y="0"/>
                  </a:lnTo>
                  <a:lnTo>
                    <a:pt x="3318916" y="0"/>
                  </a:lnTo>
                  <a:lnTo>
                    <a:pt x="3318916" y="65447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30811" y="9732050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7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7" y="0"/>
                  </a:lnTo>
                  <a:lnTo>
                    <a:pt x="3872817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21022" y="1664711"/>
            <a:ext cx="5615305" cy="739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u="sng" spc="-28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COST</a:t>
            </a:r>
            <a:r>
              <a:rPr sz="4650" u="sng" spc="-12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 </a:t>
            </a:r>
            <a:r>
              <a:rPr sz="4650" u="sng" spc="-39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LEADERSHIP</a:t>
            </a:r>
            <a:endParaRPr sz="4650">
              <a:latin typeface="Arial Black"/>
              <a:cs typeface="Arial Black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7173" y="7180153"/>
            <a:ext cx="8440420" cy="1856739"/>
            <a:chOff x="447173" y="7180153"/>
            <a:chExt cx="8440420" cy="1856739"/>
          </a:xfrm>
        </p:grpSpPr>
        <p:sp>
          <p:nvSpPr>
            <p:cNvPr id="13" name="object 13"/>
            <p:cNvSpPr/>
            <p:nvPr/>
          </p:nvSpPr>
          <p:spPr>
            <a:xfrm>
              <a:off x="563029" y="7294276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9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9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4"/>
                  </a:lnTo>
                  <a:lnTo>
                    <a:pt x="8324542" y="1594789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9" y="174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223" y="7199212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8" y="1742504"/>
                  </a:moveTo>
                  <a:lnTo>
                    <a:pt x="152400" y="1742504"/>
                  </a:lnTo>
                  <a:lnTo>
                    <a:pt x="104229" y="1734735"/>
                  </a:lnTo>
                  <a:lnTo>
                    <a:pt x="62394" y="1713100"/>
                  </a:lnTo>
                  <a:lnTo>
                    <a:pt x="29404" y="1680110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8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6"/>
                  </a:lnTo>
                  <a:lnTo>
                    <a:pt x="8324542" y="1594788"/>
                  </a:lnTo>
                  <a:lnTo>
                    <a:pt x="8317528" y="1638274"/>
                  </a:lnTo>
                  <a:lnTo>
                    <a:pt x="8295893" y="1680110"/>
                  </a:lnTo>
                  <a:lnTo>
                    <a:pt x="8262903" y="1713100"/>
                  </a:lnTo>
                  <a:lnTo>
                    <a:pt x="8221068" y="1734735"/>
                  </a:lnTo>
                  <a:lnTo>
                    <a:pt x="8172898" y="1742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6223" y="7199203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324790" y="1592879"/>
                  </a:moveTo>
                  <a:lnTo>
                    <a:pt x="8317524" y="1638289"/>
                  </a:lnTo>
                  <a:lnTo>
                    <a:pt x="8295875" y="1680136"/>
                  </a:lnTo>
                  <a:lnTo>
                    <a:pt x="8262866" y="1713127"/>
                  </a:lnTo>
                  <a:lnTo>
                    <a:pt x="8221014" y="1734752"/>
                  </a:lnTo>
                  <a:lnTo>
                    <a:pt x="8172839" y="1742513"/>
                  </a:lnTo>
                  <a:lnTo>
                    <a:pt x="152450" y="1742521"/>
                  </a:lnTo>
                  <a:lnTo>
                    <a:pt x="104264" y="1734761"/>
                  </a:lnTo>
                  <a:lnTo>
                    <a:pt x="62410" y="1713124"/>
                  </a:lnTo>
                  <a:lnTo>
                    <a:pt x="29406" y="1680122"/>
                  </a:lnTo>
                  <a:lnTo>
                    <a:pt x="7767" y="1638269"/>
                  </a:lnTo>
                  <a:lnTo>
                    <a:pt x="0" y="1590090"/>
                  </a:lnTo>
                  <a:lnTo>
                    <a:pt x="1" y="152397"/>
                  </a:lnTo>
                  <a:lnTo>
                    <a:pt x="7782" y="104213"/>
                  </a:lnTo>
                  <a:lnTo>
                    <a:pt x="29433" y="62374"/>
                  </a:lnTo>
                  <a:lnTo>
                    <a:pt x="62439" y="29389"/>
                  </a:lnTo>
                  <a:lnTo>
                    <a:pt x="104284" y="7769"/>
                  </a:lnTo>
                  <a:lnTo>
                    <a:pt x="152455" y="0"/>
                  </a:lnTo>
                  <a:lnTo>
                    <a:pt x="8172839" y="8"/>
                  </a:lnTo>
                  <a:lnTo>
                    <a:pt x="8221021" y="7754"/>
                  </a:lnTo>
                  <a:lnTo>
                    <a:pt x="8262872" y="29383"/>
                  </a:lnTo>
                  <a:lnTo>
                    <a:pt x="8295879" y="62378"/>
                  </a:lnTo>
                  <a:lnTo>
                    <a:pt x="8317525" y="104227"/>
                  </a:lnTo>
                  <a:lnTo>
                    <a:pt x="8324791" y="14964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80326" y="7459302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4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4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4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4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4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4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4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4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4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4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4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4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4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4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4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4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4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4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4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4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4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4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4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4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4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4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4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4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4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4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4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4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7173" y="5020650"/>
            <a:ext cx="8440420" cy="1856739"/>
            <a:chOff x="447173" y="5020650"/>
            <a:chExt cx="8440420" cy="1856739"/>
          </a:xfrm>
        </p:grpSpPr>
        <p:sp>
          <p:nvSpPr>
            <p:cNvPr id="18" name="object 18"/>
            <p:cNvSpPr/>
            <p:nvPr/>
          </p:nvSpPr>
          <p:spPr>
            <a:xfrm>
              <a:off x="563029" y="5134773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9" y="1742504"/>
                  </a:moveTo>
                  <a:lnTo>
                    <a:pt x="152400" y="1742504"/>
                  </a:lnTo>
                  <a:lnTo>
                    <a:pt x="104229" y="1734735"/>
                  </a:lnTo>
                  <a:lnTo>
                    <a:pt x="62394" y="1713100"/>
                  </a:lnTo>
                  <a:lnTo>
                    <a:pt x="29404" y="1680110"/>
                  </a:lnTo>
                  <a:lnTo>
                    <a:pt x="7769" y="1638275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9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4"/>
                  </a:lnTo>
                  <a:lnTo>
                    <a:pt x="8324542" y="1594790"/>
                  </a:lnTo>
                  <a:lnTo>
                    <a:pt x="8317528" y="1638275"/>
                  </a:lnTo>
                  <a:lnTo>
                    <a:pt x="8295893" y="1680110"/>
                  </a:lnTo>
                  <a:lnTo>
                    <a:pt x="8262903" y="1713100"/>
                  </a:lnTo>
                  <a:lnTo>
                    <a:pt x="8221068" y="1734735"/>
                  </a:lnTo>
                  <a:lnTo>
                    <a:pt x="8172899" y="174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6223" y="5039709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8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3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8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6"/>
                  </a:lnTo>
                  <a:lnTo>
                    <a:pt x="8324542" y="1594787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8" y="1742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6223" y="5039700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324791" y="1592878"/>
                  </a:moveTo>
                  <a:lnTo>
                    <a:pt x="8317524" y="1638288"/>
                  </a:lnTo>
                  <a:lnTo>
                    <a:pt x="8295874" y="1680135"/>
                  </a:lnTo>
                  <a:lnTo>
                    <a:pt x="8262865" y="1713127"/>
                  </a:lnTo>
                  <a:lnTo>
                    <a:pt x="8221014" y="1734751"/>
                  </a:lnTo>
                  <a:lnTo>
                    <a:pt x="8172839" y="1742512"/>
                  </a:lnTo>
                  <a:lnTo>
                    <a:pt x="152450" y="1742520"/>
                  </a:lnTo>
                  <a:lnTo>
                    <a:pt x="104264" y="1734760"/>
                  </a:lnTo>
                  <a:lnTo>
                    <a:pt x="62411" y="1713124"/>
                  </a:lnTo>
                  <a:lnTo>
                    <a:pt x="29406" y="1680122"/>
                  </a:lnTo>
                  <a:lnTo>
                    <a:pt x="7767" y="1638269"/>
                  </a:lnTo>
                  <a:lnTo>
                    <a:pt x="0" y="1590090"/>
                  </a:lnTo>
                  <a:lnTo>
                    <a:pt x="1" y="152397"/>
                  </a:lnTo>
                  <a:lnTo>
                    <a:pt x="7782" y="104213"/>
                  </a:lnTo>
                  <a:lnTo>
                    <a:pt x="29433" y="62374"/>
                  </a:lnTo>
                  <a:lnTo>
                    <a:pt x="62439" y="29389"/>
                  </a:lnTo>
                  <a:lnTo>
                    <a:pt x="104284" y="7769"/>
                  </a:lnTo>
                  <a:lnTo>
                    <a:pt x="152455" y="0"/>
                  </a:lnTo>
                  <a:lnTo>
                    <a:pt x="8172839" y="8"/>
                  </a:lnTo>
                  <a:lnTo>
                    <a:pt x="8221021" y="7754"/>
                  </a:lnTo>
                  <a:lnTo>
                    <a:pt x="8262872" y="29383"/>
                  </a:lnTo>
                  <a:lnTo>
                    <a:pt x="8295879" y="62378"/>
                  </a:lnTo>
                  <a:lnTo>
                    <a:pt x="8317525" y="104227"/>
                  </a:lnTo>
                  <a:lnTo>
                    <a:pt x="8324791" y="14964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0646" y="5244813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47173" y="2820376"/>
            <a:ext cx="8440420" cy="1856739"/>
            <a:chOff x="447173" y="2820376"/>
            <a:chExt cx="8440420" cy="1856739"/>
          </a:xfrm>
        </p:grpSpPr>
        <p:sp>
          <p:nvSpPr>
            <p:cNvPr id="23" name="object 23"/>
            <p:cNvSpPr/>
            <p:nvPr/>
          </p:nvSpPr>
          <p:spPr>
            <a:xfrm>
              <a:off x="563029" y="2934497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9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9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4"/>
                  </a:lnTo>
                  <a:lnTo>
                    <a:pt x="8324542" y="1594789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9" y="174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223" y="2839435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8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8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6"/>
                  </a:lnTo>
                  <a:lnTo>
                    <a:pt x="8324542" y="1594788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8" y="1742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223" y="2839426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324790" y="1592879"/>
                  </a:moveTo>
                  <a:lnTo>
                    <a:pt x="8317524" y="1638289"/>
                  </a:lnTo>
                  <a:lnTo>
                    <a:pt x="8295874" y="1680136"/>
                  </a:lnTo>
                  <a:lnTo>
                    <a:pt x="8262865" y="1713127"/>
                  </a:lnTo>
                  <a:lnTo>
                    <a:pt x="8221014" y="1734752"/>
                  </a:lnTo>
                  <a:lnTo>
                    <a:pt x="8172839" y="1742512"/>
                  </a:lnTo>
                  <a:lnTo>
                    <a:pt x="152450" y="1742521"/>
                  </a:lnTo>
                  <a:lnTo>
                    <a:pt x="104264" y="1734761"/>
                  </a:lnTo>
                  <a:lnTo>
                    <a:pt x="62410" y="1713124"/>
                  </a:lnTo>
                  <a:lnTo>
                    <a:pt x="29406" y="1680122"/>
                  </a:lnTo>
                  <a:lnTo>
                    <a:pt x="7767" y="1638269"/>
                  </a:lnTo>
                  <a:lnTo>
                    <a:pt x="0" y="1590090"/>
                  </a:lnTo>
                  <a:lnTo>
                    <a:pt x="1" y="152397"/>
                  </a:lnTo>
                  <a:lnTo>
                    <a:pt x="7782" y="104213"/>
                  </a:lnTo>
                  <a:lnTo>
                    <a:pt x="29433" y="62374"/>
                  </a:lnTo>
                  <a:lnTo>
                    <a:pt x="62439" y="29389"/>
                  </a:lnTo>
                  <a:lnTo>
                    <a:pt x="104284" y="7769"/>
                  </a:lnTo>
                  <a:lnTo>
                    <a:pt x="152455" y="0"/>
                  </a:lnTo>
                  <a:lnTo>
                    <a:pt x="8172839" y="8"/>
                  </a:lnTo>
                  <a:lnTo>
                    <a:pt x="8221021" y="7754"/>
                  </a:lnTo>
                  <a:lnTo>
                    <a:pt x="8262872" y="29383"/>
                  </a:lnTo>
                  <a:lnTo>
                    <a:pt x="8295879" y="62378"/>
                  </a:lnTo>
                  <a:lnTo>
                    <a:pt x="8317525" y="104227"/>
                  </a:lnTo>
                  <a:lnTo>
                    <a:pt x="8324791" y="14964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60965" y="3099524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58409" y="3220443"/>
            <a:ext cx="2423160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 indent="75565">
              <a:lnSpc>
                <a:spcPts val="3350"/>
              </a:lnSpc>
              <a:spcBef>
                <a:spcPts val="265"/>
              </a:spcBef>
            </a:pPr>
            <a:r>
              <a:rPr sz="2850" b="1" spc="70" dirty="0">
                <a:latin typeface="Arial"/>
                <a:cs typeface="Arial"/>
              </a:rPr>
              <a:t>ECONOMIES </a:t>
            </a:r>
            <a:r>
              <a:rPr sz="2850" b="1" spc="130" dirty="0">
                <a:latin typeface="Arial"/>
                <a:cs typeface="Arial"/>
              </a:rPr>
              <a:t>OF</a:t>
            </a:r>
            <a:r>
              <a:rPr sz="2850" b="1" spc="-195" dirty="0">
                <a:latin typeface="Arial"/>
                <a:cs typeface="Arial"/>
              </a:rPr>
              <a:t> </a:t>
            </a:r>
            <a:r>
              <a:rPr sz="2850" b="1" spc="-20" dirty="0">
                <a:latin typeface="Arial"/>
                <a:cs typeface="Arial"/>
              </a:rPr>
              <a:t>SCALE</a:t>
            </a:r>
            <a:endParaRPr sz="285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90302" y="3298722"/>
            <a:ext cx="57150" cy="885825"/>
          </a:xfrm>
          <a:custGeom>
            <a:avLst/>
            <a:gdLst/>
            <a:ahLst/>
            <a:cxnLst/>
            <a:rect l="l" t="t" r="r" b="b"/>
            <a:pathLst>
              <a:path w="57150" h="885825">
                <a:moveTo>
                  <a:pt x="57150" y="853465"/>
                </a:moveTo>
                <a:lnTo>
                  <a:pt x="32372" y="828675"/>
                </a:lnTo>
                <a:lnTo>
                  <a:pt x="24790" y="828675"/>
                </a:lnTo>
                <a:lnTo>
                  <a:pt x="0" y="853465"/>
                </a:lnTo>
                <a:lnTo>
                  <a:pt x="0" y="861034"/>
                </a:lnTo>
                <a:lnTo>
                  <a:pt x="24790" y="885825"/>
                </a:lnTo>
                <a:lnTo>
                  <a:pt x="32372" y="885825"/>
                </a:lnTo>
                <a:lnTo>
                  <a:pt x="57150" y="861034"/>
                </a:lnTo>
                <a:lnTo>
                  <a:pt x="57150" y="857250"/>
                </a:lnTo>
                <a:lnTo>
                  <a:pt x="57150" y="853465"/>
                </a:lnTo>
                <a:close/>
              </a:path>
              <a:path w="57150" h="885825">
                <a:moveTo>
                  <a:pt x="57150" y="301015"/>
                </a:moveTo>
                <a:lnTo>
                  <a:pt x="32372" y="276225"/>
                </a:lnTo>
                <a:lnTo>
                  <a:pt x="24790" y="276225"/>
                </a:lnTo>
                <a:lnTo>
                  <a:pt x="0" y="301015"/>
                </a:lnTo>
                <a:lnTo>
                  <a:pt x="0" y="308584"/>
                </a:lnTo>
                <a:lnTo>
                  <a:pt x="24790" y="333375"/>
                </a:lnTo>
                <a:lnTo>
                  <a:pt x="32372" y="333375"/>
                </a:lnTo>
                <a:lnTo>
                  <a:pt x="57150" y="308584"/>
                </a:lnTo>
                <a:lnTo>
                  <a:pt x="57150" y="304800"/>
                </a:lnTo>
                <a:lnTo>
                  <a:pt x="57150" y="301015"/>
                </a:lnTo>
                <a:close/>
              </a:path>
              <a:path w="57150" h="885825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61116" y="3136149"/>
            <a:ext cx="455612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Roboto"/>
                <a:cs typeface="Roboto"/>
              </a:rPr>
              <a:t>Large-</a:t>
            </a:r>
            <a:r>
              <a:rPr sz="1600" b="1" spc="50" dirty="0">
                <a:latin typeface="Roboto"/>
                <a:cs typeface="Roboto"/>
              </a:rPr>
              <a:t>scale</a:t>
            </a:r>
            <a:r>
              <a:rPr sz="1600" b="1" spc="290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operations</a:t>
            </a:r>
            <a:r>
              <a:rPr sz="1600" b="1" spc="290" dirty="0">
                <a:latin typeface="Roboto"/>
                <a:cs typeface="Roboto"/>
              </a:rPr>
              <a:t> </a:t>
            </a:r>
            <a:r>
              <a:rPr sz="1600" b="1" spc="60" dirty="0">
                <a:latin typeface="Roboto"/>
                <a:cs typeface="Roboto"/>
              </a:rPr>
              <a:t>reduce</a:t>
            </a:r>
            <a:r>
              <a:rPr sz="1600" b="1" spc="29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per-unit</a:t>
            </a:r>
            <a:r>
              <a:rPr sz="1600" b="1" spc="290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costs. </a:t>
            </a:r>
            <a:r>
              <a:rPr sz="1600" b="1" dirty="0">
                <a:latin typeface="Roboto"/>
                <a:cs typeface="Roboto"/>
              </a:rPr>
              <a:t>Bulk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purchasing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and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diversified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product </a:t>
            </a:r>
            <a:r>
              <a:rPr sz="1600" b="1" spc="45" dirty="0">
                <a:latin typeface="Roboto"/>
                <a:cs typeface="Roboto"/>
              </a:rPr>
              <a:t>range.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b="1" dirty="0">
                <a:latin typeface="Roboto"/>
                <a:cs typeface="Roboto"/>
              </a:rPr>
              <a:t>MRF</a:t>
            </a:r>
            <a:r>
              <a:rPr sz="1600" b="1" spc="195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produces</a:t>
            </a:r>
            <a:r>
              <a:rPr sz="1600" b="1" spc="19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over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30</a:t>
            </a:r>
            <a:r>
              <a:rPr sz="1600" b="1" spc="195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million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tyres</a:t>
            </a:r>
            <a:r>
              <a:rPr sz="1600" b="1" spc="195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annually.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58409" y="5420718"/>
            <a:ext cx="2589530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65"/>
              </a:spcBef>
            </a:pPr>
            <a:r>
              <a:rPr sz="2850" b="1" spc="50" dirty="0">
                <a:latin typeface="Arial"/>
                <a:cs typeface="Arial"/>
              </a:rPr>
              <a:t>EFFICIENT </a:t>
            </a:r>
            <a:r>
              <a:rPr sz="2850" b="1" spc="75" dirty="0">
                <a:latin typeface="Arial"/>
                <a:cs typeface="Arial"/>
              </a:rPr>
              <a:t>PRODUCTION</a:t>
            </a:r>
            <a:endParaRPr sz="28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919537" y="5183390"/>
            <a:ext cx="57150" cy="1162050"/>
          </a:xfrm>
          <a:custGeom>
            <a:avLst/>
            <a:gdLst/>
            <a:ahLst/>
            <a:cxnLst/>
            <a:rect l="l" t="t" r="r" b="b"/>
            <a:pathLst>
              <a:path w="57150" h="1162050">
                <a:moveTo>
                  <a:pt x="57150" y="1129690"/>
                </a:moveTo>
                <a:lnTo>
                  <a:pt x="32359" y="1104900"/>
                </a:lnTo>
                <a:lnTo>
                  <a:pt x="24790" y="1104900"/>
                </a:lnTo>
                <a:lnTo>
                  <a:pt x="0" y="1129690"/>
                </a:lnTo>
                <a:lnTo>
                  <a:pt x="0" y="1137259"/>
                </a:lnTo>
                <a:lnTo>
                  <a:pt x="24790" y="1162050"/>
                </a:lnTo>
                <a:lnTo>
                  <a:pt x="32359" y="1162050"/>
                </a:lnTo>
                <a:lnTo>
                  <a:pt x="57150" y="1137259"/>
                </a:lnTo>
                <a:lnTo>
                  <a:pt x="57150" y="1133475"/>
                </a:lnTo>
                <a:lnTo>
                  <a:pt x="57150" y="1129690"/>
                </a:lnTo>
                <a:close/>
              </a:path>
              <a:path w="57150" h="1162050">
                <a:moveTo>
                  <a:pt x="57150" y="577240"/>
                </a:moveTo>
                <a:lnTo>
                  <a:pt x="32359" y="552450"/>
                </a:lnTo>
                <a:lnTo>
                  <a:pt x="24790" y="552450"/>
                </a:lnTo>
                <a:lnTo>
                  <a:pt x="0" y="577240"/>
                </a:lnTo>
                <a:lnTo>
                  <a:pt x="0" y="584809"/>
                </a:lnTo>
                <a:lnTo>
                  <a:pt x="24790" y="609600"/>
                </a:lnTo>
                <a:lnTo>
                  <a:pt x="32359" y="609600"/>
                </a:lnTo>
                <a:lnTo>
                  <a:pt x="57150" y="584809"/>
                </a:lnTo>
                <a:lnTo>
                  <a:pt x="57150" y="581025"/>
                </a:lnTo>
                <a:lnTo>
                  <a:pt x="57150" y="577240"/>
                </a:lnTo>
                <a:close/>
              </a:path>
              <a:path w="57150" h="1162050">
                <a:moveTo>
                  <a:pt x="57150" y="24790"/>
                </a:moveTo>
                <a:lnTo>
                  <a:pt x="32359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90350" y="5020816"/>
            <a:ext cx="3963035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">
              <a:lnSpc>
                <a:spcPct val="113300"/>
              </a:lnSpc>
              <a:spcBef>
                <a:spcPts val="100"/>
              </a:spcBef>
            </a:pPr>
            <a:r>
              <a:rPr sz="1600" b="1" spc="55" dirty="0">
                <a:latin typeface="Roboto"/>
                <a:cs typeface="Roboto"/>
              </a:rPr>
              <a:t>Modern</a:t>
            </a:r>
            <a:r>
              <a:rPr sz="1600" b="1" spc="3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plants</a:t>
            </a:r>
            <a:r>
              <a:rPr sz="1600" b="1" spc="3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and</a:t>
            </a:r>
            <a:r>
              <a:rPr sz="1600" b="1" spc="33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automation</a:t>
            </a:r>
            <a:r>
              <a:rPr sz="1600" b="1" spc="325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enhance </a:t>
            </a:r>
            <a:r>
              <a:rPr sz="1600" b="1" spc="45" dirty="0">
                <a:latin typeface="Roboto"/>
                <a:cs typeface="Roboto"/>
              </a:rPr>
              <a:t>efficiency.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3300"/>
              </a:lnSpc>
            </a:pPr>
            <a:r>
              <a:rPr sz="1600" b="1" spc="45" dirty="0">
                <a:latin typeface="Roboto"/>
                <a:cs typeface="Roboto"/>
              </a:rPr>
              <a:t>Continuous</a:t>
            </a:r>
            <a:r>
              <a:rPr sz="1600" b="1" spc="16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improvement</a:t>
            </a:r>
            <a:r>
              <a:rPr sz="1600" b="1" spc="170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initiatives</a:t>
            </a:r>
            <a:r>
              <a:rPr sz="1600" b="1" spc="165" dirty="0">
                <a:latin typeface="Roboto"/>
                <a:cs typeface="Roboto"/>
              </a:rPr>
              <a:t> </a:t>
            </a:r>
            <a:r>
              <a:rPr sz="1600" b="1" spc="-20" dirty="0">
                <a:latin typeface="Roboto"/>
                <a:cs typeface="Roboto"/>
              </a:rPr>
              <a:t>like </a:t>
            </a:r>
            <a:r>
              <a:rPr sz="1600" b="1" dirty="0">
                <a:latin typeface="Roboto"/>
                <a:cs typeface="Roboto"/>
              </a:rPr>
              <a:t>Lean</a:t>
            </a:r>
            <a:r>
              <a:rPr sz="1600" b="1" spc="285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Manufacturing.</a:t>
            </a:r>
            <a:endParaRPr sz="1600">
              <a:latin typeface="Roboto"/>
              <a:cs typeface="Roboto"/>
            </a:endParaRPr>
          </a:p>
          <a:p>
            <a:pPr marL="12700" marR="39370">
              <a:lnSpc>
                <a:spcPct val="113300"/>
              </a:lnSpc>
            </a:pPr>
            <a:r>
              <a:rPr sz="1600" b="1" dirty="0">
                <a:latin typeface="Roboto"/>
                <a:cs typeface="Roboto"/>
              </a:rPr>
              <a:t>MRF's</a:t>
            </a:r>
            <a:r>
              <a:rPr sz="1600" b="1" spc="24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Chennai</a:t>
            </a:r>
            <a:r>
              <a:rPr sz="1600" b="1" spc="24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plant</a:t>
            </a:r>
            <a:r>
              <a:rPr sz="1600" b="1" spc="24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is</a:t>
            </a:r>
            <a:r>
              <a:rPr sz="1600" b="1" spc="24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among</a:t>
            </a:r>
            <a:r>
              <a:rPr sz="1600" b="1" spc="24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the</a:t>
            </a:r>
            <a:r>
              <a:rPr sz="1600" b="1" spc="245" dirty="0">
                <a:latin typeface="Roboto"/>
                <a:cs typeface="Roboto"/>
              </a:rPr>
              <a:t> </a:t>
            </a:r>
            <a:r>
              <a:rPr sz="1600" b="1" spc="-20" dirty="0">
                <a:latin typeface="Roboto"/>
                <a:cs typeface="Roboto"/>
              </a:rPr>
              <a:t>most </a:t>
            </a:r>
            <a:r>
              <a:rPr sz="1600" b="1" spc="50" dirty="0">
                <a:latin typeface="Roboto"/>
                <a:cs typeface="Roboto"/>
              </a:rPr>
              <a:t>advanced</a:t>
            </a:r>
            <a:r>
              <a:rPr sz="1600" b="1" spc="140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globally.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8409" y="7580221"/>
            <a:ext cx="2653030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65"/>
              </a:spcBef>
            </a:pPr>
            <a:r>
              <a:rPr sz="2850" b="1" spc="70" dirty="0">
                <a:latin typeface="Arial"/>
                <a:cs typeface="Arial"/>
              </a:rPr>
              <a:t>LOWER</a:t>
            </a:r>
            <a:r>
              <a:rPr sz="2850" b="1" spc="-185" dirty="0">
                <a:latin typeface="Arial"/>
                <a:cs typeface="Arial"/>
              </a:rPr>
              <a:t> </a:t>
            </a:r>
            <a:r>
              <a:rPr sz="2850" b="1" spc="80" dirty="0">
                <a:latin typeface="Arial"/>
                <a:cs typeface="Arial"/>
              </a:rPr>
              <a:t>INPUT </a:t>
            </a:r>
            <a:r>
              <a:rPr sz="2850" b="1" spc="-10" dirty="0">
                <a:latin typeface="Arial"/>
                <a:cs typeface="Arial"/>
              </a:rPr>
              <a:t>COSTS</a:t>
            </a:r>
            <a:endParaRPr sz="285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919537" y="7514183"/>
            <a:ext cx="57150" cy="885825"/>
          </a:xfrm>
          <a:custGeom>
            <a:avLst/>
            <a:gdLst/>
            <a:ahLst/>
            <a:cxnLst/>
            <a:rect l="l" t="t" r="r" b="b"/>
            <a:pathLst>
              <a:path w="57150" h="885825">
                <a:moveTo>
                  <a:pt x="57150" y="853465"/>
                </a:moveTo>
                <a:lnTo>
                  <a:pt x="32359" y="828675"/>
                </a:lnTo>
                <a:lnTo>
                  <a:pt x="24790" y="828675"/>
                </a:lnTo>
                <a:lnTo>
                  <a:pt x="0" y="853465"/>
                </a:lnTo>
                <a:lnTo>
                  <a:pt x="0" y="861047"/>
                </a:lnTo>
                <a:lnTo>
                  <a:pt x="24790" y="885825"/>
                </a:lnTo>
                <a:lnTo>
                  <a:pt x="32359" y="885825"/>
                </a:lnTo>
                <a:lnTo>
                  <a:pt x="57150" y="861047"/>
                </a:lnTo>
                <a:lnTo>
                  <a:pt x="57150" y="857250"/>
                </a:lnTo>
                <a:lnTo>
                  <a:pt x="57150" y="853465"/>
                </a:lnTo>
                <a:close/>
              </a:path>
              <a:path w="57150" h="885825">
                <a:moveTo>
                  <a:pt x="57150" y="577240"/>
                </a:moveTo>
                <a:lnTo>
                  <a:pt x="32359" y="552450"/>
                </a:lnTo>
                <a:lnTo>
                  <a:pt x="24790" y="552450"/>
                </a:lnTo>
                <a:lnTo>
                  <a:pt x="0" y="577240"/>
                </a:lnTo>
                <a:lnTo>
                  <a:pt x="0" y="584822"/>
                </a:lnTo>
                <a:lnTo>
                  <a:pt x="24790" y="609600"/>
                </a:lnTo>
                <a:lnTo>
                  <a:pt x="32359" y="609600"/>
                </a:lnTo>
                <a:lnTo>
                  <a:pt x="57150" y="584822"/>
                </a:lnTo>
                <a:lnTo>
                  <a:pt x="57150" y="581025"/>
                </a:lnTo>
                <a:lnTo>
                  <a:pt x="57150" y="577240"/>
                </a:lnTo>
                <a:close/>
              </a:path>
              <a:path w="57150" h="885825">
                <a:moveTo>
                  <a:pt x="57150" y="24790"/>
                </a:moveTo>
                <a:lnTo>
                  <a:pt x="32359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090350" y="7351615"/>
            <a:ext cx="431292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210">
              <a:lnSpc>
                <a:spcPct val="113300"/>
              </a:lnSpc>
              <a:spcBef>
                <a:spcPts val="100"/>
              </a:spcBef>
            </a:pPr>
            <a:r>
              <a:rPr sz="1600" b="1" spc="50" dirty="0">
                <a:latin typeface="Roboto"/>
                <a:cs typeface="Roboto"/>
              </a:rPr>
              <a:t>Strategic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sourcing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and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long-term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supplier relationships.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b="1" spc="50" dirty="0">
                <a:latin typeface="Roboto"/>
                <a:cs typeface="Roboto"/>
              </a:rPr>
              <a:t>Backward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integration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for</a:t>
            </a:r>
            <a:r>
              <a:rPr sz="1600" b="1" spc="21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cost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control.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3300"/>
              </a:lnSpc>
            </a:pPr>
            <a:r>
              <a:rPr sz="1600" b="1" spc="10" dirty="0">
                <a:latin typeface="Roboto"/>
                <a:cs typeface="Roboto"/>
              </a:rPr>
              <a:t>MRF</a:t>
            </a:r>
            <a:r>
              <a:rPr sz="1600" b="1" spc="254" dirty="0">
                <a:latin typeface="Roboto"/>
                <a:cs typeface="Roboto"/>
              </a:rPr>
              <a:t> </a:t>
            </a:r>
            <a:r>
              <a:rPr sz="1600" b="1" spc="10" dirty="0">
                <a:latin typeface="Roboto"/>
                <a:cs typeface="Roboto"/>
              </a:rPr>
              <a:t>owns</a:t>
            </a:r>
            <a:r>
              <a:rPr sz="1600" b="1" spc="254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rubber</a:t>
            </a:r>
            <a:r>
              <a:rPr sz="1600" b="1" spc="254" dirty="0">
                <a:latin typeface="Roboto"/>
                <a:cs typeface="Roboto"/>
              </a:rPr>
              <a:t> </a:t>
            </a:r>
            <a:r>
              <a:rPr sz="1600" b="1" spc="10" dirty="0">
                <a:latin typeface="Roboto"/>
                <a:cs typeface="Roboto"/>
              </a:rPr>
              <a:t>plantations,</a:t>
            </a:r>
            <a:r>
              <a:rPr sz="1600" b="1" spc="254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reducing</a:t>
            </a:r>
            <a:r>
              <a:rPr sz="1600" b="1" spc="254" dirty="0">
                <a:latin typeface="Roboto"/>
                <a:cs typeface="Roboto"/>
              </a:rPr>
              <a:t> </a:t>
            </a:r>
            <a:r>
              <a:rPr sz="1600" b="1" spc="-25" dirty="0">
                <a:latin typeface="Roboto"/>
                <a:cs typeface="Roboto"/>
              </a:rPr>
              <a:t>raw </a:t>
            </a:r>
            <a:r>
              <a:rPr sz="1600" b="1" spc="50" dirty="0">
                <a:latin typeface="Roboto"/>
                <a:cs typeface="Roboto"/>
              </a:rPr>
              <a:t>material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costs</a:t>
            </a:r>
            <a:r>
              <a:rPr sz="1600" b="1" spc="21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by</a:t>
            </a:r>
            <a:r>
              <a:rPr sz="1600" b="1" spc="210" dirty="0">
                <a:latin typeface="Roboto"/>
                <a:cs typeface="Roboto"/>
              </a:rPr>
              <a:t> </a:t>
            </a:r>
            <a:r>
              <a:rPr sz="1600" b="1" spc="-20" dirty="0">
                <a:latin typeface="Roboto"/>
                <a:cs typeface="Roboto"/>
              </a:rPr>
              <a:t>15%.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402677" y="7169346"/>
            <a:ext cx="8305165" cy="1827530"/>
            <a:chOff x="9402677" y="7169346"/>
            <a:chExt cx="8305165" cy="1827530"/>
          </a:xfrm>
        </p:grpSpPr>
        <p:sp>
          <p:nvSpPr>
            <p:cNvPr id="37" name="object 37"/>
            <p:cNvSpPr/>
            <p:nvPr/>
          </p:nvSpPr>
          <p:spPr>
            <a:xfrm>
              <a:off x="9516977" y="7281930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5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100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7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3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21727" y="7188395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100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7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421727" y="7188396"/>
              <a:ext cx="8191500" cy="1714500"/>
            </a:xfrm>
            <a:custGeom>
              <a:avLst/>
              <a:gdLst/>
              <a:ahLst/>
              <a:cxnLst/>
              <a:rect l="l" t="t" r="r" b="b"/>
              <a:pathLst>
                <a:path w="8191500" h="1714500">
                  <a:moveTo>
                    <a:pt x="152399" y="0"/>
                  </a:moveTo>
                  <a:lnTo>
                    <a:pt x="8039099" y="0"/>
                  </a:lnTo>
                  <a:lnTo>
                    <a:pt x="8068969" y="2955"/>
                  </a:lnTo>
                  <a:lnTo>
                    <a:pt x="8123650" y="25604"/>
                  </a:lnTo>
                  <a:lnTo>
                    <a:pt x="8165894" y="67848"/>
                  </a:lnTo>
                  <a:lnTo>
                    <a:pt x="8188544" y="122529"/>
                  </a:lnTo>
                  <a:lnTo>
                    <a:pt x="8191499" y="1562099"/>
                  </a:lnTo>
                  <a:lnTo>
                    <a:pt x="8188544" y="1591970"/>
                  </a:lnTo>
                  <a:lnTo>
                    <a:pt x="8165894" y="1646651"/>
                  </a:lnTo>
                  <a:lnTo>
                    <a:pt x="8123650" y="1688894"/>
                  </a:lnTo>
                  <a:lnTo>
                    <a:pt x="8068969" y="1711544"/>
                  </a:lnTo>
                  <a:lnTo>
                    <a:pt x="8039099" y="1714499"/>
                  </a:lnTo>
                  <a:lnTo>
                    <a:pt x="152399" y="1714499"/>
                  </a:lnTo>
                  <a:lnTo>
                    <a:pt x="94078" y="1702899"/>
                  </a:lnTo>
                  <a:lnTo>
                    <a:pt x="44637" y="1669862"/>
                  </a:lnTo>
                  <a:lnTo>
                    <a:pt x="11600" y="1620420"/>
                  </a:lnTo>
                  <a:lnTo>
                    <a:pt x="0" y="1562099"/>
                  </a:lnTo>
                  <a:lnTo>
                    <a:pt x="0" y="152399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8" y="11600"/>
                  </a:lnTo>
                  <a:lnTo>
                    <a:pt x="152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584021" y="7444305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4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4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4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4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4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4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4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4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4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4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4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4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4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4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4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4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4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4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4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4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4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4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4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4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4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4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4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4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4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4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4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4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402677" y="4980310"/>
            <a:ext cx="8305165" cy="1827530"/>
            <a:chOff x="9402677" y="4980310"/>
            <a:chExt cx="8305165" cy="1827530"/>
          </a:xfrm>
        </p:grpSpPr>
        <p:sp>
          <p:nvSpPr>
            <p:cNvPr id="42" name="object 42"/>
            <p:cNvSpPr/>
            <p:nvPr/>
          </p:nvSpPr>
          <p:spPr>
            <a:xfrm>
              <a:off x="9516977" y="5092896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099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7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21727" y="4999360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099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6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6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21727" y="4999360"/>
              <a:ext cx="8191500" cy="1714500"/>
            </a:xfrm>
            <a:custGeom>
              <a:avLst/>
              <a:gdLst/>
              <a:ahLst/>
              <a:cxnLst/>
              <a:rect l="l" t="t" r="r" b="b"/>
              <a:pathLst>
                <a:path w="8191500" h="1714500">
                  <a:moveTo>
                    <a:pt x="152399" y="0"/>
                  </a:moveTo>
                  <a:lnTo>
                    <a:pt x="8039099" y="0"/>
                  </a:lnTo>
                  <a:lnTo>
                    <a:pt x="8068969" y="2955"/>
                  </a:lnTo>
                  <a:lnTo>
                    <a:pt x="8123650" y="25604"/>
                  </a:lnTo>
                  <a:lnTo>
                    <a:pt x="8165894" y="67847"/>
                  </a:lnTo>
                  <a:lnTo>
                    <a:pt x="8188544" y="122529"/>
                  </a:lnTo>
                  <a:lnTo>
                    <a:pt x="8191499" y="1562099"/>
                  </a:lnTo>
                  <a:lnTo>
                    <a:pt x="8188544" y="1591970"/>
                  </a:lnTo>
                  <a:lnTo>
                    <a:pt x="8165894" y="1646651"/>
                  </a:lnTo>
                  <a:lnTo>
                    <a:pt x="8123650" y="1688894"/>
                  </a:lnTo>
                  <a:lnTo>
                    <a:pt x="8068969" y="1711544"/>
                  </a:lnTo>
                  <a:lnTo>
                    <a:pt x="8039099" y="1714499"/>
                  </a:lnTo>
                  <a:lnTo>
                    <a:pt x="152399" y="1714499"/>
                  </a:lnTo>
                  <a:lnTo>
                    <a:pt x="94078" y="1702899"/>
                  </a:lnTo>
                  <a:lnTo>
                    <a:pt x="44637" y="1669862"/>
                  </a:lnTo>
                  <a:lnTo>
                    <a:pt x="11600" y="1620420"/>
                  </a:lnTo>
                  <a:lnTo>
                    <a:pt x="0" y="1562099"/>
                  </a:lnTo>
                  <a:lnTo>
                    <a:pt x="0" y="152399"/>
                  </a:lnTo>
                  <a:lnTo>
                    <a:pt x="11600" y="94079"/>
                  </a:lnTo>
                  <a:lnTo>
                    <a:pt x="44636" y="44637"/>
                  </a:lnTo>
                  <a:lnTo>
                    <a:pt x="94078" y="11600"/>
                  </a:lnTo>
                  <a:lnTo>
                    <a:pt x="152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574496" y="5201168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9402677" y="2780035"/>
            <a:ext cx="8305165" cy="1827530"/>
            <a:chOff x="9402677" y="2780035"/>
            <a:chExt cx="8305165" cy="1827530"/>
          </a:xfrm>
        </p:grpSpPr>
        <p:sp>
          <p:nvSpPr>
            <p:cNvPr id="47" name="object 47"/>
            <p:cNvSpPr/>
            <p:nvPr/>
          </p:nvSpPr>
          <p:spPr>
            <a:xfrm>
              <a:off x="9516977" y="2892620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099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6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6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3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421727" y="2799085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100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6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6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421727" y="2799085"/>
              <a:ext cx="8191500" cy="1714500"/>
            </a:xfrm>
            <a:custGeom>
              <a:avLst/>
              <a:gdLst/>
              <a:ahLst/>
              <a:cxnLst/>
              <a:rect l="l" t="t" r="r" b="b"/>
              <a:pathLst>
                <a:path w="8191500" h="1714500">
                  <a:moveTo>
                    <a:pt x="152399" y="0"/>
                  </a:moveTo>
                  <a:lnTo>
                    <a:pt x="8039099" y="0"/>
                  </a:lnTo>
                  <a:lnTo>
                    <a:pt x="8068969" y="2955"/>
                  </a:lnTo>
                  <a:lnTo>
                    <a:pt x="8123650" y="25604"/>
                  </a:lnTo>
                  <a:lnTo>
                    <a:pt x="8165894" y="67848"/>
                  </a:lnTo>
                  <a:lnTo>
                    <a:pt x="8188544" y="122529"/>
                  </a:lnTo>
                  <a:lnTo>
                    <a:pt x="8191499" y="1562099"/>
                  </a:lnTo>
                  <a:lnTo>
                    <a:pt x="8188544" y="1591970"/>
                  </a:lnTo>
                  <a:lnTo>
                    <a:pt x="8165894" y="1646651"/>
                  </a:lnTo>
                  <a:lnTo>
                    <a:pt x="8123650" y="1688894"/>
                  </a:lnTo>
                  <a:lnTo>
                    <a:pt x="8068969" y="1711544"/>
                  </a:lnTo>
                  <a:lnTo>
                    <a:pt x="8039099" y="1714500"/>
                  </a:lnTo>
                  <a:lnTo>
                    <a:pt x="152399" y="1714500"/>
                  </a:lnTo>
                  <a:lnTo>
                    <a:pt x="94078" y="1702899"/>
                  </a:lnTo>
                  <a:lnTo>
                    <a:pt x="44636" y="1669862"/>
                  </a:lnTo>
                  <a:lnTo>
                    <a:pt x="11600" y="1620420"/>
                  </a:lnTo>
                  <a:lnTo>
                    <a:pt x="0" y="1562099"/>
                  </a:lnTo>
                  <a:lnTo>
                    <a:pt x="0" y="152399"/>
                  </a:lnTo>
                  <a:lnTo>
                    <a:pt x="11600" y="94079"/>
                  </a:lnTo>
                  <a:lnTo>
                    <a:pt x="44636" y="44637"/>
                  </a:lnTo>
                  <a:lnTo>
                    <a:pt x="94078" y="11600"/>
                  </a:lnTo>
                  <a:lnTo>
                    <a:pt x="152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564971" y="3054995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807406" y="2991522"/>
            <a:ext cx="1842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40" dirty="0">
                <a:latin typeface="Arial"/>
                <a:cs typeface="Arial"/>
              </a:rPr>
              <a:t>PRODUCT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07406" y="3410622"/>
            <a:ext cx="252158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dirty="0">
                <a:latin typeface="Arial"/>
                <a:cs typeface="Arial"/>
              </a:rPr>
              <a:t>QUALITY</a:t>
            </a:r>
            <a:r>
              <a:rPr sz="2800" b="1" spc="90" dirty="0">
                <a:latin typeface="Arial"/>
                <a:cs typeface="Arial"/>
              </a:rPr>
              <a:t> </a:t>
            </a:r>
            <a:r>
              <a:rPr sz="2800" b="1" spc="70" dirty="0">
                <a:latin typeface="Arial"/>
                <a:cs typeface="Arial"/>
              </a:rPr>
              <a:t>AND </a:t>
            </a:r>
            <a:r>
              <a:rPr sz="2800" b="1" spc="125" dirty="0">
                <a:latin typeface="Arial"/>
                <a:cs typeface="Arial"/>
              </a:rPr>
              <a:t>INNOVATION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2825059" y="30943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685255" y="1624531"/>
            <a:ext cx="6293485" cy="1607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650" u="sng" spc="-36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DIFFERENTIATION</a:t>
            </a:r>
            <a:endParaRPr sz="4650">
              <a:latin typeface="Arial Black"/>
              <a:cs typeface="Arial Black"/>
            </a:endParaRPr>
          </a:p>
          <a:p>
            <a:pPr marL="2319655">
              <a:lnSpc>
                <a:spcPct val="100000"/>
              </a:lnSpc>
              <a:spcBef>
                <a:spcPts val="5035"/>
              </a:spcBef>
            </a:pPr>
            <a:r>
              <a:rPr sz="1500" b="1" spc="65" dirty="0">
                <a:latin typeface="Roboto"/>
                <a:cs typeface="Roboto"/>
              </a:rPr>
              <a:t>Investments</a:t>
            </a:r>
            <a:r>
              <a:rPr sz="1500" b="1" spc="170" dirty="0">
                <a:latin typeface="Roboto"/>
                <a:cs typeface="Roboto"/>
              </a:rPr>
              <a:t> </a:t>
            </a:r>
            <a:r>
              <a:rPr sz="1500" b="1" dirty="0">
                <a:latin typeface="Roboto"/>
                <a:cs typeface="Roboto"/>
              </a:rPr>
              <a:t>in</a:t>
            </a:r>
            <a:r>
              <a:rPr sz="1500" b="1" spc="175" dirty="0">
                <a:latin typeface="Roboto"/>
                <a:cs typeface="Roboto"/>
              </a:rPr>
              <a:t> </a:t>
            </a:r>
            <a:r>
              <a:rPr sz="1500" b="1" spc="55" dirty="0">
                <a:latin typeface="Roboto"/>
                <a:cs typeface="Roboto"/>
              </a:rPr>
              <a:t>R&amp;D</a:t>
            </a:r>
            <a:r>
              <a:rPr sz="1500" b="1" spc="170" dirty="0">
                <a:latin typeface="Roboto"/>
                <a:cs typeface="Roboto"/>
              </a:rPr>
              <a:t> </a:t>
            </a:r>
            <a:r>
              <a:rPr sz="1500" b="1" spc="60" dirty="0">
                <a:latin typeface="Roboto"/>
                <a:cs typeface="Roboto"/>
              </a:rPr>
              <a:t>for</a:t>
            </a:r>
            <a:r>
              <a:rPr sz="1500" b="1" spc="175" dirty="0">
                <a:latin typeface="Roboto"/>
                <a:cs typeface="Roboto"/>
              </a:rPr>
              <a:t> </a:t>
            </a:r>
            <a:r>
              <a:rPr sz="1500" b="1" spc="55" dirty="0">
                <a:latin typeface="Roboto"/>
                <a:cs typeface="Roboto"/>
              </a:rPr>
              <a:t>high-</a:t>
            </a:r>
            <a:r>
              <a:rPr sz="1500" b="1" spc="65" dirty="0">
                <a:latin typeface="Roboto"/>
                <a:cs typeface="Roboto"/>
              </a:rPr>
              <a:t>performance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825057" y="3627767"/>
            <a:ext cx="57150" cy="590550"/>
          </a:xfrm>
          <a:custGeom>
            <a:avLst/>
            <a:gdLst/>
            <a:ahLst/>
            <a:cxnLst/>
            <a:rect l="l" t="t" r="r" b="b"/>
            <a:pathLst>
              <a:path w="57150" h="590550">
                <a:moveTo>
                  <a:pt x="57150" y="558190"/>
                </a:moveTo>
                <a:lnTo>
                  <a:pt x="32359" y="533400"/>
                </a:lnTo>
                <a:lnTo>
                  <a:pt x="24777" y="533400"/>
                </a:lnTo>
                <a:lnTo>
                  <a:pt x="0" y="558190"/>
                </a:lnTo>
                <a:lnTo>
                  <a:pt x="0" y="565759"/>
                </a:lnTo>
                <a:lnTo>
                  <a:pt x="24777" y="590550"/>
                </a:lnTo>
                <a:lnTo>
                  <a:pt x="32359" y="590550"/>
                </a:lnTo>
                <a:lnTo>
                  <a:pt x="57150" y="565759"/>
                </a:lnTo>
                <a:lnTo>
                  <a:pt x="57150" y="561975"/>
                </a:lnTo>
                <a:lnTo>
                  <a:pt x="57150" y="558190"/>
                </a:lnTo>
                <a:close/>
              </a:path>
              <a:path w="57150" h="590550">
                <a:moveTo>
                  <a:pt x="57150" y="24790"/>
                </a:moveTo>
                <a:lnTo>
                  <a:pt x="32359" y="0"/>
                </a:lnTo>
                <a:lnTo>
                  <a:pt x="24777" y="0"/>
                </a:lnTo>
                <a:lnTo>
                  <a:pt x="0" y="24790"/>
                </a:lnTo>
                <a:lnTo>
                  <a:pt x="0" y="32359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2992441" y="3206495"/>
            <a:ext cx="3996054" cy="109220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500" b="1" spc="55" dirty="0">
                <a:latin typeface="Roboto"/>
                <a:cs typeface="Roboto"/>
              </a:rPr>
              <a:t>tyres.</a:t>
            </a:r>
            <a:endParaRPr sz="1500">
              <a:latin typeface="Roboto"/>
              <a:cs typeface="Roboto"/>
            </a:endParaRPr>
          </a:p>
          <a:p>
            <a:pPr marL="12700" marR="1006475">
              <a:lnSpc>
                <a:spcPct val="116700"/>
              </a:lnSpc>
            </a:pPr>
            <a:r>
              <a:rPr sz="1500" b="1" spc="70" dirty="0">
                <a:latin typeface="Roboto"/>
                <a:cs typeface="Roboto"/>
              </a:rPr>
              <a:t>Collaborations</a:t>
            </a:r>
            <a:r>
              <a:rPr sz="1500" b="1" spc="155" dirty="0">
                <a:latin typeface="Roboto"/>
                <a:cs typeface="Roboto"/>
              </a:rPr>
              <a:t> </a:t>
            </a:r>
            <a:r>
              <a:rPr sz="1500" b="1" spc="50" dirty="0">
                <a:latin typeface="Roboto"/>
                <a:cs typeface="Roboto"/>
              </a:rPr>
              <a:t>with</a:t>
            </a:r>
            <a:r>
              <a:rPr sz="1500" b="1" spc="155" dirty="0">
                <a:latin typeface="Roboto"/>
                <a:cs typeface="Roboto"/>
              </a:rPr>
              <a:t> </a:t>
            </a:r>
            <a:r>
              <a:rPr sz="1500" b="1" spc="55" dirty="0">
                <a:latin typeface="Roboto"/>
                <a:cs typeface="Roboto"/>
              </a:rPr>
              <a:t>automotive </a:t>
            </a:r>
            <a:r>
              <a:rPr sz="1500" b="1" spc="65" dirty="0">
                <a:latin typeface="Roboto"/>
                <a:cs typeface="Roboto"/>
              </a:rPr>
              <a:t>manufacturers.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b="1" spc="60" dirty="0">
                <a:latin typeface="Roboto"/>
                <a:cs typeface="Roboto"/>
              </a:rPr>
              <a:t>MRF</a:t>
            </a:r>
            <a:r>
              <a:rPr sz="1500" b="1" spc="125" dirty="0">
                <a:latin typeface="Roboto"/>
                <a:cs typeface="Roboto"/>
              </a:rPr>
              <a:t> </a:t>
            </a:r>
            <a:r>
              <a:rPr sz="1500" b="1" spc="65" dirty="0">
                <a:latin typeface="Roboto"/>
                <a:cs typeface="Roboto"/>
              </a:rPr>
              <a:t>invests</a:t>
            </a:r>
            <a:r>
              <a:rPr sz="1500" b="1" spc="130" dirty="0">
                <a:latin typeface="Roboto"/>
                <a:cs typeface="Roboto"/>
              </a:rPr>
              <a:t> </a:t>
            </a:r>
            <a:r>
              <a:rPr sz="1500" b="1" spc="-80" dirty="0">
                <a:latin typeface="Roboto"/>
                <a:cs typeface="Roboto"/>
              </a:rPr>
              <a:t>₹150</a:t>
            </a:r>
            <a:r>
              <a:rPr sz="1500" b="1" spc="130" dirty="0">
                <a:latin typeface="Roboto"/>
                <a:cs typeface="Roboto"/>
              </a:rPr>
              <a:t> </a:t>
            </a:r>
            <a:r>
              <a:rPr sz="1500" b="1" spc="75" dirty="0">
                <a:latin typeface="Roboto"/>
                <a:cs typeface="Roboto"/>
              </a:rPr>
              <a:t>crores</a:t>
            </a:r>
            <a:r>
              <a:rPr sz="1500" b="1" spc="130" dirty="0">
                <a:latin typeface="Roboto"/>
                <a:cs typeface="Roboto"/>
              </a:rPr>
              <a:t> </a:t>
            </a:r>
            <a:r>
              <a:rPr sz="1500" b="1" spc="60" dirty="0">
                <a:latin typeface="Roboto"/>
                <a:cs typeface="Roboto"/>
              </a:rPr>
              <a:t>annually</a:t>
            </a:r>
            <a:r>
              <a:rPr sz="1500" b="1" spc="125" dirty="0">
                <a:latin typeface="Roboto"/>
                <a:cs typeface="Roboto"/>
              </a:rPr>
              <a:t> </a:t>
            </a:r>
            <a:r>
              <a:rPr sz="1500" b="1" dirty="0">
                <a:latin typeface="Roboto"/>
                <a:cs typeface="Roboto"/>
              </a:rPr>
              <a:t>in</a:t>
            </a:r>
            <a:r>
              <a:rPr sz="1500" b="1" spc="130" dirty="0">
                <a:latin typeface="Roboto"/>
                <a:cs typeface="Roboto"/>
              </a:rPr>
              <a:t> </a:t>
            </a:r>
            <a:r>
              <a:rPr sz="1500" b="1" spc="40" dirty="0">
                <a:latin typeface="Roboto"/>
                <a:cs typeface="Roboto"/>
              </a:rPr>
              <a:t>R&amp;D.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740731" y="5636946"/>
            <a:ext cx="2632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latin typeface="Arial"/>
                <a:cs typeface="Arial"/>
              </a:rPr>
              <a:t>BRAND</a:t>
            </a:r>
            <a:r>
              <a:rPr sz="2800" b="1" spc="-75" dirty="0">
                <a:latin typeface="Arial"/>
                <a:cs typeface="Arial"/>
              </a:rPr>
              <a:t> </a:t>
            </a:r>
            <a:r>
              <a:rPr sz="2800" b="1" spc="55" dirty="0">
                <a:latin typeface="Arial"/>
                <a:cs typeface="Arial"/>
              </a:rPr>
              <a:t>IMAGE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807406" y="7563077"/>
            <a:ext cx="210566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spc="-10" dirty="0">
                <a:latin typeface="Arial"/>
                <a:cs typeface="Arial"/>
              </a:rPr>
              <a:t>CUSTOMER SERVICE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2834582" y="7587170"/>
            <a:ext cx="57150" cy="885825"/>
          </a:xfrm>
          <a:custGeom>
            <a:avLst/>
            <a:gdLst/>
            <a:ahLst/>
            <a:cxnLst/>
            <a:rect l="l" t="t" r="r" b="b"/>
            <a:pathLst>
              <a:path w="57150" h="885825">
                <a:moveTo>
                  <a:pt x="57150" y="853452"/>
                </a:moveTo>
                <a:lnTo>
                  <a:pt x="32359" y="828675"/>
                </a:lnTo>
                <a:lnTo>
                  <a:pt x="24777" y="828675"/>
                </a:lnTo>
                <a:lnTo>
                  <a:pt x="0" y="853452"/>
                </a:lnTo>
                <a:lnTo>
                  <a:pt x="0" y="861034"/>
                </a:lnTo>
                <a:lnTo>
                  <a:pt x="24777" y="885825"/>
                </a:lnTo>
                <a:lnTo>
                  <a:pt x="32359" y="885825"/>
                </a:lnTo>
                <a:lnTo>
                  <a:pt x="57150" y="861034"/>
                </a:lnTo>
                <a:lnTo>
                  <a:pt x="57150" y="857250"/>
                </a:lnTo>
                <a:lnTo>
                  <a:pt x="57150" y="853452"/>
                </a:lnTo>
                <a:close/>
              </a:path>
              <a:path w="57150" h="885825">
                <a:moveTo>
                  <a:pt x="57150" y="301002"/>
                </a:moveTo>
                <a:lnTo>
                  <a:pt x="32359" y="276225"/>
                </a:lnTo>
                <a:lnTo>
                  <a:pt x="24777" y="276225"/>
                </a:lnTo>
                <a:lnTo>
                  <a:pt x="0" y="301002"/>
                </a:lnTo>
                <a:lnTo>
                  <a:pt x="0" y="308584"/>
                </a:lnTo>
                <a:lnTo>
                  <a:pt x="24777" y="333375"/>
                </a:lnTo>
                <a:lnTo>
                  <a:pt x="32359" y="333375"/>
                </a:lnTo>
                <a:lnTo>
                  <a:pt x="57150" y="308584"/>
                </a:lnTo>
                <a:lnTo>
                  <a:pt x="57150" y="304800"/>
                </a:lnTo>
                <a:lnTo>
                  <a:pt x="57150" y="301002"/>
                </a:lnTo>
                <a:close/>
              </a:path>
              <a:path w="57150" h="885825">
                <a:moveTo>
                  <a:pt x="57150" y="24777"/>
                </a:moveTo>
                <a:lnTo>
                  <a:pt x="32359" y="0"/>
                </a:lnTo>
                <a:lnTo>
                  <a:pt x="24777" y="0"/>
                </a:lnTo>
                <a:lnTo>
                  <a:pt x="0" y="24777"/>
                </a:lnTo>
                <a:lnTo>
                  <a:pt x="0" y="32359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3005537" y="7424613"/>
            <a:ext cx="388302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165" algn="just">
              <a:lnSpc>
                <a:spcPct val="113300"/>
              </a:lnSpc>
              <a:spcBef>
                <a:spcPts val="100"/>
              </a:spcBef>
            </a:pPr>
            <a:r>
              <a:rPr sz="1600" b="1" spc="60" dirty="0">
                <a:latin typeface="Roboto"/>
                <a:cs typeface="Roboto"/>
              </a:rPr>
              <a:t>Comprehensive</a:t>
            </a:r>
            <a:r>
              <a:rPr sz="1600" b="1" spc="39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after-sales</a:t>
            </a:r>
            <a:r>
              <a:rPr sz="1600" b="1" spc="395" dirty="0">
                <a:latin typeface="Roboto"/>
                <a:cs typeface="Roboto"/>
              </a:rPr>
              <a:t> </a:t>
            </a:r>
            <a:r>
              <a:rPr sz="1600" b="1" spc="35" dirty="0">
                <a:latin typeface="Roboto"/>
                <a:cs typeface="Roboto"/>
              </a:rPr>
              <a:t>support. </a:t>
            </a:r>
            <a:r>
              <a:rPr sz="1600" b="1" spc="50" dirty="0">
                <a:latin typeface="Roboto"/>
                <a:cs typeface="Roboto"/>
              </a:rPr>
              <a:t>Customer-centric</a:t>
            </a:r>
            <a:r>
              <a:rPr sz="1600" b="1" spc="170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initiatives</a:t>
            </a:r>
            <a:r>
              <a:rPr sz="1600" b="1" spc="170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ensure </a:t>
            </a:r>
            <a:r>
              <a:rPr sz="1600" b="1" spc="35" dirty="0">
                <a:latin typeface="Roboto"/>
                <a:cs typeface="Roboto"/>
              </a:rPr>
              <a:t>satisfaction.</a:t>
            </a:r>
            <a:endParaRPr sz="16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1600" b="1" spc="50" dirty="0">
                <a:latin typeface="Roboto"/>
                <a:cs typeface="Roboto"/>
              </a:rPr>
              <a:t>Over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5,000</a:t>
            </a:r>
            <a:r>
              <a:rPr sz="1600" b="1" spc="229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service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points</a:t>
            </a:r>
            <a:r>
              <a:rPr sz="1600" b="1" spc="229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across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India.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2822149" y="5316790"/>
            <a:ext cx="57150" cy="885825"/>
          </a:xfrm>
          <a:custGeom>
            <a:avLst/>
            <a:gdLst/>
            <a:ahLst/>
            <a:cxnLst/>
            <a:rect l="l" t="t" r="r" b="b"/>
            <a:pathLst>
              <a:path w="57150" h="885825">
                <a:moveTo>
                  <a:pt x="57150" y="853465"/>
                </a:moveTo>
                <a:lnTo>
                  <a:pt x="32359" y="828675"/>
                </a:lnTo>
                <a:lnTo>
                  <a:pt x="24777" y="828675"/>
                </a:lnTo>
                <a:lnTo>
                  <a:pt x="0" y="853465"/>
                </a:lnTo>
                <a:lnTo>
                  <a:pt x="0" y="861047"/>
                </a:lnTo>
                <a:lnTo>
                  <a:pt x="24777" y="885825"/>
                </a:lnTo>
                <a:lnTo>
                  <a:pt x="32359" y="885825"/>
                </a:lnTo>
                <a:lnTo>
                  <a:pt x="57150" y="861047"/>
                </a:lnTo>
                <a:lnTo>
                  <a:pt x="57150" y="857250"/>
                </a:lnTo>
                <a:lnTo>
                  <a:pt x="57150" y="853465"/>
                </a:lnTo>
                <a:close/>
              </a:path>
              <a:path w="57150" h="885825">
                <a:moveTo>
                  <a:pt x="57150" y="577240"/>
                </a:moveTo>
                <a:lnTo>
                  <a:pt x="32359" y="552450"/>
                </a:lnTo>
                <a:lnTo>
                  <a:pt x="24777" y="552450"/>
                </a:lnTo>
                <a:lnTo>
                  <a:pt x="0" y="577240"/>
                </a:lnTo>
                <a:lnTo>
                  <a:pt x="0" y="584822"/>
                </a:lnTo>
                <a:lnTo>
                  <a:pt x="24777" y="609600"/>
                </a:lnTo>
                <a:lnTo>
                  <a:pt x="32359" y="609600"/>
                </a:lnTo>
                <a:lnTo>
                  <a:pt x="57150" y="584822"/>
                </a:lnTo>
                <a:lnTo>
                  <a:pt x="57150" y="581025"/>
                </a:lnTo>
                <a:lnTo>
                  <a:pt x="57150" y="577240"/>
                </a:lnTo>
                <a:close/>
              </a:path>
              <a:path w="57150" h="885825">
                <a:moveTo>
                  <a:pt x="57150" y="24790"/>
                </a:moveTo>
                <a:lnTo>
                  <a:pt x="32359" y="0"/>
                </a:lnTo>
                <a:lnTo>
                  <a:pt x="24777" y="0"/>
                </a:lnTo>
                <a:lnTo>
                  <a:pt x="0" y="24790"/>
                </a:lnTo>
                <a:lnTo>
                  <a:pt x="0" y="32372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2993105" y="5154241"/>
            <a:ext cx="409067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5310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Roboto"/>
                <a:cs typeface="Roboto"/>
              </a:rPr>
              <a:t>Strong</a:t>
            </a:r>
            <a:r>
              <a:rPr sz="1600" b="1" spc="23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reputation</a:t>
            </a:r>
            <a:r>
              <a:rPr sz="1600" b="1" spc="24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for</a:t>
            </a:r>
            <a:r>
              <a:rPr sz="1600" b="1" spc="240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reliability</a:t>
            </a:r>
            <a:r>
              <a:rPr sz="1600" b="1" spc="240" dirty="0">
                <a:latin typeface="Roboto"/>
                <a:cs typeface="Roboto"/>
              </a:rPr>
              <a:t> </a:t>
            </a:r>
            <a:r>
              <a:rPr sz="1600" b="1" spc="-25" dirty="0">
                <a:latin typeface="Roboto"/>
                <a:cs typeface="Roboto"/>
              </a:rPr>
              <a:t>and </a:t>
            </a:r>
            <a:r>
              <a:rPr sz="1600" b="1" spc="-10" dirty="0">
                <a:latin typeface="Roboto"/>
                <a:cs typeface="Roboto"/>
              </a:rPr>
              <a:t>quality.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13300"/>
              </a:lnSpc>
            </a:pPr>
            <a:r>
              <a:rPr sz="1600" b="1" spc="50" dirty="0">
                <a:latin typeface="Roboto"/>
                <a:cs typeface="Roboto"/>
              </a:rPr>
              <a:t>Sponsorship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of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major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sports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events. </a:t>
            </a:r>
            <a:r>
              <a:rPr sz="1600" b="1" dirty="0">
                <a:latin typeface="Roboto"/>
                <a:cs typeface="Roboto"/>
              </a:rPr>
              <a:t>MRF's</a:t>
            </a:r>
            <a:r>
              <a:rPr sz="1600" b="1" spc="23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brand</a:t>
            </a:r>
            <a:r>
              <a:rPr sz="1600" b="1" spc="23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value</a:t>
            </a:r>
            <a:r>
              <a:rPr sz="1600" b="1" spc="24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is</a:t>
            </a:r>
            <a:r>
              <a:rPr sz="1600" b="1" spc="23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estimated</a:t>
            </a:r>
            <a:r>
              <a:rPr sz="1600" b="1" spc="24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at</a:t>
            </a:r>
            <a:r>
              <a:rPr sz="1600" b="1" spc="235" dirty="0">
                <a:latin typeface="Roboto"/>
                <a:cs typeface="Roboto"/>
              </a:rPr>
              <a:t> </a:t>
            </a:r>
            <a:r>
              <a:rPr sz="1600" b="1" spc="-55" dirty="0">
                <a:latin typeface="Roboto"/>
                <a:cs typeface="Roboto"/>
              </a:rPr>
              <a:t>₹8,000 </a:t>
            </a:r>
            <a:r>
              <a:rPr sz="1600" b="1" spc="45" dirty="0">
                <a:latin typeface="Roboto"/>
                <a:cs typeface="Roboto"/>
              </a:rPr>
              <a:t>crores.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64" name="object 6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4155" rIns="0" bIns="0" rtlCol="0">
            <a:spAutoFit/>
          </a:bodyPr>
          <a:lstStyle/>
          <a:p>
            <a:pPr marL="31369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78673"/>
            <a:ext cx="12277725" cy="76200"/>
            <a:chOff x="0" y="1278673"/>
            <a:chExt cx="12277725" cy="76200"/>
          </a:xfrm>
        </p:grpSpPr>
        <p:sp>
          <p:nvSpPr>
            <p:cNvPr id="3" name="object 3"/>
            <p:cNvSpPr/>
            <p:nvPr/>
          </p:nvSpPr>
          <p:spPr>
            <a:xfrm>
              <a:off x="4118040" y="1278673"/>
              <a:ext cx="4071620" cy="76200"/>
            </a:xfrm>
            <a:custGeom>
              <a:avLst/>
              <a:gdLst/>
              <a:ahLst/>
              <a:cxnLst/>
              <a:rect l="l" t="t" r="r" b="b"/>
              <a:pathLst>
                <a:path w="4071620" h="76200">
                  <a:moveTo>
                    <a:pt x="0" y="76199"/>
                  </a:moveTo>
                  <a:lnTo>
                    <a:pt x="4071533" y="76199"/>
                  </a:lnTo>
                  <a:lnTo>
                    <a:pt x="4071533" y="0"/>
                  </a:lnTo>
                  <a:lnTo>
                    <a:pt x="0" y="0"/>
                  </a:lnTo>
                  <a:lnTo>
                    <a:pt x="0" y="76199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78698"/>
              <a:ext cx="4118610" cy="76200"/>
            </a:xfrm>
            <a:custGeom>
              <a:avLst/>
              <a:gdLst/>
              <a:ahLst/>
              <a:cxnLst/>
              <a:rect l="l" t="t" r="r" b="b"/>
              <a:pathLst>
                <a:path w="4118610" h="76200">
                  <a:moveTo>
                    <a:pt x="0" y="12"/>
                  </a:moveTo>
                  <a:lnTo>
                    <a:pt x="4118040" y="0"/>
                  </a:lnTo>
                  <a:lnTo>
                    <a:pt x="4118040" y="76175"/>
                  </a:lnTo>
                  <a:lnTo>
                    <a:pt x="0" y="76175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89574" y="1278673"/>
              <a:ext cx="4088765" cy="76200"/>
            </a:xfrm>
            <a:custGeom>
              <a:avLst/>
              <a:gdLst/>
              <a:ahLst/>
              <a:cxnLst/>
              <a:rect l="l" t="t" r="r" b="b"/>
              <a:pathLst>
                <a:path w="4088764" h="76200">
                  <a:moveTo>
                    <a:pt x="408814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4088149" y="0"/>
                  </a:lnTo>
                  <a:lnTo>
                    <a:pt x="4088149" y="761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098551" y="9595067"/>
            <a:ext cx="10189845" cy="70485"/>
            <a:chOff x="8098551" y="9595067"/>
            <a:chExt cx="10189845" cy="70485"/>
          </a:xfrm>
        </p:grpSpPr>
        <p:sp>
          <p:nvSpPr>
            <p:cNvPr id="7" name="object 7"/>
            <p:cNvSpPr/>
            <p:nvPr/>
          </p:nvSpPr>
          <p:spPr>
            <a:xfrm>
              <a:off x="11887782" y="9595067"/>
              <a:ext cx="3367404" cy="70485"/>
            </a:xfrm>
            <a:custGeom>
              <a:avLst/>
              <a:gdLst/>
              <a:ahLst/>
              <a:cxnLst/>
              <a:rect l="l" t="t" r="r" b="b"/>
              <a:pathLst>
                <a:path w="3367405" h="70484">
                  <a:moveTo>
                    <a:pt x="0" y="70060"/>
                  </a:moveTo>
                  <a:lnTo>
                    <a:pt x="3367403" y="70060"/>
                  </a:lnTo>
                  <a:lnTo>
                    <a:pt x="3367403" y="0"/>
                  </a:lnTo>
                  <a:lnTo>
                    <a:pt x="0" y="0"/>
                  </a:lnTo>
                  <a:lnTo>
                    <a:pt x="0" y="70060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80598" y="9595073"/>
              <a:ext cx="3107690" cy="66040"/>
            </a:xfrm>
            <a:custGeom>
              <a:avLst/>
              <a:gdLst/>
              <a:ahLst/>
              <a:cxnLst/>
              <a:rect l="l" t="t" r="r" b="b"/>
              <a:pathLst>
                <a:path w="3107690" h="66040">
                  <a:moveTo>
                    <a:pt x="3107400" y="65604"/>
                  </a:moveTo>
                  <a:lnTo>
                    <a:pt x="0" y="65604"/>
                  </a:lnTo>
                  <a:lnTo>
                    <a:pt x="0" y="33"/>
                  </a:lnTo>
                  <a:lnTo>
                    <a:pt x="3107400" y="0"/>
                  </a:lnTo>
                  <a:lnTo>
                    <a:pt x="3107400" y="65604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8551" y="9595067"/>
              <a:ext cx="3789679" cy="70485"/>
            </a:xfrm>
            <a:custGeom>
              <a:avLst/>
              <a:gdLst/>
              <a:ahLst/>
              <a:cxnLst/>
              <a:rect l="l" t="t" r="r" b="b"/>
              <a:pathLst>
                <a:path w="3789679" h="70484">
                  <a:moveTo>
                    <a:pt x="3789230" y="70060"/>
                  </a:moveTo>
                  <a:lnTo>
                    <a:pt x="0" y="70060"/>
                  </a:lnTo>
                  <a:lnTo>
                    <a:pt x="0" y="0"/>
                  </a:lnTo>
                  <a:lnTo>
                    <a:pt x="3789230" y="0"/>
                  </a:lnTo>
                  <a:lnTo>
                    <a:pt x="3789230" y="7006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39661" y="1855812"/>
            <a:ext cx="612711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u="sng" spc="-21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CORE</a:t>
            </a:r>
            <a:r>
              <a:rPr sz="4200" u="sng" spc="-12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 </a:t>
            </a:r>
            <a:r>
              <a:rPr sz="4200" u="sng" spc="-26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COMPETENCIES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7162" y="1855803"/>
            <a:ext cx="696785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00" u="sng" spc="-41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VALUE</a:t>
            </a:r>
            <a:r>
              <a:rPr sz="4200" u="sng" spc="-12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 </a:t>
            </a:r>
            <a:r>
              <a:rPr sz="4200" u="sng" spc="-114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CHAIN</a:t>
            </a:r>
            <a:r>
              <a:rPr sz="4200" u="sng" spc="-235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 </a:t>
            </a:r>
            <a:r>
              <a:rPr sz="4200" u="sng" spc="-350" dirty="0">
                <a:solidFill>
                  <a:srgbClr val="20282F"/>
                </a:solidFill>
                <a:uFill>
                  <a:solidFill>
                    <a:srgbClr val="20282F"/>
                  </a:solidFill>
                </a:uFill>
                <a:latin typeface="Arial Black"/>
                <a:cs typeface="Arial Black"/>
              </a:rPr>
              <a:t>ACTIVITIES</a:t>
            </a:r>
            <a:endParaRPr sz="42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30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Generic</a:t>
            </a:r>
            <a:r>
              <a:rPr spc="130" dirty="0"/>
              <a:t> </a:t>
            </a:r>
            <a:r>
              <a:rPr dirty="0"/>
              <a:t>Corporate</a:t>
            </a:r>
            <a:r>
              <a:rPr spc="125" dirty="0"/>
              <a:t> </a:t>
            </a:r>
            <a:r>
              <a:rPr dirty="0"/>
              <a:t>Strategy</a:t>
            </a:r>
            <a:r>
              <a:rPr spc="125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47173" y="7180154"/>
            <a:ext cx="8440420" cy="1856739"/>
            <a:chOff x="447173" y="7180154"/>
            <a:chExt cx="8440420" cy="1856739"/>
          </a:xfrm>
        </p:grpSpPr>
        <p:sp>
          <p:nvSpPr>
            <p:cNvPr id="15" name="object 15"/>
            <p:cNvSpPr/>
            <p:nvPr/>
          </p:nvSpPr>
          <p:spPr>
            <a:xfrm>
              <a:off x="563029" y="7294276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9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9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4"/>
                  </a:lnTo>
                  <a:lnTo>
                    <a:pt x="8324542" y="1594789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9" y="174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223" y="7199213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8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8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6"/>
                  </a:lnTo>
                  <a:lnTo>
                    <a:pt x="8324542" y="1594788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8" y="1742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223" y="7199204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324790" y="1592878"/>
                  </a:moveTo>
                  <a:lnTo>
                    <a:pt x="8317524" y="1638289"/>
                  </a:lnTo>
                  <a:lnTo>
                    <a:pt x="8295874" y="1680136"/>
                  </a:lnTo>
                  <a:lnTo>
                    <a:pt x="8262865" y="1713127"/>
                  </a:lnTo>
                  <a:lnTo>
                    <a:pt x="8221014" y="1734751"/>
                  </a:lnTo>
                  <a:lnTo>
                    <a:pt x="8172839" y="1742512"/>
                  </a:lnTo>
                  <a:lnTo>
                    <a:pt x="152450" y="1742520"/>
                  </a:lnTo>
                  <a:lnTo>
                    <a:pt x="104264" y="1734761"/>
                  </a:lnTo>
                  <a:lnTo>
                    <a:pt x="62410" y="1713124"/>
                  </a:lnTo>
                  <a:lnTo>
                    <a:pt x="29406" y="1680122"/>
                  </a:lnTo>
                  <a:lnTo>
                    <a:pt x="7767" y="1638269"/>
                  </a:lnTo>
                  <a:lnTo>
                    <a:pt x="0" y="1590090"/>
                  </a:lnTo>
                  <a:lnTo>
                    <a:pt x="1" y="152397"/>
                  </a:lnTo>
                  <a:lnTo>
                    <a:pt x="7782" y="104213"/>
                  </a:lnTo>
                  <a:lnTo>
                    <a:pt x="29433" y="62373"/>
                  </a:lnTo>
                  <a:lnTo>
                    <a:pt x="62439" y="29389"/>
                  </a:lnTo>
                  <a:lnTo>
                    <a:pt x="104284" y="7769"/>
                  </a:lnTo>
                  <a:lnTo>
                    <a:pt x="152455" y="0"/>
                  </a:lnTo>
                  <a:lnTo>
                    <a:pt x="8172839" y="8"/>
                  </a:lnTo>
                  <a:lnTo>
                    <a:pt x="8221021" y="7754"/>
                  </a:lnTo>
                  <a:lnTo>
                    <a:pt x="8262872" y="29383"/>
                  </a:lnTo>
                  <a:lnTo>
                    <a:pt x="8295879" y="62378"/>
                  </a:lnTo>
                  <a:lnTo>
                    <a:pt x="8317525" y="104227"/>
                  </a:lnTo>
                  <a:lnTo>
                    <a:pt x="8324791" y="14964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0327" y="7459302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4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4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4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4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4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4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4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4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4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4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4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4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4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4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4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4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4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4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4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4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4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4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4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4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4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4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4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4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4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4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4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4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47173" y="5020650"/>
            <a:ext cx="8440420" cy="1856739"/>
            <a:chOff x="447173" y="5020650"/>
            <a:chExt cx="8440420" cy="1856739"/>
          </a:xfrm>
        </p:grpSpPr>
        <p:sp>
          <p:nvSpPr>
            <p:cNvPr id="20" name="object 20"/>
            <p:cNvSpPr/>
            <p:nvPr/>
          </p:nvSpPr>
          <p:spPr>
            <a:xfrm>
              <a:off x="563029" y="5134773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9" y="1742504"/>
                  </a:moveTo>
                  <a:lnTo>
                    <a:pt x="152400" y="1742504"/>
                  </a:lnTo>
                  <a:lnTo>
                    <a:pt x="104229" y="1734735"/>
                  </a:lnTo>
                  <a:lnTo>
                    <a:pt x="62394" y="1713100"/>
                  </a:lnTo>
                  <a:lnTo>
                    <a:pt x="29404" y="1680110"/>
                  </a:lnTo>
                  <a:lnTo>
                    <a:pt x="7769" y="1638275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9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4"/>
                  </a:lnTo>
                  <a:lnTo>
                    <a:pt x="8324542" y="1594790"/>
                  </a:lnTo>
                  <a:lnTo>
                    <a:pt x="8317528" y="1638275"/>
                  </a:lnTo>
                  <a:lnTo>
                    <a:pt x="8295893" y="1680110"/>
                  </a:lnTo>
                  <a:lnTo>
                    <a:pt x="8262903" y="1713100"/>
                  </a:lnTo>
                  <a:lnTo>
                    <a:pt x="8221068" y="1734735"/>
                  </a:lnTo>
                  <a:lnTo>
                    <a:pt x="8172899" y="174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6223" y="5039709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8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3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8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6"/>
                  </a:lnTo>
                  <a:lnTo>
                    <a:pt x="8324542" y="1594787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8" y="1742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6223" y="5039700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324791" y="1592878"/>
                  </a:moveTo>
                  <a:lnTo>
                    <a:pt x="8317524" y="1638288"/>
                  </a:lnTo>
                  <a:lnTo>
                    <a:pt x="8295874" y="1680135"/>
                  </a:lnTo>
                  <a:lnTo>
                    <a:pt x="8262865" y="1713127"/>
                  </a:lnTo>
                  <a:lnTo>
                    <a:pt x="8221014" y="1734751"/>
                  </a:lnTo>
                  <a:lnTo>
                    <a:pt x="8172839" y="1742512"/>
                  </a:lnTo>
                  <a:lnTo>
                    <a:pt x="152450" y="1742520"/>
                  </a:lnTo>
                  <a:lnTo>
                    <a:pt x="104264" y="1734760"/>
                  </a:lnTo>
                  <a:lnTo>
                    <a:pt x="62411" y="1713124"/>
                  </a:lnTo>
                  <a:lnTo>
                    <a:pt x="29406" y="1680122"/>
                  </a:lnTo>
                  <a:lnTo>
                    <a:pt x="7767" y="1638269"/>
                  </a:lnTo>
                  <a:lnTo>
                    <a:pt x="0" y="1590090"/>
                  </a:lnTo>
                  <a:lnTo>
                    <a:pt x="1" y="152397"/>
                  </a:lnTo>
                  <a:lnTo>
                    <a:pt x="7782" y="104213"/>
                  </a:lnTo>
                  <a:lnTo>
                    <a:pt x="29433" y="62374"/>
                  </a:lnTo>
                  <a:lnTo>
                    <a:pt x="62439" y="29389"/>
                  </a:lnTo>
                  <a:lnTo>
                    <a:pt x="104284" y="7769"/>
                  </a:lnTo>
                  <a:lnTo>
                    <a:pt x="152455" y="0"/>
                  </a:lnTo>
                  <a:lnTo>
                    <a:pt x="8172839" y="8"/>
                  </a:lnTo>
                  <a:lnTo>
                    <a:pt x="8221021" y="7754"/>
                  </a:lnTo>
                  <a:lnTo>
                    <a:pt x="8262872" y="29383"/>
                  </a:lnTo>
                  <a:lnTo>
                    <a:pt x="8295879" y="62378"/>
                  </a:lnTo>
                  <a:lnTo>
                    <a:pt x="8317525" y="104227"/>
                  </a:lnTo>
                  <a:lnTo>
                    <a:pt x="8324791" y="14964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70646" y="5244813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47173" y="2820376"/>
            <a:ext cx="8440420" cy="1856739"/>
            <a:chOff x="447173" y="2820376"/>
            <a:chExt cx="8440420" cy="1856739"/>
          </a:xfrm>
        </p:grpSpPr>
        <p:sp>
          <p:nvSpPr>
            <p:cNvPr id="25" name="object 25"/>
            <p:cNvSpPr/>
            <p:nvPr/>
          </p:nvSpPr>
          <p:spPr>
            <a:xfrm>
              <a:off x="563029" y="2934497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9" y="1742504"/>
                  </a:moveTo>
                  <a:lnTo>
                    <a:pt x="152400" y="1742504"/>
                  </a:lnTo>
                  <a:lnTo>
                    <a:pt x="104229" y="1734735"/>
                  </a:lnTo>
                  <a:lnTo>
                    <a:pt x="62394" y="1713100"/>
                  </a:lnTo>
                  <a:lnTo>
                    <a:pt x="29404" y="1680110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9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4"/>
                  </a:lnTo>
                  <a:lnTo>
                    <a:pt x="8324542" y="1594789"/>
                  </a:lnTo>
                  <a:lnTo>
                    <a:pt x="8317528" y="1638274"/>
                  </a:lnTo>
                  <a:lnTo>
                    <a:pt x="8295893" y="1680110"/>
                  </a:lnTo>
                  <a:lnTo>
                    <a:pt x="8262903" y="1713100"/>
                  </a:lnTo>
                  <a:lnTo>
                    <a:pt x="8221068" y="1734735"/>
                  </a:lnTo>
                  <a:lnTo>
                    <a:pt x="8172899" y="1742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6223" y="2839435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172898" y="1742504"/>
                  </a:moveTo>
                  <a:lnTo>
                    <a:pt x="152400" y="1742504"/>
                  </a:lnTo>
                  <a:lnTo>
                    <a:pt x="104229" y="1734734"/>
                  </a:lnTo>
                  <a:lnTo>
                    <a:pt x="62394" y="1713099"/>
                  </a:lnTo>
                  <a:lnTo>
                    <a:pt x="29404" y="1680109"/>
                  </a:lnTo>
                  <a:lnTo>
                    <a:pt x="7769" y="1638274"/>
                  </a:lnTo>
                  <a:lnTo>
                    <a:pt x="0" y="1590104"/>
                  </a:lnTo>
                  <a:lnTo>
                    <a:pt x="0" y="152400"/>
                  </a:ln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8172898" y="0"/>
                  </a:lnTo>
                  <a:lnTo>
                    <a:pt x="8221068" y="7769"/>
                  </a:lnTo>
                  <a:lnTo>
                    <a:pt x="8262903" y="29404"/>
                  </a:lnTo>
                  <a:lnTo>
                    <a:pt x="8295893" y="62394"/>
                  </a:lnTo>
                  <a:lnTo>
                    <a:pt x="8317528" y="104229"/>
                  </a:lnTo>
                  <a:lnTo>
                    <a:pt x="8324542" y="147716"/>
                  </a:lnTo>
                  <a:lnTo>
                    <a:pt x="8324542" y="1594788"/>
                  </a:lnTo>
                  <a:lnTo>
                    <a:pt x="8317528" y="1638274"/>
                  </a:lnTo>
                  <a:lnTo>
                    <a:pt x="8295893" y="1680109"/>
                  </a:lnTo>
                  <a:lnTo>
                    <a:pt x="8262903" y="1713099"/>
                  </a:lnTo>
                  <a:lnTo>
                    <a:pt x="8221068" y="1734734"/>
                  </a:lnTo>
                  <a:lnTo>
                    <a:pt x="8172898" y="1742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6223" y="2839426"/>
              <a:ext cx="8324850" cy="1743075"/>
            </a:xfrm>
            <a:custGeom>
              <a:avLst/>
              <a:gdLst/>
              <a:ahLst/>
              <a:cxnLst/>
              <a:rect l="l" t="t" r="r" b="b"/>
              <a:pathLst>
                <a:path w="8324850" h="1743075">
                  <a:moveTo>
                    <a:pt x="8324790" y="1592879"/>
                  </a:moveTo>
                  <a:lnTo>
                    <a:pt x="8317524" y="1638289"/>
                  </a:lnTo>
                  <a:lnTo>
                    <a:pt x="8295874" y="1680136"/>
                  </a:lnTo>
                  <a:lnTo>
                    <a:pt x="8262865" y="1713127"/>
                  </a:lnTo>
                  <a:lnTo>
                    <a:pt x="8221014" y="1734752"/>
                  </a:lnTo>
                  <a:lnTo>
                    <a:pt x="8172839" y="1742512"/>
                  </a:lnTo>
                  <a:lnTo>
                    <a:pt x="152450" y="1742521"/>
                  </a:lnTo>
                  <a:lnTo>
                    <a:pt x="104264" y="1734761"/>
                  </a:lnTo>
                  <a:lnTo>
                    <a:pt x="62410" y="1713124"/>
                  </a:lnTo>
                  <a:lnTo>
                    <a:pt x="29406" y="1680122"/>
                  </a:lnTo>
                  <a:lnTo>
                    <a:pt x="7767" y="1638269"/>
                  </a:lnTo>
                  <a:lnTo>
                    <a:pt x="0" y="1590090"/>
                  </a:lnTo>
                  <a:lnTo>
                    <a:pt x="1" y="152397"/>
                  </a:lnTo>
                  <a:lnTo>
                    <a:pt x="7782" y="104213"/>
                  </a:lnTo>
                  <a:lnTo>
                    <a:pt x="29433" y="62374"/>
                  </a:lnTo>
                  <a:lnTo>
                    <a:pt x="62439" y="29389"/>
                  </a:lnTo>
                  <a:lnTo>
                    <a:pt x="104284" y="7769"/>
                  </a:lnTo>
                  <a:lnTo>
                    <a:pt x="152455" y="0"/>
                  </a:lnTo>
                  <a:lnTo>
                    <a:pt x="8172839" y="8"/>
                  </a:lnTo>
                  <a:lnTo>
                    <a:pt x="8221021" y="7754"/>
                  </a:lnTo>
                  <a:lnTo>
                    <a:pt x="8262872" y="29383"/>
                  </a:lnTo>
                  <a:lnTo>
                    <a:pt x="8295879" y="62378"/>
                  </a:lnTo>
                  <a:lnTo>
                    <a:pt x="8317525" y="104227"/>
                  </a:lnTo>
                  <a:lnTo>
                    <a:pt x="8324791" y="149642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60965" y="3099524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8409" y="3220444"/>
            <a:ext cx="2155825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85"/>
              </a:lnSpc>
              <a:spcBef>
                <a:spcPts val="95"/>
              </a:spcBef>
            </a:pPr>
            <a:r>
              <a:rPr sz="2850" b="1" spc="45" dirty="0">
                <a:latin typeface="Arial"/>
                <a:cs typeface="Arial"/>
              </a:rPr>
              <a:t>ADVANCED</a:t>
            </a:r>
            <a:endParaRPr sz="2850">
              <a:latin typeface="Arial"/>
              <a:cs typeface="Arial"/>
            </a:endParaRPr>
          </a:p>
          <a:p>
            <a:pPr marL="12700">
              <a:lnSpc>
                <a:spcPts val="3385"/>
              </a:lnSpc>
            </a:pPr>
            <a:r>
              <a:rPr sz="2850" b="1" spc="-25" dirty="0">
                <a:latin typeface="Arial"/>
                <a:cs typeface="Arial"/>
              </a:rPr>
              <a:t>R&amp;D</a:t>
            </a:r>
            <a:endParaRPr sz="28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90302" y="3298722"/>
            <a:ext cx="57150" cy="609600"/>
          </a:xfrm>
          <a:custGeom>
            <a:avLst/>
            <a:gdLst/>
            <a:ahLst/>
            <a:cxnLst/>
            <a:rect l="l" t="t" r="r" b="b"/>
            <a:pathLst>
              <a:path w="57150" h="609600">
                <a:moveTo>
                  <a:pt x="57150" y="577240"/>
                </a:moveTo>
                <a:lnTo>
                  <a:pt x="32372" y="552450"/>
                </a:lnTo>
                <a:lnTo>
                  <a:pt x="24790" y="552450"/>
                </a:lnTo>
                <a:lnTo>
                  <a:pt x="0" y="577240"/>
                </a:lnTo>
                <a:lnTo>
                  <a:pt x="0" y="584809"/>
                </a:lnTo>
                <a:lnTo>
                  <a:pt x="24790" y="609600"/>
                </a:lnTo>
                <a:lnTo>
                  <a:pt x="32372" y="609600"/>
                </a:lnTo>
                <a:lnTo>
                  <a:pt x="57150" y="584809"/>
                </a:lnTo>
                <a:lnTo>
                  <a:pt x="57150" y="581025"/>
                </a:lnTo>
                <a:lnTo>
                  <a:pt x="57150" y="577240"/>
                </a:lnTo>
                <a:close/>
              </a:path>
              <a:path w="57150" h="609600">
                <a:moveTo>
                  <a:pt x="57150" y="301015"/>
                </a:moveTo>
                <a:lnTo>
                  <a:pt x="32372" y="276225"/>
                </a:lnTo>
                <a:lnTo>
                  <a:pt x="24790" y="276225"/>
                </a:lnTo>
                <a:lnTo>
                  <a:pt x="0" y="301015"/>
                </a:lnTo>
                <a:lnTo>
                  <a:pt x="0" y="308584"/>
                </a:lnTo>
                <a:lnTo>
                  <a:pt x="24790" y="333375"/>
                </a:lnTo>
                <a:lnTo>
                  <a:pt x="32372" y="333375"/>
                </a:lnTo>
                <a:lnTo>
                  <a:pt x="57150" y="308584"/>
                </a:lnTo>
                <a:lnTo>
                  <a:pt x="57150" y="304800"/>
                </a:lnTo>
                <a:lnTo>
                  <a:pt x="57150" y="301015"/>
                </a:lnTo>
                <a:close/>
              </a:path>
              <a:path w="57150" h="60960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61116" y="3136149"/>
            <a:ext cx="371792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45" dirty="0">
                <a:latin typeface="Roboto"/>
                <a:cs typeface="Roboto"/>
              </a:rPr>
              <a:t>Continuous</a:t>
            </a:r>
            <a:r>
              <a:rPr sz="1600" b="1" spc="195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innovation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in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tyre</a:t>
            </a:r>
            <a:r>
              <a:rPr sz="1600" b="1" spc="195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design. </a:t>
            </a:r>
            <a:r>
              <a:rPr sz="1600" b="1" spc="50" dirty="0">
                <a:latin typeface="Roboto"/>
                <a:cs typeface="Roboto"/>
              </a:rPr>
              <a:t>Dedicated</a:t>
            </a:r>
            <a:r>
              <a:rPr sz="1600" b="1" spc="1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R&amp;D</a:t>
            </a:r>
            <a:r>
              <a:rPr sz="1600" b="1" spc="175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center.</a:t>
            </a:r>
            <a:endParaRPr sz="1600">
              <a:latin typeface="Roboto"/>
              <a:cs typeface="Roboto"/>
            </a:endParaRPr>
          </a:p>
          <a:p>
            <a:pPr marL="12700" marR="243204">
              <a:lnSpc>
                <a:spcPct val="113300"/>
              </a:lnSpc>
            </a:pPr>
            <a:r>
              <a:rPr sz="1600" b="1" dirty="0">
                <a:latin typeface="Roboto"/>
                <a:cs typeface="Roboto"/>
              </a:rPr>
              <a:t>MRF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holds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over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100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patents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in</a:t>
            </a:r>
            <a:r>
              <a:rPr sz="1600" b="1" spc="260" dirty="0">
                <a:latin typeface="Roboto"/>
                <a:cs typeface="Roboto"/>
              </a:rPr>
              <a:t> </a:t>
            </a:r>
            <a:r>
              <a:rPr sz="1600" b="1" spc="-20" dirty="0">
                <a:latin typeface="Roboto"/>
                <a:cs typeface="Roboto"/>
              </a:rPr>
              <a:t>tyre </a:t>
            </a:r>
            <a:r>
              <a:rPr sz="1600" b="1" spc="40" dirty="0">
                <a:latin typeface="Roboto"/>
                <a:cs typeface="Roboto"/>
              </a:rPr>
              <a:t>technology.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409" y="5420718"/>
            <a:ext cx="1429385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65"/>
              </a:spcBef>
            </a:pPr>
            <a:r>
              <a:rPr sz="2850" b="1" spc="-10" dirty="0">
                <a:latin typeface="Arial"/>
                <a:cs typeface="Arial"/>
              </a:rPr>
              <a:t>BRAND </a:t>
            </a:r>
            <a:r>
              <a:rPr sz="2850" b="1" spc="50" dirty="0">
                <a:latin typeface="Arial"/>
                <a:cs typeface="Arial"/>
              </a:rPr>
              <a:t>EQUITY</a:t>
            </a:r>
            <a:endParaRPr sz="285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19537" y="5499963"/>
            <a:ext cx="57150" cy="609600"/>
          </a:xfrm>
          <a:custGeom>
            <a:avLst/>
            <a:gdLst/>
            <a:ahLst/>
            <a:cxnLst/>
            <a:rect l="l" t="t" r="r" b="b"/>
            <a:pathLst>
              <a:path w="57150" h="609600">
                <a:moveTo>
                  <a:pt x="57150" y="577240"/>
                </a:moveTo>
                <a:lnTo>
                  <a:pt x="32359" y="552450"/>
                </a:lnTo>
                <a:lnTo>
                  <a:pt x="24790" y="552450"/>
                </a:lnTo>
                <a:lnTo>
                  <a:pt x="0" y="577240"/>
                </a:lnTo>
                <a:lnTo>
                  <a:pt x="0" y="584809"/>
                </a:lnTo>
                <a:lnTo>
                  <a:pt x="24790" y="609600"/>
                </a:lnTo>
                <a:lnTo>
                  <a:pt x="32359" y="609600"/>
                </a:lnTo>
                <a:lnTo>
                  <a:pt x="57150" y="584809"/>
                </a:lnTo>
                <a:lnTo>
                  <a:pt x="57150" y="581025"/>
                </a:lnTo>
                <a:lnTo>
                  <a:pt x="57150" y="577240"/>
                </a:lnTo>
                <a:close/>
              </a:path>
              <a:path w="57150" h="609600">
                <a:moveTo>
                  <a:pt x="57150" y="301015"/>
                </a:moveTo>
                <a:lnTo>
                  <a:pt x="32359" y="276225"/>
                </a:lnTo>
                <a:lnTo>
                  <a:pt x="24790" y="276225"/>
                </a:lnTo>
                <a:lnTo>
                  <a:pt x="0" y="301015"/>
                </a:lnTo>
                <a:lnTo>
                  <a:pt x="0" y="308584"/>
                </a:lnTo>
                <a:lnTo>
                  <a:pt x="24790" y="333375"/>
                </a:lnTo>
                <a:lnTo>
                  <a:pt x="32359" y="333375"/>
                </a:lnTo>
                <a:lnTo>
                  <a:pt x="57150" y="308584"/>
                </a:lnTo>
                <a:lnTo>
                  <a:pt x="57150" y="304800"/>
                </a:lnTo>
                <a:lnTo>
                  <a:pt x="57150" y="301015"/>
                </a:lnTo>
                <a:close/>
              </a:path>
              <a:path w="57150" h="609600">
                <a:moveTo>
                  <a:pt x="57150" y="24790"/>
                </a:moveTo>
                <a:lnTo>
                  <a:pt x="32359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090350" y="5337391"/>
            <a:ext cx="428688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55" dirty="0">
                <a:latin typeface="Roboto"/>
                <a:cs typeface="Roboto"/>
              </a:rPr>
              <a:t>Recognized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for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quality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and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reliability.</a:t>
            </a:r>
            <a:r>
              <a:rPr sz="1600" b="1" spc="500" dirty="0">
                <a:latin typeface="Roboto"/>
                <a:cs typeface="Roboto"/>
              </a:rPr>
              <a:t>  </a:t>
            </a:r>
            <a:r>
              <a:rPr sz="1600" b="1" spc="55" dirty="0">
                <a:latin typeface="Roboto"/>
                <a:cs typeface="Roboto"/>
              </a:rPr>
              <a:t>Trust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and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spc="60" dirty="0">
                <a:latin typeface="Roboto"/>
                <a:cs typeface="Roboto"/>
              </a:rPr>
              <a:t>performance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in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the</a:t>
            </a:r>
            <a:r>
              <a:rPr sz="1600" b="1" spc="20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tyre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spc="35" dirty="0">
                <a:latin typeface="Roboto"/>
                <a:cs typeface="Roboto"/>
              </a:rPr>
              <a:t>industry. </a:t>
            </a:r>
            <a:r>
              <a:rPr sz="1600" b="1" dirty="0">
                <a:latin typeface="Roboto"/>
                <a:cs typeface="Roboto"/>
              </a:rPr>
              <a:t>MRF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ranked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as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India's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No.1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tyre</a:t>
            </a:r>
            <a:r>
              <a:rPr sz="1600" b="1" spc="27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brand</a:t>
            </a:r>
            <a:r>
              <a:rPr sz="1600" b="1" spc="265" dirty="0">
                <a:latin typeface="Roboto"/>
                <a:cs typeface="Roboto"/>
              </a:rPr>
              <a:t> </a:t>
            </a:r>
            <a:r>
              <a:rPr sz="1600" b="1" spc="-25" dirty="0">
                <a:latin typeface="Roboto"/>
                <a:cs typeface="Roboto"/>
              </a:rPr>
              <a:t>for </a:t>
            </a:r>
            <a:r>
              <a:rPr sz="1600" b="1" dirty="0">
                <a:latin typeface="Roboto"/>
                <a:cs typeface="Roboto"/>
              </a:rPr>
              <a:t>14</a:t>
            </a:r>
            <a:r>
              <a:rPr sz="1600" b="1" spc="155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consecutive</a:t>
            </a:r>
            <a:r>
              <a:rPr sz="1600" b="1" spc="155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years.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8409" y="7580222"/>
            <a:ext cx="2679700" cy="885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65"/>
              </a:spcBef>
            </a:pPr>
            <a:r>
              <a:rPr sz="2850" b="1" spc="-10" dirty="0">
                <a:latin typeface="Arial"/>
                <a:cs typeface="Arial"/>
              </a:rPr>
              <a:t>DISTRIBUTION </a:t>
            </a:r>
            <a:r>
              <a:rPr sz="2850" b="1" spc="60" dirty="0">
                <a:latin typeface="Arial"/>
                <a:cs typeface="Arial"/>
              </a:rPr>
              <a:t>NETWORK</a:t>
            </a:r>
            <a:endParaRPr sz="28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19537" y="7838033"/>
            <a:ext cx="57150" cy="609600"/>
          </a:xfrm>
          <a:custGeom>
            <a:avLst/>
            <a:gdLst/>
            <a:ahLst/>
            <a:cxnLst/>
            <a:rect l="l" t="t" r="r" b="b"/>
            <a:pathLst>
              <a:path w="57150" h="609600">
                <a:moveTo>
                  <a:pt x="57150" y="577240"/>
                </a:moveTo>
                <a:lnTo>
                  <a:pt x="32359" y="552450"/>
                </a:lnTo>
                <a:lnTo>
                  <a:pt x="24790" y="552450"/>
                </a:lnTo>
                <a:lnTo>
                  <a:pt x="0" y="577240"/>
                </a:lnTo>
                <a:lnTo>
                  <a:pt x="0" y="584822"/>
                </a:lnTo>
                <a:lnTo>
                  <a:pt x="24790" y="609600"/>
                </a:lnTo>
                <a:lnTo>
                  <a:pt x="32359" y="609600"/>
                </a:lnTo>
                <a:lnTo>
                  <a:pt x="57150" y="584822"/>
                </a:lnTo>
                <a:lnTo>
                  <a:pt x="57150" y="581025"/>
                </a:lnTo>
                <a:lnTo>
                  <a:pt x="57150" y="577240"/>
                </a:lnTo>
                <a:close/>
              </a:path>
              <a:path w="57150" h="609600">
                <a:moveTo>
                  <a:pt x="57150" y="301015"/>
                </a:moveTo>
                <a:lnTo>
                  <a:pt x="32359" y="276225"/>
                </a:lnTo>
                <a:lnTo>
                  <a:pt x="24790" y="276225"/>
                </a:lnTo>
                <a:lnTo>
                  <a:pt x="0" y="301015"/>
                </a:lnTo>
                <a:lnTo>
                  <a:pt x="0" y="308597"/>
                </a:lnTo>
                <a:lnTo>
                  <a:pt x="24790" y="333375"/>
                </a:lnTo>
                <a:lnTo>
                  <a:pt x="32359" y="333375"/>
                </a:lnTo>
                <a:lnTo>
                  <a:pt x="57150" y="308597"/>
                </a:lnTo>
                <a:lnTo>
                  <a:pt x="57150" y="304800"/>
                </a:lnTo>
                <a:lnTo>
                  <a:pt x="57150" y="301015"/>
                </a:lnTo>
                <a:close/>
              </a:path>
              <a:path w="57150" h="609600">
                <a:moveTo>
                  <a:pt x="57150" y="24790"/>
                </a:moveTo>
                <a:lnTo>
                  <a:pt x="32359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090350" y="7675465"/>
            <a:ext cx="418147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spc="50" dirty="0">
                <a:latin typeface="Roboto"/>
                <a:cs typeface="Roboto"/>
              </a:rPr>
              <a:t>Extensive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network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ensuring</a:t>
            </a:r>
            <a:r>
              <a:rPr sz="1600" b="1" spc="22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market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reach. </a:t>
            </a:r>
            <a:r>
              <a:rPr sz="1600" b="1" spc="50" dirty="0">
                <a:latin typeface="Roboto"/>
                <a:cs typeface="Roboto"/>
              </a:rPr>
              <a:t>Availability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in</a:t>
            </a:r>
            <a:r>
              <a:rPr sz="1600" b="1" spc="21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urban</a:t>
            </a:r>
            <a:r>
              <a:rPr sz="1600" b="1" spc="21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and</a:t>
            </a:r>
            <a:r>
              <a:rPr sz="1600" b="1" spc="204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rural</a:t>
            </a:r>
            <a:r>
              <a:rPr sz="1600" b="1" spc="210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areas.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b="1" dirty="0">
                <a:latin typeface="Roboto"/>
                <a:cs typeface="Roboto"/>
              </a:rPr>
              <a:t>MRF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has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over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4,000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dealers</a:t>
            </a:r>
            <a:r>
              <a:rPr sz="1600" b="1" spc="215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nationwide.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402677" y="7169346"/>
            <a:ext cx="8305165" cy="1827530"/>
            <a:chOff x="9402677" y="7169346"/>
            <a:chExt cx="8305165" cy="1827530"/>
          </a:xfrm>
        </p:grpSpPr>
        <p:sp>
          <p:nvSpPr>
            <p:cNvPr id="39" name="object 39"/>
            <p:cNvSpPr/>
            <p:nvPr/>
          </p:nvSpPr>
          <p:spPr>
            <a:xfrm>
              <a:off x="9516977" y="7281930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5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100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7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3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421727" y="7188395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100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7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21727" y="7188396"/>
              <a:ext cx="8191500" cy="1714500"/>
            </a:xfrm>
            <a:custGeom>
              <a:avLst/>
              <a:gdLst/>
              <a:ahLst/>
              <a:cxnLst/>
              <a:rect l="l" t="t" r="r" b="b"/>
              <a:pathLst>
                <a:path w="8191500" h="1714500">
                  <a:moveTo>
                    <a:pt x="152399" y="0"/>
                  </a:moveTo>
                  <a:lnTo>
                    <a:pt x="8039099" y="0"/>
                  </a:lnTo>
                  <a:lnTo>
                    <a:pt x="8068969" y="2955"/>
                  </a:lnTo>
                  <a:lnTo>
                    <a:pt x="8123650" y="25604"/>
                  </a:lnTo>
                  <a:lnTo>
                    <a:pt x="8165894" y="67848"/>
                  </a:lnTo>
                  <a:lnTo>
                    <a:pt x="8188544" y="122529"/>
                  </a:lnTo>
                  <a:lnTo>
                    <a:pt x="8191499" y="1562099"/>
                  </a:lnTo>
                  <a:lnTo>
                    <a:pt x="8188544" y="1591970"/>
                  </a:lnTo>
                  <a:lnTo>
                    <a:pt x="8165894" y="1646651"/>
                  </a:lnTo>
                  <a:lnTo>
                    <a:pt x="8123650" y="1688894"/>
                  </a:lnTo>
                  <a:lnTo>
                    <a:pt x="8068969" y="1711544"/>
                  </a:lnTo>
                  <a:lnTo>
                    <a:pt x="8039099" y="1714499"/>
                  </a:lnTo>
                  <a:lnTo>
                    <a:pt x="152399" y="1714499"/>
                  </a:lnTo>
                  <a:lnTo>
                    <a:pt x="94078" y="1702899"/>
                  </a:lnTo>
                  <a:lnTo>
                    <a:pt x="44637" y="1669862"/>
                  </a:lnTo>
                  <a:lnTo>
                    <a:pt x="11600" y="1620420"/>
                  </a:lnTo>
                  <a:lnTo>
                    <a:pt x="0" y="1562099"/>
                  </a:lnTo>
                  <a:lnTo>
                    <a:pt x="0" y="152399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8" y="11600"/>
                  </a:lnTo>
                  <a:lnTo>
                    <a:pt x="152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84021" y="7444305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4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4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4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4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4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4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4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4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4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4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4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4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4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4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4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4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4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4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4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4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4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4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4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4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4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4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4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4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4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4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4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4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402677" y="4980310"/>
            <a:ext cx="8305165" cy="1827530"/>
            <a:chOff x="9402677" y="4980310"/>
            <a:chExt cx="8305165" cy="1827530"/>
          </a:xfrm>
        </p:grpSpPr>
        <p:sp>
          <p:nvSpPr>
            <p:cNvPr id="44" name="object 44"/>
            <p:cNvSpPr/>
            <p:nvPr/>
          </p:nvSpPr>
          <p:spPr>
            <a:xfrm>
              <a:off x="9516977" y="5092896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099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7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7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421727" y="4999360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099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6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6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21727" y="4999360"/>
              <a:ext cx="8191500" cy="1714500"/>
            </a:xfrm>
            <a:custGeom>
              <a:avLst/>
              <a:gdLst/>
              <a:ahLst/>
              <a:cxnLst/>
              <a:rect l="l" t="t" r="r" b="b"/>
              <a:pathLst>
                <a:path w="8191500" h="1714500">
                  <a:moveTo>
                    <a:pt x="152399" y="0"/>
                  </a:moveTo>
                  <a:lnTo>
                    <a:pt x="8039099" y="0"/>
                  </a:lnTo>
                  <a:lnTo>
                    <a:pt x="8068969" y="2955"/>
                  </a:lnTo>
                  <a:lnTo>
                    <a:pt x="8123650" y="25604"/>
                  </a:lnTo>
                  <a:lnTo>
                    <a:pt x="8165894" y="67847"/>
                  </a:lnTo>
                  <a:lnTo>
                    <a:pt x="8188544" y="122529"/>
                  </a:lnTo>
                  <a:lnTo>
                    <a:pt x="8191499" y="1562099"/>
                  </a:lnTo>
                  <a:lnTo>
                    <a:pt x="8188544" y="1591970"/>
                  </a:lnTo>
                  <a:lnTo>
                    <a:pt x="8165894" y="1646651"/>
                  </a:lnTo>
                  <a:lnTo>
                    <a:pt x="8123650" y="1688894"/>
                  </a:lnTo>
                  <a:lnTo>
                    <a:pt x="8068969" y="1711544"/>
                  </a:lnTo>
                  <a:lnTo>
                    <a:pt x="8039099" y="1714499"/>
                  </a:lnTo>
                  <a:lnTo>
                    <a:pt x="152399" y="1714499"/>
                  </a:lnTo>
                  <a:lnTo>
                    <a:pt x="94078" y="1702899"/>
                  </a:lnTo>
                  <a:lnTo>
                    <a:pt x="44637" y="1669862"/>
                  </a:lnTo>
                  <a:lnTo>
                    <a:pt x="11600" y="1620420"/>
                  </a:lnTo>
                  <a:lnTo>
                    <a:pt x="0" y="1562099"/>
                  </a:lnTo>
                  <a:lnTo>
                    <a:pt x="0" y="152399"/>
                  </a:lnTo>
                  <a:lnTo>
                    <a:pt x="11600" y="94079"/>
                  </a:lnTo>
                  <a:lnTo>
                    <a:pt x="44636" y="44637"/>
                  </a:lnTo>
                  <a:lnTo>
                    <a:pt x="94078" y="11600"/>
                  </a:lnTo>
                  <a:lnTo>
                    <a:pt x="152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574496" y="5201168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402677" y="2780035"/>
            <a:ext cx="8305165" cy="1827530"/>
            <a:chOff x="9402677" y="2780035"/>
            <a:chExt cx="8305165" cy="1827530"/>
          </a:xfrm>
        </p:grpSpPr>
        <p:sp>
          <p:nvSpPr>
            <p:cNvPr id="49" name="object 49"/>
            <p:cNvSpPr/>
            <p:nvPr/>
          </p:nvSpPr>
          <p:spPr>
            <a:xfrm>
              <a:off x="9516977" y="2892620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099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6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6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3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21727" y="2799085"/>
              <a:ext cx="8190865" cy="1714500"/>
            </a:xfrm>
            <a:custGeom>
              <a:avLst/>
              <a:gdLst/>
              <a:ahLst/>
              <a:cxnLst/>
              <a:rect l="l" t="t" r="r" b="b"/>
              <a:pathLst>
                <a:path w="8190865" h="1714500">
                  <a:moveTo>
                    <a:pt x="8039099" y="1714499"/>
                  </a:moveTo>
                  <a:lnTo>
                    <a:pt x="152400" y="1714499"/>
                  </a:lnTo>
                  <a:lnTo>
                    <a:pt x="122529" y="1711544"/>
                  </a:lnTo>
                  <a:lnTo>
                    <a:pt x="67848" y="1688894"/>
                  </a:lnTo>
                  <a:lnTo>
                    <a:pt x="25605" y="1646651"/>
                  </a:lnTo>
                  <a:lnTo>
                    <a:pt x="2955" y="1591970"/>
                  </a:lnTo>
                  <a:lnTo>
                    <a:pt x="0" y="1562100"/>
                  </a:lnTo>
                  <a:lnTo>
                    <a:pt x="0" y="152400"/>
                  </a:lnTo>
                  <a:lnTo>
                    <a:pt x="11600" y="94079"/>
                  </a:lnTo>
                  <a:lnTo>
                    <a:pt x="44637" y="44636"/>
                  </a:lnTo>
                  <a:lnTo>
                    <a:pt x="94079" y="11600"/>
                  </a:lnTo>
                  <a:lnTo>
                    <a:pt x="152400" y="0"/>
                  </a:lnTo>
                  <a:lnTo>
                    <a:pt x="8039099" y="0"/>
                  </a:lnTo>
                  <a:lnTo>
                    <a:pt x="8097420" y="11600"/>
                  </a:lnTo>
                  <a:lnTo>
                    <a:pt x="8146862" y="44636"/>
                  </a:lnTo>
                  <a:lnTo>
                    <a:pt x="8179899" y="94079"/>
                  </a:lnTo>
                  <a:lnTo>
                    <a:pt x="8190755" y="144878"/>
                  </a:lnTo>
                  <a:lnTo>
                    <a:pt x="8190755" y="1569621"/>
                  </a:lnTo>
                  <a:lnTo>
                    <a:pt x="8179899" y="1620420"/>
                  </a:lnTo>
                  <a:lnTo>
                    <a:pt x="8146862" y="1669862"/>
                  </a:lnTo>
                  <a:lnTo>
                    <a:pt x="8097420" y="1702899"/>
                  </a:lnTo>
                  <a:lnTo>
                    <a:pt x="8039099" y="171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21727" y="2799085"/>
              <a:ext cx="8191500" cy="1714500"/>
            </a:xfrm>
            <a:custGeom>
              <a:avLst/>
              <a:gdLst/>
              <a:ahLst/>
              <a:cxnLst/>
              <a:rect l="l" t="t" r="r" b="b"/>
              <a:pathLst>
                <a:path w="8191500" h="1714500">
                  <a:moveTo>
                    <a:pt x="152399" y="0"/>
                  </a:moveTo>
                  <a:lnTo>
                    <a:pt x="8039099" y="0"/>
                  </a:lnTo>
                  <a:lnTo>
                    <a:pt x="8068969" y="2955"/>
                  </a:lnTo>
                  <a:lnTo>
                    <a:pt x="8123650" y="25604"/>
                  </a:lnTo>
                  <a:lnTo>
                    <a:pt x="8165894" y="67848"/>
                  </a:lnTo>
                  <a:lnTo>
                    <a:pt x="8188544" y="122529"/>
                  </a:lnTo>
                  <a:lnTo>
                    <a:pt x="8191499" y="1562099"/>
                  </a:lnTo>
                  <a:lnTo>
                    <a:pt x="8188544" y="1591970"/>
                  </a:lnTo>
                  <a:lnTo>
                    <a:pt x="8165894" y="1646651"/>
                  </a:lnTo>
                  <a:lnTo>
                    <a:pt x="8123650" y="1688894"/>
                  </a:lnTo>
                  <a:lnTo>
                    <a:pt x="8068969" y="1711544"/>
                  </a:lnTo>
                  <a:lnTo>
                    <a:pt x="8039099" y="1714500"/>
                  </a:lnTo>
                  <a:lnTo>
                    <a:pt x="152399" y="1714500"/>
                  </a:lnTo>
                  <a:lnTo>
                    <a:pt x="94078" y="1702899"/>
                  </a:lnTo>
                  <a:lnTo>
                    <a:pt x="44636" y="1669862"/>
                  </a:lnTo>
                  <a:lnTo>
                    <a:pt x="11600" y="1620420"/>
                  </a:lnTo>
                  <a:lnTo>
                    <a:pt x="0" y="1562099"/>
                  </a:lnTo>
                  <a:lnTo>
                    <a:pt x="0" y="152399"/>
                  </a:lnTo>
                  <a:lnTo>
                    <a:pt x="11600" y="94079"/>
                  </a:lnTo>
                  <a:lnTo>
                    <a:pt x="44636" y="44637"/>
                  </a:lnTo>
                  <a:lnTo>
                    <a:pt x="94078" y="11600"/>
                  </a:lnTo>
                  <a:lnTo>
                    <a:pt x="1523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564971" y="3054995"/>
              <a:ext cx="19050" cy="1200785"/>
            </a:xfrm>
            <a:custGeom>
              <a:avLst/>
              <a:gdLst/>
              <a:ahLst/>
              <a:cxnLst/>
              <a:rect l="l" t="t" r="r" b="b"/>
              <a:pathLst>
                <a:path w="19050" h="1200785">
                  <a:moveTo>
                    <a:pt x="0" y="12157"/>
                  </a:move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12155" y="0"/>
                  </a:lnTo>
                  <a:lnTo>
                    <a:pt x="14400" y="929"/>
                  </a:lnTo>
                  <a:lnTo>
                    <a:pt x="18120" y="4649"/>
                  </a:lnTo>
                  <a:lnTo>
                    <a:pt x="19049" y="6894"/>
                  </a:lnTo>
                  <a:lnTo>
                    <a:pt x="19049" y="12157"/>
                  </a:lnTo>
                  <a:lnTo>
                    <a:pt x="18120" y="14402"/>
                  </a:lnTo>
                  <a:lnTo>
                    <a:pt x="14400" y="18121"/>
                  </a:lnTo>
                  <a:lnTo>
                    <a:pt x="12155" y="19051"/>
                  </a:lnTo>
                  <a:lnTo>
                    <a:pt x="6894" y="19051"/>
                  </a:lnTo>
                  <a:lnTo>
                    <a:pt x="4649" y="18121"/>
                  </a:lnTo>
                  <a:lnTo>
                    <a:pt x="929" y="14402"/>
                  </a:lnTo>
                  <a:lnTo>
                    <a:pt x="0" y="12157"/>
                  </a:lnTo>
                  <a:close/>
                </a:path>
                <a:path w="19050" h="1200785">
                  <a:moveTo>
                    <a:pt x="0" y="50259"/>
                  </a:moveTo>
                  <a:lnTo>
                    <a:pt x="0" y="44996"/>
                  </a:lnTo>
                  <a:lnTo>
                    <a:pt x="929" y="42751"/>
                  </a:lnTo>
                  <a:lnTo>
                    <a:pt x="4649" y="39031"/>
                  </a:lnTo>
                  <a:lnTo>
                    <a:pt x="6894" y="38101"/>
                  </a:lnTo>
                  <a:lnTo>
                    <a:pt x="12155" y="38101"/>
                  </a:lnTo>
                  <a:lnTo>
                    <a:pt x="14400" y="39031"/>
                  </a:lnTo>
                  <a:lnTo>
                    <a:pt x="18120" y="42751"/>
                  </a:lnTo>
                  <a:lnTo>
                    <a:pt x="19049" y="44996"/>
                  </a:lnTo>
                  <a:lnTo>
                    <a:pt x="19049" y="50259"/>
                  </a:lnTo>
                  <a:lnTo>
                    <a:pt x="18120" y="52504"/>
                  </a:lnTo>
                  <a:lnTo>
                    <a:pt x="14400" y="56223"/>
                  </a:lnTo>
                  <a:lnTo>
                    <a:pt x="12155" y="57153"/>
                  </a:lnTo>
                  <a:lnTo>
                    <a:pt x="6894" y="57153"/>
                  </a:lnTo>
                  <a:lnTo>
                    <a:pt x="4649" y="56223"/>
                  </a:lnTo>
                  <a:lnTo>
                    <a:pt x="929" y="52504"/>
                  </a:lnTo>
                  <a:lnTo>
                    <a:pt x="0" y="50259"/>
                  </a:lnTo>
                  <a:close/>
                </a:path>
                <a:path w="19050" h="1200785">
                  <a:moveTo>
                    <a:pt x="0" y="88360"/>
                  </a:moveTo>
                  <a:lnTo>
                    <a:pt x="0" y="83098"/>
                  </a:lnTo>
                  <a:lnTo>
                    <a:pt x="929" y="80853"/>
                  </a:lnTo>
                  <a:lnTo>
                    <a:pt x="4649" y="77133"/>
                  </a:lnTo>
                  <a:lnTo>
                    <a:pt x="6894" y="76203"/>
                  </a:lnTo>
                  <a:lnTo>
                    <a:pt x="12155" y="76203"/>
                  </a:lnTo>
                  <a:lnTo>
                    <a:pt x="14400" y="77133"/>
                  </a:lnTo>
                  <a:lnTo>
                    <a:pt x="18120" y="80853"/>
                  </a:lnTo>
                  <a:lnTo>
                    <a:pt x="19049" y="83098"/>
                  </a:lnTo>
                  <a:lnTo>
                    <a:pt x="19049" y="88360"/>
                  </a:lnTo>
                  <a:lnTo>
                    <a:pt x="18120" y="90606"/>
                  </a:lnTo>
                  <a:lnTo>
                    <a:pt x="14400" y="94325"/>
                  </a:lnTo>
                  <a:lnTo>
                    <a:pt x="12155" y="95255"/>
                  </a:lnTo>
                  <a:lnTo>
                    <a:pt x="6894" y="95255"/>
                  </a:lnTo>
                  <a:lnTo>
                    <a:pt x="4649" y="94325"/>
                  </a:lnTo>
                  <a:lnTo>
                    <a:pt x="929" y="90606"/>
                  </a:lnTo>
                  <a:lnTo>
                    <a:pt x="0" y="88360"/>
                  </a:lnTo>
                  <a:close/>
                </a:path>
                <a:path w="19050" h="1200785">
                  <a:moveTo>
                    <a:pt x="0" y="126462"/>
                  </a:moveTo>
                  <a:lnTo>
                    <a:pt x="0" y="121200"/>
                  </a:lnTo>
                  <a:lnTo>
                    <a:pt x="929" y="118955"/>
                  </a:lnTo>
                  <a:lnTo>
                    <a:pt x="4649" y="115235"/>
                  </a:lnTo>
                  <a:lnTo>
                    <a:pt x="6894" y="114305"/>
                  </a:lnTo>
                  <a:lnTo>
                    <a:pt x="12155" y="114305"/>
                  </a:lnTo>
                  <a:lnTo>
                    <a:pt x="14400" y="115235"/>
                  </a:lnTo>
                  <a:lnTo>
                    <a:pt x="18120" y="118955"/>
                  </a:lnTo>
                  <a:lnTo>
                    <a:pt x="19049" y="121200"/>
                  </a:lnTo>
                  <a:lnTo>
                    <a:pt x="19049" y="126462"/>
                  </a:lnTo>
                  <a:lnTo>
                    <a:pt x="18120" y="128707"/>
                  </a:lnTo>
                  <a:lnTo>
                    <a:pt x="14400" y="132427"/>
                  </a:lnTo>
                  <a:lnTo>
                    <a:pt x="12155" y="133357"/>
                  </a:lnTo>
                  <a:lnTo>
                    <a:pt x="6894" y="133357"/>
                  </a:lnTo>
                  <a:lnTo>
                    <a:pt x="4649" y="132427"/>
                  </a:lnTo>
                  <a:lnTo>
                    <a:pt x="929" y="128707"/>
                  </a:lnTo>
                  <a:lnTo>
                    <a:pt x="0" y="126462"/>
                  </a:lnTo>
                  <a:close/>
                </a:path>
                <a:path w="19050" h="1200785">
                  <a:moveTo>
                    <a:pt x="0" y="164564"/>
                  </a:moveTo>
                  <a:lnTo>
                    <a:pt x="0" y="159302"/>
                  </a:lnTo>
                  <a:lnTo>
                    <a:pt x="929" y="157057"/>
                  </a:lnTo>
                  <a:lnTo>
                    <a:pt x="4649" y="153337"/>
                  </a:lnTo>
                  <a:lnTo>
                    <a:pt x="6894" y="152407"/>
                  </a:lnTo>
                  <a:lnTo>
                    <a:pt x="12155" y="152407"/>
                  </a:lnTo>
                  <a:lnTo>
                    <a:pt x="14400" y="153337"/>
                  </a:lnTo>
                  <a:lnTo>
                    <a:pt x="18120" y="157057"/>
                  </a:lnTo>
                  <a:lnTo>
                    <a:pt x="19049" y="159302"/>
                  </a:lnTo>
                  <a:lnTo>
                    <a:pt x="19049" y="164564"/>
                  </a:lnTo>
                  <a:lnTo>
                    <a:pt x="18120" y="166809"/>
                  </a:lnTo>
                  <a:lnTo>
                    <a:pt x="14400" y="170529"/>
                  </a:lnTo>
                  <a:lnTo>
                    <a:pt x="12155" y="171459"/>
                  </a:lnTo>
                  <a:lnTo>
                    <a:pt x="6894" y="171459"/>
                  </a:lnTo>
                  <a:lnTo>
                    <a:pt x="4649" y="170529"/>
                  </a:lnTo>
                  <a:lnTo>
                    <a:pt x="929" y="166809"/>
                  </a:lnTo>
                  <a:lnTo>
                    <a:pt x="0" y="164564"/>
                  </a:lnTo>
                  <a:close/>
                </a:path>
                <a:path w="19050" h="1200785">
                  <a:moveTo>
                    <a:pt x="0" y="202666"/>
                  </a:moveTo>
                  <a:lnTo>
                    <a:pt x="0" y="197404"/>
                  </a:lnTo>
                  <a:lnTo>
                    <a:pt x="929" y="195159"/>
                  </a:lnTo>
                  <a:lnTo>
                    <a:pt x="4649" y="191439"/>
                  </a:lnTo>
                  <a:lnTo>
                    <a:pt x="6894" y="190509"/>
                  </a:lnTo>
                  <a:lnTo>
                    <a:pt x="12155" y="190509"/>
                  </a:lnTo>
                  <a:lnTo>
                    <a:pt x="14400" y="191439"/>
                  </a:lnTo>
                  <a:lnTo>
                    <a:pt x="18120" y="195159"/>
                  </a:lnTo>
                  <a:lnTo>
                    <a:pt x="19049" y="197404"/>
                  </a:lnTo>
                  <a:lnTo>
                    <a:pt x="19049" y="202666"/>
                  </a:lnTo>
                  <a:lnTo>
                    <a:pt x="18120" y="204911"/>
                  </a:lnTo>
                  <a:lnTo>
                    <a:pt x="14400" y="208631"/>
                  </a:lnTo>
                  <a:lnTo>
                    <a:pt x="12155" y="209561"/>
                  </a:lnTo>
                  <a:lnTo>
                    <a:pt x="6894" y="209561"/>
                  </a:lnTo>
                  <a:lnTo>
                    <a:pt x="4649" y="208631"/>
                  </a:lnTo>
                  <a:lnTo>
                    <a:pt x="929" y="204911"/>
                  </a:lnTo>
                  <a:lnTo>
                    <a:pt x="0" y="202666"/>
                  </a:lnTo>
                  <a:close/>
                </a:path>
                <a:path w="19050" h="1200785">
                  <a:moveTo>
                    <a:pt x="0" y="240768"/>
                  </a:moveTo>
                  <a:lnTo>
                    <a:pt x="0" y="235506"/>
                  </a:lnTo>
                  <a:lnTo>
                    <a:pt x="929" y="233261"/>
                  </a:lnTo>
                  <a:lnTo>
                    <a:pt x="4649" y="229541"/>
                  </a:lnTo>
                  <a:lnTo>
                    <a:pt x="6894" y="228611"/>
                  </a:lnTo>
                  <a:lnTo>
                    <a:pt x="12155" y="228611"/>
                  </a:lnTo>
                  <a:lnTo>
                    <a:pt x="14400" y="229541"/>
                  </a:lnTo>
                  <a:lnTo>
                    <a:pt x="18120" y="233261"/>
                  </a:lnTo>
                  <a:lnTo>
                    <a:pt x="19049" y="235506"/>
                  </a:lnTo>
                  <a:lnTo>
                    <a:pt x="19049" y="240768"/>
                  </a:lnTo>
                  <a:lnTo>
                    <a:pt x="18120" y="243013"/>
                  </a:lnTo>
                  <a:lnTo>
                    <a:pt x="14400" y="246733"/>
                  </a:lnTo>
                  <a:lnTo>
                    <a:pt x="12155" y="247663"/>
                  </a:lnTo>
                  <a:lnTo>
                    <a:pt x="6894" y="247663"/>
                  </a:lnTo>
                  <a:lnTo>
                    <a:pt x="4649" y="246733"/>
                  </a:lnTo>
                  <a:lnTo>
                    <a:pt x="929" y="243013"/>
                  </a:lnTo>
                  <a:lnTo>
                    <a:pt x="0" y="240768"/>
                  </a:lnTo>
                  <a:close/>
                </a:path>
                <a:path w="19050" h="1200785">
                  <a:moveTo>
                    <a:pt x="0" y="278870"/>
                  </a:moveTo>
                  <a:lnTo>
                    <a:pt x="0" y="273608"/>
                  </a:lnTo>
                  <a:lnTo>
                    <a:pt x="929" y="271363"/>
                  </a:lnTo>
                  <a:lnTo>
                    <a:pt x="4649" y="267643"/>
                  </a:lnTo>
                  <a:lnTo>
                    <a:pt x="6894" y="266713"/>
                  </a:lnTo>
                  <a:lnTo>
                    <a:pt x="12155" y="266713"/>
                  </a:lnTo>
                  <a:lnTo>
                    <a:pt x="14400" y="267643"/>
                  </a:lnTo>
                  <a:lnTo>
                    <a:pt x="18120" y="271363"/>
                  </a:lnTo>
                  <a:lnTo>
                    <a:pt x="19049" y="273608"/>
                  </a:lnTo>
                  <a:lnTo>
                    <a:pt x="19049" y="278870"/>
                  </a:lnTo>
                  <a:lnTo>
                    <a:pt x="18120" y="281115"/>
                  </a:lnTo>
                  <a:lnTo>
                    <a:pt x="14400" y="284835"/>
                  </a:lnTo>
                  <a:lnTo>
                    <a:pt x="12155" y="285765"/>
                  </a:lnTo>
                  <a:lnTo>
                    <a:pt x="6894" y="285765"/>
                  </a:lnTo>
                  <a:lnTo>
                    <a:pt x="4649" y="284835"/>
                  </a:lnTo>
                  <a:lnTo>
                    <a:pt x="929" y="281115"/>
                  </a:lnTo>
                  <a:lnTo>
                    <a:pt x="0" y="278870"/>
                  </a:lnTo>
                  <a:close/>
                </a:path>
                <a:path w="19050" h="1200785">
                  <a:moveTo>
                    <a:pt x="0" y="316972"/>
                  </a:moveTo>
                  <a:lnTo>
                    <a:pt x="0" y="311709"/>
                  </a:lnTo>
                  <a:lnTo>
                    <a:pt x="929" y="309464"/>
                  </a:lnTo>
                  <a:lnTo>
                    <a:pt x="4649" y="305745"/>
                  </a:lnTo>
                  <a:lnTo>
                    <a:pt x="6894" y="304815"/>
                  </a:lnTo>
                  <a:lnTo>
                    <a:pt x="12155" y="304815"/>
                  </a:lnTo>
                  <a:lnTo>
                    <a:pt x="14400" y="305745"/>
                  </a:lnTo>
                  <a:lnTo>
                    <a:pt x="18120" y="309464"/>
                  </a:lnTo>
                  <a:lnTo>
                    <a:pt x="19049" y="311709"/>
                  </a:lnTo>
                  <a:lnTo>
                    <a:pt x="19049" y="316972"/>
                  </a:lnTo>
                  <a:lnTo>
                    <a:pt x="18120" y="319217"/>
                  </a:lnTo>
                  <a:lnTo>
                    <a:pt x="14400" y="322937"/>
                  </a:lnTo>
                  <a:lnTo>
                    <a:pt x="12155" y="323867"/>
                  </a:lnTo>
                  <a:lnTo>
                    <a:pt x="6894" y="323867"/>
                  </a:lnTo>
                  <a:lnTo>
                    <a:pt x="4649" y="322937"/>
                  </a:lnTo>
                  <a:lnTo>
                    <a:pt x="929" y="319217"/>
                  </a:lnTo>
                  <a:lnTo>
                    <a:pt x="0" y="316972"/>
                  </a:lnTo>
                  <a:close/>
                </a:path>
                <a:path w="19050" h="1200785">
                  <a:moveTo>
                    <a:pt x="0" y="355074"/>
                  </a:moveTo>
                  <a:lnTo>
                    <a:pt x="0" y="349811"/>
                  </a:lnTo>
                  <a:lnTo>
                    <a:pt x="929" y="347566"/>
                  </a:lnTo>
                  <a:lnTo>
                    <a:pt x="4649" y="343847"/>
                  </a:lnTo>
                  <a:lnTo>
                    <a:pt x="6894" y="342917"/>
                  </a:lnTo>
                  <a:lnTo>
                    <a:pt x="12155" y="342917"/>
                  </a:lnTo>
                  <a:lnTo>
                    <a:pt x="14400" y="343847"/>
                  </a:lnTo>
                  <a:lnTo>
                    <a:pt x="18120" y="347566"/>
                  </a:lnTo>
                  <a:lnTo>
                    <a:pt x="19049" y="349811"/>
                  </a:lnTo>
                  <a:lnTo>
                    <a:pt x="19049" y="355074"/>
                  </a:lnTo>
                  <a:lnTo>
                    <a:pt x="18120" y="357319"/>
                  </a:lnTo>
                  <a:lnTo>
                    <a:pt x="14400" y="361039"/>
                  </a:lnTo>
                  <a:lnTo>
                    <a:pt x="12155" y="361969"/>
                  </a:lnTo>
                  <a:lnTo>
                    <a:pt x="6894" y="361969"/>
                  </a:lnTo>
                  <a:lnTo>
                    <a:pt x="4649" y="361039"/>
                  </a:lnTo>
                  <a:lnTo>
                    <a:pt x="929" y="357319"/>
                  </a:lnTo>
                  <a:lnTo>
                    <a:pt x="0" y="355074"/>
                  </a:lnTo>
                  <a:close/>
                </a:path>
                <a:path w="19050" h="1200785">
                  <a:moveTo>
                    <a:pt x="0" y="393176"/>
                  </a:moveTo>
                  <a:lnTo>
                    <a:pt x="0" y="387913"/>
                  </a:lnTo>
                  <a:lnTo>
                    <a:pt x="929" y="385668"/>
                  </a:lnTo>
                  <a:lnTo>
                    <a:pt x="4649" y="381948"/>
                  </a:lnTo>
                  <a:lnTo>
                    <a:pt x="6894" y="381018"/>
                  </a:lnTo>
                  <a:lnTo>
                    <a:pt x="12155" y="381018"/>
                  </a:lnTo>
                  <a:lnTo>
                    <a:pt x="14400" y="381948"/>
                  </a:lnTo>
                  <a:lnTo>
                    <a:pt x="18120" y="385668"/>
                  </a:lnTo>
                  <a:lnTo>
                    <a:pt x="19049" y="387913"/>
                  </a:lnTo>
                  <a:lnTo>
                    <a:pt x="19049" y="393176"/>
                  </a:lnTo>
                  <a:lnTo>
                    <a:pt x="18120" y="395421"/>
                  </a:lnTo>
                  <a:lnTo>
                    <a:pt x="14400" y="399140"/>
                  </a:lnTo>
                  <a:lnTo>
                    <a:pt x="12155" y="400070"/>
                  </a:lnTo>
                  <a:lnTo>
                    <a:pt x="6894" y="400070"/>
                  </a:lnTo>
                  <a:lnTo>
                    <a:pt x="4649" y="399140"/>
                  </a:lnTo>
                  <a:lnTo>
                    <a:pt x="929" y="395421"/>
                  </a:lnTo>
                  <a:lnTo>
                    <a:pt x="0" y="393176"/>
                  </a:lnTo>
                  <a:close/>
                </a:path>
                <a:path w="19050" h="1200785">
                  <a:moveTo>
                    <a:pt x="0" y="431278"/>
                  </a:moveTo>
                  <a:lnTo>
                    <a:pt x="0" y="426015"/>
                  </a:lnTo>
                  <a:lnTo>
                    <a:pt x="929" y="423770"/>
                  </a:lnTo>
                  <a:lnTo>
                    <a:pt x="4649" y="420050"/>
                  </a:lnTo>
                  <a:lnTo>
                    <a:pt x="6894" y="419120"/>
                  </a:lnTo>
                  <a:lnTo>
                    <a:pt x="12155" y="419120"/>
                  </a:lnTo>
                  <a:lnTo>
                    <a:pt x="14400" y="420050"/>
                  </a:lnTo>
                  <a:lnTo>
                    <a:pt x="18120" y="423770"/>
                  </a:lnTo>
                  <a:lnTo>
                    <a:pt x="19049" y="426015"/>
                  </a:lnTo>
                  <a:lnTo>
                    <a:pt x="19049" y="431278"/>
                  </a:lnTo>
                  <a:lnTo>
                    <a:pt x="18120" y="433523"/>
                  </a:lnTo>
                  <a:lnTo>
                    <a:pt x="14400" y="437242"/>
                  </a:lnTo>
                  <a:lnTo>
                    <a:pt x="12155" y="438172"/>
                  </a:lnTo>
                  <a:lnTo>
                    <a:pt x="6894" y="438172"/>
                  </a:lnTo>
                  <a:lnTo>
                    <a:pt x="4649" y="437242"/>
                  </a:lnTo>
                  <a:lnTo>
                    <a:pt x="929" y="433523"/>
                  </a:lnTo>
                  <a:lnTo>
                    <a:pt x="0" y="431278"/>
                  </a:lnTo>
                  <a:close/>
                </a:path>
                <a:path w="19050" h="1200785">
                  <a:moveTo>
                    <a:pt x="0" y="469380"/>
                  </a:moveTo>
                  <a:lnTo>
                    <a:pt x="0" y="464117"/>
                  </a:lnTo>
                  <a:lnTo>
                    <a:pt x="929" y="461872"/>
                  </a:lnTo>
                  <a:lnTo>
                    <a:pt x="4649" y="458152"/>
                  </a:lnTo>
                  <a:lnTo>
                    <a:pt x="6894" y="457222"/>
                  </a:lnTo>
                  <a:lnTo>
                    <a:pt x="12155" y="457222"/>
                  </a:lnTo>
                  <a:lnTo>
                    <a:pt x="14400" y="458152"/>
                  </a:lnTo>
                  <a:lnTo>
                    <a:pt x="18120" y="461872"/>
                  </a:lnTo>
                  <a:lnTo>
                    <a:pt x="19049" y="464117"/>
                  </a:lnTo>
                  <a:lnTo>
                    <a:pt x="19049" y="469380"/>
                  </a:lnTo>
                  <a:lnTo>
                    <a:pt x="18120" y="471625"/>
                  </a:lnTo>
                  <a:lnTo>
                    <a:pt x="14400" y="475344"/>
                  </a:lnTo>
                  <a:lnTo>
                    <a:pt x="12155" y="476274"/>
                  </a:lnTo>
                  <a:lnTo>
                    <a:pt x="6894" y="476274"/>
                  </a:lnTo>
                  <a:lnTo>
                    <a:pt x="4649" y="475344"/>
                  </a:lnTo>
                  <a:lnTo>
                    <a:pt x="929" y="471625"/>
                  </a:lnTo>
                  <a:lnTo>
                    <a:pt x="0" y="469380"/>
                  </a:lnTo>
                  <a:close/>
                </a:path>
                <a:path w="19050" h="1200785">
                  <a:moveTo>
                    <a:pt x="0" y="507481"/>
                  </a:moveTo>
                  <a:lnTo>
                    <a:pt x="0" y="502219"/>
                  </a:lnTo>
                  <a:lnTo>
                    <a:pt x="929" y="499974"/>
                  </a:lnTo>
                  <a:lnTo>
                    <a:pt x="4649" y="496254"/>
                  </a:lnTo>
                  <a:lnTo>
                    <a:pt x="6894" y="495324"/>
                  </a:lnTo>
                  <a:lnTo>
                    <a:pt x="12155" y="495324"/>
                  </a:lnTo>
                  <a:lnTo>
                    <a:pt x="14400" y="496254"/>
                  </a:lnTo>
                  <a:lnTo>
                    <a:pt x="18120" y="499974"/>
                  </a:lnTo>
                  <a:lnTo>
                    <a:pt x="19049" y="502219"/>
                  </a:lnTo>
                  <a:lnTo>
                    <a:pt x="19049" y="507481"/>
                  </a:lnTo>
                  <a:lnTo>
                    <a:pt x="18120" y="509726"/>
                  </a:lnTo>
                  <a:lnTo>
                    <a:pt x="14400" y="513446"/>
                  </a:lnTo>
                  <a:lnTo>
                    <a:pt x="12155" y="514376"/>
                  </a:lnTo>
                  <a:lnTo>
                    <a:pt x="6894" y="514376"/>
                  </a:lnTo>
                  <a:lnTo>
                    <a:pt x="4649" y="513446"/>
                  </a:lnTo>
                  <a:lnTo>
                    <a:pt x="929" y="509726"/>
                  </a:lnTo>
                  <a:lnTo>
                    <a:pt x="0" y="507481"/>
                  </a:lnTo>
                  <a:close/>
                </a:path>
                <a:path w="19050" h="1200785">
                  <a:moveTo>
                    <a:pt x="0" y="545583"/>
                  </a:moveTo>
                  <a:lnTo>
                    <a:pt x="0" y="540321"/>
                  </a:lnTo>
                  <a:lnTo>
                    <a:pt x="929" y="538076"/>
                  </a:lnTo>
                  <a:lnTo>
                    <a:pt x="4649" y="534356"/>
                  </a:lnTo>
                  <a:lnTo>
                    <a:pt x="6894" y="533426"/>
                  </a:lnTo>
                  <a:lnTo>
                    <a:pt x="12155" y="533426"/>
                  </a:lnTo>
                  <a:lnTo>
                    <a:pt x="14400" y="534356"/>
                  </a:lnTo>
                  <a:lnTo>
                    <a:pt x="18120" y="538076"/>
                  </a:lnTo>
                  <a:lnTo>
                    <a:pt x="19049" y="540321"/>
                  </a:lnTo>
                  <a:lnTo>
                    <a:pt x="19049" y="545583"/>
                  </a:lnTo>
                  <a:lnTo>
                    <a:pt x="18120" y="547828"/>
                  </a:lnTo>
                  <a:lnTo>
                    <a:pt x="14400" y="551548"/>
                  </a:lnTo>
                  <a:lnTo>
                    <a:pt x="12155" y="552478"/>
                  </a:lnTo>
                  <a:lnTo>
                    <a:pt x="6894" y="552478"/>
                  </a:lnTo>
                  <a:lnTo>
                    <a:pt x="4649" y="551548"/>
                  </a:lnTo>
                  <a:lnTo>
                    <a:pt x="929" y="547828"/>
                  </a:lnTo>
                  <a:lnTo>
                    <a:pt x="0" y="545583"/>
                  </a:lnTo>
                  <a:close/>
                </a:path>
                <a:path w="19050" h="1200785">
                  <a:moveTo>
                    <a:pt x="0" y="583685"/>
                  </a:moveTo>
                  <a:lnTo>
                    <a:pt x="0" y="578423"/>
                  </a:lnTo>
                  <a:lnTo>
                    <a:pt x="929" y="576178"/>
                  </a:lnTo>
                  <a:lnTo>
                    <a:pt x="4649" y="572458"/>
                  </a:lnTo>
                  <a:lnTo>
                    <a:pt x="6894" y="571528"/>
                  </a:lnTo>
                  <a:lnTo>
                    <a:pt x="12155" y="571528"/>
                  </a:lnTo>
                  <a:lnTo>
                    <a:pt x="14400" y="572458"/>
                  </a:lnTo>
                  <a:lnTo>
                    <a:pt x="18120" y="576178"/>
                  </a:lnTo>
                  <a:lnTo>
                    <a:pt x="19049" y="578423"/>
                  </a:lnTo>
                  <a:lnTo>
                    <a:pt x="19049" y="583685"/>
                  </a:lnTo>
                  <a:lnTo>
                    <a:pt x="18120" y="585930"/>
                  </a:lnTo>
                  <a:lnTo>
                    <a:pt x="14400" y="589650"/>
                  </a:lnTo>
                  <a:lnTo>
                    <a:pt x="12155" y="590580"/>
                  </a:lnTo>
                  <a:lnTo>
                    <a:pt x="6894" y="590580"/>
                  </a:lnTo>
                  <a:lnTo>
                    <a:pt x="4649" y="589650"/>
                  </a:lnTo>
                  <a:lnTo>
                    <a:pt x="929" y="585930"/>
                  </a:lnTo>
                  <a:lnTo>
                    <a:pt x="0" y="583685"/>
                  </a:lnTo>
                  <a:close/>
                </a:path>
                <a:path w="19050" h="1200785">
                  <a:moveTo>
                    <a:pt x="0" y="621787"/>
                  </a:moveTo>
                  <a:lnTo>
                    <a:pt x="0" y="616525"/>
                  </a:lnTo>
                  <a:lnTo>
                    <a:pt x="929" y="614280"/>
                  </a:lnTo>
                  <a:lnTo>
                    <a:pt x="4649" y="610560"/>
                  </a:lnTo>
                  <a:lnTo>
                    <a:pt x="6894" y="609630"/>
                  </a:lnTo>
                  <a:lnTo>
                    <a:pt x="12155" y="609630"/>
                  </a:lnTo>
                  <a:lnTo>
                    <a:pt x="14400" y="610560"/>
                  </a:lnTo>
                  <a:lnTo>
                    <a:pt x="18120" y="614280"/>
                  </a:lnTo>
                  <a:lnTo>
                    <a:pt x="19049" y="616525"/>
                  </a:lnTo>
                  <a:lnTo>
                    <a:pt x="19049" y="621787"/>
                  </a:lnTo>
                  <a:lnTo>
                    <a:pt x="18120" y="624032"/>
                  </a:lnTo>
                  <a:lnTo>
                    <a:pt x="14400" y="627752"/>
                  </a:lnTo>
                  <a:lnTo>
                    <a:pt x="12155" y="628682"/>
                  </a:lnTo>
                  <a:lnTo>
                    <a:pt x="6894" y="628682"/>
                  </a:lnTo>
                  <a:lnTo>
                    <a:pt x="4649" y="627752"/>
                  </a:lnTo>
                  <a:lnTo>
                    <a:pt x="929" y="624032"/>
                  </a:lnTo>
                  <a:lnTo>
                    <a:pt x="0" y="621787"/>
                  </a:lnTo>
                  <a:close/>
                </a:path>
                <a:path w="19050" h="1200785">
                  <a:moveTo>
                    <a:pt x="0" y="659889"/>
                  </a:moveTo>
                  <a:lnTo>
                    <a:pt x="0" y="654627"/>
                  </a:lnTo>
                  <a:lnTo>
                    <a:pt x="929" y="652382"/>
                  </a:lnTo>
                  <a:lnTo>
                    <a:pt x="4649" y="648662"/>
                  </a:lnTo>
                  <a:lnTo>
                    <a:pt x="6894" y="647732"/>
                  </a:lnTo>
                  <a:lnTo>
                    <a:pt x="12155" y="647732"/>
                  </a:lnTo>
                  <a:lnTo>
                    <a:pt x="14400" y="648662"/>
                  </a:lnTo>
                  <a:lnTo>
                    <a:pt x="18120" y="652382"/>
                  </a:lnTo>
                  <a:lnTo>
                    <a:pt x="19049" y="654627"/>
                  </a:lnTo>
                  <a:lnTo>
                    <a:pt x="19049" y="659889"/>
                  </a:lnTo>
                  <a:lnTo>
                    <a:pt x="18120" y="662134"/>
                  </a:lnTo>
                  <a:lnTo>
                    <a:pt x="14400" y="665854"/>
                  </a:lnTo>
                  <a:lnTo>
                    <a:pt x="12155" y="666784"/>
                  </a:lnTo>
                  <a:lnTo>
                    <a:pt x="6894" y="666784"/>
                  </a:lnTo>
                  <a:lnTo>
                    <a:pt x="4649" y="665854"/>
                  </a:lnTo>
                  <a:lnTo>
                    <a:pt x="929" y="662134"/>
                  </a:lnTo>
                  <a:lnTo>
                    <a:pt x="0" y="659889"/>
                  </a:lnTo>
                  <a:close/>
                </a:path>
                <a:path w="19050" h="1200785">
                  <a:moveTo>
                    <a:pt x="0" y="697991"/>
                  </a:moveTo>
                  <a:lnTo>
                    <a:pt x="0" y="692728"/>
                  </a:lnTo>
                  <a:lnTo>
                    <a:pt x="929" y="690483"/>
                  </a:lnTo>
                  <a:lnTo>
                    <a:pt x="4649" y="686764"/>
                  </a:lnTo>
                  <a:lnTo>
                    <a:pt x="6894" y="685834"/>
                  </a:lnTo>
                  <a:lnTo>
                    <a:pt x="12155" y="685834"/>
                  </a:lnTo>
                  <a:lnTo>
                    <a:pt x="14400" y="686764"/>
                  </a:lnTo>
                  <a:lnTo>
                    <a:pt x="18120" y="690483"/>
                  </a:lnTo>
                  <a:lnTo>
                    <a:pt x="19049" y="692728"/>
                  </a:lnTo>
                  <a:lnTo>
                    <a:pt x="19049" y="697991"/>
                  </a:lnTo>
                  <a:lnTo>
                    <a:pt x="18120" y="700236"/>
                  </a:lnTo>
                  <a:lnTo>
                    <a:pt x="14400" y="703956"/>
                  </a:lnTo>
                  <a:lnTo>
                    <a:pt x="12155" y="704886"/>
                  </a:lnTo>
                  <a:lnTo>
                    <a:pt x="6894" y="704886"/>
                  </a:lnTo>
                  <a:lnTo>
                    <a:pt x="4649" y="703956"/>
                  </a:lnTo>
                  <a:lnTo>
                    <a:pt x="929" y="700236"/>
                  </a:lnTo>
                  <a:lnTo>
                    <a:pt x="0" y="697991"/>
                  </a:lnTo>
                  <a:close/>
                </a:path>
                <a:path w="19050" h="1200785">
                  <a:moveTo>
                    <a:pt x="0" y="736093"/>
                  </a:moveTo>
                  <a:lnTo>
                    <a:pt x="0" y="730830"/>
                  </a:lnTo>
                  <a:lnTo>
                    <a:pt x="929" y="728585"/>
                  </a:lnTo>
                  <a:lnTo>
                    <a:pt x="4649" y="724866"/>
                  </a:lnTo>
                  <a:lnTo>
                    <a:pt x="6894" y="723936"/>
                  </a:lnTo>
                  <a:lnTo>
                    <a:pt x="12155" y="723936"/>
                  </a:lnTo>
                  <a:lnTo>
                    <a:pt x="14400" y="724866"/>
                  </a:lnTo>
                  <a:lnTo>
                    <a:pt x="18120" y="728585"/>
                  </a:lnTo>
                  <a:lnTo>
                    <a:pt x="19049" y="730830"/>
                  </a:lnTo>
                  <a:lnTo>
                    <a:pt x="19049" y="736093"/>
                  </a:lnTo>
                  <a:lnTo>
                    <a:pt x="18120" y="738338"/>
                  </a:lnTo>
                  <a:lnTo>
                    <a:pt x="14400" y="742058"/>
                  </a:lnTo>
                  <a:lnTo>
                    <a:pt x="12155" y="742987"/>
                  </a:lnTo>
                  <a:lnTo>
                    <a:pt x="6894" y="742987"/>
                  </a:lnTo>
                  <a:lnTo>
                    <a:pt x="4649" y="742058"/>
                  </a:lnTo>
                  <a:lnTo>
                    <a:pt x="929" y="738338"/>
                  </a:lnTo>
                  <a:lnTo>
                    <a:pt x="0" y="736093"/>
                  </a:lnTo>
                  <a:close/>
                </a:path>
                <a:path w="19050" h="1200785">
                  <a:moveTo>
                    <a:pt x="0" y="774195"/>
                  </a:moveTo>
                  <a:lnTo>
                    <a:pt x="0" y="768932"/>
                  </a:lnTo>
                  <a:lnTo>
                    <a:pt x="929" y="766687"/>
                  </a:lnTo>
                  <a:lnTo>
                    <a:pt x="4649" y="762967"/>
                  </a:lnTo>
                  <a:lnTo>
                    <a:pt x="6894" y="762037"/>
                  </a:lnTo>
                  <a:lnTo>
                    <a:pt x="12155" y="762037"/>
                  </a:lnTo>
                  <a:lnTo>
                    <a:pt x="14400" y="762967"/>
                  </a:lnTo>
                  <a:lnTo>
                    <a:pt x="18120" y="766687"/>
                  </a:lnTo>
                  <a:lnTo>
                    <a:pt x="19049" y="768932"/>
                  </a:lnTo>
                  <a:lnTo>
                    <a:pt x="19049" y="774195"/>
                  </a:lnTo>
                  <a:lnTo>
                    <a:pt x="18120" y="776440"/>
                  </a:lnTo>
                  <a:lnTo>
                    <a:pt x="14400" y="780159"/>
                  </a:lnTo>
                  <a:lnTo>
                    <a:pt x="12155" y="781089"/>
                  </a:lnTo>
                  <a:lnTo>
                    <a:pt x="6894" y="781089"/>
                  </a:lnTo>
                  <a:lnTo>
                    <a:pt x="4649" y="780159"/>
                  </a:lnTo>
                  <a:lnTo>
                    <a:pt x="929" y="776440"/>
                  </a:lnTo>
                  <a:lnTo>
                    <a:pt x="0" y="774195"/>
                  </a:lnTo>
                  <a:close/>
                </a:path>
                <a:path w="19050" h="1200785">
                  <a:moveTo>
                    <a:pt x="0" y="812297"/>
                  </a:moveTo>
                  <a:lnTo>
                    <a:pt x="0" y="807034"/>
                  </a:lnTo>
                  <a:lnTo>
                    <a:pt x="929" y="804789"/>
                  </a:lnTo>
                  <a:lnTo>
                    <a:pt x="4649" y="801069"/>
                  </a:lnTo>
                  <a:lnTo>
                    <a:pt x="6894" y="800139"/>
                  </a:lnTo>
                  <a:lnTo>
                    <a:pt x="12155" y="800139"/>
                  </a:lnTo>
                  <a:lnTo>
                    <a:pt x="14400" y="801069"/>
                  </a:lnTo>
                  <a:lnTo>
                    <a:pt x="18120" y="804789"/>
                  </a:lnTo>
                  <a:lnTo>
                    <a:pt x="19049" y="807034"/>
                  </a:lnTo>
                  <a:lnTo>
                    <a:pt x="19049" y="812297"/>
                  </a:lnTo>
                  <a:lnTo>
                    <a:pt x="18120" y="814542"/>
                  </a:lnTo>
                  <a:lnTo>
                    <a:pt x="14400" y="818261"/>
                  </a:lnTo>
                  <a:lnTo>
                    <a:pt x="12155" y="819191"/>
                  </a:lnTo>
                  <a:lnTo>
                    <a:pt x="6894" y="819191"/>
                  </a:lnTo>
                  <a:lnTo>
                    <a:pt x="4649" y="818261"/>
                  </a:lnTo>
                  <a:lnTo>
                    <a:pt x="929" y="814542"/>
                  </a:lnTo>
                  <a:lnTo>
                    <a:pt x="0" y="812297"/>
                  </a:lnTo>
                  <a:close/>
                </a:path>
                <a:path w="19050" h="1200785">
                  <a:moveTo>
                    <a:pt x="0" y="850399"/>
                  </a:moveTo>
                  <a:lnTo>
                    <a:pt x="0" y="845136"/>
                  </a:lnTo>
                  <a:lnTo>
                    <a:pt x="929" y="842891"/>
                  </a:lnTo>
                  <a:lnTo>
                    <a:pt x="4649" y="839171"/>
                  </a:lnTo>
                  <a:lnTo>
                    <a:pt x="6894" y="838241"/>
                  </a:lnTo>
                  <a:lnTo>
                    <a:pt x="12155" y="838241"/>
                  </a:lnTo>
                  <a:lnTo>
                    <a:pt x="14400" y="839171"/>
                  </a:lnTo>
                  <a:lnTo>
                    <a:pt x="18120" y="842891"/>
                  </a:lnTo>
                  <a:lnTo>
                    <a:pt x="19049" y="845136"/>
                  </a:lnTo>
                  <a:lnTo>
                    <a:pt x="19049" y="850399"/>
                  </a:lnTo>
                  <a:lnTo>
                    <a:pt x="18120" y="852644"/>
                  </a:lnTo>
                  <a:lnTo>
                    <a:pt x="14400" y="856363"/>
                  </a:lnTo>
                  <a:lnTo>
                    <a:pt x="12155" y="857293"/>
                  </a:lnTo>
                  <a:lnTo>
                    <a:pt x="6894" y="857293"/>
                  </a:lnTo>
                  <a:lnTo>
                    <a:pt x="4649" y="856363"/>
                  </a:lnTo>
                  <a:lnTo>
                    <a:pt x="929" y="852644"/>
                  </a:lnTo>
                  <a:lnTo>
                    <a:pt x="0" y="850399"/>
                  </a:lnTo>
                  <a:close/>
                </a:path>
                <a:path w="19050" h="1200785">
                  <a:moveTo>
                    <a:pt x="0" y="888500"/>
                  </a:moveTo>
                  <a:lnTo>
                    <a:pt x="0" y="883238"/>
                  </a:lnTo>
                  <a:lnTo>
                    <a:pt x="929" y="880993"/>
                  </a:lnTo>
                  <a:lnTo>
                    <a:pt x="4649" y="877273"/>
                  </a:lnTo>
                  <a:lnTo>
                    <a:pt x="6894" y="876343"/>
                  </a:lnTo>
                  <a:lnTo>
                    <a:pt x="12155" y="876343"/>
                  </a:lnTo>
                  <a:lnTo>
                    <a:pt x="14400" y="877273"/>
                  </a:lnTo>
                  <a:lnTo>
                    <a:pt x="18120" y="880993"/>
                  </a:lnTo>
                  <a:lnTo>
                    <a:pt x="19049" y="883238"/>
                  </a:lnTo>
                  <a:lnTo>
                    <a:pt x="19049" y="888500"/>
                  </a:lnTo>
                  <a:lnTo>
                    <a:pt x="18120" y="890745"/>
                  </a:lnTo>
                  <a:lnTo>
                    <a:pt x="14400" y="894465"/>
                  </a:lnTo>
                  <a:lnTo>
                    <a:pt x="12155" y="895395"/>
                  </a:lnTo>
                  <a:lnTo>
                    <a:pt x="6894" y="895395"/>
                  </a:lnTo>
                  <a:lnTo>
                    <a:pt x="4649" y="894465"/>
                  </a:lnTo>
                  <a:lnTo>
                    <a:pt x="929" y="890745"/>
                  </a:lnTo>
                  <a:lnTo>
                    <a:pt x="0" y="888500"/>
                  </a:lnTo>
                  <a:close/>
                </a:path>
                <a:path w="19050" h="1200785">
                  <a:moveTo>
                    <a:pt x="0" y="926602"/>
                  </a:moveTo>
                  <a:lnTo>
                    <a:pt x="0" y="921340"/>
                  </a:lnTo>
                  <a:lnTo>
                    <a:pt x="929" y="919095"/>
                  </a:lnTo>
                  <a:lnTo>
                    <a:pt x="4649" y="915375"/>
                  </a:lnTo>
                  <a:lnTo>
                    <a:pt x="6894" y="914445"/>
                  </a:lnTo>
                  <a:lnTo>
                    <a:pt x="12155" y="914445"/>
                  </a:lnTo>
                  <a:lnTo>
                    <a:pt x="14400" y="915375"/>
                  </a:lnTo>
                  <a:lnTo>
                    <a:pt x="18120" y="919095"/>
                  </a:lnTo>
                  <a:lnTo>
                    <a:pt x="19049" y="921340"/>
                  </a:lnTo>
                  <a:lnTo>
                    <a:pt x="19049" y="926602"/>
                  </a:lnTo>
                  <a:lnTo>
                    <a:pt x="18120" y="928847"/>
                  </a:lnTo>
                  <a:lnTo>
                    <a:pt x="14400" y="932567"/>
                  </a:lnTo>
                  <a:lnTo>
                    <a:pt x="12155" y="933497"/>
                  </a:lnTo>
                  <a:lnTo>
                    <a:pt x="6894" y="933497"/>
                  </a:lnTo>
                  <a:lnTo>
                    <a:pt x="4649" y="932567"/>
                  </a:lnTo>
                  <a:lnTo>
                    <a:pt x="929" y="928847"/>
                  </a:lnTo>
                  <a:lnTo>
                    <a:pt x="0" y="926602"/>
                  </a:lnTo>
                  <a:close/>
                </a:path>
                <a:path w="19050" h="1200785">
                  <a:moveTo>
                    <a:pt x="0" y="964704"/>
                  </a:moveTo>
                  <a:lnTo>
                    <a:pt x="0" y="959442"/>
                  </a:lnTo>
                  <a:lnTo>
                    <a:pt x="929" y="957197"/>
                  </a:lnTo>
                  <a:lnTo>
                    <a:pt x="4649" y="953477"/>
                  </a:lnTo>
                  <a:lnTo>
                    <a:pt x="6894" y="952547"/>
                  </a:lnTo>
                  <a:lnTo>
                    <a:pt x="12155" y="952547"/>
                  </a:lnTo>
                  <a:lnTo>
                    <a:pt x="14400" y="953477"/>
                  </a:lnTo>
                  <a:lnTo>
                    <a:pt x="18120" y="957197"/>
                  </a:lnTo>
                  <a:lnTo>
                    <a:pt x="19049" y="959442"/>
                  </a:lnTo>
                  <a:lnTo>
                    <a:pt x="19049" y="964704"/>
                  </a:lnTo>
                  <a:lnTo>
                    <a:pt x="18120" y="966949"/>
                  </a:lnTo>
                  <a:lnTo>
                    <a:pt x="14400" y="970669"/>
                  </a:lnTo>
                  <a:lnTo>
                    <a:pt x="12155" y="971599"/>
                  </a:lnTo>
                  <a:lnTo>
                    <a:pt x="6894" y="971599"/>
                  </a:lnTo>
                  <a:lnTo>
                    <a:pt x="4649" y="970669"/>
                  </a:lnTo>
                  <a:lnTo>
                    <a:pt x="929" y="966949"/>
                  </a:lnTo>
                  <a:lnTo>
                    <a:pt x="0" y="964704"/>
                  </a:lnTo>
                  <a:close/>
                </a:path>
                <a:path w="19050" h="1200785">
                  <a:moveTo>
                    <a:pt x="0" y="1002806"/>
                  </a:moveTo>
                  <a:lnTo>
                    <a:pt x="0" y="997544"/>
                  </a:lnTo>
                  <a:lnTo>
                    <a:pt x="929" y="995299"/>
                  </a:lnTo>
                  <a:lnTo>
                    <a:pt x="4649" y="991579"/>
                  </a:lnTo>
                  <a:lnTo>
                    <a:pt x="6894" y="990649"/>
                  </a:lnTo>
                  <a:lnTo>
                    <a:pt x="12155" y="990649"/>
                  </a:lnTo>
                  <a:lnTo>
                    <a:pt x="14400" y="991579"/>
                  </a:lnTo>
                  <a:lnTo>
                    <a:pt x="18120" y="995299"/>
                  </a:lnTo>
                  <a:lnTo>
                    <a:pt x="19049" y="997544"/>
                  </a:lnTo>
                  <a:lnTo>
                    <a:pt x="19049" y="1002806"/>
                  </a:lnTo>
                  <a:lnTo>
                    <a:pt x="18120" y="1005051"/>
                  </a:lnTo>
                  <a:lnTo>
                    <a:pt x="14400" y="1008771"/>
                  </a:lnTo>
                  <a:lnTo>
                    <a:pt x="12155" y="1009701"/>
                  </a:lnTo>
                  <a:lnTo>
                    <a:pt x="6894" y="1009701"/>
                  </a:lnTo>
                  <a:lnTo>
                    <a:pt x="4649" y="1008771"/>
                  </a:lnTo>
                  <a:lnTo>
                    <a:pt x="929" y="1005051"/>
                  </a:lnTo>
                  <a:lnTo>
                    <a:pt x="0" y="1002806"/>
                  </a:lnTo>
                  <a:close/>
                </a:path>
                <a:path w="19050" h="1200785">
                  <a:moveTo>
                    <a:pt x="0" y="1040908"/>
                  </a:moveTo>
                  <a:lnTo>
                    <a:pt x="0" y="1035646"/>
                  </a:lnTo>
                  <a:lnTo>
                    <a:pt x="929" y="1033400"/>
                  </a:lnTo>
                  <a:lnTo>
                    <a:pt x="4649" y="1029681"/>
                  </a:lnTo>
                  <a:lnTo>
                    <a:pt x="6894" y="1028751"/>
                  </a:lnTo>
                  <a:lnTo>
                    <a:pt x="12155" y="1028751"/>
                  </a:lnTo>
                  <a:lnTo>
                    <a:pt x="14400" y="1029681"/>
                  </a:lnTo>
                  <a:lnTo>
                    <a:pt x="18120" y="1033400"/>
                  </a:lnTo>
                  <a:lnTo>
                    <a:pt x="19049" y="1035646"/>
                  </a:lnTo>
                  <a:lnTo>
                    <a:pt x="19049" y="1040908"/>
                  </a:lnTo>
                  <a:lnTo>
                    <a:pt x="18120" y="1043153"/>
                  </a:lnTo>
                  <a:lnTo>
                    <a:pt x="14400" y="1046873"/>
                  </a:lnTo>
                  <a:lnTo>
                    <a:pt x="12155" y="1047803"/>
                  </a:lnTo>
                  <a:lnTo>
                    <a:pt x="6894" y="1047803"/>
                  </a:lnTo>
                  <a:lnTo>
                    <a:pt x="4649" y="1046873"/>
                  </a:lnTo>
                  <a:lnTo>
                    <a:pt x="929" y="1043153"/>
                  </a:lnTo>
                  <a:lnTo>
                    <a:pt x="0" y="1040908"/>
                  </a:lnTo>
                  <a:close/>
                </a:path>
                <a:path w="19050" h="1200785">
                  <a:moveTo>
                    <a:pt x="0" y="1079010"/>
                  </a:moveTo>
                  <a:lnTo>
                    <a:pt x="0" y="1073748"/>
                  </a:lnTo>
                  <a:lnTo>
                    <a:pt x="929" y="1071502"/>
                  </a:lnTo>
                  <a:lnTo>
                    <a:pt x="4649" y="1067783"/>
                  </a:lnTo>
                  <a:lnTo>
                    <a:pt x="6894" y="1066853"/>
                  </a:lnTo>
                  <a:lnTo>
                    <a:pt x="12155" y="1066853"/>
                  </a:lnTo>
                  <a:lnTo>
                    <a:pt x="14400" y="1067783"/>
                  </a:lnTo>
                  <a:lnTo>
                    <a:pt x="18120" y="1071502"/>
                  </a:lnTo>
                  <a:lnTo>
                    <a:pt x="19049" y="1073748"/>
                  </a:lnTo>
                  <a:lnTo>
                    <a:pt x="19049" y="1079010"/>
                  </a:lnTo>
                  <a:lnTo>
                    <a:pt x="18120" y="1081255"/>
                  </a:lnTo>
                  <a:lnTo>
                    <a:pt x="14400" y="1084975"/>
                  </a:lnTo>
                  <a:lnTo>
                    <a:pt x="12155" y="1085905"/>
                  </a:lnTo>
                  <a:lnTo>
                    <a:pt x="6894" y="1085905"/>
                  </a:lnTo>
                  <a:lnTo>
                    <a:pt x="4649" y="1084975"/>
                  </a:lnTo>
                  <a:lnTo>
                    <a:pt x="929" y="1081255"/>
                  </a:lnTo>
                  <a:lnTo>
                    <a:pt x="0" y="1079010"/>
                  </a:lnTo>
                  <a:close/>
                </a:path>
                <a:path w="19050" h="1200785">
                  <a:moveTo>
                    <a:pt x="0" y="1117112"/>
                  </a:moveTo>
                  <a:lnTo>
                    <a:pt x="0" y="1111849"/>
                  </a:lnTo>
                  <a:lnTo>
                    <a:pt x="929" y="1109604"/>
                  </a:lnTo>
                  <a:lnTo>
                    <a:pt x="4649" y="1105885"/>
                  </a:lnTo>
                  <a:lnTo>
                    <a:pt x="6894" y="1104955"/>
                  </a:lnTo>
                  <a:lnTo>
                    <a:pt x="12155" y="1104955"/>
                  </a:lnTo>
                  <a:lnTo>
                    <a:pt x="14400" y="1105885"/>
                  </a:lnTo>
                  <a:lnTo>
                    <a:pt x="18120" y="1109604"/>
                  </a:lnTo>
                  <a:lnTo>
                    <a:pt x="19049" y="1111849"/>
                  </a:lnTo>
                  <a:lnTo>
                    <a:pt x="19049" y="1117112"/>
                  </a:lnTo>
                  <a:lnTo>
                    <a:pt x="18120" y="1119357"/>
                  </a:lnTo>
                  <a:lnTo>
                    <a:pt x="14400" y="1123077"/>
                  </a:lnTo>
                  <a:lnTo>
                    <a:pt x="12155" y="1124007"/>
                  </a:lnTo>
                  <a:lnTo>
                    <a:pt x="6894" y="1124007"/>
                  </a:lnTo>
                  <a:lnTo>
                    <a:pt x="4649" y="1123077"/>
                  </a:lnTo>
                  <a:lnTo>
                    <a:pt x="929" y="1119357"/>
                  </a:lnTo>
                  <a:lnTo>
                    <a:pt x="0" y="1117112"/>
                  </a:lnTo>
                  <a:close/>
                </a:path>
                <a:path w="19050" h="1200785">
                  <a:moveTo>
                    <a:pt x="0" y="1155214"/>
                  </a:moveTo>
                  <a:lnTo>
                    <a:pt x="0" y="1149951"/>
                  </a:lnTo>
                  <a:lnTo>
                    <a:pt x="929" y="1147706"/>
                  </a:lnTo>
                  <a:lnTo>
                    <a:pt x="4649" y="1143986"/>
                  </a:lnTo>
                  <a:lnTo>
                    <a:pt x="6894" y="1143056"/>
                  </a:lnTo>
                  <a:lnTo>
                    <a:pt x="12155" y="1143056"/>
                  </a:lnTo>
                  <a:lnTo>
                    <a:pt x="14400" y="1143986"/>
                  </a:lnTo>
                  <a:lnTo>
                    <a:pt x="18120" y="1147706"/>
                  </a:lnTo>
                  <a:lnTo>
                    <a:pt x="19049" y="1149951"/>
                  </a:lnTo>
                  <a:lnTo>
                    <a:pt x="19049" y="1155214"/>
                  </a:lnTo>
                  <a:lnTo>
                    <a:pt x="18120" y="1157459"/>
                  </a:lnTo>
                  <a:lnTo>
                    <a:pt x="14400" y="1161179"/>
                  </a:lnTo>
                  <a:lnTo>
                    <a:pt x="12155" y="1162108"/>
                  </a:lnTo>
                  <a:lnTo>
                    <a:pt x="6894" y="1162108"/>
                  </a:lnTo>
                  <a:lnTo>
                    <a:pt x="4649" y="1161179"/>
                  </a:lnTo>
                  <a:lnTo>
                    <a:pt x="929" y="1157459"/>
                  </a:lnTo>
                  <a:lnTo>
                    <a:pt x="0" y="1155214"/>
                  </a:lnTo>
                  <a:close/>
                </a:path>
                <a:path w="19050" h="1200785">
                  <a:moveTo>
                    <a:pt x="0" y="1193316"/>
                  </a:moveTo>
                  <a:lnTo>
                    <a:pt x="0" y="1188053"/>
                  </a:lnTo>
                  <a:lnTo>
                    <a:pt x="929" y="1185808"/>
                  </a:lnTo>
                  <a:lnTo>
                    <a:pt x="4649" y="1182088"/>
                  </a:lnTo>
                  <a:lnTo>
                    <a:pt x="6894" y="1181158"/>
                  </a:lnTo>
                  <a:lnTo>
                    <a:pt x="12155" y="1181158"/>
                  </a:lnTo>
                  <a:lnTo>
                    <a:pt x="14400" y="1182088"/>
                  </a:lnTo>
                  <a:lnTo>
                    <a:pt x="18120" y="1185808"/>
                  </a:lnTo>
                  <a:lnTo>
                    <a:pt x="19049" y="1188053"/>
                  </a:lnTo>
                  <a:lnTo>
                    <a:pt x="19049" y="1193316"/>
                  </a:lnTo>
                  <a:lnTo>
                    <a:pt x="18120" y="1195561"/>
                  </a:lnTo>
                  <a:lnTo>
                    <a:pt x="14400" y="1199280"/>
                  </a:lnTo>
                  <a:lnTo>
                    <a:pt x="12155" y="1200210"/>
                  </a:lnTo>
                  <a:lnTo>
                    <a:pt x="6894" y="1200210"/>
                  </a:lnTo>
                  <a:lnTo>
                    <a:pt x="4649" y="1199280"/>
                  </a:lnTo>
                  <a:lnTo>
                    <a:pt x="929" y="1195561"/>
                  </a:lnTo>
                  <a:lnTo>
                    <a:pt x="0" y="119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807406" y="3192817"/>
            <a:ext cx="194373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spc="114" dirty="0">
                <a:latin typeface="Arial"/>
                <a:cs typeface="Arial"/>
              </a:rPr>
              <a:t>INBOUND </a:t>
            </a:r>
            <a:r>
              <a:rPr sz="2800" b="1" spc="-10" dirty="0">
                <a:latin typeface="Arial"/>
                <a:cs typeface="Arial"/>
              </a:rPr>
              <a:t>LOGISTICS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2888824" y="3227717"/>
            <a:ext cx="57150" cy="857250"/>
          </a:xfrm>
          <a:custGeom>
            <a:avLst/>
            <a:gdLst/>
            <a:ahLst/>
            <a:cxnLst/>
            <a:rect l="l" t="t" r="r" b="b"/>
            <a:pathLst>
              <a:path w="57150" h="857250">
                <a:moveTo>
                  <a:pt x="57150" y="824890"/>
                </a:moveTo>
                <a:lnTo>
                  <a:pt x="32359" y="800100"/>
                </a:lnTo>
                <a:lnTo>
                  <a:pt x="24777" y="800100"/>
                </a:lnTo>
                <a:lnTo>
                  <a:pt x="0" y="824890"/>
                </a:lnTo>
                <a:lnTo>
                  <a:pt x="0" y="832459"/>
                </a:lnTo>
                <a:lnTo>
                  <a:pt x="24777" y="857250"/>
                </a:lnTo>
                <a:lnTo>
                  <a:pt x="32359" y="857250"/>
                </a:lnTo>
                <a:lnTo>
                  <a:pt x="57150" y="832459"/>
                </a:lnTo>
                <a:lnTo>
                  <a:pt x="57150" y="828675"/>
                </a:lnTo>
                <a:lnTo>
                  <a:pt x="57150" y="824890"/>
                </a:lnTo>
                <a:close/>
              </a:path>
              <a:path w="57150" h="857250">
                <a:moveTo>
                  <a:pt x="57150" y="558190"/>
                </a:moveTo>
                <a:lnTo>
                  <a:pt x="32359" y="533400"/>
                </a:lnTo>
                <a:lnTo>
                  <a:pt x="24777" y="533400"/>
                </a:lnTo>
                <a:lnTo>
                  <a:pt x="0" y="558190"/>
                </a:lnTo>
                <a:lnTo>
                  <a:pt x="0" y="565759"/>
                </a:lnTo>
                <a:lnTo>
                  <a:pt x="24777" y="590550"/>
                </a:lnTo>
                <a:lnTo>
                  <a:pt x="32359" y="590550"/>
                </a:lnTo>
                <a:lnTo>
                  <a:pt x="57150" y="565759"/>
                </a:lnTo>
                <a:lnTo>
                  <a:pt x="57150" y="561975"/>
                </a:lnTo>
                <a:lnTo>
                  <a:pt x="57150" y="558190"/>
                </a:lnTo>
                <a:close/>
              </a:path>
              <a:path w="57150" h="857250">
                <a:moveTo>
                  <a:pt x="57150" y="24790"/>
                </a:moveTo>
                <a:lnTo>
                  <a:pt x="32359" y="0"/>
                </a:lnTo>
                <a:lnTo>
                  <a:pt x="24777" y="0"/>
                </a:lnTo>
                <a:lnTo>
                  <a:pt x="0" y="24790"/>
                </a:lnTo>
                <a:lnTo>
                  <a:pt x="0" y="32359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3056207" y="3073145"/>
            <a:ext cx="3532504" cy="109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87630">
              <a:lnSpc>
                <a:spcPct val="116700"/>
              </a:lnSpc>
              <a:spcBef>
                <a:spcPts val="90"/>
              </a:spcBef>
            </a:pPr>
            <a:r>
              <a:rPr sz="1500" b="1" spc="70" dirty="0">
                <a:latin typeface="Roboto"/>
                <a:cs typeface="Roboto"/>
              </a:rPr>
              <a:t>Efficient</a:t>
            </a:r>
            <a:r>
              <a:rPr sz="1500" b="1" spc="135" dirty="0">
                <a:latin typeface="Roboto"/>
                <a:cs typeface="Roboto"/>
              </a:rPr>
              <a:t> </a:t>
            </a:r>
            <a:r>
              <a:rPr sz="1500" b="1" spc="75" dirty="0">
                <a:latin typeface="Roboto"/>
                <a:cs typeface="Roboto"/>
              </a:rPr>
              <a:t>procurement</a:t>
            </a:r>
            <a:r>
              <a:rPr sz="1500" b="1" spc="135" dirty="0">
                <a:latin typeface="Roboto"/>
                <a:cs typeface="Roboto"/>
              </a:rPr>
              <a:t> </a:t>
            </a:r>
            <a:r>
              <a:rPr sz="1500" b="1" spc="55" dirty="0">
                <a:latin typeface="Roboto"/>
                <a:cs typeface="Roboto"/>
              </a:rPr>
              <a:t>and</a:t>
            </a:r>
            <a:r>
              <a:rPr sz="1500" b="1" spc="135" dirty="0">
                <a:latin typeface="Roboto"/>
                <a:cs typeface="Roboto"/>
              </a:rPr>
              <a:t> </a:t>
            </a:r>
            <a:r>
              <a:rPr sz="1500" b="1" spc="55" dirty="0">
                <a:latin typeface="Roboto"/>
                <a:cs typeface="Roboto"/>
              </a:rPr>
              <a:t>inventory </a:t>
            </a:r>
            <a:r>
              <a:rPr sz="1500" b="1" spc="65" dirty="0">
                <a:latin typeface="Roboto"/>
                <a:cs typeface="Roboto"/>
              </a:rPr>
              <a:t>management.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b="1" spc="70" dirty="0">
                <a:latin typeface="Roboto"/>
                <a:cs typeface="Roboto"/>
              </a:rPr>
              <a:t>Strategic</a:t>
            </a:r>
            <a:r>
              <a:rPr sz="1500" b="1" spc="145" dirty="0">
                <a:latin typeface="Roboto"/>
                <a:cs typeface="Roboto"/>
              </a:rPr>
              <a:t> </a:t>
            </a:r>
            <a:r>
              <a:rPr sz="1500" b="1" spc="65" dirty="0">
                <a:latin typeface="Roboto"/>
                <a:cs typeface="Roboto"/>
              </a:rPr>
              <a:t>supplier</a:t>
            </a:r>
            <a:r>
              <a:rPr sz="1500" b="1" spc="150" dirty="0">
                <a:latin typeface="Roboto"/>
                <a:cs typeface="Roboto"/>
              </a:rPr>
              <a:t> </a:t>
            </a:r>
            <a:r>
              <a:rPr sz="1500" b="1" spc="60" dirty="0">
                <a:latin typeface="Roboto"/>
                <a:cs typeface="Roboto"/>
              </a:rPr>
              <a:t>partnerships.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500" b="1" spc="55" dirty="0">
                <a:latin typeface="Roboto"/>
                <a:cs typeface="Roboto"/>
              </a:rPr>
              <a:t>95%</a:t>
            </a:r>
            <a:r>
              <a:rPr sz="1500" b="1" spc="175" dirty="0">
                <a:latin typeface="Roboto"/>
                <a:cs typeface="Roboto"/>
              </a:rPr>
              <a:t> </a:t>
            </a:r>
            <a:r>
              <a:rPr sz="1500" b="1" dirty="0">
                <a:latin typeface="Roboto"/>
                <a:cs typeface="Roboto"/>
              </a:rPr>
              <a:t>on-</a:t>
            </a:r>
            <a:r>
              <a:rPr sz="1500" b="1" spc="60" dirty="0">
                <a:latin typeface="Roboto"/>
                <a:cs typeface="Roboto"/>
              </a:rPr>
              <a:t>time</a:t>
            </a:r>
            <a:r>
              <a:rPr sz="1500" b="1" spc="180" dirty="0">
                <a:latin typeface="Roboto"/>
                <a:cs typeface="Roboto"/>
              </a:rPr>
              <a:t> </a:t>
            </a:r>
            <a:r>
              <a:rPr sz="1500" b="1" spc="70" dirty="0">
                <a:latin typeface="Roboto"/>
                <a:cs typeface="Roboto"/>
              </a:rPr>
              <a:t>delivery</a:t>
            </a:r>
            <a:r>
              <a:rPr sz="1500" b="1" spc="180" dirty="0">
                <a:latin typeface="Roboto"/>
                <a:cs typeface="Roboto"/>
              </a:rPr>
              <a:t> </a:t>
            </a:r>
            <a:r>
              <a:rPr sz="1500" b="1" spc="70" dirty="0">
                <a:latin typeface="Roboto"/>
                <a:cs typeface="Roboto"/>
              </a:rPr>
              <a:t>from</a:t>
            </a:r>
            <a:r>
              <a:rPr sz="1500" b="1" spc="175" dirty="0">
                <a:latin typeface="Roboto"/>
                <a:cs typeface="Roboto"/>
              </a:rPr>
              <a:t> </a:t>
            </a:r>
            <a:r>
              <a:rPr sz="1500" b="1" spc="55" dirty="0">
                <a:latin typeface="Roboto"/>
                <a:cs typeface="Roboto"/>
              </a:rPr>
              <a:t>suppliers.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740731" y="5636947"/>
            <a:ext cx="24364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Arial"/>
                <a:cs typeface="Arial"/>
              </a:rPr>
              <a:t>OPERATIONS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07406" y="7563077"/>
            <a:ext cx="2196465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59"/>
              </a:spcBef>
            </a:pPr>
            <a:r>
              <a:rPr sz="2800" b="1" spc="85" dirty="0">
                <a:latin typeface="Arial"/>
                <a:cs typeface="Arial"/>
              </a:rPr>
              <a:t>OUTBOUND </a:t>
            </a:r>
            <a:r>
              <a:rPr sz="2800" b="1" spc="-10" dirty="0">
                <a:latin typeface="Arial"/>
                <a:cs typeface="Arial"/>
              </a:rPr>
              <a:t>LOGISTICS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2834582" y="7587170"/>
            <a:ext cx="57150" cy="885825"/>
          </a:xfrm>
          <a:custGeom>
            <a:avLst/>
            <a:gdLst/>
            <a:ahLst/>
            <a:cxnLst/>
            <a:rect l="l" t="t" r="r" b="b"/>
            <a:pathLst>
              <a:path w="57150" h="885825">
                <a:moveTo>
                  <a:pt x="57150" y="853452"/>
                </a:moveTo>
                <a:lnTo>
                  <a:pt x="32359" y="828675"/>
                </a:lnTo>
                <a:lnTo>
                  <a:pt x="24777" y="828675"/>
                </a:lnTo>
                <a:lnTo>
                  <a:pt x="0" y="853452"/>
                </a:lnTo>
                <a:lnTo>
                  <a:pt x="0" y="861034"/>
                </a:lnTo>
                <a:lnTo>
                  <a:pt x="24777" y="885825"/>
                </a:lnTo>
                <a:lnTo>
                  <a:pt x="32359" y="885825"/>
                </a:lnTo>
                <a:lnTo>
                  <a:pt x="57150" y="861034"/>
                </a:lnTo>
                <a:lnTo>
                  <a:pt x="57150" y="857250"/>
                </a:lnTo>
                <a:lnTo>
                  <a:pt x="57150" y="853452"/>
                </a:lnTo>
                <a:close/>
              </a:path>
              <a:path w="57150" h="885825">
                <a:moveTo>
                  <a:pt x="57150" y="301002"/>
                </a:moveTo>
                <a:lnTo>
                  <a:pt x="32359" y="276225"/>
                </a:lnTo>
                <a:lnTo>
                  <a:pt x="24777" y="276225"/>
                </a:lnTo>
                <a:lnTo>
                  <a:pt x="0" y="301002"/>
                </a:lnTo>
                <a:lnTo>
                  <a:pt x="0" y="308584"/>
                </a:lnTo>
                <a:lnTo>
                  <a:pt x="24777" y="333375"/>
                </a:lnTo>
                <a:lnTo>
                  <a:pt x="32359" y="333375"/>
                </a:lnTo>
                <a:lnTo>
                  <a:pt x="57150" y="308584"/>
                </a:lnTo>
                <a:lnTo>
                  <a:pt x="57150" y="304800"/>
                </a:lnTo>
                <a:lnTo>
                  <a:pt x="57150" y="301002"/>
                </a:lnTo>
                <a:close/>
              </a:path>
              <a:path w="57150" h="885825">
                <a:moveTo>
                  <a:pt x="57150" y="24777"/>
                </a:moveTo>
                <a:lnTo>
                  <a:pt x="32359" y="0"/>
                </a:lnTo>
                <a:lnTo>
                  <a:pt x="24777" y="0"/>
                </a:lnTo>
                <a:lnTo>
                  <a:pt x="0" y="24777"/>
                </a:lnTo>
                <a:lnTo>
                  <a:pt x="0" y="32359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3005537" y="7424613"/>
            <a:ext cx="388302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4165" algn="just">
              <a:lnSpc>
                <a:spcPct val="113300"/>
              </a:lnSpc>
              <a:spcBef>
                <a:spcPts val="100"/>
              </a:spcBef>
            </a:pPr>
            <a:r>
              <a:rPr sz="1600" b="1" spc="60" dirty="0">
                <a:latin typeface="Roboto"/>
                <a:cs typeface="Roboto"/>
              </a:rPr>
              <a:t>Comprehensive</a:t>
            </a:r>
            <a:r>
              <a:rPr sz="1600" b="1" spc="390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after-sales</a:t>
            </a:r>
            <a:r>
              <a:rPr sz="1600" b="1" spc="395" dirty="0">
                <a:latin typeface="Roboto"/>
                <a:cs typeface="Roboto"/>
              </a:rPr>
              <a:t> </a:t>
            </a:r>
            <a:r>
              <a:rPr sz="1600" b="1" spc="35" dirty="0">
                <a:latin typeface="Roboto"/>
                <a:cs typeface="Roboto"/>
              </a:rPr>
              <a:t>support. </a:t>
            </a:r>
            <a:r>
              <a:rPr sz="1600" b="1" spc="50" dirty="0">
                <a:latin typeface="Roboto"/>
                <a:cs typeface="Roboto"/>
              </a:rPr>
              <a:t>Customer-centric</a:t>
            </a:r>
            <a:r>
              <a:rPr sz="1600" b="1" spc="170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initiatives</a:t>
            </a:r>
            <a:r>
              <a:rPr sz="1600" b="1" spc="170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ensure </a:t>
            </a:r>
            <a:r>
              <a:rPr sz="1600" b="1" spc="35" dirty="0">
                <a:latin typeface="Roboto"/>
                <a:cs typeface="Roboto"/>
              </a:rPr>
              <a:t>satisfaction.</a:t>
            </a:r>
            <a:endParaRPr sz="160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1600" b="1" spc="50" dirty="0">
                <a:latin typeface="Roboto"/>
                <a:cs typeface="Roboto"/>
              </a:rPr>
              <a:t>Over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5,000</a:t>
            </a:r>
            <a:r>
              <a:rPr sz="1600" b="1" spc="229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service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points</a:t>
            </a:r>
            <a:r>
              <a:rPr sz="1600" b="1" spc="229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across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spc="-10" dirty="0">
                <a:latin typeface="Roboto"/>
                <a:cs typeface="Roboto"/>
              </a:rPr>
              <a:t>India.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2898349" y="5512002"/>
            <a:ext cx="57150" cy="609600"/>
          </a:xfrm>
          <a:custGeom>
            <a:avLst/>
            <a:gdLst/>
            <a:ahLst/>
            <a:cxnLst/>
            <a:rect l="l" t="t" r="r" b="b"/>
            <a:pathLst>
              <a:path w="57150" h="609600">
                <a:moveTo>
                  <a:pt x="57150" y="577240"/>
                </a:moveTo>
                <a:lnTo>
                  <a:pt x="32359" y="552450"/>
                </a:lnTo>
                <a:lnTo>
                  <a:pt x="24777" y="552450"/>
                </a:lnTo>
                <a:lnTo>
                  <a:pt x="0" y="577240"/>
                </a:lnTo>
                <a:lnTo>
                  <a:pt x="0" y="584809"/>
                </a:lnTo>
                <a:lnTo>
                  <a:pt x="24777" y="609600"/>
                </a:lnTo>
                <a:lnTo>
                  <a:pt x="32359" y="609600"/>
                </a:lnTo>
                <a:lnTo>
                  <a:pt x="57150" y="584809"/>
                </a:lnTo>
                <a:lnTo>
                  <a:pt x="57150" y="581025"/>
                </a:lnTo>
                <a:lnTo>
                  <a:pt x="57150" y="577240"/>
                </a:lnTo>
                <a:close/>
              </a:path>
              <a:path w="57150" h="609600">
                <a:moveTo>
                  <a:pt x="57150" y="301015"/>
                </a:moveTo>
                <a:lnTo>
                  <a:pt x="32359" y="276225"/>
                </a:lnTo>
                <a:lnTo>
                  <a:pt x="24777" y="276225"/>
                </a:lnTo>
                <a:lnTo>
                  <a:pt x="0" y="301015"/>
                </a:lnTo>
                <a:lnTo>
                  <a:pt x="0" y="308584"/>
                </a:lnTo>
                <a:lnTo>
                  <a:pt x="24777" y="333375"/>
                </a:lnTo>
                <a:lnTo>
                  <a:pt x="32359" y="333375"/>
                </a:lnTo>
                <a:lnTo>
                  <a:pt x="57150" y="308584"/>
                </a:lnTo>
                <a:lnTo>
                  <a:pt x="57150" y="304800"/>
                </a:lnTo>
                <a:lnTo>
                  <a:pt x="57150" y="301015"/>
                </a:lnTo>
                <a:close/>
              </a:path>
              <a:path w="57150" h="609600">
                <a:moveTo>
                  <a:pt x="57150" y="24790"/>
                </a:moveTo>
                <a:lnTo>
                  <a:pt x="32359" y="0"/>
                </a:lnTo>
                <a:lnTo>
                  <a:pt x="24777" y="0"/>
                </a:lnTo>
                <a:lnTo>
                  <a:pt x="0" y="24790"/>
                </a:lnTo>
                <a:lnTo>
                  <a:pt x="0" y="32359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3069304" y="5349448"/>
            <a:ext cx="409384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b="1" dirty="0">
                <a:latin typeface="Roboto"/>
                <a:cs typeface="Roboto"/>
              </a:rPr>
              <a:t>State-of-the-art</a:t>
            </a:r>
            <a:r>
              <a:rPr sz="1600" b="1" spc="430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manufacturing</a:t>
            </a:r>
            <a:r>
              <a:rPr sz="1600" b="1" spc="430" dirty="0">
                <a:latin typeface="Roboto"/>
                <a:cs typeface="Roboto"/>
              </a:rPr>
              <a:t> </a:t>
            </a:r>
            <a:r>
              <a:rPr sz="1600" b="1" spc="40" dirty="0">
                <a:latin typeface="Roboto"/>
                <a:cs typeface="Roboto"/>
              </a:rPr>
              <a:t>facilities. </a:t>
            </a:r>
            <a:r>
              <a:rPr sz="1600" b="1" spc="60" dirty="0">
                <a:latin typeface="Roboto"/>
                <a:cs typeface="Roboto"/>
              </a:rPr>
              <a:t>Advanced</a:t>
            </a:r>
            <a:r>
              <a:rPr sz="1600" b="1" spc="135" dirty="0">
                <a:latin typeface="Roboto"/>
                <a:cs typeface="Roboto"/>
              </a:rPr>
              <a:t> </a:t>
            </a:r>
            <a:r>
              <a:rPr sz="1600" b="1" spc="50" dirty="0">
                <a:latin typeface="Roboto"/>
                <a:cs typeface="Roboto"/>
              </a:rPr>
              <a:t>manufacturing</a:t>
            </a:r>
            <a:r>
              <a:rPr sz="1600" b="1" spc="135" dirty="0">
                <a:latin typeface="Roboto"/>
                <a:cs typeface="Roboto"/>
              </a:rPr>
              <a:t> </a:t>
            </a:r>
            <a:r>
              <a:rPr sz="1600" b="1" spc="45" dirty="0">
                <a:latin typeface="Roboto"/>
                <a:cs typeface="Roboto"/>
              </a:rPr>
              <a:t>technologies.</a:t>
            </a:r>
            <a:endParaRPr sz="1600">
              <a:latin typeface="Roboto"/>
              <a:cs typeface="Roboto"/>
            </a:endParaRPr>
          </a:p>
          <a:p>
            <a:pPr marL="12700" marR="385445">
              <a:lnSpc>
                <a:spcPct val="113300"/>
              </a:lnSpc>
            </a:pPr>
            <a:r>
              <a:rPr sz="1600" b="1" dirty="0">
                <a:latin typeface="Roboto"/>
                <a:cs typeface="Roboto"/>
              </a:rPr>
              <a:t>MRF's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plants</a:t>
            </a:r>
            <a:r>
              <a:rPr sz="1600" b="1" spc="229" dirty="0">
                <a:latin typeface="Roboto"/>
                <a:cs typeface="Roboto"/>
              </a:rPr>
              <a:t> </a:t>
            </a:r>
            <a:r>
              <a:rPr sz="1600" b="1" spc="55" dirty="0">
                <a:latin typeface="Roboto"/>
                <a:cs typeface="Roboto"/>
              </a:rPr>
              <a:t>operate</a:t>
            </a:r>
            <a:r>
              <a:rPr sz="1600" b="1" spc="229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at</a:t>
            </a:r>
            <a:r>
              <a:rPr sz="1600" b="1" spc="225" dirty="0">
                <a:latin typeface="Roboto"/>
                <a:cs typeface="Roboto"/>
              </a:rPr>
              <a:t> </a:t>
            </a:r>
            <a:r>
              <a:rPr sz="1600" b="1" dirty="0">
                <a:latin typeface="Roboto"/>
                <a:cs typeface="Roboto"/>
              </a:rPr>
              <a:t>85%</a:t>
            </a:r>
            <a:r>
              <a:rPr sz="1600" b="1" spc="229" dirty="0">
                <a:latin typeface="Roboto"/>
                <a:cs typeface="Roboto"/>
              </a:rPr>
              <a:t> </a:t>
            </a:r>
            <a:r>
              <a:rPr sz="1600" b="1" spc="35" dirty="0">
                <a:latin typeface="Roboto"/>
                <a:cs typeface="Roboto"/>
              </a:rPr>
              <a:t>capacity utilization.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46" rIns="0" bIns="0" rtlCol="0">
            <a:spAutoFit/>
          </a:bodyPr>
          <a:lstStyle/>
          <a:p>
            <a:pPr marL="347980">
              <a:lnSpc>
                <a:spcPts val="1590"/>
              </a:lnSpc>
            </a:pPr>
            <a:r>
              <a:rPr sz="1600" b="1" dirty="0">
                <a:latin typeface="Arial"/>
                <a:cs typeface="Arial"/>
              </a:rPr>
              <a:t>BITS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dirty="0"/>
              <a:t>Pilani,</a:t>
            </a:r>
            <a:r>
              <a:rPr sz="1600" spc="15" dirty="0"/>
              <a:t> </a:t>
            </a:r>
            <a:r>
              <a:rPr sz="1600" dirty="0"/>
              <a:t>Hyderabad</a:t>
            </a:r>
            <a:r>
              <a:rPr sz="1600" spc="20" dirty="0"/>
              <a:t> </a:t>
            </a:r>
            <a:r>
              <a:rPr sz="1600" spc="-10" dirty="0"/>
              <a:t>Campus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81" y="123828"/>
            <a:ext cx="18246090" cy="10016490"/>
            <a:chOff x="40481" y="123828"/>
            <a:chExt cx="18246090" cy="100164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2720" y="1262813"/>
              <a:ext cx="14897099" cy="88772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83722" y="1227950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481" y="1227950"/>
              <a:ext cx="3543300" cy="66040"/>
            </a:xfrm>
            <a:custGeom>
              <a:avLst/>
              <a:gdLst/>
              <a:ahLst/>
              <a:cxnLst/>
              <a:rect l="l" t="t" r="r" b="b"/>
              <a:pathLst>
                <a:path w="3543300" h="66040">
                  <a:moveTo>
                    <a:pt x="3543240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543240" y="0"/>
                  </a:lnTo>
                  <a:lnTo>
                    <a:pt x="3543240" y="6565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62802" y="1227950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504723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70176" y="9824831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31906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6127" y="123828"/>
              <a:ext cx="2000249" cy="14477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35"/>
              </a:spcBef>
            </a:pPr>
            <a:r>
              <a:rPr dirty="0"/>
              <a:t>Strategic</a:t>
            </a:r>
            <a:r>
              <a:rPr spc="85" dirty="0"/>
              <a:t> </a:t>
            </a:r>
            <a:r>
              <a:rPr dirty="0"/>
              <a:t>Position</a:t>
            </a:r>
            <a:r>
              <a:rPr spc="90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Action</a:t>
            </a:r>
            <a:r>
              <a:rPr spc="8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935" rIns="0" bIns="0" rtlCol="0">
            <a:spAutoFit/>
          </a:bodyPr>
          <a:lstStyle/>
          <a:p>
            <a:pPr marL="214629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9057" y="9824831"/>
            <a:ext cx="10591800" cy="70485"/>
            <a:chOff x="7689057" y="9824831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11561873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27326" y="9824831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89057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227950"/>
            <a:ext cx="10506075" cy="66040"/>
            <a:chOff x="0" y="1227950"/>
            <a:chExt cx="10506075" cy="66040"/>
          </a:xfrm>
        </p:grpSpPr>
        <p:sp>
          <p:nvSpPr>
            <p:cNvPr id="7" name="object 7"/>
            <p:cNvSpPr/>
            <p:nvPr/>
          </p:nvSpPr>
          <p:spPr>
            <a:xfrm>
              <a:off x="3533715" y="1227950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228285"/>
              <a:ext cx="3533775" cy="65405"/>
            </a:xfrm>
            <a:custGeom>
              <a:avLst/>
              <a:gdLst/>
              <a:ahLst/>
              <a:cxnLst/>
              <a:rect l="l" t="t" r="r" b="b"/>
              <a:pathLst>
                <a:path w="3533775" h="65405">
                  <a:moveTo>
                    <a:pt x="3533715" y="0"/>
                  </a:moveTo>
                  <a:lnTo>
                    <a:pt x="3533715" y="65319"/>
                  </a:lnTo>
                  <a:lnTo>
                    <a:pt x="0" y="65319"/>
                  </a:lnTo>
                  <a:lnTo>
                    <a:pt x="0" y="0"/>
                  </a:lnTo>
                  <a:lnTo>
                    <a:pt x="3533715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12795" y="1227950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510423" y="123828"/>
            <a:ext cx="16776065" cy="9615805"/>
            <a:chOff x="1510423" y="123828"/>
            <a:chExt cx="16776065" cy="961580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423" y="1386339"/>
              <a:ext cx="14820899" cy="83531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86127" y="123828"/>
              <a:ext cx="2000249" cy="14477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SPACE</a:t>
            </a:r>
            <a:r>
              <a:rPr spc="10" dirty="0"/>
              <a:t> </a:t>
            </a:r>
            <a:r>
              <a:rPr spc="50" dirty="0"/>
              <a:t>MATRIX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935" rIns="0" bIns="0" rtlCol="0">
            <a:spAutoFit/>
          </a:bodyPr>
          <a:lstStyle/>
          <a:p>
            <a:pPr marL="27178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14119" y="9817133"/>
            <a:ext cx="11674475" cy="79375"/>
            <a:chOff x="6614119" y="9817133"/>
            <a:chExt cx="11674475" cy="79375"/>
          </a:xfrm>
        </p:grpSpPr>
        <p:sp>
          <p:nvSpPr>
            <p:cNvPr id="3" name="object 3"/>
            <p:cNvSpPr/>
            <p:nvPr/>
          </p:nvSpPr>
          <p:spPr>
            <a:xfrm>
              <a:off x="10894417" y="9817133"/>
              <a:ext cx="3804285" cy="79375"/>
            </a:xfrm>
            <a:custGeom>
              <a:avLst/>
              <a:gdLst/>
              <a:ahLst/>
              <a:cxnLst/>
              <a:rect l="l" t="t" r="r" b="b"/>
              <a:pathLst>
                <a:path w="3804284" h="79375">
                  <a:moveTo>
                    <a:pt x="0" y="78823"/>
                  </a:moveTo>
                  <a:lnTo>
                    <a:pt x="3803803" y="78823"/>
                  </a:lnTo>
                  <a:lnTo>
                    <a:pt x="3803803" y="0"/>
                  </a:lnTo>
                  <a:lnTo>
                    <a:pt x="0" y="0"/>
                  </a:lnTo>
                  <a:lnTo>
                    <a:pt x="0" y="7882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13970" y="9817277"/>
              <a:ext cx="3674110" cy="74295"/>
            </a:xfrm>
            <a:custGeom>
              <a:avLst/>
              <a:gdLst/>
              <a:ahLst/>
              <a:cxnLst/>
              <a:rect l="l" t="t" r="r" b="b"/>
              <a:pathLst>
                <a:path w="3674109" h="74295">
                  <a:moveTo>
                    <a:pt x="3674029" y="73672"/>
                  </a:moveTo>
                  <a:lnTo>
                    <a:pt x="0" y="73672"/>
                  </a:lnTo>
                  <a:lnTo>
                    <a:pt x="0" y="0"/>
                  </a:lnTo>
                  <a:lnTo>
                    <a:pt x="3674029" y="0"/>
                  </a:lnTo>
                  <a:lnTo>
                    <a:pt x="3674029" y="73672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14119" y="9817133"/>
              <a:ext cx="4280535" cy="79375"/>
            </a:xfrm>
            <a:custGeom>
              <a:avLst/>
              <a:gdLst/>
              <a:ahLst/>
              <a:cxnLst/>
              <a:rect l="l" t="t" r="r" b="b"/>
              <a:pathLst>
                <a:path w="4280534" h="79375">
                  <a:moveTo>
                    <a:pt x="4280298" y="78823"/>
                  </a:moveTo>
                  <a:lnTo>
                    <a:pt x="0" y="78823"/>
                  </a:lnTo>
                  <a:lnTo>
                    <a:pt x="0" y="0"/>
                  </a:lnTo>
                  <a:lnTo>
                    <a:pt x="4280298" y="0"/>
                  </a:lnTo>
                  <a:lnTo>
                    <a:pt x="4280298" y="7882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402960"/>
            <a:ext cx="12363450" cy="82550"/>
            <a:chOff x="0" y="1402960"/>
            <a:chExt cx="12363450" cy="82550"/>
          </a:xfrm>
        </p:grpSpPr>
        <p:sp>
          <p:nvSpPr>
            <p:cNvPr id="7" name="object 7"/>
            <p:cNvSpPr/>
            <p:nvPr/>
          </p:nvSpPr>
          <p:spPr>
            <a:xfrm>
              <a:off x="4165874" y="1402960"/>
              <a:ext cx="4090670" cy="82550"/>
            </a:xfrm>
            <a:custGeom>
              <a:avLst/>
              <a:gdLst/>
              <a:ahLst/>
              <a:cxnLst/>
              <a:rect l="l" t="t" r="r" b="b"/>
              <a:pathLst>
                <a:path w="4090670" h="82550">
                  <a:moveTo>
                    <a:pt x="0" y="82014"/>
                  </a:moveTo>
                  <a:lnTo>
                    <a:pt x="4090440" y="82014"/>
                  </a:lnTo>
                  <a:lnTo>
                    <a:pt x="4090440" y="0"/>
                  </a:lnTo>
                  <a:lnTo>
                    <a:pt x="0" y="0"/>
                  </a:lnTo>
                  <a:lnTo>
                    <a:pt x="0" y="82014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402960"/>
              <a:ext cx="4166235" cy="82550"/>
            </a:xfrm>
            <a:custGeom>
              <a:avLst/>
              <a:gdLst/>
              <a:ahLst/>
              <a:cxnLst/>
              <a:rect l="l" t="t" r="r" b="b"/>
              <a:pathLst>
                <a:path w="4166234" h="82550">
                  <a:moveTo>
                    <a:pt x="4165874" y="82014"/>
                  </a:moveTo>
                  <a:lnTo>
                    <a:pt x="0" y="82014"/>
                  </a:lnTo>
                  <a:lnTo>
                    <a:pt x="0" y="0"/>
                  </a:lnTo>
                  <a:lnTo>
                    <a:pt x="4165874" y="0"/>
                  </a:lnTo>
                  <a:lnTo>
                    <a:pt x="4165874" y="82014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56315" y="1402960"/>
              <a:ext cx="4107179" cy="82550"/>
            </a:xfrm>
            <a:custGeom>
              <a:avLst/>
              <a:gdLst/>
              <a:ahLst/>
              <a:cxnLst/>
              <a:rect l="l" t="t" r="r" b="b"/>
              <a:pathLst>
                <a:path w="4107179" h="82550">
                  <a:moveTo>
                    <a:pt x="4107133" y="82014"/>
                  </a:moveTo>
                  <a:lnTo>
                    <a:pt x="0" y="82014"/>
                  </a:lnTo>
                  <a:lnTo>
                    <a:pt x="0" y="0"/>
                  </a:lnTo>
                  <a:lnTo>
                    <a:pt x="4107133" y="0"/>
                  </a:lnTo>
                  <a:lnTo>
                    <a:pt x="4107133" y="820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2463" y="1738817"/>
            <a:ext cx="6534572" cy="625354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45949" y="1710437"/>
            <a:ext cx="7581265" cy="1543050"/>
          </a:xfrm>
          <a:custGeom>
            <a:avLst/>
            <a:gdLst/>
            <a:ahLst/>
            <a:cxnLst/>
            <a:rect l="l" t="t" r="r" b="b"/>
            <a:pathLst>
              <a:path w="7581265" h="1543050">
                <a:moveTo>
                  <a:pt x="6809318" y="1543049"/>
                </a:moveTo>
                <a:lnTo>
                  <a:pt x="0" y="1543049"/>
                </a:lnTo>
                <a:lnTo>
                  <a:pt x="771524" y="771524"/>
                </a:lnTo>
                <a:lnTo>
                  <a:pt x="0" y="0"/>
                </a:lnTo>
                <a:lnTo>
                  <a:pt x="6809318" y="0"/>
                </a:lnTo>
                <a:lnTo>
                  <a:pt x="7580843" y="771524"/>
                </a:lnTo>
                <a:lnTo>
                  <a:pt x="6809318" y="1543049"/>
                </a:lnTo>
                <a:close/>
              </a:path>
            </a:pathLst>
          </a:custGeom>
          <a:solidFill>
            <a:srgbClr val="FB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45949" y="3529029"/>
            <a:ext cx="7578090" cy="2037714"/>
            <a:chOff x="545949" y="3529029"/>
            <a:chExt cx="7578090" cy="2037714"/>
          </a:xfrm>
        </p:grpSpPr>
        <p:sp>
          <p:nvSpPr>
            <p:cNvPr id="14" name="object 14"/>
            <p:cNvSpPr/>
            <p:nvPr/>
          </p:nvSpPr>
          <p:spPr>
            <a:xfrm>
              <a:off x="545949" y="3529029"/>
              <a:ext cx="7578090" cy="2037714"/>
            </a:xfrm>
            <a:custGeom>
              <a:avLst/>
              <a:gdLst/>
              <a:ahLst/>
              <a:cxnLst/>
              <a:rect l="l" t="t" r="r" b="b"/>
              <a:pathLst>
                <a:path w="7578090" h="2037714">
                  <a:moveTo>
                    <a:pt x="6809319" y="2037667"/>
                  </a:moveTo>
                  <a:lnTo>
                    <a:pt x="0" y="2037667"/>
                  </a:lnTo>
                  <a:lnTo>
                    <a:pt x="771525" y="1018833"/>
                  </a:lnTo>
                  <a:lnTo>
                    <a:pt x="0" y="0"/>
                  </a:lnTo>
                  <a:lnTo>
                    <a:pt x="6809319" y="0"/>
                  </a:lnTo>
                  <a:lnTo>
                    <a:pt x="7577576" y="1014519"/>
                  </a:lnTo>
                  <a:lnTo>
                    <a:pt x="7577576" y="1023148"/>
                  </a:lnTo>
                  <a:lnTo>
                    <a:pt x="6809319" y="2037667"/>
                  </a:lnTo>
                  <a:close/>
                </a:path>
              </a:pathLst>
            </a:custGeom>
            <a:solidFill>
              <a:srgbClr val="24B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91193" y="40336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76199"/>
                  </a:lnTo>
                  <a:close/>
                </a:path>
              </a:pathLst>
            </a:custGeom>
            <a:solidFill>
              <a:srgbClr val="0F1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718" y="4338448"/>
              <a:ext cx="76200" cy="761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91193" y="46432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76199"/>
                  </a:lnTo>
                  <a:close/>
                </a:path>
              </a:pathLst>
            </a:custGeom>
            <a:solidFill>
              <a:srgbClr val="0F1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718" y="4948048"/>
              <a:ext cx="76200" cy="76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718" y="5252847"/>
              <a:ext cx="76200" cy="761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545949" y="5862392"/>
            <a:ext cx="7581265" cy="1779270"/>
            <a:chOff x="545949" y="5862392"/>
            <a:chExt cx="7581265" cy="1779270"/>
          </a:xfrm>
        </p:grpSpPr>
        <p:sp>
          <p:nvSpPr>
            <p:cNvPr id="21" name="object 21"/>
            <p:cNvSpPr/>
            <p:nvPr/>
          </p:nvSpPr>
          <p:spPr>
            <a:xfrm>
              <a:off x="545949" y="5862392"/>
              <a:ext cx="7581265" cy="1779270"/>
            </a:xfrm>
            <a:custGeom>
              <a:avLst/>
              <a:gdLst/>
              <a:ahLst/>
              <a:cxnLst/>
              <a:rect l="l" t="t" r="r" b="b"/>
              <a:pathLst>
                <a:path w="7581265" h="1779270">
                  <a:moveTo>
                    <a:pt x="6809318" y="1779144"/>
                  </a:moveTo>
                  <a:lnTo>
                    <a:pt x="0" y="1779145"/>
                  </a:lnTo>
                  <a:lnTo>
                    <a:pt x="771525" y="889572"/>
                  </a:lnTo>
                  <a:lnTo>
                    <a:pt x="0" y="0"/>
                  </a:lnTo>
                  <a:lnTo>
                    <a:pt x="6809318" y="0"/>
                  </a:lnTo>
                  <a:lnTo>
                    <a:pt x="7580842" y="889572"/>
                  </a:lnTo>
                  <a:lnTo>
                    <a:pt x="6809318" y="1779144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91193" y="642109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76199"/>
                  </a:lnTo>
                  <a:close/>
                </a:path>
              </a:pathLst>
            </a:custGeom>
            <a:solidFill>
              <a:srgbClr val="0F1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718" y="6725895"/>
              <a:ext cx="76200" cy="7619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991193" y="703069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1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76199"/>
                  </a:lnTo>
                  <a:close/>
                </a:path>
              </a:pathLst>
            </a:custGeom>
            <a:solidFill>
              <a:srgbClr val="0F1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718" y="7335495"/>
              <a:ext cx="76200" cy="76199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45949" y="7954487"/>
            <a:ext cx="7579359" cy="1644650"/>
            <a:chOff x="545949" y="7954487"/>
            <a:chExt cx="7579359" cy="1644650"/>
          </a:xfrm>
        </p:grpSpPr>
        <p:sp>
          <p:nvSpPr>
            <p:cNvPr id="27" name="object 27"/>
            <p:cNvSpPr/>
            <p:nvPr/>
          </p:nvSpPr>
          <p:spPr>
            <a:xfrm>
              <a:off x="545949" y="7954487"/>
              <a:ext cx="7579359" cy="1644650"/>
            </a:xfrm>
            <a:custGeom>
              <a:avLst/>
              <a:gdLst/>
              <a:ahLst/>
              <a:cxnLst/>
              <a:rect l="l" t="t" r="r" b="b"/>
              <a:pathLst>
                <a:path w="7579359" h="1644650">
                  <a:moveTo>
                    <a:pt x="6809319" y="1644224"/>
                  </a:moveTo>
                  <a:lnTo>
                    <a:pt x="0" y="1644224"/>
                  </a:lnTo>
                  <a:lnTo>
                    <a:pt x="771525" y="822112"/>
                  </a:lnTo>
                  <a:lnTo>
                    <a:pt x="0" y="0"/>
                  </a:lnTo>
                  <a:lnTo>
                    <a:pt x="6809319" y="0"/>
                  </a:lnTo>
                  <a:lnTo>
                    <a:pt x="7578845" y="819982"/>
                  </a:lnTo>
                  <a:lnTo>
                    <a:pt x="7578845" y="824242"/>
                  </a:lnTo>
                  <a:lnTo>
                    <a:pt x="6809319" y="1644224"/>
                  </a:lnTo>
                  <a:close/>
                </a:path>
              </a:pathLst>
            </a:custGeom>
            <a:solidFill>
              <a:srgbClr val="57B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26374" y="8401913"/>
              <a:ext cx="441325" cy="913130"/>
            </a:xfrm>
            <a:custGeom>
              <a:avLst/>
              <a:gdLst/>
              <a:ahLst/>
              <a:cxnLst/>
              <a:rect l="l" t="t" r="r" b="b"/>
              <a:pathLst>
                <a:path w="441325" h="913129">
                  <a:moveTo>
                    <a:pt x="62966" y="566737"/>
                  </a:moveTo>
                  <a:lnTo>
                    <a:pt x="0" y="566737"/>
                  </a:lnTo>
                  <a:lnTo>
                    <a:pt x="0" y="629716"/>
                  </a:lnTo>
                  <a:lnTo>
                    <a:pt x="62966" y="629716"/>
                  </a:lnTo>
                  <a:lnTo>
                    <a:pt x="62966" y="566737"/>
                  </a:lnTo>
                  <a:close/>
                </a:path>
                <a:path w="441325" h="913129">
                  <a:moveTo>
                    <a:pt x="62966" y="0"/>
                  </a:moveTo>
                  <a:lnTo>
                    <a:pt x="0" y="0"/>
                  </a:lnTo>
                  <a:lnTo>
                    <a:pt x="0" y="62966"/>
                  </a:lnTo>
                  <a:lnTo>
                    <a:pt x="62966" y="62966"/>
                  </a:lnTo>
                  <a:lnTo>
                    <a:pt x="62966" y="0"/>
                  </a:lnTo>
                  <a:close/>
                </a:path>
                <a:path w="441325" h="913129">
                  <a:moveTo>
                    <a:pt x="440804" y="881595"/>
                  </a:moveTo>
                  <a:lnTo>
                    <a:pt x="417499" y="850912"/>
                  </a:lnTo>
                  <a:lnTo>
                    <a:pt x="413486" y="850112"/>
                  </a:lnTo>
                  <a:lnTo>
                    <a:pt x="405142" y="850112"/>
                  </a:lnTo>
                  <a:lnTo>
                    <a:pt x="377825" y="877417"/>
                  </a:lnTo>
                  <a:lnTo>
                    <a:pt x="377825" y="885774"/>
                  </a:lnTo>
                  <a:lnTo>
                    <a:pt x="405142" y="913079"/>
                  </a:lnTo>
                  <a:lnTo>
                    <a:pt x="413486" y="913079"/>
                  </a:lnTo>
                  <a:lnTo>
                    <a:pt x="440791" y="885774"/>
                  </a:lnTo>
                  <a:lnTo>
                    <a:pt x="440804" y="881595"/>
                  </a:lnTo>
                  <a:close/>
                </a:path>
                <a:path w="441325" h="913129">
                  <a:moveTo>
                    <a:pt x="440804" y="314858"/>
                  </a:moveTo>
                  <a:lnTo>
                    <a:pt x="417499" y="284162"/>
                  </a:lnTo>
                  <a:lnTo>
                    <a:pt x="413486" y="283362"/>
                  </a:lnTo>
                  <a:lnTo>
                    <a:pt x="405142" y="283362"/>
                  </a:lnTo>
                  <a:lnTo>
                    <a:pt x="377825" y="310680"/>
                  </a:lnTo>
                  <a:lnTo>
                    <a:pt x="377825" y="319024"/>
                  </a:lnTo>
                  <a:lnTo>
                    <a:pt x="405142" y="346341"/>
                  </a:lnTo>
                  <a:lnTo>
                    <a:pt x="413486" y="346341"/>
                  </a:lnTo>
                  <a:lnTo>
                    <a:pt x="440791" y="319024"/>
                  </a:lnTo>
                  <a:lnTo>
                    <a:pt x="440804" y="314858"/>
                  </a:lnTo>
                  <a:close/>
                </a:path>
              </a:pathLst>
            </a:custGeom>
            <a:solidFill>
              <a:srgbClr val="0F1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25982" y="8913522"/>
            <a:ext cx="257174" cy="257174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9080555" y="8582290"/>
            <a:ext cx="348615" cy="257810"/>
            <a:chOff x="9080555" y="8582290"/>
            <a:chExt cx="348615" cy="257810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7242" y="8663851"/>
              <a:ext cx="66267" cy="970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080551" y="8582291"/>
              <a:ext cx="348615" cy="257810"/>
            </a:xfrm>
            <a:custGeom>
              <a:avLst/>
              <a:gdLst/>
              <a:ahLst/>
              <a:cxnLst/>
              <a:rect l="l" t="t" r="r" b="b"/>
              <a:pathLst>
                <a:path w="348615" h="257809">
                  <a:moveTo>
                    <a:pt x="180454" y="139331"/>
                  </a:moveTo>
                  <a:lnTo>
                    <a:pt x="114185" y="139331"/>
                  </a:lnTo>
                  <a:lnTo>
                    <a:pt x="114185" y="203212"/>
                  </a:lnTo>
                  <a:lnTo>
                    <a:pt x="136093" y="228561"/>
                  </a:lnTo>
                  <a:lnTo>
                    <a:pt x="180454" y="184658"/>
                  </a:lnTo>
                  <a:lnTo>
                    <a:pt x="180454" y="139331"/>
                  </a:lnTo>
                  <a:close/>
                </a:path>
                <a:path w="348615" h="257809">
                  <a:moveTo>
                    <a:pt x="267970" y="0"/>
                  </a:moveTo>
                  <a:lnTo>
                    <a:pt x="201701" y="0"/>
                  </a:lnTo>
                  <a:lnTo>
                    <a:pt x="201701" y="163639"/>
                  </a:lnTo>
                  <a:lnTo>
                    <a:pt x="267970" y="98056"/>
                  </a:lnTo>
                  <a:lnTo>
                    <a:pt x="267970" y="0"/>
                  </a:lnTo>
                  <a:close/>
                </a:path>
                <a:path w="348615" h="257809">
                  <a:moveTo>
                    <a:pt x="348107" y="47955"/>
                  </a:moveTo>
                  <a:lnTo>
                    <a:pt x="347726" y="46126"/>
                  </a:lnTo>
                  <a:lnTo>
                    <a:pt x="346557" y="44805"/>
                  </a:lnTo>
                  <a:lnTo>
                    <a:pt x="345401" y="43484"/>
                  </a:lnTo>
                  <a:lnTo>
                    <a:pt x="343636" y="42875"/>
                  </a:lnTo>
                  <a:lnTo>
                    <a:pt x="341896" y="43180"/>
                  </a:lnTo>
                  <a:lnTo>
                    <a:pt x="295402" y="51803"/>
                  </a:lnTo>
                  <a:lnTo>
                    <a:pt x="293611" y="54406"/>
                  </a:lnTo>
                  <a:lnTo>
                    <a:pt x="294627" y="59842"/>
                  </a:lnTo>
                  <a:lnTo>
                    <a:pt x="297230" y="61633"/>
                  </a:lnTo>
                  <a:lnTo>
                    <a:pt x="299935" y="61125"/>
                  </a:lnTo>
                  <a:lnTo>
                    <a:pt x="326491" y="56210"/>
                  </a:lnTo>
                  <a:lnTo>
                    <a:pt x="135826" y="244881"/>
                  </a:lnTo>
                  <a:lnTo>
                    <a:pt x="61163" y="158445"/>
                  </a:lnTo>
                  <a:lnTo>
                    <a:pt x="60261" y="157391"/>
                  </a:lnTo>
                  <a:lnTo>
                    <a:pt x="58953" y="156768"/>
                  </a:lnTo>
                  <a:lnTo>
                    <a:pt x="57569" y="156718"/>
                  </a:lnTo>
                  <a:lnTo>
                    <a:pt x="56172" y="156667"/>
                  </a:lnTo>
                  <a:lnTo>
                    <a:pt x="54825" y="157200"/>
                  </a:lnTo>
                  <a:lnTo>
                    <a:pt x="0" y="212026"/>
                  </a:lnTo>
                  <a:lnTo>
                    <a:pt x="0" y="226161"/>
                  </a:lnTo>
                  <a:lnTo>
                    <a:pt x="57111" y="169037"/>
                  </a:lnTo>
                  <a:lnTo>
                    <a:pt x="131762" y="255460"/>
                  </a:lnTo>
                  <a:lnTo>
                    <a:pt x="132676" y="256501"/>
                  </a:lnTo>
                  <a:lnTo>
                    <a:pt x="133959" y="257124"/>
                  </a:lnTo>
                  <a:lnTo>
                    <a:pt x="135343" y="257175"/>
                  </a:lnTo>
                  <a:lnTo>
                    <a:pt x="136728" y="257225"/>
                  </a:lnTo>
                  <a:lnTo>
                    <a:pt x="138074" y="256717"/>
                  </a:lnTo>
                  <a:lnTo>
                    <a:pt x="139065" y="255739"/>
                  </a:lnTo>
                  <a:lnTo>
                    <a:pt x="332244" y="64579"/>
                  </a:lnTo>
                  <a:lnTo>
                    <a:pt x="324345" y="89052"/>
                  </a:lnTo>
                  <a:lnTo>
                    <a:pt x="323494" y="91681"/>
                  </a:lnTo>
                  <a:lnTo>
                    <a:pt x="324942" y="94500"/>
                  </a:lnTo>
                  <a:lnTo>
                    <a:pt x="328079" y="95516"/>
                  </a:lnTo>
                  <a:lnTo>
                    <a:pt x="328599" y="95580"/>
                  </a:lnTo>
                  <a:lnTo>
                    <a:pt x="331216" y="95580"/>
                  </a:lnTo>
                  <a:lnTo>
                    <a:pt x="333171" y="94246"/>
                  </a:lnTo>
                  <a:lnTo>
                    <a:pt x="348107" y="47955"/>
                  </a:lnTo>
                  <a:close/>
                </a:path>
              </a:pathLst>
            </a:custGeom>
            <a:solidFill>
              <a:srgbClr val="24B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9090874" y="9299030"/>
            <a:ext cx="323850" cy="257175"/>
            <a:chOff x="9090874" y="9299030"/>
            <a:chExt cx="323850" cy="257175"/>
          </a:xfrm>
        </p:grpSpPr>
        <p:sp>
          <p:nvSpPr>
            <p:cNvPr id="34" name="object 34"/>
            <p:cNvSpPr/>
            <p:nvPr/>
          </p:nvSpPr>
          <p:spPr>
            <a:xfrm>
              <a:off x="9117076" y="9299041"/>
              <a:ext cx="5715" cy="256540"/>
            </a:xfrm>
            <a:custGeom>
              <a:avLst/>
              <a:gdLst/>
              <a:ahLst/>
              <a:cxnLst/>
              <a:rect l="l" t="t" r="r" b="b"/>
              <a:pathLst>
                <a:path w="5715" h="256540">
                  <a:moveTo>
                    <a:pt x="5473" y="0"/>
                  </a:moveTo>
                  <a:lnTo>
                    <a:pt x="0" y="0"/>
                  </a:lnTo>
                  <a:lnTo>
                    <a:pt x="0" y="256311"/>
                  </a:lnTo>
                  <a:lnTo>
                    <a:pt x="5473" y="256311"/>
                  </a:lnTo>
                  <a:lnTo>
                    <a:pt x="5473" y="0"/>
                  </a:lnTo>
                  <a:close/>
                </a:path>
              </a:pathLst>
            </a:custGeom>
            <a:solidFill>
              <a:srgbClr val="7E7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16708" y="9299041"/>
              <a:ext cx="6350" cy="257175"/>
            </a:xfrm>
            <a:custGeom>
              <a:avLst/>
              <a:gdLst/>
              <a:ahLst/>
              <a:cxnLst/>
              <a:rect l="l" t="t" r="r" b="b"/>
              <a:pathLst>
                <a:path w="6350" h="257175">
                  <a:moveTo>
                    <a:pt x="6210" y="139"/>
                  </a:moveTo>
                  <a:lnTo>
                    <a:pt x="5461" y="139"/>
                  </a:lnTo>
                  <a:lnTo>
                    <a:pt x="5461" y="255460"/>
                  </a:lnTo>
                  <a:lnTo>
                    <a:pt x="749" y="255460"/>
                  </a:lnTo>
                  <a:lnTo>
                    <a:pt x="749" y="381"/>
                  </a:lnTo>
                  <a:lnTo>
                    <a:pt x="749" y="139"/>
                  </a:lnTo>
                  <a:lnTo>
                    <a:pt x="749" y="0"/>
                  </a:lnTo>
                  <a:lnTo>
                    <a:pt x="368" y="0"/>
                  </a:lnTo>
                  <a:lnTo>
                    <a:pt x="368" y="139"/>
                  </a:lnTo>
                  <a:lnTo>
                    <a:pt x="0" y="139"/>
                  </a:lnTo>
                  <a:lnTo>
                    <a:pt x="0" y="255460"/>
                  </a:lnTo>
                  <a:lnTo>
                    <a:pt x="0" y="256743"/>
                  </a:lnTo>
                  <a:lnTo>
                    <a:pt x="6210" y="256743"/>
                  </a:lnTo>
                  <a:lnTo>
                    <a:pt x="6210" y="255460"/>
                  </a:lnTo>
                  <a:lnTo>
                    <a:pt x="6210" y="139"/>
                  </a:lnTo>
                  <a:close/>
                </a:path>
              </a:pathLst>
            </a:custGeom>
            <a:solidFill>
              <a:srgbClr val="0D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91244" y="9499510"/>
              <a:ext cx="323215" cy="10795"/>
            </a:xfrm>
            <a:custGeom>
              <a:avLst/>
              <a:gdLst/>
              <a:ahLst/>
              <a:cxnLst/>
              <a:rect l="l" t="t" r="r" b="b"/>
              <a:pathLst>
                <a:path w="323215" h="10795">
                  <a:moveTo>
                    <a:pt x="323088" y="4622"/>
                  </a:moveTo>
                  <a:lnTo>
                    <a:pt x="88" y="0"/>
                  </a:lnTo>
                  <a:lnTo>
                    <a:pt x="0" y="5880"/>
                  </a:lnTo>
                  <a:lnTo>
                    <a:pt x="322999" y="10502"/>
                  </a:lnTo>
                  <a:lnTo>
                    <a:pt x="323088" y="4622"/>
                  </a:lnTo>
                  <a:close/>
                </a:path>
              </a:pathLst>
            </a:custGeom>
            <a:solidFill>
              <a:srgbClr val="7E7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0874" y="9499122"/>
              <a:ext cx="323850" cy="11430"/>
            </a:xfrm>
            <a:custGeom>
              <a:avLst/>
              <a:gdLst/>
              <a:ahLst/>
              <a:cxnLst/>
              <a:rect l="l" t="t" r="r" b="b"/>
              <a:pathLst>
                <a:path w="323850" h="11429">
                  <a:moveTo>
                    <a:pt x="323752" y="11270"/>
                  </a:moveTo>
                  <a:lnTo>
                    <a:pt x="0" y="6639"/>
                  </a:lnTo>
                  <a:lnTo>
                    <a:pt x="94" y="0"/>
                  </a:lnTo>
                  <a:lnTo>
                    <a:pt x="54290" y="775"/>
                  </a:lnTo>
                  <a:lnTo>
                    <a:pt x="839" y="775"/>
                  </a:lnTo>
                  <a:lnTo>
                    <a:pt x="767" y="5885"/>
                  </a:lnTo>
                  <a:lnTo>
                    <a:pt x="323003" y="10494"/>
                  </a:lnTo>
                  <a:lnTo>
                    <a:pt x="323763" y="10494"/>
                  </a:lnTo>
                  <a:lnTo>
                    <a:pt x="323752" y="11270"/>
                  </a:lnTo>
                  <a:close/>
                </a:path>
                <a:path w="323850" h="11429">
                  <a:moveTo>
                    <a:pt x="323077" y="5384"/>
                  </a:moveTo>
                  <a:lnTo>
                    <a:pt x="839" y="775"/>
                  </a:lnTo>
                  <a:lnTo>
                    <a:pt x="54290" y="775"/>
                  </a:lnTo>
                  <a:lnTo>
                    <a:pt x="323464" y="4625"/>
                  </a:lnTo>
                  <a:lnTo>
                    <a:pt x="323461" y="5002"/>
                  </a:lnTo>
                  <a:lnTo>
                    <a:pt x="323082" y="5002"/>
                  </a:lnTo>
                  <a:lnTo>
                    <a:pt x="323077" y="5384"/>
                  </a:lnTo>
                  <a:close/>
                </a:path>
                <a:path w="323850" h="11429">
                  <a:moveTo>
                    <a:pt x="323833" y="5384"/>
                  </a:moveTo>
                  <a:lnTo>
                    <a:pt x="323453" y="5384"/>
                  </a:lnTo>
                  <a:lnTo>
                    <a:pt x="323464" y="4625"/>
                  </a:lnTo>
                  <a:lnTo>
                    <a:pt x="323843" y="4625"/>
                  </a:lnTo>
                  <a:lnTo>
                    <a:pt x="323833" y="5384"/>
                  </a:lnTo>
                  <a:close/>
                </a:path>
                <a:path w="323850" h="11429">
                  <a:moveTo>
                    <a:pt x="323763" y="10494"/>
                  </a:moveTo>
                  <a:lnTo>
                    <a:pt x="323003" y="10494"/>
                  </a:lnTo>
                  <a:lnTo>
                    <a:pt x="323082" y="5002"/>
                  </a:lnTo>
                  <a:lnTo>
                    <a:pt x="323461" y="5002"/>
                  </a:lnTo>
                  <a:lnTo>
                    <a:pt x="323453" y="5384"/>
                  </a:lnTo>
                  <a:lnTo>
                    <a:pt x="323833" y="5384"/>
                  </a:lnTo>
                  <a:lnTo>
                    <a:pt x="323763" y="10494"/>
                  </a:lnTo>
                  <a:close/>
                </a:path>
              </a:pathLst>
            </a:custGeom>
            <a:solidFill>
              <a:srgbClr val="0D0E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28513" y="9307077"/>
              <a:ext cx="242359" cy="193039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1991193" y="2300348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1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" y="0"/>
                </a:lnTo>
                <a:lnTo>
                  <a:pt x="76199" y="76199"/>
                </a:lnTo>
                <a:close/>
              </a:path>
            </a:pathLst>
          </a:custGeom>
          <a:solidFill>
            <a:srgbClr val="0F1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1718" y="2605148"/>
            <a:ext cx="76200" cy="7619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1718" y="2909948"/>
            <a:ext cx="76200" cy="7619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378418" y="1808255"/>
            <a:ext cx="5783580" cy="570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F1140"/>
                </a:solidFill>
                <a:latin typeface="Arial"/>
                <a:cs typeface="Arial"/>
              </a:rPr>
              <a:t>Stars:</a:t>
            </a:r>
            <a:endParaRPr sz="2200">
              <a:latin typeface="Arial"/>
              <a:cs typeface="Arial"/>
            </a:endParaRPr>
          </a:p>
          <a:p>
            <a:pPr marL="829944">
              <a:lnSpc>
                <a:spcPct val="100000"/>
              </a:lnSpc>
              <a:spcBef>
                <a:spcPts val="35"/>
              </a:spcBef>
            </a:pP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Premium/Electric</a:t>
            </a:r>
            <a:r>
              <a:rPr sz="20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Vehicle</a:t>
            </a:r>
            <a:r>
              <a:rPr sz="20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Tyres</a:t>
            </a:r>
            <a:endParaRPr sz="2000">
              <a:latin typeface="Arial MT"/>
              <a:cs typeface="Arial MT"/>
            </a:endParaRPr>
          </a:p>
          <a:p>
            <a:pPr marL="1226185" marR="724535">
              <a:lnSpc>
                <a:spcPct val="100000"/>
              </a:lnSpc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High</a:t>
            </a:r>
            <a:r>
              <a:rPr sz="200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growth,</a:t>
            </a:r>
            <a:r>
              <a:rPr sz="2000" spc="-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strong</a:t>
            </a:r>
            <a:r>
              <a:rPr sz="2000" spc="-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market</a:t>
            </a:r>
            <a:r>
              <a:rPr sz="2000" spc="-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share.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Continue</a:t>
            </a:r>
            <a:r>
              <a:rPr sz="2000" spc="-114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aggressive</a:t>
            </a:r>
            <a:r>
              <a:rPr sz="2000" spc="-114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investment.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0F1140"/>
                </a:solidFill>
                <a:latin typeface="Arial"/>
                <a:cs typeface="Arial"/>
              </a:rPr>
              <a:t>Cash</a:t>
            </a:r>
            <a:r>
              <a:rPr sz="2200" b="1" spc="-6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0F1140"/>
                </a:solidFill>
                <a:latin typeface="Arial"/>
                <a:cs typeface="Arial"/>
              </a:rPr>
              <a:t>Cows:</a:t>
            </a:r>
            <a:endParaRPr sz="2200">
              <a:latin typeface="Arial"/>
              <a:cs typeface="Arial"/>
            </a:endParaRPr>
          </a:p>
          <a:p>
            <a:pPr marL="829944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Commercial</a:t>
            </a:r>
            <a:r>
              <a:rPr sz="2000" spc="-1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Vehicle</a:t>
            </a:r>
            <a:r>
              <a:rPr sz="2000" spc="-1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F1140"/>
                </a:solidFill>
                <a:latin typeface="Arial MT"/>
                <a:cs typeface="Arial MT"/>
              </a:rPr>
              <a:t>Tyres</a:t>
            </a:r>
            <a:endParaRPr sz="2000">
              <a:latin typeface="Arial MT"/>
              <a:cs typeface="Arial MT"/>
            </a:endParaRPr>
          </a:p>
          <a:p>
            <a:pPr marL="1226185">
              <a:lnSpc>
                <a:spcPct val="100000"/>
              </a:lnSpc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Stable</a:t>
            </a:r>
            <a:r>
              <a:rPr sz="2000" spc="-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market,</a:t>
            </a:r>
            <a:r>
              <a:rPr sz="2000" spc="-7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dominant</a:t>
            </a:r>
            <a:r>
              <a:rPr sz="2000" spc="-7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share.</a:t>
            </a:r>
            <a:endParaRPr sz="2000">
              <a:latin typeface="Arial MT"/>
              <a:cs typeface="Arial MT"/>
            </a:endParaRPr>
          </a:p>
          <a:p>
            <a:pPr marL="829944">
              <a:lnSpc>
                <a:spcPct val="100000"/>
              </a:lnSpc>
            </a:pP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Funskool</a:t>
            </a:r>
            <a:endParaRPr sz="2000">
              <a:latin typeface="Arial MT"/>
              <a:cs typeface="Arial MT"/>
            </a:endParaRPr>
          </a:p>
          <a:p>
            <a:pPr marL="1226185">
              <a:lnSpc>
                <a:spcPct val="100000"/>
              </a:lnSpc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Strong</a:t>
            </a:r>
            <a:r>
              <a:rPr sz="20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20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stable</a:t>
            </a:r>
            <a:r>
              <a:rPr sz="20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toy</a:t>
            </a:r>
            <a:r>
              <a:rPr sz="20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market.</a:t>
            </a:r>
            <a:endParaRPr sz="2000">
              <a:latin typeface="Arial MT"/>
              <a:cs typeface="Arial MT"/>
            </a:endParaRPr>
          </a:p>
          <a:p>
            <a:pPr marL="1226185">
              <a:lnSpc>
                <a:spcPct val="100000"/>
              </a:lnSpc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Use</a:t>
            </a:r>
            <a:r>
              <a:rPr sz="20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profits</a:t>
            </a:r>
            <a:r>
              <a:rPr sz="20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20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fund</a:t>
            </a:r>
            <a:r>
              <a:rPr sz="20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growth</a:t>
            </a:r>
            <a:r>
              <a:rPr sz="20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areas.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F1140"/>
                </a:solidFill>
                <a:latin typeface="Arial"/>
                <a:cs typeface="Arial"/>
              </a:rPr>
              <a:t>Question</a:t>
            </a:r>
            <a:r>
              <a:rPr sz="2000" b="1" spc="-9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F1140"/>
                </a:solidFill>
                <a:latin typeface="Arial"/>
                <a:cs typeface="Arial"/>
              </a:rPr>
              <a:t>Marks:</a:t>
            </a:r>
            <a:endParaRPr sz="2000">
              <a:latin typeface="Arial"/>
              <a:cs typeface="Arial"/>
            </a:endParaRPr>
          </a:p>
          <a:p>
            <a:pPr marR="501650" algn="ctr">
              <a:lnSpc>
                <a:spcPct val="100000"/>
              </a:lnSpc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Coats</a:t>
            </a:r>
            <a:r>
              <a:rPr sz="2000" spc="-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Paints</a:t>
            </a:r>
            <a:r>
              <a:rPr sz="2000" spc="-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Manufacturing</a:t>
            </a:r>
            <a:endParaRPr sz="2000">
              <a:latin typeface="Arial MT"/>
              <a:cs typeface="Arial MT"/>
            </a:endParaRPr>
          </a:p>
          <a:p>
            <a:pPr marL="1213485" algn="ctr">
              <a:lnSpc>
                <a:spcPct val="100000"/>
              </a:lnSpc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Emerging</a:t>
            </a:r>
            <a:r>
              <a:rPr sz="200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market;</a:t>
            </a:r>
            <a:r>
              <a:rPr sz="200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decide</a:t>
            </a:r>
            <a:r>
              <a:rPr sz="200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on</a:t>
            </a:r>
            <a:r>
              <a:rPr sz="200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investment.</a:t>
            </a:r>
            <a:endParaRPr sz="2000">
              <a:latin typeface="Arial MT"/>
              <a:cs typeface="Arial MT"/>
            </a:endParaRPr>
          </a:p>
          <a:p>
            <a:pPr marR="3014345" algn="ctr">
              <a:lnSpc>
                <a:spcPct val="100000"/>
              </a:lnSpc>
            </a:pPr>
            <a:r>
              <a:rPr sz="2000" spc="-10" dirty="0">
                <a:solidFill>
                  <a:srgbClr val="0F1140"/>
                </a:solidFill>
                <a:latin typeface="Arial MT"/>
                <a:cs typeface="Arial MT"/>
              </a:rPr>
              <a:t>Pretreads</a:t>
            </a:r>
            <a:endParaRPr sz="2000">
              <a:latin typeface="Arial MT"/>
              <a:cs typeface="Arial MT"/>
            </a:endParaRPr>
          </a:p>
          <a:p>
            <a:pPr marL="930910" algn="ctr">
              <a:lnSpc>
                <a:spcPct val="100000"/>
              </a:lnSpc>
            </a:pP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Growing</a:t>
            </a:r>
            <a:r>
              <a:rPr sz="2000" spc="-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market;</a:t>
            </a:r>
            <a:r>
              <a:rPr sz="2000" spc="-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evaluate</a:t>
            </a:r>
            <a:r>
              <a:rPr sz="2000" spc="-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F1140"/>
                </a:solidFill>
                <a:latin typeface="Arial MT"/>
                <a:cs typeface="Arial MT"/>
              </a:rPr>
              <a:t>strategic</a:t>
            </a:r>
            <a:r>
              <a:rPr sz="2000" spc="-7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0F1140"/>
                </a:solidFill>
                <a:latin typeface="Arial MT"/>
                <a:cs typeface="Arial MT"/>
              </a:rPr>
              <a:t>fit.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46935" rIns="0" bIns="0" rtlCol="0">
            <a:spAutoFit/>
          </a:bodyPr>
          <a:lstStyle/>
          <a:p>
            <a:pPr marL="27178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22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35"/>
              </a:spcBef>
            </a:pPr>
            <a:r>
              <a:rPr sz="5700" spc="55" dirty="0"/>
              <a:t>BCG</a:t>
            </a:r>
            <a:r>
              <a:rPr sz="5700" spc="10" dirty="0"/>
              <a:t> </a:t>
            </a:r>
            <a:r>
              <a:rPr sz="5700" spc="-10" dirty="0"/>
              <a:t>Matrix</a:t>
            </a:r>
            <a:endParaRPr sz="5700"/>
          </a:p>
        </p:txBody>
      </p:sp>
      <p:sp>
        <p:nvSpPr>
          <p:cNvPr id="44" name="object 44"/>
          <p:cNvSpPr txBox="1"/>
          <p:nvPr/>
        </p:nvSpPr>
        <p:spPr>
          <a:xfrm>
            <a:off x="1378418" y="7944308"/>
            <a:ext cx="5097145" cy="14630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14"/>
              </a:spcBef>
            </a:pPr>
            <a:r>
              <a:rPr sz="2000" b="1" spc="-10" dirty="0">
                <a:solidFill>
                  <a:srgbClr val="0F1140"/>
                </a:solidFill>
                <a:latin typeface="Arial"/>
                <a:cs typeface="Arial"/>
              </a:rPr>
              <a:t>Dogs:</a:t>
            </a:r>
            <a:endParaRPr sz="2000">
              <a:latin typeface="Arial"/>
              <a:cs typeface="Arial"/>
            </a:endParaRPr>
          </a:p>
          <a:p>
            <a:pPr marL="1154430" marR="1450975" indent="-373380">
              <a:lnSpc>
                <a:spcPts val="2230"/>
              </a:lnSpc>
              <a:spcBef>
                <a:spcPts val="55"/>
              </a:spcBef>
            </a:pP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Outdated</a:t>
            </a:r>
            <a:r>
              <a:rPr sz="1850" spc="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Tyre</a:t>
            </a:r>
            <a:r>
              <a:rPr sz="1850" spc="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0F1140"/>
                </a:solidFill>
                <a:latin typeface="Arial MT"/>
                <a:cs typeface="Arial MT"/>
              </a:rPr>
              <a:t>Models </a:t>
            </a: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Consider</a:t>
            </a:r>
            <a:r>
              <a:rPr sz="18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0F1140"/>
                </a:solidFill>
                <a:latin typeface="Arial MT"/>
                <a:cs typeface="Arial MT"/>
              </a:rPr>
              <a:t>discontinuing.</a:t>
            </a:r>
            <a:endParaRPr sz="1850">
              <a:latin typeface="Arial MT"/>
              <a:cs typeface="Arial MT"/>
            </a:endParaRPr>
          </a:p>
          <a:p>
            <a:pPr marL="781685">
              <a:lnSpc>
                <a:spcPts val="2155"/>
              </a:lnSpc>
            </a:pP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Underperforming</a:t>
            </a:r>
            <a:r>
              <a:rPr sz="1850" spc="17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0F1140"/>
                </a:solidFill>
                <a:latin typeface="Arial MT"/>
                <a:cs typeface="Arial MT"/>
              </a:rPr>
              <a:t>Subsidiaries</a:t>
            </a:r>
            <a:endParaRPr sz="1850">
              <a:latin typeface="Arial MT"/>
              <a:cs typeface="Arial MT"/>
            </a:endParaRPr>
          </a:p>
          <a:p>
            <a:pPr marL="1154430">
              <a:lnSpc>
                <a:spcPct val="100000"/>
              </a:lnSpc>
              <a:spcBef>
                <a:spcPts val="10"/>
              </a:spcBef>
            </a:pP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Assess</a:t>
            </a:r>
            <a:r>
              <a:rPr sz="1850" spc="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for</a:t>
            </a:r>
            <a:r>
              <a:rPr sz="1850" spc="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divestiture</a:t>
            </a:r>
            <a:r>
              <a:rPr sz="1850" spc="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0F1140"/>
                </a:solidFill>
                <a:latin typeface="Arial MT"/>
                <a:cs typeface="Arial MT"/>
              </a:rPr>
              <a:t>or</a:t>
            </a:r>
            <a:r>
              <a:rPr sz="1850" spc="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0F1140"/>
                </a:solidFill>
                <a:latin typeface="Arial MT"/>
                <a:cs typeface="Arial MT"/>
              </a:rPr>
              <a:t>realignment.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067855" y="7921965"/>
            <a:ext cx="6327140" cy="128270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950" b="1" dirty="0">
                <a:solidFill>
                  <a:srgbClr val="0F1140"/>
                </a:solidFill>
                <a:latin typeface="Roboto"/>
                <a:cs typeface="Roboto"/>
              </a:rPr>
              <a:t>Strategic</a:t>
            </a:r>
            <a:r>
              <a:rPr sz="1950" b="1" spc="-6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b="1" spc="-10" dirty="0">
                <a:solidFill>
                  <a:srgbClr val="0F1140"/>
                </a:solidFill>
                <a:latin typeface="Roboto"/>
                <a:cs typeface="Roboto"/>
              </a:rPr>
              <a:t>Actions:</a:t>
            </a:r>
            <a:endParaRPr sz="1950">
              <a:latin typeface="Roboto"/>
              <a:cs typeface="Roboto"/>
            </a:endParaRPr>
          </a:p>
          <a:p>
            <a:pPr marL="432434">
              <a:lnSpc>
                <a:spcPct val="100000"/>
              </a:lnSpc>
              <a:spcBef>
                <a:spcPts val="1260"/>
              </a:spcBef>
            </a:pPr>
            <a:r>
              <a:rPr sz="1950" b="1" dirty="0">
                <a:solidFill>
                  <a:srgbClr val="0F1140"/>
                </a:solidFill>
                <a:latin typeface="Roboto"/>
                <a:cs typeface="Roboto"/>
              </a:rPr>
              <a:t>Invest:</a:t>
            </a:r>
            <a:r>
              <a:rPr sz="1950" b="1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0F1140"/>
                </a:solidFill>
                <a:latin typeface="Roboto"/>
                <a:cs typeface="Roboto"/>
              </a:rPr>
              <a:t>Focus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0F1140"/>
                </a:solidFill>
                <a:latin typeface="Roboto"/>
                <a:cs typeface="Roboto"/>
              </a:rPr>
              <a:t>on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20" dirty="0">
                <a:solidFill>
                  <a:srgbClr val="0F1140"/>
                </a:solidFill>
                <a:latin typeface="Roboto"/>
                <a:cs typeface="Roboto"/>
              </a:rPr>
              <a:t>Stars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0F1140"/>
                </a:solidFill>
                <a:latin typeface="Roboto"/>
                <a:cs typeface="Roboto"/>
              </a:rPr>
              <a:t>and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20" dirty="0">
                <a:solidFill>
                  <a:srgbClr val="0F1140"/>
                </a:solidFill>
                <a:latin typeface="Roboto"/>
                <a:cs typeface="Roboto"/>
              </a:rPr>
              <a:t>promising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25" dirty="0">
                <a:solidFill>
                  <a:srgbClr val="0F1140"/>
                </a:solidFill>
                <a:latin typeface="Roboto"/>
                <a:cs typeface="Roboto"/>
              </a:rPr>
              <a:t>Question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0F1140"/>
                </a:solidFill>
                <a:latin typeface="Roboto"/>
                <a:cs typeface="Roboto"/>
              </a:rPr>
              <a:t>Marks</a:t>
            </a:r>
            <a:endParaRPr sz="1950">
              <a:latin typeface="Roboto"/>
              <a:cs typeface="Roboto"/>
            </a:endParaRPr>
          </a:p>
          <a:p>
            <a:pPr marL="432434">
              <a:lnSpc>
                <a:spcPct val="100000"/>
              </a:lnSpc>
              <a:spcBef>
                <a:spcPts val="360"/>
              </a:spcBef>
            </a:pPr>
            <a:r>
              <a:rPr sz="1950" b="1" dirty="0">
                <a:solidFill>
                  <a:srgbClr val="0F1140"/>
                </a:solidFill>
                <a:latin typeface="Roboto"/>
                <a:cs typeface="Roboto"/>
              </a:rPr>
              <a:t>Harvest:</a:t>
            </a:r>
            <a:r>
              <a:rPr sz="1950" b="1" spc="-7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0F1140"/>
                </a:solidFill>
                <a:latin typeface="Roboto"/>
                <a:cs typeface="Roboto"/>
              </a:rPr>
              <a:t>Extract</a:t>
            </a:r>
            <a:r>
              <a:rPr sz="195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0F1140"/>
                </a:solidFill>
                <a:latin typeface="Roboto"/>
                <a:cs typeface="Roboto"/>
              </a:rPr>
              <a:t>profits</a:t>
            </a:r>
            <a:r>
              <a:rPr sz="195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0F1140"/>
                </a:solidFill>
                <a:latin typeface="Roboto"/>
                <a:cs typeface="Roboto"/>
              </a:rPr>
              <a:t>from</a:t>
            </a:r>
            <a:r>
              <a:rPr sz="195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0F1140"/>
                </a:solidFill>
                <a:latin typeface="Roboto"/>
                <a:cs typeface="Roboto"/>
              </a:rPr>
              <a:t>Cash</a:t>
            </a:r>
            <a:r>
              <a:rPr sz="1950" spc="-6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0F1140"/>
                </a:solidFill>
                <a:latin typeface="Roboto"/>
                <a:cs typeface="Roboto"/>
              </a:rPr>
              <a:t>Cows.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488146" y="9225442"/>
            <a:ext cx="295910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dirty="0">
                <a:solidFill>
                  <a:srgbClr val="0F1140"/>
                </a:solidFill>
                <a:latin typeface="Roboto"/>
                <a:cs typeface="Roboto"/>
              </a:rPr>
              <a:t>Divest:</a:t>
            </a:r>
            <a:r>
              <a:rPr sz="1950" b="1" spc="-85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0F1140"/>
                </a:solidFill>
                <a:latin typeface="Roboto"/>
                <a:cs typeface="Roboto"/>
              </a:rPr>
              <a:t>Cut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0F1140"/>
                </a:solidFill>
                <a:latin typeface="Roboto"/>
                <a:cs typeface="Roboto"/>
              </a:rPr>
              <a:t>losses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0F1140"/>
                </a:solidFill>
                <a:latin typeface="Roboto"/>
                <a:cs typeface="Roboto"/>
              </a:rPr>
              <a:t>in</a:t>
            </a:r>
            <a:r>
              <a:rPr sz="1950" spc="-80" dirty="0">
                <a:solidFill>
                  <a:srgbClr val="0F1140"/>
                </a:solidFill>
                <a:latin typeface="Roboto"/>
                <a:cs typeface="Roboto"/>
              </a:rPr>
              <a:t> </a:t>
            </a:r>
            <a:r>
              <a:rPr sz="1950" spc="-20" dirty="0">
                <a:solidFill>
                  <a:srgbClr val="0F1140"/>
                </a:solidFill>
                <a:latin typeface="Roboto"/>
                <a:cs typeface="Roboto"/>
              </a:rPr>
              <a:t>Dogs.</a:t>
            </a:r>
            <a:endParaRPr sz="19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32615"/>
            <a:ext cx="10515600" cy="66040"/>
            <a:chOff x="0" y="1132615"/>
            <a:chExt cx="10515600" cy="66040"/>
          </a:xfrm>
        </p:grpSpPr>
        <p:sp>
          <p:nvSpPr>
            <p:cNvPr id="3" name="object 3"/>
            <p:cNvSpPr/>
            <p:nvPr/>
          </p:nvSpPr>
          <p:spPr>
            <a:xfrm>
              <a:off x="3543240" y="1132615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32615"/>
              <a:ext cx="3543300" cy="66040"/>
            </a:xfrm>
            <a:custGeom>
              <a:avLst/>
              <a:gdLst/>
              <a:ahLst/>
              <a:cxnLst/>
              <a:rect l="l" t="t" r="r" b="b"/>
              <a:pathLst>
                <a:path w="3543300" h="66040">
                  <a:moveTo>
                    <a:pt x="3543240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543240" y="0"/>
                  </a:lnTo>
                  <a:lnTo>
                    <a:pt x="3543240" y="6565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2320" y="1132615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28699" y="3643312"/>
            <a:ext cx="6472555" cy="2066925"/>
          </a:xfrm>
          <a:custGeom>
            <a:avLst/>
            <a:gdLst/>
            <a:ahLst/>
            <a:cxnLst/>
            <a:rect l="l" t="t" r="r" b="b"/>
            <a:pathLst>
              <a:path w="6472555" h="2066925">
                <a:moveTo>
                  <a:pt x="5990226" y="2066533"/>
                </a:moveTo>
                <a:lnTo>
                  <a:pt x="482203" y="2066533"/>
                </a:lnTo>
                <a:lnTo>
                  <a:pt x="432900" y="2064044"/>
                </a:lnTo>
                <a:lnTo>
                  <a:pt x="385022" y="2056737"/>
                </a:lnTo>
                <a:lnTo>
                  <a:pt x="338810" y="2044855"/>
                </a:lnTo>
                <a:lnTo>
                  <a:pt x="294507" y="2028640"/>
                </a:lnTo>
                <a:lnTo>
                  <a:pt x="252356" y="2008334"/>
                </a:lnTo>
                <a:lnTo>
                  <a:pt x="212598" y="1984181"/>
                </a:lnTo>
                <a:lnTo>
                  <a:pt x="175477" y="1956422"/>
                </a:lnTo>
                <a:lnTo>
                  <a:pt x="141234" y="1925299"/>
                </a:lnTo>
                <a:lnTo>
                  <a:pt x="110111" y="1891056"/>
                </a:lnTo>
                <a:lnTo>
                  <a:pt x="82352" y="1853935"/>
                </a:lnTo>
                <a:lnTo>
                  <a:pt x="58199" y="1814177"/>
                </a:lnTo>
                <a:lnTo>
                  <a:pt x="37893" y="1772026"/>
                </a:lnTo>
                <a:lnTo>
                  <a:pt x="21678" y="1727723"/>
                </a:lnTo>
                <a:lnTo>
                  <a:pt x="9796" y="1681511"/>
                </a:lnTo>
                <a:lnTo>
                  <a:pt x="2489" y="1633633"/>
                </a:lnTo>
                <a:lnTo>
                  <a:pt x="0" y="1584330"/>
                </a:lnTo>
                <a:lnTo>
                  <a:pt x="0" y="482203"/>
                </a:lnTo>
                <a:lnTo>
                  <a:pt x="2489" y="432900"/>
                </a:lnTo>
                <a:lnTo>
                  <a:pt x="9796" y="385022"/>
                </a:lnTo>
                <a:lnTo>
                  <a:pt x="21678" y="338810"/>
                </a:lnTo>
                <a:lnTo>
                  <a:pt x="37893" y="294507"/>
                </a:lnTo>
                <a:lnTo>
                  <a:pt x="58199" y="252356"/>
                </a:lnTo>
                <a:lnTo>
                  <a:pt x="82352" y="212598"/>
                </a:lnTo>
                <a:lnTo>
                  <a:pt x="110111" y="175477"/>
                </a:lnTo>
                <a:lnTo>
                  <a:pt x="141234" y="141234"/>
                </a:lnTo>
                <a:lnTo>
                  <a:pt x="175477" y="110111"/>
                </a:lnTo>
                <a:lnTo>
                  <a:pt x="212598" y="82352"/>
                </a:lnTo>
                <a:lnTo>
                  <a:pt x="252356" y="58199"/>
                </a:lnTo>
                <a:lnTo>
                  <a:pt x="294507" y="37893"/>
                </a:lnTo>
                <a:lnTo>
                  <a:pt x="338810" y="21678"/>
                </a:lnTo>
                <a:lnTo>
                  <a:pt x="385022" y="9796"/>
                </a:lnTo>
                <a:lnTo>
                  <a:pt x="432900" y="2489"/>
                </a:lnTo>
                <a:lnTo>
                  <a:pt x="482203" y="0"/>
                </a:lnTo>
                <a:lnTo>
                  <a:pt x="5990226" y="0"/>
                </a:lnTo>
                <a:lnTo>
                  <a:pt x="6039528" y="2489"/>
                </a:lnTo>
                <a:lnTo>
                  <a:pt x="6087406" y="9796"/>
                </a:lnTo>
                <a:lnTo>
                  <a:pt x="6133618" y="21678"/>
                </a:lnTo>
                <a:lnTo>
                  <a:pt x="6177921" y="37893"/>
                </a:lnTo>
                <a:lnTo>
                  <a:pt x="6220072" y="58199"/>
                </a:lnTo>
                <a:lnTo>
                  <a:pt x="6259830" y="82352"/>
                </a:lnTo>
                <a:lnTo>
                  <a:pt x="6296952" y="110111"/>
                </a:lnTo>
                <a:lnTo>
                  <a:pt x="6331195" y="141234"/>
                </a:lnTo>
                <a:lnTo>
                  <a:pt x="6362317" y="175477"/>
                </a:lnTo>
                <a:lnTo>
                  <a:pt x="6390076" y="212598"/>
                </a:lnTo>
                <a:lnTo>
                  <a:pt x="6414229" y="252356"/>
                </a:lnTo>
                <a:lnTo>
                  <a:pt x="6434535" y="294507"/>
                </a:lnTo>
                <a:lnTo>
                  <a:pt x="6450750" y="338810"/>
                </a:lnTo>
                <a:lnTo>
                  <a:pt x="6462632" y="385022"/>
                </a:lnTo>
                <a:lnTo>
                  <a:pt x="6469939" y="432900"/>
                </a:lnTo>
                <a:lnTo>
                  <a:pt x="6472429" y="482203"/>
                </a:lnTo>
                <a:lnTo>
                  <a:pt x="6472429" y="1584330"/>
                </a:lnTo>
                <a:lnTo>
                  <a:pt x="6469939" y="1633633"/>
                </a:lnTo>
                <a:lnTo>
                  <a:pt x="6462632" y="1681511"/>
                </a:lnTo>
                <a:lnTo>
                  <a:pt x="6450750" y="1727723"/>
                </a:lnTo>
                <a:lnTo>
                  <a:pt x="6434535" y="1772026"/>
                </a:lnTo>
                <a:lnTo>
                  <a:pt x="6414229" y="1814177"/>
                </a:lnTo>
                <a:lnTo>
                  <a:pt x="6390076" y="1853935"/>
                </a:lnTo>
                <a:lnTo>
                  <a:pt x="6362317" y="1891056"/>
                </a:lnTo>
                <a:lnTo>
                  <a:pt x="6331195" y="1925299"/>
                </a:lnTo>
                <a:lnTo>
                  <a:pt x="6296952" y="1956422"/>
                </a:lnTo>
                <a:lnTo>
                  <a:pt x="6259830" y="1984181"/>
                </a:lnTo>
                <a:lnTo>
                  <a:pt x="6220072" y="2008334"/>
                </a:lnTo>
                <a:lnTo>
                  <a:pt x="6177921" y="2028640"/>
                </a:lnTo>
                <a:lnTo>
                  <a:pt x="6133618" y="2044855"/>
                </a:lnTo>
                <a:lnTo>
                  <a:pt x="6087406" y="2056737"/>
                </a:lnTo>
                <a:lnTo>
                  <a:pt x="6039528" y="2064044"/>
                </a:lnTo>
                <a:lnTo>
                  <a:pt x="5990226" y="2066533"/>
                </a:lnTo>
                <a:close/>
              </a:path>
            </a:pathLst>
          </a:custGeom>
          <a:solidFill>
            <a:srgbClr val="F0C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1816" y="3745033"/>
            <a:ext cx="6286500" cy="15151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solidFill>
                  <a:srgbClr val="E31B24"/>
                </a:solidFill>
                <a:latin typeface="Arial"/>
                <a:cs typeface="Arial"/>
              </a:rPr>
              <a:t>Extensive</a:t>
            </a:r>
            <a:r>
              <a:rPr sz="1650" b="1" spc="-4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E31B24"/>
                </a:solidFill>
                <a:latin typeface="Arial"/>
                <a:cs typeface="Arial"/>
              </a:rPr>
              <a:t>Distribution</a:t>
            </a:r>
            <a:r>
              <a:rPr sz="1650" b="1" spc="-4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31B24"/>
                </a:solidFill>
                <a:latin typeface="Arial"/>
                <a:cs typeface="Arial"/>
              </a:rPr>
              <a:t>Network:</a:t>
            </a:r>
            <a:r>
              <a:rPr sz="1650" b="1" spc="-40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MRF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has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widespread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0F1140"/>
                </a:solidFill>
                <a:latin typeface="Arial"/>
                <a:cs typeface="Arial"/>
              </a:rPr>
              <a:t>and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robust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distribution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network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that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spans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across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India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0F1140"/>
                </a:solidFill>
                <a:latin typeface="Arial"/>
                <a:cs typeface="Arial"/>
              </a:rPr>
              <a:t>and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international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markets.</a:t>
            </a:r>
            <a:r>
              <a:rPr sz="1650" b="1" spc="-3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With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</a:t>
            </a:r>
            <a:r>
              <a:rPr sz="1650" b="1" spc="-3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large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number</a:t>
            </a:r>
            <a:r>
              <a:rPr sz="1650" b="1" spc="-3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of</a:t>
            </a:r>
            <a:r>
              <a:rPr sz="1650" b="1" spc="-3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dealers,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retail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outlets,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and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service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centers,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MRF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ensures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that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its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products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0F1140"/>
                </a:solidFill>
                <a:latin typeface="Arial"/>
                <a:cs typeface="Arial"/>
              </a:rPr>
              <a:t>are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easily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accessible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to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customers.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This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extensive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network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enhances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market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reach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and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customer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convenience.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28699" y="1889693"/>
            <a:ext cx="6470650" cy="1797050"/>
          </a:xfrm>
          <a:custGeom>
            <a:avLst/>
            <a:gdLst/>
            <a:ahLst/>
            <a:cxnLst/>
            <a:rect l="l" t="t" r="r" b="b"/>
            <a:pathLst>
              <a:path w="6470650" h="1797050">
                <a:moveTo>
                  <a:pt x="5990226" y="1796458"/>
                </a:moveTo>
                <a:lnTo>
                  <a:pt x="482203" y="1796458"/>
                </a:lnTo>
                <a:lnTo>
                  <a:pt x="432900" y="1793968"/>
                </a:lnTo>
                <a:lnTo>
                  <a:pt x="385022" y="1786661"/>
                </a:lnTo>
                <a:lnTo>
                  <a:pt x="338810" y="1774779"/>
                </a:lnTo>
                <a:lnTo>
                  <a:pt x="294507" y="1758564"/>
                </a:lnTo>
                <a:lnTo>
                  <a:pt x="252356" y="1738258"/>
                </a:lnTo>
                <a:lnTo>
                  <a:pt x="212598" y="1714105"/>
                </a:lnTo>
                <a:lnTo>
                  <a:pt x="175477" y="1686346"/>
                </a:lnTo>
                <a:lnTo>
                  <a:pt x="141234" y="1655224"/>
                </a:lnTo>
                <a:lnTo>
                  <a:pt x="110111" y="1620981"/>
                </a:lnTo>
                <a:lnTo>
                  <a:pt x="82352" y="1583859"/>
                </a:lnTo>
                <a:lnTo>
                  <a:pt x="58199" y="1544101"/>
                </a:lnTo>
                <a:lnTo>
                  <a:pt x="37893" y="1501950"/>
                </a:lnTo>
                <a:lnTo>
                  <a:pt x="21678" y="1457647"/>
                </a:lnTo>
                <a:lnTo>
                  <a:pt x="9796" y="1411435"/>
                </a:lnTo>
                <a:lnTo>
                  <a:pt x="2489" y="1363557"/>
                </a:lnTo>
                <a:lnTo>
                  <a:pt x="0" y="1314255"/>
                </a:lnTo>
                <a:lnTo>
                  <a:pt x="0" y="482203"/>
                </a:lnTo>
                <a:lnTo>
                  <a:pt x="2489" y="432900"/>
                </a:lnTo>
                <a:lnTo>
                  <a:pt x="9796" y="385022"/>
                </a:lnTo>
                <a:lnTo>
                  <a:pt x="21678" y="338810"/>
                </a:lnTo>
                <a:lnTo>
                  <a:pt x="37893" y="294507"/>
                </a:lnTo>
                <a:lnTo>
                  <a:pt x="58199" y="252356"/>
                </a:lnTo>
                <a:lnTo>
                  <a:pt x="82352" y="212598"/>
                </a:lnTo>
                <a:lnTo>
                  <a:pt x="110111" y="175477"/>
                </a:lnTo>
                <a:lnTo>
                  <a:pt x="141234" y="141234"/>
                </a:lnTo>
                <a:lnTo>
                  <a:pt x="175477" y="110111"/>
                </a:lnTo>
                <a:lnTo>
                  <a:pt x="212598" y="82352"/>
                </a:lnTo>
                <a:lnTo>
                  <a:pt x="252356" y="58199"/>
                </a:lnTo>
                <a:lnTo>
                  <a:pt x="294507" y="37893"/>
                </a:lnTo>
                <a:lnTo>
                  <a:pt x="338810" y="21678"/>
                </a:lnTo>
                <a:lnTo>
                  <a:pt x="385022" y="9796"/>
                </a:lnTo>
                <a:lnTo>
                  <a:pt x="432900" y="2489"/>
                </a:lnTo>
                <a:lnTo>
                  <a:pt x="482203" y="0"/>
                </a:lnTo>
                <a:lnTo>
                  <a:pt x="5990226" y="0"/>
                </a:lnTo>
                <a:lnTo>
                  <a:pt x="6039529" y="2489"/>
                </a:lnTo>
                <a:lnTo>
                  <a:pt x="6087407" y="9796"/>
                </a:lnTo>
                <a:lnTo>
                  <a:pt x="6133619" y="21678"/>
                </a:lnTo>
                <a:lnTo>
                  <a:pt x="6177922" y="37893"/>
                </a:lnTo>
                <a:lnTo>
                  <a:pt x="6220073" y="58199"/>
                </a:lnTo>
                <a:lnTo>
                  <a:pt x="6259831" y="82352"/>
                </a:lnTo>
                <a:lnTo>
                  <a:pt x="6296952" y="110111"/>
                </a:lnTo>
                <a:lnTo>
                  <a:pt x="6331195" y="141234"/>
                </a:lnTo>
                <a:lnTo>
                  <a:pt x="6362318" y="175477"/>
                </a:lnTo>
                <a:lnTo>
                  <a:pt x="6390077" y="212598"/>
                </a:lnTo>
                <a:lnTo>
                  <a:pt x="6414230" y="252356"/>
                </a:lnTo>
                <a:lnTo>
                  <a:pt x="6434535" y="294507"/>
                </a:lnTo>
                <a:lnTo>
                  <a:pt x="6450750" y="338810"/>
                </a:lnTo>
                <a:lnTo>
                  <a:pt x="6462633" y="385022"/>
                </a:lnTo>
                <a:lnTo>
                  <a:pt x="6470056" y="432900"/>
                </a:lnTo>
                <a:lnTo>
                  <a:pt x="6470056" y="1363557"/>
                </a:lnTo>
                <a:lnTo>
                  <a:pt x="6462633" y="1411435"/>
                </a:lnTo>
                <a:lnTo>
                  <a:pt x="6450750" y="1457647"/>
                </a:lnTo>
                <a:lnTo>
                  <a:pt x="6434535" y="1501950"/>
                </a:lnTo>
                <a:lnTo>
                  <a:pt x="6414230" y="1544101"/>
                </a:lnTo>
                <a:lnTo>
                  <a:pt x="6390077" y="1583859"/>
                </a:lnTo>
                <a:lnTo>
                  <a:pt x="6362318" y="1620981"/>
                </a:lnTo>
                <a:lnTo>
                  <a:pt x="6331195" y="1655224"/>
                </a:lnTo>
                <a:lnTo>
                  <a:pt x="6296952" y="1686346"/>
                </a:lnTo>
                <a:lnTo>
                  <a:pt x="6259831" y="1714105"/>
                </a:lnTo>
                <a:lnTo>
                  <a:pt x="6220073" y="1738258"/>
                </a:lnTo>
                <a:lnTo>
                  <a:pt x="6177922" y="1758564"/>
                </a:lnTo>
                <a:lnTo>
                  <a:pt x="6133619" y="1774779"/>
                </a:lnTo>
                <a:lnTo>
                  <a:pt x="6087407" y="1786661"/>
                </a:lnTo>
                <a:lnTo>
                  <a:pt x="6039529" y="1793968"/>
                </a:lnTo>
                <a:lnTo>
                  <a:pt x="5990226" y="1796458"/>
                </a:lnTo>
                <a:close/>
              </a:path>
            </a:pathLst>
          </a:custGeom>
          <a:solidFill>
            <a:srgbClr val="F0C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9300" y="3220114"/>
            <a:ext cx="3691254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MRF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tires</a:t>
            </a:r>
            <a:r>
              <a:rPr sz="1650" b="1" spc="-3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over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lesser-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known</a:t>
            </a:r>
            <a:r>
              <a:rPr sz="1650" b="1" spc="-3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brands.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8699" y="5585814"/>
            <a:ext cx="6282055" cy="1903730"/>
          </a:xfrm>
          <a:custGeom>
            <a:avLst/>
            <a:gdLst/>
            <a:ahLst/>
            <a:cxnLst/>
            <a:rect l="l" t="t" r="r" b="b"/>
            <a:pathLst>
              <a:path w="6282055" h="1903729">
                <a:moveTo>
                  <a:pt x="5803506" y="1903195"/>
                </a:moveTo>
                <a:lnTo>
                  <a:pt x="482203" y="1903195"/>
                </a:lnTo>
                <a:lnTo>
                  <a:pt x="432900" y="1900706"/>
                </a:lnTo>
                <a:lnTo>
                  <a:pt x="385022" y="1893399"/>
                </a:lnTo>
                <a:lnTo>
                  <a:pt x="338810" y="1881517"/>
                </a:lnTo>
                <a:lnTo>
                  <a:pt x="294507" y="1865302"/>
                </a:lnTo>
                <a:lnTo>
                  <a:pt x="252356" y="1844996"/>
                </a:lnTo>
                <a:lnTo>
                  <a:pt x="212598" y="1820843"/>
                </a:lnTo>
                <a:lnTo>
                  <a:pt x="175477" y="1793084"/>
                </a:lnTo>
                <a:lnTo>
                  <a:pt x="141234" y="1761961"/>
                </a:lnTo>
                <a:lnTo>
                  <a:pt x="110111" y="1727718"/>
                </a:lnTo>
                <a:lnTo>
                  <a:pt x="82352" y="1690597"/>
                </a:lnTo>
                <a:lnTo>
                  <a:pt x="58199" y="1650839"/>
                </a:lnTo>
                <a:lnTo>
                  <a:pt x="37893" y="1608688"/>
                </a:lnTo>
                <a:lnTo>
                  <a:pt x="21678" y="1564385"/>
                </a:lnTo>
                <a:lnTo>
                  <a:pt x="9796" y="1518173"/>
                </a:lnTo>
                <a:lnTo>
                  <a:pt x="2489" y="1470295"/>
                </a:lnTo>
                <a:lnTo>
                  <a:pt x="0" y="1420992"/>
                </a:lnTo>
                <a:lnTo>
                  <a:pt x="0" y="482203"/>
                </a:lnTo>
                <a:lnTo>
                  <a:pt x="2489" y="432900"/>
                </a:lnTo>
                <a:lnTo>
                  <a:pt x="9796" y="385022"/>
                </a:lnTo>
                <a:lnTo>
                  <a:pt x="21678" y="338810"/>
                </a:lnTo>
                <a:lnTo>
                  <a:pt x="37893" y="294507"/>
                </a:lnTo>
                <a:lnTo>
                  <a:pt x="58199" y="252356"/>
                </a:lnTo>
                <a:lnTo>
                  <a:pt x="82352" y="212598"/>
                </a:lnTo>
                <a:lnTo>
                  <a:pt x="110111" y="175477"/>
                </a:lnTo>
                <a:lnTo>
                  <a:pt x="141234" y="141234"/>
                </a:lnTo>
                <a:lnTo>
                  <a:pt x="175477" y="110111"/>
                </a:lnTo>
                <a:lnTo>
                  <a:pt x="212598" y="82352"/>
                </a:lnTo>
                <a:lnTo>
                  <a:pt x="252356" y="58199"/>
                </a:lnTo>
                <a:lnTo>
                  <a:pt x="294507" y="37893"/>
                </a:lnTo>
                <a:lnTo>
                  <a:pt x="338810" y="21678"/>
                </a:lnTo>
                <a:lnTo>
                  <a:pt x="385022" y="9796"/>
                </a:lnTo>
                <a:lnTo>
                  <a:pt x="432900" y="2489"/>
                </a:lnTo>
                <a:lnTo>
                  <a:pt x="482203" y="0"/>
                </a:lnTo>
                <a:lnTo>
                  <a:pt x="5803506" y="0"/>
                </a:lnTo>
                <a:lnTo>
                  <a:pt x="5852809" y="2489"/>
                </a:lnTo>
                <a:lnTo>
                  <a:pt x="5900687" y="9796"/>
                </a:lnTo>
                <a:lnTo>
                  <a:pt x="5946899" y="21678"/>
                </a:lnTo>
                <a:lnTo>
                  <a:pt x="5991201" y="37893"/>
                </a:lnTo>
                <a:lnTo>
                  <a:pt x="6033353" y="58199"/>
                </a:lnTo>
                <a:lnTo>
                  <a:pt x="6073110" y="82352"/>
                </a:lnTo>
                <a:lnTo>
                  <a:pt x="6110232" y="110111"/>
                </a:lnTo>
                <a:lnTo>
                  <a:pt x="6144475" y="141234"/>
                </a:lnTo>
                <a:lnTo>
                  <a:pt x="6175597" y="175477"/>
                </a:lnTo>
                <a:lnTo>
                  <a:pt x="6203356" y="212598"/>
                </a:lnTo>
                <a:lnTo>
                  <a:pt x="6227510" y="252356"/>
                </a:lnTo>
                <a:lnTo>
                  <a:pt x="6247815" y="294507"/>
                </a:lnTo>
                <a:lnTo>
                  <a:pt x="6264030" y="338810"/>
                </a:lnTo>
                <a:lnTo>
                  <a:pt x="6275912" y="385022"/>
                </a:lnTo>
                <a:lnTo>
                  <a:pt x="6282033" y="425124"/>
                </a:lnTo>
                <a:lnTo>
                  <a:pt x="6282033" y="1478071"/>
                </a:lnTo>
                <a:lnTo>
                  <a:pt x="6275912" y="1518173"/>
                </a:lnTo>
                <a:lnTo>
                  <a:pt x="6264030" y="1564385"/>
                </a:lnTo>
                <a:lnTo>
                  <a:pt x="6247815" y="1608688"/>
                </a:lnTo>
                <a:lnTo>
                  <a:pt x="6227510" y="1650839"/>
                </a:lnTo>
                <a:lnTo>
                  <a:pt x="6203356" y="1690597"/>
                </a:lnTo>
                <a:lnTo>
                  <a:pt x="6175597" y="1727718"/>
                </a:lnTo>
                <a:lnTo>
                  <a:pt x="6144475" y="1761961"/>
                </a:lnTo>
                <a:lnTo>
                  <a:pt x="6110232" y="1793084"/>
                </a:lnTo>
                <a:lnTo>
                  <a:pt x="6073110" y="1820843"/>
                </a:lnTo>
                <a:lnTo>
                  <a:pt x="6033353" y="1844996"/>
                </a:lnTo>
                <a:lnTo>
                  <a:pt x="5991201" y="1865302"/>
                </a:lnTo>
                <a:lnTo>
                  <a:pt x="5946899" y="1881517"/>
                </a:lnTo>
                <a:lnTo>
                  <a:pt x="5900687" y="1893399"/>
                </a:lnTo>
                <a:lnTo>
                  <a:pt x="5852809" y="1900706"/>
                </a:lnTo>
                <a:lnTo>
                  <a:pt x="5803506" y="1903195"/>
                </a:lnTo>
                <a:close/>
              </a:path>
            </a:pathLst>
          </a:custGeom>
          <a:solidFill>
            <a:srgbClr val="F0C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50689" y="5611335"/>
            <a:ext cx="6042025" cy="15151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 algn="ctr">
              <a:lnSpc>
                <a:spcPts val="1950"/>
              </a:lnSpc>
              <a:spcBef>
                <a:spcPts val="190"/>
              </a:spcBef>
            </a:pPr>
            <a:r>
              <a:rPr sz="1650" b="1" spc="-20" dirty="0">
                <a:solidFill>
                  <a:srgbClr val="E72328"/>
                </a:solidFill>
                <a:latin typeface="Arial"/>
                <a:cs typeface="Arial"/>
              </a:rPr>
              <a:t>High-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Quality</a:t>
            </a:r>
            <a:r>
              <a:rPr sz="1650" b="1" spc="-45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72328"/>
                </a:solidFill>
                <a:latin typeface="Arial"/>
                <a:cs typeface="Arial"/>
              </a:rPr>
              <a:t>Standards:</a:t>
            </a:r>
            <a:r>
              <a:rPr sz="1650" b="1" spc="-40" dirty="0">
                <a:solidFill>
                  <a:srgbClr val="E72328"/>
                </a:solidFill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MRF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is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known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its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stringent </a:t>
            </a:r>
            <a:r>
              <a:rPr sz="1650" b="1" dirty="0">
                <a:latin typeface="Arial"/>
                <a:cs typeface="Arial"/>
              </a:rPr>
              <a:t>quality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control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measures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adherence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high-</a:t>
            </a:r>
            <a:r>
              <a:rPr sz="1650" b="1" spc="-10" dirty="0">
                <a:latin typeface="Arial"/>
                <a:cs typeface="Arial"/>
              </a:rPr>
              <a:t>quality </a:t>
            </a:r>
            <a:r>
              <a:rPr sz="1650" b="1" dirty="0">
                <a:latin typeface="Arial"/>
                <a:cs typeface="Arial"/>
              </a:rPr>
              <a:t>standards.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The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company’s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commitment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to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quality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ensures </a:t>
            </a:r>
            <a:r>
              <a:rPr sz="1650" b="1" dirty="0">
                <a:latin typeface="Arial"/>
                <a:cs typeface="Arial"/>
              </a:rPr>
              <a:t>that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its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tires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perform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well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under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various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conditions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have </a:t>
            </a:r>
            <a:r>
              <a:rPr sz="1650" b="1" dirty="0">
                <a:latin typeface="Arial"/>
                <a:cs typeface="Arial"/>
              </a:rPr>
              <a:t>a</a:t>
            </a:r>
            <a:r>
              <a:rPr sz="1650" b="1" spc="-4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longer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lifespan.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This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reliability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is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key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factor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in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retaining </a:t>
            </a:r>
            <a:r>
              <a:rPr sz="1650" b="1" dirty="0">
                <a:latin typeface="Arial"/>
                <a:cs typeface="Arial"/>
              </a:rPr>
              <a:t>customer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trust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satisfaction.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8699" y="7355063"/>
            <a:ext cx="6472555" cy="2066925"/>
          </a:xfrm>
          <a:custGeom>
            <a:avLst/>
            <a:gdLst/>
            <a:ahLst/>
            <a:cxnLst/>
            <a:rect l="l" t="t" r="r" b="b"/>
            <a:pathLst>
              <a:path w="6472555" h="2066925">
                <a:moveTo>
                  <a:pt x="5990226" y="2066533"/>
                </a:moveTo>
                <a:lnTo>
                  <a:pt x="482203" y="2066533"/>
                </a:lnTo>
                <a:lnTo>
                  <a:pt x="432900" y="2064044"/>
                </a:lnTo>
                <a:lnTo>
                  <a:pt x="385022" y="2056736"/>
                </a:lnTo>
                <a:lnTo>
                  <a:pt x="338810" y="2044854"/>
                </a:lnTo>
                <a:lnTo>
                  <a:pt x="294507" y="2028639"/>
                </a:lnTo>
                <a:lnTo>
                  <a:pt x="252356" y="2008334"/>
                </a:lnTo>
                <a:lnTo>
                  <a:pt x="212598" y="1984181"/>
                </a:lnTo>
                <a:lnTo>
                  <a:pt x="175477" y="1956422"/>
                </a:lnTo>
                <a:lnTo>
                  <a:pt x="141234" y="1925299"/>
                </a:lnTo>
                <a:lnTo>
                  <a:pt x="110111" y="1891056"/>
                </a:lnTo>
                <a:lnTo>
                  <a:pt x="82352" y="1853935"/>
                </a:lnTo>
                <a:lnTo>
                  <a:pt x="58199" y="1814177"/>
                </a:lnTo>
                <a:lnTo>
                  <a:pt x="37893" y="1772025"/>
                </a:lnTo>
                <a:lnTo>
                  <a:pt x="21678" y="1727723"/>
                </a:lnTo>
                <a:lnTo>
                  <a:pt x="9796" y="1681511"/>
                </a:lnTo>
                <a:lnTo>
                  <a:pt x="2489" y="1633633"/>
                </a:lnTo>
                <a:lnTo>
                  <a:pt x="0" y="1584330"/>
                </a:lnTo>
                <a:lnTo>
                  <a:pt x="0" y="482203"/>
                </a:lnTo>
                <a:lnTo>
                  <a:pt x="2489" y="432900"/>
                </a:lnTo>
                <a:lnTo>
                  <a:pt x="9796" y="385022"/>
                </a:lnTo>
                <a:lnTo>
                  <a:pt x="21678" y="338810"/>
                </a:lnTo>
                <a:lnTo>
                  <a:pt x="37893" y="294507"/>
                </a:lnTo>
                <a:lnTo>
                  <a:pt x="58199" y="252356"/>
                </a:lnTo>
                <a:lnTo>
                  <a:pt x="82352" y="212598"/>
                </a:lnTo>
                <a:lnTo>
                  <a:pt x="110111" y="175476"/>
                </a:lnTo>
                <a:lnTo>
                  <a:pt x="141234" y="141233"/>
                </a:lnTo>
                <a:lnTo>
                  <a:pt x="175477" y="110111"/>
                </a:lnTo>
                <a:lnTo>
                  <a:pt x="212598" y="82352"/>
                </a:lnTo>
                <a:lnTo>
                  <a:pt x="252356" y="58199"/>
                </a:lnTo>
                <a:lnTo>
                  <a:pt x="294507" y="37893"/>
                </a:lnTo>
                <a:lnTo>
                  <a:pt x="338810" y="21678"/>
                </a:lnTo>
                <a:lnTo>
                  <a:pt x="385022" y="9796"/>
                </a:lnTo>
                <a:lnTo>
                  <a:pt x="432900" y="2489"/>
                </a:lnTo>
                <a:lnTo>
                  <a:pt x="482203" y="0"/>
                </a:lnTo>
                <a:lnTo>
                  <a:pt x="5990226" y="0"/>
                </a:lnTo>
                <a:lnTo>
                  <a:pt x="6039528" y="2489"/>
                </a:lnTo>
                <a:lnTo>
                  <a:pt x="6087406" y="9796"/>
                </a:lnTo>
                <a:lnTo>
                  <a:pt x="6133618" y="21678"/>
                </a:lnTo>
                <a:lnTo>
                  <a:pt x="6177921" y="37893"/>
                </a:lnTo>
                <a:lnTo>
                  <a:pt x="6220072" y="58199"/>
                </a:lnTo>
                <a:lnTo>
                  <a:pt x="6259830" y="82352"/>
                </a:lnTo>
                <a:lnTo>
                  <a:pt x="6296952" y="110111"/>
                </a:lnTo>
                <a:lnTo>
                  <a:pt x="6331195" y="141233"/>
                </a:lnTo>
                <a:lnTo>
                  <a:pt x="6362317" y="175476"/>
                </a:lnTo>
                <a:lnTo>
                  <a:pt x="6390076" y="212598"/>
                </a:lnTo>
                <a:lnTo>
                  <a:pt x="6414229" y="252356"/>
                </a:lnTo>
                <a:lnTo>
                  <a:pt x="6434535" y="294507"/>
                </a:lnTo>
                <a:lnTo>
                  <a:pt x="6450750" y="338810"/>
                </a:lnTo>
                <a:lnTo>
                  <a:pt x="6462632" y="385022"/>
                </a:lnTo>
                <a:lnTo>
                  <a:pt x="6469939" y="432900"/>
                </a:lnTo>
                <a:lnTo>
                  <a:pt x="6472429" y="482203"/>
                </a:lnTo>
                <a:lnTo>
                  <a:pt x="6472429" y="1584330"/>
                </a:lnTo>
                <a:lnTo>
                  <a:pt x="6469939" y="1633633"/>
                </a:lnTo>
                <a:lnTo>
                  <a:pt x="6462632" y="1681511"/>
                </a:lnTo>
                <a:lnTo>
                  <a:pt x="6450750" y="1727723"/>
                </a:lnTo>
                <a:lnTo>
                  <a:pt x="6434535" y="1772025"/>
                </a:lnTo>
                <a:lnTo>
                  <a:pt x="6414229" y="1814177"/>
                </a:lnTo>
                <a:lnTo>
                  <a:pt x="6390076" y="1853935"/>
                </a:lnTo>
                <a:lnTo>
                  <a:pt x="6362317" y="1891056"/>
                </a:lnTo>
                <a:lnTo>
                  <a:pt x="6331195" y="1925299"/>
                </a:lnTo>
                <a:lnTo>
                  <a:pt x="6296952" y="1956422"/>
                </a:lnTo>
                <a:lnTo>
                  <a:pt x="6259830" y="1984181"/>
                </a:lnTo>
                <a:lnTo>
                  <a:pt x="6220072" y="2008334"/>
                </a:lnTo>
                <a:lnTo>
                  <a:pt x="6177921" y="2028639"/>
                </a:lnTo>
                <a:lnTo>
                  <a:pt x="6133618" y="2044854"/>
                </a:lnTo>
                <a:lnTo>
                  <a:pt x="6087406" y="2056736"/>
                </a:lnTo>
                <a:lnTo>
                  <a:pt x="6039528" y="2064044"/>
                </a:lnTo>
                <a:lnTo>
                  <a:pt x="5990226" y="2066533"/>
                </a:lnTo>
                <a:close/>
              </a:path>
            </a:pathLst>
          </a:custGeom>
          <a:solidFill>
            <a:srgbClr val="F0C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81186" y="7456783"/>
            <a:ext cx="6367780" cy="15151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indent="-635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solidFill>
                  <a:srgbClr val="E31B24"/>
                </a:solidFill>
                <a:latin typeface="Arial"/>
                <a:cs typeface="Arial"/>
              </a:rPr>
              <a:t>Commitment</a:t>
            </a:r>
            <a:r>
              <a:rPr sz="1650" b="1" spc="-50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31B24"/>
                </a:solidFill>
                <a:latin typeface="Arial"/>
                <a:cs typeface="Arial"/>
              </a:rPr>
              <a:t>to</a:t>
            </a:r>
            <a:r>
              <a:rPr sz="1650" b="1" spc="-50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E31B24"/>
                </a:solidFill>
                <a:latin typeface="Arial"/>
                <a:cs typeface="Arial"/>
              </a:rPr>
              <a:t>Sustainability:</a:t>
            </a:r>
            <a:r>
              <a:rPr sz="1650" b="1" spc="-40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MRF’s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commitment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25" dirty="0">
                <a:latin typeface="Arial"/>
                <a:cs typeface="Arial"/>
              </a:rPr>
              <a:t>to </a:t>
            </a:r>
            <a:r>
              <a:rPr sz="1650" b="1" dirty="0">
                <a:latin typeface="Arial"/>
                <a:cs typeface="Arial"/>
              </a:rPr>
              <a:t>sustainable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practices,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such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as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eco-</a:t>
            </a:r>
            <a:r>
              <a:rPr sz="1650" b="1" dirty="0">
                <a:latin typeface="Arial"/>
                <a:cs typeface="Arial"/>
              </a:rPr>
              <a:t>friendly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tire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production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25" dirty="0">
                <a:latin typeface="Arial"/>
                <a:cs typeface="Arial"/>
              </a:rPr>
              <a:t>and </a:t>
            </a:r>
            <a:r>
              <a:rPr sz="1650" b="1" dirty="0">
                <a:latin typeface="Arial"/>
                <a:cs typeface="Arial"/>
              </a:rPr>
              <a:t>waste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management,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enhances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its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reputation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aligns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with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-25" dirty="0">
                <a:latin typeface="Arial"/>
                <a:cs typeface="Arial"/>
              </a:rPr>
              <a:t>the </a:t>
            </a:r>
            <a:r>
              <a:rPr sz="1650" b="1" dirty="0">
                <a:latin typeface="Arial"/>
                <a:cs typeface="Arial"/>
              </a:rPr>
              <a:t>growing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consumer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preference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for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environmentally</a:t>
            </a:r>
            <a:r>
              <a:rPr sz="1650" b="1" spc="-5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responsible </a:t>
            </a:r>
            <a:r>
              <a:rPr sz="1650" b="1" dirty="0">
                <a:latin typeface="Arial"/>
                <a:cs typeface="Arial"/>
              </a:rPr>
              <a:t>brands.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Sustainable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practices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also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help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MRF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comply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with </a:t>
            </a:r>
            <a:r>
              <a:rPr sz="1650" b="1" dirty="0">
                <a:latin typeface="Arial"/>
                <a:cs typeface="Arial"/>
              </a:rPr>
              <a:t>regulatory</a:t>
            </a:r>
            <a:r>
              <a:rPr sz="1650" b="1" spc="-8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requirements</a:t>
            </a:r>
            <a:r>
              <a:rPr sz="1650" b="1" spc="-7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and</a:t>
            </a:r>
            <a:r>
              <a:rPr sz="1650" b="1" spc="-80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reduce</a:t>
            </a:r>
            <a:r>
              <a:rPr sz="1650" b="1" spc="-75" dirty="0">
                <a:latin typeface="Arial"/>
                <a:cs typeface="Arial"/>
              </a:rPr>
              <a:t> </a:t>
            </a:r>
            <a:r>
              <a:rPr sz="1650" b="1" dirty="0">
                <a:latin typeface="Arial"/>
                <a:cs typeface="Arial"/>
              </a:rPr>
              <a:t>operational</a:t>
            </a:r>
            <a:r>
              <a:rPr sz="1650" b="1" spc="-8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risks.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dirty="0"/>
              <a:t>Factors</a:t>
            </a:r>
            <a:r>
              <a:rPr spc="114" dirty="0"/>
              <a:t> </a:t>
            </a:r>
            <a:r>
              <a:rPr dirty="0"/>
              <a:t>Affecting</a:t>
            </a:r>
            <a:r>
              <a:rPr spc="125" dirty="0"/>
              <a:t> </a:t>
            </a:r>
            <a:r>
              <a:rPr dirty="0"/>
              <a:t>Growth</a:t>
            </a:r>
            <a:r>
              <a:rPr spc="125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dirty="0"/>
              <a:t>MRF</a:t>
            </a:r>
            <a:r>
              <a:rPr spc="125" dirty="0"/>
              <a:t> </a:t>
            </a:r>
            <a:r>
              <a:rPr spc="-20" dirty="0"/>
              <a:t>LTD.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97010" y="1329357"/>
            <a:ext cx="6329045" cy="19202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spc="-140" dirty="0">
                <a:solidFill>
                  <a:srgbClr val="E31B24"/>
                </a:solidFill>
                <a:latin typeface="Arial Black"/>
                <a:cs typeface="Arial Black"/>
              </a:rPr>
              <a:t>Major</a:t>
            </a:r>
            <a:r>
              <a:rPr sz="2900" spc="-220" dirty="0">
                <a:solidFill>
                  <a:srgbClr val="E31B24"/>
                </a:solidFill>
                <a:latin typeface="Arial Black"/>
                <a:cs typeface="Arial Black"/>
              </a:rPr>
              <a:t> </a:t>
            </a:r>
            <a:r>
              <a:rPr sz="2900" spc="-160" dirty="0">
                <a:solidFill>
                  <a:srgbClr val="E31B24"/>
                </a:solidFill>
                <a:latin typeface="Arial Black"/>
                <a:cs typeface="Arial Black"/>
              </a:rPr>
              <a:t>Competitive</a:t>
            </a:r>
            <a:r>
              <a:rPr sz="2900" spc="-220" dirty="0">
                <a:solidFill>
                  <a:srgbClr val="E31B24"/>
                </a:solidFill>
                <a:latin typeface="Arial Black"/>
                <a:cs typeface="Arial Black"/>
              </a:rPr>
              <a:t> </a:t>
            </a:r>
            <a:r>
              <a:rPr sz="2900" spc="-100" dirty="0">
                <a:solidFill>
                  <a:srgbClr val="E31B24"/>
                </a:solidFill>
                <a:latin typeface="Arial Black"/>
                <a:cs typeface="Arial Black"/>
              </a:rPr>
              <a:t>Advantages</a:t>
            </a:r>
            <a:endParaRPr sz="2900">
              <a:latin typeface="Arial Black"/>
              <a:cs typeface="Arial Black"/>
            </a:endParaRPr>
          </a:p>
          <a:p>
            <a:pPr marL="19685" marR="5080" indent="-635" algn="ctr">
              <a:lnSpc>
                <a:spcPts val="1950"/>
              </a:lnSpc>
              <a:spcBef>
                <a:spcPts val="1735"/>
              </a:spcBef>
            </a:pPr>
            <a:r>
              <a:rPr sz="1650" b="1" dirty="0">
                <a:solidFill>
                  <a:srgbClr val="E31B24"/>
                </a:solidFill>
                <a:latin typeface="Arial"/>
                <a:cs typeface="Arial"/>
              </a:rPr>
              <a:t>Strong</a:t>
            </a:r>
            <a:r>
              <a:rPr sz="1650" b="1" spc="-4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31B24"/>
                </a:solidFill>
                <a:latin typeface="Arial"/>
                <a:cs typeface="Arial"/>
              </a:rPr>
              <a:t>Brand</a:t>
            </a:r>
            <a:r>
              <a:rPr sz="1650" b="1" spc="-40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E31B24"/>
                </a:solidFill>
                <a:latin typeface="Arial"/>
                <a:cs typeface="Arial"/>
              </a:rPr>
              <a:t>Equity</a:t>
            </a:r>
            <a:r>
              <a:rPr sz="1650" b="1" spc="-3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: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MRF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is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one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of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the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most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recognized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0F1140"/>
                </a:solidFill>
                <a:latin typeface="Arial"/>
                <a:cs typeface="Arial"/>
              </a:rPr>
              <a:t>and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trusted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tire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brands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in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India.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Its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0F1140"/>
                </a:solidFill>
                <a:latin typeface="Arial"/>
                <a:cs typeface="Arial"/>
              </a:rPr>
              <a:t>long-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standing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reputation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0F1140"/>
                </a:solidFill>
                <a:latin typeface="Arial"/>
                <a:cs typeface="Arial"/>
              </a:rPr>
              <a:t>for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quality</a:t>
            </a:r>
            <a:r>
              <a:rPr sz="1650" b="1" spc="-6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and</a:t>
            </a:r>
            <a:r>
              <a:rPr sz="1650" b="1" spc="-6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reliability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has</a:t>
            </a:r>
            <a:r>
              <a:rPr sz="1650" b="1" spc="-6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built</a:t>
            </a:r>
            <a:r>
              <a:rPr sz="1650" b="1" spc="-6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strong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brand</a:t>
            </a:r>
            <a:r>
              <a:rPr sz="1650" b="1" spc="-6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loyalty</a:t>
            </a:r>
            <a:r>
              <a:rPr sz="1650" b="1" spc="-6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among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consumers.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This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brand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equity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translates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into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</a:t>
            </a:r>
            <a:r>
              <a:rPr sz="1650" b="1" spc="-5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significant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competitive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advantage,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as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customers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are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more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likely</a:t>
            </a:r>
            <a:r>
              <a:rPr sz="1650" b="1" spc="-4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to</a:t>
            </a:r>
            <a:r>
              <a:rPr sz="1650" b="1" spc="-5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0F1140"/>
                </a:solidFill>
                <a:latin typeface="Arial"/>
                <a:cs typeface="Arial"/>
              </a:rPr>
              <a:t>choose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16866" y="1534446"/>
            <a:ext cx="587692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00" spc="-180" dirty="0">
                <a:solidFill>
                  <a:srgbClr val="E31B24"/>
                </a:solidFill>
                <a:latin typeface="Arial Black"/>
                <a:cs typeface="Arial Black"/>
              </a:rPr>
              <a:t>Comparison</a:t>
            </a:r>
            <a:r>
              <a:rPr sz="2900" spc="-225" dirty="0">
                <a:solidFill>
                  <a:srgbClr val="E31B24"/>
                </a:solidFill>
                <a:latin typeface="Arial Black"/>
                <a:cs typeface="Arial Black"/>
              </a:rPr>
              <a:t> </a:t>
            </a:r>
            <a:r>
              <a:rPr sz="2900" spc="-105" dirty="0">
                <a:solidFill>
                  <a:srgbClr val="E31B24"/>
                </a:solidFill>
                <a:latin typeface="Arial Black"/>
                <a:cs typeface="Arial Black"/>
              </a:rPr>
              <a:t>to</a:t>
            </a:r>
            <a:r>
              <a:rPr sz="2900" spc="-220" dirty="0">
                <a:solidFill>
                  <a:srgbClr val="E31B24"/>
                </a:solidFill>
                <a:latin typeface="Arial Black"/>
                <a:cs typeface="Arial Black"/>
              </a:rPr>
              <a:t> </a:t>
            </a:r>
            <a:r>
              <a:rPr sz="2900" spc="-190" dirty="0">
                <a:solidFill>
                  <a:srgbClr val="E31B24"/>
                </a:solidFill>
                <a:latin typeface="Arial Black"/>
                <a:cs typeface="Arial Black"/>
              </a:rPr>
              <a:t>Key-</a:t>
            </a:r>
            <a:r>
              <a:rPr sz="2900" spc="-120" dirty="0">
                <a:solidFill>
                  <a:srgbClr val="E31B24"/>
                </a:solidFill>
                <a:latin typeface="Arial Black"/>
                <a:cs typeface="Arial Black"/>
              </a:rPr>
              <a:t>Competitors</a:t>
            </a:r>
            <a:endParaRPr sz="29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0038" y="9674894"/>
            <a:ext cx="10972800" cy="76200"/>
            <a:chOff x="7160038" y="9674894"/>
            <a:chExt cx="10972800" cy="76200"/>
          </a:xfrm>
        </p:grpSpPr>
        <p:sp>
          <p:nvSpPr>
            <p:cNvPr id="18" name="object 18"/>
            <p:cNvSpPr/>
            <p:nvPr/>
          </p:nvSpPr>
          <p:spPr>
            <a:xfrm>
              <a:off x="11172164" y="9674894"/>
              <a:ext cx="3565525" cy="76200"/>
            </a:xfrm>
            <a:custGeom>
              <a:avLst/>
              <a:gdLst/>
              <a:ahLst/>
              <a:cxnLst/>
              <a:rect l="l" t="t" r="r" b="b"/>
              <a:pathLst>
                <a:path w="3565525" h="76200">
                  <a:moveTo>
                    <a:pt x="0" y="76199"/>
                  </a:moveTo>
                  <a:lnTo>
                    <a:pt x="3565485" y="76199"/>
                  </a:lnTo>
                  <a:lnTo>
                    <a:pt x="3565485" y="0"/>
                  </a:lnTo>
                  <a:lnTo>
                    <a:pt x="0" y="0"/>
                  </a:lnTo>
                  <a:lnTo>
                    <a:pt x="0" y="76199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58676" y="9674985"/>
              <a:ext cx="3474720" cy="74295"/>
            </a:xfrm>
            <a:custGeom>
              <a:avLst/>
              <a:gdLst/>
              <a:ahLst/>
              <a:cxnLst/>
              <a:rect l="l" t="t" r="r" b="b"/>
              <a:pathLst>
                <a:path w="3474719" h="74295">
                  <a:moveTo>
                    <a:pt x="3474159" y="73797"/>
                  </a:moveTo>
                  <a:lnTo>
                    <a:pt x="0" y="73797"/>
                  </a:lnTo>
                  <a:lnTo>
                    <a:pt x="0" y="0"/>
                  </a:lnTo>
                  <a:lnTo>
                    <a:pt x="3474159" y="0"/>
                  </a:lnTo>
                  <a:lnTo>
                    <a:pt x="3474159" y="73797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60038" y="9674894"/>
              <a:ext cx="4012565" cy="76200"/>
            </a:xfrm>
            <a:custGeom>
              <a:avLst/>
              <a:gdLst/>
              <a:ahLst/>
              <a:cxnLst/>
              <a:rect l="l" t="t" r="r" b="b"/>
              <a:pathLst>
                <a:path w="4012565" h="76200">
                  <a:moveTo>
                    <a:pt x="4012126" y="0"/>
                  </a:moveTo>
                  <a:lnTo>
                    <a:pt x="4012126" y="76199"/>
                  </a:lnTo>
                  <a:lnTo>
                    <a:pt x="0" y="76199"/>
                  </a:lnTo>
                  <a:lnTo>
                    <a:pt x="0" y="0"/>
                  </a:lnTo>
                  <a:lnTo>
                    <a:pt x="4012126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0801868" y="2922134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79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1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1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79" y="0"/>
                </a:lnTo>
                <a:lnTo>
                  <a:pt x="2005207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0"/>
                </a:lnTo>
                <a:lnTo>
                  <a:pt x="2084986" y="1058767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7" y="1178468"/>
                </a:lnTo>
                <a:lnTo>
                  <a:pt x="1954379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801868" y="4242178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79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1" y="1150406"/>
                </a:lnTo>
                <a:lnTo>
                  <a:pt x="10299" y="1108835"/>
                </a:lnTo>
                <a:lnTo>
                  <a:pt x="0" y="1058006"/>
                </a:lnTo>
                <a:lnTo>
                  <a:pt x="0" y="130760"/>
                </a:lnTo>
                <a:lnTo>
                  <a:pt x="10299" y="79932"/>
                </a:lnTo>
                <a:lnTo>
                  <a:pt x="38361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79" y="0"/>
                </a:lnTo>
                <a:lnTo>
                  <a:pt x="2005207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0"/>
                </a:lnTo>
                <a:lnTo>
                  <a:pt x="2084986" y="1058767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7" y="1178468"/>
                </a:lnTo>
                <a:lnTo>
                  <a:pt x="1954379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01868" y="5585814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79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1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1" y="38360"/>
                </a:lnTo>
                <a:lnTo>
                  <a:pt x="79932" y="10299"/>
                </a:lnTo>
                <a:lnTo>
                  <a:pt x="130760" y="0"/>
                </a:lnTo>
                <a:lnTo>
                  <a:pt x="1954379" y="0"/>
                </a:lnTo>
                <a:lnTo>
                  <a:pt x="2005207" y="10299"/>
                </a:lnTo>
                <a:lnTo>
                  <a:pt x="2046779" y="38360"/>
                </a:lnTo>
                <a:lnTo>
                  <a:pt x="2074841" y="79932"/>
                </a:lnTo>
                <a:lnTo>
                  <a:pt x="2084986" y="130000"/>
                </a:lnTo>
                <a:lnTo>
                  <a:pt x="2084986" y="1058767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7" y="1178468"/>
                </a:lnTo>
                <a:lnTo>
                  <a:pt x="1954379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01868" y="6907869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79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1" y="1150407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1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79" y="0"/>
                </a:lnTo>
                <a:lnTo>
                  <a:pt x="2005207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0"/>
                </a:lnTo>
                <a:lnTo>
                  <a:pt x="2084986" y="1058767"/>
                </a:lnTo>
                <a:lnTo>
                  <a:pt x="2074841" y="1108835"/>
                </a:lnTo>
                <a:lnTo>
                  <a:pt x="2046779" y="1150407"/>
                </a:lnTo>
                <a:lnTo>
                  <a:pt x="2005207" y="1178468"/>
                </a:lnTo>
                <a:lnTo>
                  <a:pt x="1954379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067124" y="2922134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3"/>
                </a:lnTo>
                <a:lnTo>
                  <a:pt x="2084986" y="1058764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067124" y="4242178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6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3"/>
                </a:lnTo>
                <a:lnTo>
                  <a:pt x="2084986" y="1058764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067124" y="5585814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0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0"/>
                </a:lnTo>
                <a:lnTo>
                  <a:pt x="2074841" y="79932"/>
                </a:lnTo>
                <a:lnTo>
                  <a:pt x="2084986" y="130003"/>
                </a:lnTo>
                <a:lnTo>
                  <a:pt x="2084986" y="1058764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067124" y="6907869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7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2"/>
                </a:lnTo>
                <a:lnTo>
                  <a:pt x="2084986" y="1058765"/>
                </a:lnTo>
                <a:lnTo>
                  <a:pt x="2074841" y="1108835"/>
                </a:lnTo>
                <a:lnTo>
                  <a:pt x="2046779" y="1150407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330920" y="2922134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2"/>
                </a:lnTo>
                <a:lnTo>
                  <a:pt x="2084986" y="1058764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30920" y="4242178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6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2"/>
                </a:lnTo>
                <a:lnTo>
                  <a:pt x="2084986" y="1058764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330920" y="5585814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0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0"/>
                </a:lnTo>
                <a:lnTo>
                  <a:pt x="2074841" y="79932"/>
                </a:lnTo>
                <a:lnTo>
                  <a:pt x="2084986" y="130002"/>
                </a:lnTo>
                <a:lnTo>
                  <a:pt x="2084986" y="1058765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330920" y="6907869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7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2"/>
                </a:lnTo>
                <a:lnTo>
                  <a:pt x="2084986" y="1058765"/>
                </a:lnTo>
                <a:lnTo>
                  <a:pt x="2074841" y="1108835"/>
                </a:lnTo>
                <a:lnTo>
                  <a:pt x="2046779" y="1150407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469012" y="2247261"/>
            <a:ext cx="2407920" cy="491490"/>
          </a:xfrm>
          <a:custGeom>
            <a:avLst/>
            <a:gdLst/>
            <a:ahLst/>
            <a:cxnLst/>
            <a:rect l="l" t="t" r="r" b="b"/>
            <a:pathLst>
              <a:path w="2407920" h="491489">
                <a:moveTo>
                  <a:pt x="2161949" y="491332"/>
                </a:moveTo>
                <a:lnTo>
                  <a:pt x="235286" y="491332"/>
                </a:lnTo>
                <a:lnTo>
                  <a:pt x="235286" y="489602"/>
                </a:lnTo>
                <a:lnTo>
                  <a:pt x="187922" y="483023"/>
                </a:lnTo>
                <a:lnTo>
                  <a:pt x="143783" y="467787"/>
                </a:lnTo>
                <a:lnTo>
                  <a:pt x="103819" y="444807"/>
                </a:lnTo>
                <a:lnTo>
                  <a:pt x="68985" y="414994"/>
                </a:lnTo>
                <a:lnTo>
                  <a:pt x="40233" y="379261"/>
                </a:lnTo>
                <a:lnTo>
                  <a:pt x="18516" y="338521"/>
                </a:lnTo>
                <a:lnTo>
                  <a:pt x="4788" y="293685"/>
                </a:lnTo>
                <a:lnTo>
                  <a:pt x="0" y="245666"/>
                </a:lnTo>
                <a:lnTo>
                  <a:pt x="4717" y="197647"/>
                </a:lnTo>
                <a:lnTo>
                  <a:pt x="18273" y="152811"/>
                </a:lnTo>
                <a:lnTo>
                  <a:pt x="39777" y="112071"/>
                </a:lnTo>
                <a:lnTo>
                  <a:pt x="68336" y="76338"/>
                </a:lnTo>
                <a:lnTo>
                  <a:pt x="103059" y="46525"/>
                </a:lnTo>
                <a:lnTo>
                  <a:pt x="143053" y="23544"/>
                </a:lnTo>
                <a:lnTo>
                  <a:pt x="187426" y="8308"/>
                </a:lnTo>
                <a:lnTo>
                  <a:pt x="235286" y="1730"/>
                </a:lnTo>
                <a:lnTo>
                  <a:pt x="235286" y="0"/>
                </a:lnTo>
                <a:lnTo>
                  <a:pt x="2161949" y="0"/>
                </a:lnTo>
                <a:lnTo>
                  <a:pt x="2211745" y="5021"/>
                </a:lnTo>
                <a:lnTo>
                  <a:pt x="2257993" y="19408"/>
                </a:lnTo>
                <a:lnTo>
                  <a:pt x="2299741" y="42149"/>
                </a:lnTo>
                <a:lnTo>
                  <a:pt x="2336034" y="72229"/>
                </a:lnTo>
                <a:lnTo>
                  <a:pt x="2365922" y="108634"/>
                </a:lnTo>
                <a:lnTo>
                  <a:pt x="2388449" y="150351"/>
                </a:lnTo>
                <a:lnTo>
                  <a:pt x="2402665" y="196366"/>
                </a:lnTo>
                <a:lnTo>
                  <a:pt x="2407615" y="245666"/>
                </a:lnTo>
                <a:lnTo>
                  <a:pt x="2402594" y="294965"/>
                </a:lnTo>
                <a:lnTo>
                  <a:pt x="2388206" y="340981"/>
                </a:lnTo>
                <a:lnTo>
                  <a:pt x="2365465" y="382698"/>
                </a:lnTo>
                <a:lnTo>
                  <a:pt x="2335385" y="419103"/>
                </a:lnTo>
                <a:lnTo>
                  <a:pt x="2298980" y="449183"/>
                </a:lnTo>
                <a:lnTo>
                  <a:pt x="2257263" y="471923"/>
                </a:lnTo>
                <a:lnTo>
                  <a:pt x="2211248" y="486311"/>
                </a:lnTo>
                <a:lnTo>
                  <a:pt x="2161949" y="491332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2931254" y="2232710"/>
            <a:ext cx="4717415" cy="542925"/>
          </a:xfrm>
          <a:custGeom>
            <a:avLst/>
            <a:gdLst/>
            <a:ahLst/>
            <a:cxnLst/>
            <a:rect l="l" t="t" r="r" b="b"/>
            <a:pathLst>
              <a:path w="4717415" h="542925">
                <a:moveTo>
                  <a:pt x="2505481" y="287070"/>
                </a:moveTo>
                <a:lnTo>
                  <a:pt x="2501392" y="241325"/>
                </a:lnTo>
                <a:lnTo>
                  <a:pt x="2489606" y="198170"/>
                </a:lnTo>
                <a:lnTo>
                  <a:pt x="2470810" y="158381"/>
                </a:lnTo>
                <a:lnTo>
                  <a:pt x="2445689" y="122669"/>
                </a:lnTo>
                <a:lnTo>
                  <a:pt x="2414968" y="91795"/>
                </a:lnTo>
                <a:lnTo>
                  <a:pt x="2379319" y="66497"/>
                </a:lnTo>
                <a:lnTo>
                  <a:pt x="2339454" y="47498"/>
                </a:lnTo>
                <a:lnTo>
                  <a:pt x="2296058" y="35560"/>
                </a:lnTo>
                <a:lnTo>
                  <a:pt x="2249830" y="31419"/>
                </a:lnTo>
                <a:lnTo>
                  <a:pt x="244856" y="31419"/>
                </a:lnTo>
                <a:lnTo>
                  <a:pt x="244856" y="33223"/>
                </a:lnTo>
                <a:lnTo>
                  <a:pt x="195046" y="40068"/>
                </a:lnTo>
                <a:lnTo>
                  <a:pt x="148869" y="55918"/>
                </a:lnTo>
                <a:lnTo>
                  <a:pt x="107251" y="79832"/>
                </a:lnTo>
                <a:lnTo>
                  <a:pt x="71120" y="110858"/>
                </a:lnTo>
                <a:lnTo>
                  <a:pt x="41402" y="148043"/>
                </a:lnTo>
                <a:lnTo>
                  <a:pt x="19024" y="190449"/>
                </a:lnTo>
                <a:lnTo>
                  <a:pt x="4914" y="237096"/>
                </a:lnTo>
                <a:lnTo>
                  <a:pt x="0" y="287070"/>
                </a:lnTo>
                <a:lnTo>
                  <a:pt x="4991" y="337045"/>
                </a:lnTo>
                <a:lnTo>
                  <a:pt x="19278" y="383705"/>
                </a:lnTo>
                <a:lnTo>
                  <a:pt x="41871" y="426097"/>
                </a:lnTo>
                <a:lnTo>
                  <a:pt x="71793" y="463283"/>
                </a:lnTo>
                <a:lnTo>
                  <a:pt x="108038" y="494309"/>
                </a:lnTo>
                <a:lnTo>
                  <a:pt x="149631" y="518223"/>
                </a:lnTo>
                <a:lnTo>
                  <a:pt x="195567" y="534073"/>
                </a:lnTo>
                <a:lnTo>
                  <a:pt x="244856" y="540918"/>
                </a:lnTo>
                <a:lnTo>
                  <a:pt x="244856" y="542721"/>
                </a:lnTo>
                <a:lnTo>
                  <a:pt x="2249830" y="542721"/>
                </a:lnTo>
                <a:lnTo>
                  <a:pt x="2295575" y="538581"/>
                </a:lnTo>
                <a:lnTo>
                  <a:pt x="2338717" y="526643"/>
                </a:lnTo>
                <a:lnTo>
                  <a:pt x="2378519" y="507644"/>
                </a:lnTo>
                <a:lnTo>
                  <a:pt x="2414219" y="482346"/>
                </a:lnTo>
                <a:lnTo>
                  <a:pt x="2445105" y="451472"/>
                </a:lnTo>
                <a:lnTo>
                  <a:pt x="2470404" y="415759"/>
                </a:lnTo>
                <a:lnTo>
                  <a:pt x="2489390" y="375970"/>
                </a:lnTo>
                <a:lnTo>
                  <a:pt x="2501328" y="332828"/>
                </a:lnTo>
                <a:lnTo>
                  <a:pt x="2505481" y="287070"/>
                </a:lnTo>
                <a:close/>
              </a:path>
              <a:path w="4717415" h="542925">
                <a:moveTo>
                  <a:pt x="4716818" y="238137"/>
                </a:moveTo>
                <a:lnTo>
                  <a:pt x="4712017" y="190347"/>
                </a:lnTo>
                <a:lnTo>
                  <a:pt x="4698238" y="145745"/>
                </a:lnTo>
                <a:lnTo>
                  <a:pt x="4676394" y="105308"/>
                </a:lnTo>
                <a:lnTo>
                  <a:pt x="4647425" y="70015"/>
                </a:lnTo>
                <a:lnTo>
                  <a:pt x="4612246" y="40855"/>
                </a:lnTo>
                <a:lnTo>
                  <a:pt x="4571784" y="18821"/>
                </a:lnTo>
                <a:lnTo>
                  <a:pt x="4526953" y="4876"/>
                </a:lnTo>
                <a:lnTo>
                  <a:pt x="4478680" y="0"/>
                </a:lnTo>
                <a:lnTo>
                  <a:pt x="2767825" y="0"/>
                </a:lnTo>
                <a:lnTo>
                  <a:pt x="2767825" y="1676"/>
                </a:lnTo>
                <a:lnTo>
                  <a:pt x="2721432" y="8051"/>
                </a:lnTo>
                <a:lnTo>
                  <a:pt x="2678417" y="22821"/>
                </a:lnTo>
                <a:lnTo>
                  <a:pt x="2639657" y="45097"/>
                </a:lnTo>
                <a:lnTo>
                  <a:pt x="2606002" y="74002"/>
                </a:lnTo>
                <a:lnTo>
                  <a:pt x="2578316" y="108635"/>
                </a:lnTo>
                <a:lnTo>
                  <a:pt x="2557475" y="148132"/>
                </a:lnTo>
                <a:lnTo>
                  <a:pt x="2544330" y="191592"/>
                </a:lnTo>
                <a:lnTo>
                  <a:pt x="2539758" y="238137"/>
                </a:lnTo>
                <a:lnTo>
                  <a:pt x="2544394" y="284683"/>
                </a:lnTo>
                <a:lnTo>
                  <a:pt x="2557703" y="328142"/>
                </a:lnTo>
                <a:lnTo>
                  <a:pt x="2578760" y="367626"/>
                </a:lnTo>
                <a:lnTo>
                  <a:pt x="2606624" y="402272"/>
                </a:lnTo>
                <a:lnTo>
                  <a:pt x="2640393" y="431165"/>
                </a:lnTo>
                <a:lnTo>
                  <a:pt x="2679128" y="453440"/>
                </a:lnTo>
                <a:lnTo>
                  <a:pt x="2721914" y="468210"/>
                </a:lnTo>
                <a:lnTo>
                  <a:pt x="2767825" y="474586"/>
                </a:lnTo>
                <a:lnTo>
                  <a:pt x="2767825" y="476262"/>
                </a:lnTo>
                <a:lnTo>
                  <a:pt x="4478680" y="476262"/>
                </a:lnTo>
                <a:lnTo>
                  <a:pt x="4526470" y="471398"/>
                </a:lnTo>
                <a:lnTo>
                  <a:pt x="4571073" y="457454"/>
                </a:lnTo>
                <a:lnTo>
                  <a:pt x="4611509" y="435406"/>
                </a:lnTo>
                <a:lnTo>
                  <a:pt x="4646803" y="406247"/>
                </a:lnTo>
                <a:lnTo>
                  <a:pt x="4675962" y="370967"/>
                </a:lnTo>
                <a:lnTo>
                  <a:pt x="4697996" y="330530"/>
                </a:lnTo>
                <a:lnTo>
                  <a:pt x="4711941" y="285915"/>
                </a:lnTo>
                <a:lnTo>
                  <a:pt x="4716818" y="238137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470242" y="3247410"/>
            <a:ext cx="748665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35" dirty="0">
                <a:latin typeface="Arial Black"/>
                <a:cs typeface="Arial Black"/>
              </a:rPr>
              <a:t>30%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31960" y="2326939"/>
            <a:ext cx="42437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15515" algn="l"/>
              </a:tabLst>
            </a:pPr>
            <a:r>
              <a:rPr sz="1650" spc="229" dirty="0">
                <a:solidFill>
                  <a:srgbClr val="03209A"/>
                </a:solidFill>
                <a:latin typeface="Verdana"/>
                <a:cs typeface="Verdana"/>
              </a:rPr>
              <a:t>Mkt.</a:t>
            </a:r>
            <a:r>
              <a:rPr sz="1650" spc="-100" dirty="0">
                <a:solidFill>
                  <a:srgbClr val="03209A"/>
                </a:solidFill>
                <a:latin typeface="Verdana"/>
                <a:cs typeface="Verdana"/>
              </a:rPr>
              <a:t> </a:t>
            </a:r>
            <a:r>
              <a:rPr sz="1650" spc="260" dirty="0">
                <a:solidFill>
                  <a:srgbClr val="03209A"/>
                </a:solidFill>
                <a:latin typeface="Verdana"/>
                <a:cs typeface="Verdana"/>
              </a:rPr>
              <a:t>Share</a:t>
            </a:r>
            <a:r>
              <a:rPr sz="1650" dirty="0">
                <a:solidFill>
                  <a:srgbClr val="03209A"/>
                </a:solidFill>
                <a:latin typeface="Verdana"/>
                <a:cs typeface="Verdana"/>
              </a:rPr>
              <a:t>	</a:t>
            </a:r>
            <a:r>
              <a:rPr sz="1650" spc="310" dirty="0">
                <a:solidFill>
                  <a:srgbClr val="03209A"/>
                </a:solidFill>
                <a:latin typeface="Verdana"/>
                <a:cs typeface="Verdana"/>
              </a:rPr>
              <a:t>Product</a:t>
            </a:r>
            <a:r>
              <a:rPr sz="1650" spc="-105" dirty="0">
                <a:solidFill>
                  <a:srgbClr val="03209A"/>
                </a:solidFill>
                <a:latin typeface="Verdana"/>
                <a:cs typeface="Verdana"/>
              </a:rPr>
              <a:t> </a:t>
            </a:r>
            <a:r>
              <a:rPr sz="1650" spc="315" dirty="0">
                <a:solidFill>
                  <a:srgbClr val="03209A"/>
                </a:solidFill>
                <a:latin typeface="Verdana"/>
                <a:cs typeface="Verdana"/>
              </a:rPr>
              <a:t>Range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740700" y="4285116"/>
            <a:ext cx="1859280" cy="1000125"/>
          </a:xfrm>
          <a:custGeom>
            <a:avLst/>
            <a:gdLst/>
            <a:ahLst/>
            <a:cxnLst/>
            <a:rect l="l" t="t" r="r" b="b"/>
            <a:pathLst>
              <a:path w="1859279" h="1000125">
                <a:moveTo>
                  <a:pt x="1359020" y="1000086"/>
                </a:moveTo>
                <a:lnTo>
                  <a:pt x="478914" y="1000086"/>
                </a:lnTo>
                <a:lnTo>
                  <a:pt x="478914" y="996564"/>
                </a:lnTo>
                <a:lnTo>
                  <a:pt x="432852" y="992575"/>
                </a:lnTo>
                <a:lnTo>
                  <a:pt x="388016" y="984467"/>
                </a:lnTo>
                <a:lnTo>
                  <a:pt x="344608" y="972432"/>
                </a:lnTo>
                <a:lnTo>
                  <a:pt x="302830" y="956664"/>
                </a:lnTo>
                <a:lnTo>
                  <a:pt x="262883" y="937356"/>
                </a:lnTo>
                <a:lnTo>
                  <a:pt x="224971" y="914703"/>
                </a:lnTo>
                <a:lnTo>
                  <a:pt x="189295" y="888898"/>
                </a:lnTo>
                <a:lnTo>
                  <a:pt x="156058" y="860134"/>
                </a:lnTo>
                <a:lnTo>
                  <a:pt x="125461" y="828604"/>
                </a:lnTo>
                <a:lnTo>
                  <a:pt x="97706" y="794503"/>
                </a:lnTo>
                <a:lnTo>
                  <a:pt x="72997" y="758024"/>
                </a:lnTo>
                <a:lnTo>
                  <a:pt x="51534" y="719360"/>
                </a:lnTo>
                <a:lnTo>
                  <a:pt x="33521" y="678704"/>
                </a:lnTo>
                <a:lnTo>
                  <a:pt x="19158" y="636252"/>
                </a:lnTo>
                <a:lnTo>
                  <a:pt x="8649" y="592195"/>
                </a:lnTo>
                <a:lnTo>
                  <a:pt x="2196" y="546727"/>
                </a:lnTo>
                <a:lnTo>
                  <a:pt x="0" y="500043"/>
                </a:lnTo>
                <a:lnTo>
                  <a:pt x="2161" y="453358"/>
                </a:lnTo>
                <a:lnTo>
                  <a:pt x="8520" y="407891"/>
                </a:lnTo>
                <a:lnTo>
                  <a:pt x="18888" y="363834"/>
                </a:lnTo>
                <a:lnTo>
                  <a:pt x="33074" y="321381"/>
                </a:lnTo>
                <a:lnTo>
                  <a:pt x="50889" y="280725"/>
                </a:lnTo>
                <a:lnTo>
                  <a:pt x="72146" y="242061"/>
                </a:lnTo>
                <a:lnTo>
                  <a:pt x="96653" y="205582"/>
                </a:lnTo>
                <a:lnTo>
                  <a:pt x="124222" y="171481"/>
                </a:lnTo>
                <a:lnTo>
                  <a:pt x="154664" y="139951"/>
                </a:lnTo>
                <a:lnTo>
                  <a:pt x="187790" y="111187"/>
                </a:lnTo>
                <a:lnTo>
                  <a:pt x="223410" y="85382"/>
                </a:lnTo>
                <a:lnTo>
                  <a:pt x="261335" y="62729"/>
                </a:lnTo>
                <a:lnTo>
                  <a:pt x="301376" y="43421"/>
                </a:lnTo>
                <a:lnTo>
                  <a:pt x="343344" y="27653"/>
                </a:lnTo>
                <a:lnTo>
                  <a:pt x="387049" y="15618"/>
                </a:lnTo>
                <a:lnTo>
                  <a:pt x="432302" y="7510"/>
                </a:lnTo>
                <a:lnTo>
                  <a:pt x="478914" y="3521"/>
                </a:lnTo>
                <a:lnTo>
                  <a:pt x="478914" y="0"/>
                </a:lnTo>
                <a:lnTo>
                  <a:pt x="1359020" y="0"/>
                </a:lnTo>
                <a:lnTo>
                  <a:pt x="1407495" y="2303"/>
                </a:lnTo>
                <a:lnTo>
                  <a:pt x="1454597" y="9071"/>
                </a:lnTo>
                <a:lnTo>
                  <a:pt x="1500125" y="20087"/>
                </a:lnTo>
                <a:lnTo>
                  <a:pt x="1543878" y="35138"/>
                </a:lnTo>
                <a:lnTo>
                  <a:pt x="1585652" y="54007"/>
                </a:lnTo>
                <a:lnTo>
                  <a:pt x="1625245" y="76480"/>
                </a:lnTo>
                <a:lnTo>
                  <a:pt x="1662457" y="102342"/>
                </a:lnTo>
                <a:lnTo>
                  <a:pt x="1697083" y="131378"/>
                </a:lnTo>
                <a:lnTo>
                  <a:pt x="1728923" y="163373"/>
                </a:lnTo>
                <a:lnTo>
                  <a:pt x="1757774" y="198111"/>
                </a:lnTo>
                <a:lnTo>
                  <a:pt x="1783434" y="235378"/>
                </a:lnTo>
                <a:lnTo>
                  <a:pt x="1805701" y="274959"/>
                </a:lnTo>
                <a:lnTo>
                  <a:pt x="1824372" y="316639"/>
                </a:lnTo>
                <a:lnTo>
                  <a:pt x="1839247" y="360202"/>
                </a:lnTo>
                <a:lnTo>
                  <a:pt x="1850121" y="405433"/>
                </a:lnTo>
                <a:lnTo>
                  <a:pt x="1856794" y="452119"/>
                </a:lnTo>
                <a:lnTo>
                  <a:pt x="1859064" y="500043"/>
                </a:lnTo>
                <a:lnTo>
                  <a:pt x="1856760" y="547966"/>
                </a:lnTo>
                <a:lnTo>
                  <a:pt x="1849992" y="594652"/>
                </a:lnTo>
                <a:lnTo>
                  <a:pt x="1838976" y="639883"/>
                </a:lnTo>
                <a:lnTo>
                  <a:pt x="1823925" y="683447"/>
                </a:lnTo>
                <a:lnTo>
                  <a:pt x="1805056" y="725126"/>
                </a:lnTo>
                <a:lnTo>
                  <a:pt x="1782583" y="764707"/>
                </a:lnTo>
                <a:lnTo>
                  <a:pt x="1756721" y="801974"/>
                </a:lnTo>
                <a:lnTo>
                  <a:pt x="1727685" y="836712"/>
                </a:lnTo>
                <a:lnTo>
                  <a:pt x="1695690" y="868707"/>
                </a:lnTo>
                <a:lnTo>
                  <a:pt x="1660952" y="897743"/>
                </a:lnTo>
                <a:lnTo>
                  <a:pt x="1623684" y="923605"/>
                </a:lnTo>
                <a:lnTo>
                  <a:pt x="1584104" y="946078"/>
                </a:lnTo>
                <a:lnTo>
                  <a:pt x="1542424" y="964948"/>
                </a:lnTo>
                <a:lnTo>
                  <a:pt x="1498861" y="979998"/>
                </a:lnTo>
                <a:lnTo>
                  <a:pt x="1453629" y="991015"/>
                </a:lnTo>
                <a:lnTo>
                  <a:pt x="1406944" y="997782"/>
                </a:lnTo>
                <a:lnTo>
                  <a:pt x="1359020" y="1000086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40700" y="3047429"/>
            <a:ext cx="1859280" cy="1000125"/>
          </a:xfrm>
          <a:custGeom>
            <a:avLst/>
            <a:gdLst/>
            <a:ahLst/>
            <a:cxnLst/>
            <a:rect l="l" t="t" r="r" b="b"/>
            <a:pathLst>
              <a:path w="1859279" h="1000125">
                <a:moveTo>
                  <a:pt x="1359020" y="1000086"/>
                </a:moveTo>
                <a:lnTo>
                  <a:pt x="478914" y="1000086"/>
                </a:lnTo>
                <a:lnTo>
                  <a:pt x="478914" y="996565"/>
                </a:lnTo>
                <a:lnTo>
                  <a:pt x="432852" y="992576"/>
                </a:lnTo>
                <a:lnTo>
                  <a:pt x="388016" y="984467"/>
                </a:lnTo>
                <a:lnTo>
                  <a:pt x="344608" y="972432"/>
                </a:lnTo>
                <a:lnTo>
                  <a:pt x="302830" y="956664"/>
                </a:lnTo>
                <a:lnTo>
                  <a:pt x="262883" y="937357"/>
                </a:lnTo>
                <a:lnTo>
                  <a:pt x="224971" y="914704"/>
                </a:lnTo>
                <a:lnTo>
                  <a:pt x="189295" y="888898"/>
                </a:lnTo>
                <a:lnTo>
                  <a:pt x="156058" y="860134"/>
                </a:lnTo>
                <a:lnTo>
                  <a:pt x="125461" y="828604"/>
                </a:lnTo>
                <a:lnTo>
                  <a:pt x="97706" y="794503"/>
                </a:lnTo>
                <a:lnTo>
                  <a:pt x="72997" y="758024"/>
                </a:lnTo>
                <a:lnTo>
                  <a:pt x="51534" y="719360"/>
                </a:lnTo>
                <a:lnTo>
                  <a:pt x="33521" y="678705"/>
                </a:lnTo>
                <a:lnTo>
                  <a:pt x="19158" y="636252"/>
                </a:lnTo>
                <a:lnTo>
                  <a:pt x="8649" y="592195"/>
                </a:lnTo>
                <a:lnTo>
                  <a:pt x="2196" y="546727"/>
                </a:lnTo>
                <a:lnTo>
                  <a:pt x="0" y="500043"/>
                </a:lnTo>
                <a:lnTo>
                  <a:pt x="2161" y="453358"/>
                </a:lnTo>
                <a:lnTo>
                  <a:pt x="8520" y="407891"/>
                </a:lnTo>
                <a:lnTo>
                  <a:pt x="18888" y="363834"/>
                </a:lnTo>
                <a:lnTo>
                  <a:pt x="33074" y="321381"/>
                </a:lnTo>
                <a:lnTo>
                  <a:pt x="50889" y="280726"/>
                </a:lnTo>
                <a:lnTo>
                  <a:pt x="72146" y="242062"/>
                </a:lnTo>
                <a:lnTo>
                  <a:pt x="96653" y="205582"/>
                </a:lnTo>
                <a:lnTo>
                  <a:pt x="124222" y="171481"/>
                </a:lnTo>
                <a:lnTo>
                  <a:pt x="154664" y="139952"/>
                </a:lnTo>
                <a:lnTo>
                  <a:pt x="187790" y="111187"/>
                </a:lnTo>
                <a:lnTo>
                  <a:pt x="223410" y="85382"/>
                </a:lnTo>
                <a:lnTo>
                  <a:pt x="261335" y="62729"/>
                </a:lnTo>
                <a:lnTo>
                  <a:pt x="301376" y="43421"/>
                </a:lnTo>
                <a:lnTo>
                  <a:pt x="343344" y="27654"/>
                </a:lnTo>
                <a:lnTo>
                  <a:pt x="387049" y="15618"/>
                </a:lnTo>
                <a:lnTo>
                  <a:pt x="432302" y="7510"/>
                </a:lnTo>
                <a:lnTo>
                  <a:pt x="478914" y="3521"/>
                </a:lnTo>
                <a:lnTo>
                  <a:pt x="478914" y="0"/>
                </a:lnTo>
                <a:lnTo>
                  <a:pt x="1359020" y="0"/>
                </a:lnTo>
                <a:lnTo>
                  <a:pt x="1407495" y="2303"/>
                </a:lnTo>
                <a:lnTo>
                  <a:pt x="1454597" y="9071"/>
                </a:lnTo>
                <a:lnTo>
                  <a:pt x="1500125" y="20087"/>
                </a:lnTo>
                <a:lnTo>
                  <a:pt x="1543878" y="35138"/>
                </a:lnTo>
                <a:lnTo>
                  <a:pt x="1585652" y="54007"/>
                </a:lnTo>
                <a:lnTo>
                  <a:pt x="1625245" y="76480"/>
                </a:lnTo>
                <a:lnTo>
                  <a:pt x="1662457" y="102343"/>
                </a:lnTo>
                <a:lnTo>
                  <a:pt x="1697083" y="131378"/>
                </a:lnTo>
                <a:lnTo>
                  <a:pt x="1728923" y="163373"/>
                </a:lnTo>
                <a:lnTo>
                  <a:pt x="1757774" y="198111"/>
                </a:lnTo>
                <a:lnTo>
                  <a:pt x="1783434" y="235379"/>
                </a:lnTo>
                <a:lnTo>
                  <a:pt x="1805701" y="274959"/>
                </a:lnTo>
                <a:lnTo>
                  <a:pt x="1824372" y="316639"/>
                </a:lnTo>
                <a:lnTo>
                  <a:pt x="1839247" y="360202"/>
                </a:lnTo>
                <a:lnTo>
                  <a:pt x="1850121" y="405434"/>
                </a:lnTo>
                <a:lnTo>
                  <a:pt x="1856794" y="452119"/>
                </a:lnTo>
                <a:lnTo>
                  <a:pt x="1859064" y="500043"/>
                </a:lnTo>
                <a:lnTo>
                  <a:pt x="1856760" y="547967"/>
                </a:lnTo>
                <a:lnTo>
                  <a:pt x="1849992" y="594652"/>
                </a:lnTo>
                <a:lnTo>
                  <a:pt x="1838976" y="639884"/>
                </a:lnTo>
                <a:lnTo>
                  <a:pt x="1823925" y="683447"/>
                </a:lnTo>
                <a:lnTo>
                  <a:pt x="1805056" y="725126"/>
                </a:lnTo>
                <a:lnTo>
                  <a:pt x="1782583" y="764707"/>
                </a:lnTo>
                <a:lnTo>
                  <a:pt x="1756721" y="801974"/>
                </a:lnTo>
                <a:lnTo>
                  <a:pt x="1727685" y="836712"/>
                </a:lnTo>
                <a:lnTo>
                  <a:pt x="1695690" y="868707"/>
                </a:lnTo>
                <a:lnTo>
                  <a:pt x="1660952" y="897743"/>
                </a:lnTo>
                <a:lnTo>
                  <a:pt x="1623684" y="923605"/>
                </a:lnTo>
                <a:lnTo>
                  <a:pt x="1584104" y="946078"/>
                </a:lnTo>
                <a:lnTo>
                  <a:pt x="1542424" y="964948"/>
                </a:lnTo>
                <a:lnTo>
                  <a:pt x="1498861" y="979998"/>
                </a:lnTo>
                <a:lnTo>
                  <a:pt x="1453629" y="991015"/>
                </a:lnTo>
                <a:lnTo>
                  <a:pt x="1406944" y="997782"/>
                </a:lnTo>
                <a:lnTo>
                  <a:pt x="1359020" y="1000086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081802" y="3374563"/>
            <a:ext cx="1162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09" dirty="0">
                <a:solidFill>
                  <a:srgbClr val="03209A"/>
                </a:solidFill>
                <a:latin typeface="Verdana"/>
                <a:cs typeface="Verdana"/>
              </a:rPr>
              <a:t>MRF</a:t>
            </a:r>
            <a:r>
              <a:rPr sz="1600" spc="-114" dirty="0">
                <a:solidFill>
                  <a:srgbClr val="03209A"/>
                </a:solidFill>
                <a:latin typeface="Verdana"/>
                <a:cs typeface="Verdana"/>
              </a:rPr>
              <a:t> </a:t>
            </a:r>
            <a:r>
              <a:rPr sz="1600" spc="155" dirty="0">
                <a:solidFill>
                  <a:srgbClr val="03209A"/>
                </a:solidFill>
                <a:latin typeface="Verdana"/>
                <a:cs typeface="Verdana"/>
              </a:rPr>
              <a:t>Ltd.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801868" y="8232830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79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1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1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79" y="0"/>
                </a:lnTo>
                <a:lnTo>
                  <a:pt x="2005207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0"/>
                </a:lnTo>
                <a:lnTo>
                  <a:pt x="2084986" y="1058767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7" y="1178468"/>
                </a:lnTo>
                <a:lnTo>
                  <a:pt x="1954379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067124" y="8232830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2"/>
                </a:lnTo>
                <a:lnTo>
                  <a:pt x="2084986" y="1058764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330920" y="8232830"/>
            <a:ext cx="2085339" cy="1189355"/>
          </a:xfrm>
          <a:custGeom>
            <a:avLst/>
            <a:gdLst/>
            <a:ahLst/>
            <a:cxnLst/>
            <a:rect l="l" t="t" r="r" b="b"/>
            <a:pathLst>
              <a:path w="2085340" h="1189354">
                <a:moveTo>
                  <a:pt x="1954380" y="1188767"/>
                </a:moveTo>
                <a:lnTo>
                  <a:pt x="130760" y="1188767"/>
                </a:lnTo>
                <a:lnTo>
                  <a:pt x="79932" y="1178468"/>
                </a:lnTo>
                <a:lnTo>
                  <a:pt x="38360" y="1150406"/>
                </a:lnTo>
                <a:lnTo>
                  <a:pt x="10299" y="1108835"/>
                </a:lnTo>
                <a:lnTo>
                  <a:pt x="0" y="1058007"/>
                </a:lnTo>
                <a:lnTo>
                  <a:pt x="0" y="130760"/>
                </a:lnTo>
                <a:lnTo>
                  <a:pt x="10299" y="79932"/>
                </a:lnTo>
                <a:lnTo>
                  <a:pt x="38360" y="38361"/>
                </a:lnTo>
                <a:lnTo>
                  <a:pt x="79932" y="10299"/>
                </a:lnTo>
                <a:lnTo>
                  <a:pt x="130760" y="0"/>
                </a:lnTo>
                <a:lnTo>
                  <a:pt x="1954380" y="0"/>
                </a:lnTo>
                <a:lnTo>
                  <a:pt x="2005208" y="10299"/>
                </a:lnTo>
                <a:lnTo>
                  <a:pt x="2046779" y="38361"/>
                </a:lnTo>
                <a:lnTo>
                  <a:pt x="2074841" y="79932"/>
                </a:lnTo>
                <a:lnTo>
                  <a:pt x="2084986" y="130002"/>
                </a:lnTo>
                <a:lnTo>
                  <a:pt x="2084986" y="1058765"/>
                </a:lnTo>
                <a:lnTo>
                  <a:pt x="2074841" y="1108835"/>
                </a:lnTo>
                <a:lnTo>
                  <a:pt x="2046779" y="1150406"/>
                </a:lnTo>
                <a:lnTo>
                  <a:pt x="2005208" y="1178468"/>
                </a:lnTo>
                <a:lnTo>
                  <a:pt x="1954380" y="1188767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470242" y="4588596"/>
            <a:ext cx="748665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35" dirty="0">
                <a:latin typeface="Arial Black"/>
                <a:cs typeface="Arial Black"/>
              </a:rPr>
              <a:t>20%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470242" y="5984643"/>
            <a:ext cx="748665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35" dirty="0">
                <a:latin typeface="Arial Black"/>
                <a:cs typeface="Arial Black"/>
              </a:rPr>
              <a:t>15%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11069" y="7249603"/>
            <a:ext cx="748665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35" dirty="0">
                <a:latin typeface="Arial Black"/>
                <a:cs typeface="Arial Black"/>
              </a:rPr>
              <a:t>12%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1568840" y="8571657"/>
            <a:ext cx="549275" cy="40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00" spc="-25" dirty="0">
                <a:latin typeface="Arial Black"/>
                <a:cs typeface="Arial Black"/>
              </a:rPr>
              <a:t>8%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165249" y="4462047"/>
            <a:ext cx="820419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200" dirty="0">
                <a:solidFill>
                  <a:srgbClr val="03209A"/>
                </a:solidFill>
                <a:latin typeface="Verdana"/>
                <a:cs typeface="Verdana"/>
              </a:rPr>
              <a:t>Apollo </a:t>
            </a:r>
            <a:r>
              <a:rPr sz="1600" spc="260" dirty="0">
                <a:solidFill>
                  <a:srgbClr val="03209A"/>
                </a:solidFill>
                <a:latin typeface="Verdana"/>
                <a:cs typeface="Verdana"/>
              </a:rPr>
              <a:t>Tyres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8779057" y="5649200"/>
            <a:ext cx="1859280" cy="1000125"/>
          </a:xfrm>
          <a:custGeom>
            <a:avLst/>
            <a:gdLst/>
            <a:ahLst/>
            <a:cxnLst/>
            <a:rect l="l" t="t" r="r" b="b"/>
            <a:pathLst>
              <a:path w="1859279" h="1000125">
                <a:moveTo>
                  <a:pt x="1359020" y="1000086"/>
                </a:moveTo>
                <a:lnTo>
                  <a:pt x="478914" y="1000086"/>
                </a:lnTo>
                <a:lnTo>
                  <a:pt x="478914" y="996564"/>
                </a:lnTo>
                <a:lnTo>
                  <a:pt x="432852" y="992576"/>
                </a:lnTo>
                <a:lnTo>
                  <a:pt x="388016" y="984467"/>
                </a:lnTo>
                <a:lnTo>
                  <a:pt x="344608" y="972432"/>
                </a:lnTo>
                <a:lnTo>
                  <a:pt x="302830" y="956664"/>
                </a:lnTo>
                <a:lnTo>
                  <a:pt x="262883" y="937356"/>
                </a:lnTo>
                <a:lnTo>
                  <a:pt x="224971" y="914703"/>
                </a:lnTo>
                <a:lnTo>
                  <a:pt x="189295" y="888898"/>
                </a:lnTo>
                <a:lnTo>
                  <a:pt x="156058" y="860134"/>
                </a:lnTo>
                <a:lnTo>
                  <a:pt x="125461" y="828604"/>
                </a:lnTo>
                <a:lnTo>
                  <a:pt x="97706" y="794503"/>
                </a:lnTo>
                <a:lnTo>
                  <a:pt x="72997" y="758024"/>
                </a:lnTo>
                <a:lnTo>
                  <a:pt x="51534" y="719360"/>
                </a:lnTo>
                <a:lnTo>
                  <a:pt x="33521" y="678704"/>
                </a:lnTo>
                <a:lnTo>
                  <a:pt x="19158" y="636251"/>
                </a:lnTo>
                <a:lnTo>
                  <a:pt x="8649" y="592195"/>
                </a:lnTo>
                <a:lnTo>
                  <a:pt x="2196" y="546727"/>
                </a:lnTo>
                <a:lnTo>
                  <a:pt x="0" y="500042"/>
                </a:lnTo>
                <a:lnTo>
                  <a:pt x="2161" y="453358"/>
                </a:lnTo>
                <a:lnTo>
                  <a:pt x="8520" y="407890"/>
                </a:lnTo>
                <a:lnTo>
                  <a:pt x="18887" y="363833"/>
                </a:lnTo>
                <a:lnTo>
                  <a:pt x="33074" y="321381"/>
                </a:lnTo>
                <a:lnTo>
                  <a:pt x="50889" y="280725"/>
                </a:lnTo>
                <a:lnTo>
                  <a:pt x="72145" y="242061"/>
                </a:lnTo>
                <a:lnTo>
                  <a:pt x="96653" y="205582"/>
                </a:lnTo>
                <a:lnTo>
                  <a:pt x="124222" y="171481"/>
                </a:lnTo>
                <a:lnTo>
                  <a:pt x="154664" y="139951"/>
                </a:lnTo>
                <a:lnTo>
                  <a:pt x="187790" y="111187"/>
                </a:lnTo>
                <a:lnTo>
                  <a:pt x="223410" y="85382"/>
                </a:lnTo>
                <a:lnTo>
                  <a:pt x="261335" y="62728"/>
                </a:lnTo>
                <a:lnTo>
                  <a:pt x="301376" y="43421"/>
                </a:lnTo>
                <a:lnTo>
                  <a:pt x="343344" y="27653"/>
                </a:lnTo>
                <a:lnTo>
                  <a:pt x="387049" y="15618"/>
                </a:lnTo>
                <a:lnTo>
                  <a:pt x="432302" y="7509"/>
                </a:lnTo>
                <a:lnTo>
                  <a:pt x="478914" y="3521"/>
                </a:lnTo>
                <a:lnTo>
                  <a:pt x="478914" y="0"/>
                </a:lnTo>
                <a:lnTo>
                  <a:pt x="1359020" y="0"/>
                </a:lnTo>
                <a:lnTo>
                  <a:pt x="1407495" y="2303"/>
                </a:lnTo>
                <a:lnTo>
                  <a:pt x="1454597" y="9071"/>
                </a:lnTo>
                <a:lnTo>
                  <a:pt x="1500125" y="20087"/>
                </a:lnTo>
                <a:lnTo>
                  <a:pt x="1543878" y="35138"/>
                </a:lnTo>
                <a:lnTo>
                  <a:pt x="1585652" y="54007"/>
                </a:lnTo>
                <a:lnTo>
                  <a:pt x="1625245" y="76480"/>
                </a:lnTo>
                <a:lnTo>
                  <a:pt x="1662457" y="102342"/>
                </a:lnTo>
                <a:lnTo>
                  <a:pt x="1697083" y="131378"/>
                </a:lnTo>
                <a:lnTo>
                  <a:pt x="1728923" y="163373"/>
                </a:lnTo>
                <a:lnTo>
                  <a:pt x="1757774" y="198111"/>
                </a:lnTo>
                <a:lnTo>
                  <a:pt x="1783434" y="235378"/>
                </a:lnTo>
                <a:lnTo>
                  <a:pt x="1805701" y="274959"/>
                </a:lnTo>
                <a:lnTo>
                  <a:pt x="1824372" y="316638"/>
                </a:lnTo>
                <a:lnTo>
                  <a:pt x="1839247" y="360202"/>
                </a:lnTo>
                <a:lnTo>
                  <a:pt x="1850121" y="405433"/>
                </a:lnTo>
                <a:lnTo>
                  <a:pt x="1856794" y="452119"/>
                </a:lnTo>
                <a:lnTo>
                  <a:pt x="1859064" y="500042"/>
                </a:lnTo>
                <a:lnTo>
                  <a:pt x="1856760" y="547966"/>
                </a:lnTo>
                <a:lnTo>
                  <a:pt x="1849992" y="594651"/>
                </a:lnTo>
                <a:lnTo>
                  <a:pt x="1838976" y="639883"/>
                </a:lnTo>
                <a:lnTo>
                  <a:pt x="1823925" y="683446"/>
                </a:lnTo>
                <a:lnTo>
                  <a:pt x="1805056" y="725126"/>
                </a:lnTo>
                <a:lnTo>
                  <a:pt x="1782583" y="764706"/>
                </a:lnTo>
                <a:lnTo>
                  <a:pt x="1756720" y="801974"/>
                </a:lnTo>
                <a:lnTo>
                  <a:pt x="1727685" y="836712"/>
                </a:lnTo>
                <a:lnTo>
                  <a:pt x="1695690" y="868707"/>
                </a:lnTo>
                <a:lnTo>
                  <a:pt x="1660951" y="897743"/>
                </a:lnTo>
                <a:lnTo>
                  <a:pt x="1623684" y="923605"/>
                </a:lnTo>
                <a:lnTo>
                  <a:pt x="1584104" y="946078"/>
                </a:lnTo>
                <a:lnTo>
                  <a:pt x="1542424" y="964947"/>
                </a:lnTo>
                <a:lnTo>
                  <a:pt x="1498861" y="979998"/>
                </a:lnTo>
                <a:lnTo>
                  <a:pt x="1453629" y="991014"/>
                </a:lnTo>
                <a:lnTo>
                  <a:pt x="1406944" y="997782"/>
                </a:lnTo>
                <a:lnTo>
                  <a:pt x="1359020" y="1000086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070255" y="5976332"/>
            <a:ext cx="12706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10" dirty="0">
                <a:solidFill>
                  <a:srgbClr val="03209A"/>
                </a:solidFill>
                <a:latin typeface="Verdana"/>
                <a:cs typeface="Verdana"/>
              </a:rPr>
              <a:t>CEAT</a:t>
            </a:r>
            <a:r>
              <a:rPr sz="1600" spc="-105" dirty="0">
                <a:solidFill>
                  <a:srgbClr val="03209A"/>
                </a:solidFill>
                <a:latin typeface="Verdana"/>
                <a:cs typeface="Verdana"/>
              </a:rPr>
              <a:t> </a:t>
            </a:r>
            <a:r>
              <a:rPr sz="1600" spc="155" dirty="0">
                <a:solidFill>
                  <a:srgbClr val="03209A"/>
                </a:solidFill>
                <a:latin typeface="Verdana"/>
                <a:cs typeface="Verdana"/>
              </a:rPr>
              <a:t>Ltd.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740700" y="7014184"/>
            <a:ext cx="1859280" cy="1000125"/>
          </a:xfrm>
          <a:custGeom>
            <a:avLst/>
            <a:gdLst/>
            <a:ahLst/>
            <a:cxnLst/>
            <a:rect l="l" t="t" r="r" b="b"/>
            <a:pathLst>
              <a:path w="1859279" h="1000125">
                <a:moveTo>
                  <a:pt x="1359020" y="1000086"/>
                </a:moveTo>
                <a:lnTo>
                  <a:pt x="478914" y="1000086"/>
                </a:lnTo>
                <a:lnTo>
                  <a:pt x="478914" y="996564"/>
                </a:lnTo>
                <a:lnTo>
                  <a:pt x="432852" y="992576"/>
                </a:lnTo>
                <a:lnTo>
                  <a:pt x="388016" y="984467"/>
                </a:lnTo>
                <a:lnTo>
                  <a:pt x="344608" y="972432"/>
                </a:lnTo>
                <a:lnTo>
                  <a:pt x="302830" y="956664"/>
                </a:lnTo>
                <a:lnTo>
                  <a:pt x="262883" y="937356"/>
                </a:lnTo>
                <a:lnTo>
                  <a:pt x="224971" y="914703"/>
                </a:lnTo>
                <a:lnTo>
                  <a:pt x="189295" y="888898"/>
                </a:lnTo>
                <a:lnTo>
                  <a:pt x="156058" y="860134"/>
                </a:lnTo>
                <a:lnTo>
                  <a:pt x="125461" y="828604"/>
                </a:lnTo>
                <a:lnTo>
                  <a:pt x="97706" y="794503"/>
                </a:lnTo>
                <a:lnTo>
                  <a:pt x="72997" y="758024"/>
                </a:lnTo>
                <a:lnTo>
                  <a:pt x="51534" y="719360"/>
                </a:lnTo>
                <a:lnTo>
                  <a:pt x="33521" y="678704"/>
                </a:lnTo>
                <a:lnTo>
                  <a:pt x="19158" y="636251"/>
                </a:lnTo>
                <a:lnTo>
                  <a:pt x="8649" y="592195"/>
                </a:lnTo>
                <a:lnTo>
                  <a:pt x="2196" y="546727"/>
                </a:lnTo>
                <a:lnTo>
                  <a:pt x="0" y="500042"/>
                </a:lnTo>
                <a:lnTo>
                  <a:pt x="2161" y="453358"/>
                </a:lnTo>
                <a:lnTo>
                  <a:pt x="8520" y="407890"/>
                </a:lnTo>
                <a:lnTo>
                  <a:pt x="18888" y="363833"/>
                </a:lnTo>
                <a:lnTo>
                  <a:pt x="33074" y="321381"/>
                </a:lnTo>
                <a:lnTo>
                  <a:pt x="50889" y="280725"/>
                </a:lnTo>
                <a:lnTo>
                  <a:pt x="72146" y="242061"/>
                </a:lnTo>
                <a:lnTo>
                  <a:pt x="96653" y="205582"/>
                </a:lnTo>
                <a:lnTo>
                  <a:pt x="124222" y="171481"/>
                </a:lnTo>
                <a:lnTo>
                  <a:pt x="154664" y="139951"/>
                </a:lnTo>
                <a:lnTo>
                  <a:pt x="187790" y="111187"/>
                </a:lnTo>
                <a:lnTo>
                  <a:pt x="223410" y="85382"/>
                </a:lnTo>
                <a:lnTo>
                  <a:pt x="261335" y="62729"/>
                </a:lnTo>
                <a:lnTo>
                  <a:pt x="301376" y="43421"/>
                </a:lnTo>
                <a:lnTo>
                  <a:pt x="343344" y="27653"/>
                </a:lnTo>
                <a:lnTo>
                  <a:pt x="387049" y="15618"/>
                </a:lnTo>
                <a:lnTo>
                  <a:pt x="432302" y="7509"/>
                </a:lnTo>
                <a:lnTo>
                  <a:pt x="478914" y="3521"/>
                </a:lnTo>
                <a:lnTo>
                  <a:pt x="478914" y="0"/>
                </a:lnTo>
                <a:lnTo>
                  <a:pt x="1359020" y="0"/>
                </a:lnTo>
                <a:lnTo>
                  <a:pt x="1407495" y="2303"/>
                </a:lnTo>
                <a:lnTo>
                  <a:pt x="1454597" y="9071"/>
                </a:lnTo>
                <a:lnTo>
                  <a:pt x="1500125" y="20087"/>
                </a:lnTo>
                <a:lnTo>
                  <a:pt x="1543878" y="35138"/>
                </a:lnTo>
                <a:lnTo>
                  <a:pt x="1585652" y="54007"/>
                </a:lnTo>
                <a:lnTo>
                  <a:pt x="1625245" y="76480"/>
                </a:lnTo>
                <a:lnTo>
                  <a:pt x="1662457" y="102342"/>
                </a:lnTo>
                <a:lnTo>
                  <a:pt x="1697083" y="131378"/>
                </a:lnTo>
                <a:lnTo>
                  <a:pt x="1728923" y="163373"/>
                </a:lnTo>
                <a:lnTo>
                  <a:pt x="1757774" y="198111"/>
                </a:lnTo>
                <a:lnTo>
                  <a:pt x="1783434" y="235378"/>
                </a:lnTo>
                <a:lnTo>
                  <a:pt x="1805701" y="274959"/>
                </a:lnTo>
                <a:lnTo>
                  <a:pt x="1824372" y="316638"/>
                </a:lnTo>
                <a:lnTo>
                  <a:pt x="1839247" y="360201"/>
                </a:lnTo>
                <a:lnTo>
                  <a:pt x="1850121" y="405433"/>
                </a:lnTo>
                <a:lnTo>
                  <a:pt x="1856794" y="452119"/>
                </a:lnTo>
                <a:lnTo>
                  <a:pt x="1859064" y="500042"/>
                </a:lnTo>
                <a:lnTo>
                  <a:pt x="1856760" y="547966"/>
                </a:lnTo>
                <a:lnTo>
                  <a:pt x="1849992" y="594651"/>
                </a:lnTo>
                <a:lnTo>
                  <a:pt x="1838976" y="639883"/>
                </a:lnTo>
                <a:lnTo>
                  <a:pt x="1823925" y="683446"/>
                </a:lnTo>
                <a:lnTo>
                  <a:pt x="1805056" y="725126"/>
                </a:lnTo>
                <a:lnTo>
                  <a:pt x="1782583" y="764706"/>
                </a:lnTo>
                <a:lnTo>
                  <a:pt x="1756721" y="801974"/>
                </a:lnTo>
                <a:lnTo>
                  <a:pt x="1727685" y="836712"/>
                </a:lnTo>
                <a:lnTo>
                  <a:pt x="1695690" y="868707"/>
                </a:lnTo>
                <a:lnTo>
                  <a:pt x="1660952" y="897743"/>
                </a:lnTo>
                <a:lnTo>
                  <a:pt x="1623684" y="923605"/>
                </a:lnTo>
                <a:lnTo>
                  <a:pt x="1584104" y="946078"/>
                </a:lnTo>
                <a:lnTo>
                  <a:pt x="1542424" y="964947"/>
                </a:lnTo>
                <a:lnTo>
                  <a:pt x="1498861" y="979998"/>
                </a:lnTo>
                <a:lnTo>
                  <a:pt x="1453629" y="991014"/>
                </a:lnTo>
                <a:lnTo>
                  <a:pt x="1406944" y="997782"/>
                </a:lnTo>
                <a:lnTo>
                  <a:pt x="1359020" y="1000086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031899" y="7341315"/>
            <a:ext cx="1137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20" dirty="0">
                <a:solidFill>
                  <a:srgbClr val="03209A"/>
                </a:solidFill>
                <a:latin typeface="Verdana"/>
                <a:cs typeface="Verdana"/>
              </a:rPr>
              <a:t>JK</a:t>
            </a:r>
            <a:r>
              <a:rPr sz="1600" spc="-114" dirty="0">
                <a:solidFill>
                  <a:srgbClr val="03209A"/>
                </a:solidFill>
                <a:latin typeface="Verdana"/>
                <a:cs typeface="Verdana"/>
              </a:rPr>
              <a:t> </a:t>
            </a:r>
            <a:r>
              <a:rPr sz="1600" spc="260" dirty="0">
                <a:solidFill>
                  <a:srgbClr val="03209A"/>
                </a:solidFill>
                <a:latin typeface="Verdana"/>
                <a:cs typeface="Verdana"/>
              </a:rPr>
              <a:t>Tyres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740700" y="8296216"/>
            <a:ext cx="1859280" cy="1000125"/>
          </a:xfrm>
          <a:custGeom>
            <a:avLst/>
            <a:gdLst/>
            <a:ahLst/>
            <a:cxnLst/>
            <a:rect l="l" t="t" r="r" b="b"/>
            <a:pathLst>
              <a:path w="1859279" h="1000125">
                <a:moveTo>
                  <a:pt x="1359020" y="1000086"/>
                </a:moveTo>
                <a:lnTo>
                  <a:pt x="478914" y="1000086"/>
                </a:lnTo>
                <a:lnTo>
                  <a:pt x="478914" y="996564"/>
                </a:lnTo>
                <a:lnTo>
                  <a:pt x="432852" y="992576"/>
                </a:lnTo>
                <a:lnTo>
                  <a:pt x="388016" y="984467"/>
                </a:lnTo>
                <a:lnTo>
                  <a:pt x="344608" y="972432"/>
                </a:lnTo>
                <a:lnTo>
                  <a:pt x="302830" y="956664"/>
                </a:lnTo>
                <a:lnTo>
                  <a:pt x="262883" y="937357"/>
                </a:lnTo>
                <a:lnTo>
                  <a:pt x="224971" y="914703"/>
                </a:lnTo>
                <a:lnTo>
                  <a:pt x="189295" y="888898"/>
                </a:lnTo>
                <a:lnTo>
                  <a:pt x="156058" y="860134"/>
                </a:lnTo>
                <a:lnTo>
                  <a:pt x="125461" y="828604"/>
                </a:lnTo>
                <a:lnTo>
                  <a:pt x="97706" y="794503"/>
                </a:lnTo>
                <a:lnTo>
                  <a:pt x="72997" y="758024"/>
                </a:lnTo>
                <a:lnTo>
                  <a:pt x="51534" y="719360"/>
                </a:lnTo>
                <a:lnTo>
                  <a:pt x="33521" y="678705"/>
                </a:lnTo>
                <a:lnTo>
                  <a:pt x="19158" y="636252"/>
                </a:lnTo>
                <a:lnTo>
                  <a:pt x="8649" y="592195"/>
                </a:lnTo>
                <a:lnTo>
                  <a:pt x="2196" y="546727"/>
                </a:lnTo>
                <a:lnTo>
                  <a:pt x="0" y="500043"/>
                </a:lnTo>
                <a:lnTo>
                  <a:pt x="2161" y="453358"/>
                </a:lnTo>
                <a:lnTo>
                  <a:pt x="8520" y="407891"/>
                </a:lnTo>
                <a:lnTo>
                  <a:pt x="18888" y="363834"/>
                </a:lnTo>
                <a:lnTo>
                  <a:pt x="33074" y="321381"/>
                </a:lnTo>
                <a:lnTo>
                  <a:pt x="50889" y="280726"/>
                </a:lnTo>
                <a:lnTo>
                  <a:pt x="72146" y="242062"/>
                </a:lnTo>
                <a:lnTo>
                  <a:pt x="96653" y="205582"/>
                </a:lnTo>
                <a:lnTo>
                  <a:pt x="124222" y="171481"/>
                </a:lnTo>
                <a:lnTo>
                  <a:pt x="154664" y="139952"/>
                </a:lnTo>
                <a:lnTo>
                  <a:pt x="187790" y="111187"/>
                </a:lnTo>
                <a:lnTo>
                  <a:pt x="223410" y="85382"/>
                </a:lnTo>
                <a:lnTo>
                  <a:pt x="261335" y="62729"/>
                </a:lnTo>
                <a:lnTo>
                  <a:pt x="301376" y="43422"/>
                </a:lnTo>
                <a:lnTo>
                  <a:pt x="343344" y="27654"/>
                </a:lnTo>
                <a:lnTo>
                  <a:pt x="387049" y="15618"/>
                </a:lnTo>
                <a:lnTo>
                  <a:pt x="432302" y="7510"/>
                </a:lnTo>
                <a:lnTo>
                  <a:pt x="478914" y="3521"/>
                </a:lnTo>
                <a:lnTo>
                  <a:pt x="478914" y="0"/>
                </a:lnTo>
                <a:lnTo>
                  <a:pt x="1359020" y="0"/>
                </a:lnTo>
                <a:lnTo>
                  <a:pt x="1407495" y="2303"/>
                </a:lnTo>
                <a:lnTo>
                  <a:pt x="1454597" y="9071"/>
                </a:lnTo>
                <a:lnTo>
                  <a:pt x="1500125" y="20087"/>
                </a:lnTo>
                <a:lnTo>
                  <a:pt x="1543878" y="35138"/>
                </a:lnTo>
                <a:lnTo>
                  <a:pt x="1585652" y="54007"/>
                </a:lnTo>
                <a:lnTo>
                  <a:pt x="1625245" y="76480"/>
                </a:lnTo>
                <a:lnTo>
                  <a:pt x="1662457" y="102342"/>
                </a:lnTo>
                <a:lnTo>
                  <a:pt x="1697083" y="131378"/>
                </a:lnTo>
                <a:lnTo>
                  <a:pt x="1728923" y="163373"/>
                </a:lnTo>
                <a:lnTo>
                  <a:pt x="1757774" y="198111"/>
                </a:lnTo>
                <a:lnTo>
                  <a:pt x="1783434" y="235378"/>
                </a:lnTo>
                <a:lnTo>
                  <a:pt x="1805701" y="274959"/>
                </a:lnTo>
                <a:lnTo>
                  <a:pt x="1824372" y="316639"/>
                </a:lnTo>
                <a:lnTo>
                  <a:pt x="1839247" y="360202"/>
                </a:lnTo>
                <a:lnTo>
                  <a:pt x="1850121" y="405433"/>
                </a:lnTo>
                <a:lnTo>
                  <a:pt x="1856794" y="452119"/>
                </a:lnTo>
                <a:lnTo>
                  <a:pt x="1859064" y="500043"/>
                </a:lnTo>
                <a:lnTo>
                  <a:pt x="1856760" y="547967"/>
                </a:lnTo>
                <a:lnTo>
                  <a:pt x="1849992" y="594652"/>
                </a:lnTo>
                <a:lnTo>
                  <a:pt x="1838976" y="639883"/>
                </a:lnTo>
                <a:lnTo>
                  <a:pt x="1823925" y="683447"/>
                </a:lnTo>
                <a:lnTo>
                  <a:pt x="1805056" y="725126"/>
                </a:lnTo>
                <a:lnTo>
                  <a:pt x="1782583" y="764707"/>
                </a:lnTo>
                <a:lnTo>
                  <a:pt x="1756721" y="801974"/>
                </a:lnTo>
                <a:lnTo>
                  <a:pt x="1727685" y="836712"/>
                </a:lnTo>
                <a:lnTo>
                  <a:pt x="1695690" y="868707"/>
                </a:lnTo>
                <a:lnTo>
                  <a:pt x="1660952" y="897743"/>
                </a:lnTo>
                <a:lnTo>
                  <a:pt x="1623684" y="923605"/>
                </a:lnTo>
                <a:lnTo>
                  <a:pt x="1584104" y="946078"/>
                </a:lnTo>
                <a:lnTo>
                  <a:pt x="1542424" y="964947"/>
                </a:lnTo>
                <a:lnTo>
                  <a:pt x="1498861" y="979998"/>
                </a:lnTo>
                <a:lnTo>
                  <a:pt x="1453629" y="991014"/>
                </a:lnTo>
                <a:lnTo>
                  <a:pt x="1406944" y="997782"/>
                </a:lnTo>
                <a:lnTo>
                  <a:pt x="1359020" y="1000086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882767" y="8483653"/>
            <a:ext cx="159131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229" dirty="0">
                <a:solidFill>
                  <a:srgbClr val="03209A"/>
                </a:solidFill>
                <a:latin typeface="Verdana"/>
                <a:cs typeface="Verdana"/>
              </a:rPr>
              <a:t>Bridgestone </a:t>
            </a:r>
            <a:r>
              <a:rPr sz="1600" spc="145" dirty="0">
                <a:solidFill>
                  <a:srgbClr val="03209A"/>
                </a:solidFill>
                <a:latin typeface="Verdana"/>
                <a:cs typeface="Verdana"/>
              </a:rPr>
              <a:t>India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779661" y="2291820"/>
            <a:ext cx="18338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290" dirty="0">
                <a:solidFill>
                  <a:srgbClr val="03209A"/>
                </a:solidFill>
                <a:latin typeface="Verdana"/>
                <a:cs typeface="Verdana"/>
              </a:rPr>
              <a:t>Target</a:t>
            </a:r>
            <a:r>
              <a:rPr sz="1650" spc="-100" dirty="0">
                <a:solidFill>
                  <a:srgbClr val="03209A"/>
                </a:solidFill>
                <a:latin typeface="Verdana"/>
                <a:cs typeface="Verdana"/>
              </a:rPr>
              <a:t> </a:t>
            </a:r>
            <a:r>
              <a:rPr sz="1650" spc="204" dirty="0">
                <a:solidFill>
                  <a:srgbClr val="03209A"/>
                </a:solidFill>
                <a:latin typeface="Verdana"/>
                <a:cs typeface="Verdana"/>
              </a:rPr>
              <a:t>Demo.</a:t>
            </a:r>
            <a:endParaRPr sz="1650">
              <a:latin typeface="Verdana"/>
              <a:cs typeface="Verdan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20920" y="0"/>
            <a:ext cx="1567079" cy="1133249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13252256" y="3010993"/>
            <a:ext cx="1749425" cy="1019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latin typeface="Roboto"/>
                <a:cs typeface="Roboto"/>
              </a:rPr>
              <a:t>Passenger</a:t>
            </a:r>
            <a:r>
              <a:rPr sz="1650" b="1" spc="-5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vehicle </a:t>
            </a:r>
            <a:r>
              <a:rPr sz="1650" b="1" dirty="0">
                <a:latin typeface="Roboto"/>
                <a:cs typeface="Roboto"/>
              </a:rPr>
              <a:t>tires,</a:t>
            </a:r>
            <a:r>
              <a:rPr sz="1650" b="1" spc="-45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commercial, </a:t>
            </a:r>
            <a:r>
              <a:rPr sz="1650" b="1" dirty="0">
                <a:latin typeface="Roboto"/>
                <a:cs typeface="Roboto"/>
              </a:rPr>
              <a:t>and</a:t>
            </a:r>
            <a:r>
              <a:rPr sz="1650" b="1" spc="-25" dirty="0">
                <a:latin typeface="Roboto"/>
                <a:cs typeface="Roboto"/>
              </a:rPr>
              <a:t> </a:t>
            </a:r>
            <a:r>
              <a:rPr sz="1650" b="1" spc="-40" dirty="0">
                <a:latin typeface="Roboto"/>
                <a:cs typeface="Roboto"/>
              </a:rPr>
              <a:t>two-</a:t>
            </a:r>
            <a:r>
              <a:rPr sz="1650" b="1" spc="-10" dirty="0">
                <a:latin typeface="Roboto"/>
                <a:cs typeface="Roboto"/>
              </a:rPr>
              <a:t>wheeler tires.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80"/>
              </a:lnSpc>
            </a:pPr>
            <a:r>
              <a:rPr sz="1700" b="1" dirty="0">
                <a:latin typeface="Arial"/>
                <a:cs typeface="Arial"/>
              </a:rPr>
              <a:t>BITS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dirty="0"/>
              <a:t>Pilani,</a:t>
            </a:r>
            <a:r>
              <a:rPr sz="1700" spc="-25" dirty="0"/>
              <a:t> </a:t>
            </a:r>
            <a:r>
              <a:rPr sz="1700" dirty="0"/>
              <a:t>Hyderabad</a:t>
            </a:r>
            <a:r>
              <a:rPr sz="1700" spc="-20" dirty="0"/>
              <a:t> </a:t>
            </a:r>
            <a:r>
              <a:rPr sz="1700" spc="-10" dirty="0"/>
              <a:t>Campus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179156" y="4298375"/>
            <a:ext cx="1859914" cy="1019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latin typeface="Roboto"/>
                <a:cs typeface="Roboto"/>
              </a:rPr>
              <a:t>Passenger</a:t>
            </a:r>
            <a:r>
              <a:rPr sz="1650" b="1" spc="-5" dirty="0">
                <a:latin typeface="Roboto"/>
                <a:cs typeface="Roboto"/>
              </a:rPr>
              <a:t> </a:t>
            </a:r>
            <a:r>
              <a:rPr sz="1650" b="1" spc="-25" dirty="0">
                <a:latin typeface="Roboto"/>
                <a:cs typeface="Roboto"/>
              </a:rPr>
              <a:t>and </a:t>
            </a:r>
            <a:r>
              <a:rPr sz="1650" b="1" dirty="0">
                <a:latin typeface="Roboto"/>
                <a:cs typeface="Roboto"/>
              </a:rPr>
              <a:t>commercial</a:t>
            </a:r>
            <a:r>
              <a:rPr sz="1650" b="1" spc="-20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vehicle </a:t>
            </a:r>
            <a:r>
              <a:rPr sz="1650" b="1" dirty="0">
                <a:latin typeface="Roboto"/>
                <a:cs typeface="Roboto"/>
              </a:rPr>
              <a:t>tires,</a:t>
            </a:r>
            <a:r>
              <a:rPr sz="1650" b="1" spc="-4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growing</a:t>
            </a:r>
            <a:r>
              <a:rPr sz="1650" b="1" spc="-40" dirty="0">
                <a:latin typeface="Roboto"/>
                <a:cs typeface="Roboto"/>
              </a:rPr>
              <a:t> </a:t>
            </a:r>
            <a:r>
              <a:rPr sz="1650" b="1" spc="-25" dirty="0">
                <a:latin typeface="Roboto"/>
                <a:cs typeface="Roboto"/>
              </a:rPr>
              <a:t>in </a:t>
            </a:r>
            <a:r>
              <a:rPr sz="1650" b="1" spc="-40" dirty="0">
                <a:latin typeface="Roboto"/>
                <a:cs typeface="Roboto"/>
              </a:rPr>
              <a:t>two-</a:t>
            </a:r>
            <a:r>
              <a:rPr sz="1650" b="1" spc="-10" dirty="0">
                <a:latin typeface="Roboto"/>
                <a:cs typeface="Roboto"/>
              </a:rPr>
              <a:t>wheelers.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3189508" y="5680062"/>
            <a:ext cx="1838960" cy="9302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635" algn="ctr">
              <a:lnSpc>
                <a:spcPts val="1770"/>
              </a:lnSpc>
              <a:spcBef>
                <a:spcPts val="185"/>
              </a:spcBef>
            </a:pPr>
            <a:r>
              <a:rPr sz="1500" b="1" dirty="0">
                <a:latin typeface="Roboto"/>
                <a:cs typeface="Roboto"/>
              </a:rPr>
              <a:t>Durable</a:t>
            </a:r>
            <a:r>
              <a:rPr sz="1500" b="1" spc="-35" dirty="0">
                <a:latin typeface="Roboto"/>
                <a:cs typeface="Roboto"/>
              </a:rPr>
              <a:t> </a:t>
            </a:r>
            <a:r>
              <a:rPr sz="1500" b="1" dirty="0">
                <a:latin typeface="Roboto"/>
                <a:cs typeface="Roboto"/>
              </a:rPr>
              <a:t>tires</a:t>
            </a:r>
            <a:r>
              <a:rPr sz="1500" b="1" spc="-35" dirty="0">
                <a:latin typeface="Roboto"/>
                <a:cs typeface="Roboto"/>
              </a:rPr>
              <a:t> </a:t>
            </a:r>
            <a:r>
              <a:rPr sz="1500" b="1" spc="-25" dirty="0">
                <a:latin typeface="Roboto"/>
                <a:cs typeface="Roboto"/>
              </a:rPr>
              <a:t>for </a:t>
            </a:r>
            <a:r>
              <a:rPr sz="1500" b="1" dirty="0">
                <a:latin typeface="Roboto"/>
                <a:cs typeface="Roboto"/>
              </a:rPr>
              <a:t>passenger</a:t>
            </a:r>
            <a:r>
              <a:rPr sz="1500" b="1" spc="-30" dirty="0">
                <a:latin typeface="Roboto"/>
                <a:cs typeface="Roboto"/>
              </a:rPr>
              <a:t> </a:t>
            </a:r>
            <a:r>
              <a:rPr sz="1500" b="1" spc="-10" dirty="0">
                <a:latin typeface="Roboto"/>
                <a:cs typeface="Roboto"/>
              </a:rPr>
              <a:t>vehicles, </a:t>
            </a:r>
            <a:r>
              <a:rPr sz="1500" b="1" dirty="0">
                <a:latin typeface="Roboto"/>
                <a:cs typeface="Roboto"/>
              </a:rPr>
              <a:t>commercial</a:t>
            </a:r>
            <a:r>
              <a:rPr sz="1500" b="1" spc="-55" dirty="0">
                <a:latin typeface="Roboto"/>
                <a:cs typeface="Roboto"/>
              </a:rPr>
              <a:t> </a:t>
            </a:r>
            <a:r>
              <a:rPr sz="1500" b="1" spc="-10" dirty="0">
                <a:latin typeface="Roboto"/>
                <a:cs typeface="Roboto"/>
              </a:rPr>
              <a:t>vehicles, </a:t>
            </a:r>
            <a:r>
              <a:rPr sz="1500" b="1" dirty="0">
                <a:latin typeface="Roboto"/>
                <a:cs typeface="Roboto"/>
              </a:rPr>
              <a:t>and</a:t>
            </a:r>
            <a:r>
              <a:rPr sz="1500" b="1" spc="-5" dirty="0">
                <a:latin typeface="Roboto"/>
                <a:cs typeface="Roboto"/>
              </a:rPr>
              <a:t> </a:t>
            </a:r>
            <a:r>
              <a:rPr sz="1500" b="1" spc="-40" dirty="0">
                <a:latin typeface="Roboto"/>
                <a:cs typeface="Roboto"/>
              </a:rPr>
              <a:t>two-</a:t>
            </a:r>
            <a:r>
              <a:rPr sz="1500" b="1" spc="-10" dirty="0">
                <a:latin typeface="Roboto"/>
                <a:cs typeface="Roboto"/>
              </a:rPr>
              <a:t>wheelers.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152725" y="6952531"/>
            <a:ext cx="1866900" cy="1019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latin typeface="Roboto"/>
                <a:cs typeface="Roboto"/>
              </a:rPr>
              <a:t>Tires</a:t>
            </a:r>
            <a:r>
              <a:rPr sz="1650" b="1" spc="40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for</a:t>
            </a:r>
            <a:r>
              <a:rPr sz="1650" b="1" spc="45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passenger </a:t>
            </a:r>
            <a:r>
              <a:rPr sz="1650" b="1" dirty="0">
                <a:latin typeface="Roboto"/>
                <a:cs typeface="Roboto"/>
              </a:rPr>
              <a:t>cars,</a:t>
            </a:r>
            <a:r>
              <a:rPr sz="1650" b="1" spc="-6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trucks,</a:t>
            </a:r>
            <a:r>
              <a:rPr sz="1650" b="1" spc="-60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buses, </a:t>
            </a:r>
            <a:r>
              <a:rPr sz="1650" b="1" dirty="0">
                <a:latin typeface="Roboto"/>
                <a:cs typeface="Roboto"/>
              </a:rPr>
              <a:t>and</a:t>
            </a:r>
            <a:r>
              <a:rPr sz="1650" b="1" spc="5" dirty="0">
                <a:latin typeface="Roboto"/>
                <a:cs typeface="Roboto"/>
              </a:rPr>
              <a:t> </a:t>
            </a:r>
            <a:r>
              <a:rPr sz="1650" b="1" spc="-30" dirty="0">
                <a:latin typeface="Roboto"/>
                <a:cs typeface="Roboto"/>
              </a:rPr>
              <a:t>off-</a:t>
            </a:r>
            <a:r>
              <a:rPr sz="1650" b="1" spc="-35" dirty="0">
                <a:latin typeface="Roboto"/>
                <a:cs typeface="Roboto"/>
              </a:rPr>
              <a:t>the-</a:t>
            </a:r>
            <a:r>
              <a:rPr sz="1650" b="1" spc="-20" dirty="0">
                <a:latin typeface="Roboto"/>
                <a:cs typeface="Roboto"/>
              </a:rPr>
              <a:t>road </a:t>
            </a:r>
            <a:r>
              <a:rPr sz="1650" b="1" spc="-10" dirty="0">
                <a:latin typeface="Roboto"/>
                <a:cs typeface="Roboto"/>
              </a:rPr>
              <a:t>vehicles.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3158215" y="8232424"/>
            <a:ext cx="1828800" cy="1111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700"/>
              </a:lnSpc>
              <a:spcBef>
                <a:spcPts val="180"/>
              </a:spcBef>
            </a:pPr>
            <a:r>
              <a:rPr sz="1450" b="1" dirty="0">
                <a:latin typeface="Roboto"/>
                <a:cs typeface="Roboto"/>
              </a:rPr>
              <a:t>Premium</a:t>
            </a:r>
            <a:r>
              <a:rPr sz="1450" b="1" spc="-45" dirty="0">
                <a:latin typeface="Roboto"/>
                <a:cs typeface="Roboto"/>
              </a:rPr>
              <a:t> </a:t>
            </a:r>
            <a:r>
              <a:rPr sz="1450" b="1" dirty="0">
                <a:latin typeface="Roboto"/>
                <a:cs typeface="Roboto"/>
              </a:rPr>
              <a:t>tires</a:t>
            </a:r>
            <a:r>
              <a:rPr sz="1450" b="1" spc="-45" dirty="0">
                <a:latin typeface="Roboto"/>
                <a:cs typeface="Roboto"/>
              </a:rPr>
              <a:t> </a:t>
            </a:r>
            <a:r>
              <a:rPr sz="1450" b="1" spc="-25" dirty="0">
                <a:latin typeface="Roboto"/>
                <a:cs typeface="Roboto"/>
              </a:rPr>
              <a:t>for </a:t>
            </a:r>
            <a:r>
              <a:rPr sz="1450" b="1" dirty="0">
                <a:latin typeface="Roboto"/>
                <a:cs typeface="Roboto"/>
              </a:rPr>
              <a:t>passenger</a:t>
            </a:r>
            <a:r>
              <a:rPr sz="1450" b="1" spc="-55" dirty="0">
                <a:latin typeface="Roboto"/>
                <a:cs typeface="Roboto"/>
              </a:rPr>
              <a:t> </a:t>
            </a:r>
            <a:r>
              <a:rPr sz="1450" b="1" spc="-10" dirty="0">
                <a:latin typeface="Roboto"/>
                <a:cs typeface="Roboto"/>
              </a:rPr>
              <a:t>vehicles </a:t>
            </a:r>
            <a:r>
              <a:rPr sz="1450" b="1" dirty="0">
                <a:latin typeface="Roboto"/>
                <a:cs typeface="Roboto"/>
              </a:rPr>
              <a:t>and</a:t>
            </a:r>
            <a:r>
              <a:rPr sz="1450" b="1" spc="-40" dirty="0">
                <a:latin typeface="Roboto"/>
                <a:cs typeface="Roboto"/>
              </a:rPr>
              <a:t> </a:t>
            </a:r>
            <a:r>
              <a:rPr sz="1450" b="1" spc="-10" dirty="0">
                <a:latin typeface="Roboto"/>
                <a:cs typeface="Roboto"/>
              </a:rPr>
              <a:t>commercial </a:t>
            </a:r>
            <a:r>
              <a:rPr sz="1450" b="1" dirty="0">
                <a:latin typeface="Roboto"/>
                <a:cs typeface="Roboto"/>
              </a:rPr>
              <a:t>segments</a:t>
            </a:r>
            <a:r>
              <a:rPr sz="1450" b="1" spc="-70" dirty="0">
                <a:latin typeface="Roboto"/>
                <a:cs typeface="Roboto"/>
              </a:rPr>
              <a:t> </a:t>
            </a:r>
            <a:r>
              <a:rPr sz="1450" b="1" spc="-20" dirty="0">
                <a:latin typeface="Roboto"/>
                <a:cs typeface="Roboto"/>
              </a:rPr>
              <a:t>with </a:t>
            </a:r>
            <a:r>
              <a:rPr sz="1450" b="1" dirty="0">
                <a:latin typeface="Roboto"/>
                <a:cs typeface="Roboto"/>
              </a:rPr>
              <a:t>advanced</a:t>
            </a:r>
            <a:r>
              <a:rPr sz="1450" b="1" spc="-80" dirty="0">
                <a:latin typeface="Roboto"/>
                <a:cs typeface="Roboto"/>
              </a:rPr>
              <a:t> </a:t>
            </a:r>
            <a:r>
              <a:rPr sz="1450" b="1" spc="-10" dirty="0">
                <a:latin typeface="Roboto"/>
                <a:cs typeface="Roboto"/>
              </a:rPr>
              <a:t>technology.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5381234" y="3010993"/>
            <a:ext cx="1984375" cy="1019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latin typeface="Roboto"/>
                <a:cs typeface="Roboto"/>
              </a:rPr>
              <a:t>Urban</a:t>
            </a:r>
            <a:r>
              <a:rPr sz="1650" b="1" spc="-7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and</a:t>
            </a:r>
            <a:r>
              <a:rPr sz="1650" b="1" spc="-75" dirty="0">
                <a:latin typeface="Roboto"/>
                <a:cs typeface="Roboto"/>
              </a:rPr>
              <a:t> </a:t>
            </a:r>
            <a:r>
              <a:rPr sz="1650" b="1" spc="-20" dirty="0">
                <a:latin typeface="Roboto"/>
                <a:cs typeface="Roboto"/>
              </a:rPr>
              <a:t>rural </a:t>
            </a:r>
            <a:r>
              <a:rPr sz="1650" b="1" dirty="0">
                <a:latin typeface="Roboto"/>
                <a:cs typeface="Roboto"/>
              </a:rPr>
              <a:t>consumers,</a:t>
            </a:r>
            <a:r>
              <a:rPr sz="1650" b="1" spc="-85" dirty="0">
                <a:latin typeface="Roboto"/>
                <a:cs typeface="Roboto"/>
              </a:rPr>
              <a:t> </a:t>
            </a:r>
            <a:r>
              <a:rPr sz="1650" b="1" spc="-25" dirty="0">
                <a:latin typeface="Roboto"/>
                <a:cs typeface="Roboto"/>
              </a:rPr>
              <a:t>OEM </a:t>
            </a:r>
            <a:r>
              <a:rPr sz="1650" b="1" spc="-10" dirty="0">
                <a:latin typeface="Roboto"/>
                <a:cs typeface="Roboto"/>
              </a:rPr>
              <a:t>partnerships, </a:t>
            </a:r>
            <a:r>
              <a:rPr sz="1650" b="1" dirty="0">
                <a:latin typeface="Roboto"/>
                <a:cs typeface="Roboto"/>
              </a:rPr>
              <a:t>replacement</a:t>
            </a:r>
            <a:r>
              <a:rPr sz="1650" b="1" spc="-15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market.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5352659" y="4311878"/>
            <a:ext cx="1974850" cy="1019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latin typeface="Roboto"/>
                <a:cs typeface="Roboto"/>
              </a:rPr>
              <a:t>Urban</a:t>
            </a:r>
            <a:r>
              <a:rPr sz="1650" b="1" spc="-7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and</a:t>
            </a:r>
            <a:r>
              <a:rPr sz="1650" b="1" spc="-75" dirty="0">
                <a:latin typeface="Roboto"/>
                <a:cs typeface="Roboto"/>
              </a:rPr>
              <a:t> </a:t>
            </a:r>
            <a:r>
              <a:rPr sz="1650" b="1" spc="-20" dirty="0">
                <a:latin typeface="Roboto"/>
                <a:cs typeface="Roboto"/>
              </a:rPr>
              <a:t>rural </a:t>
            </a:r>
            <a:r>
              <a:rPr sz="1650" b="1" dirty="0">
                <a:latin typeface="Roboto"/>
                <a:cs typeface="Roboto"/>
              </a:rPr>
              <a:t>markets,</a:t>
            </a:r>
            <a:r>
              <a:rPr sz="1650" b="1" spc="-5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focused</a:t>
            </a:r>
            <a:r>
              <a:rPr sz="1650" b="1" spc="-50" dirty="0">
                <a:latin typeface="Roboto"/>
                <a:cs typeface="Roboto"/>
              </a:rPr>
              <a:t> </a:t>
            </a:r>
            <a:r>
              <a:rPr sz="1650" b="1" spc="-25" dirty="0">
                <a:latin typeface="Roboto"/>
                <a:cs typeface="Roboto"/>
              </a:rPr>
              <a:t>on </a:t>
            </a:r>
            <a:r>
              <a:rPr sz="1650" b="1" dirty="0">
                <a:latin typeface="Roboto"/>
                <a:cs typeface="Roboto"/>
              </a:rPr>
              <a:t>safety,</a:t>
            </a:r>
            <a:r>
              <a:rPr sz="1650" b="1" spc="-85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performance, </a:t>
            </a:r>
            <a:r>
              <a:rPr sz="1650" b="1" dirty="0">
                <a:latin typeface="Roboto"/>
                <a:cs typeface="Roboto"/>
              </a:rPr>
              <a:t>and</a:t>
            </a:r>
            <a:r>
              <a:rPr sz="1650" b="1" spc="-55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durability.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353729" y="5612763"/>
            <a:ext cx="1984375" cy="1019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065" marR="5080" indent="-635" algn="ctr">
              <a:lnSpc>
                <a:spcPts val="1950"/>
              </a:lnSpc>
              <a:spcBef>
                <a:spcPts val="190"/>
              </a:spcBef>
            </a:pPr>
            <a:r>
              <a:rPr sz="1650" b="1" spc="-25" dirty="0">
                <a:latin typeface="Roboto"/>
                <a:cs typeface="Roboto"/>
              </a:rPr>
              <a:t>Budget-</a:t>
            </a:r>
            <a:r>
              <a:rPr sz="1650" b="1" spc="-10" dirty="0">
                <a:latin typeface="Roboto"/>
                <a:cs typeface="Roboto"/>
              </a:rPr>
              <a:t>conscious </a:t>
            </a:r>
            <a:r>
              <a:rPr sz="1650" b="1" dirty="0">
                <a:latin typeface="Roboto"/>
                <a:cs typeface="Roboto"/>
              </a:rPr>
              <a:t>customers,</a:t>
            </a:r>
            <a:r>
              <a:rPr sz="1650" b="1" spc="-90" dirty="0">
                <a:latin typeface="Roboto"/>
                <a:cs typeface="Roboto"/>
              </a:rPr>
              <a:t> </a:t>
            </a:r>
            <a:r>
              <a:rPr sz="1650" b="1" spc="-20" dirty="0">
                <a:latin typeface="Roboto"/>
                <a:cs typeface="Roboto"/>
              </a:rPr>
              <a:t>fleet </a:t>
            </a:r>
            <a:r>
              <a:rPr sz="1650" b="1" dirty="0">
                <a:latin typeface="Roboto"/>
                <a:cs typeface="Roboto"/>
              </a:rPr>
              <a:t>operators,</a:t>
            </a:r>
            <a:r>
              <a:rPr sz="1650" b="1" spc="-70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strong</a:t>
            </a:r>
            <a:r>
              <a:rPr sz="1650" b="1" spc="-70" dirty="0">
                <a:latin typeface="Roboto"/>
                <a:cs typeface="Roboto"/>
              </a:rPr>
              <a:t> </a:t>
            </a:r>
            <a:r>
              <a:rPr sz="1650" b="1" spc="-25" dirty="0">
                <a:latin typeface="Roboto"/>
                <a:cs typeface="Roboto"/>
              </a:rPr>
              <a:t>in </a:t>
            </a:r>
            <a:r>
              <a:rPr sz="1650" b="1" dirty="0">
                <a:latin typeface="Roboto"/>
                <a:cs typeface="Roboto"/>
              </a:rPr>
              <a:t>replacement</a:t>
            </a:r>
            <a:r>
              <a:rPr sz="1650" b="1" spc="-15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market.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5440645" y="6977746"/>
            <a:ext cx="1826895" cy="10198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indent="-635" algn="ctr">
              <a:lnSpc>
                <a:spcPts val="1950"/>
              </a:lnSpc>
              <a:spcBef>
                <a:spcPts val="190"/>
              </a:spcBef>
            </a:pPr>
            <a:r>
              <a:rPr sz="1650" b="1" dirty="0">
                <a:latin typeface="Roboto"/>
                <a:cs typeface="Roboto"/>
              </a:rPr>
              <a:t>Urban</a:t>
            </a:r>
            <a:r>
              <a:rPr sz="1650" b="1" spc="-75" dirty="0">
                <a:latin typeface="Roboto"/>
                <a:cs typeface="Roboto"/>
              </a:rPr>
              <a:t> </a:t>
            </a:r>
            <a:r>
              <a:rPr sz="1650" b="1" dirty="0">
                <a:latin typeface="Roboto"/>
                <a:cs typeface="Roboto"/>
              </a:rPr>
              <a:t>and</a:t>
            </a:r>
            <a:r>
              <a:rPr sz="1650" b="1" spc="-75" dirty="0">
                <a:latin typeface="Roboto"/>
                <a:cs typeface="Roboto"/>
              </a:rPr>
              <a:t> </a:t>
            </a:r>
            <a:r>
              <a:rPr sz="1650" b="1" spc="-20" dirty="0">
                <a:latin typeface="Roboto"/>
                <a:cs typeface="Roboto"/>
              </a:rPr>
              <a:t>semi- </a:t>
            </a:r>
            <a:r>
              <a:rPr sz="1650" b="1" dirty="0">
                <a:latin typeface="Roboto"/>
                <a:cs typeface="Roboto"/>
              </a:rPr>
              <a:t>urban</a:t>
            </a:r>
            <a:r>
              <a:rPr sz="1650" b="1" spc="-60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markets, </a:t>
            </a:r>
            <a:r>
              <a:rPr sz="1650" b="1" dirty="0">
                <a:latin typeface="Roboto"/>
                <a:cs typeface="Roboto"/>
              </a:rPr>
              <a:t>OEM</a:t>
            </a:r>
            <a:r>
              <a:rPr sz="1650" b="1" spc="-10" dirty="0">
                <a:latin typeface="Roboto"/>
                <a:cs typeface="Roboto"/>
              </a:rPr>
              <a:t> partnerships, </a:t>
            </a:r>
            <a:r>
              <a:rPr sz="1650" b="1" dirty="0">
                <a:latin typeface="Roboto"/>
                <a:cs typeface="Roboto"/>
              </a:rPr>
              <a:t>expanding</a:t>
            </a:r>
            <a:r>
              <a:rPr sz="1650" b="1" spc="-90" dirty="0">
                <a:latin typeface="Roboto"/>
                <a:cs typeface="Roboto"/>
              </a:rPr>
              <a:t> </a:t>
            </a:r>
            <a:r>
              <a:rPr sz="1650" b="1" spc="-10" dirty="0">
                <a:latin typeface="Roboto"/>
                <a:cs typeface="Roboto"/>
              </a:rPr>
              <a:t>exports.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449518" y="8279046"/>
            <a:ext cx="1878964" cy="10725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 indent="-635" algn="ctr">
              <a:lnSpc>
                <a:spcPts val="1639"/>
              </a:lnSpc>
              <a:spcBef>
                <a:spcPts val="175"/>
              </a:spcBef>
            </a:pPr>
            <a:r>
              <a:rPr sz="1400" b="1" dirty="0">
                <a:latin typeface="Roboto"/>
                <a:cs typeface="Roboto"/>
              </a:rPr>
              <a:t>Primarily</a:t>
            </a:r>
            <a:r>
              <a:rPr sz="1400" b="1" spc="-65" dirty="0">
                <a:latin typeface="Roboto"/>
                <a:cs typeface="Roboto"/>
              </a:rPr>
              <a:t> </a:t>
            </a:r>
            <a:r>
              <a:rPr sz="1400" b="1" spc="-10" dirty="0">
                <a:latin typeface="Roboto"/>
                <a:cs typeface="Roboto"/>
              </a:rPr>
              <a:t>urban, </a:t>
            </a:r>
            <a:r>
              <a:rPr sz="1400" b="1" dirty="0">
                <a:latin typeface="Roboto"/>
                <a:cs typeface="Roboto"/>
              </a:rPr>
              <a:t>premium</a:t>
            </a:r>
            <a:r>
              <a:rPr sz="1400" b="1" spc="-65" dirty="0">
                <a:latin typeface="Roboto"/>
                <a:cs typeface="Roboto"/>
              </a:rPr>
              <a:t> </a:t>
            </a:r>
            <a:r>
              <a:rPr sz="1400" b="1" spc="-10" dirty="0">
                <a:latin typeface="Roboto"/>
                <a:cs typeface="Roboto"/>
              </a:rPr>
              <a:t>segment consumers,</a:t>
            </a:r>
            <a:r>
              <a:rPr sz="1400" b="1" spc="-50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focused</a:t>
            </a:r>
            <a:r>
              <a:rPr sz="1400" b="1" spc="-45" dirty="0">
                <a:latin typeface="Roboto"/>
                <a:cs typeface="Roboto"/>
              </a:rPr>
              <a:t> </a:t>
            </a:r>
            <a:r>
              <a:rPr sz="1400" b="1" spc="-25" dirty="0">
                <a:latin typeface="Roboto"/>
                <a:cs typeface="Roboto"/>
              </a:rPr>
              <a:t>on </a:t>
            </a:r>
            <a:r>
              <a:rPr sz="1400" b="1" dirty="0">
                <a:latin typeface="Roboto"/>
                <a:cs typeface="Roboto"/>
              </a:rPr>
              <a:t>high</a:t>
            </a:r>
            <a:r>
              <a:rPr sz="1400" b="1" spc="-55" dirty="0">
                <a:latin typeface="Roboto"/>
                <a:cs typeface="Roboto"/>
              </a:rPr>
              <a:t> </a:t>
            </a:r>
            <a:r>
              <a:rPr sz="1400" b="1" dirty="0">
                <a:latin typeface="Roboto"/>
                <a:cs typeface="Roboto"/>
              </a:rPr>
              <a:t>performance</a:t>
            </a:r>
            <a:r>
              <a:rPr sz="1400" b="1" spc="-50" dirty="0">
                <a:latin typeface="Roboto"/>
                <a:cs typeface="Roboto"/>
              </a:rPr>
              <a:t> </a:t>
            </a:r>
            <a:r>
              <a:rPr sz="1400" b="1" spc="-25" dirty="0">
                <a:latin typeface="Roboto"/>
                <a:cs typeface="Roboto"/>
              </a:rPr>
              <a:t>and </a:t>
            </a:r>
            <a:r>
              <a:rPr sz="1400" b="1" dirty="0">
                <a:latin typeface="Roboto"/>
                <a:cs typeface="Roboto"/>
              </a:rPr>
              <a:t>safety</a:t>
            </a:r>
            <a:r>
              <a:rPr sz="1400" b="1" spc="-80" dirty="0">
                <a:latin typeface="Roboto"/>
                <a:cs typeface="Roboto"/>
              </a:rPr>
              <a:t> </a:t>
            </a:r>
            <a:r>
              <a:rPr sz="1400" b="1" spc="-10" dirty="0">
                <a:latin typeface="Roboto"/>
                <a:cs typeface="Roboto"/>
              </a:rPr>
              <a:t>features.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1603</Words>
  <Application>Microsoft Office PowerPoint</Application>
  <PresentationFormat>Custom</PresentationFormat>
  <Paragraphs>289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MT</vt:lpstr>
      <vt:lpstr>Roboto</vt:lpstr>
      <vt:lpstr>Verdana</vt:lpstr>
      <vt:lpstr>Office Theme</vt:lpstr>
      <vt:lpstr>PowerPoint Presentation</vt:lpstr>
      <vt:lpstr>MRF Ltd. - Intoduction</vt:lpstr>
      <vt:lpstr>PowerPoint Presentation</vt:lpstr>
      <vt:lpstr>Generic Corporate Strategy Analysis</vt:lpstr>
      <vt:lpstr>Generic Corporate Strategy Analysis</vt:lpstr>
      <vt:lpstr>Strategic Position and Action Evaluation</vt:lpstr>
      <vt:lpstr>SPACE MATRIX</vt:lpstr>
      <vt:lpstr>BCG Matrix</vt:lpstr>
      <vt:lpstr>Factors Affecting Growth of MRF LTD.</vt:lpstr>
      <vt:lpstr>Growth Stages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bits.pptx (Presentation)</dc:title>
  <dc:creator>Technical Senate</dc:creator>
  <cp:keywords>DAGK1YFoRf0,BAF8UYfDxFQ</cp:keywords>
  <cp:lastModifiedBy>Ninad Walde</cp:lastModifiedBy>
  <cp:revision>3</cp:revision>
  <dcterms:created xsi:type="dcterms:W3CDTF">2025-04-08T13:27:35Z</dcterms:created>
  <dcterms:modified xsi:type="dcterms:W3CDTF">2025-04-08T13:30:37Z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2024-07-13T00:00:00Z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2025-04-08T00:00:00Z</vt:filetime>
  </property>
  <property fmtid="{D5CDD505-2E9C-101B-9397-08002B2CF9AE}" pid="5" name="Producer">
    <vt:lpwstr>Canva</vt:lpwstr>
  </property>
</Properties>
</file>