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319" y="6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0F114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20282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0F1140"/>
                </a:solidFill>
                <a:latin typeface="Arial MT"/>
                <a:cs typeface="Arial MT"/>
              </a:defRPr>
            </a:lvl1pPr>
          </a:lstStyle>
          <a:p>
            <a:pPr marL="450850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0F114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20282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0F1140"/>
                </a:solidFill>
                <a:latin typeface="Arial MT"/>
                <a:cs typeface="Arial MT"/>
              </a:defRPr>
            </a:lvl1pPr>
          </a:lstStyle>
          <a:p>
            <a:pPr marL="450850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0F114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0F1140"/>
                </a:solidFill>
                <a:latin typeface="Arial MT"/>
                <a:cs typeface="Arial MT"/>
              </a:defRPr>
            </a:lvl1pPr>
          </a:lstStyle>
          <a:p>
            <a:pPr marL="450850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9F4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1373077" y="9650234"/>
            <a:ext cx="3540760" cy="76200"/>
          </a:xfrm>
          <a:custGeom>
            <a:avLst/>
            <a:gdLst/>
            <a:ahLst/>
            <a:cxnLst/>
            <a:rect l="l" t="t" r="r" b="b"/>
            <a:pathLst>
              <a:path w="3540759" h="76200">
                <a:moveTo>
                  <a:pt x="0" y="76199"/>
                </a:moveTo>
                <a:lnTo>
                  <a:pt x="3540725" y="76199"/>
                </a:lnTo>
                <a:lnTo>
                  <a:pt x="3540725" y="0"/>
                </a:lnTo>
                <a:lnTo>
                  <a:pt x="0" y="0"/>
                </a:lnTo>
                <a:lnTo>
                  <a:pt x="0" y="76199"/>
                </a:lnTo>
                <a:close/>
              </a:path>
            </a:pathLst>
          </a:custGeom>
          <a:solidFill>
            <a:srgbClr val="75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835378" y="9650332"/>
            <a:ext cx="3450590" cy="74295"/>
          </a:xfrm>
          <a:custGeom>
            <a:avLst/>
            <a:gdLst/>
            <a:ahLst/>
            <a:cxnLst/>
            <a:rect l="l" t="t" r="r" b="b"/>
            <a:pathLst>
              <a:path w="3450590" h="74295">
                <a:moveTo>
                  <a:pt x="3450033" y="73828"/>
                </a:moveTo>
                <a:lnTo>
                  <a:pt x="0" y="73828"/>
                </a:lnTo>
                <a:lnTo>
                  <a:pt x="0" y="0"/>
                </a:lnTo>
                <a:lnTo>
                  <a:pt x="3450033" y="0"/>
                </a:lnTo>
                <a:lnTo>
                  <a:pt x="3450033" y="73828"/>
                </a:lnTo>
                <a:close/>
              </a:path>
            </a:pathLst>
          </a:custGeom>
          <a:solidFill>
            <a:srgbClr val="E31B2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7388812" y="9650234"/>
            <a:ext cx="3984625" cy="76200"/>
          </a:xfrm>
          <a:custGeom>
            <a:avLst/>
            <a:gdLst/>
            <a:ahLst/>
            <a:cxnLst/>
            <a:rect l="l" t="t" r="r" b="b"/>
            <a:pathLst>
              <a:path w="3984625" h="76200">
                <a:moveTo>
                  <a:pt x="3984264" y="0"/>
                </a:moveTo>
                <a:lnTo>
                  <a:pt x="3984264" y="76199"/>
                </a:lnTo>
                <a:lnTo>
                  <a:pt x="0" y="76199"/>
                </a:lnTo>
                <a:lnTo>
                  <a:pt x="0" y="0"/>
                </a:lnTo>
                <a:lnTo>
                  <a:pt x="3984264" y="0"/>
                </a:lnTo>
                <a:close/>
              </a:path>
            </a:pathLst>
          </a:custGeom>
          <a:solidFill>
            <a:srgbClr val="FBB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645942" y="1202593"/>
            <a:ext cx="3580129" cy="66675"/>
          </a:xfrm>
          <a:custGeom>
            <a:avLst/>
            <a:gdLst/>
            <a:ahLst/>
            <a:cxnLst/>
            <a:rect l="l" t="t" r="r" b="b"/>
            <a:pathLst>
              <a:path w="3580129" h="66675">
                <a:moveTo>
                  <a:pt x="0" y="66498"/>
                </a:moveTo>
                <a:lnTo>
                  <a:pt x="3579923" y="66498"/>
                </a:lnTo>
                <a:lnTo>
                  <a:pt x="3579923" y="0"/>
                </a:lnTo>
                <a:lnTo>
                  <a:pt x="0" y="0"/>
                </a:lnTo>
                <a:lnTo>
                  <a:pt x="0" y="66498"/>
                </a:lnTo>
                <a:close/>
              </a:path>
            </a:pathLst>
          </a:custGeom>
          <a:solidFill>
            <a:srgbClr val="75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1202593"/>
            <a:ext cx="3646170" cy="66675"/>
          </a:xfrm>
          <a:custGeom>
            <a:avLst/>
            <a:gdLst/>
            <a:ahLst/>
            <a:cxnLst/>
            <a:rect l="l" t="t" r="r" b="b"/>
            <a:pathLst>
              <a:path w="3646170" h="66675">
                <a:moveTo>
                  <a:pt x="0" y="0"/>
                </a:moveTo>
                <a:lnTo>
                  <a:pt x="3645942" y="0"/>
                </a:lnTo>
                <a:lnTo>
                  <a:pt x="3645942" y="66498"/>
                </a:lnTo>
                <a:lnTo>
                  <a:pt x="0" y="66498"/>
                </a:lnTo>
                <a:lnTo>
                  <a:pt x="0" y="0"/>
                </a:lnTo>
                <a:close/>
              </a:path>
            </a:pathLst>
          </a:custGeom>
          <a:solidFill>
            <a:srgbClr val="FBB0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7225866" y="1202593"/>
            <a:ext cx="3594735" cy="66675"/>
          </a:xfrm>
          <a:custGeom>
            <a:avLst/>
            <a:gdLst/>
            <a:ahLst/>
            <a:cxnLst/>
            <a:rect l="l" t="t" r="r" b="b"/>
            <a:pathLst>
              <a:path w="3594734" h="66675">
                <a:moveTo>
                  <a:pt x="3594533" y="66498"/>
                </a:moveTo>
                <a:lnTo>
                  <a:pt x="0" y="66498"/>
                </a:lnTo>
                <a:lnTo>
                  <a:pt x="0" y="0"/>
                </a:lnTo>
                <a:lnTo>
                  <a:pt x="3594533" y="0"/>
                </a:lnTo>
                <a:lnTo>
                  <a:pt x="3594533" y="66498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500" b="1" i="0">
                <a:solidFill>
                  <a:srgbClr val="0F114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0F1140"/>
                </a:solidFill>
                <a:latin typeface="Arial MT"/>
                <a:cs typeface="Arial MT"/>
              </a:defRPr>
            </a:lvl1pPr>
          </a:lstStyle>
          <a:p>
            <a:pPr marL="450850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0F1140"/>
                </a:solidFill>
                <a:latin typeface="Arial MT"/>
                <a:cs typeface="Arial MT"/>
              </a:defRPr>
            </a:lvl1pPr>
          </a:lstStyle>
          <a:p>
            <a:pPr marL="450850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9F4E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0113" y="42851"/>
            <a:ext cx="10359390" cy="1089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500" b="1" i="0">
                <a:solidFill>
                  <a:srgbClr val="0F1140"/>
                </a:solidFill>
                <a:latin typeface="Roboto"/>
                <a:cs typeface="Robo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825589" y="2416908"/>
            <a:ext cx="8046084" cy="6026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20282F"/>
                </a:solidFill>
                <a:latin typeface="Lucida Sans Unicode"/>
                <a:cs typeface="Lucida Sans Unicode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4683875" y="9766387"/>
            <a:ext cx="3527159" cy="3693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0F1140"/>
                </a:solidFill>
                <a:latin typeface="Arial MT"/>
                <a:cs typeface="Arial MT"/>
              </a:defRPr>
            </a:lvl1pPr>
          </a:lstStyle>
          <a:p>
            <a:pPr marL="450850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3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jp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3.png"/><Relationship Id="rId2" Type="http://schemas.openxmlformats.org/officeDocument/2006/relationships/image" Target="../media/image10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3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13" Type="http://schemas.openxmlformats.org/officeDocument/2006/relationships/image" Target="../media/image54.png"/><Relationship Id="rId18" Type="http://schemas.openxmlformats.org/officeDocument/2006/relationships/image" Target="../media/image59.png"/><Relationship Id="rId3" Type="http://schemas.openxmlformats.org/officeDocument/2006/relationships/image" Target="../media/image45.png"/><Relationship Id="rId7" Type="http://schemas.openxmlformats.org/officeDocument/2006/relationships/image" Target="../media/image48.png"/><Relationship Id="rId12" Type="http://schemas.openxmlformats.org/officeDocument/2006/relationships/image" Target="../media/image53.png"/><Relationship Id="rId17" Type="http://schemas.openxmlformats.org/officeDocument/2006/relationships/image" Target="../media/image58.png"/><Relationship Id="rId2" Type="http://schemas.openxmlformats.org/officeDocument/2006/relationships/image" Target="../media/image44.png"/><Relationship Id="rId16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10" Type="http://schemas.openxmlformats.org/officeDocument/2006/relationships/image" Target="../media/image51.png"/><Relationship Id="rId19" Type="http://schemas.openxmlformats.org/officeDocument/2006/relationships/image" Target="../media/image3.png"/><Relationship Id="rId4" Type="http://schemas.openxmlformats.org/officeDocument/2006/relationships/image" Target="../media/image12.png"/><Relationship Id="rId9" Type="http://schemas.openxmlformats.org/officeDocument/2006/relationships/image" Target="../media/image50.png"/><Relationship Id="rId14" Type="http://schemas.openxmlformats.org/officeDocument/2006/relationships/image" Target="../media/image5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39.png"/><Relationship Id="rId3" Type="http://schemas.openxmlformats.org/officeDocument/2006/relationships/image" Target="../media/image42.png"/><Relationship Id="rId7" Type="http://schemas.openxmlformats.org/officeDocument/2006/relationships/image" Target="../media/image60.png"/><Relationship Id="rId12" Type="http://schemas.openxmlformats.org/officeDocument/2006/relationships/image" Target="../media/image36.png"/><Relationship Id="rId2" Type="http://schemas.openxmlformats.org/officeDocument/2006/relationships/image" Target="../media/image35.png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11" Type="http://schemas.openxmlformats.org/officeDocument/2006/relationships/image" Target="../media/image34.png"/><Relationship Id="rId5" Type="http://schemas.openxmlformats.org/officeDocument/2006/relationships/image" Target="../media/image38.png"/><Relationship Id="rId15" Type="http://schemas.openxmlformats.org/officeDocument/2006/relationships/image" Target="../media/image62.png"/><Relationship Id="rId10" Type="http://schemas.openxmlformats.org/officeDocument/2006/relationships/image" Target="../media/image61.png"/><Relationship Id="rId4" Type="http://schemas.openxmlformats.org/officeDocument/2006/relationships/image" Target="../media/image33.png"/><Relationship Id="rId9" Type="http://schemas.openxmlformats.org/officeDocument/2006/relationships/image" Target="../media/image43.png"/><Relationship Id="rId1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104775" y="-104774"/>
            <a:ext cx="18497550" cy="10496550"/>
            <a:chOff x="-104775" y="-104774"/>
            <a:chExt cx="18497550" cy="104965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9" y="3074305"/>
              <a:ext cx="18265139" cy="7201264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0"/>
                  </a:moveTo>
                  <a:lnTo>
                    <a:pt x="0" y="10286999"/>
                  </a:lnTo>
                  <a:lnTo>
                    <a:pt x="18287998" y="10286999"/>
                  </a:lnTo>
                  <a:lnTo>
                    <a:pt x="18287998" y="0"/>
                  </a:lnTo>
                  <a:lnTo>
                    <a:pt x="0" y="0"/>
                  </a:lnTo>
                </a:path>
              </a:pathLst>
            </a:custGeom>
            <a:ln w="209549">
              <a:solidFill>
                <a:srgbClr val="E31B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70452" y="2676487"/>
              <a:ext cx="9566910" cy="1944370"/>
            </a:xfrm>
            <a:custGeom>
              <a:avLst/>
              <a:gdLst/>
              <a:ahLst/>
              <a:cxnLst/>
              <a:rect l="l" t="t" r="r" b="b"/>
              <a:pathLst>
                <a:path w="9566910" h="1944370">
                  <a:moveTo>
                    <a:pt x="9566879" y="1943746"/>
                  </a:moveTo>
                  <a:lnTo>
                    <a:pt x="0" y="1943746"/>
                  </a:lnTo>
                  <a:lnTo>
                    <a:pt x="0" y="0"/>
                  </a:lnTo>
                  <a:lnTo>
                    <a:pt x="9566879" y="0"/>
                  </a:lnTo>
                  <a:lnTo>
                    <a:pt x="9566879" y="19437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369250" y="332031"/>
              <a:ext cx="1523999" cy="1523999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04800" y="1997661"/>
            <a:ext cx="13533617" cy="21304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marR="5080" indent="3836035">
              <a:lnSpc>
                <a:spcPct val="100000"/>
              </a:lnSpc>
              <a:spcBef>
                <a:spcPts val="110"/>
              </a:spcBef>
            </a:pPr>
            <a:r>
              <a:rPr sz="6900" dirty="0">
                <a:solidFill>
                  <a:srgbClr val="E72328"/>
                </a:solidFill>
              </a:rPr>
              <a:t>MRF</a:t>
            </a:r>
            <a:r>
              <a:rPr sz="6900" spc="-90" dirty="0">
                <a:solidFill>
                  <a:srgbClr val="E72328"/>
                </a:solidFill>
              </a:rPr>
              <a:t> </a:t>
            </a:r>
            <a:r>
              <a:rPr sz="6900" spc="-10" dirty="0">
                <a:solidFill>
                  <a:srgbClr val="000000"/>
                </a:solidFill>
              </a:rPr>
              <a:t>TYRES </a:t>
            </a:r>
            <a:r>
              <a:rPr sz="6900" dirty="0">
                <a:solidFill>
                  <a:srgbClr val="E31B24"/>
                </a:solidFill>
              </a:rPr>
              <a:t>FINANCIAL</a:t>
            </a:r>
            <a:r>
              <a:rPr sz="6900" spc="170" dirty="0">
                <a:solidFill>
                  <a:srgbClr val="E31B24"/>
                </a:solidFill>
              </a:rPr>
              <a:t> </a:t>
            </a:r>
            <a:r>
              <a:rPr sz="6900" dirty="0">
                <a:solidFill>
                  <a:srgbClr val="000000"/>
                </a:solidFill>
              </a:rPr>
              <a:t>ANALYSIS</a:t>
            </a:r>
            <a:r>
              <a:rPr sz="6900" spc="175" dirty="0">
                <a:solidFill>
                  <a:srgbClr val="000000"/>
                </a:solidFill>
              </a:rPr>
              <a:t> </a:t>
            </a:r>
            <a:r>
              <a:rPr sz="6900" spc="45" dirty="0">
                <a:solidFill>
                  <a:srgbClr val="000000"/>
                </a:solidFill>
              </a:rPr>
              <a:t>REPORT</a:t>
            </a:r>
            <a:endParaRPr sz="6900" dirty="0"/>
          </a:p>
        </p:txBody>
      </p:sp>
      <p:sp>
        <p:nvSpPr>
          <p:cNvPr id="14" name="object 14"/>
          <p:cNvSpPr txBox="1"/>
          <p:nvPr/>
        </p:nvSpPr>
        <p:spPr>
          <a:xfrm>
            <a:off x="11624423" y="4746802"/>
            <a:ext cx="5518150" cy="105791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306195" marR="5080" indent="-1294130">
              <a:lnSpc>
                <a:spcPts val="4050"/>
              </a:lnSpc>
              <a:spcBef>
                <a:spcPts val="229"/>
              </a:spcBef>
            </a:pPr>
            <a:r>
              <a:rPr sz="3400" b="1" dirty="0">
                <a:solidFill>
                  <a:srgbClr val="E31B24"/>
                </a:solidFill>
                <a:latin typeface="Arial"/>
                <a:cs typeface="Arial"/>
              </a:rPr>
              <a:t>~</a:t>
            </a:r>
            <a:r>
              <a:rPr sz="3400" b="1" spc="-45" dirty="0">
                <a:solidFill>
                  <a:srgbClr val="E31B24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E31B24"/>
                </a:solidFill>
                <a:latin typeface="Arial"/>
                <a:cs typeface="Arial"/>
              </a:rPr>
              <a:t>Under</a:t>
            </a:r>
            <a:r>
              <a:rPr sz="3400" b="1" spc="-40" dirty="0">
                <a:solidFill>
                  <a:srgbClr val="E31B24"/>
                </a:solidFill>
                <a:latin typeface="Arial"/>
                <a:cs typeface="Arial"/>
              </a:rPr>
              <a:t> </a:t>
            </a:r>
            <a:r>
              <a:rPr sz="3400" b="1" dirty="0">
                <a:solidFill>
                  <a:srgbClr val="E31B24"/>
                </a:solidFill>
                <a:latin typeface="Arial"/>
                <a:cs typeface="Arial"/>
              </a:rPr>
              <a:t>Supervision</a:t>
            </a:r>
            <a:r>
              <a:rPr sz="3400" b="1" spc="-45" dirty="0">
                <a:solidFill>
                  <a:srgbClr val="E31B24"/>
                </a:solidFill>
                <a:latin typeface="Arial"/>
                <a:cs typeface="Arial"/>
              </a:rPr>
              <a:t> </a:t>
            </a:r>
            <a:r>
              <a:rPr sz="3400" b="1" spc="-25" dirty="0">
                <a:solidFill>
                  <a:srgbClr val="E31B24"/>
                </a:solidFill>
                <a:latin typeface="Arial"/>
                <a:cs typeface="Arial"/>
              </a:rPr>
              <a:t>of: </a:t>
            </a:r>
            <a:r>
              <a:rPr sz="3400" b="1" dirty="0">
                <a:latin typeface="Arial"/>
                <a:cs typeface="Arial"/>
              </a:rPr>
              <a:t>Prof.</a:t>
            </a:r>
            <a:r>
              <a:rPr sz="3400" b="1" spc="-55" dirty="0">
                <a:latin typeface="Arial"/>
                <a:cs typeface="Arial"/>
              </a:rPr>
              <a:t> </a:t>
            </a:r>
            <a:r>
              <a:rPr sz="3400" b="1" dirty="0">
                <a:latin typeface="Arial"/>
                <a:cs typeface="Arial"/>
              </a:rPr>
              <a:t>Niranjan</a:t>
            </a:r>
            <a:r>
              <a:rPr sz="3400" b="1" spc="-55" dirty="0">
                <a:latin typeface="Arial"/>
                <a:cs typeface="Arial"/>
              </a:rPr>
              <a:t> </a:t>
            </a:r>
            <a:r>
              <a:rPr sz="3400" b="1" spc="-10" dirty="0">
                <a:latin typeface="Arial"/>
                <a:cs typeface="Arial"/>
              </a:rPr>
              <a:t>Swain</a:t>
            </a:r>
            <a:endParaRPr sz="3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1230334"/>
            <a:ext cx="10515600" cy="66040"/>
            <a:chOff x="0" y="1230334"/>
            <a:chExt cx="10515600" cy="66040"/>
          </a:xfrm>
        </p:grpSpPr>
        <p:sp>
          <p:nvSpPr>
            <p:cNvPr id="3" name="object 3"/>
            <p:cNvSpPr/>
            <p:nvPr/>
          </p:nvSpPr>
          <p:spPr>
            <a:xfrm>
              <a:off x="3543240" y="1230334"/>
              <a:ext cx="3479165" cy="66040"/>
            </a:xfrm>
            <a:custGeom>
              <a:avLst/>
              <a:gdLst/>
              <a:ahLst/>
              <a:cxnLst/>
              <a:rect l="l" t="t" r="r" b="b"/>
              <a:pathLst>
                <a:path w="3479165" h="66040">
                  <a:moveTo>
                    <a:pt x="0" y="65653"/>
                  </a:moveTo>
                  <a:lnTo>
                    <a:pt x="3479080" y="65653"/>
                  </a:lnTo>
                  <a:lnTo>
                    <a:pt x="3479080" y="0"/>
                  </a:lnTo>
                  <a:lnTo>
                    <a:pt x="0" y="0"/>
                  </a:lnTo>
                  <a:lnTo>
                    <a:pt x="0" y="65653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230334"/>
              <a:ext cx="3543300" cy="66040"/>
            </a:xfrm>
            <a:custGeom>
              <a:avLst/>
              <a:gdLst/>
              <a:ahLst/>
              <a:cxnLst/>
              <a:rect l="l" t="t" r="r" b="b"/>
              <a:pathLst>
                <a:path w="3543300" h="66040">
                  <a:moveTo>
                    <a:pt x="3543240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543240" y="0"/>
                  </a:lnTo>
                  <a:lnTo>
                    <a:pt x="3543240" y="65653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22320" y="1230334"/>
              <a:ext cx="3493770" cy="66040"/>
            </a:xfrm>
            <a:custGeom>
              <a:avLst/>
              <a:gdLst/>
              <a:ahLst/>
              <a:cxnLst/>
              <a:rect l="l" t="t" r="r" b="b"/>
              <a:pathLst>
                <a:path w="3493770" h="66040">
                  <a:moveTo>
                    <a:pt x="3493278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493278" y="0"/>
                  </a:lnTo>
                  <a:lnTo>
                    <a:pt x="3493278" y="656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7698582" y="9581944"/>
            <a:ext cx="10591800" cy="70485"/>
            <a:chOff x="7698582" y="9581944"/>
            <a:chExt cx="10591800" cy="70485"/>
          </a:xfrm>
        </p:grpSpPr>
        <p:sp>
          <p:nvSpPr>
            <p:cNvPr id="7" name="object 7"/>
            <p:cNvSpPr/>
            <p:nvPr/>
          </p:nvSpPr>
          <p:spPr>
            <a:xfrm>
              <a:off x="11571398" y="9581944"/>
              <a:ext cx="3441700" cy="70485"/>
            </a:xfrm>
            <a:custGeom>
              <a:avLst/>
              <a:gdLst/>
              <a:ahLst/>
              <a:cxnLst/>
              <a:rect l="l" t="t" r="r" b="b"/>
              <a:pathLst>
                <a:path w="3441700" h="70484">
                  <a:moveTo>
                    <a:pt x="0" y="70106"/>
                  </a:moveTo>
                  <a:lnTo>
                    <a:pt x="3441684" y="70106"/>
                  </a:lnTo>
                  <a:lnTo>
                    <a:pt x="3441684" y="0"/>
                  </a:lnTo>
                  <a:lnTo>
                    <a:pt x="0" y="0"/>
                  </a:lnTo>
                  <a:lnTo>
                    <a:pt x="0" y="70106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936851" y="9581944"/>
              <a:ext cx="3354070" cy="66040"/>
            </a:xfrm>
            <a:custGeom>
              <a:avLst/>
              <a:gdLst/>
              <a:ahLst/>
              <a:cxnLst/>
              <a:rect l="l" t="t" r="r" b="b"/>
              <a:pathLst>
                <a:path w="3354069" h="66040">
                  <a:moveTo>
                    <a:pt x="3353529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353529" y="0"/>
                  </a:lnTo>
                  <a:lnTo>
                    <a:pt x="3353529" y="65653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98582" y="9581944"/>
              <a:ext cx="3872865" cy="70485"/>
            </a:xfrm>
            <a:custGeom>
              <a:avLst/>
              <a:gdLst/>
              <a:ahLst/>
              <a:cxnLst/>
              <a:rect l="l" t="t" r="r" b="b"/>
              <a:pathLst>
                <a:path w="3872865" h="70484">
                  <a:moveTo>
                    <a:pt x="3872816" y="70106"/>
                  </a:moveTo>
                  <a:lnTo>
                    <a:pt x="0" y="70106"/>
                  </a:lnTo>
                  <a:lnTo>
                    <a:pt x="0" y="0"/>
                  </a:lnTo>
                  <a:lnTo>
                    <a:pt x="3872816" y="0"/>
                  </a:lnTo>
                  <a:lnTo>
                    <a:pt x="3872816" y="70106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0215971" y="7819583"/>
            <a:ext cx="8072120" cy="1438910"/>
          </a:xfrm>
          <a:custGeom>
            <a:avLst/>
            <a:gdLst/>
            <a:ahLst/>
            <a:cxnLst/>
            <a:rect l="l" t="t" r="r" b="b"/>
            <a:pathLst>
              <a:path w="8072119" h="1438909">
                <a:moveTo>
                  <a:pt x="7711548" y="1438716"/>
                </a:moveTo>
                <a:lnTo>
                  <a:pt x="771524" y="1438716"/>
                </a:lnTo>
                <a:lnTo>
                  <a:pt x="722732" y="1437301"/>
                </a:lnTo>
                <a:lnTo>
                  <a:pt x="674746" y="1433111"/>
                </a:lnTo>
                <a:lnTo>
                  <a:pt x="627657" y="1426231"/>
                </a:lnTo>
                <a:lnTo>
                  <a:pt x="581555" y="1416746"/>
                </a:lnTo>
                <a:lnTo>
                  <a:pt x="536530" y="1404739"/>
                </a:lnTo>
                <a:lnTo>
                  <a:pt x="492674" y="1390295"/>
                </a:lnTo>
                <a:lnTo>
                  <a:pt x="450076" y="1373498"/>
                </a:lnTo>
                <a:lnTo>
                  <a:pt x="408827" y="1354432"/>
                </a:lnTo>
                <a:lnTo>
                  <a:pt x="369016" y="1333181"/>
                </a:lnTo>
                <a:lnTo>
                  <a:pt x="330736" y="1309831"/>
                </a:lnTo>
                <a:lnTo>
                  <a:pt x="294075" y="1284464"/>
                </a:lnTo>
                <a:lnTo>
                  <a:pt x="259124" y="1257166"/>
                </a:lnTo>
                <a:lnTo>
                  <a:pt x="225974" y="1228021"/>
                </a:lnTo>
                <a:lnTo>
                  <a:pt x="194715" y="1197112"/>
                </a:lnTo>
                <a:lnTo>
                  <a:pt x="165437" y="1164524"/>
                </a:lnTo>
                <a:lnTo>
                  <a:pt x="138231" y="1130342"/>
                </a:lnTo>
                <a:lnTo>
                  <a:pt x="113187" y="1094650"/>
                </a:lnTo>
                <a:lnTo>
                  <a:pt x="90396" y="1057531"/>
                </a:lnTo>
                <a:lnTo>
                  <a:pt x="69947" y="1019071"/>
                </a:lnTo>
                <a:lnTo>
                  <a:pt x="51932" y="979353"/>
                </a:lnTo>
                <a:lnTo>
                  <a:pt x="36440" y="938462"/>
                </a:lnTo>
                <a:lnTo>
                  <a:pt x="23563" y="896482"/>
                </a:lnTo>
                <a:lnTo>
                  <a:pt x="13389" y="853497"/>
                </a:lnTo>
                <a:lnTo>
                  <a:pt x="6011" y="809592"/>
                </a:lnTo>
                <a:lnTo>
                  <a:pt x="1517" y="764851"/>
                </a:lnTo>
                <a:lnTo>
                  <a:pt x="0" y="719357"/>
                </a:lnTo>
                <a:lnTo>
                  <a:pt x="1517" y="673864"/>
                </a:lnTo>
                <a:lnTo>
                  <a:pt x="6011" y="629123"/>
                </a:lnTo>
                <a:lnTo>
                  <a:pt x="13389" y="585218"/>
                </a:lnTo>
                <a:lnTo>
                  <a:pt x="23563" y="542233"/>
                </a:lnTo>
                <a:lnTo>
                  <a:pt x="36440" y="500253"/>
                </a:lnTo>
                <a:lnTo>
                  <a:pt x="51932" y="459362"/>
                </a:lnTo>
                <a:lnTo>
                  <a:pt x="69947" y="419644"/>
                </a:lnTo>
                <a:lnTo>
                  <a:pt x="90396" y="381184"/>
                </a:lnTo>
                <a:lnTo>
                  <a:pt x="113187" y="344065"/>
                </a:lnTo>
                <a:lnTo>
                  <a:pt x="138231" y="308373"/>
                </a:lnTo>
                <a:lnTo>
                  <a:pt x="165437" y="274191"/>
                </a:lnTo>
                <a:lnTo>
                  <a:pt x="194715" y="241603"/>
                </a:lnTo>
                <a:lnTo>
                  <a:pt x="225974" y="210695"/>
                </a:lnTo>
                <a:lnTo>
                  <a:pt x="259124" y="181549"/>
                </a:lnTo>
                <a:lnTo>
                  <a:pt x="294075" y="154251"/>
                </a:lnTo>
                <a:lnTo>
                  <a:pt x="330736" y="128885"/>
                </a:lnTo>
                <a:lnTo>
                  <a:pt x="369016" y="105534"/>
                </a:lnTo>
                <a:lnTo>
                  <a:pt x="408827" y="84284"/>
                </a:lnTo>
                <a:lnTo>
                  <a:pt x="450076" y="65218"/>
                </a:lnTo>
                <a:lnTo>
                  <a:pt x="492674" y="48421"/>
                </a:lnTo>
                <a:lnTo>
                  <a:pt x="536530" y="33976"/>
                </a:lnTo>
                <a:lnTo>
                  <a:pt x="581555" y="21969"/>
                </a:lnTo>
                <a:lnTo>
                  <a:pt x="627657" y="12484"/>
                </a:lnTo>
                <a:lnTo>
                  <a:pt x="674746" y="5604"/>
                </a:lnTo>
                <a:lnTo>
                  <a:pt x="722732" y="1415"/>
                </a:lnTo>
                <a:lnTo>
                  <a:pt x="771524" y="0"/>
                </a:lnTo>
                <a:lnTo>
                  <a:pt x="7711548" y="0"/>
                </a:lnTo>
                <a:lnTo>
                  <a:pt x="7760340" y="1415"/>
                </a:lnTo>
                <a:lnTo>
                  <a:pt x="7808326" y="5604"/>
                </a:lnTo>
                <a:lnTo>
                  <a:pt x="7855416" y="12484"/>
                </a:lnTo>
                <a:lnTo>
                  <a:pt x="7901518" y="21969"/>
                </a:lnTo>
                <a:lnTo>
                  <a:pt x="7946542" y="33976"/>
                </a:lnTo>
                <a:lnTo>
                  <a:pt x="7990399" y="48421"/>
                </a:lnTo>
                <a:lnTo>
                  <a:pt x="8032997" y="65218"/>
                </a:lnTo>
                <a:lnTo>
                  <a:pt x="8072028" y="83258"/>
                </a:lnTo>
                <a:lnTo>
                  <a:pt x="8072028" y="1355457"/>
                </a:lnTo>
                <a:lnTo>
                  <a:pt x="8032997" y="1373498"/>
                </a:lnTo>
                <a:lnTo>
                  <a:pt x="7990399" y="1390295"/>
                </a:lnTo>
                <a:lnTo>
                  <a:pt x="7946542" y="1404739"/>
                </a:lnTo>
                <a:lnTo>
                  <a:pt x="7901518" y="1416746"/>
                </a:lnTo>
                <a:lnTo>
                  <a:pt x="7855416" y="1426231"/>
                </a:lnTo>
                <a:lnTo>
                  <a:pt x="7808326" y="1433111"/>
                </a:lnTo>
                <a:lnTo>
                  <a:pt x="7760340" y="1437301"/>
                </a:lnTo>
                <a:lnTo>
                  <a:pt x="7711548" y="1438716"/>
                </a:lnTo>
                <a:close/>
              </a:path>
            </a:pathLst>
          </a:custGeom>
          <a:solidFill>
            <a:srgbClr val="F0CFC7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10215971" y="1756926"/>
            <a:ext cx="8072120" cy="6062980"/>
            <a:chOff x="10215971" y="1756926"/>
            <a:chExt cx="8072120" cy="6062980"/>
          </a:xfrm>
        </p:grpSpPr>
        <p:sp>
          <p:nvSpPr>
            <p:cNvPr id="12" name="object 12"/>
            <p:cNvSpPr/>
            <p:nvPr/>
          </p:nvSpPr>
          <p:spPr>
            <a:xfrm>
              <a:off x="10215971" y="3623522"/>
              <a:ext cx="8072120" cy="1866900"/>
            </a:xfrm>
            <a:custGeom>
              <a:avLst/>
              <a:gdLst/>
              <a:ahLst/>
              <a:cxnLst/>
              <a:rect l="l" t="t" r="r" b="b"/>
              <a:pathLst>
                <a:path w="8072119" h="1866900">
                  <a:moveTo>
                    <a:pt x="8072028" y="1866597"/>
                  </a:moveTo>
                  <a:lnTo>
                    <a:pt x="771524" y="1866597"/>
                  </a:lnTo>
                  <a:lnTo>
                    <a:pt x="727744" y="1865119"/>
                  </a:lnTo>
                  <a:lnTo>
                    <a:pt x="684604" y="1860740"/>
                  </a:lnTo>
                  <a:lnTo>
                    <a:pt x="642169" y="1853536"/>
                  </a:lnTo>
                  <a:lnTo>
                    <a:pt x="600506" y="1843588"/>
                  </a:lnTo>
                  <a:lnTo>
                    <a:pt x="559679" y="1830974"/>
                  </a:lnTo>
                  <a:lnTo>
                    <a:pt x="519753" y="1815773"/>
                  </a:lnTo>
                  <a:lnTo>
                    <a:pt x="480793" y="1798064"/>
                  </a:lnTo>
                  <a:lnTo>
                    <a:pt x="442865" y="1777924"/>
                  </a:lnTo>
                  <a:lnTo>
                    <a:pt x="406034" y="1755434"/>
                  </a:lnTo>
                  <a:lnTo>
                    <a:pt x="370364" y="1730673"/>
                  </a:lnTo>
                  <a:lnTo>
                    <a:pt x="335921" y="1703717"/>
                  </a:lnTo>
                  <a:lnTo>
                    <a:pt x="302771" y="1674648"/>
                  </a:lnTo>
                  <a:lnTo>
                    <a:pt x="270977" y="1643542"/>
                  </a:lnTo>
                  <a:lnTo>
                    <a:pt x="240606" y="1610480"/>
                  </a:lnTo>
                  <a:lnTo>
                    <a:pt x="211722" y="1575540"/>
                  </a:lnTo>
                  <a:lnTo>
                    <a:pt x="184391" y="1538800"/>
                  </a:lnTo>
                  <a:lnTo>
                    <a:pt x="158677" y="1500340"/>
                  </a:lnTo>
                  <a:lnTo>
                    <a:pt x="134646" y="1460238"/>
                  </a:lnTo>
                  <a:lnTo>
                    <a:pt x="112363" y="1418574"/>
                  </a:lnTo>
                  <a:lnTo>
                    <a:pt x="91893" y="1375425"/>
                  </a:lnTo>
                  <a:lnTo>
                    <a:pt x="73302" y="1330871"/>
                  </a:lnTo>
                  <a:lnTo>
                    <a:pt x="56653" y="1284990"/>
                  </a:lnTo>
                  <a:lnTo>
                    <a:pt x="42014" y="1237861"/>
                  </a:lnTo>
                  <a:lnTo>
                    <a:pt x="29447" y="1189563"/>
                  </a:lnTo>
                  <a:lnTo>
                    <a:pt x="19020" y="1140176"/>
                  </a:lnTo>
                  <a:lnTo>
                    <a:pt x="10796" y="1089776"/>
                  </a:lnTo>
                  <a:lnTo>
                    <a:pt x="4841" y="1038445"/>
                  </a:lnTo>
                  <a:lnTo>
                    <a:pt x="1221" y="986259"/>
                  </a:lnTo>
                  <a:lnTo>
                    <a:pt x="0" y="933298"/>
                  </a:lnTo>
                  <a:lnTo>
                    <a:pt x="1221" y="880337"/>
                  </a:lnTo>
                  <a:lnTo>
                    <a:pt x="4841" y="828152"/>
                  </a:lnTo>
                  <a:lnTo>
                    <a:pt x="10796" y="776820"/>
                  </a:lnTo>
                  <a:lnTo>
                    <a:pt x="19020" y="726420"/>
                  </a:lnTo>
                  <a:lnTo>
                    <a:pt x="29447" y="677033"/>
                  </a:lnTo>
                  <a:lnTo>
                    <a:pt x="42014" y="628735"/>
                  </a:lnTo>
                  <a:lnTo>
                    <a:pt x="56653" y="581606"/>
                  </a:lnTo>
                  <a:lnTo>
                    <a:pt x="73302" y="535726"/>
                  </a:lnTo>
                  <a:lnTo>
                    <a:pt x="91893" y="491171"/>
                  </a:lnTo>
                  <a:lnTo>
                    <a:pt x="112363" y="448022"/>
                  </a:lnTo>
                  <a:lnTo>
                    <a:pt x="134646" y="406358"/>
                  </a:lnTo>
                  <a:lnTo>
                    <a:pt x="158677" y="366256"/>
                  </a:lnTo>
                  <a:lnTo>
                    <a:pt x="184391" y="327796"/>
                  </a:lnTo>
                  <a:lnTo>
                    <a:pt x="211722" y="291056"/>
                  </a:lnTo>
                  <a:lnTo>
                    <a:pt x="240606" y="256116"/>
                  </a:lnTo>
                  <a:lnTo>
                    <a:pt x="270977" y="223054"/>
                  </a:lnTo>
                  <a:lnTo>
                    <a:pt x="302771" y="191949"/>
                  </a:lnTo>
                  <a:lnTo>
                    <a:pt x="335921" y="162879"/>
                  </a:lnTo>
                  <a:lnTo>
                    <a:pt x="370364" y="135924"/>
                  </a:lnTo>
                  <a:lnTo>
                    <a:pt x="406034" y="111162"/>
                  </a:lnTo>
                  <a:lnTo>
                    <a:pt x="442865" y="88672"/>
                  </a:lnTo>
                  <a:lnTo>
                    <a:pt x="480793" y="68533"/>
                  </a:lnTo>
                  <a:lnTo>
                    <a:pt x="519753" y="50823"/>
                  </a:lnTo>
                  <a:lnTo>
                    <a:pt x="559679" y="35622"/>
                  </a:lnTo>
                  <a:lnTo>
                    <a:pt x="600506" y="23008"/>
                  </a:lnTo>
                  <a:lnTo>
                    <a:pt x="642169" y="13060"/>
                  </a:lnTo>
                  <a:lnTo>
                    <a:pt x="684604" y="5857"/>
                  </a:lnTo>
                  <a:lnTo>
                    <a:pt x="727744" y="1477"/>
                  </a:lnTo>
                  <a:lnTo>
                    <a:pt x="771524" y="0"/>
                  </a:lnTo>
                  <a:lnTo>
                    <a:pt x="8072028" y="0"/>
                  </a:lnTo>
                  <a:lnTo>
                    <a:pt x="8072028" y="1866597"/>
                  </a:lnTo>
                  <a:close/>
                </a:path>
              </a:pathLst>
            </a:custGeom>
            <a:solidFill>
              <a:srgbClr val="F0CF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215969" y="1756930"/>
              <a:ext cx="8072120" cy="6062980"/>
            </a:xfrm>
            <a:custGeom>
              <a:avLst/>
              <a:gdLst/>
              <a:ahLst/>
              <a:cxnLst/>
              <a:rect l="l" t="t" r="r" b="b"/>
              <a:pathLst>
                <a:path w="8072119" h="6062980">
                  <a:moveTo>
                    <a:pt x="8072018" y="3733190"/>
                  </a:moveTo>
                  <a:lnTo>
                    <a:pt x="771525" y="3733190"/>
                  </a:lnTo>
                  <a:lnTo>
                    <a:pt x="733018" y="3734625"/>
                  </a:lnTo>
                  <a:lnTo>
                    <a:pt x="694994" y="3738854"/>
                  </a:lnTo>
                  <a:lnTo>
                    <a:pt x="657504" y="3745827"/>
                  </a:lnTo>
                  <a:lnTo>
                    <a:pt x="620598" y="3755466"/>
                  </a:lnTo>
                  <a:lnTo>
                    <a:pt x="584314" y="3767721"/>
                  </a:lnTo>
                  <a:lnTo>
                    <a:pt x="548690" y="3782504"/>
                  </a:lnTo>
                  <a:lnTo>
                    <a:pt x="513778" y="3799776"/>
                  </a:lnTo>
                  <a:lnTo>
                    <a:pt x="479628" y="3819436"/>
                  </a:lnTo>
                  <a:lnTo>
                    <a:pt x="446265" y="3841445"/>
                  </a:lnTo>
                  <a:lnTo>
                    <a:pt x="413753" y="3865727"/>
                  </a:lnTo>
                  <a:lnTo>
                    <a:pt x="382117" y="3892219"/>
                  </a:lnTo>
                  <a:lnTo>
                    <a:pt x="351421" y="3920845"/>
                  </a:lnTo>
                  <a:lnTo>
                    <a:pt x="321691" y="3951541"/>
                  </a:lnTo>
                  <a:lnTo>
                    <a:pt x="292989" y="3984244"/>
                  </a:lnTo>
                  <a:lnTo>
                    <a:pt x="265341" y="4018889"/>
                  </a:lnTo>
                  <a:lnTo>
                    <a:pt x="238810" y="4055402"/>
                  </a:lnTo>
                  <a:lnTo>
                    <a:pt x="213423" y="4093718"/>
                  </a:lnTo>
                  <a:lnTo>
                    <a:pt x="189242" y="4133773"/>
                  </a:lnTo>
                  <a:lnTo>
                    <a:pt x="166293" y="4175506"/>
                  </a:lnTo>
                  <a:lnTo>
                    <a:pt x="144627" y="4218838"/>
                  </a:lnTo>
                  <a:lnTo>
                    <a:pt x="124294" y="4263720"/>
                  </a:lnTo>
                  <a:lnTo>
                    <a:pt x="105333" y="4310062"/>
                  </a:lnTo>
                  <a:lnTo>
                    <a:pt x="87782" y="4357814"/>
                  </a:lnTo>
                  <a:lnTo>
                    <a:pt x="71704" y="4406900"/>
                  </a:lnTo>
                  <a:lnTo>
                    <a:pt x="57124" y="4457268"/>
                  </a:lnTo>
                  <a:lnTo>
                    <a:pt x="44094" y="4508830"/>
                  </a:lnTo>
                  <a:lnTo>
                    <a:pt x="32664" y="4561535"/>
                  </a:lnTo>
                  <a:lnTo>
                    <a:pt x="22860" y="4615319"/>
                  </a:lnTo>
                  <a:lnTo>
                    <a:pt x="14744" y="4670095"/>
                  </a:lnTo>
                  <a:lnTo>
                    <a:pt x="8356" y="4725809"/>
                  </a:lnTo>
                  <a:lnTo>
                    <a:pt x="3746" y="4782401"/>
                  </a:lnTo>
                  <a:lnTo>
                    <a:pt x="939" y="4839792"/>
                  </a:lnTo>
                  <a:lnTo>
                    <a:pt x="0" y="4897933"/>
                  </a:lnTo>
                  <a:lnTo>
                    <a:pt x="939" y="4956060"/>
                  </a:lnTo>
                  <a:lnTo>
                    <a:pt x="3746" y="5013452"/>
                  </a:lnTo>
                  <a:lnTo>
                    <a:pt x="8356" y="5070043"/>
                  </a:lnTo>
                  <a:lnTo>
                    <a:pt x="14744" y="5125758"/>
                  </a:lnTo>
                  <a:lnTo>
                    <a:pt x="22860" y="5180546"/>
                  </a:lnTo>
                  <a:lnTo>
                    <a:pt x="32664" y="5234317"/>
                  </a:lnTo>
                  <a:lnTo>
                    <a:pt x="44094" y="5287022"/>
                  </a:lnTo>
                  <a:lnTo>
                    <a:pt x="57124" y="5338584"/>
                  </a:lnTo>
                  <a:lnTo>
                    <a:pt x="71704" y="5388953"/>
                  </a:lnTo>
                  <a:lnTo>
                    <a:pt x="87782" y="5438038"/>
                  </a:lnTo>
                  <a:lnTo>
                    <a:pt x="105333" y="5485790"/>
                  </a:lnTo>
                  <a:lnTo>
                    <a:pt x="124294" y="5532132"/>
                  </a:lnTo>
                  <a:lnTo>
                    <a:pt x="144627" y="5577014"/>
                  </a:lnTo>
                  <a:lnTo>
                    <a:pt x="166293" y="5620347"/>
                  </a:lnTo>
                  <a:lnTo>
                    <a:pt x="189242" y="5662079"/>
                  </a:lnTo>
                  <a:lnTo>
                    <a:pt x="213423" y="5702135"/>
                  </a:lnTo>
                  <a:lnTo>
                    <a:pt x="238810" y="5740451"/>
                  </a:lnTo>
                  <a:lnTo>
                    <a:pt x="265341" y="5776976"/>
                  </a:lnTo>
                  <a:lnTo>
                    <a:pt x="292989" y="5811609"/>
                  </a:lnTo>
                  <a:lnTo>
                    <a:pt x="321691" y="5844311"/>
                  </a:lnTo>
                  <a:lnTo>
                    <a:pt x="351421" y="5875020"/>
                  </a:lnTo>
                  <a:lnTo>
                    <a:pt x="382117" y="5903646"/>
                  </a:lnTo>
                  <a:lnTo>
                    <a:pt x="413753" y="5930125"/>
                  </a:lnTo>
                  <a:lnTo>
                    <a:pt x="446265" y="5954407"/>
                  </a:lnTo>
                  <a:lnTo>
                    <a:pt x="479628" y="5976417"/>
                  </a:lnTo>
                  <a:lnTo>
                    <a:pt x="513778" y="5996089"/>
                  </a:lnTo>
                  <a:lnTo>
                    <a:pt x="548690" y="6013348"/>
                  </a:lnTo>
                  <a:lnTo>
                    <a:pt x="584314" y="6028131"/>
                  </a:lnTo>
                  <a:lnTo>
                    <a:pt x="620598" y="6040386"/>
                  </a:lnTo>
                  <a:lnTo>
                    <a:pt x="657504" y="6050026"/>
                  </a:lnTo>
                  <a:lnTo>
                    <a:pt x="694994" y="6056998"/>
                  </a:lnTo>
                  <a:lnTo>
                    <a:pt x="733018" y="6061240"/>
                  </a:lnTo>
                  <a:lnTo>
                    <a:pt x="771525" y="6062662"/>
                  </a:lnTo>
                  <a:lnTo>
                    <a:pt x="8072018" y="6062662"/>
                  </a:lnTo>
                  <a:lnTo>
                    <a:pt x="8072018" y="3733190"/>
                  </a:lnTo>
                  <a:close/>
                </a:path>
                <a:path w="8072119" h="6062980">
                  <a:moveTo>
                    <a:pt x="8072018" y="0"/>
                  </a:moveTo>
                  <a:lnTo>
                    <a:pt x="771525" y="0"/>
                  </a:lnTo>
                  <a:lnTo>
                    <a:pt x="727735" y="1473"/>
                  </a:lnTo>
                  <a:lnTo>
                    <a:pt x="684593" y="5854"/>
                  </a:lnTo>
                  <a:lnTo>
                    <a:pt x="642162" y="13068"/>
                  </a:lnTo>
                  <a:lnTo>
                    <a:pt x="600506" y="23012"/>
                  </a:lnTo>
                  <a:lnTo>
                    <a:pt x="559676" y="35623"/>
                  </a:lnTo>
                  <a:lnTo>
                    <a:pt x="519747" y="50825"/>
                  </a:lnTo>
                  <a:lnTo>
                    <a:pt x="480783" y="68529"/>
                  </a:lnTo>
                  <a:lnTo>
                    <a:pt x="442861" y="88671"/>
                  </a:lnTo>
                  <a:lnTo>
                    <a:pt x="406031" y="111163"/>
                  </a:lnTo>
                  <a:lnTo>
                    <a:pt x="370357" y="135928"/>
                  </a:lnTo>
                  <a:lnTo>
                    <a:pt x="335915" y="162877"/>
                  </a:lnTo>
                  <a:lnTo>
                    <a:pt x="302768" y="191947"/>
                  </a:lnTo>
                  <a:lnTo>
                    <a:pt x="270967" y="223050"/>
                  </a:lnTo>
                  <a:lnTo>
                    <a:pt x="240601" y="256120"/>
                  </a:lnTo>
                  <a:lnTo>
                    <a:pt x="211721" y="291058"/>
                  </a:lnTo>
                  <a:lnTo>
                    <a:pt x="184391" y="327799"/>
                  </a:lnTo>
                  <a:lnTo>
                    <a:pt x="158673" y="366255"/>
                  </a:lnTo>
                  <a:lnTo>
                    <a:pt x="134645" y="406361"/>
                  </a:lnTo>
                  <a:lnTo>
                    <a:pt x="112356" y="448030"/>
                  </a:lnTo>
                  <a:lnTo>
                    <a:pt x="91884" y="491172"/>
                  </a:lnTo>
                  <a:lnTo>
                    <a:pt x="73291" y="535724"/>
                  </a:lnTo>
                  <a:lnTo>
                    <a:pt x="56654" y="581609"/>
                  </a:lnTo>
                  <a:lnTo>
                    <a:pt x="42011" y="628738"/>
                  </a:lnTo>
                  <a:lnTo>
                    <a:pt x="29438" y="677037"/>
                  </a:lnTo>
                  <a:lnTo>
                    <a:pt x="19011" y="726427"/>
                  </a:lnTo>
                  <a:lnTo>
                    <a:pt x="10795" y="776820"/>
                  </a:lnTo>
                  <a:lnTo>
                    <a:pt x="4838" y="828154"/>
                  </a:lnTo>
                  <a:lnTo>
                    <a:pt x="1219" y="880338"/>
                  </a:lnTo>
                  <a:lnTo>
                    <a:pt x="0" y="933297"/>
                  </a:lnTo>
                  <a:lnTo>
                    <a:pt x="1219" y="986256"/>
                  </a:lnTo>
                  <a:lnTo>
                    <a:pt x="4838" y="1038440"/>
                  </a:lnTo>
                  <a:lnTo>
                    <a:pt x="10795" y="1089774"/>
                  </a:lnTo>
                  <a:lnTo>
                    <a:pt x="19011" y="1140180"/>
                  </a:lnTo>
                  <a:lnTo>
                    <a:pt x="29438" y="1189570"/>
                  </a:lnTo>
                  <a:lnTo>
                    <a:pt x="42011" y="1237869"/>
                  </a:lnTo>
                  <a:lnTo>
                    <a:pt x="56654" y="1284986"/>
                  </a:lnTo>
                  <a:lnTo>
                    <a:pt x="73291" y="1330871"/>
                  </a:lnTo>
                  <a:lnTo>
                    <a:pt x="91884" y="1375422"/>
                  </a:lnTo>
                  <a:lnTo>
                    <a:pt x="112356" y="1418577"/>
                  </a:lnTo>
                  <a:lnTo>
                    <a:pt x="134645" y="1460246"/>
                  </a:lnTo>
                  <a:lnTo>
                    <a:pt x="158673" y="1500339"/>
                  </a:lnTo>
                  <a:lnTo>
                    <a:pt x="184391" y="1538808"/>
                  </a:lnTo>
                  <a:lnTo>
                    <a:pt x="211721" y="1575536"/>
                  </a:lnTo>
                  <a:lnTo>
                    <a:pt x="240601" y="1610487"/>
                  </a:lnTo>
                  <a:lnTo>
                    <a:pt x="270967" y="1643545"/>
                  </a:lnTo>
                  <a:lnTo>
                    <a:pt x="302768" y="1674647"/>
                  </a:lnTo>
                  <a:lnTo>
                    <a:pt x="335915" y="1703717"/>
                  </a:lnTo>
                  <a:lnTo>
                    <a:pt x="370357" y="1730679"/>
                  </a:lnTo>
                  <a:lnTo>
                    <a:pt x="406031" y="1755432"/>
                  </a:lnTo>
                  <a:lnTo>
                    <a:pt x="442861" y="1777923"/>
                  </a:lnTo>
                  <a:lnTo>
                    <a:pt x="480783" y="1798066"/>
                  </a:lnTo>
                  <a:lnTo>
                    <a:pt x="519747" y="1815769"/>
                  </a:lnTo>
                  <a:lnTo>
                    <a:pt x="559676" y="1830971"/>
                  </a:lnTo>
                  <a:lnTo>
                    <a:pt x="600506" y="1843595"/>
                  </a:lnTo>
                  <a:lnTo>
                    <a:pt x="642162" y="1853539"/>
                  </a:lnTo>
                  <a:lnTo>
                    <a:pt x="684593" y="1860740"/>
                  </a:lnTo>
                  <a:lnTo>
                    <a:pt x="727735" y="1865122"/>
                  </a:lnTo>
                  <a:lnTo>
                    <a:pt x="771525" y="1866595"/>
                  </a:lnTo>
                  <a:lnTo>
                    <a:pt x="8072018" y="1866595"/>
                  </a:lnTo>
                  <a:lnTo>
                    <a:pt x="8072018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4838" y="1978986"/>
            <a:ext cx="9734549" cy="6905624"/>
          </a:xfrm>
          <a:prstGeom prst="rect">
            <a:avLst/>
          </a:prstGeom>
        </p:spPr>
      </p:pic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55466" rIns="0" bIns="0" rtlCol="0">
            <a:spAutoFit/>
          </a:bodyPr>
          <a:lstStyle/>
          <a:p>
            <a:pPr marL="468630">
              <a:lnSpc>
                <a:spcPct val="100000"/>
              </a:lnSpc>
              <a:spcBef>
                <a:spcPts val="135"/>
              </a:spcBef>
            </a:pPr>
            <a:r>
              <a:rPr sz="4350" dirty="0"/>
              <a:t>Weighted</a:t>
            </a:r>
            <a:r>
              <a:rPr sz="4350" spc="75" dirty="0"/>
              <a:t> </a:t>
            </a:r>
            <a:r>
              <a:rPr sz="4350" spc="55" dirty="0"/>
              <a:t>Average</a:t>
            </a:r>
            <a:r>
              <a:rPr sz="4350" spc="75" dirty="0"/>
              <a:t> </a:t>
            </a:r>
            <a:r>
              <a:rPr sz="4350" dirty="0"/>
              <a:t>Cost</a:t>
            </a:r>
            <a:r>
              <a:rPr sz="4350" spc="70" dirty="0"/>
              <a:t> </a:t>
            </a:r>
            <a:r>
              <a:rPr sz="4350" dirty="0"/>
              <a:t>of</a:t>
            </a:r>
            <a:r>
              <a:rPr sz="4350" spc="75" dirty="0"/>
              <a:t> </a:t>
            </a:r>
            <a:r>
              <a:rPr sz="4350" spc="-10" dirty="0"/>
              <a:t>Capital</a:t>
            </a:r>
            <a:endParaRPr sz="4350"/>
          </a:p>
        </p:txBody>
      </p:sp>
      <p:sp>
        <p:nvSpPr>
          <p:cNvPr id="16" name="object 16"/>
          <p:cNvSpPr txBox="1"/>
          <p:nvPr/>
        </p:nvSpPr>
        <p:spPr>
          <a:xfrm>
            <a:off x="10756479" y="1847298"/>
            <a:ext cx="6618605" cy="726376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052445">
              <a:lnSpc>
                <a:spcPts val="2300"/>
              </a:lnSpc>
              <a:spcBef>
                <a:spcPts val="114"/>
              </a:spcBef>
            </a:pPr>
            <a:r>
              <a:rPr sz="1950" b="1" spc="-20" dirty="0">
                <a:latin typeface="Roboto"/>
                <a:cs typeface="Roboto"/>
              </a:rPr>
              <a:t>Beta</a:t>
            </a:r>
            <a:endParaRPr sz="1950">
              <a:latin typeface="Roboto"/>
              <a:cs typeface="Roboto"/>
            </a:endParaRPr>
          </a:p>
          <a:p>
            <a:pPr marL="12700" marR="5080" indent="273685">
              <a:lnSpc>
                <a:spcPts val="2110"/>
              </a:lnSpc>
              <a:spcBef>
                <a:spcPts val="75"/>
              </a:spcBef>
              <a:buAutoNum type="arabicParenR"/>
              <a:tabLst>
                <a:tab pos="286385" algn="l"/>
              </a:tabLst>
            </a:pPr>
            <a:r>
              <a:rPr sz="1800" dirty="0">
                <a:latin typeface="Roboto"/>
                <a:cs typeface="Roboto"/>
              </a:rPr>
              <a:t>Calculated</a:t>
            </a:r>
            <a:r>
              <a:rPr sz="1800" spc="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covariance</a:t>
            </a:r>
            <a:r>
              <a:rPr sz="1800" spc="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between</a:t>
            </a:r>
            <a:r>
              <a:rPr sz="1800" spc="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stock</a:t>
            </a:r>
            <a:r>
              <a:rPr sz="1800" spc="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market</a:t>
            </a:r>
            <a:r>
              <a:rPr sz="1800" spc="5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data</a:t>
            </a:r>
            <a:r>
              <a:rPr sz="1800" spc="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of</a:t>
            </a:r>
            <a:r>
              <a:rPr sz="1800" spc="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4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firm </a:t>
            </a:r>
            <a:r>
              <a:rPr sz="1800" dirty="0">
                <a:latin typeface="Roboto"/>
                <a:cs typeface="Roboto"/>
              </a:rPr>
              <a:t>and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market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(NIFTY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50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Index)</a:t>
            </a:r>
            <a:endParaRPr sz="1800">
              <a:latin typeface="Roboto"/>
              <a:cs typeface="Roboto"/>
            </a:endParaRPr>
          </a:p>
          <a:p>
            <a:pPr marL="280670" indent="-267970">
              <a:lnSpc>
                <a:spcPts val="2020"/>
              </a:lnSpc>
              <a:buAutoNum type="arabicParenR"/>
              <a:tabLst>
                <a:tab pos="280670" algn="l"/>
              </a:tabLst>
            </a:pPr>
            <a:r>
              <a:rPr sz="1800" dirty="0">
                <a:latin typeface="Roboto"/>
                <a:cs typeface="Roboto"/>
              </a:rPr>
              <a:t>Calculated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variance of the stock market data</a:t>
            </a:r>
            <a:r>
              <a:rPr sz="1800" spc="-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for the </a:t>
            </a:r>
            <a:r>
              <a:rPr sz="1800" spc="-10" dirty="0">
                <a:latin typeface="Roboto"/>
                <a:cs typeface="Roboto"/>
              </a:rPr>
              <a:t>index</a:t>
            </a:r>
            <a:endParaRPr sz="1800">
              <a:latin typeface="Roboto"/>
              <a:cs typeface="Roboto"/>
            </a:endParaRPr>
          </a:p>
          <a:p>
            <a:pPr marL="12700" marR="5080" indent="299085">
              <a:lnSpc>
                <a:spcPts val="2110"/>
              </a:lnSpc>
              <a:spcBef>
                <a:spcPts val="85"/>
              </a:spcBef>
              <a:buAutoNum type="arabicParenR"/>
              <a:tabLst>
                <a:tab pos="311785" algn="l"/>
              </a:tabLst>
            </a:pPr>
            <a:r>
              <a:rPr sz="1800" dirty="0">
                <a:latin typeface="Roboto"/>
                <a:cs typeface="Roboto"/>
              </a:rPr>
              <a:t>Divided</a:t>
            </a:r>
            <a:r>
              <a:rPr sz="1800" spc="2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2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results</a:t>
            </a:r>
            <a:r>
              <a:rPr sz="1800" spc="229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obtained</a:t>
            </a:r>
            <a:r>
              <a:rPr sz="1800" spc="2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in</a:t>
            </a:r>
            <a:r>
              <a:rPr sz="1800" spc="229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step</a:t>
            </a:r>
            <a:r>
              <a:rPr sz="1800" spc="2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1)</a:t>
            </a:r>
            <a:r>
              <a:rPr sz="1800" spc="229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and</a:t>
            </a:r>
            <a:r>
              <a:rPr sz="1800" spc="2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2)</a:t>
            </a:r>
            <a:r>
              <a:rPr sz="1800" spc="229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</a:t>
            </a:r>
            <a:r>
              <a:rPr sz="1800" spc="2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obtain</a:t>
            </a:r>
            <a:r>
              <a:rPr sz="1800" spc="229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the </a:t>
            </a:r>
            <a:r>
              <a:rPr sz="1800" spc="-20" dirty="0">
                <a:latin typeface="Roboto"/>
                <a:cs typeface="Roboto"/>
              </a:rPr>
              <a:t>beta</a:t>
            </a:r>
            <a:endParaRPr sz="1800">
              <a:latin typeface="Roboto"/>
              <a:cs typeface="Roboto"/>
            </a:endParaRPr>
          </a:p>
          <a:p>
            <a:pPr marL="2484120">
              <a:lnSpc>
                <a:spcPts val="2300"/>
              </a:lnSpc>
              <a:spcBef>
                <a:spcPts val="1705"/>
              </a:spcBef>
            </a:pPr>
            <a:r>
              <a:rPr sz="1950" b="1" dirty="0">
                <a:latin typeface="Roboto"/>
                <a:cs typeface="Roboto"/>
              </a:rPr>
              <a:t>Cost</a:t>
            </a:r>
            <a:r>
              <a:rPr sz="1950" b="1" spc="35" dirty="0">
                <a:latin typeface="Roboto"/>
                <a:cs typeface="Roboto"/>
              </a:rPr>
              <a:t> </a:t>
            </a:r>
            <a:r>
              <a:rPr sz="1950" b="1" dirty="0">
                <a:latin typeface="Roboto"/>
                <a:cs typeface="Roboto"/>
              </a:rPr>
              <a:t>of</a:t>
            </a:r>
            <a:r>
              <a:rPr sz="1950" b="1" spc="40" dirty="0">
                <a:latin typeface="Roboto"/>
                <a:cs typeface="Roboto"/>
              </a:rPr>
              <a:t> </a:t>
            </a:r>
            <a:r>
              <a:rPr sz="1950" b="1" spc="-10" dirty="0">
                <a:latin typeface="Roboto"/>
                <a:cs typeface="Roboto"/>
              </a:rPr>
              <a:t>Equity</a:t>
            </a:r>
            <a:endParaRPr sz="1950">
              <a:latin typeface="Roboto"/>
              <a:cs typeface="Roboto"/>
            </a:endParaRPr>
          </a:p>
          <a:p>
            <a:pPr marL="12700" marR="82550" indent="280670">
              <a:lnSpc>
                <a:spcPts val="2110"/>
              </a:lnSpc>
              <a:spcBef>
                <a:spcPts val="75"/>
              </a:spcBef>
              <a:buAutoNum type="arabicParenR"/>
              <a:tabLst>
                <a:tab pos="293370" algn="l"/>
              </a:tabLst>
            </a:pPr>
            <a:r>
              <a:rPr sz="1800" dirty="0">
                <a:latin typeface="Roboto"/>
                <a:cs typeface="Roboto"/>
              </a:rPr>
              <a:t>Found</a:t>
            </a:r>
            <a:r>
              <a:rPr sz="1800" spc="7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8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10</a:t>
            </a:r>
            <a:r>
              <a:rPr sz="1800" spc="8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year</a:t>
            </a:r>
            <a:r>
              <a:rPr sz="1800" spc="7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government</a:t>
            </a:r>
            <a:r>
              <a:rPr sz="1800" spc="8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bond</a:t>
            </a:r>
            <a:r>
              <a:rPr sz="1800" spc="7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yield</a:t>
            </a:r>
            <a:r>
              <a:rPr sz="1800" spc="8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in</a:t>
            </a:r>
            <a:r>
              <a:rPr sz="1800" spc="8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India</a:t>
            </a:r>
            <a:r>
              <a:rPr sz="1800" spc="7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</a:t>
            </a:r>
            <a:r>
              <a:rPr sz="1800" spc="8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get</a:t>
            </a:r>
            <a:r>
              <a:rPr sz="1800" spc="8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the </a:t>
            </a:r>
            <a:r>
              <a:rPr sz="1800" dirty="0">
                <a:latin typeface="Roboto"/>
                <a:cs typeface="Roboto"/>
              </a:rPr>
              <a:t>risk</a:t>
            </a:r>
            <a:r>
              <a:rPr sz="1800" spc="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free</a:t>
            </a:r>
            <a:r>
              <a:rPr sz="1800" spc="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rate</a:t>
            </a:r>
            <a:r>
              <a:rPr sz="1800" spc="2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of</a:t>
            </a:r>
            <a:r>
              <a:rPr sz="1800" spc="25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return</a:t>
            </a:r>
            <a:endParaRPr sz="1800">
              <a:latin typeface="Roboto"/>
              <a:cs typeface="Roboto"/>
            </a:endParaRPr>
          </a:p>
          <a:p>
            <a:pPr marL="295910" indent="-283210">
              <a:lnSpc>
                <a:spcPts val="2020"/>
              </a:lnSpc>
              <a:buAutoNum type="arabicParenR"/>
              <a:tabLst>
                <a:tab pos="295910" algn="l"/>
              </a:tabLst>
            </a:pPr>
            <a:r>
              <a:rPr sz="1800" dirty="0">
                <a:latin typeface="Roboto"/>
                <a:cs typeface="Roboto"/>
              </a:rPr>
              <a:t>Took</a:t>
            </a:r>
            <a:r>
              <a:rPr sz="1800" spc="114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1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Market</a:t>
            </a:r>
            <a:r>
              <a:rPr sz="1800" spc="1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Risk</a:t>
            </a:r>
            <a:r>
              <a:rPr sz="1800" spc="1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Premium</a:t>
            </a:r>
            <a:r>
              <a:rPr sz="1800" spc="114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as</a:t>
            </a:r>
            <a:r>
              <a:rPr sz="1800" spc="1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8%</a:t>
            </a:r>
            <a:r>
              <a:rPr sz="1800" spc="1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(as</a:t>
            </a:r>
            <a:r>
              <a:rPr sz="1800" spc="1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mentioned</a:t>
            </a:r>
            <a:r>
              <a:rPr sz="1800" spc="114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during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2110"/>
              </a:lnSpc>
            </a:pPr>
            <a:r>
              <a:rPr sz="1800" dirty="0">
                <a:latin typeface="Roboto"/>
                <a:cs typeface="Roboto"/>
              </a:rPr>
              <a:t>the</a:t>
            </a:r>
            <a:r>
              <a:rPr sz="1800" spc="-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lecture</a:t>
            </a:r>
            <a:r>
              <a:rPr sz="1800" spc="-10" dirty="0">
                <a:latin typeface="Roboto"/>
                <a:cs typeface="Roboto"/>
              </a:rPr>
              <a:t> sessions)</a:t>
            </a:r>
            <a:endParaRPr sz="1800">
              <a:latin typeface="Roboto"/>
              <a:cs typeface="Roboto"/>
            </a:endParaRPr>
          </a:p>
          <a:p>
            <a:pPr marL="280670" indent="-267970">
              <a:lnSpc>
                <a:spcPts val="2135"/>
              </a:lnSpc>
              <a:buAutoNum type="arabicParenR" startAt="3"/>
              <a:tabLst>
                <a:tab pos="280670" algn="l"/>
              </a:tabLst>
            </a:pPr>
            <a:r>
              <a:rPr sz="1800" dirty="0">
                <a:latin typeface="Roboto"/>
                <a:cs typeface="Roboto"/>
              </a:rPr>
              <a:t>Applied</a:t>
            </a:r>
            <a:r>
              <a:rPr sz="1800" spc="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CAPM</a:t>
            </a:r>
            <a:r>
              <a:rPr sz="1800" spc="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model</a:t>
            </a:r>
            <a:r>
              <a:rPr sz="1800" spc="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</a:t>
            </a:r>
            <a:r>
              <a:rPr sz="1800" spc="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obtain</a:t>
            </a:r>
            <a:r>
              <a:rPr sz="1800" spc="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Cost</a:t>
            </a:r>
            <a:r>
              <a:rPr sz="1800" spc="2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of</a:t>
            </a:r>
            <a:r>
              <a:rPr sz="1800" spc="2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Equity</a:t>
            </a:r>
            <a:endParaRPr sz="1800">
              <a:latin typeface="Roboto"/>
              <a:cs typeface="Roboto"/>
            </a:endParaRPr>
          </a:p>
          <a:p>
            <a:pPr marL="2527300">
              <a:lnSpc>
                <a:spcPts val="2300"/>
              </a:lnSpc>
              <a:spcBef>
                <a:spcPts val="1550"/>
              </a:spcBef>
            </a:pPr>
            <a:r>
              <a:rPr sz="1950" b="1" dirty="0">
                <a:latin typeface="Roboto"/>
                <a:cs typeface="Roboto"/>
              </a:rPr>
              <a:t>Cost</a:t>
            </a:r>
            <a:r>
              <a:rPr sz="1950" b="1" spc="25" dirty="0">
                <a:latin typeface="Roboto"/>
                <a:cs typeface="Roboto"/>
              </a:rPr>
              <a:t> </a:t>
            </a:r>
            <a:r>
              <a:rPr sz="1950" b="1" dirty="0">
                <a:latin typeface="Roboto"/>
                <a:cs typeface="Roboto"/>
              </a:rPr>
              <a:t>of</a:t>
            </a:r>
            <a:r>
              <a:rPr sz="1950" b="1" spc="40" dirty="0">
                <a:latin typeface="Roboto"/>
                <a:cs typeface="Roboto"/>
              </a:rPr>
              <a:t> </a:t>
            </a:r>
            <a:r>
              <a:rPr sz="1950" b="1" spc="-20" dirty="0">
                <a:latin typeface="Roboto"/>
                <a:cs typeface="Roboto"/>
              </a:rPr>
              <a:t>Debt</a:t>
            </a:r>
            <a:endParaRPr sz="1950">
              <a:latin typeface="Roboto"/>
              <a:cs typeface="Roboto"/>
            </a:endParaRPr>
          </a:p>
          <a:p>
            <a:pPr marL="12700" marR="172085" indent="283845">
              <a:lnSpc>
                <a:spcPts val="2110"/>
              </a:lnSpc>
              <a:spcBef>
                <a:spcPts val="75"/>
              </a:spcBef>
              <a:buAutoNum type="arabicParenR"/>
              <a:tabLst>
                <a:tab pos="296545" algn="l"/>
              </a:tabLst>
            </a:pPr>
            <a:r>
              <a:rPr sz="1800" dirty="0">
                <a:latin typeface="Roboto"/>
                <a:cs typeface="Roboto"/>
              </a:rPr>
              <a:t>Found</a:t>
            </a:r>
            <a:r>
              <a:rPr sz="1800" spc="114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out</a:t>
            </a:r>
            <a:r>
              <a:rPr sz="1800" spc="114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114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credit</a:t>
            </a:r>
            <a:r>
              <a:rPr sz="1800" spc="114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rating</a:t>
            </a:r>
            <a:r>
              <a:rPr sz="1800" spc="114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for</a:t>
            </a:r>
            <a:r>
              <a:rPr sz="1800" spc="114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114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firm</a:t>
            </a:r>
            <a:r>
              <a:rPr sz="1800" spc="114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from</a:t>
            </a:r>
            <a:r>
              <a:rPr sz="1800" spc="114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ICRA's</a:t>
            </a:r>
            <a:r>
              <a:rPr sz="1800" spc="114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official </a:t>
            </a:r>
            <a:r>
              <a:rPr sz="1800" dirty="0">
                <a:latin typeface="Roboto"/>
                <a:cs typeface="Roboto"/>
              </a:rPr>
              <a:t>rating</a:t>
            </a:r>
            <a:r>
              <a:rPr sz="1800" spc="-80" dirty="0">
                <a:latin typeface="Roboto"/>
                <a:cs typeface="Roboto"/>
              </a:rPr>
              <a:t> </a:t>
            </a:r>
            <a:r>
              <a:rPr sz="1800" spc="-10" dirty="0">
                <a:latin typeface="Roboto"/>
                <a:cs typeface="Roboto"/>
              </a:rPr>
              <a:t>report</a:t>
            </a:r>
            <a:endParaRPr sz="1800">
              <a:latin typeface="Roboto"/>
              <a:cs typeface="Roboto"/>
            </a:endParaRPr>
          </a:p>
          <a:p>
            <a:pPr marL="329565" indent="-316865">
              <a:lnSpc>
                <a:spcPts val="2020"/>
              </a:lnSpc>
              <a:buAutoNum type="arabicParenR"/>
              <a:tabLst>
                <a:tab pos="329565" algn="l"/>
              </a:tabLst>
            </a:pPr>
            <a:r>
              <a:rPr sz="1800" dirty="0">
                <a:latin typeface="Roboto"/>
                <a:cs typeface="Roboto"/>
              </a:rPr>
              <a:t>Since</a:t>
            </a:r>
            <a:r>
              <a:rPr sz="1800" spc="37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</a:t>
            </a:r>
            <a:r>
              <a:rPr sz="1800" spc="37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recent</a:t>
            </a:r>
            <a:r>
              <a:rPr sz="1800" spc="38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corporate</a:t>
            </a:r>
            <a:r>
              <a:rPr sz="1800" spc="37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bond</a:t>
            </a:r>
            <a:r>
              <a:rPr sz="1800" spc="37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was</a:t>
            </a:r>
            <a:r>
              <a:rPr sz="1800" spc="38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not</a:t>
            </a:r>
            <a:r>
              <a:rPr sz="1800" spc="37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available</a:t>
            </a:r>
            <a:r>
              <a:rPr sz="1800" spc="38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for</a:t>
            </a:r>
            <a:r>
              <a:rPr sz="1800" spc="375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the</a:t>
            </a:r>
            <a:endParaRPr sz="1800">
              <a:latin typeface="Roboto"/>
              <a:cs typeface="Roboto"/>
            </a:endParaRPr>
          </a:p>
          <a:p>
            <a:pPr marL="12700" marR="172085">
              <a:lnSpc>
                <a:spcPts val="2110"/>
              </a:lnSpc>
              <a:spcBef>
                <a:spcPts val="85"/>
              </a:spcBef>
            </a:pPr>
            <a:r>
              <a:rPr sz="1800" dirty="0">
                <a:latin typeface="Roboto"/>
                <a:cs typeface="Roboto"/>
              </a:rPr>
              <a:t>firm,</a:t>
            </a:r>
            <a:r>
              <a:rPr sz="1800" spc="9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we</a:t>
            </a:r>
            <a:r>
              <a:rPr sz="1800" spc="9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took</a:t>
            </a:r>
            <a:r>
              <a:rPr sz="1800" spc="9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9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bond</a:t>
            </a:r>
            <a:r>
              <a:rPr sz="1800" spc="9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yield</a:t>
            </a:r>
            <a:r>
              <a:rPr sz="1800" spc="9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for</a:t>
            </a:r>
            <a:r>
              <a:rPr sz="1800" spc="9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</a:t>
            </a:r>
            <a:r>
              <a:rPr sz="1800" spc="9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corporate</a:t>
            </a:r>
            <a:r>
              <a:rPr sz="1800" spc="9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bond</a:t>
            </a:r>
            <a:r>
              <a:rPr sz="1800" spc="9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of</a:t>
            </a:r>
            <a:r>
              <a:rPr sz="1800" spc="9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95" dirty="0">
                <a:latin typeface="Roboto"/>
                <a:cs typeface="Roboto"/>
              </a:rPr>
              <a:t> </a:t>
            </a:r>
            <a:r>
              <a:rPr sz="1800" spc="-20" dirty="0">
                <a:latin typeface="Roboto"/>
                <a:cs typeface="Roboto"/>
              </a:rPr>
              <a:t>same </a:t>
            </a:r>
            <a:r>
              <a:rPr sz="1800" spc="-10" dirty="0">
                <a:latin typeface="Roboto"/>
                <a:cs typeface="Roboto"/>
              </a:rPr>
              <a:t>rating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2020"/>
              </a:lnSpc>
            </a:pPr>
            <a:r>
              <a:rPr sz="1800" dirty="0">
                <a:latin typeface="Roboto"/>
                <a:cs typeface="Roboto"/>
              </a:rPr>
              <a:t>4)</a:t>
            </a:r>
            <a:r>
              <a:rPr sz="1800" spc="1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Calculated</a:t>
            </a:r>
            <a:r>
              <a:rPr sz="1800" spc="1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145" dirty="0">
                <a:latin typeface="Roboto"/>
                <a:cs typeface="Roboto"/>
              </a:rPr>
              <a:t> </a:t>
            </a:r>
            <a:r>
              <a:rPr sz="1800" spc="-75" dirty="0">
                <a:latin typeface="Roboto"/>
                <a:cs typeface="Roboto"/>
              </a:rPr>
              <a:t>post-</a:t>
            </a:r>
            <a:r>
              <a:rPr sz="1800" dirty="0">
                <a:latin typeface="Roboto"/>
                <a:cs typeface="Roboto"/>
              </a:rPr>
              <a:t>tax</a:t>
            </a:r>
            <a:r>
              <a:rPr sz="1800" spc="1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cost</a:t>
            </a:r>
            <a:r>
              <a:rPr sz="1800" spc="1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of</a:t>
            </a:r>
            <a:r>
              <a:rPr sz="1800" spc="1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debt</a:t>
            </a:r>
            <a:r>
              <a:rPr sz="1800" spc="14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after</a:t>
            </a:r>
            <a:r>
              <a:rPr sz="1800" spc="14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incorporating</a:t>
            </a:r>
            <a:r>
              <a:rPr sz="1800" spc="14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for</a:t>
            </a:r>
            <a:endParaRPr sz="1800">
              <a:latin typeface="Roboto"/>
              <a:cs typeface="Roboto"/>
            </a:endParaRPr>
          </a:p>
          <a:p>
            <a:pPr marL="12700">
              <a:lnSpc>
                <a:spcPts val="2135"/>
              </a:lnSpc>
            </a:pPr>
            <a:r>
              <a:rPr sz="1800" spc="-10" dirty="0">
                <a:latin typeface="Roboto"/>
                <a:cs typeface="Roboto"/>
              </a:rPr>
              <a:t>taxes</a:t>
            </a:r>
            <a:endParaRPr sz="180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60"/>
              </a:spcBef>
            </a:pPr>
            <a:endParaRPr sz="1800">
              <a:latin typeface="Roboto"/>
              <a:cs typeface="Roboto"/>
            </a:endParaRPr>
          </a:p>
          <a:p>
            <a:pPr marL="2880360">
              <a:lnSpc>
                <a:spcPts val="2300"/>
              </a:lnSpc>
            </a:pPr>
            <a:r>
              <a:rPr sz="1950" b="1" spc="-10" dirty="0">
                <a:latin typeface="Roboto"/>
                <a:cs typeface="Roboto"/>
              </a:rPr>
              <a:t>Weights</a:t>
            </a:r>
            <a:endParaRPr sz="1950">
              <a:latin typeface="Roboto"/>
              <a:cs typeface="Roboto"/>
            </a:endParaRPr>
          </a:p>
          <a:p>
            <a:pPr marL="309880" indent="-267970">
              <a:lnSpc>
                <a:spcPts val="2095"/>
              </a:lnSpc>
              <a:buAutoNum type="arabicParenR"/>
              <a:tabLst>
                <a:tab pos="309880" algn="l"/>
              </a:tabLst>
            </a:pPr>
            <a:r>
              <a:rPr sz="1800" dirty="0">
                <a:latin typeface="Roboto"/>
                <a:cs typeface="Roboto"/>
              </a:rPr>
              <a:t>Weights were taken as per Total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Assets and Total </a:t>
            </a:r>
            <a:r>
              <a:rPr sz="1800" spc="-10" dirty="0">
                <a:latin typeface="Roboto"/>
                <a:cs typeface="Roboto"/>
              </a:rPr>
              <a:t>Liabilities</a:t>
            </a:r>
            <a:endParaRPr sz="1800">
              <a:latin typeface="Roboto"/>
              <a:cs typeface="Roboto"/>
            </a:endParaRPr>
          </a:p>
          <a:p>
            <a:pPr marL="41910" marR="155575" indent="267970">
              <a:lnSpc>
                <a:spcPts val="2110"/>
              </a:lnSpc>
              <a:spcBef>
                <a:spcPts val="85"/>
              </a:spcBef>
              <a:buAutoNum type="arabicParenR"/>
              <a:tabLst>
                <a:tab pos="309880" algn="l"/>
              </a:tabLst>
            </a:pPr>
            <a:r>
              <a:rPr sz="1800" dirty="0">
                <a:latin typeface="Roboto"/>
                <a:cs typeface="Roboto"/>
              </a:rPr>
              <a:t>WACC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was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calculated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after</a:t>
            </a:r>
            <a:r>
              <a:rPr sz="1800" spc="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taking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the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weighted</a:t>
            </a:r>
            <a:r>
              <a:rPr sz="1800" spc="1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averages</a:t>
            </a:r>
            <a:r>
              <a:rPr sz="1800" spc="10" dirty="0">
                <a:latin typeface="Roboto"/>
                <a:cs typeface="Roboto"/>
              </a:rPr>
              <a:t> </a:t>
            </a:r>
            <a:r>
              <a:rPr sz="1800" spc="-25" dirty="0">
                <a:latin typeface="Roboto"/>
                <a:cs typeface="Roboto"/>
              </a:rPr>
              <a:t>of </a:t>
            </a:r>
            <a:r>
              <a:rPr sz="1800" dirty="0">
                <a:latin typeface="Roboto"/>
                <a:cs typeface="Roboto"/>
              </a:rPr>
              <a:t>the cost of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equity and</a:t>
            </a:r>
            <a:r>
              <a:rPr sz="1800" spc="5" dirty="0">
                <a:latin typeface="Roboto"/>
                <a:cs typeface="Roboto"/>
              </a:rPr>
              <a:t> </a:t>
            </a:r>
            <a:r>
              <a:rPr sz="1800" dirty="0">
                <a:latin typeface="Roboto"/>
                <a:cs typeface="Roboto"/>
              </a:rPr>
              <a:t>cost of </a:t>
            </a:r>
            <a:r>
              <a:rPr sz="1800" spc="-20" dirty="0">
                <a:latin typeface="Roboto"/>
                <a:cs typeface="Roboto"/>
              </a:rPr>
              <a:t>debt</a:t>
            </a:r>
            <a:endParaRPr sz="1800">
              <a:latin typeface="Roboto"/>
              <a:cs typeface="Roboto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86126" y="123828"/>
            <a:ext cx="2000249" cy="1447799"/>
          </a:xfrm>
          <a:prstGeom prst="rect">
            <a:avLst/>
          </a:prstGeom>
        </p:spPr>
      </p:pic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9584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98582" y="9696522"/>
            <a:ext cx="10591800" cy="70485"/>
            <a:chOff x="7698582" y="9696522"/>
            <a:chExt cx="10591800" cy="70485"/>
          </a:xfrm>
        </p:grpSpPr>
        <p:sp>
          <p:nvSpPr>
            <p:cNvPr id="3" name="object 3"/>
            <p:cNvSpPr/>
            <p:nvPr/>
          </p:nvSpPr>
          <p:spPr>
            <a:xfrm>
              <a:off x="11571398" y="9696522"/>
              <a:ext cx="3441700" cy="70485"/>
            </a:xfrm>
            <a:custGeom>
              <a:avLst/>
              <a:gdLst/>
              <a:ahLst/>
              <a:cxnLst/>
              <a:rect l="l" t="t" r="r" b="b"/>
              <a:pathLst>
                <a:path w="3441700" h="70484">
                  <a:moveTo>
                    <a:pt x="0" y="70106"/>
                  </a:moveTo>
                  <a:lnTo>
                    <a:pt x="3441684" y="70106"/>
                  </a:lnTo>
                  <a:lnTo>
                    <a:pt x="3441684" y="0"/>
                  </a:lnTo>
                  <a:lnTo>
                    <a:pt x="0" y="0"/>
                  </a:lnTo>
                  <a:lnTo>
                    <a:pt x="0" y="70106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36851" y="9696522"/>
              <a:ext cx="3354070" cy="66040"/>
            </a:xfrm>
            <a:custGeom>
              <a:avLst/>
              <a:gdLst/>
              <a:ahLst/>
              <a:cxnLst/>
              <a:rect l="l" t="t" r="r" b="b"/>
              <a:pathLst>
                <a:path w="3354069" h="66040">
                  <a:moveTo>
                    <a:pt x="3353529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353529" y="0"/>
                  </a:lnTo>
                  <a:lnTo>
                    <a:pt x="3353529" y="65653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8582" y="9696522"/>
              <a:ext cx="3872865" cy="70485"/>
            </a:xfrm>
            <a:custGeom>
              <a:avLst/>
              <a:gdLst/>
              <a:ahLst/>
              <a:cxnLst/>
              <a:rect l="l" t="t" r="r" b="b"/>
              <a:pathLst>
                <a:path w="3872865" h="70484">
                  <a:moveTo>
                    <a:pt x="3872816" y="70106"/>
                  </a:moveTo>
                  <a:lnTo>
                    <a:pt x="0" y="70106"/>
                  </a:lnTo>
                  <a:lnTo>
                    <a:pt x="0" y="0"/>
                  </a:lnTo>
                  <a:lnTo>
                    <a:pt x="3872816" y="0"/>
                  </a:lnTo>
                  <a:lnTo>
                    <a:pt x="3872816" y="70106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959309"/>
            <a:ext cx="10515600" cy="66040"/>
            <a:chOff x="0" y="959309"/>
            <a:chExt cx="10515600" cy="66040"/>
          </a:xfrm>
        </p:grpSpPr>
        <p:sp>
          <p:nvSpPr>
            <p:cNvPr id="7" name="object 7"/>
            <p:cNvSpPr/>
            <p:nvPr/>
          </p:nvSpPr>
          <p:spPr>
            <a:xfrm>
              <a:off x="3543240" y="959309"/>
              <a:ext cx="3479165" cy="66040"/>
            </a:xfrm>
            <a:custGeom>
              <a:avLst/>
              <a:gdLst/>
              <a:ahLst/>
              <a:cxnLst/>
              <a:rect l="l" t="t" r="r" b="b"/>
              <a:pathLst>
                <a:path w="3479165" h="66040">
                  <a:moveTo>
                    <a:pt x="0" y="65653"/>
                  </a:moveTo>
                  <a:lnTo>
                    <a:pt x="3479080" y="65653"/>
                  </a:lnTo>
                  <a:lnTo>
                    <a:pt x="3479080" y="0"/>
                  </a:lnTo>
                  <a:lnTo>
                    <a:pt x="0" y="0"/>
                  </a:lnTo>
                  <a:lnTo>
                    <a:pt x="0" y="65653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959309"/>
              <a:ext cx="3543300" cy="66040"/>
            </a:xfrm>
            <a:custGeom>
              <a:avLst/>
              <a:gdLst/>
              <a:ahLst/>
              <a:cxnLst/>
              <a:rect l="l" t="t" r="r" b="b"/>
              <a:pathLst>
                <a:path w="3543300" h="66040">
                  <a:moveTo>
                    <a:pt x="3543240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543240" y="0"/>
                  </a:lnTo>
                  <a:lnTo>
                    <a:pt x="3543240" y="65653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022320" y="959309"/>
              <a:ext cx="3493770" cy="66040"/>
            </a:xfrm>
            <a:custGeom>
              <a:avLst/>
              <a:gdLst/>
              <a:ahLst/>
              <a:cxnLst/>
              <a:rect l="l" t="t" r="r" b="b"/>
              <a:pathLst>
                <a:path w="3493770" h="66040">
                  <a:moveTo>
                    <a:pt x="3493278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493278" y="0"/>
                  </a:lnTo>
                  <a:lnTo>
                    <a:pt x="3493278" y="656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7329" y="5306014"/>
            <a:ext cx="8905874" cy="4143374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401648" y="1362216"/>
            <a:ext cx="17645380" cy="7581900"/>
            <a:chOff x="401648" y="1362216"/>
            <a:chExt cx="17645380" cy="7581900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1648" y="1362216"/>
              <a:ext cx="8953499" cy="386714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352515" y="2172349"/>
              <a:ext cx="8694420" cy="6771640"/>
            </a:xfrm>
            <a:custGeom>
              <a:avLst/>
              <a:gdLst/>
              <a:ahLst/>
              <a:cxnLst/>
              <a:rect l="l" t="t" r="r" b="b"/>
              <a:pathLst>
                <a:path w="8694419" h="6771640">
                  <a:moveTo>
                    <a:pt x="8208260" y="6771469"/>
                  </a:moveTo>
                  <a:lnTo>
                    <a:pt x="485774" y="6771469"/>
                  </a:lnTo>
                  <a:lnTo>
                    <a:pt x="437762" y="6769092"/>
                  </a:lnTo>
                  <a:lnTo>
                    <a:pt x="390562" y="6762049"/>
                  </a:lnTo>
                  <a:lnTo>
                    <a:pt x="344494" y="6750471"/>
                  </a:lnTo>
                  <a:lnTo>
                    <a:pt x="299876" y="6734492"/>
                  </a:lnTo>
                  <a:lnTo>
                    <a:pt x="257028" y="6714241"/>
                  </a:lnTo>
                  <a:lnTo>
                    <a:pt x="216266" y="6689853"/>
                  </a:lnTo>
                  <a:lnTo>
                    <a:pt x="177911" y="6661458"/>
                  </a:lnTo>
                  <a:lnTo>
                    <a:pt x="142280" y="6629188"/>
                  </a:lnTo>
                  <a:lnTo>
                    <a:pt x="110010" y="6593557"/>
                  </a:lnTo>
                  <a:lnTo>
                    <a:pt x="81616" y="6555202"/>
                  </a:lnTo>
                  <a:lnTo>
                    <a:pt x="57227" y="6514440"/>
                  </a:lnTo>
                  <a:lnTo>
                    <a:pt x="36977" y="6471592"/>
                  </a:lnTo>
                  <a:lnTo>
                    <a:pt x="20997" y="6426974"/>
                  </a:lnTo>
                  <a:lnTo>
                    <a:pt x="9420" y="6380906"/>
                  </a:lnTo>
                  <a:lnTo>
                    <a:pt x="2377" y="6333707"/>
                  </a:lnTo>
                  <a:lnTo>
                    <a:pt x="0" y="6285694"/>
                  </a:lnTo>
                  <a:lnTo>
                    <a:pt x="0" y="485774"/>
                  </a:lnTo>
                  <a:lnTo>
                    <a:pt x="2377" y="437762"/>
                  </a:lnTo>
                  <a:lnTo>
                    <a:pt x="9420" y="390562"/>
                  </a:lnTo>
                  <a:lnTo>
                    <a:pt x="20997" y="344494"/>
                  </a:lnTo>
                  <a:lnTo>
                    <a:pt x="36977" y="299876"/>
                  </a:lnTo>
                  <a:lnTo>
                    <a:pt x="57227" y="257028"/>
                  </a:lnTo>
                  <a:lnTo>
                    <a:pt x="81616" y="216266"/>
                  </a:lnTo>
                  <a:lnTo>
                    <a:pt x="110010" y="177911"/>
                  </a:lnTo>
                  <a:lnTo>
                    <a:pt x="142280" y="142280"/>
                  </a:lnTo>
                  <a:lnTo>
                    <a:pt x="177911" y="110010"/>
                  </a:lnTo>
                  <a:lnTo>
                    <a:pt x="216266" y="81615"/>
                  </a:lnTo>
                  <a:lnTo>
                    <a:pt x="257028" y="57227"/>
                  </a:lnTo>
                  <a:lnTo>
                    <a:pt x="299876" y="36977"/>
                  </a:lnTo>
                  <a:lnTo>
                    <a:pt x="344494" y="20997"/>
                  </a:lnTo>
                  <a:lnTo>
                    <a:pt x="390562" y="9420"/>
                  </a:lnTo>
                  <a:lnTo>
                    <a:pt x="437762" y="2377"/>
                  </a:lnTo>
                  <a:lnTo>
                    <a:pt x="485774" y="0"/>
                  </a:lnTo>
                  <a:lnTo>
                    <a:pt x="8208260" y="0"/>
                  </a:lnTo>
                  <a:lnTo>
                    <a:pt x="8256273" y="2377"/>
                  </a:lnTo>
                  <a:lnTo>
                    <a:pt x="8303472" y="9420"/>
                  </a:lnTo>
                  <a:lnTo>
                    <a:pt x="8349540" y="20997"/>
                  </a:lnTo>
                  <a:lnTo>
                    <a:pt x="8394158" y="36977"/>
                  </a:lnTo>
                  <a:lnTo>
                    <a:pt x="8437007" y="57227"/>
                  </a:lnTo>
                  <a:lnTo>
                    <a:pt x="8477768" y="81615"/>
                  </a:lnTo>
                  <a:lnTo>
                    <a:pt x="8516124" y="110010"/>
                  </a:lnTo>
                  <a:lnTo>
                    <a:pt x="8551755" y="142280"/>
                  </a:lnTo>
                  <a:lnTo>
                    <a:pt x="8584024" y="177911"/>
                  </a:lnTo>
                  <a:lnTo>
                    <a:pt x="8612419" y="216266"/>
                  </a:lnTo>
                  <a:lnTo>
                    <a:pt x="8636807" y="257028"/>
                  </a:lnTo>
                  <a:lnTo>
                    <a:pt x="8657057" y="299876"/>
                  </a:lnTo>
                  <a:lnTo>
                    <a:pt x="8673037" y="344494"/>
                  </a:lnTo>
                  <a:lnTo>
                    <a:pt x="8684614" y="390562"/>
                  </a:lnTo>
                  <a:lnTo>
                    <a:pt x="8691657" y="437762"/>
                  </a:lnTo>
                  <a:lnTo>
                    <a:pt x="8694035" y="485774"/>
                  </a:lnTo>
                  <a:lnTo>
                    <a:pt x="8694035" y="6285694"/>
                  </a:lnTo>
                  <a:lnTo>
                    <a:pt x="8691657" y="6333707"/>
                  </a:lnTo>
                  <a:lnTo>
                    <a:pt x="8684614" y="6380906"/>
                  </a:lnTo>
                  <a:lnTo>
                    <a:pt x="8673037" y="6426974"/>
                  </a:lnTo>
                  <a:lnTo>
                    <a:pt x="8657057" y="6471592"/>
                  </a:lnTo>
                  <a:lnTo>
                    <a:pt x="8636807" y="6514440"/>
                  </a:lnTo>
                  <a:lnTo>
                    <a:pt x="8612419" y="6555202"/>
                  </a:lnTo>
                  <a:lnTo>
                    <a:pt x="8584024" y="6593557"/>
                  </a:lnTo>
                  <a:lnTo>
                    <a:pt x="8551755" y="6629188"/>
                  </a:lnTo>
                  <a:lnTo>
                    <a:pt x="8516124" y="6661458"/>
                  </a:lnTo>
                  <a:lnTo>
                    <a:pt x="8477768" y="6689853"/>
                  </a:lnTo>
                  <a:lnTo>
                    <a:pt x="8437007" y="6714241"/>
                  </a:lnTo>
                  <a:lnTo>
                    <a:pt x="8394158" y="6734492"/>
                  </a:lnTo>
                  <a:lnTo>
                    <a:pt x="8349540" y="6750471"/>
                  </a:lnTo>
                  <a:lnTo>
                    <a:pt x="8303472" y="6762049"/>
                  </a:lnTo>
                  <a:lnTo>
                    <a:pt x="8256273" y="6769092"/>
                  </a:lnTo>
                  <a:lnTo>
                    <a:pt x="8208260" y="6771469"/>
                  </a:lnTo>
                  <a:close/>
                </a:path>
              </a:pathLst>
            </a:custGeom>
            <a:solidFill>
              <a:srgbClr val="FAE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286126" y="123828"/>
            <a:ext cx="1609724" cy="1171574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725654" y="1434341"/>
            <a:ext cx="8130540" cy="3629025"/>
            <a:chOff x="725654" y="1434341"/>
            <a:chExt cx="8130540" cy="362902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46609" y="1455296"/>
              <a:ext cx="8088243" cy="3591637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735179" y="1443866"/>
              <a:ext cx="8111490" cy="3609975"/>
            </a:xfrm>
            <a:custGeom>
              <a:avLst/>
              <a:gdLst/>
              <a:ahLst/>
              <a:cxnLst/>
              <a:rect l="l" t="t" r="r" b="b"/>
              <a:pathLst>
                <a:path w="8111490" h="3609975">
                  <a:moveTo>
                    <a:pt x="8110982" y="3609974"/>
                  </a:moveTo>
                  <a:lnTo>
                    <a:pt x="8110983" y="0"/>
                  </a:lnTo>
                  <a:lnTo>
                    <a:pt x="0" y="0"/>
                  </a:lnTo>
                  <a:lnTo>
                    <a:pt x="0" y="3609974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ESG</a:t>
            </a:r>
            <a:r>
              <a:rPr spc="40" dirty="0"/>
              <a:t> </a:t>
            </a:r>
            <a:r>
              <a:rPr spc="-10" dirty="0"/>
              <a:t>Performance</a:t>
            </a:r>
          </a:p>
        </p:txBody>
      </p:sp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71589" y="2620108"/>
            <a:ext cx="104775" cy="104774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71589" y="3820257"/>
            <a:ext cx="104775" cy="104774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71589" y="5020407"/>
            <a:ext cx="104775" cy="104774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71589" y="6220557"/>
            <a:ext cx="104775" cy="10477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71589" y="7420708"/>
            <a:ext cx="104775" cy="104774"/>
          </a:xfrm>
          <a:prstGeom prst="rect">
            <a:avLst/>
          </a:prstGeom>
        </p:spPr>
      </p:pic>
      <p:sp>
        <p:nvSpPr>
          <p:cNvPr id="24" name="object 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49910">
              <a:lnSpc>
                <a:spcPct val="116700"/>
              </a:lnSpc>
              <a:spcBef>
                <a:spcPts val="100"/>
              </a:spcBef>
            </a:pPr>
            <a:r>
              <a:rPr spc="-125" dirty="0">
                <a:solidFill>
                  <a:srgbClr val="FF0000"/>
                </a:solidFill>
                <a:latin typeface="Arial Black"/>
                <a:cs typeface="Arial Black"/>
              </a:rPr>
              <a:t>Moderate</a:t>
            </a:r>
            <a:r>
              <a:rPr spc="-1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pc="-245" dirty="0">
                <a:solidFill>
                  <a:srgbClr val="FF0000"/>
                </a:solidFill>
                <a:latin typeface="Arial Black"/>
                <a:cs typeface="Arial Black"/>
              </a:rPr>
              <a:t>ESG</a:t>
            </a:r>
            <a:r>
              <a:rPr spc="-1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pc="-215" dirty="0">
                <a:solidFill>
                  <a:srgbClr val="FF0000"/>
                </a:solidFill>
                <a:latin typeface="Arial Black"/>
                <a:cs typeface="Arial Black"/>
              </a:rPr>
              <a:t>Risk:</a:t>
            </a:r>
            <a:r>
              <a:rPr spc="-1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pc="60" dirty="0"/>
              <a:t>MRF</a:t>
            </a:r>
            <a:r>
              <a:rPr spc="-114" dirty="0"/>
              <a:t> </a:t>
            </a:r>
            <a:r>
              <a:rPr dirty="0"/>
              <a:t>Ltd.</a:t>
            </a:r>
            <a:r>
              <a:rPr spc="-120" dirty="0"/>
              <a:t> </a:t>
            </a:r>
            <a:r>
              <a:rPr dirty="0"/>
              <a:t>needs</a:t>
            </a:r>
            <a:r>
              <a:rPr spc="-114" dirty="0"/>
              <a:t> </a:t>
            </a:r>
            <a:r>
              <a:rPr dirty="0"/>
              <a:t>to</a:t>
            </a:r>
            <a:r>
              <a:rPr spc="-114" dirty="0"/>
              <a:t> </a:t>
            </a:r>
            <a:r>
              <a:rPr dirty="0"/>
              <a:t>improve</a:t>
            </a:r>
            <a:r>
              <a:rPr spc="-114" dirty="0"/>
              <a:t> </a:t>
            </a:r>
            <a:r>
              <a:rPr spc="-25" dirty="0"/>
              <a:t>its </a:t>
            </a:r>
            <a:r>
              <a:rPr spc="-20" dirty="0"/>
              <a:t>management</a:t>
            </a:r>
            <a:r>
              <a:rPr spc="-9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105" dirty="0"/>
              <a:t>ESG</a:t>
            </a:r>
            <a:r>
              <a:rPr spc="-95" dirty="0"/>
              <a:t> </a:t>
            </a:r>
            <a:r>
              <a:rPr spc="-65" dirty="0"/>
              <a:t>risks</a:t>
            </a:r>
            <a:r>
              <a:rPr spc="-90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dirty="0"/>
              <a:t>reduce</a:t>
            </a:r>
            <a:r>
              <a:rPr spc="-95" dirty="0"/>
              <a:t> </a:t>
            </a:r>
            <a:r>
              <a:rPr dirty="0"/>
              <a:t>potential</a:t>
            </a:r>
            <a:r>
              <a:rPr spc="-90" dirty="0"/>
              <a:t> </a:t>
            </a:r>
            <a:r>
              <a:rPr spc="-10" dirty="0"/>
              <a:t>business impacts.</a:t>
            </a:r>
          </a:p>
          <a:p>
            <a:pPr marL="12700" marR="356870">
              <a:lnSpc>
                <a:spcPct val="116700"/>
              </a:lnSpc>
            </a:pPr>
            <a:r>
              <a:rPr spc="-195" dirty="0">
                <a:solidFill>
                  <a:srgbClr val="FF0000"/>
                </a:solidFill>
                <a:latin typeface="Arial Black"/>
                <a:cs typeface="Arial Black"/>
              </a:rPr>
              <a:t>Lagging</a:t>
            </a:r>
            <a:r>
              <a:rPr spc="-15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pc="-110" dirty="0">
                <a:solidFill>
                  <a:srgbClr val="FF0000"/>
                </a:solidFill>
                <a:latin typeface="Arial Black"/>
                <a:cs typeface="Arial Black"/>
              </a:rPr>
              <a:t>Industry</a:t>
            </a:r>
            <a:r>
              <a:rPr spc="-15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pc="-145" dirty="0">
                <a:solidFill>
                  <a:srgbClr val="FF0000"/>
                </a:solidFill>
                <a:latin typeface="Arial Black"/>
                <a:cs typeface="Arial Black"/>
              </a:rPr>
              <a:t>Performance:</a:t>
            </a:r>
            <a:r>
              <a:rPr spc="-15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>
                <a:solidFill>
                  <a:srgbClr val="000000"/>
                </a:solidFill>
              </a:rPr>
              <a:t>MRF's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spc="105" dirty="0">
                <a:solidFill>
                  <a:srgbClr val="000000"/>
                </a:solidFill>
              </a:rPr>
              <a:t>ESG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performance </a:t>
            </a:r>
            <a:r>
              <a:rPr dirty="0">
                <a:solidFill>
                  <a:srgbClr val="000000"/>
                </a:solidFill>
              </a:rPr>
              <a:t>trails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behind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competitors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spc="-55" dirty="0">
                <a:solidFill>
                  <a:srgbClr val="000000"/>
                </a:solidFill>
              </a:rPr>
              <a:t>like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Pirelli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Bridgestone, </a:t>
            </a:r>
            <a:r>
              <a:rPr spc="-20" dirty="0">
                <a:solidFill>
                  <a:srgbClr val="000000"/>
                </a:solidFill>
              </a:rPr>
              <a:t>indicating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need</a:t>
            </a:r>
            <a:r>
              <a:rPr spc="-1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more</a:t>
            </a:r>
            <a:r>
              <a:rPr spc="-11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robust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practices.</a:t>
            </a:r>
          </a:p>
          <a:p>
            <a:pPr marL="12700" marR="20955">
              <a:lnSpc>
                <a:spcPct val="116700"/>
              </a:lnSpc>
            </a:pPr>
            <a:r>
              <a:rPr spc="-125" dirty="0">
                <a:solidFill>
                  <a:srgbClr val="FF0000"/>
                </a:solidFill>
                <a:latin typeface="Arial Black"/>
                <a:cs typeface="Arial Black"/>
              </a:rPr>
              <a:t>Global</a:t>
            </a:r>
            <a:r>
              <a:rPr spc="-1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pc="-170" dirty="0">
                <a:solidFill>
                  <a:srgbClr val="FF0000"/>
                </a:solidFill>
                <a:latin typeface="Arial Black"/>
                <a:cs typeface="Arial Black"/>
              </a:rPr>
              <a:t>Average:</a:t>
            </a:r>
            <a:r>
              <a:rPr spc="-16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>
                <a:solidFill>
                  <a:srgbClr val="000000"/>
                </a:solidFill>
              </a:rPr>
              <a:t>MRF's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global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spc="-65" dirty="0">
                <a:solidFill>
                  <a:srgbClr val="000000"/>
                </a:solidFill>
              </a:rPr>
              <a:t>ranking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spc="-45" dirty="0">
                <a:solidFill>
                  <a:srgbClr val="000000"/>
                </a:solidFill>
              </a:rPr>
              <a:t>is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average, </a:t>
            </a:r>
            <a:r>
              <a:rPr spc="-60" dirty="0">
                <a:solidFill>
                  <a:srgbClr val="000000"/>
                </a:solidFill>
              </a:rPr>
              <a:t>highlighting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the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need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to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enhance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spc="105" dirty="0">
                <a:solidFill>
                  <a:srgbClr val="000000"/>
                </a:solidFill>
              </a:rPr>
              <a:t>ESG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standards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</a:t>
            </a:r>
            <a:r>
              <a:rPr spc="-8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better </a:t>
            </a:r>
            <a:r>
              <a:rPr dirty="0">
                <a:solidFill>
                  <a:srgbClr val="000000"/>
                </a:solidFill>
              </a:rPr>
              <a:t>investor</a:t>
            </a:r>
            <a:r>
              <a:rPr spc="1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appeal.</a:t>
            </a:r>
          </a:p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pc="-200" dirty="0">
                <a:solidFill>
                  <a:srgbClr val="FF0000"/>
                </a:solidFill>
                <a:latin typeface="Arial Black"/>
                <a:cs typeface="Arial Black"/>
              </a:rPr>
              <a:t>Focus</a:t>
            </a:r>
            <a:r>
              <a:rPr spc="-12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pc="-190" dirty="0">
                <a:solidFill>
                  <a:srgbClr val="FF0000"/>
                </a:solidFill>
                <a:latin typeface="Arial Black"/>
                <a:cs typeface="Arial Black"/>
              </a:rPr>
              <a:t>Areas:</a:t>
            </a:r>
            <a:r>
              <a:rPr spc="-12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dirty="0">
                <a:solidFill>
                  <a:srgbClr val="000000"/>
                </a:solidFill>
              </a:rPr>
              <a:t>Improvement</a:t>
            </a:r>
            <a:r>
              <a:rPr spc="-70" dirty="0">
                <a:solidFill>
                  <a:srgbClr val="000000"/>
                </a:solidFill>
              </a:rPr>
              <a:t> </a:t>
            </a:r>
            <a:r>
              <a:rPr spc="-40" dirty="0">
                <a:solidFill>
                  <a:srgbClr val="000000"/>
                </a:solidFill>
              </a:rPr>
              <a:t>in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environmental</a:t>
            </a:r>
          </a:p>
          <a:p>
            <a:pPr marL="12700" marR="154305">
              <a:lnSpc>
                <a:spcPct val="116700"/>
              </a:lnSpc>
            </a:pPr>
            <a:r>
              <a:rPr spc="-10" dirty="0">
                <a:solidFill>
                  <a:srgbClr val="000000"/>
                </a:solidFill>
              </a:rPr>
              <a:t>sustainability,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social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responsibility,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10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governance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is </a:t>
            </a:r>
            <a:r>
              <a:rPr dirty="0">
                <a:solidFill>
                  <a:srgbClr val="000000"/>
                </a:solidFill>
              </a:rPr>
              <a:t>crucial</a:t>
            </a:r>
            <a:r>
              <a:rPr spc="-9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for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risk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reduction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and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performance</a:t>
            </a:r>
            <a:r>
              <a:rPr spc="-8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enhancement.</a:t>
            </a:r>
          </a:p>
          <a:p>
            <a:pPr marL="12700" marR="5080" indent="134620">
              <a:lnSpc>
                <a:spcPct val="116700"/>
              </a:lnSpc>
            </a:pPr>
            <a:r>
              <a:rPr spc="-170" dirty="0">
                <a:solidFill>
                  <a:srgbClr val="FF0000"/>
                </a:solidFill>
                <a:latin typeface="Arial Black"/>
                <a:cs typeface="Arial Black"/>
              </a:rPr>
              <a:t>Benchmarking</a:t>
            </a:r>
            <a:r>
              <a:rPr spc="-10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pc="-165" dirty="0">
                <a:solidFill>
                  <a:srgbClr val="FF0000"/>
                </a:solidFill>
                <a:latin typeface="Arial Black"/>
                <a:cs typeface="Arial Black"/>
              </a:rPr>
              <a:t>Leaders:</a:t>
            </a:r>
            <a:r>
              <a:rPr spc="-11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pc="-20" dirty="0">
                <a:solidFill>
                  <a:srgbClr val="000000"/>
                </a:solidFill>
              </a:rPr>
              <a:t>Adopting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best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practices</a:t>
            </a:r>
            <a:r>
              <a:rPr spc="-50" dirty="0">
                <a:solidFill>
                  <a:srgbClr val="000000"/>
                </a:solidFill>
              </a:rPr>
              <a:t> </a:t>
            </a:r>
            <a:r>
              <a:rPr spc="-20" dirty="0">
                <a:solidFill>
                  <a:srgbClr val="000000"/>
                </a:solidFill>
              </a:rPr>
              <a:t>from </a:t>
            </a:r>
            <a:r>
              <a:rPr dirty="0">
                <a:solidFill>
                  <a:srgbClr val="000000"/>
                </a:solidFill>
              </a:rPr>
              <a:t>industry</a:t>
            </a:r>
            <a:r>
              <a:rPr spc="-1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leaders</a:t>
            </a:r>
            <a:r>
              <a:rPr spc="-1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can</a:t>
            </a:r>
            <a:r>
              <a:rPr spc="-1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help</a:t>
            </a:r>
            <a:r>
              <a:rPr spc="-120" dirty="0">
                <a:solidFill>
                  <a:srgbClr val="000000"/>
                </a:solidFill>
              </a:rPr>
              <a:t> </a:t>
            </a:r>
            <a:r>
              <a:rPr spc="60" dirty="0">
                <a:solidFill>
                  <a:srgbClr val="000000"/>
                </a:solidFill>
              </a:rPr>
              <a:t>MRF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improve</a:t>
            </a:r>
            <a:r>
              <a:rPr spc="-12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its</a:t>
            </a:r>
            <a:r>
              <a:rPr spc="-120" dirty="0">
                <a:solidFill>
                  <a:srgbClr val="000000"/>
                </a:solidFill>
              </a:rPr>
              <a:t> </a:t>
            </a:r>
            <a:r>
              <a:rPr spc="105" dirty="0">
                <a:solidFill>
                  <a:srgbClr val="000000"/>
                </a:solidFill>
              </a:rPr>
              <a:t>ESG</a:t>
            </a:r>
            <a:r>
              <a:rPr spc="-120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ratings</a:t>
            </a:r>
            <a:r>
              <a:rPr spc="-114" dirty="0">
                <a:solidFill>
                  <a:srgbClr val="000000"/>
                </a:solidFill>
              </a:rPr>
              <a:t> </a:t>
            </a:r>
            <a:r>
              <a:rPr spc="-25" dirty="0">
                <a:solidFill>
                  <a:srgbClr val="000000"/>
                </a:solidFill>
              </a:rPr>
              <a:t>and </a:t>
            </a:r>
            <a:r>
              <a:rPr spc="-20" dirty="0">
                <a:solidFill>
                  <a:srgbClr val="000000"/>
                </a:solidFill>
              </a:rPr>
              <a:t>market</a:t>
            </a:r>
            <a:r>
              <a:rPr spc="-12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position.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4419" rIns="0" bIns="0" rtlCol="0">
            <a:spAutoFit/>
          </a:bodyPr>
          <a:lstStyle/>
          <a:p>
            <a:pPr marL="450850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342668" y="3708204"/>
            <a:ext cx="13125450" cy="6579234"/>
            <a:chOff x="4342668" y="3708204"/>
            <a:chExt cx="13125450" cy="6579234"/>
          </a:xfrm>
        </p:grpSpPr>
        <p:sp>
          <p:nvSpPr>
            <p:cNvPr id="3" name="object 3"/>
            <p:cNvSpPr/>
            <p:nvPr/>
          </p:nvSpPr>
          <p:spPr>
            <a:xfrm>
              <a:off x="5027524" y="3708204"/>
              <a:ext cx="11755755" cy="6578600"/>
            </a:xfrm>
            <a:custGeom>
              <a:avLst/>
              <a:gdLst/>
              <a:ahLst/>
              <a:cxnLst/>
              <a:rect l="l" t="t" r="r" b="b"/>
              <a:pathLst>
                <a:path w="11755755" h="6578600">
                  <a:moveTo>
                    <a:pt x="6407544" y="12699"/>
                  </a:moveTo>
                  <a:lnTo>
                    <a:pt x="5348114" y="12699"/>
                  </a:lnTo>
                  <a:lnTo>
                    <a:pt x="5395756" y="0"/>
                  </a:lnTo>
                  <a:lnTo>
                    <a:pt x="6359902" y="0"/>
                  </a:lnTo>
                  <a:lnTo>
                    <a:pt x="6407544" y="12699"/>
                  </a:lnTo>
                  <a:close/>
                </a:path>
                <a:path w="11755755" h="6578600">
                  <a:moveTo>
                    <a:pt x="6549811" y="25399"/>
                  </a:moveTo>
                  <a:lnTo>
                    <a:pt x="5205847" y="25399"/>
                  </a:lnTo>
                  <a:lnTo>
                    <a:pt x="5253158" y="12699"/>
                  </a:lnTo>
                  <a:lnTo>
                    <a:pt x="6502500" y="12699"/>
                  </a:lnTo>
                  <a:lnTo>
                    <a:pt x="6549811" y="25399"/>
                  </a:lnTo>
                  <a:close/>
                </a:path>
                <a:path w="11755755" h="6578600">
                  <a:moveTo>
                    <a:pt x="6644092" y="38099"/>
                  </a:moveTo>
                  <a:lnTo>
                    <a:pt x="5111566" y="38099"/>
                  </a:lnTo>
                  <a:lnTo>
                    <a:pt x="5158649" y="25399"/>
                  </a:lnTo>
                  <a:lnTo>
                    <a:pt x="6597009" y="25399"/>
                  </a:lnTo>
                  <a:lnTo>
                    <a:pt x="6644092" y="38099"/>
                  </a:lnTo>
                  <a:close/>
                </a:path>
                <a:path w="11755755" h="6578600">
                  <a:moveTo>
                    <a:pt x="6737907" y="50799"/>
                  </a:moveTo>
                  <a:lnTo>
                    <a:pt x="5017752" y="50799"/>
                  </a:lnTo>
                  <a:lnTo>
                    <a:pt x="5064600" y="38099"/>
                  </a:lnTo>
                  <a:lnTo>
                    <a:pt x="6691058" y="38099"/>
                  </a:lnTo>
                  <a:lnTo>
                    <a:pt x="6737907" y="50799"/>
                  </a:lnTo>
                  <a:close/>
                </a:path>
                <a:path w="11755755" h="6578600">
                  <a:moveTo>
                    <a:pt x="6877729" y="76199"/>
                  </a:moveTo>
                  <a:lnTo>
                    <a:pt x="4877929" y="76199"/>
                  </a:lnTo>
                  <a:lnTo>
                    <a:pt x="4971023" y="50799"/>
                  </a:lnTo>
                  <a:lnTo>
                    <a:pt x="6784635" y="50799"/>
                  </a:lnTo>
                  <a:lnTo>
                    <a:pt x="6877729" y="76199"/>
                  </a:lnTo>
                  <a:close/>
                </a:path>
                <a:path w="11755755" h="6578600">
                  <a:moveTo>
                    <a:pt x="7016436" y="101599"/>
                  </a:moveTo>
                  <a:lnTo>
                    <a:pt x="4739222" y="101599"/>
                  </a:lnTo>
                  <a:lnTo>
                    <a:pt x="4831567" y="76199"/>
                  </a:lnTo>
                  <a:lnTo>
                    <a:pt x="6924091" y="76199"/>
                  </a:lnTo>
                  <a:lnTo>
                    <a:pt x="7016436" y="101599"/>
                  </a:lnTo>
                  <a:close/>
                </a:path>
                <a:path w="11755755" h="6578600">
                  <a:moveTo>
                    <a:pt x="7199573" y="139699"/>
                  </a:moveTo>
                  <a:lnTo>
                    <a:pt x="4556085" y="139699"/>
                  </a:lnTo>
                  <a:lnTo>
                    <a:pt x="4693241" y="101599"/>
                  </a:lnTo>
                  <a:lnTo>
                    <a:pt x="7062417" y="101599"/>
                  </a:lnTo>
                  <a:lnTo>
                    <a:pt x="7199573" y="139699"/>
                  </a:lnTo>
                  <a:close/>
                </a:path>
                <a:path w="11755755" h="6578600">
                  <a:moveTo>
                    <a:pt x="11713927" y="6578599"/>
                  </a:moveTo>
                  <a:lnTo>
                    <a:pt x="41731" y="6578599"/>
                  </a:lnTo>
                  <a:lnTo>
                    <a:pt x="37992" y="6540499"/>
                  </a:lnTo>
                  <a:lnTo>
                    <a:pt x="32801" y="6489699"/>
                  </a:lnTo>
                  <a:lnTo>
                    <a:pt x="27985" y="6438899"/>
                  </a:lnTo>
                  <a:lnTo>
                    <a:pt x="23546" y="6388099"/>
                  </a:lnTo>
                  <a:lnTo>
                    <a:pt x="19484" y="6349999"/>
                  </a:lnTo>
                  <a:lnTo>
                    <a:pt x="15803" y="6299199"/>
                  </a:lnTo>
                  <a:lnTo>
                    <a:pt x="12502" y="6248399"/>
                  </a:lnTo>
                  <a:lnTo>
                    <a:pt x="9584" y="6197599"/>
                  </a:lnTo>
                  <a:lnTo>
                    <a:pt x="7050" y="6159499"/>
                  </a:lnTo>
                  <a:lnTo>
                    <a:pt x="4902" y="6108699"/>
                  </a:lnTo>
                  <a:lnTo>
                    <a:pt x="3141" y="6057899"/>
                  </a:lnTo>
                  <a:lnTo>
                    <a:pt x="1769" y="6007099"/>
                  </a:lnTo>
                  <a:lnTo>
                    <a:pt x="787" y="5956299"/>
                  </a:lnTo>
                  <a:lnTo>
                    <a:pt x="197" y="5918199"/>
                  </a:lnTo>
                  <a:lnTo>
                    <a:pt x="0" y="5867399"/>
                  </a:lnTo>
                  <a:lnTo>
                    <a:pt x="197" y="5816599"/>
                  </a:lnTo>
                  <a:lnTo>
                    <a:pt x="787" y="5765799"/>
                  </a:lnTo>
                  <a:lnTo>
                    <a:pt x="1769" y="5714999"/>
                  </a:lnTo>
                  <a:lnTo>
                    <a:pt x="3141" y="5664199"/>
                  </a:lnTo>
                  <a:lnTo>
                    <a:pt x="4902" y="5626099"/>
                  </a:lnTo>
                  <a:lnTo>
                    <a:pt x="7050" y="5575299"/>
                  </a:lnTo>
                  <a:lnTo>
                    <a:pt x="9584" y="5524499"/>
                  </a:lnTo>
                  <a:lnTo>
                    <a:pt x="12502" y="5473699"/>
                  </a:lnTo>
                  <a:lnTo>
                    <a:pt x="15803" y="5422899"/>
                  </a:lnTo>
                  <a:lnTo>
                    <a:pt x="19484" y="5384799"/>
                  </a:lnTo>
                  <a:lnTo>
                    <a:pt x="23546" y="5333999"/>
                  </a:lnTo>
                  <a:lnTo>
                    <a:pt x="27985" y="5283199"/>
                  </a:lnTo>
                  <a:lnTo>
                    <a:pt x="32801" y="5232399"/>
                  </a:lnTo>
                  <a:lnTo>
                    <a:pt x="37992" y="5194299"/>
                  </a:lnTo>
                  <a:lnTo>
                    <a:pt x="43557" y="5143499"/>
                  </a:lnTo>
                  <a:lnTo>
                    <a:pt x="49493" y="5092699"/>
                  </a:lnTo>
                  <a:lnTo>
                    <a:pt x="55801" y="5054599"/>
                  </a:lnTo>
                  <a:lnTo>
                    <a:pt x="62477" y="5003799"/>
                  </a:lnTo>
                  <a:lnTo>
                    <a:pt x="69521" y="4952999"/>
                  </a:lnTo>
                  <a:lnTo>
                    <a:pt x="76930" y="4914899"/>
                  </a:lnTo>
                  <a:lnTo>
                    <a:pt x="84705" y="4864099"/>
                  </a:lnTo>
                  <a:lnTo>
                    <a:pt x="92842" y="4813299"/>
                  </a:lnTo>
                  <a:lnTo>
                    <a:pt x="101340" y="4775199"/>
                  </a:lnTo>
                  <a:lnTo>
                    <a:pt x="110199" y="4724399"/>
                  </a:lnTo>
                  <a:lnTo>
                    <a:pt x="119416" y="4673599"/>
                  </a:lnTo>
                  <a:lnTo>
                    <a:pt x="128990" y="4635499"/>
                  </a:lnTo>
                  <a:lnTo>
                    <a:pt x="138919" y="4584699"/>
                  </a:lnTo>
                  <a:lnTo>
                    <a:pt x="149203" y="4546599"/>
                  </a:lnTo>
                  <a:lnTo>
                    <a:pt x="159838" y="4495799"/>
                  </a:lnTo>
                  <a:lnTo>
                    <a:pt x="170825" y="4444999"/>
                  </a:lnTo>
                  <a:lnTo>
                    <a:pt x="182161" y="4406899"/>
                  </a:lnTo>
                  <a:lnTo>
                    <a:pt x="193844" y="4356099"/>
                  </a:lnTo>
                  <a:lnTo>
                    <a:pt x="205875" y="4317999"/>
                  </a:lnTo>
                  <a:lnTo>
                    <a:pt x="218249" y="4267199"/>
                  </a:lnTo>
                  <a:lnTo>
                    <a:pt x="230968" y="4229099"/>
                  </a:lnTo>
                  <a:lnTo>
                    <a:pt x="244028" y="4178299"/>
                  </a:lnTo>
                  <a:lnTo>
                    <a:pt x="257428" y="4140199"/>
                  </a:lnTo>
                  <a:lnTo>
                    <a:pt x="271167" y="4089399"/>
                  </a:lnTo>
                  <a:lnTo>
                    <a:pt x="285243" y="4051299"/>
                  </a:lnTo>
                  <a:lnTo>
                    <a:pt x="299655" y="4000499"/>
                  </a:lnTo>
                  <a:lnTo>
                    <a:pt x="314401" y="3962399"/>
                  </a:lnTo>
                  <a:lnTo>
                    <a:pt x="329480" y="3924299"/>
                  </a:lnTo>
                  <a:lnTo>
                    <a:pt x="344891" y="3873499"/>
                  </a:lnTo>
                  <a:lnTo>
                    <a:pt x="360630" y="3835399"/>
                  </a:lnTo>
                  <a:lnTo>
                    <a:pt x="376698" y="3784599"/>
                  </a:lnTo>
                  <a:lnTo>
                    <a:pt x="393093" y="3746499"/>
                  </a:lnTo>
                  <a:lnTo>
                    <a:pt x="409813" y="3708399"/>
                  </a:lnTo>
                  <a:lnTo>
                    <a:pt x="426857" y="3657599"/>
                  </a:lnTo>
                  <a:lnTo>
                    <a:pt x="444222" y="3619499"/>
                  </a:lnTo>
                  <a:lnTo>
                    <a:pt x="461908" y="3581399"/>
                  </a:lnTo>
                  <a:lnTo>
                    <a:pt x="479914" y="3530599"/>
                  </a:lnTo>
                  <a:lnTo>
                    <a:pt x="498237" y="3492499"/>
                  </a:lnTo>
                  <a:lnTo>
                    <a:pt x="516876" y="3454399"/>
                  </a:lnTo>
                  <a:lnTo>
                    <a:pt x="535829" y="3403599"/>
                  </a:lnTo>
                  <a:lnTo>
                    <a:pt x="555096" y="3365499"/>
                  </a:lnTo>
                  <a:lnTo>
                    <a:pt x="574674" y="3327399"/>
                  </a:lnTo>
                  <a:lnTo>
                    <a:pt x="594562" y="3289299"/>
                  </a:lnTo>
                  <a:lnTo>
                    <a:pt x="614759" y="3238499"/>
                  </a:lnTo>
                  <a:lnTo>
                    <a:pt x="635263" y="3200399"/>
                  </a:lnTo>
                  <a:lnTo>
                    <a:pt x="656072" y="3162299"/>
                  </a:lnTo>
                  <a:lnTo>
                    <a:pt x="677185" y="3124199"/>
                  </a:lnTo>
                  <a:lnTo>
                    <a:pt x="698601" y="3086099"/>
                  </a:lnTo>
                  <a:lnTo>
                    <a:pt x="720318" y="3035299"/>
                  </a:lnTo>
                  <a:lnTo>
                    <a:pt x="742334" y="2997199"/>
                  </a:lnTo>
                  <a:lnTo>
                    <a:pt x="764648" y="2959099"/>
                  </a:lnTo>
                  <a:lnTo>
                    <a:pt x="787258" y="2920999"/>
                  </a:lnTo>
                  <a:lnTo>
                    <a:pt x="810163" y="2882899"/>
                  </a:lnTo>
                  <a:lnTo>
                    <a:pt x="833362" y="2844799"/>
                  </a:lnTo>
                  <a:lnTo>
                    <a:pt x="856853" y="2806699"/>
                  </a:lnTo>
                  <a:lnTo>
                    <a:pt x="880633" y="2768599"/>
                  </a:lnTo>
                  <a:lnTo>
                    <a:pt x="904703" y="2730499"/>
                  </a:lnTo>
                  <a:lnTo>
                    <a:pt x="929060" y="2692399"/>
                  </a:lnTo>
                  <a:lnTo>
                    <a:pt x="953703" y="2654299"/>
                  </a:lnTo>
                  <a:lnTo>
                    <a:pt x="978630" y="2616199"/>
                  </a:lnTo>
                  <a:lnTo>
                    <a:pt x="1003840" y="2578099"/>
                  </a:lnTo>
                  <a:lnTo>
                    <a:pt x="1029332" y="2539999"/>
                  </a:lnTo>
                  <a:lnTo>
                    <a:pt x="1055103" y="2501899"/>
                  </a:lnTo>
                  <a:lnTo>
                    <a:pt x="1081152" y="2463799"/>
                  </a:lnTo>
                  <a:lnTo>
                    <a:pt x="1107478" y="2425699"/>
                  </a:lnTo>
                  <a:lnTo>
                    <a:pt x="1134080" y="2387599"/>
                  </a:lnTo>
                  <a:lnTo>
                    <a:pt x="1160955" y="2349499"/>
                  </a:lnTo>
                  <a:lnTo>
                    <a:pt x="1188102" y="2324099"/>
                  </a:lnTo>
                  <a:lnTo>
                    <a:pt x="1215520" y="2285999"/>
                  </a:lnTo>
                  <a:lnTo>
                    <a:pt x="1243207" y="2247899"/>
                  </a:lnTo>
                  <a:lnTo>
                    <a:pt x="1271162" y="2209799"/>
                  </a:lnTo>
                  <a:lnTo>
                    <a:pt x="1299383" y="2171699"/>
                  </a:lnTo>
                  <a:lnTo>
                    <a:pt x="1327868" y="2146299"/>
                  </a:lnTo>
                  <a:lnTo>
                    <a:pt x="1356617" y="2108199"/>
                  </a:lnTo>
                  <a:lnTo>
                    <a:pt x="1385628" y="2070099"/>
                  </a:lnTo>
                  <a:lnTo>
                    <a:pt x="1414898" y="2031999"/>
                  </a:lnTo>
                  <a:lnTo>
                    <a:pt x="1444427" y="2006599"/>
                  </a:lnTo>
                  <a:lnTo>
                    <a:pt x="1474213" y="1968499"/>
                  </a:lnTo>
                  <a:lnTo>
                    <a:pt x="1504255" y="1930399"/>
                  </a:lnTo>
                  <a:lnTo>
                    <a:pt x="1534551" y="1904999"/>
                  </a:lnTo>
                  <a:lnTo>
                    <a:pt x="1565099" y="1866899"/>
                  </a:lnTo>
                  <a:lnTo>
                    <a:pt x="1595898" y="1841499"/>
                  </a:lnTo>
                  <a:lnTo>
                    <a:pt x="1658244" y="1765299"/>
                  </a:lnTo>
                  <a:lnTo>
                    <a:pt x="1689788" y="1739899"/>
                  </a:lnTo>
                  <a:lnTo>
                    <a:pt x="1721576" y="1701799"/>
                  </a:lnTo>
                  <a:lnTo>
                    <a:pt x="1753608" y="1676399"/>
                  </a:lnTo>
                  <a:lnTo>
                    <a:pt x="1785882" y="1638299"/>
                  </a:lnTo>
                  <a:lnTo>
                    <a:pt x="1851149" y="1587499"/>
                  </a:lnTo>
                  <a:lnTo>
                    <a:pt x="1884139" y="1549399"/>
                  </a:lnTo>
                  <a:lnTo>
                    <a:pt x="1917366" y="1523999"/>
                  </a:lnTo>
                  <a:lnTo>
                    <a:pt x="1950827" y="1485899"/>
                  </a:lnTo>
                  <a:lnTo>
                    <a:pt x="2018446" y="1435099"/>
                  </a:lnTo>
                  <a:lnTo>
                    <a:pt x="2052601" y="1396999"/>
                  </a:lnTo>
                  <a:lnTo>
                    <a:pt x="2121594" y="1346199"/>
                  </a:lnTo>
                  <a:lnTo>
                    <a:pt x="2156429" y="1308099"/>
                  </a:lnTo>
                  <a:lnTo>
                    <a:pt x="2297994" y="1206499"/>
                  </a:lnTo>
                  <a:lnTo>
                    <a:pt x="2333933" y="1168399"/>
                  </a:lnTo>
                  <a:lnTo>
                    <a:pt x="2516843" y="1041399"/>
                  </a:lnTo>
                  <a:lnTo>
                    <a:pt x="2704970" y="914399"/>
                  </a:lnTo>
                  <a:lnTo>
                    <a:pt x="2859101" y="812799"/>
                  </a:lnTo>
                  <a:lnTo>
                    <a:pt x="2898125" y="800099"/>
                  </a:lnTo>
                  <a:lnTo>
                    <a:pt x="3016352" y="723899"/>
                  </a:lnTo>
                  <a:lnTo>
                    <a:pt x="3056141" y="711199"/>
                  </a:lnTo>
                  <a:lnTo>
                    <a:pt x="3136281" y="660399"/>
                  </a:lnTo>
                  <a:lnTo>
                    <a:pt x="3176628" y="647699"/>
                  </a:lnTo>
                  <a:lnTo>
                    <a:pt x="3257870" y="596899"/>
                  </a:lnTo>
                  <a:lnTo>
                    <a:pt x="3298761" y="584199"/>
                  </a:lnTo>
                  <a:lnTo>
                    <a:pt x="3339831" y="558799"/>
                  </a:lnTo>
                  <a:lnTo>
                    <a:pt x="3381078" y="546099"/>
                  </a:lnTo>
                  <a:lnTo>
                    <a:pt x="3422500" y="520699"/>
                  </a:lnTo>
                  <a:lnTo>
                    <a:pt x="3464096" y="507999"/>
                  </a:lnTo>
                  <a:lnTo>
                    <a:pt x="3505865" y="482599"/>
                  </a:lnTo>
                  <a:lnTo>
                    <a:pt x="3547804" y="469899"/>
                  </a:lnTo>
                  <a:lnTo>
                    <a:pt x="3589913" y="444499"/>
                  </a:lnTo>
                  <a:lnTo>
                    <a:pt x="3632189" y="431799"/>
                  </a:lnTo>
                  <a:lnTo>
                    <a:pt x="3674632" y="406399"/>
                  </a:lnTo>
                  <a:lnTo>
                    <a:pt x="3802943" y="368299"/>
                  </a:lnTo>
                  <a:lnTo>
                    <a:pt x="3846036" y="342899"/>
                  </a:lnTo>
                  <a:lnTo>
                    <a:pt x="3976261" y="304799"/>
                  </a:lnTo>
                  <a:lnTo>
                    <a:pt x="4019980" y="279399"/>
                  </a:lnTo>
                  <a:lnTo>
                    <a:pt x="4510634" y="139699"/>
                  </a:lnTo>
                  <a:lnTo>
                    <a:pt x="7245024" y="139699"/>
                  </a:lnTo>
                  <a:lnTo>
                    <a:pt x="7735678" y="279399"/>
                  </a:lnTo>
                  <a:lnTo>
                    <a:pt x="7779397" y="304799"/>
                  </a:lnTo>
                  <a:lnTo>
                    <a:pt x="7909622" y="342899"/>
                  </a:lnTo>
                  <a:lnTo>
                    <a:pt x="7952715" y="368299"/>
                  </a:lnTo>
                  <a:lnTo>
                    <a:pt x="8081026" y="406399"/>
                  </a:lnTo>
                  <a:lnTo>
                    <a:pt x="8123469" y="431799"/>
                  </a:lnTo>
                  <a:lnTo>
                    <a:pt x="8165746" y="444499"/>
                  </a:lnTo>
                  <a:lnTo>
                    <a:pt x="8207854" y="469899"/>
                  </a:lnTo>
                  <a:lnTo>
                    <a:pt x="8249794" y="482599"/>
                  </a:lnTo>
                  <a:lnTo>
                    <a:pt x="8291562" y="507999"/>
                  </a:lnTo>
                  <a:lnTo>
                    <a:pt x="8333158" y="520699"/>
                  </a:lnTo>
                  <a:lnTo>
                    <a:pt x="8374580" y="546099"/>
                  </a:lnTo>
                  <a:lnTo>
                    <a:pt x="8415827" y="558799"/>
                  </a:lnTo>
                  <a:lnTo>
                    <a:pt x="8456897" y="584199"/>
                  </a:lnTo>
                  <a:lnTo>
                    <a:pt x="8497789" y="596899"/>
                  </a:lnTo>
                  <a:lnTo>
                    <a:pt x="8579030" y="647699"/>
                  </a:lnTo>
                  <a:lnTo>
                    <a:pt x="8619377" y="660399"/>
                  </a:lnTo>
                  <a:lnTo>
                    <a:pt x="8699517" y="711199"/>
                  </a:lnTo>
                  <a:lnTo>
                    <a:pt x="8739306" y="723899"/>
                  </a:lnTo>
                  <a:lnTo>
                    <a:pt x="8857533" y="800099"/>
                  </a:lnTo>
                  <a:lnTo>
                    <a:pt x="8896557" y="812799"/>
                  </a:lnTo>
                  <a:lnTo>
                    <a:pt x="9050688" y="914399"/>
                  </a:lnTo>
                  <a:lnTo>
                    <a:pt x="9238815" y="1041399"/>
                  </a:lnTo>
                  <a:lnTo>
                    <a:pt x="9421725" y="1168399"/>
                  </a:lnTo>
                  <a:lnTo>
                    <a:pt x="9457664" y="1206499"/>
                  </a:lnTo>
                  <a:lnTo>
                    <a:pt x="9599229" y="1308099"/>
                  </a:lnTo>
                  <a:lnTo>
                    <a:pt x="9634064" y="1346199"/>
                  </a:lnTo>
                  <a:lnTo>
                    <a:pt x="9703058" y="1396999"/>
                  </a:lnTo>
                  <a:lnTo>
                    <a:pt x="9737213" y="1435099"/>
                  </a:lnTo>
                  <a:lnTo>
                    <a:pt x="9804831" y="1485899"/>
                  </a:lnTo>
                  <a:lnTo>
                    <a:pt x="9838292" y="1523999"/>
                  </a:lnTo>
                  <a:lnTo>
                    <a:pt x="9871519" y="1549399"/>
                  </a:lnTo>
                  <a:lnTo>
                    <a:pt x="9904509" y="1587499"/>
                  </a:lnTo>
                  <a:lnTo>
                    <a:pt x="9969777" y="1638299"/>
                  </a:lnTo>
                  <a:lnTo>
                    <a:pt x="10002050" y="1676399"/>
                  </a:lnTo>
                  <a:lnTo>
                    <a:pt x="10034082" y="1701799"/>
                  </a:lnTo>
                  <a:lnTo>
                    <a:pt x="10065871" y="1739899"/>
                  </a:lnTo>
                  <a:lnTo>
                    <a:pt x="10097414" y="1765299"/>
                  </a:lnTo>
                  <a:lnTo>
                    <a:pt x="10159760" y="1841499"/>
                  </a:lnTo>
                  <a:lnTo>
                    <a:pt x="10190559" y="1866899"/>
                  </a:lnTo>
                  <a:lnTo>
                    <a:pt x="10221107" y="1904999"/>
                  </a:lnTo>
                  <a:lnTo>
                    <a:pt x="10251403" y="1930399"/>
                  </a:lnTo>
                  <a:lnTo>
                    <a:pt x="10281445" y="1968499"/>
                  </a:lnTo>
                  <a:lnTo>
                    <a:pt x="10311231" y="2006599"/>
                  </a:lnTo>
                  <a:lnTo>
                    <a:pt x="10340760" y="2031999"/>
                  </a:lnTo>
                  <a:lnTo>
                    <a:pt x="10370031" y="2070099"/>
                  </a:lnTo>
                  <a:lnTo>
                    <a:pt x="10399041" y="2108199"/>
                  </a:lnTo>
                  <a:lnTo>
                    <a:pt x="10427790" y="2146299"/>
                  </a:lnTo>
                  <a:lnTo>
                    <a:pt x="10456275" y="2171699"/>
                  </a:lnTo>
                  <a:lnTo>
                    <a:pt x="10484496" y="2209799"/>
                  </a:lnTo>
                  <a:lnTo>
                    <a:pt x="10512451" y="2247899"/>
                  </a:lnTo>
                  <a:lnTo>
                    <a:pt x="10540138" y="2285999"/>
                  </a:lnTo>
                  <a:lnTo>
                    <a:pt x="10567556" y="2324099"/>
                  </a:lnTo>
                  <a:lnTo>
                    <a:pt x="10594703" y="2349499"/>
                  </a:lnTo>
                  <a:lnTo>
                    <a:pt x="10621578" y="2387599"/>
                  </a:lnTo>
                  <a:lnTo>
                    <a:pt x="10648180" y="2425699"/>
                  </a:lnTo>
                  <a:lnTo>
                    <a:pt x="10674506" y="2463799"/>
                  </a:lnTo>
                  <a:lnTo>
                    <a:pt x="10700555" y="2501899"/>
                  </a:lnTo>
                  <a:lnTo>
                    <a:pt x="10726326" y="2539999"/>
                  </a:lnTo>
                  <a:lnTo>
                    <a:pt x="10751818" y="2578099"/>
                  </a:lnTo>
                  <a:lnTo>
                    <a:pt x="10777028" y="2616199"/>
                  </a:lnTo>
                  <a:lnTo>
                    <a:pt x="10801955" y="2654299"/>
                  </a:lnTo>
                  <a:lnTo>
                    <a:pt x="10826598" y="2692399"/>
                  </a:lnTo>
                  <a:lnTo>
                    <a:pt x="10850955" y="2730499"/>
                  </a:lnTo>
                  <a:lnTo>
                    <a:pt x="10875025" y="2768599"/>
                  </a:lnTo>
                  <a:lnTo>
                    <a:pt x="10898806" y="2806699"/>
                  </a:lnTo>
                  <a:lnTo>
                    <a:pt x="10922296" y="2844799"/>
                  </a:lnTo>
                  <a:lnTo>
                    <a:pt x="10945495" y="2882899"/>
                  </a:lnTo>
                  <a:lnTo>
                    <a:pt x="10968400" y="2920999"/>
                  </a:lnTo>
                  <a:lnTo>
                    <a:pt x="10991010" y="2959099"/>
                  </a:lnTo>
                  <a:lnTo>
                    <a:pt x="11013324" y="2997199"/>
                  </a:lnTo>
                  <a:lnTo>
                    <a:pt x="11035340" y="3035299"/>
                  </a:lnTo>
                  <a:lnTo>
                    <a:pt x="11057057" y="3086099"/>
                  </a:lnTo>
                  <a:lnTo>
                    <a:pt x="11078473" y="3124199"/>
                  </a:lnTo>
                  <a:lnTo>
                    <a:pt x="11099586" y="3162299"/>
                  </a:lnTo>
                  <a:lnTo>
                    <a:pt x="11120395" y="3200399"/>
                  </a:lnTo>
                  <a:lnTo>
                    <a:pt x="11140899" y="3238499"/>
                  </a:lnTo>
                  <a:lnTo>
                    <a:pt x="11161096" y="3289299"/>
                  </a:lnTo>
                  <a:lnTo>
                    <a:pt x="11180984" y="3327399"/>
                  </a:lnTo>
                  <a:lnTo>
                    <a:pt x="11200562" y="3365499"/>
                  </a:lnTo>
                  <a:lnTo>
                    <a:pt x="11219829" y="3403599"/>
                  </a:lnTo>
                  <a:lnTo>
                    <a:pt x="11238782" y="3454399"/>
                  </a:lnTo>
                  <a:lnTo>
                    <a:pt x="11257421" y="3492499"/>
                  </a:lnTo>
                  <a:lnTo>
                    <a:pt x="11275744" y="3530599"/>
                  </a:lnTo>
                  <a:lnTo>
                    <a:pt x="11293750" y="3581399"/>
                  </a:lnTo>
                  <a:lnTo>
                    <a:pt x="11311436" y="3619499"/>
                  </a:lnTo>
                  <a:lnTo>
                    <a:pt x="11328801" y="3657599"/>
                  </a:lnTo>
                  <a:lnTo>
                    <a:pt x="11345845" y="3708399"/>
                  </a:lnTo>
                  <a:lnTo>
                    <a:pt x="11362565" y="3746499"/>
                  </a:lnTo>
                  <a:lnTo>
                    <a:pt x="11378960" y="3784599"/>
                  </a:lnTo>
                  <a:lnTo>
                    <a:pt x="11395028" y="3835399"/>
                  </a:lnTo>
                  <a:lnTo>
                    <a:pt x="11410767" y="3873499"/>
                  </a:lnTo>
                  <a:lnTo>
                    <a:pt x="11426178" y="3924299"/>
                  </a:lnTo>
                  <a:lnTo>
                    <a:pt x="11441257" y="3962399"/>
                  </a:lnTo>
                  <a:lnTo>
                    <a:pt x="11456003" y="4000499"/>
                  </a:lnTo>
                  <a:lnTo>
                    <a:pt x="11470415" y="4051299"/>
                  </a:lnTo>
                  <a:lnTo>
                    <a:pt x="11484491" y="4089399"/>
                  </a:lnTo>
                  <a:lnTo>
                    <a:pt x="11498230" y="4140199"/>
                  </a:lnTo>
                  <a:lnTo>
                    <a:pt x="11511630" y="4178299"/>
                  </a:lnTo>
                  <a:lnTo>
                    <a:pt x="11524690" y="4229099"/>
                  </a:lnTo>
                  <a:lnTo>
                    <a:pt x="11537409" y="4267199"/>
                  </a:lnTo>
                  <a:lnTo>
                    <a:pt x="11549783" y="4317999"/>
                  </a:lnTo>
                  <a:lnTo>
                    <a:pt x="11561813" y="4356099"/>
                  </a:lnTo>
                  <a:lnTo>
                    <a:pt x="11573497" y="4406899"/>
                  </a:lnTo>
                  <a:lnTo>
                    <a:pt x="11584833" y="4444999"/>
                  </a:lnTo>
                  <a:lnTo>
                    <a:pt x="11595820" y="4495799"/>
                  </a:lnTo>
                  <a:lnTo>
                    <a:pt x="11606455" y="4546599"/>
                  </a:lnTo>
                  <a:lnTo>
                    <a:pt x="11616739" y="4584699"/>
                  </a:lnTo>
                  <a:lnTo>
                    <a:pt x="11626668" y="4635499"/>
                  </a:lnTo>
                  <a:lnTo>
                    <a:pt x="11636242" y="4673599"/>
                  </a:lnTo>
                  <a:lnTo>
                    <a:pt x="11645459" y="4724399"/>
                  </a:lnTo>
                  <a:lnTo>
                    <a:pt x="11654318" y="4775199"/>
                  </a:lnTo>
                  <a:lnTo>
                    <a:pt x="11662816" y="4813299"/>
                  </a:lnTo>
                  <a:lnTo>
                    <a:pt x="11670953" y="4864099"/>
                  </a:lnTo>
                  <a:lnTo>
                    <a:pt x="11678728" y="4914899"/>
                  </a:lnTo>
                  <a:lnTo>
                    <a:pt x="11686137" y="4952999"/>
                  </a:lnTo>
                  <a:lnTo>
                    <a:pt x="11693181" y="5003799"/>
                  </a:lnTo>
                  <a:lnTo>
                    <a:pt x="11699857" y="5054599"/>
                  </a:lnTo>
                  <a:lnTo>
                    <a:pt x="11706165" y="5092699"/>
                  </a:lnTo>
                  <a:lnTo>
                    <a:pt x="11712101" y="5143499"/>
                  </a:lnTo>
                  <a:lnTo>
                    <a:pt x="11717666" y="5194299"/>
                  </a:lnTo>
                  <a:lnTo>
                    <a:pt x="11722857" y="5232399"/>
                  </a:lnTo>
                  <a:lnTo>
                    <a:pt x="11727673" y="5283199"/>
                  </a:lnTo>
                  <a:lnTo>
                    <a:pt x="11732112" y="5333999"/>
                  </a:lnTo>
                  <a:lnTo>
                    <a:pt x="11736174" y="5384799"/>
                  </a:lnTo>
                  <a:lnTo>
                    <a:pt x="11739855" y="5422899"/>
                  </a:lnTo>
                  <a:lnTo>
                    <a:pt x="11743156" y="5473699"/>
                  </a:lnTo>
                  <a:lnTo>
                    <a:pt x="11746074" y="5524499"/>
                  </a:lnTo>
                  <a:lnTo>
                    <a:pt x="11748608" y="5575299"/>
                  </a:lnTo>
                  <a:lnTo>
                    <a:pt x="11750756" y="5626099"/>
                  </a:lnTo>
                  <a:lnTo>
                    <a:pt x="11752517" y="5664199"/>
                  </a:lnTo>
                  <a:lnTo>
                    <a:pt x="11753889" y="5714999"/>
                  </a:lnTo>
                  <a:lnTo>
                    <a:pt x="11754871" y="5765799"/>
                  </a:lnTo>
                  <a:lnTo>
                    <a:pt x="11755461" y="5816599"/>
                  </a:lnTo>
                  <a:lnTo>
                    <a:pt x="11755659" y="5867399"/>
                  </a:lnTo>
                  <a:lnTo>
                    <a:pt x="11755461" y="5918199"/>
                  </a:lnTo>
                  <a:lnTo>
                    <a:pt x="11754871" y="5956299"/>
                  </a:lnTo>
                  <a:lnTo>
                    <a:pt x="11753889" y="6007099"/>
                  </a:lnTo>
                  <a:lnTo>
                    <a:pt x="11752517" y="6057899"/>
                  </a:lnTo>
                  <a:lnTo>
                    <a:pt x="11750756" y="6108699"/>
                  </a:lnTo>
                  <a:lnTo>
                    <a:pt x="11748608" y="6159499"/>
                  </a:lnTo>
                  <a:lnTo>
                    <a:pt x="11746074" y="6197599"/>
                  </a:lnTo>
                  <a:lnTo>
                    <a:pt x="11743156" y="6248399"/>
                  </a:lnTo>
                  <a:lnTo>
                    <a:pt x="11739855" y="6299199"/>
                  </a:lnTo>
                  <a:lnTo>
                    <a:pt x="11736174" y="6349999"/>
                  </a:lnTo>
                  <a:lnTo>
                    <a:pt x="11732112" y="6388099"/>
                  </a:lnTo>
                  <a:lnTo>
                    <a:pt x="11727673" y="6438899"/>
                  </a:lnTo>
                  <a:lnTo>
                    <a:pt x="11722857" y="6489699"/>
                  </a:lnTo>
                  <a:lnTo>
                    <a:pt x="11717666" y="6540499"/>
                  </a:lnTo>
                  <a:lnTo>
                    <a:pt x="11713927" y="6578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816615" y="6586780"/>
              <a:ext cx="3030855" cy="2991485"/>
            </a:xfrm>
            <a:custGeom>
              <a:avLst/>
              <a:gdLst/>
              <a:ahLst/>
              <a:cxnLst/>
              <a:rect l="l" t="t" r="r" b="b"/>
              <a:pathLst>
                <a:path w="3030854" h="2991484">
                  <a:moveTo>
                    <a:pt x="3030299" y="1495542"/>
                  </a:moveTo>
                  <a:lnTo>
                    <a:pt x="3001327" y="1536252"/>
                  </a:lnTo>
                  <a:lnTo>
                    <a:pt x="2973170" y="1577508"/>
                  </a:lnTo>
                  <a:lnTo>
                    <a:pt x="2945830" y="1619309"/>
                  </a:lnTo>
                  <a:lnTo>
                    <a:pt x="2919305" y="1661655"/>
                  </a:lnTo>
                  <a:lnTo>
                    <a:pt x="2893616" y="1704513"/>
                  </a:lnTo>
                  <a:lnTo>
                    <a:pt x="2868784" y="1747851"/>
                  </a:lnTo>
                  <a:lnTo>
                    <a:pt x="2844807" y="1791668"/>
                  </a:lnTo>
                  <a:lnTo>
                    <a:pt x="2821687" y="1835965"/>
                  </a:lnTo>
                  <a:lnTo>
                    <a:pt x="2799440" y="1880706"/>
                  </a:lnTo>
                  <a:lnTo>
                    <a:pt x="2778084" y="1925859"/>
                  </a:lnTo>
                  <a:lnTo>
                    <a:pt x="2757620" y="1971422"/>
                  </a:lnTo>
                  <a:lnTo>
                    <a:pt x="2738046" y="2017396"/>
                  </a:lnTo>
                  <a:lnTo>
                    <a:pt x="2719378" y="2063745"/>
                  </a:lnTo>
                  <a:lnTo>
                    <a:pt x="2701631" y="2110434"/>
                  </a:lnTo>
                  <a:lnTo>
                    <a:pt x="2684804" y="2157463"/>
                  </a:lnTo>
                  <a:lnTo>
                    <a:pt x="2668898" y="2204831"/>
                  </a:lnTo>
                  <a:lnTo>
                    <a:pt x="2653924" y="2252502"/>
                  </a:lnTo>
                  <a:lnTo>
                    <a:pt x="2639894" y="2300439"/>
                  </a:lnTo>
                  <a:lnTo>
                    <a:pt x="2626809" y="2348643"/>
                  </a:lnTo>
                  <a:lnTo>
                    <a:pt x="2614669" y="2397113"/>
                  </a:lnTo>
                  <a:lnTo>
                    <a:pt x="2603481" y="2445812"/>
                  </a:lnTo>
                  <a:lnTo>
                    <a:pt x="2593256" y="2494702"/>
                  </a:lnTo>
                  <a:lnTo>
                    <a:pt x="2583993" y="2543784"/>
                  </a:lnTo>
                  <a:lnTo>
                    <a:pt x="2575693" y="2593057"/>
                  </a:lnTo>
                  <a:lnTo>
                    <a:pt x="2568361" y="2642483"/>
                  </a:lnTo>
                  <a:lnTo>
                    <a:pt x="2562003" y="2692025"/>
                  </a:lnTo>
                  <a:lnTo>
                    <a:pt x="2556620" y="2741682"/>
                  </a:lnTo>
                  <a:lnTo>
                    <a:pt x="2552211" y="2791455"/>
                  </a:lnTo>
                  <a:lnTo>
                    <a:pt x="2548780" y="2841304"/>
                  </a:lnTo>
                  <a:lnTo>
                    <a:pt x="2546329" y="2891192"/>
                  </a:lnTo>
                  <a:lnTo>
                    <a:pt x="2544858" y="2941119"/>
                  </a:lnTo>
                  <a:lnTo>
                    <a:pt x="2544368" y="2991084"/>
                  </a:lnTo>
                  <a:lnTo>
                    <a:pt x="0" y="2991084"/>
                  </a:lnTo>
                  <a:lnTo>
                    <a:pt x="245" y="2941109"/>
                  </a:lnTo>
                  <a:lnTo>
                    <a:pt x="980" y="2891154"/>
                  </a:lnTo>
                  <a:lnTo>
                    <a:pt x="2205" y="2841218"/>
                  </a:lnTo>
                  <a:lnTo>
                    <a:pt x="3921" y="2791301"/>
                  </a:lnTo>
                  <a:lnTo>
                    <a:pt x="6127" y="2741403"/>
                  </a:lnTo>
                  <a:lnTo>
                    <a:pt x="8823" y="2691525"/>
                  </a:lnTo>
                  <a:lnTo>
                    <a:pt x="12010" y="2641666"/>
                  </a:lnTo>
                  <a:lnTo>
                    <a:pt x="15687" y="2591826"/>
                  </a:lnTo>
                  <a:lnTo>
                    <a:pt x="19852" y="2542025"/>
                  </a:lnTo>
                  <a:lnTo>
                    <a:pt x="24504" y="2492281"/>
                  </a:lnTo>
                  <a:lnTo>
                    <a:pt x="29644" y="2442595"/>
                  </a:lnTo>
                  <a:lnTo>
                    <a:pt x="35271" y="2392967"/>
                  </a:lnTo>
                  <a:lnTo>
                    <a:pt x="41385" y="2343396"/>
                  </a:lnTo>
                  <a:lnTo>
                    <a:pt x="47986" y="2293883"/>
                  </a:lnTo>
                  <a:lnTo>
                    <a:pt x="55075" y="2244428"/>
                  </a:lnTo>
                  <a:lnTo>
                    <a:pt x="62650" y="2195030"/>
                  </a:lnTo>
                  <a:lnTo>
                    <a:pt x="70710" y="2145709"/>
                  </a:lnTo>
                  <a:lnTo>
                    <a:pt x="79251" y="2096484"/>
                  </a:lnTo>
                  <a:lnTo>
                    <a:pt x="88273" y="2047354"/>
                  </a:lnTo>
                  <a:lnTo>
                    <a:pt x="97776" y="1998320"/>
                  </a:lnTo>
                  <a:lnTo>
                    <a:pt x="107761" y="1949382"/>
                  </a:lnTo>
                  <a:lnTo>
                    <a:pt x="118226" y="1900540"/>
                  </a:lnTo>
                  <a:lnTo>
                    <a:pt x="129173" y="1851793"/>
                  </a:lnTo>
                  <a:lnTo>
                    <a:pt x="140602" y="1803142"/>
                  </a:lnTo>
                  <a:lnTo>
                    <a:pt x="152506" y="1754605"/>
                  </a:lnTo>
                  <a:lnTo>
                    <a:pt x="164883" y="1706202"/>
                  </a:lnTo>
                  <a:lnTo>
                    <a:pt x="177732" y="1657931"/>
                  </a:lnTo>
                  <a:lnTo>
                    <a:pt x="191053" y="1609794"/>
                  </a:lnTo>
                  <a:lnTo>
                    <a:pt x="204846" y="1561790"/>
                  </a:lnTo>
                  <a:lnTo>
                    <a:pt x="219112" y="1513920"/>
                  </a:lnTo>
                  <a:lnTo>
                    <a:pt x="233850" y="1466182"/>
                  </a:lnTo>
                  <a:lnTo>
                    <a:pt x="249060" y="1418578"/>
                  </a:lnTo>
                  <a:lnTo>
                    <a:pt x="264736" y="1371125"/>
                  </a:lnTo>
                  <a:lnTo>
                    <a:pt x="280872" y="1323842"/>
                  </a:lnTo>
                  <a:lnTo>
                    <a:pt x="297469" y="1276728"/>
                  </a:lnTo>
                  <a:lnTo>
                    <a:pt x="314526" y="1229785"/>
                  </a:lnTo>
                  <a:lnTo>
                    <a:pt x="332043" y="1183011"/>
                  </a:lnTo>
                  <a:lnTo>
                    <a:pt x="350020" y="1136407"/>
                  </a:lnTo>
                  <a:lnTo>
                    <a:pt x="368458" y="1089973"/>
                  </a:lnTo>
                  <a:lnTo>
                    <a:pt x="387356" y="1043708"/>
                  </a:lnTo>
                  <a:lnTo>
                    <a:pt x="406707" y="997632"/>
                  </a:lnTo>
                  <a:lnTo>
                    <a:pt x="426504" y="951760"/>
                  </a:lnTo>
                  <a:lnTo>
                    <a:pt x="446746" y="906095"/>
                  </a:lnTo>
                  <a:lnTo>
                    <a:pt x="467433" y="860634"/>
                  </a:lnTo>
                  <a:lnTo>
                    <a:pt x="488566" y="815379"/>
                  </a:lnTo>
                  <a:lnTo>
                    <a:pt x="510145" y="770329"/>
                  </a:lnTo>
                  <a:lnTo>
                    <a:pt x="532169" y="725485"/>
                  </a:lnTo>
                  <a:lnTo>
                    <a:pt x="554638" y="680846"/>
                  </a:lnTo>
                  <a:lnTo>
                    <a:pt x="577545" y="636429"/>
                  </a:lnTo>
                  <a:lnTo>
                    <a:pt x="600879" y="592253"/>
                  </a:lnTo>
                  <a:lnTo>
                    <a:pt x="624642" y="548316"/>
                  </a:lnTo>
                  <a:lnTo>
                    <a:pt x="648832" y="504618"/>
                  </a:lnTo>
                  <a:lnTo>
                    <a:pt x="673451" y="461161"/>
                  </a:lnTo>
                  <a:lnTo>
                    <a:pt x="698497" y="417943"/>
                  </a:lnTo>
                  <a:lnTo>
                    <a:pt x="723972" y="374965"/>
                  </a:lnTo>
                  <a:lnTo>
                    <a:pt x="749874" y="332226"/>
                  </a:lnTo>
                  <a:lnTo>
                    <a:pt x="776195" y="289744"/>
                  </a:lnTo>
                  <a:lnTo>
                    <a:pt x="802924" y="247534"/>
                  </a:lnTo>
                  <a:lnTo>
                    <a:pt x="830060" y="205597"/>
                  </a:lnTo>
                  <a:lnTo>
                    <a:pt x="857605" y="163932"/>
                  </a:lnTo>
                  <a:lnTo>
                    <a:pt x="885557" y="122540"/>
                  </a:lnTo>
                  <a:lnTo>
                    <a:pt x="913917" y="81421"/>
                  </a:lnTo>
                  <a:lnTo>
                    <a:pt x="942686" y="40574"/>
                  </a:lnTo>
                  <a:lnTo>
                    <a:pt x="971862" y="0"/>
                  </a:lnTo>
                  <a:lnTo>
                    <a:pt x="3030299" y="1495542"/>
                  </a:lnTo>
                  <a:close/>
                </a:path>
              </a:pathLst>
            </a:custGeom>
            <a:solidFill>
              <a:srgbClr val="FF57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788478" y="4738188"/>
              <a:ext cx="3331210" cy="3344545"/>
            </a:xfrm>
            <a:custGeom>
              <a:avLst/>
              <a:gdLst/>
              <a:ahLst/>
              <a:cxnLst/>
              <a:rect l="l" t="t" r="r" b="b"/>
              <a:pathLst>
                <a:path w="3331209" h="3344545">
                  <a:moveTo>
                    <a:pt x="3330621" y="2419837"/>
                  </a:moveTo>
                  <a:lnTo>
                    <a:pt x="3283253" y="2435744"/>
                  </a:lnTo>
                  <a:lnTo>
                    <a:pt x="3236224" y="2452570"/>
                  </a:lnTo>
                  <a:lnTo>
                    <a:pt x="3189535" y="2470318"/>
                  </a:lnTo>
                  <a:lnTo>
                    <a:pt x="3143186" y="2488986"/>
                  </a:lnTo>
                  <a:lnTo>
                    <a:pt x="3097212" y="2508559"/>
                  </a:lnTo>
                  <a:lnTo>
                    <a:pt x="3051649" y="2529024"/>
                  </a:lnTo>
                  <a:lnTo>
                    <a:pt x="3006496" y="2550380"/>
                  </a:lnTo>
                  <a:lnTo>
                    <a:pt x="2961755" y="2572626"/>
                  </a:lnTo>
                  <a:lnTo>
                    <a:pt x="2917458" y="2595747"/>
                  </a:lnTo>
                  <a:lnTo>
                    <a:pt x="2873641" y="2619723"/>
                  </a:lnTo>
                  <a:lnTo>
                    <a:pt x="2830303" y="2644556"/>
                  </a:lnTo>
                  <a:lnTo>
                    <a:pt x="2787445" y="2670244"/>
                  </a:lnTo>
                  <a:lnTo>
                    <a:pt x="2745099" y="2696769"/>
                  </a:lnTo>
                  <a:lnTo>
                    <a:pt x="2703298" y="2724109"/>
                  </a:lnTo>
                  <a:lnTo>
                    <a:pt x="2662042" y="2752266"/>
                  </a:lnTo>
                  <a:lnTo>
                    <a:pt x="2621331" y="2781238"/>
                  </a:lnTo>
                  <a:lnTo>
                    <a:pt x="2581197" y="2811003"/>
                  </a:lnTo>
                  <a:lnTo>
                    <a:pt x="2541670" y="2841539"/>
                  </a:lnTo>
                  <a:lnTo>
                    <a:pt x="2502751" y="2872845"/>
                  </a:lnTo>
                  <a:lnTo>
                    <a:pt x="2464439" y="2904922"/>
                  </a:lnTo>
                  <a:lnTo>
                    <a:pt x="2426763" y="2937745"/>
                  </a:lnTo>
                  <a:lnTo>
                    <a:pt x="2389754" y="2971288"/>
                  </a:lnTo>
                  <a:lnTo>
                    <a:pt x="2353411" y="3005551"/>
                  </a:lnTo>
                  <a:lnTo>
                    <a:pt x="2317734" y="3040535"/>
                  </a:lnTo>
                  <a:lnTo>
                    <a:pt x="2282750" y="3076212"/>
                  </a:lnTo>
                  <a:lnTo>
                    <a:pt x="2248486" y="3112556"/>
                  </a:lnTo>
                  <a:lnTo>
                    <a:pt x="2214943" y="3149565"/>
                  </a:lnTo>
                  <a:lnTo>
                    <a:pt x="2182121" y="3187240"/>
                  </a:lnTo>
                  <a:lnTo>
                    <a:pt x="2150044" y="3225552"/>
                  </a:lnTo>
                  <a:lnTo>
                    <a:pt x="2118738" y="3264472"/>
                  </a:lnTo>
                  <a:lnTo>
                    <a:pt x="2088202" y="3303999"/>
                  </a:lnTo>
                  <a:lnTo>
                    <a:pt x="2058437" y="3344133"/>
                  </a:lnTo>
                  <a:lnTo>
                    <a:pt x="0" y="1848591"/>
                  </a:lnTo>
                  <a:lnTo>
                    <a:pt x="29572" y="1808305"/>
                  </a:lnTo>
                  <a:lnTo>
                    <a:pt x="59530" y="1768322"/>
                  </a:lnTo>
                  <a:lnTo>
                    <a:pt x="89873" y="1728644"/>
                  </a:lnTo>
                  <a:lnTo>
                    <a:pt x="120602" y="1689268"/>
                  </a:lnTo>
                  <a:lnTo>
                    <a:pt x="151715" y="1650197"/>
                  </a:lnTo>
                  <a:lnTo>
                    <a:pt x="183214" y="1611429"/>
                  </a:lnTo>
                  <a:lnTo>
                    <a:pt x="215099" y="1572965"/>
                  </a:lnTo>
                  <a:lnTo>
                    <a:pt x="247368" y="1534805"/>
                  </a:lnTo>
                  <a:lnTo>
                    <a:pt x="280010" y="1496963"/>
                  </a:lnTo>
                  <a:lnTo>
                    <a:pt x="313013" y="1459454"/>
                  </a:lnTo>
                  <a:lnTo>
                    <a:pt x="346376" y="1422279"/>
                  </a:lnTo>
                  <a:lnTo>
                    <a:pt x="380099" y="1385436"/>
                  </a:lnTo>
                  <a:lnTo>
                    <a:pt x="414182" y="1348926"/>
                  </a:lnTo>
                  <a:lnTo>
                    <a:pt x="448626" y="1312750"/>
                  </a:lnTo>
                  <a:lnTo>
                    <a:pt x="483429" y="1276906"/>
                  </a:lnTo>
                  <a:lnTo>
                    <a:pt x="518594" y="1241395"/>
                  </a:lnTo>
                  <a:lnTo>
                    <a:pt x="554104" y="1206231"/>
                  </a:lnTo>
                  <a:lnTo>
                    <a:pt x="589948" y="1171427"/>
                  </a:lnTo>
                  <a:lnTo>
                    <a:pt x="626125" y="1136984"/>
                  </a:lnTo>
                  <a:lnTo>
                    <a:pt x="662634" y="1102900"/>
                  </a:lnTo>
                  <a:lnTo>
                    <a:pt x="699477" y="1069177"/>
                  </a:lnTo>
                  <a:lnTo>
                    <a:pt x="736653" y="1035814"/>
                  </a:lnTo>
                  <a:lnTo>
                    <a:pt x="774162" y="1002812"/>
                  </a:lnTo>
                  <a:lnTo>
                    <a:pt x="812004" y="970170"/>
                  </a:lnTo>
                  <a:lnTo>
                    <a:pt x="850164" y="937900"/>
                  </a:lnTo>
                  <a:lnTo>
                    <a:pt x="888628" y="906016"/>
                  </a:lnTo>
                  <a:lnTo>
                    <a:pt x="927395" y="874517"/>
                  </a:lnTo>
                  <a:lnTo>
                    <a:pt x="966467" y="843403"/>
                  </a:lnTo>
                  <a:lnTo>
                    <a:pt x="1005842" y="812674"/>
                  </a:lnTo>
                  <a:lnTo>
                    <a:pt x="1045521" y="782331"/>
                  </a:lnTo>
                  <a:lnTo>
                    <a:pt x="1085503" y="752374"/>
                  </a:lnTo>
                  <a:lnTo>
                    <a:pt x="1125789" y="722801"/>
                  </a:lnTo>
                  <a:lnTo>
                    <a:pt x="1166364" y="693625"/>
                  </a:lnTo>
                  <a:lnTo>
                    <a:pt x="1207211" y="664857"/>
                  </a:lnTo>
                  <a:lnTo>
                    <a:pt x="1248330" y="636496"/>
                  </a:lnTo>
                  <a:lnTo>
                    <a:pt x="1289722" y="608544"/>
                  </a:lnTo>
                  <a:lnTo>
                    <a:pt x="1331387" y="581000"/>
                  </a:lnTo>
                  <a:lnTo>
                    <a:pt x="1373324" y="553863"/>
                  </a:lnTo>
                  <a:lnTo>
                    <a:pt x="1415534" y="527134"/>
                  </a:lnTo>
                  <a:lnTo>
                    <a:pt x="1458016" y="500814"/>
                  </a:lnTo>
                  <a:lnTo>
                    <a:pt x="1500754" y="474911"/>
                  </a:lnTo>
                  <a:lnTo>
                    <a:pt x="1543732" y="449436"/>
                  </a:lnTo>
                  <a:lnTo>
                    <a:pt x="1586950" y="424390"/>
                  </a:lnTo>
                  <a:lnTo>
                    <a:pt x="1630408" y="399771"/>
                  </a:lnTo>
                  <a:lnTo>
                    <a:pt x="1674105" y="375581"/>
                  </a:lnTo>
                  <a:lnTo>
                    <a:pt x="1718042" y="351818"/>
                  </a:lnTo>
                  <a:lnTo>
                    <a:pt x="1762219" y="328484"/>
                  </a:lnTo>
                  <a:lnTo>
                    <a:pt x="1806636" y="305578"/>
                  </a:lnTo>
                  <a:lnTo>
                    <a:pt x="1851275" y="283108"/>
                  </a:lnTo>
                  <a:lnTo>
                    <a:pt x="1896119" y="261084"/>
                  </a:lnTo>
                  <a:lnTo>
                    <a:pt x="1941169" y="239505"/>
                  </a:lnTo>
                  <a:lnTo>
                    <a:pt x="1986424" y="218372"/>
                  </a:lnTo>
                  <a:lnTo>
                    <a:pt x="2031884" y="197685"/>
                  </a:lnTo>
                  <a:lnTo>
                    <a:pt x="2077550" y="177443"/>
                  </a:lnTo>
                  <a:lnTo>
                    <a:pt x="2123422" y="157646"/>
                  </a:lnTo>
                  <a:lnTo>
                    <a:pt x="2169498" y="138295"/>
                  </a:lnTo>
                  <a:lnTo>
                    <a:pt x="2215763" y="119398"/>
                  </a:lnTo>
                  <a:lnTo>
                    <a:pt x="2262197" y="100960"/>
                  </a:lnTo>
                  <a:lnTo>
                    <a:pt x="2308801" y="82982"/>
                  </a:lnTo>
                  <a:lnTo>
                    <a:pt x="2355575" y="65465"/>
                  </a:lnTo>
                  <a:lnTo>
                    <a:pt x="2402518" y="48408"/>
                  </a:lnTo>
                  <a:lnTo>
                    <a:pt x="2449631" y="31812"/>
                  </a:lnTo>
                  <a:lnTo>
                    <a:pt x="2496915" y="15676"/>
                  </a:lnTo>
                  <a:lnTo>
                    <a:pt x="2544368" y="0"/>
                  </a:lnTo>
                  <a:lnTo>
                    <a:pt x="3330621" y="2419837"/>
                  </a:lnTo>
                  <a:close/>
                </a:path>
              </a:pathLst>
            </a:custGeom>
            <a:solidFill>
              <a:srgbClr val="FFBD5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332846" y="4489127"/>
              <a:ext cx="3145155" cy="2668905"/>
            </a:xfrm>
            <a:custGeom>
              <a:avLst/>
              <a:gdLst/>
              <a:ahLst/>
              <a:cxnLst/>
              <a:rect l="l" t="t" r="r" b="b"/>
              <a:pathLst>
                <a:path w="3145154" h="2668904">
                  <a:moveTo>
                    <a:pt x="3145012" y="249060"/>
                  </a:moveTo>
                  <a:lnTo>
                    <a:pt x="2358759" y="2668898"/>
                  </a:lnTo>
                  <a:lnTo>
                    <a:pt x="2311088" y="2653924"/>
                  </a:lnTo>
                  <a:lnTo>
                    <a:pt x="2263150" y="2639895"/>
                  </a:lnTo>
                  <a:lnTo>
                    <a:pt x="2214947" y="2626810"/>
                  </a:lnTo>
                  <a:lnTo>
                    <a:pt x="2166477" y="2614669"/>
                  </a:lnTo>
                  <a:lnTo>
                    <a:pt x="2117778" y="2603481"/>
                  </a:lnTo>
                  <a:lnTo>
                    <a:pt x="2068887" y="2593256"/>
                  </a:lnTo>
                  <a:lnTo>
                    <a:pt x="2019806" y="2583993"/>
                  </a:lnTo>
                  <a:lnTo>
                    <a:pt x="1970532" y="2575693"/>
                  </a:lnTo>
                  <a:lnTo>
                    <a:pt x="1921106" y="2568361"/>
                  </a:lnTo>
                  <a:lnTo>
                    <a:pt x="1871564" y="2562003"/>
                  </a:lnTo>
                  <a:lnTo>
                    <a:pt x="1821907" y="2556620"/>
                  </a:lnTo>
                  <a:lnTo>
                    <a:pt x="1772134" y="2552211"/>
                  </a:lnTo>
                  <a:lnTo>
                    <a:pt x="1722285" y="2548780"/>
                  </a:lnTo>
                  <a:lnTo>
                    <a:pt x="1672397" y="2546329"/>
                  </a:lnTo>
                  <a:lnTo>
                    <a:pt x="1622471" y="2544858"/>
                  </a:lnTo>
                  <a:lnTo>
                    <a:pt x="1572506" y="2544368"/>
                  </a:lnTo>
                  <a:lnTo>
                    <a:pt x="1522541" y="2544858"/>
                  </a:lnTo>
                  <a:lnTo>
                    <a:pt x="1472614" y="2546329"/>
                  </a:lnTo>
                  <a:lnTo>
                    <a:pt x="1422726" y="2548780"/>
                  </a:lnTo>
                  <a:lnTo>
                    <a:pt x="1372877" y="2552211"/>
                  </a:lnTo>
                  <a:lnTo>
                    <a:pt x="1323104" y="2556620"/>
                  </a:lnTo>
                  <a:lnTo>
                    <a:pt x="1273447" y="2562003"/>
                  </a:lnTo>
                  <a:lnTo>
                    <a:pt x="1223905" y="2568361"/>
                  </a:lnTo>
                  <a:lnTo>
                    <a:pt x="1174479" y="2575693"/>
                  </a:lnTo>
                  <a:lnTo>
                    <a:pt x="1125205" y="2583993"/>
                  </a:lnTo>
                  <a:lnTo>
                    <a:pt x="1076124" y="2593256"/>
                  </a:lnTo>
                  <a:lnTo>
                    <a:pt x="1027233" y="2603481"/>
                  </a:lnTo>
                  <a:lnTo>
                    <a:pt x="978535" y="2614669"/>
                  </a:lnTo>
                  <a:lnTo>
                    <a:pt x="930065" y="2626810"/>
                  </a:lnTo>
                  <a:lnTo>
                    <a:pt x="881861" y="2639895"/>
                  </a:lnTo>
                  <a:lnTo>
                    <a:pt x="833924" y="2653924"/>
                  </a:lnTo>
                  <a:lnTo>
                    <a:pt x="786253" y="2668898"/>
                  </a:lnTo>
                  <a:lnTo>
                    <a:pt x="0" y="249060"/>
                  </a:lnTo>
                  <a:lnTo>
                    <a:pt x="47604" y="233850"/>
                  </a:lnTo>
                  <a:lnTo>
                    <a:pt x="95342" y="219112"/>
                  </a:lnTo>
                  <a:lnTo>
                    <a:pt x="143212" y="204847"/>
                  </a:lnTo>
                  <a:lnTo>
                    <a:pt x="191216" y="191053"/>
                  </a:lnTo>
                  <a:lnTo>
                    <a:pt x="239353" y="177732"/>
                  </a:lnTo>
                  <a:lnTo>
                    <a:pt x="287624" y="164883"/>
                  </a:lnTo>
                  <a:lnTo>
                    <a:pt x="336027" y="152506"/>
                  </a:lnTo>
                  <a:lnTo>
                    <a:pt x="384564" y="140602"/>
                  </a:lnTo>
                  <a:lnTo>
                    <a:pt x="433215" y="129173"/>
                  </a:lnTo>
                  <a:lnTo>
                    <a:pt x="481961" y="118226"/>
                  </a:lnTo>
                  <a:lnTo>
                    <a:pt x="530804" y="107761"/>
                  </a:lnTo>
                  <a:lnTo>
                    <a:pt x="579742" y="97776"/>
                  </a:lnTo>
                  <a:lnTo>
                    <a:pt x="628776" y="88273"/>
                  </a:lnTo>
                  <a:lnTo>
                    <a:pt x="677905" y="79251"/>
                  </a:lnTo>
                  <a:lnTo>
                    <a:pt x="727131" y="70710"/>
                  </a:lnTo>
                  <a:lnTo>
                    <a:pt x="776452" y="62650"/>
                  </a:lnTo>
                  <a:lnTo>
                    <a:pt x="825849" y="55075"/>
                  </a:lnTo>
                  <a:lnTo>
                    <a:pt x="875305" y="47986"/>
                  </a:lnTo>
                  <a:lnTo>
                    <a:pt x="924818" y="41385"/>
                  </a:lnTo>
                  <a:lnTo>
                    <a:pt x="974388" y="35271"/>
                  </a:lnTo>
                  <a:lnTo>
                    <a:pt x="1024017" y="29644"/>
                  </a:lnTo>
                  <a:lnTo>
                    <a:pt x="1073703" y="24504"/>
                  </a:lnTo>
                  <a:lnTo>
                    <a:pt x="1123446" y="19852"/>
                  </a:lnTo>
                  <a:lnTo>
                    <a:pt x="1173248" y="15687"/>
                  </a:lnTo>
                  <a:lnTo>
                    <a:pt x="1223088" y="12010"/>
                  </a:lnTo>
                  <a:lnTo>
                    <a:pt x="1272947" y="8823"/>
                  </a:lnTo>
                  <a:lnTo>
                    <a:pt x="1322825" y="6127"/>
                  </a:lnTo>
                  <a:lnTo>
                    <a:pt x="1372723" y="3921"/>
                  </a:lnTo>
                  <a:lnTo>
                    <a:pt x="1422639" y="2205"/>
                  </a:lnTo>
                  <a:lnTo>
                    <a:pt x="1472576" y="980"/>
                  </a:lnTo>
                  <a:lnTo>
                    <a:pt x="1522531" y="245"/>
                  </a:lnTo>
                  <a:lnTo>
                    <a:pt x="1572506" y="0"/>
                  </a:lnTo>
                  <a:lnTo>
                    <a:pt x="1622480" y="245"/>
                  </a:lnTo>
                  <a:lnTo>
                    <a:pt x="1672436" y="980"/>
                  </a:lnTo>
                  <a:lnTo>
                    <a:pt x="1722372" y="2205"/>
                  </a:lnTo>
                  <a:lnTo>
                    <a:pt x="1772288" y="3921"/>
                  </a:lnTo>
                  <a:lnTo>
                    <a:pt x="1822186" y="6127"/>
                  </a:lnTo>
                  <a:lnTo>
                    <a:pt x="1872064" y="8823"/>
                  </a:lnTo>
                  <a:lnTo>
                    <a:pt x="1921923" y="12010"/>
                  </a:lnTo>
                  <a:lnTo>
                    <a:pt x="1971763" y="15687"/>
                  </a:lnTo>
                  <a:lnTo>
                    <a:pt x="2021565" y="19852"/>
                  </a:lnTo>
                  <a:lnTo>
                    <a:pt x="2071308" y="24504"/>
                  </a:lnTo>
                  <a:lnTo>
                    <a:pt x="2120994" y="29644"/>
                  </a:lnTo>
                  <a:lnTo>
                    <a:pt x="2170623" y="35271"/>
                  </a:lnTo>
                  <a:lnTo>
                    <a:pt x="2220193" y="41385"/>
                  </a:lnTo>
                  <a:lnTo>
                    <a:pt x="2269706" y="47986"/>
                  </a:lnTo>
                  <a:lnTo>
                    <a:pt x="2319162" y="55075"/>
                  </a:lnTo>
                  <a:lnTo>
                    <a:pt x="2368559" y="62650"/>
                  </a:lnTo>
                  <a:lnTo>
                    <a:pt x="2417880" y="70710"/>
                  </a:lnTo>
                  <a:lnTo>
                    <a:pt x="2467106" y="79251"/>
                  </a:lnTo>
                  <a:lnTo>
                    <a:pt x="2516235" y="88273"/>
                  </a:lnTo>
                  <a:lnTo>
                    <a:pt x="2565269" y="97776"/>
                  </a:lnTo>
                  <a:lnTo>
                    <a:pt x="2614207" y="107761"/>
                  </a:lnTo>
                  <a:lnTo>
                    <a:pt x="2663050" y="118226"/>
                  </a:lnTo>
                  <a:lnTo>
                    <a:pt x="2711796" y="129173"/>
                  </a:lnTo>
                  <a:lnTo>
                    <a:pt x="2760447" y="140602"/>
                  </a:lnTo>
                  <a:lnTo>
                    <a:pt x="2808984" y="152506"/>
                  </a:lnTo>
                  <a:lnTo>
                    <a:pt x="2857388" y="164883"/>
                  </a:lnTo>
                  <a:lnTo>
                    <a:pt x="2905658" y="177732"/>
                  </a:lnTo>
                  <a:lnTo>
                    <a:pt x="2953795" y="191053"/>
                  </a:lnTo>
                  <a:lnTo>
                    <a:pt x="3001799" y="204847"/>
                  </a:lnTo>
                  <a:lnTo>
                    <a:pt x="3049670" y="219112"/>
                  </a:lnTo>
                  <a:lnTo>
                    <a:pt x="3097407" y="233850"/>
                  </a:lnTo>
                  <a:lnTo>
                    <a:pt x="3145012" y="249060"/>
                  </a:lnTo>
                  <a:close/>
                </a:path>
              </a:pathLst>
            </a:custGeom>
            <a:solidFill>
              <a:srgbClr val="F0AB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691605" y="4738188"/>
              <a:ext cx="3331210" cy="3344545"/>
            </a:xfrm>
            <a:custGeom>
              <a:avLst/>
              <a:gdLst/>
              <a:ahLst/>
              <a:cxnLst/>
              <a:rect l="l" t="t" r="r" b="b"/>
              <a:pathLst>
                <a:path w="3331209" h="3344545">
                  <a:moveTo>
                    <a:pt x="3330621" y="1848591"/>
                  </a:moveTo>
                  <a:lnTo>
                    <a:pt x="1272184" y="3344133"/>
                  </a:lnTo>
                  <a:lnTo>
                    <a:pt x="1242418" y="3303999"/>
                  </a:lnTo>
                  <a:lnTo>
                    <a:pt x="1211883" y="3264472"/>
                  </a:lnTo>
                  <a:lnTo>
                    <a:pt x="1180576" y="3225552"/>
                  </a:lnTo>
                  <a:lnTo>
                    <a:pt x="1148499" y="3187240"/>
                  </a:lnTo>
                  <a:lnTo>
                    <a:pt x="1115677" y="3149565"/>
                  </a:lnTo>
                  <a:lnTo>
                    <a:pt x="1082134" y="3112556"/>
                  </a:lnTo>
                  <a:lnTo>
                    <a:pt x="1047871" y="3076212"/>
                  </a:lnTo>
                  <a:lnTo>
                    <a:pt x="1012887" y="3040535"/>
                  </a:lnTo>
                  <a:lnTo>
                    <a:pt x="977209" y="3005551"/>
                  </a:lnTo>
                  <a:lnTo>
                    <a:pt x="940866" y="2971288"/>
                  </a:lnTo>
                  <a:lnTo>
                    <a:pt x="903857" y="2937745"/>
                  </a:lnTo>
                  <a:lnTo>
                    <a:pt x="866182" y="2904922"/>
                  </a:lnTo>
                  <a:lnTo>
                    <a:pt x="827869" y="2872845"/>
                  </a:lnTo>
                  <a:lnTo>
                    <a:pt x="788950" y="2841539"/>
                  </a:lnTo>
                  <a:lnTo>
                    <a:pt x="749423" y="2811003"/>
                  </a:lnTo>
                  <a:lnTo>
                    <a:pt x="709289" y="2781238"/>
                  </a:lnTo>
                  <a:lnTo>
                    <a:pt x="668578" y="2752266"/>
                  </a:lnTo>
                  <a:lnTo>
                    <a:pt x="627322" y="2724110"/>
                  </a:lnTo>
                  <a:lnTo>
                    <a:pt x="585521" y="2696769"/>
                  </a:lnTo>
                  <a:lnTo>
                    <a:pt x="543175" y="2670245"/>
                  </a:lnTo>
                  <a:lnTo>
                    <a:pt x="500317" y="2644556"/>
                  </a:lnTo>
                  <a:lnTo>
                    <a:pt x="456979" y="2619723"/>
                  </a:lnTo>
                  <a:lnTo>
                    <a:pt x="413162" y="2595747"/>
                  </a:lnTo>
                  <a:lnTo>
                    <a:pt x="368866" y="2572626"/>
                  </a:lnTo>
                  <a:lnTo>
                    <a:pt x="324124" y="2550380"/>
                  </a:lnTo>
                  <a:lnTo>
                    <a:pt x="278971" y="2529024"/>
                  </a:lnTo>
                  <a:lnTo>
                    <a:pt x="233408" y="2508559"/>
                  </a:lnTo>
                  <a:lnTo>
                    <a:pt x="187434" y="2488985"/>
                  </a:lnTo>
                  <a:lnTo>
                    <a:pt x="141085" y="2470318"/>
                  </a:lnTo>
                  <a:lnTo>
                    <a:pt x="94396" y="2452570"/>
                  </a:lnTo>
                  <a:lnTo>
                    <a:pt x="47368" y="2435744"/>
                  </a:lnTo>
                  <a:lnTo>
                    <a:pt x="0" y="2419837"/>
                  </a:lnTo>
                  <a:lnTo>
                    <a:pt x="786253" y="0"/>
                  </a:lnTo>
                  <a:lnTo>
                    <a:pt x="833705" y="15676"/>
                  </a:lnTo>
                  <a:lnTo>
                    <a:pt x="880989" y="31812"/>
                  </a:lnTo>
                  <a:lnTo>
                    <a:pt x="928102" y="48408"/>
                  </a:lnTo>
                  <a:lnTo>
                    <a:pt x="975046" y="65465"/>
                  </a:lnTo>
                  <a:lnTo>
                    <a:pt x="1021819" y="82983"/>
                  </a:lnTo>
                  <a:lnTo>
                    <a:pt x="1068423" y="100960"/>
                  </a:lnTo>
                  <a:lnTo>
                    <a:pt x="1114857" y="119398"/>
                  </a:lnTo>
                  <a:lnTo>
                    <a:pt x="1161122" y="138296"/>
                  </a:lnTo>
                  <a:lnTo>
                    <a:pt x="1207198" y="157647"/>
                  </a:lnTo>
                  <a:lnTo>
                    <a:pt x="1253070" y="177443"/>
                  </a:lnTo>
                  <a:lnTo>
                    <a:pt x="1298736" y="197685"/>
                  </a:lnTo>
                  <a:lnTo>
                    <a:pt x="1344196" y="218373"/>
                  </a:lnTo>
                  <a:lnTo>
                    <a:pt x="1389451" y="239505"/>
                  </a:lnTo>
                  <a:lnTo>
                    <a:pt x="1434501" y="261084"/>
                  </a:lnTo>
                  <a:lnTo>
                    <a:pt x="1479346" y="283108"/>
                  </a:lnTo>
                  <a:lnTo>
                    <a:pt x="1523985" y="305578"/>
                  </a:lnTo>
                  <a:lnTo>
                    <a:pt x="1568401" y="328484"/>
                  </a:lnTo>
                  <a:lnTo>
                    <a:pt x="1612578" y="351818"/>
                  </a:lnTo>
                  <a:lnTo>
                    <a:pt x="1656515" y="375581"/>
                  </a:lnTo>
                  <a:lnTo>
                    <a:pt x="1700212" y="399771"/>
                  </a:lnTo>
                  <a:lnTo>
                    <a:pt x="1743670" y="424390"/>
                  </a:lnTo>
                  <a:lnTo>
                    <a:pt x="1786888" y="449436"/>
                  </a:lnTo>
                  <a:lnTo>
                    <a:pt x="1829866" y="474911"/>
                  </a:lnTo>
                  <a:lnTo>
                    <a:pt x="1872604" y="500813"/>
                  </a:lnTo>
                  <a:lnTo>
                    <a:pt x="1915086" y="527134"/>
                  </a:lnTo>
                  <a:lnTo>
                    <a:pt x="1957296" y="553863"/>
                  </a:lnTo>
                  <a:lnTo>
                    <a:pt x="1999233" y="580999"/>
                  </a:lnTo>
                  <a:lnTo>
                    <a:pt x="2040898" y="608544"/>
                  </a:lnTo>
                  <a:lnTo>
                    <a:pt x="2082290" y="636496"/>
                  </a:lnTo>
                  <a:lnTo>
                    <a:pt x="2123410" y="664856"/>
                  </a:lnTo>
                  <a:lnTo>
                    <a:pt x="2164257" y="693625"/>
                  </a:lnTo>
                  <a:lnTo>
                    <a:pt x="2204831" y="722801"/>
                  </a:lnTo>
                  <a:lnTo>
                    <a:pt x="2245117" y="752373"/>
                  </a:lnTo>
                  <a:lnTo>
                    <a:pt x="2285100" y="782331"/>
                  </a:lnTo>
                  <a:lnTo>
                    <a:pt x="2324779" y="812674"/>
                  </a:lnTo>
                  <a:lnTo>
                    <a:pt x="2364154" y="843403"/>
                  </a:lnTo>
                  <a:lnTo>
                    <a:pt x="2403225" y="874516"/>
                  </a:lnTo>
                  <a:lnTo>
                    <a:pt x="2441993" y="906015"/>
                  </a:lnTo>
                  <a:lnTo>
                    <a:pt x="2480456" y="937900"/>
                  </a:lnTo>
                  <a:lnTo>
                    <a:pt x="2518617" y="970169"/>
                  </a:lnTo>
                  <a:lnTo>
                    <a:pt x="2556458" y="1002812"/>
                  </a:lnTo>
                  <a:lnTo>
                    <a:pt x="2593967" y="1035814"/>
                  </a:lnTo>
                  <a:lnTo>
                    <a:pt x="2631143" y="1069177"/>
                  </a:lnTo>
                  <a:lnTo>
                    <a:pt x="2667986" y="1102900"/>
                  </a:lnTo>
                  <a:lnTo>
                    <a:pt x="2704495" y="1136984"/>
                  </a:lnTo>
                  <a:lnTo>
                    <a:pt x="2740672" y="1171427"/>
                  </a:lnTo>
                  <a:lnTo>
                    <a:pt x="2776516" y="1206231"/>
                  </a:lnTo>
                  <a:lnTo>
                    <a:pt x="2812027" y="1241395"/>
                  </a:lnTo>
                  <a:lnTo>
                    <a:pt x="2847191" y="1276906"/>
                  </a:lnTo>
                  <a:lnTo>
                    <a:pt x="2881995" y="1312750"/>
                  </a:lnTo>
                  <a:lnTo>
                    <a:pt x="2916438" y="1348926"/>
                  </a:lnTo>
                  <a:lnTo>
                    <a:pt x="2950521" y="1385436"/>
                  </a:lnTo>
                  <a:lnTo>
                    <a:pt x="2984245" y="1422279"/>
                  </a:lnTo>
                  <a:lnTo>
                    <a:pt x="3017607" y="1459454"/>
                  </a:lnTo>
                  <a:lnTo>
                    <a:pt x="3050610" y="1496963"/>
                  </a:lnTo>
                  <a:lnTo>
                    <a:pt x="3083252" y="1534805"/>
                  </a:lnTo>
                  <a:lnTo>
                    <a:pt x="3115522" y="1572965"/>
                  </a:lnTo>
                  <a:lnTo>
                    <a:pt x="3147406" y="1611429"/>
                  </a:lnTo>
                  <a:lnTo>
                    <a:pt x="3178905" y="1650197"/>
                  </a:lnTo>
                  <a:lnTo>
                    <a:pt x="3210019" y="1689268"/>
                  </a:lnTo>
                  <a:lnTo>
                    <a:pt x="3240747" y="1728644"/>
                  </a:lnTo>
                  <a:lnTo>
                    <a:pt x="3271090" y="1768322"/>
                  </a:lnTo>
                  <a:lnTo>
                    <a:pt x="3301048" y="1808305"/>
                  </a:lnTo>
                  <a:lnTo>
                    <a:pt x="3330621" y="1848591"/>
                  </a:lnTo>
                  <a:close/>
                </a:path>
              </a:pathLst>
            </a:custGeom>
            <a:solidFill>
              <a:srgbClr val="57B3A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2963788" y="6586780"/>
              <a:ext cx="3030855" cy="2991485"/>
            </a:xfrm>
            <a:custGeom>
              <a:avLst/>
              <a:gdLst/>
              <a:ahLst/>
              <a:cxnLst/>
              <a:rect l="l" t="t" r="r" b="b"/>
              <a:pathLst>
                <a:path w="3030855" h="2991484">
                  <a:moveTo>
                    <a:pt x="3030299" y="2991084"/>
                  </a:moveTo>
                  <a:lnTo>
                    <a:pt x="485931" y="2991084"/>
                  </a:lnTo>
                  <a:lnTo>
                    <a:pt x="485440" y="2941119"/>
                  </a:lnTo>
                  <a:lnTo>
                    <a:pt x="483970" y="2891192"/>
                  </a:lnTo>
                  <a:lnTo>
                    <a:pt x="481519" y="2841304"/>
                  </a:lnTo>
                  <a:lnTo>
                    <a:pt x="478087" y="2791455"/>
                  </a:lnTo>
                  <a:lnTo>
                    <a:pt x="473678" y="2741682"/>
                  </a:lnTo>
                  <a:lnTo>
                    <a:pt x="468295" y="2692025"/>
                  </a:lnTo>
                  <a:lnTo>
                    <a:pt x="461937" y="2642483"/>
                  </a:lnTo>
                  <a:lnTo>
                    <a:pt x="454605" y="2593057"/>
                  </a:lnTo>
                  <a:lnTo>
                    <a:pt x="446305" y="2543784"/>
                  </a:lnTo>
                  <a:lnTo>
                    <a:pt x="437042" y="2494702"/>
                  </a:lnTo>
                  <a:lnTo>
                    <a:pt x="426817" y="2445812"/>
                  </a:lnTo>
                  <a:lnTo>
                    <a:pt x="415630" y="2397113"/>
                  </a:lnTo>
                  <a:lnTo>
                    <a:pt x="403489" y="2348643"/>
                  </a:lnTo>
                  <a:lnTo>
                    <a:pt x="390404" y="2300439"/>
                  </a:lnTo>
                  <a:lnTo>
                    <a:pt x="376374" y="2252502"/>
                  </a:lnTo>
                  <a:lnTo>
                    <a:pt x="361401" y="2204831"/>
                  </a:lnTo>
                  <a:lnTo>
                    <a:pt x="345494" y="2157463"/>
                  </a:lnTo>
                  <a:lnTo>
                    <a:pt x="328667" y="2110434"/>
                  </a:lnTo>
                  <a:lnTo>
                    <a:pt x="310920" y="2063745"/>
                  </a:lnTo>
                  <a:lnTo>
                    <a:pt x="292252" y="2017396"/>
                  </a:lnTo>
                  <a:lnTo>
                    <a:pt x="272679" y="1971422"/>
                  </a:lnTo>
                  <a:lnTo>
                    <a:pt x="252214" y="1925859"/>
                  </a:lnTo>
                  <a:lnTo>
                    <a:pt x="230858" y="1880706"/>
                  </a:lnTo>
                  <a:lnTo>
                    <a:pt x="208611" y="1835965"/>
                  </a:lnTo>
                  <a:lnTo>
                    <a:pt x="185491" y="1791668"/>
                  </a:lnTo>
                  <a:lnTo>
                    <a:pt x="161514" y="1747851"/>
                  </a:lnTo>
                  <a:lnTo>
                    <a:pt x="136682" y="1704513"/>
                  </a:lnTo>
                  <a:lnTo>
                    <a:pt x="110993" y="1661655"/>
                  </a:lnTo>
                  <a:lnTo>
                    <a:pt x="84468" y="1619309"/>
                  </a:lnTo>
                  <a:lnTo>
                    <a:pt x="57128" y="1577508"/>
                  </a:lnTo>
                  <a:lnTo>
                    <a:pt x="28972" y="1536252"/>
                  </a:lnTo>
                  <a:lnTo>
                    <a:pt x="0" y="1495542"/>
                  </a:lnTo>
                  <a:lnTo>
                    <a:pt x="2058437" y="0"/>
                  </a:lnTo>
                  <a:lnTo>
                    <a:pt x="2087613" y="40574"/>
                  </a:lnTo>
                  <a:lnTo>
                    <a:pt x="2116381" y="81421"/>
                  </a:lnTo>
                  <a:lnTo>
                    <a:pt x="2144741" y="122540"/>
                  </a:lnTo>
                  <a:lnTo>
                    <a:pt x="2172693" y="163932"/>
                  </a:lnTo>
                  <a:lnTo>
                    <a:pt x="2200238" y="205597"/>
                  </a:lnTo>
                  <a:lnTo>
                    <a:pt x="2227374" y="247534"/>
                  </a:lnTo>
                  <a:lnTo>
                    <a:pt x="2254103" y="289744"/>
                  </a:lnTo>
                  <a:lnTo>
                    <a:pt x="2280424" y="332226"/>
                  </a:lnTo>
                  <a:lnTo>
                    <a:pt x="2306327" y="374964"/>
                  </a:lnTo>
                  <a:lnTo>
                    <a:pt x="2331801" y="417942"/>
                  </a:lnTo>
                  <a:lnTo>
                    <a:pt x="2356848" y="461160"/>
                  </a:lnTo>
                  <a:lnTo>
                    <a:pt x="2381466" y="504618"/>
                  </a:lnTo>
                  <a:lnTo>
                    <a:pt x="2405657" y="548315"/>
                  </a:lnTo>
                  <a:lnTo>
                    <a:pt x="2429419" y="592252"/>
                  </a:lnTo>
                  <a:lnTo>
                    <a:pt x="2452754" y="636429"/>
                  </a:lnTo>
                  <a:lnTo>
                    <a:pt x="2475660" y="680846"/>
                  </a:lnTo>
                  <a:lnTo>
                    <a:pt x="2498130" y="725485"/>
                  </a:lnTo>
                  <a:lnTo>
                    <a:pt x="2520154" y="770329"/>
                  </a:lnTo>
                  <a:lnTo>
                    <a:pt x="2541732" y="815379"/>
                  </a:lnTo>
                  <a:lnTo>
                    <a:pt x="2562865" y="860634"/>
                  </a:lnTo>
                  <a:lnTo>
                    <a:pt x="2583553" y="906094"/>
                  </a:lnTo>
                  <a:lnTo>
                    <a:pt x="2603795" y="951760"/>
                  </a:lnTo>
                  <a:lnTo>
                    <a:pt x="2623591" y="997632"/>
                  </a:lnTo>
                  <a:lnTo>
                    <a:pt x="2642942" y="1043708"/>
                  </a:lnTo>
                  <a:lnTo>
                    <a:pt x="2661840" y="1089973"/>
                  </a:lnTo>
                  <a:lnTo>
                    <a:pt x="2680278" y="1136407"/>
                  </a:lnTo>
                  <a:lnTo>
                    <a:pt x="2698255" y="1183011"/>
                  </a:lnTo>
                  <a:lnTo>
                    <a:pt x="2715772" y="1229785"/>
                  </a:lnTo>
                  <a:lnTo>
                    <a:pt x="2732829" y="1276728"/>
                  </a:lnTo>
                  <a:lnTo>
                    <a:pt x="2749426" y="1323841"/>
                  </a:lnTo>
                  <a:lnTo>
                    <a:pt x="2765563" y="1371125"/>
                  </a:lnTo>
                  <a:lnTo>
                    <a:pt x="2781239" y="1418577"/>
                  </a:lnTo>
                  <a:lnTo>
                    <a:pt x="2796449" y="1466182"/>
                  </a:lnTo>
                  <a:lnTo>
                    <a:pt x="2811186" y="1513920"/>
                  </a:lnTo>
                  <a:lnTo>
                    <a:pt x="2825452" y="1561790"/>
                  </a:lnTo>
                  <a:lnTo>
                    <a:pt x="2839245" y="1609794"/>
                  </a:lnTo>
                  <a:lnTo>
                    <a:pt x="2852566" y="1657931"/>
                  </a:lnTo>
                  <a:lnTo>
                    <a:pt x="2865415" y="1706202"/>
                  </a:lnTo>
                  <a:lnTo>
                    <a:pt x="2877792" y="1754605"/>
                  </a:lnTo>
                  <a:lnTo>
                    <a:pt x="2889697" y="1803142"/>
                  </a:lnTo>
                  <a:lnTo>
                    <a:pt x="2901125" y="1851793"/>
                  </a:lnTo>
                  <a:lnTo>
                    <a:pt x="2912072" y="1900539"/>
                  </a:lnTo>
                  <a:lnTo>
                    <a:pt x="2922538" y="1949382"/>
                  </a:lnTo>
                  <a:lnTo>
                    <a:pt x="2932522" y="1998320"/>
                  </a:lnTo>
                  <a:lnTo>
                    <a:pt x="2942025" y="2047354"/>
                  </a:lnTo>
                  <a:lnTo>
                    <a:pt x="2951047" y="2096484"/>
                  </a:lnTo>
                  <a:lnTo>
                    <a:pt x="2959588" y="2145709"/>
                  </a:lnTo>
                  <a:lnTo>
                    <a:pt x="2967648" y="2195030"/>
                  </a:lnTo>
                  <a:lnTo>
                    <a:pt x="2975224" y="2244428"/>
                  </a:lnTo>
                  <a:lnTo>
                    <a:pt x="2982312" y="2293883"/>
                  </a:lnTo>
                  <a:lnTo>
                    <a:pt x="2988913" y="2343396"/>
                  </a:lnTo>
                  <a:lnTo>
                    <a:pt x="2995028" y="2392967"/>
                  </a:lnTo>
                  <a:lnTo>
                    <a:pt x="3000654" y="2442595"/>
                  </a:lnTo>
                  <a:lnTo>
                    <a:pt x="3005794" y="2492281"/>
                  </a:lnTo>
                  <a:lnTo>
                    <a:pt x="3010446" y="2542025"/>
                  </a:lnTo>
                  <a:lnTo>
                    <a:pt x="3014612" y="2591826"/>
                  </a:lnTo>
                  <a:lnTo>
                    <a:pt x="3018288" y="2641666"/>
                  </a:lnTo>
                  <a:lnTo>
                    <a:pt x="3021475" y="2691525"/>
                  </a:lnTo>
                  <a:lnTo>
                    <a:pt x="3024171" y="2741403"/>
                  </a:lnTo>
                  <a:lnTo>
                    <a:pt x="3026377" y="2791301"/>
                  </a:lnTo>
                  <a:lnTo>
                    <a:pt x="3028093" y="2841218"/>
                  </a:lnTo>
                  <a:lnTo>
                    <a:pt x="3029318" y="2891154"/>
                  </a:lnTo>
                  <a:lnTo>
                    <a:pt x="3030054" y="2941109"/>
                  </a:lnTo>
                  <a:lnTo>
                    <a:pt x="3030299" y="2991084"/>
                  </a:lnTo>
                  <a:close/>
                </a:path>
              </a:pathLst>
            </a:custGeom>
            <a:solidFill>
              <a:srgbClr val="7DD95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489380" y="6392372"/>
              <a:ext cx="2771140" cy="2027555"/>
            </a:xfrm>
            <a:custGeom>
              <a:avLst/>
              <a:gdLst/>
              <a:ahLst/>
              <a:cxnLst/>
              <a:rect l="l" t="t" r="r" b="b"/>
              <a:pathLst>
                <a:path w="2771140" h="2027554">
                  <a:moveTo>
                    <a:pt x="0" y="0"/>
                  </a:moveTo>
                  <a:lnTo>
                    <a:pt x="2770897" y="2026973"/>
                  </a:lnTo>
                </a:path>
              </a:pathLst>
            </a:custGeom>
            <a:ln w="2190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322015" y="4328926"/>
              <a:ext cx="984885" cy="3242310"/>
            </a:xfrm>
            <a:custGeom>
              <a:avLst/>
              <a:gdLst/>
              <a:ahLst/>
              <a:cxnLst/>
              <a:rect l="l" t="t" r="r" b="b"/>
              <a:pathLst>
                <a:path w="984884" h="3242309">
                  <a:moveTo>
                    <a:pt x="0" y="0"/>
                  </a:moveTo>
                  <a:lnTo>
                    <a:pt x="984451" y="3242069"/>
                  </a:lnTo>
                </a:path>
              </a:pathLst>
            </a:custGeom>
            <a:ln w="2190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560684" y="4489194"/>
              <a:ext cx="1109980" cy="3112770"/>
            </a:xfrm>
            <a:custGeom>
              <a:avLst/>
              <a:gdLst/>
              <a:ahLst/>
              <a:cxnLst/>
              <a:rect l="l" t="t" r="r" b="b"/>
              <a:pathLst>
                <a:path w="1109979" h="3112770">
                  <a:moveTo>
                    <a:pt x="1109569" y="0"/>
                  </a:moveTo>
                  <a:lnTo>
                    <a:pt x="0" y="3112227"/>
                  </a:lnTo>
                </a:path>
              </a:pathLst>
            </a:custGeom>
            <a:ln w="2190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2768804" y="6307952"/>
              <a:ext cx="2619375" cy="1969135"/>
            </a:xfrm>
            <a:custGeom>
              <a:avLst/>
              <a:gdLst/>
              <a:ahLst/>
              <a:cxnLst/>
              <a:rect l="l" t="t" r="r" b="b"/>
              <a:pathLst>
                <a:path w="2619375" h="1969134">
                  <a:moveTo>
                    <a:pt x="2619148" y="0"/>
                  </a:moveTo>
                  <a:lnTo>
                    <a:pt x="0" y="1968579"/>
                  </a:lnTo>
                </a:path>
              </a:pathLst>
            </a:custGeom>
            <a:ln w="21907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342663" y="4719129"/>
              <a:ext cx="13125450" cy="5568315"/>
            </a:xfrm>
            <a:custGeom>
              <a:avLst/>
              <a:gdLst/>
              <a:ahLst/>
              <a:cxnLst/>
              <a:rect l="l" t="t" r="r" b="b"/>
              <a:pathLst>
                <a:path w="13125450" h="5568315">
                  <a:moveTo>
                    <a:pt x="1987511" y="4541583"/>
                  </a:moveTo>
                  <a:lnTo>
                    <a:pt x="1981174" y="4494365"/>
                  </a:lnTo>
                  <a:lnTo>
                    <a:pt x="1963267" y="4451947"/>
                  </a:lnTo>
                  <a:lnTo>
                    <a:pt x="1935492" y="4415993"/>
                  </a:lnTo>
                  <a:lnTo>
                    <a:pt x="1899551" y="4388231"/>
                  </a:lnTo>
                  <a:lnTo>
                    <a:pt x="1857133" y="4370324"/>
                  </a:lnTo>
                  <a:lnTo>
                    <a:pt x="1809915" y="4363986"/>
                  </a:lnTo>
                  <a:lnTo>
                    <a:pt x="1762709" y="4370324"/>
                  </a:lnTo>
                  <a:lnTo>
                    <a:pt x="1720278" y="4388231"/>
                  </a:lnTo>
                  <a:lnTo>
                    <a:pt x="1684337" y="4415993"/>
                  </a:lnTo>
                  <a:lnTo>
                    <a:pt x="1656575" y="4451947"/>
                  </a:lnTo>
                  <a:lnTo>
                    <a:pt x="1638668" y="4494365"/>
                  </a:lnTo>
                  <a:lnTo>
                    <a:pt x="1632318" y="4541583"/>
                  </a:lnTo>
                  <a:lnTo>
                    <a:pt x="1638668" y="4588789"/>
                  </a:lnTo>
                  <a:lnTo>
                    <a:pt x="1656575" y="4631220"/>
                  </a:lnTo>
                  <a:lnTo>
                    <a:pt x="1684337" y="4667161"/>
                  </a:lnTo>
                  <a:lnTo>
                    <a:pt x="1720278" y="4694923"/>
                  </a:lnTo>
                  <a:lnTo>
                    <a:pt x="1762709" y="4712830"/>
                  </a:lnTo>
                  <a:lnTo>
                    <a:pt x="1809915" y="4719167"/>
                  </a:lnTo>
                  <a:lnTo>
                    <a:pt x="1857133" y="4712830"/>
                  </a:lnTo>
                  <a:lnTo>
                    <a:pt x="1899551" y="4694923"/>
                  </a:lnTo>
                  <a:lnTo>
                    <a:pt x="1935492" y="4667161"/>
                  </a:lnTo>
                  <a:lnTo>
                    <a:pt x="1963267" y="4631220"/>
                  </a:lnTo>
                  <a:lnTo>
                    <a:pt x="1981174" y="4588789"/>
                  </a:lnTo>
                  <a:lnTo>
                    <a:pt x="1987511" y="4541583"/>
                  </a:lnTo>
                  <a:close/>
                </a:path>
                <a:path w="13125450" h="5568315">
                  <a:moveTo>
                    <a:pt x="3212592" y="1737639"/>
                  </a:moveTo>
                  <a:lnTo>
                    <a:pt x="3206254" y="1690433"/>
                  </a:lnTo>
                  <a:lnTo>
                    <a:pt x="3188347" y="1648002"/>
                  </a:lnTo>
                  <a:lnTo>
                    <a:pt x="3160585" y="1612061"/>
                  </a:lnTo>
                  <a:lnTo>
                    <a:pt x="3124631" y="1584299"/>
                  </a:lnTo>
                  <a:lnTo>
                    <a:pt x="3082213" y="1566392"/>
                  </a:lnTo>
                  <a:lnTo>
                    <a:pt x="3034995" y="1560042"/>
                  </a:lnTo>
                  <a:lnTo>
                    <a:pt x="2987789" y="1566392"/>
                  </a:lnTo>
                  <a:lnTo>
                    <a:pt x="2945358" y="1584299"/>
                  </a:lnTo>
                  <a:lnTo>
                    <a:pt x="2909417" y="1612061"/>
                  </a:lnTo>
                  <a:lnTo>
                    <a:pt x="2881655" y="1648002"/>
                  </a:lnTo>
                  <a:lnTo>
                    <a:pt x="2863748" y="1690433"/>
                  </a:lnTo>
                  <a:lnTo>
                    <a:pt x="2857398" y="1737639"/>
                  </a:lnTo>
                  <a:lnTo>
                    <a:pt x="2863748" y="1784858"/>
                  </a:lnTo>
                  <a:lnTo>
                    <a:pt x="2881655" y="1827276"/>
                  </a:lnTo>
                  <a:lnTo>
                    <a:pt x="2909417" y="1863229"/>
                  </a:lnTo>
                  <a:lnTo>
                    <a:pt x="2945358" y="1890991"/>
                  </a:lnTo>
                  <a:lnTo>
                    <a:pt x="2987789" y="1908898"/>
                  </a:lnTo>
                  <a:lnTo>
                    <a:pt x="3034995" y="1915236"/>
                  </a:lnTo>
                  <a:lnTo>
                    <a:pt x="3082213" y="1908898"/>
                  </a:lnTo>
                  <a:lnTo>
                    <a:pt x="3124631" y="1890991"/>
                  </a:lnTo>
                  <a:lnTo>
                    <a:pt x="3160585" y="1863229"/>
                  </a:lnTo>
                  <a:lnTo>
                    <a:pt x="3188347" y="1827276"/>
                  </a:lnTo>
                  <a:lnTo>
                    <a:pt x="3206254" y="1784858"/>
                  </a:lnTo>
                  <a:lnTo>
                    <a:pt x="3212592" y="1737639"/>
                  </a:lnTo>
                  <a:close/>
                </a:path>
                <a:path w="13125450" h="5568315">
                  <a:moveTo>
                    <a:pt x="5815292" y="177596"/>
                  </a:moveTo>
                  <a:lnTo>
                    <a:pt x="5808942" y="130390"/>
                  </a:lnTo>
                  <a:lnTo>
                    <a:pt x="5791047" y="87960"/>
                  </a:lnTo>
                  <a:lnTo>
                    <a:pt x="5763272" y="52019"/>
                  </a:lnTo>
                  <a:lnTo>
                    <a:pt x="5727331" y="24244"/>
                  </a:lnTo>
                  <a:lnTo>
                    <a:pt x="5684901" y="6350"/>
                  </a:lnTo>
                  <a:lnTo>
                    <a:pt x="5637695" y="0"/>
                  </a:lnTo>
                  <a:lnTo>
                    <a:pt x="5590476" y="6350"/>
                  </a:lnTo>
                  <a:lnTo>
                    <a:pt x="5548058" y="24244"/>
                  </a:lnTo>
                  <a:lnTo>
                    <a:pt x="5512117" y="52019"/>
                  </a:lnTo>
                  <a:lnTo>
                    <a:pt x="5484342" y="87960"/>
                  </a:lnTo>
                  <a:lnTo>
                    <a:pt x="5466435" y="130390"/>
                  </a:lnTo>
                  <a:lnTo>
                    <a:pt x="5460098" y="177596"/>
                  </a:lnTo>
                  <a:lnTo>
                    <a:pt x="5466435" y="224815"/>
                  </a:lnTo>
                  <a:lnTo>
                    <a:pt x="5484342" y="267233"/>
                  </a:lnTo>
                  <a:lnTo>
                    <a:pt x="5512117" y="303174"/>
                  </a:lnTo>
                  <a:lnTo>
                    <a:pt x="5548058" y="330949"/>
                  </a:lnTo>
                  <a:lnTo>
                    <a:pt x="5590476" y="348856"/>
                  </a:lnTo>
                  <a:lnTo>
                    <a:pt x="5637695" y="355193"/>
                  </a:lnTo>
                  <a:lnTo>
                    <a:pt x="5684901" y="348856"/>
                  </a:lnTo>
                  <a:lnTo>
                    <a:pt x="5727331" y="330949"/>
                  </a:lnTo>
                  <a:lnTo>
                    <a:pt x="5763272" y="303174"/>
                  </a:lnTo>
                  <a:lnTo>
                    <a:pt x="5791047" y="267233"/>
                  </a:lnTo>
                  <a:lnTo>
                    <a:pt x="5808942" y="224815"/>
                  </a:lnTo>
                  <a:lnTo>
                    <a:pt x="5815292" y="177596"/>
                  </a:lnTo>
                  <a:close/>
                </a:path>
                <a:path w="13125450" h="5568315">
                  <a:moveTo>
                    <a:pt x="8715819" y="532790"/>
                  </a:moveTo>
                  <a:lnTo>
                    <a:pt x="8709469" y="485584"/>
                  </a:lnTo>
                  <a:lnTo>
                    <a:pt x="8691575" y="443153"/>
                  </a:lnTo>
                  <a:lnTo>
                    <a:pt x="8663800" y="407212"/>
                  </a:lnTo>
                  <a:lnTo>
                    <a:pt x="8627859" y="379437"/>
                  </a:lnTo>
                  <a:lnTo>
                    <a:pt x="8585429" y="361543"/>
                  </a:lnTo>
                  <a:lnTo>
                    <a:pt x="8538223" y="355193"/>
                  </a:lnTo>
                  <a:lnTo>
                    <a:pt x="8491004" y="361543"/>
                  </a:lnTo>
                  <a:lnTo>
                    <a:pt x="8448586" y="379437"/>
                  </a:lnTo>
                  <a:lnTo>
                    <a:pt x="8412645" y="407212"/>
                  </a:lnTo>
                  <a:lnTo>
                    <a:pt x="8384870" y="443153"/>
                  </a:lnTo>
                  <a:lnTo>
                    <a:pt x="8366963" y="485584"/>
                  </a:lnTo>
                  <a:lnTo>
                    <a:pt x="8360626" y="532790"/>
                  </a:lnTo>
                  <a:lnTo>
                    <a:pt x="8366963" y="580009"/>
                  </a:lnTo>
                  <a:lnTo>
                    <a:pt x="8384870" y="622427"/>
                  </a:lnTo>
                  <a:lnTo>
                    <a:pt x="8412645" y="658368"/>
                  </a:lnTo>
                  <a:lnTo>
                    <a:pt x="8448586" y="686142"/>
                  </a:lnTo>
                  <a:lnTo>
                    <a:pt x="8491004" y="704049"/>
                  </a:lnTo>
                  <a:lnTo>
                    <a:pt x="8538223" y="710387"/>
                  </a:lnTo>
                  <a:lnTo>
                    <a:pt x="8585429" y="704049"/>
                  </a:lnTo>
                  <a:lnTo>
                    <a:pt x="8627859" y="686142"/>
                  </a:lnTo>
                  <a:lnTo>
                    <a:pt x="8663800" y="658368"/>
                  </a:lnTo>
                  <a:lnTo>
                    <a:pt x="8691575" y="622427"/>
                  </a:lnTo>
                  <a:lnTo>
                    <a:pt x="8709469" y="580009"/>
                  </a:lnTo>
                  <a:lnTo>
                    <a:pt x="8715819" y="532790"/>
                  </a:lnTo>
                  <a:close/>
                </a:path>
                <a:path w="13125450" h="5568315">
                  <a:moveTo>
                    <a:pt x="10854639" y="2430881"/>
                  </a:moveTo>
                  <a:lnTo>
                    <a:pt x="10848289" y="2383663"/>
                  </a:lnTo>
                  <a:lnTo>
                    <a:pt x="10830395" y="2341245"/>
                  </a:lnTo>
                  <a:lnTo>
                    <a:pt x="10802620" y="2305304"/>
                  </a:lnTo>
                  <a:lnTo>
                    <a:pt x="10766679" y="2277529"/>
                  </a:lnTo>
                  <a:lnTo>
                    <a:pt x="10724248" y="2259622"/>
                  </a:lnTo>
                  <a:lnTo>
                    <a:pt x="10677042" y="2253284"/>
                  </a:lnTo>
                  <a:lnTo>
                    <a:pt x="10629837" y="2259622"/>
                  </a:lnTo>
                  <a:lnTo>
                    <a:pt x="10587406" y="2277529"/>
                  </a:lnTo>
                  <a:lnTo>
                    <a:pt x="10551465" y="2305304"/>
                  </a:lnTo>
                  <a:lnTo>
                    <a:pt x="10523690" y="2341245"/>
                  </a:lnTo>
                  <a:lnTo>
                    <a:pt x="10505796" y="2383663"/>
                  </a:lnTo>
                  <a:lnTo>
                    <a:pt x="10499446" y="2430881"/>
                  </a:lnTo>
                  <a:lnTo>
                    <a:pt x="10505796" y="2478087"/>
                  </a:lnTo>
                  <a:lnTo>
                    <a:pt x="10523690" y="2520518"/>
                  </a:lnTo>
                  <a:lnTo>
                    <a:pt x="10551465" y="2556459"/>
                  </a:lnTo>
                  <a:lnTo>
                    <a:pt x="10587406" y="2584221"/>
                  </a:lnTo>
                  <a:lnTo>
                    <a:pt x="10629837" y="2602128"/>
                  </a:lnTo>
                  <a:lnTo>
                    <a:pt x="10677042" y="2608478"/>
                  </a:lnTo>
                  <a:lnTo>
                    <a:pt x="10724248" y="2602128"/>
                  </a:lnTo>
                  <a:lnTo>
                    <a:pt x="10766679" y="2584221"/>
                  </a:lnTo>
                  <a:lnTo>
                    <a:pt x="10802620" y="2556459"/>
                  </a:lnTo>
                  <a:lnTo>
                    <a:pt x="10830395" y="2520518"/>
                  </a:lnTo>
                  <a:lnTo>
                    <a:pt x="10848289" y="2478087"/>
                  </a:lnTo>
                  <a:lnTo>
                    <a:pt x="10854639" y="2430881"/>
                  </a:lnTo>
                  <a:close/>
                </a:path>
                <a:path w="13125450" h="5568315">
                  <a:moveTo>
                    <a:pt x="13125158" y="4858753"/>
                  </a:moveTo>
                  <a:lnTo>
                    <a:pt x="0" y="4858753"/>
                  </a:lnTo>
                  <a:lnTo>
                    <a:pt x="0" y="5567870"/>
                  </a:lnTo>
                  <a:lnTo>
                    <a:pt x="13125158" y="5567870"/>
                  </a:lnTo>
                  <a:lnTo>
                    <a:pt x="13125158" y="4858753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618318" y="8017049"/>
              <a:ext cx="572135" cy="554355"/>
            </a:xfrm>
            <a:custGeom>
              <a:avLst/>
              <a:gdLst/>
              <a:ahLst/>
              <a:cxnLst/>
              <a:rect l="l" t="t" r="r" b="b"/>
              <a:pathLst>
                <a:path w="572134" h="554354">
                  <a:moveTo>
                    <a:pt x="571943" y="553881"/>
                  </a:moveTo>
                  <a:lnTo>
                    <a:pt x="0" y="553881"/>
                  </a:lnTo>
                  <a:lnTo>
                    <a:pt x="0" y="0"/>
                  </a:lnTo>
                  <a:lnTo>
                    <a:pt x="571943" y="0"/>
                  </a:lnTo>
                  <a:lnTo>
                    <a:pt x="571943" y="553882"/>
                  </a:lnTo>
                  <a:close/>
                </a:path>
              </a:pathLst>
            </a:custGeom>
            <a:solidFill>
              <a:srgbClr val="F0AB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0197122" y="6613004"/>
              <a:ext cx="1414780" cy="1694814"/>
            </a:xfrm>
            <a:custGeom>
              <a:avLst/>
              <a:gdLst/>
              <a:ahLst/>
              <a:cxnLst/>
              <a:rect l="l" t="t" r="r" b="b"/>
              <a:pathLst>
                <a:path w="1414779" h="1694815">
                  <a:moveTo>
                    <a:pt x="1414322" y="977785"/>
                  </a:moveTo>
                  <a:lnTo>
                    <a:pt x="1405978" y="932053"/>
                  </a:lnTo>
                  <a:lnTo>
                    <a:pt x="1388516" y="894232"/>
                  </a:lnTo>
                  <a:lnTo>
                    <a:pt x="1363230" y="867194"/>
                  </a:lnTo>
                  <a:lnTo>
                    <a:pt x="1331442" y="853821"/>
                  </a:lnTo>
                  <a:lnTo>
                    <a:pt x="1297343" y="856564"/>
                  </a:lnTo>
                  <a:lnTo>
                    <a:pt x="1277543" y="867613"/>
                  </a:lnTo>
                  <a:lnTo>
                    <a:pt x="1288656" y="701814"/>
                  </a:lnTo>
                  <a:lnTo>
                    <a:pt x="1293723" y="518172"/>
                  </a:lnTo>
                  <a:lnTo>
                    <a:pt x="1293558" y="451904"/>
                  </a:lnTo>
                  <a:lnTo>
                    <a:pt x="1270330" y="386575"/>
                  </a:lnTo>
                  <a:lnTo>
                    <a:pt x="1243101" y="327850"/>
                  </a:lnTo>
                  <a:lnTo>
                    <a:pt x="1212418" y="275386"/>
                  </a:lnTo>
                  <a:lnTo>
                    <a:pt x="1178814" y="228828"/>
                  </a:lnTo>
                  <a:lnTo>
                    <a:pt x="1142847" y="187820"/>
                  </a:lnTo>
                  <a:lnTo>
                    <a:pt x="1105052" y="152019"/>
                  </a:lnTo>
                  <a:lnTo>
                    <a:pt x="1065974" y="121069"/>
                  </a:lnTo>
                  <a:lnTo>
                    <a:pt x="1026160" y="94615"/>
                  </a:lnTo>
                  <a:lnTo>
                    <a:pt x="986155" y="72301"/>
                  </a:lnTo>
                  <a:lnTo>
                    <a:pt x="946492" y="53797"/>
                  </a:lnTo>
                  <a:lnTo>
                    <a:pt x="907732" y="38722"/>
                  </a:lnTo>
                  <a:lnTo>
                    <a:pt x="870419" y="26733"/>
                  </a:lnTo>
                  <a:lnTo>
                    <a:pt x="802259" y="10629"/>
                  </a:lnTo>
                  <a:lnTo>
                    <a:pt x="746391" y="2654"/>
                  </a:lnTo>
                  <a:lnTo>
                    <a:pt x="707161" y="0"/>
                  </a:lnTo>
                  <a:lnTo>
                    <a:pt x="689902" y="838"/>
                  </a:lnTo>
                  <a:lnTo>
                    <a:pt x="641794" y="5803"/>
                  </a:lnTo>
                  <a:lnTo>
                    <a:pt x="579247" y="17487"/>
                  </a:lnTo>
                  <a:lnTo>
                    <a:pt x="506590" y="38722"/>
                  </a:lnTo>
                  <a:lnTo>
                    <a:pt x="467829" y="53797"/>
                  </a:lnTo>
                  <a:lnTo>
                    <a:pt x="428167" y="72301"/>
                  </a:lnTo>
                  <a:lnTo>
                    <a:pt x="388162" y="94615"/>
                  </a:lnTo>
                  <a:lnTo>
                    <a:pt x="348348" y="121069"/>
                  </a:lnTo>
                  <a:lnTo>
                    <a:pt x="309270" y="152019"/>
                  </a:lnTo>
                  <a:lnTo>
                    <a:pt x="271475" y="187820"/>
                  </a:lnTo>
                  <a:lnTo>
                    <a:pt x="235508" y="228828"/>
                  </a:lnTo>
                  <a:lnTo>
                    <a:pt x="201904" y="275386"/>
                  </a:lnTo>
                  <a:lnTo>
                    <a:pt x="171221" y="327850"/>
                  </a:lnTo>
                  <a:lnTo>
                    <a:pt x="143992" y="386575"/>
                  </a:lnTo>
                  <a:lnTo>
                    <a:pt x="120764" y="451904"/>
                  </a:lnTo>
                  <a:lnTo>
                    <a:pt x="120599" y="518172"/>
                  </a:lnTo>
                  <a:lnTo>
                    <a:pt x="125679" y="701814"/>
                  </a:lnTo>
                  <a:lnTo>
                    <a:pt x="136817" y="867587"/>
                  </a:lnTo>
                  <a:lnTo>
                    <a:pt x="117068" y="856564"/>
                  </a:lnTo>
                  <a:lnTo>
                    <a:pt x="51092" y="867194"/>
                  </a:lnTo>
                  <a:lnTo>
                    <a:pt x="8343" y="932053"/>
                  </a:lnTo>
                  <a:lnTo>
                    <a:pt x="0" y="977785"/>
                  </a:lnTo>
                  <a:lnTo>
                    <a:pt x="2120" y="1028534"/>
                  </a:lnTo>
                  <a:lnTo>
                    <a:pt x="14871" y="1077658"/>
                  </a:lnTo>
                  <a:lnTo>
                    <a:pt x="36144" y="1118654"/>
                  </a:lnTo>
                  <a:lnTo>
                    <a:pt x="63817" y="1149197"/>
                  </a:lnTo>
                  <a:lnTo>
                    <a:pt x="129895" y="1169708"/>
                  </a:lnTo>
                  <a:lnTo>
                    <a:pt x="161683" y="1156423"/>
                  </a:lnTo>
                  <a:lnTo>
                    <a:pt x="164515" y="1153401"/>
                  </a:lnTo>
                  <a:lnTo>
                    <a:pt x="185064" y="1330147"/>
                  </a:lnTo>
                  <a:lnTo>
                    <a:pt x="195872" y="1367332"/>
                  </a:lnTo>
                  <a:lnTo>
                    <a:pt x="215392" y="1401584"/>
                  </a:lnTo>
                  <a:lnTo>
                    <a:pt x="240779" y="1432369"/>
                  </a:lnTo>
                  <a:lnTo>
                    <a:pt x="269151" y="1459191"/>
                  </a:lnTo>
                  <a:lnTo>
                    <a:pt x="306285" y="1490332"/>
                  </a:lnTo>
                  <a:lnTo>
                    <a:pt x="345795" y="1521866"/>
                  </a:lnTo>
                  <a:lnTo>
                    <a:pt x="387337" y="1553006"/>
                  </a:lnTo>
                  <a:lnTo>
                    <a:pt x="430580" y="1582966"/>
                  </a:lnTo>
                  <a:lnTo>
                    <a:pt x="475195" y="1610969"/>
                  </a:lnTo>
                  <a:lnTo>
                    <a:pt x="520839" y="1636242"/>
                  </a:lnTo>
                  <a:lnTo>
                    <a:pt x="567207" y="1657997"/>
                  </a:lnTo>
                  <a:lnTo>
                    <a:pt x="613930" y="1675447"/>
                  </a:lnTo>
                  <a:lnTo>
                    <a:pt x="660692" y="1687830"/>
                  </a:lnTo>
                  <a:lnTo>
                    <a:pt x="707161" y="1694357"/>
                  </a:lnTo>
                  <a:lnTo>
                    <a:pt x="753668" y="1687830"/>
                  </a:lnTo>
                  <a:lnTo>
                    <a:pt x="800455" y="1675447"/>
                  </a:lnTo>
                  <a:lnTo>
                    <a:pt x="847191" y="1657997"/>
                  </a:lnTo>
                  <a:lnTo>
                    <a:pt x="893546" y="1636242"/>
                  </a:lnTo>
                  <a:lnTo>
                    <a:pt x="939190" y="1610969"/>
                  </a:lnTo>
                  <a:lnTo>
                    <a:pt x="983792" y="1582966"/>
                  </a:lnTo>
                  <a:lnTo>
                    <a:pt x="1027023" y="1553006"/>
                  </a:lnTo>
                  <a:lnTo>
                    <a:pt x="1068552" y="1521866"/>
                  </a:lnTo>
                  <a:lnTo>
                    <a:pt x="1108036" y="1490332"/>
                  </a:lnTo>
                  <a:lnTo>
                    <a:pt x="1145171" y="1459191"/>
                  </a:lnTo>
                  <a:lnTo>
                    <a:pt x="1173556" y="1432369"/>
                  </a:lnTo>
                  <a:lnTo>
                    <a:pt x="1198956" y="1401584"/>
                  </a:lnTo>
                  <a:lnTo>
                    <a:pt x="1218526" y="1367332"/>
                  </a:lnTo>
                  <a:lnTo>
                    <a:pt x="1229423" y="1330147"/>
                  </a:lnTo>
                  <a:lnTo>
                    <a:pt x="1249895" y="1153515"/>
                  </a:lnTo>
                  <a:lnTo>
                    <a:pt x="1252639" y="1156423"/>
                  </a:lnTo>
                  <a:lnTo>
                    <a:pt x="1284427" y="1169708"/>
                  </a:lnTo>
                  <a:lnTo>
                    <a:pt x="1318539" y="1166990"/>
                  </a:lnTo>
                  <a:lnTo>
                    <a:pt x="1350505" y="1149197"/>
                  </a:lnTo>
                  <a:lnTo>
                    <a:pt x="1378178" y="1118654"/>
                  </a:lnTo>
                  <a:lnTo>
                    <a:pt x="1399451" y="1077658"/>
                  </a:lnTo>
                  <a:lnTo>
                    <a:pt x="1412201" y="1028534"/>
                  </a:lnTo>
                  <a:lnTo>
                    <a:pt x="1414322" y="977785"/>
                  </a:lnTo>
                  <a:close/>
                </a:path>
              </a:pathLst>
            </a:custGeom>
            <a:solidFill>
              <a:srgbClr val="F7BEA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572636" y="8426273"/>
              <a:ext cx="2663190" cy="1377315"/>
            </a:xfrm>
            <a:custGeom>
              <a:avLst/>
              <a:gdLst/>
              <a:ahLst/>
              <a:cxnLst/>
              <a:rect l="l" t="t" r="r" b="b"/>
              <a:pathLst>
                <a:path w="2663190" h="1377315">
                  <a:moveTo>
                    <a:pt x="2663141" y="1377314"/>
                  </a:moveTo>
                  <a:lnTo>
                    <a:pt x="0" y="1377314"/>
                  </a:lnTo>
                  <a:lnTo>
                    <a:pt x="71617" y="582448"/>
                  </a:lnTo>
                  <a:lnTo>
                    <a:pt x="122986" y="436963"/>
                  </a:lnTo>
                  <a:lnTo>
                    <a:pt x="201164" y="343435"/>
                  </a:lnTo>
                  <a:lnTo>
                    <a:pt x="272644" y="293473"/>
                  </a:lnTo>
                  <a:lnTo>
                    <a:pt x="1045681" y="0"/>
                  </a:lnTo>
                  <a:lnTo>
                    <a:pt x="1617625" y="0"/>
                  </a:lnTo>
                  <a:lnTo>
                    <a:pt x="2359389" y="278684"/>
                  </a:lnTo>
                  <a:lnTo>
                    <a:pt x="2462142" y="343435"/>
                  </a:lnTo>
                  <a:lnTo>
                    <a:pt x="2540321" y="436963"/>
                  </a:lnTo>
                  <a:lnTo>
                    <a:pt x="2591689" y="582448"/>
                  </a:lnTo>
                  <a:lnTo>
                    <a:pt x="2663141" y="1377314"/>
                  </a:lnTo>
                  <a:close/>
                </a:path>
              </a:pathLst>
            </a:custGeom>
            <a:solidFill>
              <a:srgbClr val="F0AB9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9572636" y="8426273"/>
              <a:ext cx="2663190" cy="1377315"/>
            </a:xfrm>
            <a:custGeom>
              <a:avLst/>
              <a:gdLst/>
              <a:ahLst/>
              <a:cxnLst/>
              <a:rect l="l" t="t" r="r" b="b"/>
              <a:pathLst>
                <a:path w="2663190" h="1377315">
                  <a:moveTo>
                    <a:pt x="2663141" y="1377314"/>
                  </a:moveTo>
                  <a:lnTo>
                    <a:pt x="0" y="1377314"/>
                  </a:lnTo>
                  <a:lnTo>
                    <a:pt x="71617" y="582448"/>
                  </a:lnTo>
                  <a:lnTo>
                    <a:pt x="122986" y="436963"/>
                  </a:lnTo>
                  <a:lnTo>
                    <a:pt x="201164" y="343435"/>
                  </a:lnTo>
                  <a:lnTo>
                    <a:pt x="272644" y="293473"/>
                  </a:lnTo>
                  <a:lnTo>
                    <a:pt x="1045681" y="0"/>
                  </a:lnTo>
                  <a:lnTo>
                    <a:pt x="1331653" y="86362"/>
                  </a:lnTo>
                  <a:lnTo>
                    <a:pt x="1617625" y="0"/>
                  </a:lnTo>
                  <a:lnTo>
                    <a:pt x="2359389" y="278684"/>
                  </a:lnTo>
                  <a:lnTo>
                    <a:pt x="2462142" y="343435"/>
                  </a:lnTo>
                  <a:lnTo>
                    <a:pt x="2540321" y="436963"/>
                  </a:lnTo>
                  <a:lnTo>
                    <a:pt x="2591689" y="582448"/>
                  </a:lnTo>
                  <a:lnTo>
                    <a:pt x="2663141" y="1377314"/>
                  </a:lnTo>
                  <a:close/>
                </a:path>
              </a:pathLst>
            </a:custGeom>
            <a:solidFill>
              <a:srgbClr val="D0F0F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680459" y="8517458"/>
              <a:ext cx="447675" cy="1286510"/>
            </a:xfrm>
            <a:custGeom>
              <a:avLst/>
              <a:gdLst/>
              <a:ahLst/>
              <a:cxnLst/>
              <a:rect l="l" t="t" r="r" b="b"/>
              <a:pathLst>
                <a:path w="447675" h="1286509">
                  <a:moveTo>
                    <a:pt x="447649" y="1286141"/>
                  </a:moveTo>
                  <a:lnTo>
                    <a:pt x="298767" y="235000"/>
                  </a:lnTo>
                  <a:lnTo>
                    <a:pt x="364070" y="0"/>
                  </a:lnTo>
                  <a:lnTo>
                    <a:pt x="83578" y="0"/>
                  </a:lnTo>
                  <a:lnTo>
                    <a:pt x="148882" y="235000"/>
                  </a:lnTo>
                  <a:lnTo>
                    <a:pt x="0" y="1286141"/>
                  </a:lnTo>
                  <a:lnTo>
                    <a:pt x="447649" y="1286141"/>
                  </a:lnTo>
                  <a:close/>
                </a:path>
              </a:pathLst>
            </a:custGeom>
            <a:solidFill>
              <a:srgbClr val="5054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0359263" y="8296566"/>
              <a:ext cx="1090295" cy="467359"/>
            </a:xfrm>
            <a:custGeom>
              <a:avLst/>
              <a:gdLst/>
              <a:ahLst/>
              <a:cxnLst/>
              <a:rect l="l" t="t" r="r" b="b"/>
              <a:pathLst>
                <a:path w="1090295" h="467359">
                  <a:moveTo>
                    <a:pt x="545020" y="216077"/>
                  </a:moveTo>
                  <a:lnTo>
                    <a:pt x="251904" y="0"/>
                  </a:lnTo>
                  <a:lnTo>
                    <a:pt x="0" y="227037"/>
                  </a:lnTo>
                  <a:lnTo>
                    <a:pt x="307073" y="467029"/>
                  </a:lnTo>
                  <a:lnTo>
                    <a:pt x="545020" y="216077"/>
                  </a:lnTo>
                  <a:close/>
                </a:path>
                <a:path w="1090295" h="467359">
                  <a:moveTo>
                    <a:pt x="1090041" y="227037"/>
                  </a:moveTo>
                  <a:lnTo>
                    <a:pt x="837971" y="0"/>
                  </a:lnTo>
                  <a:lnTo>
                    <a:pt x="545020" y="216077"/>
                  </a:lnTo>
                  <a:lnTo>
                    <a:pt x="782967" y="467029"/>
                  </a:lnTo>
                  <a:lnTo>
                    <a:pt x="1090041" y="227037"/>
                  </a:lnTo>
                  <a:close/>
                </a:path>
              </a:pathLst>
            </a:custGeom>
            <a:solidFill>
              <a:srgbClr val="9ADE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10248266" y="6279005"/>
              <a:ext cx="1336040" cy="1316355"/>
            </a:xfrm>
            <a:custGeom>
              <a:avLst/>
              <a:gdLst/>
              <a:ahLst/>
              <a:cxnLst/>
              <a:rect l="l" t="t" r="r" b="b"/>
              <a:pathLst>
                <a:path w="1336040" h="1316354">
                  <a:moveTo>
                    <a:pt x="1217830" y="1316196"/>
                  </a:moveTo>
                  <a:lnTo>
                    <a:pt x="1158010" y="1316196"/>
                  </a:lnTo>
                  <a:lnTo>
                    <a:pt x="1105003" y="919427"/>
                  </a:lnTo>
                  <a:lnTo>
                    <a:pt x="701939" y="813996"/>
                  </a:lnTo>
                  <a:lnTo>
                    <a:pt x="456603" y="697667"/>
                  </a:lnTo>
                  <a:lnTo>
                    <a:pt x="334614" y="603571"/>
                  </a:lnTo>
                  <a:lnTo>
                    <a:pt x="301591" y="564843"/>
                  </a:lnTo>
                  <a:lnTo>
                    <a:pt x="302432" y="623467"/>
                  </a:lnTo>
                  <a:lnTo>
                    <a:pt x="292618" y="692040"/>
                  </a:lnTo>
                  <a:lnTo>
                    <a:pt x="280560" y="748999"/>
                  </a:lnTo>
                  <a:lnTo>
                    <a:pt x="274672" y="772777"/>
                  </a:lnTo>
                  <a:lnTo>
                    <a:pt x="162178" y="1109092"/>
                  </a:lnTo>
                  <a:lnTo>
                    <a:pt x="146226" y="1316196"/>
                  </a:lnTo>
                  <a:lnTo>
                    <a:pt x="105515" y="1316196"/>
                  </a:lnTo>
                  <a:lnTo>
                    <a:pt x="99367" y="1212229"/>
                  </a:lnTo>
                  <a:lnTo>
                    <a:pt x="72046" y="1194471"/>
                  </a:lnTo>
                  <a:lnTo>
                    <a:pt x="50659" y="1187628"/>
                  </a:lnTo>
                  <a:lnTo>
                    <a:pt x="36720" y="1186982"/>
                  </a:lnTo>
                  <a:lnTo>
                    <a:pt x="31737" y="1187815"/>
                  </a:lnTo>
                  <a:lnTo>
                    <a:pt x="0" y="725610"/>
                  </a:lnTo>
                  <a:lnTo>
                    <a:pt x="30387" y="601998"/>
                  </a:lnTo>
                  <a:lnTo>
                    <a:pt x="85575" y="490687"/>
                  </a:lnTo>
                  <a:lnTo>
                    <a:pt x="138519" y="410268"/>
                  </a:lnTo>
                  <a:lnTo>
                    <a:pt x="162177" y="379330"/>
                  </a:lnTo>
                  <a:lnTo>
                    <a:pt x="165007" y="362994"/>
                  </a:lnTo>
                  <a:lnTo>
                    <a:pt x="189927" y="323257"/>
                  </a:lnTo>
                  <a:lnTo>
                    <a:pt x="261581" y="274021"/>
                  </a:lnTo>
                  <a:lnTo>
                    <a:pt x="404613" y="229192"/>
                  </a:lnTo>
                  <a:lnTo>
                    <a:pt x="493463" y="219071"/>
                  </a:lnTo>
                  <a:lnTo>
                    <a:pt x="686327" y="183104"/>
                  </a:lnTo>
                  <a:lnTo>
                    <a:pt x="872679" y="112883"/>
                  </a:lnTo>
                  <a:lnTo>
                    <a:pt x="941994" y="0"/>
                  </a:lnTo>
                  <a:lnTo>
                    <a:pt x="963310" y="25041"/>
                  </a:lnTo>
                  <a:lnTo>
                    <a:pt x="1007713" y="88230"/>
                  </a:lnTo>
                  <a:lnTo>
                    <a:pt x="1045884" y="171660"/>
                  </a:lnTo>
                  <a:lnTo>
                    <a:pt x="1048506" y="257426"/>
                  </a:lnTo>
                  <a:lnTo>
                    <a:pt x="1063433" y="259242"/>
                  </a:lnTo>
                  <a:lnTo>
                    <a:pt x="1096757" y="253274"/>
                  </a:lnTo>
                  <a:lnTo>
                    <a:pt x="1131296" y="222393"/>
                  </a:lnTo>
                  <a:lnTo>
                    <a:pt x="1149868" y="149473"/>
                  </a:lnTo>
                  <a:lnTo>
                    <a:pt x="1192894" y="183200"/>
                  </a:lnTo>
                  <a:lnTo>
                    <a:pt x="1277234" y="280906"/>
                  </a:lnTo>
                  <a:lnTo>
                    <a:pt x="1335776" y="437373"/>
                  </a:lnTo>
                  <a:lnTo>
                    <a:pt x="1301411" y="647385"/>
                  </a:lnTo>
                  <a:lnTo>
                    <a:pt x="1280308" y="1187815"/>
                  </a:lnTo>
                  <a:lnTo>
                    <a:pt x="1260729" y="1185087"/>
                  </a:lnTo>
                  <a:lnTo>
                    <a:pt x="1244063" y="1189289"/>
                  </a:lnTo>
                  <a:lnTo>
                    <a:pt x="1232476" y="1195452"/>
                  </a:lnTo>
                  <a:lnTo>
                    <a:pt x="1228132" y="1198610"/>
                  </a:lnTo>
                  <a:lnTo>
                    <a:pt x="1217830" y="1316196"/>
                  </a:lnTo>
                  <a:close/>
                </a:path>
              </a:pathLst>
            </a:custGeom>
            <a:solidFill>
              <a:srgbClr val="50548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016000" y="3963122"/>
            <a:ext cx="4845685" cy="1811020"/>
          </a:xfrm>
          <a:prstGeom prst="rect">
            <a:avLst/>
          </a:prstGeom>
        </p:spPr>
        <p:txBody>
          <a:bodyPr vert="horz" wrap="square" lIns="0" tIns="37465" rIns="0" bIns="0" rtlCol="0">
            <a:spAutoFit/>
          </a:bodyPr>
          <a:lstStyle/>
          <a:p>
            <a:pPr marL="12700" marR="5080">
              <a:lnSpc>
                <a:spcPts val="6980"/>
              </a:lnSpc>
              <a:spcBef>
                <a:spcPts val="295"/>
              </a:spcBef>
            </a:pPr>
            <a:r>
              <a:rPr sz="5900" b="1" spc="229" dirty="0">
                <a:solidFill>
                  <a:srgbClr val="0D0E0D"/>
                </a:solidFill>
                <a:latin typeface="Trebuchet MS"/>
                <a:cs typeface="Trebuchet MS"/>
              </a:rPr>
              <a:t>Key</a:t>
            </a:r>
            <a:r>
              <a:rPr sz="5900" b="1" spc="-525" dirty="0">
                <a:solidFill>
                  <a:srgbClr val="0D0E0D"/>
                </a:solidFill>
                <a:latin typeface="Trebuchet MS"/>
                <a:cs typeface="Trebuchet MS"/>
              </a:rPr>
              <a:t> </a:t>
            </a:r>
            <a:r>
              <a:rPr sz="5900" b="1" spc="60" dirty="0">
                <a:solidFill>
                  <a:srgbClr val="0D0E0D"/>
                </a:solidFill>
                <a:latin typeface="Trebuchet MS"/>
                <a:cs typeface="Trebuchet MS"/>
              </a:rPr>
              <a:t>Financial </a:t>
            </a:r>
            <a:r>
              <a:rPr sz="5900" b="1" spc="195" dirty="0">
                <a:solidFill>
                  <a:srgbClr val="0D0E0D"/>
                </a:solidFill>
                <a:latin typeface="Trebuchet MS"/>
                <a:cs typeface="Trebuchet MS"/>
              </a:rPr>
              <a:t>Ratios</a:t>
            </a:r>
            <a:endParaRPr sz="59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00412" y="9121716"/>
            <a:ext cx="104139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-190" dirty="0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306480" y="6317786"/>
            <a:ext cx="14224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15" dirty="0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9906482" y="4757740"/>
            <a:ext cx="147955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60" dirty="0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807906" y="5112932"/>
            <a:ext cx="14605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4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4944934" y="7011019"/>
            <a:ext cx="149860" cy="2463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50" b="1" spc="65" dirty="0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endParaRPr sz="1450">
              <a:latin typeface="Trebuchet MS"/>
              <a:cs typeface="Trebuchet M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96611" y="8178071"/>
            <a:ext cx="1940560" cy="814069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461645" marR="5080" indent="-449580">
              <a:lnSpc>
                <a:spcPts val="3080"/>
              </a:lnSpc>
              <a:spcBef>
                <a:spcPts val="244"/>
              </a:spcBef>
            </a:pPr>
            <a:r>
              <a:rPr sz="2600" b="1" spc="-10" dirty="0">
                <a:solidFill>
                  <a:srgbClr val="404040"/>
                </a:solidFill>
                <a:latin typeface="Trebuchet MS"/>
                <a:cs typeface="Trebuchet MS"/>
              </a:rPr>
              <a:t>Profitability </a:t>
            </a:r>
            <a:r>
              <a:rPr sz="2600" b="1" spc="80" dirty="0">
                <a:solidFill>
                  <a:srgbClr val="404040"/>
                </a:solidFill>
                <a:latin typeface="Trebuchet MS"/>
                <a:cs typeface="Trebuchet MS"/>
              </a:rPr>
              <a:t>Ratios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889920" y="6236914"/>
            <a:ext cx="1616075" cy="814069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99720" marR="5080" indent="-287655">
              <a:lnSpc>
                <a:spcPts val="3080"/>
              </a:lnSpc>
              <a:spcBef>
                <a:spcPts val="244"/>
              </a:spcBef>
            </a:pPr>
            <a:r>
              <a:rPr sz="2600" b="1" spc="-10" dirty="0">
                <a:solidFill>
                  <a:srgbClr val="404040"/>
                </a:solidFill>
                <a:latin typeface="Trebuchet MS"/>
                <a:cs typeface="Trebuchet MS"/>
              </a:rPr>
              <a:t>Efficiency </a:t>
            </a:r>
            <a:r>
              <a:rPr sz="2600" b="1" spc="80" dirty="0">
                <a:solidFill>
                  <a:srgbClr val="404040"/>
                </a:solidFill>
                <a:latin typeface="Trebuchet MS"/>
                <a:cs typeface="Trebuchet MS"/>
              </a:rPr>
              <a:t>Ratios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327494" y="5123210"/>
            <a:ext cx="1416685" cy="814069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00025" marR="5080" indent="-187960">
              <a:lnSpc>
                <a:spcPts val="3080"/>
              </a:lnSpc>
              <a:spcBef>
                <a:spcPts val="244"/>
              </a:spcBef>
            </a:pPr>
            <a:r>
              <a:rPr sz="2600" b="1" spc="-10" dirty="0">
                <a:solidFill>
                  <a:srgbClr val="404040"/>
                </a:solidFill>
                <a:latin typeface="Trebuchet MS"/>
                <a:cs typeface="Trebuchet MS"/>
              </a:rPr>
              <a:t>Liquidity </a:t>
            </a:r>
            <a:r>
              <a:rPr sz="2600" b="1" spc="80" dirty="0">
                <a:solidFill>
                  <a:srgbClr val="404040"/>
                </a:solidFill>
                <a:latin typeface="Trebuchet MS"/>
                <a:cs typeface="Trebuchet MS"/>
              </a:rPr>
              <a:t>Ratios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2379913" y="6134210"/>
            <a:ext cx="1473835" cy="814069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228600" marR="5080" indent="-216535">
              <a:lnSpc>
                <a:spcPts val="3080"/>
              </a:lnSpc>
              <a:spcBef>
                <a:spcPts val="244"/>
              </a:spcBef>
            </a:pPr>
            <a:r>
              <a:rPr sz="2600" b="1" spc="65" dirty="0">
                <a:solidFill>
                  <a:srgbClr val="404040"/>
                </a:solidFill>
                <a:latin typeface="Trebuchet MS"/>
                <a:cs typeface="Trebuchet MS"/>
              </a:rPr>
              <a:t>Solvency </a:t>
            </a:r>
            <a:r>
              <a:rPr sz="2600" b="1" spc="80" dirty="0">
                <a:solidFill>
                  <a:srgbClr val="404040"/>
                </a:solidFill>
                <a:latin typeface="Trebuchet MS"/>
                <a:cs typeface="Trebuchet MS"/>
              </a:rPr>
              <a:t>Ratios</a:t>
            </a:r>
            <a:endParaRPr sz="2600">
              <a:latin typeface="Trebuchet MS"/>
              <a:cs typeface="Trebuchet M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3922809" y="8234268"/>
            <a:ext cx="1175385" cy="814069"/>
          </a:xfrm>
          <a:prstGeom prst="rect">
            <a:avLst/>
          </a:prstGeom>
        </p:spPr>
        <p:txBody>
          <a:bodyPr vert="horz" wrap="square" lIns="0" tIns="31114" rIns="0" bIns="0" rtlCol="0">
            <a:spAutoFit/>
          </a:bodyPr>
          <a:lstStyle/>
          <a:p>
            <a:pPr marL="79375" marR="5080" indent="-67310">
              <a:lnSpc>
                <a:spcPts val="3080"/>
              </a:lnSpc>
              <a:spcBef>
                <a:spcPts val="244"/>
              </a:spcBef>
            </a:pPr>
            <a:r>
              <a:rPr sz="2600" b="1" spc="85" dirty="0">
                <a:solidFill>
                  <a:srgbClr val="404040"/>
                </a:solidFill>
                <a:latin typeface="Trebuchet MS"/>
                <a:cs typeface="Trebuchet MS"/>
              </a:rPr>
              <a:t>Market </a:t>
            </a:r>
            <a:r>
              <a:rPr sz="2600" b="1" spc="80" dirty="0">
                <a:solidFill>
                  <a:srgbClr val="404040"/>
                </a:solidFill>
                <a:latin typeface="Trebuchet MS"/>
                <a:cs typeface="Trebuchet MS"/>
              </a:rPr>
              <a:t>Ratios</a:t>
            </a:r>
            <a:endParaRPr sz="2600">
              <a:latin typeface="Trebuchet MS"/>
              <a:cs typeface="Trebuchet MS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0" y="1298409"/>
            <a:ext cx="11716385" cy="74295"/>
            <a:chOff x="0" y="1298409"/>
            <a:chExt cx="11716385" cy="74295"/>
          </a:xfrm>
        </p:grpSpPr>
        <p:sp>
          <p:nvSpPr>
            <p:cNvPr id="33" name="object 33"/>
            <p:cNvSpPr/>
            <p:nvPr/>
          </p:nvSpPr>
          <p:spPr>
            <a:xfrm>
              <a:off x="3916061" y="1298409"/>
              <a:ext cx="3891915" cy="74295"/>
            </a:xfrm>
            <a:custGeom>
              <a:avLst/>
              <a:gdLst/>
              <a:ahLst/>
              <a:cxnLst/>
              <a:rect l="l" t="t" r="r" b="b"/>
              <a:pathLst>
                <a:path w="3891915" h="74294">
                  <a:moveTo>
                    <a:pt x="0" y="73842"/>
                  </a:moveTo>
                  <a:lnTo>
                    <a:pt x="3891906" y="73842"/>
                  </a:lnTo>
                  <a:lnTo>
                    <a:pt x="3891906" y="0"/>
                  </a:lnTo>
                  <a:lnTo>
                    <a:pt x="0" y="0"/>
                  </a:lnTo>
                  <a:lnTo>
                    <a:pt x="0" y="73842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0" y="1298740"/>
              <a:ext cx="3916679" cy="73660"/>
            </a:xfrm>
            <a:custGeom>
              <a:avLst/>
              <a:gdLst/>
              <a:ahLst/>
              <a:cxnLst/>
              <a:rect l="l" t="t" r="r" b="b"/>
              <a:pathLst>
                <a:path w="3916679" h="73659">
                  <a:moveTo>
                    <a:pt x="3916061" y="0"/>
                  </a:moveTo>
                  <a:lnTo>
                    <a:pt x="3916061" y="73511"/>
                  </a:lnTo>
                  <a:lnTo>
                    <a:pt x="0" y="73511"/>
                  </a:lnTo>
                  <a:lnTo>
                    <a:pt x="0" y="0"/>
                  </a:lnTo>
                  <a:lnTo>
                    <a:pt x="3916061" y="0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807968" y="1298409"/>
              <a:ext cx="3907790" cy="74295"/>
            </a:xfrm>
            <a:custGeom>
              <a:avLst/>
              <a:gdLst/>
              <a:ahLst/>
              <a:cxnLst/>
              <a:rect l="l" t="t" r="r" b="b"/>
              <a:pathLst>
                <a:path w="3907789" h="74294">
                  <a:moveTo>
                    <a:pt x="3907788" y="73842"/>
                  </a:moveTo>
                  <a:lnTo>
                    <a:pt x="0" y="73842"/>
                  </a:lnTo>
                  <a:lnTo>
                    <a:pt x="0" y="0"/>
                  </a:lnTo>
                  <a:lnTo>
                    <a:pt x="3907788" y="0"/>
                  </a:lnTo>
                  <a:lnTo>
                    <a:pt x="3907788" y="73842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3265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00"/>
              </a:spcBef>
            </a:pPr>
            <a:r>
              <a:rPr sz="5200" spc="-10" dirty="0">
                <a:solidFill>
                  <a:srgbClr val="0D0E0D"/>
                </a:solidFill>
                <a:latin typeface="Trebuchet MS"/>
                <a:cs typeface="Trebuchet MS"/>
              </a:rPr>
              <a:t>Introduction</a:t>
            </a:r>
            <a:endParaRPr sz="5200">
              <a:latin typeface="Trebuchet MS"/>
              <a:cs typeface="Trebuchet MS"/>
            </a:endParaRPr>
          </a:p>
        </p:txBody>
      </p:sp>
      <p:pic>
        <p:nvPicPr>
          <p:cNvPr id="37" name="object 3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86126" y="123828"/>
            <a:ext cx="2000249" cy="1447799"/>
          </a:xfrm>
          <a:prstGeom prst="rect">
            <a:avLst/>
          </a:prstGeom>
        </p:spPr>
      </p:pic>
      <p:sp>
        <p:nvSpPr>
          <p:cNvPr id="38" name="object 38"/>
          <p:cNvSpPr txBox="1"/>
          <p:nvPr/>
        </p:nvSpPr>
        <p:spPr>
          <a:xfrm>
            <a:off x="351401" y="1691807"/>
            <a:ext cx="17149445" cy="113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Financial</a:t>
            </a:r>
            <a:r>
              <a:rPr sz="3000" b="1" spc="-100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Ratio</a:t>
            </a:r>
            <a:r>
              <a:rPr sz="3000" b="1" spc="-95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Analysis</a:t>
            </a:r>
            <a:r>
              <a:rPr sz="3000" b="1" spc="-95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involves</a:t>
            </a:r>
            <a:r>
              <a:rPr sz="3000" b="1" spc="-95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evaluating</a:t>
            </a:r>
            <a:r>
              <a:rPr sz="3000" b="1" spc="-95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relationships</a:t>
            </a:r>
            <a:r>
              <a:rPr sz="3000" b="1" spc="-95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between</a:t>
            </a:r>
            <a:r>
              <a:rPr sz="3000" b="1" spc="-95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different</a:t>
            </a:r>
            <a:r>
              <a:rPr sz="3000" b="1" spc="-100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pieces</a:t>
            </a:r>
            <a:r>
              <a:rPr sz="3000" b="1" spc="-95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of</a:t>
            </a:r>
            <a:r>
              <a:rPr sz="3000" b="1" spc="-95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0D0E0D"/>
                </a:solidFill>
                <a:latin typeface="Arial"/>
                <a:cs typeface="Arial"/>
              </a:rPr>
              <a:t>financial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data</a:t>
            </a:r>
            <a:r>
              <a:rPr sz="3000" b="1" spc="-80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in</a:t>
            </a:r>
            <a:r>
              <a:rPr sz="3000" b="1" spc="-80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financial</a:t>
            </a:r>
            <a:r>
              <a:rPr sz="3000" b="1" spc="-80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statements</a:t>
            </a:r>
            <a:r>
              <a:rPr sz="3000" b="1" spc="-80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to</a:t>
            </a:r>
            <a:r>
              <a:rPr sz="3000" b="1" spc="-80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understand</a:t>
            </a:r>
            <a:r>
              <a:rPr sz="3000" b="1" spc="-75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a</a:t>
            </a:r>
            <a:r>
              <a:rPr sz="3000" b="1" spc="-80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company's</a:t>
            </a:r>
            <a:r>
              <a:rPr sz="3000" b="1" spc="-80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performance</a:t>
            </a:r>
            <a:r>
              <a:rPr sz="3000" b="1" spc="-80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and</a:t>
            </a:r>
            <a:r>
              <a:rPr sz="3000" b="1" spc="-80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dirty="0">
                <a:solidFill>
                  <a:srgbClr val="0D0E0D"/>
                </a:solidFill>
                <a:latin typeface="Arial"/>
                <a:cs typeface="Arial"/>
              </a:rPr>
              <a:t>financial</a:t>
            </a:r>
            <a:r>
              <a:rPr sz="3000" b="1" spc="-75" dirty="0">
                <a:solidFill>
                  <a:srgbClr val="0D0E0D"/>
                </a:solidFill>
                <a:latin typeface="Arial"/>
                <a:cs typeface="Arial"/>
              </a:rPr>
              <a:t> </a:t>
            </a:r>
            <a:r>
              <a:rPr sz="3000" b="1" spc="-10" dirty="0">
                <a:solidFill>
                  <a:srgbClr val="0D0E0D"/>
                </a:solidFill>
                <a:latin typeface="Arial"/>
                <a:cs typeface="Arial"/>
              </a:rPr>
              <a:t>health.</a:t>
            </a:r>
            <a:endParaRPr sz="3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2581" y="9824831"/>
            <a:ext cx="10591800" cy="70485"/>
            <a:chOff x="5412581" y="9824831"/>
            <a:chExt cx="10591800" cy="70485"/>
          </a:xfrm>
        </p:grpSpPr>
        <p:sp>
          <p:nvSpPr>
            <p:cNvPr id="3" name="object 3"/>
            <p:cNvSpPr/>
            <p:nvPr/>
          </p:nvSpPr>
          <p:spPr>
            <a:xfrm>
              <a:off x="9285398" y="9824831"/>
              <a:ext cx="3441700" cy="70485"/>
            </a:xfrm>
            <a:custGeom>
              <a:avLst/>
              <a:gdLst/>
              <a:ahLst/>
              <a:cxnLst/>
              <a:rect l="l" t="t" r="r" b="b"/>
              <a:pathLst>
                <a:path w="3441700" h="70484">
                  <a:moveTo>
                    <a:pt x="0" y="70106"/>
                  </a:moveTo>
                  <a:lnTo>
                    <a:pt x="3441684" y="70106"/>
                  </a:lnTo>
                  <a:lnTo>
                    <a:pt x="3441684" y="0"/>
                  </a:lnTo>
                  <a:lnTo>
                    <a:pt x="0" y="0"/>
                  </a:lnTo>
                  <a:lnTo>
                    <a:pt x="0" y="70106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50851" y="9824831"/>
              <a:ext cx="3354070" cy="66040"/>
            </a:xfrm>
            <a:custGeom>
              <a:avLst/>
              <a:gdLst/>
              <a:ahLst/>
              <a:cxnLst/>
              <a:rect l="l" t="t" r="r" b="b"/>
              <a:pathLst>
                <a:path w="3354069" h="66040">
                  <a:moveTo>
                    <a:pt x="3353529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353529" y="0"/>
                  </a:lnTo>
                  <a:lnTo>
                    <a:pt x="3353529" y="65653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2581" y="9824831"/>
              <a:ext cx="3872865" cy="70485"/>
            </a:xfrm>
            <a:custGeom>
              <a:avLst/>
              <a:gdLst/>
              <a:ahLst/>
              <a:cxnLst/>
              <a:rect l="l" t="t" r="r" b="b"/>
              <a:pathLst>
                <a:path w="3872865" h="70484">
                  <a:moveTo>
                    <a:pt x="3872816" y="70106"/>
                  </a:moveTo>
                  <a:lnTo>
                    <a:pt x="0" y="70106"/>
                  </a:lnTo>
                  <a:lnTo>
                    <a:pt x="0" y="0"/>
                  </a:lnTo>
                  <a:lnTo>
                    <a:pt x="3872816" y="0"/>
                  </a:lnTo>
                  <a:lnTo>
                    <a:pt x="3872816" y="70106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0899437" y="4247619"/>
            <a:ext cx="517525" cy="186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endParaRPr sz="1700">
              <a:latin typeface="Arial MT"/>
              <a:cs typeface="Arial MT"/>
            </a:endParaRPr>
          </a:p>
          <a:p>
            <a:pPr algn="just">
              <a:lnSpc>
                <a:spcPct val="123700"/>
              </a:lnSpc>
            </a:pP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FY20 FY21 FY22 FY23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572453" y="4247619"/>
            <a:ext cx="300990" cy="18611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sz="1700" b="1" spc="-25" dirty="0">
                <a:latin typeface="Arial"/>
                <a:cs typeface="Arial"/>
              </a:rPr>
              <a:t>6.0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1700" b="1" spc="-25" dirty="0">
                <a:latin typeface="Arial"/>
                <a:cs typeface="Arial"/>
              </a:rPr>
              <a:t>7.3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700" b="1" spc="-25" dirty="0">
                <a:latin typeface="Arial"/>
                <a:cs typeface="Arial"/>
              </a:rPr>
              <a:t>5.6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1700" b="1" spc="-25" dirty="0">
                <a:latin typeface="Arial"/>
                <a:cs typeface="Arial"/>
              </a:rPr>
              <a:t>2.9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1700" b="1" spc="-25" dirty="0">
                <a:latin typeface="Arial"/>
                <a:cs typeface="Arial"/>
              </a:rPr>
              <a:t>3.1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r>
              <a:rPr sz="1700" b="1" spc="-25" dirty="0">
                <a:latin typeface="Arial"/>
                <a:cs typeface="Arial"/>
              </a:rPr>
              <a:t>7.7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207869" y="4181985"/>
            <a:ext cx="520065" cy="191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endParaRPr sz="1700">
              <a:latin typeface="Arial MT"/>
              <a:cs typeface="Arial MT"/>
            </a:endParaRPr>
          </a:p>
          <a:p>
            <a:pPr algn="just">
              <a:lnSpc>
                <a:spcPct val="127600"/>
              </a:lnSpc>
            </a:pP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FY20 FY21 FY22 FY23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829581" y="4181985"/>
            <a:ext cx="423545" cy="19132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5"/>
              </a:lnSpc>
            </a:pPr>
            <a:r>
              <a:rPr sz="1700" b="1" spc="-20" dirty="0">
                <a:latin typeface="Arial"/>
                <a:cs typeface="Arial"/>
              </a:rPr>
              <a:t>10.3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r>
              <a:rPr sz="1700" b="1" spc="-20" dirty="0">
                <a:latin typeface="Arial"/>
                <a:cs typeface="Arial"/>
              </a:rPr>
              <a:t>11.6</a:t>
            </a:r>
            <a:endParaRPr sz="17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565"/>
              </a:spcBef>
            </a:pPr>
            <a:r>
              <a:rPr sz="1700" b="1" spc="-25" dirty="0">
                <a:latin typeface="Arial"/>
                <a:cs typeface="Arial"/>
              </a:rPr>
              <a:t>9.5</a:t>
            </a:r>
            <a:endParaRPr sz="17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565"/>
              </a:spcBef>
            </a:pPr>
            <a:r>
              <a:rPr sz="1700" b="1" spc="-25" dirty="0">
                <a:latin typeface="Arial"/>
                <a:cs typeface="Arial"/>
              </a:rPr>
              <a:t>4.7</a:t>
            </a:r>
            <a:endParaRPr sz="1700">
              <a:latin typeface="Arial"/>
              <a:cs typeface="Arial"/>
            </a:endParaRPr>
          </a:p>
          <a:p>
            <a:pPr marL="60325">
              <a:lnSpc>
                <a:spcPct val="100000"/>
              </a:lnSpc>
              <a:spcBef>
                <a:spcPts val="565"/>
              </a:spcBef>
            </a:pPr>
            <a:r>
              <a:rPr sz="1700" b="1" spc="-25" dirty="0">
                <a:latin typeface="Arial"/>
                <a:cs typeface="Arial"/>
              </a:rPr>
              <a:t>5.1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r>
              <a:rPr sz="1700" b="1" spc="-20" dirty="0">
                <a:latin typeface="Arial"/>
                <a:cs typeface="Arial"/>
              </a:rPr>
              <a:t>12.4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82444" y="2284023"/>
            <a:ext cx="2876066" cy="185038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83400" y="2309641"/>
            <a:ext cx="3066331" cy="1862508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387659" y="4267502"/>
            <a:ext cx="518795" cy="186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endParaRPr sz="1700">
              <a:latin typeface="Arial MT"/>
              <a:cs typeface="Arial MT"/>
            </a:endParaRPr>
          </a:p>
          <a:p>
            <a:pPr algn="just">
              <a:lnSpc>
                <a:spcPct val="123700"/>
              </a:lnSpc>
            </a:pP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FY20 FY21 FY22 FY23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02648" y="4267502"/>
            <a:ext cx="422909" cy="186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sz="1700" b="1" spc="-20" dirty="0">
                <a:latin typeface="Arial"/>
                <a:cs typeface="Arial"/>
              </a:rPr>
              <a:t>14.2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1700" b="1" spc="-20" dirty="0">
                <a:latin typeface="Arial"/>
                <a:cs typeface="Arial"/>
              </a:rPr>
              <a:t>14.5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700" b="1" spc="-20" dirty="0">
                <a:latin typeface="Arial"/>
                <a:cs typeface="Arial"/>
              </a:rPr>
              <a:t>18.2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1700" b="1" spc="-20" dirty="0">
                <a:latin typeface="Arial"/>
                <a:cs typeface="Arial"/>
              </a:rPr>
              <a:t>10.6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1700" b="1" spc="-20" dirty="0">
                <a:latin typeface="Arial"/>
                <a:cs typeface="Arial"/>
              </a:rPr>
              <a:t>10.4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r>
              <a:rPr sz="1700" b="1" spc="-20" dirty="0">
                <a:latin typeface="Arial"/>
                <a:cs typeface="Arial"/>
              </a:rPr>
              <a:t>16.9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71528" y="2322896"/>
            <a:ext cx="3076906" cy="186896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002757" y="4267502"/>
            <a:ext cx="518795" cy="186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endParaRPr sz="1700">
              <a:latin typeface="Arial MT"/>
              <a:cs typeface="Arial MT"/>
            </a:endParaRPr>
          </a:p>
          <a:p>
            <a:pPr algn="just">
              <a:lnSpc>
                <a:spcPct val="123700"/>
              </a:lnSpc>
            </a:pP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FY20 FY21 FY22 FY23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617746" y="4267502"/>
            <a:ext cx="422909" cy="1861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80"/>
              </a:lnSpc>
            </a:pPr>
            <a:r>
              <a:rPr sz="1700" b="1" spc="-20" dirty="0">
                <a:latin typeface="Arial"/>
                <a:cs typeface="Arial"/>
              </a:rPr>
              <a:t>35.5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1700" b="1" spc="-20" dirty="0">
                <a:latin typeface="Arial"/>
                <a:cs typeface="Arial"/>
              </a:rPr>
              <a:t>40.8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700" b="1" spc="-20" dirty="0">
                <a:latin typeface="Arial"/>
                <a:cs typeface="Arial"/>
              </a:rPr>
              <a:t>44.4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1700" b="1" spc="-20" dirty="0">
                <a:latin typeface="Arial"/>
                <a:cs typeface="Arial"/>
              </a:rPr>
              <a:t>30.2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1700" b="1" spc="-20" dirty="0">
                <a:latin typeface="Arial"/>
                <a:cs typeface="Arial"/>
              </a:rPr>
              <a:t>31.1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10"/>
              </a:spcBef>
            </a:pPr>
            <a:r>
              <a:rPr sz="1700" b="1" spc="-20" dirty="0">
                <a:latin typeface="Arial"/>
                <a:cs typeface="Arial"/>
              </a:rPr>
              <a:t>39.0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6626" y="2322896"/>
            <a:ext cx="3076906" cy="186896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7758006" y="4226913"/>
            <a:ext cx="524510" cy="191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endParaRPr sz="1700">
              <a:latin typeface="Arial MT"/>
              <a:cs typeface="Arial MT"/>
            </a:endParaRPr>
          </a:p>
          <a:p>
            <a:pPr algn="just">
              <a:lnSpc>
                <a:spcPct val="128699"/>
              </a:lnSpc>
            </a:pP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FY20 FY21 FY22 FY23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435862" y="4226913"/>
            <a:ext cx="305435" cy="1914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95"/>
              </a:lnSpc>
            </a:pPr>
            <a:r>
              <a:rPr sz="1700" b="1" spc="-25" dirty="0">
                <a:latin typeface="Arial"/>
                <a:cs typeface="Arial"/>
              </a:rPr>
              <a:t>6.9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r>
              <a:rPr sz="1700" b="1" spc="-25" dirty="0">
                <a:latin typeface="Arial"/>
                <a:cs typeface="Arial"/>
              </a:rPr>
              <a:t>8.7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r>
              <a:rPr sz="1700" b="1" spc="-25" dirty="0">
                <a:latin typeface="Arial"/>
                <a:cs typeface="Arial"/>
              </a:rPr>
              <a:t>7.8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r>
              <a:rPr sz="1700" b="1" spc="-25" dirty="0">
                <a:latin typeface="Arial"/>
                <a:cs typeface="Arial"/>
              </a:rPr>
              <a:t>3.4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r>
              <a:rPr sz="1700" b="1" spc="-25" dirty="0">
                <a:latin typeface="Arial"/>
                <a:cs typeface="Arial"/>
              </a:rPr>
              <a:t>3.3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r>
              <a:rPr sz="1700" b="1" spc="-25" dirty="0">
                <a:latin typeface="Arial"/>
                <a:cs typeface="Arial"/>
              </a:rPr>
              <a:t>8.3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0" name="object 2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57249" y="2309641"/>
            <a:ext cx="2884619" cy="1888675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6626" y="2284023"/>
            <a:ext cx="3072504" cy="1869733"/>
          </a:xfrm>
          <a:prstGeom prst="rect">
            <a:avLst/>
          </a:prstGeom>
        </p:spPr>
      </p:pic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58085" y="2265912"/>
            <a:ext cx="2900605" cy="1887844"/>
          </a:xfrm>
          <a:prstGeom prst="rect">
            <a:avLst/>
          </a:prstGeom>
        </p:spPr>
      </p:pic>
      <p:pic>
        <p:nvPicPr>
          <p:cNvPr id="23" name="object 2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371779" y="2328583"/>
            <a:ext cx="3077224" cy="1869733"/>
          </a:xfrm>
          <a:prstGeom prst="rect">
            <a:avLst/>
          </a:prstGeom>
        </p:spPr>
      </p:pic>
      <p:grpSp>
        <p:nvGrpSpPr>
          <p:cNvPr id="24" name="object 24"/>
          <p:cNvGrpSpPr/>
          <p:nvPr/>
        </p:nvGrpSpPr>
        <p:grpSpPr>
          <a:xfrm>
            <a:off x="0" y="797369"/>
            <a:ext cx="13868400" cy="90805"/>
            <a:chOff x="0" y="797369"/>
            <a:chExt cx="13868400" cy="90805"/>
          </a:xfrm>
        </p:grpSpPr>
        <p:sp>
          <p:nvSpPr>
            <p:cNvPr id="25" name="object 25"/>
            <p:cNvSpPr/>
            <p:nvPr/>
          </p:nvSpPr>
          <p:spPr>
            <a:xfrm>
              <a:off x="4672969" y="797369"/>
              <a:ext cx="4588510" cy="90805"/>
            </a:xfrm>
            <a:custGeom>
              <a:avLst/>
              <a:gdLst/>
              <a:ahLst/>
              <a:cxnLst/>
              <a:rect l="l" t="t" r="r" b="b"/>
              <a:pathLst>
                <a:path w="4588509" h="90805">
                  <a:moveTo>
                    <a:pt x="0" y="90237"/>
                  </a:moveTo>
                  <a:lnTo>
                    <a:pt x="4588353" y="90237"/>
                  </a:lnTo>
                  <a:lnTo>
                    <a:pt x="4588353" y="0"/>
                  </a:lnTo>
                  <a:lnTo>
                    <a:pt x="0" y="0"/>
                  </a:lnTo>
                  <a:lnTo>
                    <a:pt x="0" y="90237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0" y="797369"/>
              <a:ext cx="4672965" cy="90805"/>
            </a:xfrm>
            <a:custGeom>
              <a:avLst/>
              <a:gdLst/>
              <a:ahLst/>
              <a:cxnLst/>
              <a:rect l="l" t="t" r="r" b="b"/>
              <a:pathLst>
                <a:path w="4672965" h="90805">
                  <a:moveTo>
                    <a:pt x="4672969" y="90237"/>
                  </a:moveTo>
                  <a:lnTo>
                    <a:pt x="0" y="90237"/>
                  </a:lnTo>
                  <a:lnTo>
                    <a:pt x="0" y="0"/>
                  </a:lnTo>
                  <a:lnTo>
                    <a:pt x="4672969" y="0"/>
                  </a:lnTo>
                  <a:lnTo>
                    <a:pt x="4672969" y="90237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261322" y="797369"/>
              <a:ext cx="4607560" cy="90805"/>
            </a:xfrm>
            <a:custGeom>
              <a:avLst/>
              <a:gdLst/>
              <a:ahLst/>
              <a:cxnLst/>
              <a:rect l="l" t="t" r="r" b="b"/>
              <a:pathLst>
                <a:path w="4607559" h="90805">
                  <a:moveTo>
                    <a:pt x="4607077" y="90237"/>
                  </a:moveTo>
                  <a:lnTo>
                    <a:pt x="0" y="90237"/>
                  </a:lnTo>
                  <a:lnTo>
                    <a:pt x="0" y="0"/>
                  </a:lnTo>
                  <a:lnTo>
                    <a:pt x="4607077" y="0"/>
                  </a:lnTo>
                  <a:lnTo>
                    <a:pt x="4607077" y="90237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02735" y="7141774"/>
            <a:ext cx="16512540" cy="1933575"/>
            <a:chOff x="802735" y="7141774"/>
            <a:chExt cx="16512540" cy="1933575"/>
          </a:xfrm>
        </p:grpSpPr>
        <p:sp>
          <p:nvSpPr>
            <p:cNvPr id="29" name="object 29"/>
            <p:cNvSpPr/>
            <p:nvPr/>
          </p:nvSpPr>
          <p:spPr>
            <a:xfrm>
              <a:off x="830790" y="7170349"/>
              <a:ext cx="16456660" cy="1878330"/>
            </a:xfrm>
            <a:custGeom>
              <a:avLst/>
              <a:gdLst/>
              <a:ahLst/>
              <a:cxnLst/>
              <a:rect l="l" t="t" r="r" b="b"/>
              <a:pathLst>
                <a:path w="16456660" h="1878329">
                  <a:moveTo>
                    <a:pt x="16456273" y="1877739"/>
                  </a:moveTo>
                  <a:lnTo>
                    <a:pt x="0" y="1877739"/>
                  </a:lnTo>
                  <a:lnTo>
                    <a:pt x="469435" y="938870"/>
                  </a:lnTo>
                  <a:lnTo>
                    <a:pt x="0" y="0"/>
                  </a:lnTo>
                  <a:lnTo>
                    <a:pt x="16456273" y="0"/>
                  </a:lnTo>
                  <a:lnTo>
                    <a:pt x="15986837" y="938870"/>
                  </a:lnTo>
                  <a:lnTo>
                    <a:pt x="16456273" y="1877739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31310" y="7170349"/>
              <a:ext cx="16455390" cy="1876425"/>
            </a:xfrm>
            <a:custGeom>
              <a:avLst/>
              <a:gdLst/>
              <a:ahLst/>
              <a:cxnLst/>
              <a:rect l="l" t="t" r="r" b="b"/>
              <a:pathLst>
                <a:path w="16455390" h="1876425">
                  <a:moveTo>
                    <a:pt x="16454585" y="1876426"/>
                  </a:moveTo>
                  <a:lnTo>
                    <a:pt x="15985777" y="938807"/>
                  </a:lnTo>
                  <a:lnTo>
                    <a:pt x="16455180" y="0"/>
                  </a:lnTo>
                  <a:lnTo>
                    <a:pt x="0" y="0"/>
                  </a:lnTo>
                  <a:lnTo>
                    <a:pt x="469403" y="938808"/>
                  </a:lnTo>
                  <a:lnTo>
                    <a:pt x="595" y="1876425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423076" y="7430827"/>
            <a:ext cx="15271750" cy="12522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065" marR="5080" indent="71755" algn="ctr">
              <a:lnSpc>
                <a:spcPts val="2400"/>
              </a:lnSpc>
              <a:spcBef>
                <a:spcPts val="225"/>
              </a:spcBef>
            </a:pP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profitability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ratios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company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demonstrate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significant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fluctuations,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notable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challenges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managing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costs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maintaining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profitability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between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FY20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FY22.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recoveries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observed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FY23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across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various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metrics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suggest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successful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adjustments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pricing,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cost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management,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operational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efficiency.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rebound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is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crucial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indicates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company's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resilience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capability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adapt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changing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economic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conditions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internal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inefficiencies.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2836589" y="9843406"/>
            <a:ext cx="304990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BITS</a:t>
            </a:r>
            <a:r>
              <a:rPr sz="1650" b="1" spc="-4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Pilani,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Hyderabad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Campus</a:t>
            </a:r>
            <a:endParaRPr sz="1650">
              <a:latin typeface="Arial MT"/>
              <a:cs typeface="Arial MT"/>
            </a:endParaRPr>
          </a:p>
        </p:txBody>
      </p:sp>
      <p:graphicFrame>
        <p:nvGraphicFramePr>
          <p:cNvPr id="33" name="object 33"/>
          <p:cNvGraphicFramePr>
            <a:graphicFrameLocks noGrp="1"/>
          </p:cNvGraphicFramePr>
          <p:nvPr/>
        </p:nvGraphicFramePr>
        <p:xfrm>
          <a:off x="10864604" y="2288686"/>
          <a:ext cx="3178175" cy="39750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32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531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T w="19050">
                      <a:solidFill>
                        <a:srgbClr val="21212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9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50165" marR="46355">
                        <a:lnSpc>
                          <a:spcPts val="1240"/>
                        </a:lnSpc>
                        <a:spcBef>
                          <a:spcPts val="805"/>
                        </a:spcBef>
                      </a:pPr>
                      <a:r>
                        <a:rPr sz="105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Trend: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Declines</a:t>
                      </a:r>
                      <a:r>
                        <a:rPr sz="10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sharply</a:t>
                      </a:r>
                      <a:r>
                        <a:rPr sz="10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after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FY20</a:t>
                      </a:r>
                      <a:r>
                        <a:rPr sz="10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but</a:t>
                      </a:r>
                      <a:r>
                        <a:rPr sz="10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recovers</a:t>
                      </a:r>
                      <a:r>
                        <a:rPr sz="10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significantly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FY24.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L="50165" marR="65405">
                        <a:lnSpc>
                          <a:spcPts val="1240"/>
                        </a:lnSpc>
                      </a:pPr>
                      <a:r>
                        <a:rPr sz="105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Interpretation:</a:t>
                      </a:r>
                      <a:r>
                        <a:rPr sz="1050" b="1" spc="30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ROA</a:t>
                      </a:r>
                      <a:r>
                        <a:rPr sz="1050" spc="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indicates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how</a:t>
                      </a:r>
                      <a:r>
                        <a:rPr sz="10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efficiently</a:t>
                      </a:r>
                      <a:r>
                        <a:rPr sz="10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profits</a:t>
                      </a:r>
                      <a:r>
                        <a:rPr sz="10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are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generated</a:t>
                      </a:r>
                      <a:r>
                        <a:rPr sz="10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10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company's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assets.</a:t>
                      </a:r>
                      <a:r>
                        <a:rPr sz="10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sharp</a:t>
                      </a:r>
                      <a:r>
                        <a:rPr sz="10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drop</a:t>
                      </a:r>
                      <a:r>
                        <a:rPr sz="10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may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suggest</a:t>
                      </a:r>
                      <a:r>
                        <a:rPr sz="10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underutilization</a:t>
                      </a:r>
                      <a:r>
                        <a:rPr sz="10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or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inefficient</a:t>
                      </a:r>
                      <a:r>
                        <a:rPr sz="10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use</a:t>
                      </a:r>
                      <a:r>
                        <a:rPr sz="10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0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assets,</a:t>
                      </a:r>
                      <a:r>
                        <a:rPr sz="10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while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recovery</a:t>
                      </a:r>
                      <a:r>
                        <a:rPr sz="10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suggests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improvements</a:t>
                      </a:r>
                      <a:r>
                        <a:rPr sz="10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0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asset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utilization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profitability.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1022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2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2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2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2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223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4159345" y="2263068"/>
          <a:ext cx="2996565" cy="39401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26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38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7261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T w="19050">
                      <a:solidFill>
                        <a:srgbClr val="212121"/>
                      </a:solidFill>
                      <a:prstDash val="solid"/>
                    </a:lnT>
                    <a:lnB w="28575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28575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38735" marR="185420">
                        <a:lnSpc>
                          <a:spcPts val="1110"/>
                        </a:lnSpc>
                        <a:spcBef>
                          <a:spcPts val="185"/>
                        </a:spcBef>
                      </a:pPr>
                      <a:r>
                        <a:rPr sz="95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Trend:</a:t>
                      </a:r>
                      <a:r>
                        <a:rPr sz="950" b="1" spc="15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Drops</a:t>
                      </a:r>
                      <a:r>
                        <a:rPr sz="9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significantly</a:t>
                      </a:r>
                      <a:r>
                        <a:rPr sz="9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9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middle</a:t>
                      </a:r>
                      <a:r>
                        <a:rPr sz="9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9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9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period</a:t>
                      </a:r>
                      <a:r>
                        <a:rPr sz="9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but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sees</a:t>
                      </a:r>
                      <a:r>
                        <a:rPr sz="9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9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strong</a:t>
                      </a:r>
                      <a:r>
                        <a:rPr sz="9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recovery</a:t>
                      </a:r>
                      <a:r>
                        <a:rPr sz="9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by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FY24.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38735" marR="23495">
                        <a:lnSpc>
                          <a:spcPts val="1110"/>
                        </a:lnSpc>
                        <a:spcBef>
                          <a:spcPts val="15"/>
                        </a:spcBef>
                      </a:pPr>
                      <a:r>
                        <a:rPr sz="95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Interpretation:</a:t>
                      </a:r>
                      <a:r>
                        <a:rPr sz="950" b="1" spc="15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ROE</a:t>
                      </a:r>
                      <a:r>
                        <a:rPr sz="9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measures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how</a:t>
                      </a:r>
                      <a:r>
                        <a:rPr sz="9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effectively</a:t>
                      </a:r>
                      <a:r>
                        <a:rPr sz="9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earnings</a:t>
                      </a:r>
                      <a:r>
                        <a:rPr sz="9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are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generated</a:t>
                      </a:r>
                      <a:r>
                        <a:rPr sz="95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95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shareholders'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equity.</a:t>
                      </a:r>
                      <a:r>
                        <a:rPr sz="9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9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fluctuating</a:t>
                      </a:r>
                      <a:r>
                        <a:rPr sz="95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trend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indicates</a:t>
                      </a:r>
                      <a:r>
                        <a:rPr sz="9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variable</a:t>
                      </a:r>
                      <a:r>
                        <a:rPr sz="9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financial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performance</a:t>
                      </a:r>
                      <a:r>
                        <a:rPr sz="95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950" spc="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potentially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changing</a:t>
                      </a:r>
                      <a:r>
                        <a:rPr sz="9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equity</a:t>
                      </a:r>
                      <a:r>
                        <a:rPr sz="9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levels,</a:t>
                      </a:r>
                      <a:r>
                        <a:rPr sz="9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with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recent</a:t>
                      </a:r>
                      <a:r>
                        <a:rPr sz="9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increases</a:t>
                      </a:r>
                      <a:r>
                        <a:rPr sz="9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suggesting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improved</a:t>
                      </a:r>
                      <a:r>
                        <a:rPr sz="9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earnings</a:t>
                      </a:r>
                      <a:r>
                        <a:rPr sz="9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9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strategic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financial</a:t>
                      </a:r>
                      <a:r>
                        <a:rPr sz="9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management.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349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5" name="object 35"/>
          <p:cNvGraphicFramePr>
            <a:graphicFrameLocks noGrp="1"/>
          </p:cNvGraphicFramePr>
          <p:nvPr/>
        </p:nvGraphicFramePr>
        <p:xfrm>
          <a:off x="4352630" y="2301941"/>
          <a:ext cx="3188970" cy="39496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00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166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78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50800" marR="113664">
                        <a:lnSpc>
                          <a:spcPts val="1180"/>
                        </a:lnSpc>
                        <a:spcBef>
                          <a:spcPts val="790"/>
                        </a:spcBef>
                      </a:pPr>
                      <a:r>
                        <a:rPr sz="10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Trend:</a:t>
                      </a:r>
                      <a:r>
                        <a:rPr sz="1000" b="1" spc="15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Peaks</a:t>
                      </a:r>
                      <a:r>
                        <a:rPr sz="10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0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FY20,</a:t>
                      </a:r>
                      <a:r>
                        <a:rPr sz="1000" spc="5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declines</a:t>
                      </a:r>
                      <a:r>
                        <a:rPr sz="1000" spc="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through</a:t>
                      </a:r>
                      <a:r>
                        <a:rPr sz="1000" spc="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FY22,</a:t>
                      </a:r>
                      <a:r>
                        <a:rPr sz="1000" spc="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then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rises</a:t>
                      </a:r>
                      <a:r>
                        <a:rPr sz="10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again</a:t>
                      </a:r>
                      <a:r>
                        <a:rPr sz="10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10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FY24. </a:t>
                      </a:r>
                      <a:r>
                        <a:rPr sz="10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nterpretation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10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sz="10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margin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reflects</a:t>
                      </a:r>
                      <a:r>
                        <a:rPr sz="1000" spc="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company's</a:t>
                      </a:r>
                      <a:r>
                        <a:rPr sz="1000" spc="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ability</a:t>
                      </a:r>
                      <a:r>
                        <a:rPr sz="1000" spc="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control</a:t>
                      </a:r>
                      <a:r>
                        <a:rPr sz="1000" spc="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operating</a:t>
                      </a:r>
                      <a:r>
                        <a:rPr sz="100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expenses.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50800">
                        <a:lnSpc>
                          <a:spcPts val="1120"/>
                        </a:lnSpc>
                      </a:pP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initial</a:t>
                      </a:r>
                      <a:r>
                        <a:rPr sz="10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r>
                        <a:rPr sz="10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performance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50800" marR="180975">
                        <a:lnSpc>
                          <a:spcPts val="1180"/>
                        </a:lnSpc>
                        <a:spcBef>
                          <a:spcPts val="45"/>
                        </a:spcBef>
                      </a:pP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indicates</a:t>
                      </a:r>
                      <a:r>
                        <a:rPr sz="1000" spc="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good</a:t>
                      </a:r>
                      <a:r>
                        <a:rPr sz="1000" spc="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operational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control,</a:t>
                      </a:r>
                      <a:r>
                        <a:rPr sz="1000" spc="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but</a:t>
                      </a:r>
                      <a:r>
                        <a:rPr sz="1000" spc="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decline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suggests</a:t>
                      </a:r>
                      <a:r>
                        <a:rPr sz="10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rising</a:t>
                      </a:r>
                      <a:r>
                        <a:rPr sz="10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costs</a:t>
                      </a:r>
                      <a:r>
                        <a:rPr sz="10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falling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sales</a:t>
                      </a:r>
                      <a:r>
                        <a:rPr sz="10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efficiency,</a:t>
                      </a:r>
                      <a:r>
                        <a:rPr sz="1000" spc="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0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later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improvements</a:t>
                      </a:r>
                      <a:r>
                        <a:rPr sz="100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suggest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mitigation</a:t>
                      </a:r>
                      <a:r>
                        <a:rPr sz="1000" spc="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these</a:t>
                      </a:r>
                      <a:r>
                        <a:rPr sz="1000" spc="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issues.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003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6" name="object 36"/>
          <p:cNvGraphicFramePr>
            <a:graphicFrameLocks noGrp="1"/>
          </p:cNvGraphicFramePr>
          <p:nvPr/>
        </p:nvGraphicFramePr>
        <p:xfrm>
          <a:off x="967853" y="2282505"/>
          <a:ext cx="3190875" cy="3980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84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1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9166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50800" marR="60960">
                        <a:lnSpc>
                          <a:spcPts val="1060"/>
                        </a:lnSpc>
                        <a:spcBef>
                          <a:spcPts val="35"/>
                        </a:spcBef>
                      </a:pPr>
                      <a:r>
                        <a:rPr sz="9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Trend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9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Shows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peak</a:t>
                      </a:r>
                      <a:r>
                        <a:rPr sz="9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FY20,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then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9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sharp</a:t>
                      </a:r>
                      <a:r>
                        <a:rPr sz="9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decline</a:t>
                      </a:r>
                      <a:r>
                        <a:rPr sz="9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FY21</a:t>
                      </a:r>
                      <a:r>
                        <a:rPr sz="9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9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FY22,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followed</a:t>
                      </a:r>
                      <a:r>
                        <a:rPr sz="9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recovery</a:t>
                      </a:r>
                      <a:r>
                        <a:rPr sz="9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FY23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FY24.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50800" marR="3175">
                        <a:lnSpc>
                          <a:spcPts val="1060"/>
                        </a:lnSpc>
                        <a:spcBef>
                          <a:spcPts val="10"/>
                        </a:spcBef>
                      </a:pPr>
                      <a:r>
                        <a:rPr sz="9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Interpretation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900" spc="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Gross</a:t>
                      </a:r>
                      <a:r>
                        <a:rPr sz="900" spc="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profit</a:t>
                      </a:r>
                      <a:r>
                        <a:rPr sz="900" spc="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margin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illustrates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how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much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company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earns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after</a:t>
                      </a:r>
                      <a:r>
                        <a:rPr sz="9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deducting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costs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associated</a:t>
                      </a:r>
                      <a:r>
                        <a:rPr sz="9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9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making</a:t>
                      </a:r>
                      <a:r>
                        <a:rPr sz="9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9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selling</a:t>
                      </a:r>
                      <a:r>
                        <a:rPr sz="900" spc="5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its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products.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margin</a:t>
                      </a:r>
                      <a:r>
                        <a:rPr sz="9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900" spc="5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FY20</a:t>
                      </a:r>
                      <a:r>
                        <a:rPr sz="9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suggests</a:t>
                      </a:r>
                      <a:r>
                        <a:rPr sz="900" spc="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efficient</a:t>
                      </a:r>
                      <a:r>
                        <a:rPr sz="900" spc="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cost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management</a:t>
                      </a:r>
                      <a:r>
                        <a:rPr sz="9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9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strong</a:t>
                      </a:r>
                      <a:r>
                        <a:rPr sz="9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sales</a:t>
                      </a:r>
                      <a:r>
                        <a:rPr sz="900" spc="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pricing.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subsequent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drop</a:t>
                      </a:r>
                      <a:r>
                        <a:rPr sz="9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could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9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due</a:t>
                      </a:r>
                      <a:r>
                        <a:rPr sz="900" spc="5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increased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costs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9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reduced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pricing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power,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while</a:t>
                      </a:r>
                      <a:r>
                        <a:rPr sz="9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recovery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indicates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adjustment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9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regain</a:t>
                      </a:r>
                      <a:r>
                        <a:rPr sz="9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profitability.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83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44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37" name="object 37"/>
          <p:cNvGraphicFramePr>
            <a:graphicFrameLocks noGrp="1"/>
          </p:cNvGraphicFramePr>
          <p:nvPr/>
        </p:nvGraphicFramePr>
        <p:xfrm>
          <a:off x="7724236" y="2244957"/>
          <a:ext cx="3041650" cy="39852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6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10714">
                <a:tc gridSpan="3"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2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762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7620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3025" marR="8255">
                        <a:lnSpc>
                          <a:spcPct val="101299"/>
                        </a:lnSpc>
                        <a:spcBef>
                          <a:spcPts val="760"/>
                        </a:spcBef>
                      </a:pPr>
                      <a:r>
                        <a:rPr sz="9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Trend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9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Similar</a:t>
                      </a:r>
                      <a:r>
                        <a:rPr sz="9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9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gross</a:t>
                      </a:r>
                      <a:r>
                        <a:rPr sz="9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profit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margin,</a:t>
                      </a:r>
                      <a:r>
                        <a:rPr sz="9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9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9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peak</a:t>
                      </a:r>
                      <a:r>
                        <a:rPr sz="9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9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FY20,</a:t>
                      </a:r>
                      <a:r>
                        <a:rPr sz="9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significant</a:t>
                      </a:r>
                      <a:r>
                        <a:rPr sz="9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drop</a:t>
                      </a:r>
                      <a:r>
                        <a:rPr sz="9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9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FY22,</a:t>
                      </a:r>
                      <a:r>
                        <a:rPr sz="9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9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upward</a:t>
                      </a:r>
                      <a:r>
                        <a:rPr sz="900" spc="1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trend</a:t>
                      </a:r>
                      <a:r>
                        <a:rPr sz="900" spc="1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thereafter.</a:t>
                      </a:r>
                      <a:endParaRPr sz="900">
                        <a:latin typeface="Arial MT"/>
                        <a:cs typeface="Arial MT"/>
                      </a:endParaRPr>
                    </a:p>
                    <a:p>
                      <a:pPr marL="73025">
                        <a:lnSpc>
                          <a:spcPct val="101299"/>
                        </a:lnSpc>
                      </a:pP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9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nterpretation:</a:t>
                      </a:r>
                      <a:r>
                        <a:rPr sz="900" b="1" spc="135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Net</a:t>
                      </a:r>
                      <a:r>
                        <a:rPr sz="900" spc="1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profit</a:t>
                      </a:r>
                      <a:r>
                        <a:rPr sz="900" spc="1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margin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takes</a:t>
                      </a:r>
                      <a:r>
                        <a:rPr sz="9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all</a:t>
                      </a:r>
                      <a:r>
                        <a:rPr sz="9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expenses</a:t>
                      </a:r>
                      <a:r>
                        <a:rPr sz="9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into</a:t>
                      </a:r>
                      <a:r>
                        <a:rPr sz="9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account,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including</a:t>
                      </a:r>
                      <a:r>
                        <a:rPr sz="900" spc="1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taxes,</a:t>
                      </a:r>
                      <a:r>
                        <a:rPr sz="900" spc="1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interest,</a:t>
                      </a:r>
                      <a:r>
                        <a:rPr sz="900" spc="1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operating</a:t>
                      </a:r>
                      <a:r>
                        <a:rPr sz="900" spc="16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expenses.</a:t>
                      </a:r>
                      <a:r>
                        <a:rPr sz="900" spc="16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spc="5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volatility</a:t>
                      </a:r>
                      <a:r>
                        <a:rPr sz="900" spc="1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reflects</a:t>
                      </a:r>
                      <a:r>
                        <a:rPr sz="900" spc="1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broader</a:t>
                      </a:r>
                      <a:r>
                        <a:rPr sz="900" spc="5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financial</a:t>
                      </a:r>
                      <a:r>
                        <a:rPr sz="900" spc="1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management</a:t>
                      </a:r>
                      <a:r>
                        <a:rPr sz="900" spc="5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challenges</a:t>
                      </a:r>
                      <a:r>
                        <a:rPr sz="900" spc="1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900" spc="1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external</a:t>
                      </a:r>
                      <a:r>
                        <a:rPr sz="900" spc="1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pressures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impacting</a:t>
                      </a:r>
                      <a:r>
                        <a:rPr sz="900" spc="1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profitability,</a:t>
                      </a:r>
                      <a:r>
                        <a:rPr sz="900" spc="1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900" spc="1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recent</a:t>
                      </a:r>
                      <a:r>
                        <a:rPr sz="900" spc="1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recovery</a:t>
                      </a:r>
                      <a:r>
                        <a:rPr sz="900" spc="1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suggesting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effective</a:t>
                      </a:r>
                      <a:r>
                        <a:rPr sz="900" spc="1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adjustments.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96520" marB="0">
                    <a:lnL w="190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8" name="object 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</a:pPr>
            <a:r>
              <a:rPr dirty="0"/>
              <a:t>Profitability</a:t>
            </a:r>
            <a:r>
              <a:rPr spc="-175" dirty="0"/>
              <a:t> </a:t>
            </a:r>
            <a:r>
              <a:rPr spc="-10" dirty="0"/>
              <a:t>Ratios</a:t>
            </a:r>
          </a:p>
        </p:txBody>
      </p:sp>
      <p:sp>
        <p:nvSpPr>
          <p:cNvPr id="39" name="object 39"/>
          <p:cNvSpPr txBox="1"/>
          <p:nvPr/>
        </p:nvSpPr>
        <p:spPr>
          <a:xfrm>
            <a:off x="1270107" y="1887640"/>
            <a:ext cx="2505710" cy="340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65" dirty="0">
                <a:solidFill>
                  <a:srgbClr val="E72328"/>
                </a:solidFill>
                <a:latin typeface="Arial Black"/>
                <a:cs typeface="Arial Black"/>
              </a:rPr>
              <a:t>Gross </a:t>
            </a:r>
            <a:r>
              <a:rPr sz="2050" spc="-80" dirty="0">
                <a:solidFill>
                  <a:srgbClr val="E72328"/>
                </a:solidFill>
                <a:latin typeface="Arial Black"/>
                <a:cs typeface="Arial Black"/>
              </a:rPr>
              <a:t>Profit</a:t>
            </a:r>
            <a:r>
              <a:rPr sz="2050" spc="-15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2050" spc="-80" dirty="0">
                <a:solidFill>
                  <a:srgbClr val="E72328"/>
                </a:solidFill>
                <a:latin typeface="Arial Black"/>
                <a:cs typeface="Arial Black"/>
              </a:rPr>
              <a:t>Margin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48948" y="1876363"/>
            <a:ext cx="3060065" cy="340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20" dirty="0">
                <a:solidFill>
                  <a:srgbClr val="E72328"/>
                </a:solidFill>
                <a:latin typeface="Arial Black"/>
                <a:cs typeface="Arial Black"/>
              </a:rPr>
              <a:t>Operating</a:t>
            </a:r>
            <a:r>
              <a:rPr sz="2050" spc="-15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2050" spc="-80" dirty="0">
                <a:solidFill>
                  <a:srgbClr val="E72328"/>
                </a:solidFill>
                <a:latin typeface="Arial Black"/>
                <a:cs typeface="Arial Black"/>
              </a:rPr>
              <a:t>Profit</a:t>
            </a:r>
            <a:r>
              <a:rPr sz="2050" spc="-15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2050" spc="-70" dirty="0">
                <a:solidFill>
                  <a:srgbClr val="E72328"/>
                </a:solidFill>
                <a:latin typeface="Arial Black"/>
                <a:cs typeface="Arial Black"/>
              </a:rPr>
              <a:t>Margin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078446" y="1843911"/>
            <a:ext cx="2243455" cy="340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20" dirty="0">
                <a:solidFill>
                  <a:srgbClr val="E72328"/>
                </a:solidFill>
                <a:latin typeface="Arial Black"/>
                <a:cs typeface="Arial Black"/>
              </a:rPr>
              <a:t>Net</a:t>
            </a:r>
            <a:r>
              <a:rPr sz="2050" spc="-16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2050" spc="-80" dirty="0">
                <a:solidFill>
                  <a:srgbClr val="E72328"/>
                </a:solidFill>
                <a:latin typeface="Arial Black"/>
                <a:cs typeface="Arial Black"/>
              </a:rPr>
              <a:t>Profit</a:t>
            </a:r>
            <a:r>
              <a:rPr sz="2050" spc="-16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2050" spc="-85" dirty="0">
                <a:solidFill>
                  <a:srgbClr val="E72328"/>
                </a:solidFill>
                <a:latin typeface="Arial Black"/>
                <a:cs typeface="Arial Black"/>
              </a:rPr>
              <a:t>Margin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1380854" y="1863108"/>
            <a:ext cx="2195195" cy="340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20" dirty="0">
                <a:solidFill>
                  <a:srgbClr val="E72328"/>
                </a:solidFill>
                <a:latin typeface="Arial Black"/>
                <a:cs typeface="Arial Black"/>
              </a:rPr>
              <a:t>Return</a:t>
            </a:r>
            <a:r>
              <a:rPr sz="2050" spc="-16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2050" spc="-85" dirty="0">
                <a:solidFill>
                  <a:srgbClr val="E72328"/>
                </a:solidFill>
                <a:latin typeface="Arial Black"/>
                <a:cs typeface="Arial Black"/>
              </a:rPr>
              <a:t>on</a:t>
            </a:r>
            <a:r>
              <a:rPr sz="2050" spc="-16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2050" spc="-155" dirty="0">
                <a:solidFill>
                  <a:srgbClr val="E72328"/>
                </a:solidFill>
                <a:latin typeface="Arial Black"/>
                <a:cs typeface="Arial Black"/>
              </a:rPr>
              <a:t>Assets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14670256" y="1843911"/>
            <a:ext cx="2190115" cy="34099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20" dirty="0">
                <a:solidFill>
                  <a:srgbClr val="E72328"/>
                </a:solidFill>
                <a:latin typeface="Arial Black"/>
                <a:cs typeface="Arial Black"/>
              </a:rPr>
              <a:t>Return</a:t>
            </a:r>
            <a:r>
              <a:rPr sz="2050" spc="-16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2050" spc="-85" dirty="0">
                <a:solidFill>
                  <a:srgbClr val="E72328"/>
                </a:solidFill>
                <a:latin typeface="Arial Black"/>
                <a:cs typeface="Arial Black"/>
              </a:rPr>
              <a:t>on</a:t>
            </a:r>
            <a:r>
              <a:rPr sz="2050" spc="-16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2050" spc="-65" dirty="0">
                <a:solidFill>
                  <a:srgbClr val="E72328"/>
                </a:solidFill>
                <a:latin typeface="Arial Black"/>
                <a:cs typeface="Arial Black"/>
              </a:rPr>
              <a:t>Equity</a:t>
            </a:r>
            <a:endParaRPr sz="2050">
              <a:latin typeface="Arial Black"/>
              <a:cs typeface="Arial Black"/>
            </a:endParaRPr>
          </a:p>
        </p:txBody>
      </p:sp>
      <p:pic>
        <p:nvPicPr>
          <p:cNvPr id="44" name="object 44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6286126" y="123828"/>
            <a:ext cx="2000249" cy="14477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98582" y="9824831"/>
            <a:ext cx="10591800" cy="70485"/>
            <a:chOff x="7698582" y="9824831"/>
            <a:chExt cx="10591800" cy="70485"/>
          </a:xfrm>
        </p:grpSpPr>
        <p:sp>
          <p:nvSpPr>
            <p:cNvPr id="3" name="object 3"/>
            <p:cNvSpPr/>
            <p:nvPr/>
          </p:nvSpPr>
          <p:spPr>
            <a:xfrm>
              <a:off x="11571398" y="9824831"/>
              <a:ext cx="3441700" cy="70485"/>
            </a:xfrm>
            <a:custGeom>
              <a:avLst/>
              <a:gdLst/>
              <a:ahLst/>
              <a:cxnLst/>
              <a:rect l="l" t="t" r="r" b="b"/>
              <a:pathLst>
                <a:path w="3441700" h="70484">
                  <a:moveTo>
                    <a:pt x="0" y="70106"/>
                  </a:moveTo>
                  <a:lnTo>
                    <a:pt x="3441684" y="70106"/>
                  </a:lnTo>
                  <a:lnTo>
                    <a:pt x="3441684" y="0"/>
                  </a:lnTo>
                  <a:lnTo>
                    <a:pt x="0" y="0"/>
                  </a:lnTo>
                  <a:lnTo>
                    <a:pt x="0" y="70106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36851" y="9824831"/>
              <a:ext cx="3354070" cy="66040"/>
            </a:xfrm>
            <a:custGeom>
              <a:avLst/>
              <a:gdLst/>
              <a:ahLst/>
              <a:cxnLst/>
              <a:rect l="l" t="t" r="r" b="b"/>
              <a:pathLst>
                <a:path w="3354069" h="66040">
                  <a:moveTo>
                    <a:pt x="3353529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353529" y="0"/>
                  </a:lnTo>
                  <a:lnTo>
                    <a:pt x="3353529" y="65653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8582" y="9824831"/>
              <a:ext cx="3872865" cy="70485"/>
            </a:xfrm>
            <a:custGeom>
              <a:avLst/>
              <a:gdLst/>
              <a:ahLst/>
              <a:cxnLst/>
              <a:rect l="l" t="t" r="r" b="b"/>
              <a:pathLst>
                <a:path w="3872865" h="70484">
                  <a:moveTo>
                    <a:pt x="3872816" y="70106"/>
                  </a:moveTo>
                  <a:lnTo>
                    <a:pt x="0" y="70106"/>
                  </a:lnTo>
                  <a:lnTo>
                    <a:pt x="0" y="0"/>
                  </a:lnTo>
                  <a:lnTo>
                    <a:pt x="3872816" y="0"/>
                  </a:lnTo>
                  <a:lnTo>
                    <a:pt x="3872816" y="70106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360464" y="3743603"/>
            <a:ext cx="513080" cy="188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0"/>
              </a:lnSpc>
            </a:pPr>
            <a:r>
              <a:rPr sz="1700" spc="-30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endParaRPr sz="1700">
              <a:latin typeface="Arial MT"/>
              <a:cs typeface="Arial MT"/>
            </a:endParaRPr>
          </a:p>
          <a:p>
            <a:pPr algn="just">
              <a:lnSpc>
                <a:spcPts val="2560"/>
              </a:lnSpc>
              <a:spcBef>
                <a:spcPts val="160"/>
              </a:spcBef>
            </a:pPr>
            <a:r>
              <a:rPr sz="1700" spc="-30" dirty="0">
                <a:solidFill>
                  <a:srgbClr val="FFFFFF"/>
                </a:solidFill>
                <a:latin typeface="Arial MT"/>
                <a:cs typeface="Arial MT"/>
              </a:rPr>
              <a:t>FY20 FY21 FY22 FY23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0"/>
              </a:spcBef>
            </a:pPr>
            <a:r>
              <a:rPr sz="1700" spc="-30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952393" y="3743603"/>
            <a:ext cx="537210" cy="1880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32410">
              <a:lnSpc>
                <a:spcPts val="1570"/>
              </a:lnSpc>
            </a:pPr>
            <a:r>
              <a:rPr sz="1700" b="1" spc="-50" dirty="0">
                <a:latin typeface="Arial"/>
                <a:cs typeface="Arial"/>
              </a:rPr>
              <a:t>-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r>
              <a:rPr sz="1700" b="1" spc="-25" dirty="0">
                <a:latin typeface="Arial"/>
                <a:cs typeface="Arial"/>
              </a:rPr>
              <a:t>111.9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1700" b="1" spc="-25" dirty="0">
                <a:latin typeface="Arial"/>
                <a:cs typeface="Arial"/>
              </a:rPr>
              <a:t>118.2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1700" b="1" spc="-25" dirty="0">
                <a:latin typeface="Arial"/>
                <a:cs typeface="Arial"/>
              </a:rPr>
              <a:t>95.58</a:t>
            </a:r>
            <a:endParaRPr sz="1700">
              <a:latin typeface="Arial"/>
              <a:cs typeface="Arial"/>
            </a:endParaRPr>
          </a:p>
          <a:p>
            <a:pPr marL="59055">
              <a:lnSpc>
                <a:spcPct val="100000"/>
              </a:lnSpc>
              <a:spcBef>
                <a:spcPts val="520"/>
              </a:spcBef>
            </a:pPr>
            <a:r>
              <a:rPr sz="1700" b="1" spc="-20" dirty="0">
                <a:latin typeface="Arial"/>
                <a:cs typeface="Arial"/>
              </a:rPr>
              <a:t>9.26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0"/>
              </a:spcBef>
            </a:pPr>
            <a:r>
              <a:rPr sz="1700" b="1" spc="-25" dirty="0">
                <a:latin typeface="Arial"/>
                <a:cs typeface="Arial"/>
              </a:rPr>
              <a:t>101.9</a:t>
            </a:r>
            <a:endParaRPr sz="17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894162" y="3691971"/>
            <a:ext cx="516255" cy="189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5"/>
              </a:lnSpc>
            </a:pP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endParaRPr sz="1700">
              <a:latin typeface="Arial MT"/>
              <a:cs typeface="Arial MT"/>
            </a:endParaRPr>
          </a:p>
          <a:p>
            <a:pPr algn="just">
              <a:lnSpc>
                <a:spcPct val="126600"/>
              </a:lnSpc>
            </a:pP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FY20 FY21 FY22 FY23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r>
              <a:rPr sz="1700" spc="-15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54830" y="3691971"/>
            <a:ext cx="420370" cy="18973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990">
              <a:lnSpc>
                <a:spcPts val="1575"/>
              </a:lnSpc>
            </a:pPr>
            <a:r>
              <a:rPr sz="1700" b="1" spc="-50" dirty="0">
                <a:latin typeface="Arial"/>
                <a:cs typeface="Arial"/>
              </a:rPr>
              <a:t>-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r>
              <a:rPr sz="1700" b="1" spc="-25" dirty="0">
                <a:latin typeface="Arial"/>
                <a:cs typeface="Arial"/>
              </a:rPr>
              <a:t>11.6</a:t>
            </a:r>
            <a:endParaRPr sz="17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545"/>
              </a:spcBef>
            </a:pPr>
            <a:r>
              <a:rPr sz="1700" b="1" spc="-25" dirty="0">
                <a:latin typeface="Arial"/>
                <a:cs typeface="Arial"/>
              </a:rPr>
              <a:t>9.5</a:t>
            </a:r>
            <a:endParaRPr sz="17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540"/>
              </a:spcBef>
            </a:pPr>
            <a:r>
              <a:rPr sz="1700" b="1" spc="-25" dirty="0">
                <a:latin typeface="Arial"/>
                <a:cs typeface="Arial"/>
              </a:rPr>
              <a:t>4.7</a:t>
            </a:r>
            <a:endParaRPr sz="1700">
              <a:latin typeface="Arial"/>
              <a:cs typeface="Arial"/>
            </a:endParaRPr>
          </a:p>
          <a:p>
            <a:pPr marL="59690">
              <a:lnSpc>
                <a:spcPct val="100000"/>
              </a:lnSpc>
              <a:spcBef>
                <a:spcPts val="545"/>
              </a:spcBef>
            </a:pPr>
            <a:r>
              <a:rPr sz="1700" b="1" spc="-25" dirty="0">
                <a:latin typeface="Arial"/>
                <a:cs typeface="Arial"/>
              </a:rPr>
              <a:t>5.1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65"/>
              </a:spcBef>
            </a:pPr>
            <a:r>
              <a:rPr sz="1700" b="1" spc="-25" dirty="0">
                <a:latin typeface="Arial"/>
                <a:cs typeface="Arial"/>
              </a:rPr>
              <a:t>12.4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46572" y="1809431"/>
            <a:ext cx="3073190" cy="183525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323197" y="1834842"/>
            <a:ext cx="3276394" cy="184728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405956" y="3763325"/>
            <a:ext cx="514984" cy="188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0"/>
              </a:lnSpc>
            </a:pP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endParaRPr sz="1700">
              <a:latin typeface="Arial MT"/>
              <a:cs typeface="Arial MT"/>
            </a:endParaRPr>
          </a:p>
          <a:p>
            <a:pPr algn="just">
              <a:lnSpc>
                <a:spcPts val="2560"/>
              </a:lnSpc>
              <a:spcBef>
                <a:spcPts val="160"/>
              </a:spcBef>
            </a:pP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FY20 FY21 FY22 FY23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059755" y="3763325"/>
            <a:ext cx="419100" cy="188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1570"/>
              </a:lnSpc>
            </a:pPr>
            <a:r>
              <a:rPr sz="1700" b="1" spc="-50" dirty="0">
                <a:latin typeface="Arial"/>
                <a:cs typeface="Arial"/>
              </a:rPr>
              <a:t>-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r>
              <a:rPr sz="1700" b="1" spc="-25" dirty="0">
                <a:latin typeface="Arial"/>
                <a:cs typeface="Arial"/>
              </a:rPr>
              <a:t>4.05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1700" b="1" spc="-25" dirty="0">
                <a:latin typeface="Arial"/>
                <a:cs typeface="Arial"/>
              </a:rPr>
              <a:t>2.69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1700" b="1" spc="-25" dirty="0">
                <a:latin typeface="Arial"/>
                <a:cs typeface="Arial"/>
              </a:rPr>
              <a:t>3.78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1700" b="1" spc="-25" dirty="0">
                <a:latin typeface="Arial"/>
                <a:cs typeface="Arial"/>
              </a:rPr>
              <a:t>5.61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5"/>
              </a:spcBef>
            </a:pPr>
            <a:r>
              <a:rPr sz="1700" b="1" spc="-25" dirty="0">
                <a:latin typeface="Arial"/>
                <a:cs typeface="Arial"/>
              </a:rPr>
              <a:t>5.28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368522" y="1847991"/>
            <a:ext cx="3287688" cy="1853683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790882" y="3763325"/>
            <a:ext cx="514984" cy="188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70"/>
              </a:lnSpc>
            </a:pP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endParaRPr sz="1700">
              <a:latin typeface="Arial MT"/>
              <a:cs typeface="Arial MT"/>
            </a:endParaRPr>
          </a:p>
          <a:p>
            <a:pPr algn="just">
              <a:lnSpc>
                <a:spcPts val="2560"/>
              </a:lnSpc>
              <a:spcBef>
                <a:spcPts val="160"/>
              </a:spcBef>
            </a:pP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FY20 FY21 FY22 FY23</a:t>
            </a:r>
            <a:endParaRPr sz="17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r>
              <a:rPr sz="1700" spc="-25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444682" y="3763325"/>
            <a:ext cx="419100" cy="18815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3355">
              <a:lnSpc>
                <a:spcPts val="1570"/>
              </a:lnSpc>
            </a:pPr>
            <a:r>
              <a:rPr sz="1700" b="1" spc="-50" dirty="0">
                <a:latin typeface="Arial"/>
                <a:cs typeface="Arial"/>
              </a:rPr>
              <a:t>-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r>
              <a:rPr sz="1700" b="1" spc="-25" dirty="0">
                <a:latin typeface="Arial"/>
                <a:cs typeface="Arial"/>
              </a:rPr>
              <a:t>3.26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1700" b="1" spc="-25" dirty="0">
                <a:latin typeface="Arial"/>
                <a:cs typeface="Arial"/>
              </a:rPr>
              <a:t>3.09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1700" b="1" spc="-25" dirty="0">
                <a:latin typeface="Arial"/>
                <a:cs typeface="Arial"/>
              </a:rPr>
              <a:t>3.82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20"/>
              </a:spcBef>
            </a:pPr>
            <a:r>
              <a:rPr sz="1700" b="1" spc="-25" dirty="0">
                <a:latin typeface="Arial"/>
                <a:cs typeface="Arial"/>
              </a:rPr>
              <a:t>3.83</a:t>
            </a:r>
            <a:endParaRPr sz="17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45"/>
              </a:spcBef>
            </a:pPr>
            <a:r>
              <a:rPr sz="1700" b="1" spc="-25" dirty="0">
                <a:latin typeface="Arial"/>
                <a:cs typeface="Arial"/>
              </a:rPr>
              <a:t>3.58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3448" y="1847991"/>
            <a:ext cx="3287688" cy="1853683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7923863" y="3679889"/>
            <a:ext cx="684530" cy="2064385"/>
          </a:xfrm>
          <a:custGeom>
            <a:avLst/>
            <a:gdLst/>
            <a:ahLst/>
            <a:cxnLst/>
            <a:rect l="l" t="t" r="r" b="b"/>
            <a:pathLst>
              <a:path w="684529" h="2064385">
                <a:moveTo>
                  <a:pt x="648151" y="2064376"/>
                </a:moveTo>
                <a:lnTo>
                  <a:pt x="0" y="2053062"/>
                </a:lnTo>
                <a:lnTo>
                  <a:pt x="35836" y="0"/>
                </a:lnTo>
                <a:lnTo>
                  <a:pt x="683987" y="11313"/>
                </a:lnTo>
                <a:lnTo>
                  <a:pt x="648151" y="2064376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7977192" y="3714467"/>
            <a:ext cx="578485" cy="1933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1739"/>
              </a:lnSpc>
            </a:pPr>
            <a:r>
              <a:rPr sz="2550" spc="-30" baseline="1633" dirty="0">
                <a:solidFill>
                  <a:srgbClr val="FFFFFF"/>
                </a:solidFill>
                <a:latin typeface="Arial MT"/>
                <a:cs typeface="Arial MT"/>
              </a:rPr>
              <a:t>FY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19</a:t>
            </a:r>
            <a:endParaRPr sz="1700">
              <a:latin typeface="Arial MT"/>
              <a:cs typeface="Arial MT"/>
            </a:endParaRPr>
          </a:p>
          <a:p>
            <a:pPr marL="18415" marR="10795" indent="17145" algn="just">
              <a:lnSpc>
                <a:spcPct val="127600"/>
              </a:lnSpc>
            </a:pPr>
            <a:r>
              <a:rPr sz="2550" spc="-30" baseline="1633" dirty="0">
                <a:solidFill>
                  <a:srgbClr val="FFFFFF"/>
                </a:solidFill>
                <a:latin typeface="Arial MT"/>
                <a:cs typeface="Arial MT"/>
              </a:rPr>
              <a:t>FY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20 </a:t>
            </a:r>
            <a:r>
              <a:rPr sz="2550" spc="-30" baseline="1633" dirty="0">
                <a:solidFill>
                  <a:srgbClr val="FFFFFF"/>
                </a:solidFill>
                <a:latin typeface="Arial MT"/>
                <a:cs typeface="Arial MT"/>
              </a:rPr>
              <a:t>FY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21 </a:t>
            </a:r>
            <a:r>
              <a:rPr sz="2550" spc="-30" baseline="1633" dirty="0">
                <a:solidFill>
                  <a:srgbClr val="FFFFFF"/>
                </a:solidFill>
                <a:latin typeface="Arial MT"/>
                <a:cs typeface="Arial MT"/>
              </a:rPr>
              <a:t>FY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22 </a:t>
            </a:r>
            <a:r>
              <a:rPr sz="2550" spc="-30" baseline="1633" dirty="0">
                <a:solidFill>
                  <a:srgbClr val="FFFFFF"/>
                </a:solidFill>
                <a:latin typeface="Arial MT"/>
                <a:cs typeface="Arial MT"/>
              </a:rPr>
              <a:t>FY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23</a:t>
            </a:r>
            <a:endParaRPr sz="17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550" spc="-30" baseline="1633" dirty="0">
                <a:solidFill>
                  <a:srgbClr val="FFFFFF"/>
                </a:solidFill>
                <a:latin typeface="Arial MT"/>
                <a:cs typeface="Arial MT"/>
              </a:rPr>
              <a:t>FY</a:t>
            </a:r>
            <a:r>
              <a:rPr sz="1700" spc="-20" dirty="0">
                <a:solidFill>
                  <a:srgbClr val="FFFFFF"/>
                </a:solidFill>
                <a:latin typeface="Arial MT"/>
                <a:cs typeface="Arial MT"/>
              </a:rPr>
              <a:t>24</a:t>
            </a:r>
            <a:endParaRPr sz="17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632543" y="3725905"/>
            <a:ext cx="481965" cy="19316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1910">
              <a:lnSpc>
                <a:spcPts val="1725"/>
              </a:lnSpc>
            </a:pPr>
            <a:r>
              <a:rPr sz="2550" b="1" spc="-30" baseline="1633" dirty="0">
                <a:latin typeface="Arial"/>
                <a:cs typeface="Arial"/>
              </a:rPr>
              <a:t>0</a:t>
            </a:r>
            <a:r>
              <a:rPr sz="1700" b="1" spc="-20" dirty="0">
                <a:latin typeface="Arial"/>
                <a:cs typeface="Arial"/>
              </a:rPr>
              <a:t>.87</a:t>
            </a:r>
            <a:endParaRPr sz="1700">
              <a:latin typeface="Arial"/>
              <a:cs typeface="Arial"/>
            </a:endParaRPr>
          </a:p>
          <a:p>
            <a:pPr marL="36195">
              <a:lnSpc>
                <a:spcPct val="100000"/>
              </a:lnSpc>
              <a:spcBef>
                <a:spcPts val="560"/>
              </a:spcBef>
            </a:pPr>
            <a:r>
              <a:rPr sz="2550" b="1" spc="-30" baseline="1633" dirty="0">
                <a:latin typeface="Arial"/>
                <a:cs typeface="Arial"/>
              </a:rPr>
              <a:t>0</a:t>
            </a:r>
            <a:r>
              <a:rPr sz="1700" b="1" spc="-20" dirty="0">
                <a:latin typeface="Arial"/>
                <a:cs typeface="Arial"/>
              </a:rPr>
              <a:t>.83</a:t>
            </a:r>
            <a:endParaRPr sz="17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565"/>
              </a:spcBef>
            </a:pPr>
            <a:r>
              <a:rPr sz="2550" b="1" spc="-30" baseline="1633" dirty="0">
                <a:latin typeface="Arial"/>
                <a:cs typeface="Arial"/>
              </a:rPr>
              <a:t>0</a:t>
            </a:r>
            <a:r>
              <a:rPr sz="1700" b="1" spc="-20" dirty="0">
                <a:latin typeface="Arial"/>
                <a:cs typeface="Arial"/>
              </a:rPr>
              <a:t>.72</a:t>
            </a:r>
            <a:endParaRPr sz="1700">
              <a:latin typeface="Arial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565"/>
              </a:spcBef>
            </a:pPr>
            <a:r>
              <a:rPr sz="2550" b="1" spc="-30" baseline="1633" dirty="0">
                <a:latin typeface="Arial"/>
                <a:cs typeface="Arial"/>
              </a:rPr>
              <a:t>0</a:t>
            </a:r>
            <a:r>
              <a:rPr sz="1700" b="1" spc="-20" dirty="0">
                <a:latin typeface="Arial"/>
                <a:cs typeface="Arial"/>
              </a:rPr>
              <a:t>.84</a:t>
            </a:r>
            <a:endParaRPr sz="17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565"/>
              </a:spcBef>
            </a:pPr>
            <a:r>
              <a:rPr sz="2550" b="1" spc="-30" baseline="1633" dirty="0">
                <a:latin typeface="Arial"/>
                <a:cs typeface="Arial"/>
              </a:rPr>
              <a:t>0</a:t>
            </a:r>
            <a:r>
              <a:rPr sz="1700" b="1" spc="-20" dirty="0">
                <a:latin typeface="Arial"/>
                <a:cs typeface="Arial"/>
              </a:rPr>
              <a:t>.94</a:t>
            </a:r>
            <a:endParaRPr sz="17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80"/>
              </a:spcBef>
            </a:pPr>
            <a:r>
              <a:rPr sz="2550" b="1" spc="-30" baseline="1633" dirty="0">
                <a:latin typeface="Arial"/>
                <a:cs typeface="Arial"/>
              </a:rPr>
              <a:t>0</a:t>
            </a:r>
            <a:r>
              <a:rPr sz="1700" b="1" spc="-20" dirty="0">
                <a:latin typeface="Arial"/>
                <a:cs typeface="Arial"/>
              </a:rPr>
              <a:t>.93</a:t>
            </a:r>
            <a:endParaRPr sz="1700">
              <a:latin typeface="Arial"/>
              <a:cs typeface="Arial"/>
            </a:endParaRPr>
          </a:p>
        </p:txBody>
      </p:sp>
      <p:pic>
        <p:nvPicPr>
          <p:cNvPr id="21" name="object 2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57360" y="1842201"/>
            <a:ext cx="3314699" cy="1876424"/>
          </a:xfrm>
          <a:prstGeom prst="rect">
            <a:avLst/>
          </a:prstGeom>
        </p:spPr>
      </p:pic>
      <p:grpSp>
        <p:nvGrpSpPr>
          <p:cNvPr id="22" name="object 22"/>
          <p:cNvGrpSpPr/>
          <p:nvPr/>
        </p:nvGrpSpPr>
        <p:grpSpPr>
          <a:xfrm>
            <a:off x="0" y="941796"/>
            <a:ext cx="13258800" cy="85725"/>
            <a:chOff x="0" y="941796"/>
            <a:chExt cx="13258800" cy="85725"/>
          </a:xfrm>
        </p:grpSpPr>
        <p:sp>
          <p:nvSpPr>
            <p:cNvPr id="23" name="object 23"/>
            <p:cNvSpPr/>
            <p:nvPr/>
          </p:nvSpPr>
          <p:spPr>
            <a:xfrm>
              <a:off x="4467563" y="941796"/>
              <a:ext cx="4387215" cy="85725"/>
            </a:xfrm>
            <a:custGeom>
              <a:avLst/>
              <a:gdLst/>
              <a:ahLst/>
              <a:cxnLst/>
              <a:rect l="l" t="t" r="r" b="b"/>
              <a:pathLst>
                <a:path w="4387215" h="85725">
                  <a:moveTo>
                    <a:pt x="0" y="85574"/>
                  </a:moveTo>
                  <a:lnTo>
                    <a:pt x="4386667" y="85574"/>
                  </a:lnTo>
                  <a:lnTo>
                    <a:pt x="4386667" y="0"/>
                  </a:lnTo>
                  <a:lnTo>
                    <a:pt x="0" y="0"/>
                  </a:lnTo>
                  <a:lnTo>
                    <a:pt x="0" y="85574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0" y="941796"/>
              <a:ext cx="4467860" cy="85725"/>
            </a:xfrm>
            <a:custGeom>
              <a:avLst/>
              <a:gdLst/>
              <a:ahLst/>
              <a:cxnLst/>
              <a:rect l="l" t="t" r="r" b="b"/>
              <a:pathLst>
                <a:path w="4467860" h="85725">
                  <a:moveTo>
                    <a:pt x="0" y="0"/>
                  </a:moveTo>
                  <a:lnTo>
                    <a:pt x="4467563" y="0"/>
                  </a:lnTo>
                  <a:lnTo>
                    <a:pt x="4467563" y="85574"/>
                  </a:lnTo>
                  <a:lnTo>
                    <a:pt x="0" y="85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54230" y="941796"/>
              <a:ext cx="4404995" cy="85725"/>
            </a:xfrm>
            <a:custGeom>
              <a:avLst/>
              <a:gdLst/>
              <a:ahLst/>
              <a:cxnLst/>
              <a:rect l="l" t="t" r="r" b="b"/>
              <a:pathLst>
                <a:path w="4404994" h="85725">
                  <a:moveTo>
                    <a:pt x="4404568" y="85574"/>
                  </a:moveTo>
                  <a:lnTo>
                    <a:pt x="0" y="85574"/>
                  </a:lnTo>
                  <a:lnTo>
                    <a:pt x="0" y="0"/>
                  </a:lnTo>
                  <a:lnTo>
                    <a:pt x="4404568" y="0"/>
                  </a:lnTo>
                  <a:lnTo>
                    <a:pt x="4404568" y="8557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1744046" y="6682020"/>
            <a:ext cx="14667230" cy="2162175"/>
            <a:chOff x="1744046" y="6682020"/>
            <a:chExt cx="14667230" cy="2162175"/>
          </a:xfrm>
        </p:grpSpPr>
        <p:sp>
          <p:nvSpPr>
            <p:cNvPr id="27" name="object 27"/>
            <p:cNvSpPr/>
            <p:nvPr/>
          </p:nvSpPr>
          <p:spPr>
            <a:xfrm>
              <a:off x="1772182" y="6710595"/>
              <a:ext cx="14611350" cy="2108835"/>
            </a:xfrm>
            <a:custGeom>
              <a:avLst/>
              <a:gdLst/>
              <a:ahLst/>
              <a:cxnLst/>
              <a:rect l="l" t="t" r="r" b="b"/>
              <a:pathLst>
                <a:path w="14611350" h="2108834">
                  <a:moveTo>
                    <a:pt x="14610814" y="2108437"/>
                  </a:moveTo>
                  <a:lnTo>
                    <a:pt x="0" y="2108437"/>
                  </a:lnTo>
                  <a:lnTo>
                    <a:pt x="527109" y="1054218"/>
                  </a:lnTo>
                  <a:lnTo>
                    <a:pt x="0" y="0"/>
                  </a:lnTo>
                  <a:lnTo>
                    <a:pt x="14610814" y="0"/>
                  </a:lnTo>
                  <a:lnTo>
                    <a:pt x="14610814" y="343"/>
                  </a:lnTo>
                  <a:lnTo>
                    <a:pt x="14083877" y="1054218"/>
                  </a:lnTo>
                  <a:lnTo>
                    <a:pt x="14610814" y="2108094"/>
                  </a:lnTo>
                  <a:lnTo>
                    <a:pt x="14610814" y="2108437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772621" y="6710595"/>
              <a:ext cx="14610080" cy="2105025"/>
            </a:xfrm>
            <a:custGeom>
              <a:avLst/>
              <a:gdLst/>
              <a:ahLst/>
              <a:cxnLst/>
              <a:rect l="l" t="t" r="r" b="b"/>
              <a:pathLst>
                <a:path w="14610080" h="2105025">
                  <a:moveTo>
                    <a:pt x="14608388" y="2105026"/>
                  </a:moveTo>
                  <a:lnTo>
                    <a:pt x="14082951" y="1054149"/>
                  </a:lnTo>
                  <a:lnTo>
                    <a:pt x="14610025" y="0"/>
                  </a:lnTo>
                  <a:lnTo>
                    <a:pt x="0" y="0"/>
                  </a:lnTo>
                  <a:lnTo>
                    <a:pt x="527074" y="1054150"/>
                  </a:lnTo>
                  <a:lnTo>
                    <a:pt x="1637" y="2105025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732493" y="1776145"/>
            <a:ext cx="3324860" cy="1908810"/>
            <a:chOff x="732493" y="1776145"/>
            <a:chExt cx="3324860" cy="1908810"/>
          </a:xfrm>
        </p:grpSpPr>
        <p:pic>
          <p:nvPicPr>
            <p:cNvPr id="30" name="object 3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53448" y="1809431"/>
              <a:ext cx="3282987" cy="1854447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32493" y="1776145"/>
              <a:ext cx="3324820" cy="1908550"/>
            </a:xfrm>
            <a:prstGeom prst="rect">
              <a:avLst/>
            </a:prstGeom>
          </p:spPr>
        </p:pic>
      </p:grpSp>
      <p:grpSp>
        <p:nvGrpSpPr>
          <p:cNvPr id="32" name="object 32"/>
          <p:cNvGrpSpPr/>
          <p:nvPr/>
        </p:nvGrpSpPr>
        <p:grpSpPr>
          <a:xfrm>
            <a:off x="7912366" y="1755190"/>
            <a:ext cx="3203575" cy="4023360"/>
            <a:chOff x="7912366" y="1755190"/>
            <a:chExt cx="3203575" cy="4023360"/>
          </a:xfrm>
        </p:grpSpPr>
        <p:sp>
          <p:nvSpPr>
            <p:cNvPr id="33" name="object 33"/>
            <p:cNvSpPr/>
            <p:nvPr/>
          </p:nvSpPr>
          <p:spPr>
            <a:xfrm>
              <a:off x="7919326" y="3682190"/>
              <a:ext cx="1264285" cy="2070100"/>
            </a:xfrm>
            <a:custGeom>
              <a:avLst/>
              <a:gdLst/>
              <a:ahLst/>
              <a:cxnLst/>
              <a:rect l="l" t="t" r="r" b="b"/>
              <a:pathLst>
                <a:path w="1264284" h="2070100">
                  <a:moveTo>
                    <a:pt x="42590" y="7080"/>
                  </a:moveTo>
                  <a:lnTo>
                    <a:pt x="7080" y="2041463"/>
                  </a:lnTo>
                </a:path>
                <a:path w="1264284" h="2070100">
                  <a:moveTo>
                    <a:pt x="685980" y="18310"/>
                  </a:moveTo>
                  <a:lnTo>
                    <a:pt x="650470" y="2052693"/>
                  </a:lnTo>
                </a:path>
                <a:path w="1264284" h="2070100">
                  <a:moveTo>
                    <a:pt x="1256941" y="28277"/>
                  </a:moveTo>
                  <a:lnTo>
                    <a:pt x="1221431" y="2062659"/>
                  </a:lnTo>
                </a:path>
                <a:path w="1264284" h="2070100">
                  <a:moveTo>
                    <a:pt x="35753" y="0"/>
                  </a:moveTo>
                  <a:lnTo>
                    <a:pt x="1264022" y="21439"/>
                  </a:lnTo>
                </a:path>
                <a:path w="1264284" h="2070100">
                  <a:moveTo>
                    <a:pt x="29981" y="330646"/>
                  </a:moveTo>
                  <a:lnTo>
                    <a:pt x="1258250" y="352086"/>
                  </a:lnTo>
                </a:path>
                <a:path w="1264284" h="2070100">
                  <a:moveTo>
                    <a:pt x="24210" y="661293"/>
                  </a:moveTo>
                  <a:lnTo>
                    <a:pt x="1252479" y="682733"/>
                  </a:lnTo>
                </a:path>
                <a:path w="1264284" h="2070100">
                  <a:moveTo>
                    <a:pt x="18438" y="991940"/>
                  </a:moveTo>
                  <a:lnTo>
                    <a:pt x="1246707" y="1013380"/>
                  </a:lnTo>
                </a:path>
                <a:path w="1264284" h="2070100">
                  <a:moveTo>
                    <a:pt x="12667" y="1322587"/>
                  </a:moveTo>
                  <a:lnTo>
                    <a:pt x="1240936" y="1344026"/>
                  </a:lnTo>
                </a:path>
                <a:path w="1264284" h="2070100">
                  <a:moveTo>
                    <a:pt x="6895" y="1653234"/>
                  </a:moveTo>
                  <a:lnTo>
                    <a:pt x="1235164" y="1674673"/>
                  </a:lnTo>
                </a:path>
                <a:path w="1264284" h="2070100">
                  <a:moveTo>
                    <a:pt x="0" y="2048300"/>
                  </a:moveTo>
                  <a:lnTo>
                    <a:pt x="1228268" y="2069740"/>
                  </a:lnTo>
                </a:path>
              </a:pathLst>
            </a:custGeom>
            <a:ln w="13920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84470" y="1834842"/>
              <a:ext cx="3082326" cy="187323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7973039" y="1823412"/>
              <a:ext cx="3105150" cy="1896110"/>
            </a:xfrm>
            <a:custGeom>
              <a:avLst/>
              <a:gdLst/>
              <a:ahLst/>
              <a:cxnLst/>
              <a:rect l="l" t="t" r="r" b="b"/>
              <a:pathLst>
                <a:path w="3105150" h="1896110">
                  <a:moveTo>
                    <a:pt x="0" y="0"/>
                  </a:moveTo>
                  <a:lnTo>
                    <a:pt x="0" y="1896070"/>
                  </a:lnTo>
                  <a:lnTo>
                    <a:pt x="3105149" y="1896070"/>
                  </a:lnTo>
                  <a:lnTo>
                    <a:pt x="3105149" y="0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9201507" y="3719508"/>
              <a:ext cx="1877060" cy="2049780"/>
            </a:xfrm>
            <a:custGeom>
              <a:avLst/>
              <a:gdLst/>
              <a:ahLst/>
              <a:cxnLst/>
              <a:rect l="l" t="t" r="r" b="b"/>
              <a:pathLst>
                <a:path w="1877059" h="2049779">
                  <a:moveTo>
                    <a:pt x="0" y="0"/>
                  </a:moveTo>
                  <a:lnTo>
                    <a:pt x="1876699" y="0"/>
                  </a:lnTo>
                  <a:lnTo>
                    <a:pt x="1876699" y="2049214"/>
                  </a:lnTo>
                  <a:lnTo>
                    <a:pt x="0" y="2049214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973932" y="1776145"/>
              <a:ext cx="3121088" cy="1899366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7973039" y="1764715"/>
              <a:ext cx="3133725" cy="1921510"/>
            </a:xfrm>
            <a:custGeom>
              <a:avLst/>
              <a:gdLst/>
              <a:ahLst/>
              <a:cxnLst/>
              <a:rect l="l" t="t" r="r" b="b"/>
              <a:pathLst>
                <a:path w="3133725" h="1921510">
                  <a:moveTo>
                    <a:pt x="0" y="0"/>
                  </a:moveTo>
                  <a:lnTo>
                    <a:pt x="0" y="1921073"/>
                  </a:lnTo>
                  <a:lnTo>
                    <a:pt x="3133278" y="1921073"/>
                  </a:lnTo>
                  <a:lnTo>
                    <a:pt x="3133278" y="0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348544" y="6932972"/>
            <a:ext cx="13458190" cy="15570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065" marR="5080" algn="ctr">
              <a:lnSpc>
                <a:spcPts val="2400"/>
              </a:lnSpc>
              <a:spcBef>
                <a:spcPts val="225"/>
              </a:spcBef>
            </a:pP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efficiency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ratios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indicate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company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generally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improved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its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operational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efficiency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from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FY24.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trends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asset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turnover,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DSO,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DIO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particularly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positive,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suggesting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effective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of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assets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better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inventory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receivables.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fluctuations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DPO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CCC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indicate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strategic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adjustments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managing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payables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overall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cash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flow.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improvements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crucial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maintaining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healthy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balance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sheet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ensuring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sustainable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growth.</a:t>
            </a:r>
            <a:endParaRPr sz="205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11286634" y="1755190"/>
            <a:ext cx="3334385" cy="1922780"/>
            <a:chOff x="11286634" y="1755190"/>
            <a:chExt cx="3334385" cy="1922780"/>
          </a:xfrm>
        </p:grpSpPr>
        <p:pic>
          <p:nvPicPr>
            <p:cNvPr id="41" name="object 4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307589" y="1776145"/>
              <a:ext cx="3292001" cy="1880512"/>
            </a:xfrm>
            <a:prstGeom prst="rect">
              <a:avLst/>
            </a:prstGeom>
          </p:spPr>
        </p:pic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286634" y="1755190"/>
              <a:ext cx="3333898" cy="1922412"/>
            </a:xfrm>
            <a:prstGeom prst="rect">
              <a:avLst/>
            </a:prstGeom>
          </p:spPr>
        </p:pic>
      </p:grp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11304344" y="1765984"/>
          <a:ext cx="3387725" cy="3966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134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59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751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8489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9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53340" marR="49784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sz="12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Trend:</a:t>
                      </a:r>
                      <a:r>
                        <a:rPr sz="1200" b="1" spc="95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2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Generally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decreasing,</a:t>
                      </a:r>
                      <a:r>
                        <a:rPr sz="1200" spc="1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indicating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improved</a:t>
                      </a:r>
                      <a:r>
                        <a:rPr sz="1200" spc="1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efficiency.</a:t>
                      </a:r>
                      <a:endParaRPr sz="1200">
                        <a:latin typeface="Arial MT"/>
                        <a:cs typeface="Arial MT"/>
                      </a:endParaRPr>
                    </a:p>
                    <a:p>
                      <a:pPr marL="53340" marR="71120">
                        <a:lnSpc>
                          <a:spcPct val="100000"/>
                        </a:lnSpc>
                      </a:pPr>
                      <a:r>
                        <a:rPr sz="12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Interpretation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12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2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lower</a:t>
                      </a:r>
                      <a:r>
                        <a:rPr sz="12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DIO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suggests</a:t>
                      </a:r>
                      <a:r>
                        <a:rPr sz="12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2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company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2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selling</a:t>
                      </a:r>
                      <a:r>
                        <a:rPr sz="12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its</a:t>
                      </a:r>
                      <a:r>
                        <a:rPr sz="12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inventory</a:t>
                      </a:r>
                      <a:r>
                        <a:rPr sz="12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more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quickly,</a:t>
                      </a:r>
                      <a:r>
                        <a:rPr sz="12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2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2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beneficial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for</a:t>
                      </a:r>
                      <a:r>
                        <a:rPr sz="1200" spc="5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cash</a:t>
                      </a:r>
                      <a:r>
                        <a:rPr sz="1200" spc="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flow</a:t>
                      </a:r>
                      <a:r>
                        <a:rPr sz="1200" spc="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200" spc="5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reduces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200" spc="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risk</a:t>
                      </a:r>
                      <a:r>
                        <a:rPr sz="1200" spc="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200" spc="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obsolescence.</a:t>
                      </a:r>
                      <a:endParaRPr sz="1200">
                        <a:latin typeface="Arial MT"/>
                        <a:cs typeface="Arial MT"/>
                      </a:endParaRPr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38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652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4" name="object 44"/>
          <p:cNvGrpSpPr/>
          <p:nvPr/>
        </p:nvGrpSpPr>
        <p:grpSpPr>
          <a:xfrm>
            <a:off x="14841030" y="1758817"/>
            <a:ext cx="3095625" cy="1885314"/>
            <a:chOff x="14841030" y="1758817"/>
            <a:chExt cx="3095625" cy="1885314"/>
          </a:xfrm>
        </p:grpSpPr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4861986" y="1791467"/>
              <a:ext cx="3057777" cy="1819697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4841030" y="1758817"/>
              <a:ext cx="3095625" cy="1884997"/>
            </a:xfrm>
            <a:prstGeom prst="rect">
              <a:avLst/>
            </a:prstGeom>
          </p:spPr>
        </p:pic>
      </p:grpSp>
      <p:graphicFrame>
        <p:nvGraphicFramePr>
          <p:cNvPr id="47" name="object 47"/>
          <p:cNvGraphicFramePr>
            <a:graphicFrameLocks noGrp="1"/>
          </p:cNvGraphicFramePr>
          <p:nvPr/>
        </p:nvGraphicFramePr>
        <p:xfrm>
          <a:off x="14823002" y="1737862"/>
          <a:ext cx="3174365" cy="39344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4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16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35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8087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25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41275" marR="386080">
                        <a:lnSpc>
                          <a:spcPct val="100000"/>
                        </a:lnSpc>
                        <a:spcBef>
                          <a:spcPts val="150"/>
                        </a:spcBef>
                      </a:pPr>
                      <a:r>
                        <a:rPr sz="95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Trend:</a:t>
                      </a:r>
                      <a:r>
                        <a:rPr sz="950" b="1" spc="65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Initially</a:t>
                      </a:r>
                      <a:r>
                        <a:rPr sz="950" spc="6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increases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significantly,</a:t>
                      </a:r>
                      <a:r>
                        <a:rPr sz="950" spc="6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then</a:t>
                      </a:r>
                      <a:r>
                        <a:rPr sz="950" spc="6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starts</a:t>
                      </a:r>
                      <a:r>
                        <a:rPr sz="950" spc="6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decreases.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41275" marR="30480">
                        <a:lnSpc>
                          <a:spcPts val="1130"/>
                        </a:lnSpc>
                        <a:spcBef>
                          <a:spcPts val="25"/>
                        </a:spcBef>
                      </a:pPr>
                      <a:r>
                        <a:rPr sz="95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Interpretation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95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95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increase</a:t>
                      </a:r>
                      <a:r>
                        <a:rPr sz="95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DPO</a:t>
                      </a:r>
                      <a:r>
                        <a:rPr sz="950" spc="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might</a:t>
                      </a:r>
                      <a:r>
                        <a:rPr sz="95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indicate</a:t>
                      </a:r>
                      <a:r>
                        <a:rPr sz="95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950" spc="5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company</a:t>
                      </a:r>
                      <a:r>
                        <a:rPr sz="950" spc="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extended</a:t>
                      </a:r>
                      <a:r>
                        <a:rPr sz="950" spc="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its</a:t>
                      </a:r>
                      <a:r>
                        <a:rPr sz="950" spc="6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payment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terms</a:t>
                      </a:r>
                      <a:r>
                        <a:rPr sz="950" spc="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950" spc="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suppliers</a:t>
                      </a:r>
                      <a:r>
                        <a:rPr sz="950" spc="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95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retain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cash</a:t>
                      </a:r>
                      <a:r>
                        <a:rPr sz="950" spc="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longer.</a:t>
                      </a:r>
                      <a:r>
                        <a:rPr sz="950" spc="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However,</a:t>
                      </a:r>
                      <a:r>
                        <a:rPr sz="950" spc="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decrease</a:t>
                      </a:r>
                      <a:r>
                        <a:rPr sz="95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95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later</a:t>
                      </a:r>
                      <a:r>
                        <a:rPr sz="95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years</a:t>
                      </a:r>
                      <a:r>
                        <a:rPr sz="95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suggests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950" spc="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move</a:t>
                      </a:r>
                      <a:r>
                        <a:rPr sz="950" spc="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towards</a:t>
                      </a:r>
                      <a:r>
                        <a:rPr sz="950" spc="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quicker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payments,</a:t>
                      </a:r>
                      <a:r>
                        <a:rPr sz="950" spc="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possibly</a:t>
                      </a:r>
                      <a:r>
                        <a:rPr sz="950" spc="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950" spc="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take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advantage</a:t>
                      </a:r>
                      <a:r>
                        <a:rPr sz="95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950" spc="5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early</a:t>
                      </a:r>
                      <a:r>
                        <a:rPr sz="950" spc="5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payment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discounts</a:t>
                      </a:r>
                      <a:r>
                        <a:rPr sz="950" spc="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950" spc="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improve</a:t>
                      </a:r>
                      <a:r>
                        <a:rPr sz="950" spc="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supplier relationships.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90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48" name="object 48"/>
          <p:cNvGrpSpPr/>
          <p:nvPr/>
        </p:nvGrpSpPr>
        <p:grpSpPr>
          <a:xfrm>
            <a:off x="4347835" y="1755190"/>
            <a:ext cx="3329304" cy="1967864"/>
            <a:chOff x="4347835" y="1755190"/>
            <a:chExt cx="3329304" cy="1967864"/>
          </a:xfrm>
        </p:grpSpPr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368790" y="1776145"/>
              <a:ext cx="3287421" cy="1925529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4347835" y="1755190"/>
              <a:ext cx="3329285" cy="1967358"/>
            </a:xfrm>
            <a:prstGeom prst="rect">
              <a:avLst/>
            </a:prstGeom>
          </p:spPr>
        </p:pic>
      </p:grpSp>
      <p:graphicFrame>
        <p:nvGraphicFramePr>
          <p:cNvPr id="51" name="object 51"/>
          <p:cNvGraphicFramePr>
            <a:graphicFrameLocks noGrp="1"/>
          </p:cNvGraphicFramePr>
          <p:nvPr/>
        </p:nvGraphicFramePr>
        <p:xfrm>
          <a:off x="4343011" y="1765984"/>
          <a:ext cx="3423920" cy="39808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35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8150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1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27940" marR="216535" algn="just">
                        <a:lnSpc>
                          <a:spcPct val="101099"/>
                        </a:lnSpc>
                        <a:spcBef>
                          <a:spcPts val="50"/>
                        </a:spcBef>
                      </a:pPr>
                      <a:r>
                        <a:rPr sz="95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Trend:</a:t>
                      </a:r>
                      <a:r>
                        <a:rPr sz="950" b="1" spc="120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Varied</a:t>
                      </a:r>
                      <a:r>
                        <a:rPr sz="950" spc="1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initially,</a:t>
                      </a:r>
                      <a:r>
                        <a:rPr sz="950" spc="1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peaking</a:t>
                      </a:r>
                      <a:r>
                        <a:rPr sz="950" spc="1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FY23</a:t>
                      </a:r>
                      <a:r>
                        <a:rPr sz="95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before</a:t>
                      </a:r>
                      <a:r>
                        <a:rPr sz="95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95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slight</a:t>
                      </a:r>
                      <a:r>
                        <a:rPr sz="95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decrease</a:t>
                      </a:r>
                      <a:r>
                        <a:rPr sz="95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FY24.</a:t>
                      </a:r>
                      <a:endParaRPr sz="950">
                        <a:latin typeface="Arial MT"/>
                        <a:cs typeface="Arial MT"/>
                      </a:endParaRPr>
                    </a:p>
                    <a:p>
                      <a:pPr marL="27940" marR="125730">
                        <a:lnSpc>
                          <a:spcPct val="101099"/>
                        </a:lnSpc>
                      </a:pPr>
                      <a:r>
                        <a:rPr sz="95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Interpretation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950" spc="1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sz="950" spc="1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ratio</a:t>
                      </a:r>
                      <a:r>
                        <a:rPr sz="950" spc="1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shows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how</a:t>
                      </a:r>
                      <a:r>
                        <a:rPr sz="95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quickly</a:t>
                      </a:r>
                      <a:r>
                        <a:rPr sz="95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95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company</a:t>
                      </a:r>
                      <a:r>
                        <a:rPr sz="95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pays</a:t>
                      </a:r>
                      <a:r>
                        <a:rPr sz="95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off</a:t>
                      </a:r>
                      <a:r>
                        <a:rPr sz="95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its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suppliers.</a:t>
                      </a:r>
                      <a:r>
                        <a:rPr sz="95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95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peak</a:t>
                      </a:r>
                      <a:r>
                        <a:rPr sz="95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95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FY23</a:t>
                      </a:r>
                      <a:r>
                        <a:rPr sz="95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could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suggest</a:t>
                      </a:r>
                      <a:r>
                        <a:rPr sz="950" spc="1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quicker</a:t>
                      </a:r>
                      <a:r>
                        <a:rPr sz="950" spc="1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payments</a:t>
                      </a:r>
                      <a:r>
                        <a:rPr sz="950" spc="1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suppliers</a:t>
                      </a:r>
                      <a:r>
                        <a:rPr sz="95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95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95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change</a:t>
                      </a:r>
                      <a:r>
                        <a:rPr sz="95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95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payment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terms,</a:t>
                      </a:r>
                      <a:r>
                        <a:rPr sz="95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which</a:t>
                      </a:r>
                      <a:r>
                        <a:rPr sz="95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could</a:t>
                      </a:r>
                      <a:r>
                        <a:rPr sz="95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95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strategic</a:t>
                      </a:r>
                      <a:r>
                        <a:rPr sz="95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or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due</a:t>
                      </a:r>
                      <a:r>
                        <a:rPr sz="95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950" spc="10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pressure</a:t>
                      </a:r>
                      <a:r>
                        <a:rPr sz="950" spc="10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95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suppliers.</a:t>
                      </a:r>
                      <a:r>
                        <a:rPr sz="950" spc="10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decrease</a:t>
                      </a:r>
                      <a:r>
                        <a:rPr sz="95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950" spc="10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FY24</a:t>
                      </a:r>
                      <a:r>
                        <a:rPr sz="950" spc="10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might</a:t>
                      </a:r>
                      <a:r>
                        <a:rPr sz="950" spc="10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indicate</a:t>
                      </a:r>
                      <a:r>
                        <a:rPr sz="950" spc="10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return</a:t>
                      </a:r>
                      <a:r>
                        <a:rPr sz="95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95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95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more</a:t>
                      </a:r>
                      <a:r>
                        <a:rPr sz="95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normalized </a:t>
                      </a:r>
                      <a:r>
                        <a:rPr sz="9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payment</a:t>
                      </a:r>
                      <a:r>
                        <a:rPr sz="950" spc="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cycle.</a:t>
                      </a:r>
                      <a:endParaRPr sz="95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635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2" name="object 52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32493" y="1755190"/>
            <a:ext cx="3324820" cy="1952888"/>
          </a:xfrm>
          <a:prstGeom prst="rect">
            <a:avLst/>
          </a:prstGeom>
        </p:spPr>
      </p:pic>
      <p:graphicFrame>
        <p:nvGraphicFramePr>
          <p:cNvPr id="53" name="object 53"/>
          <p:cNvGraphicFramePr>
            <a:graphicFrameLocks noGrp="1"/>
          </p:cNvGraphicFramePr>
          <p:nvPr/>
        </p:nvGraphicFramePr>
        <p:xfrm>
          <a:off x="734470" y="1777040"/>
          <a:ext cx="3404235" cy="3953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3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66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436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58419" marR="71120">
                        <a:lnSpc>
                          <a:spcPct val="100000"/>
                        </a:lnSpc>
                        <a:spcBef>
                          <a:spcPts val="365"/>
                        </a:spcBef>
                      </a:pP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1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rend:</a:t>
                      </a:r>
                      <a:r>
                        <a:rPr sz="1100" b="1" spc="85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Fluctuates</a:t>
                      </a:r>
                      <a:r>
                        <a:rPr sz="11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initially</a:t>
                      </a:r>
                      <a:r>
                        <a:rPr sz="11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but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shows</a:t>
                      </a:r>
                      <a:r>
                        <a:rPr sz="1100" spc="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1100" spc="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overall</a:t>
                      </a:r>
                      <a:r>
                        <a:rPr sz="1100" spc="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upward</a:t>
                      </a:r>
                      <a:r>
                        <a:rPr sz="1100" spc="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trend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towards</a:t>
                      </a:r>
                      <a:r>
                        <a:rPr sz="11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FY24.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58419" marR="31115">
                        <a:lnSpc>
                          <a:spcPct val="100000"/>
                        </a:lnSpc>
                      </a:pPr>
                      <a:r>
                        <a:rPr sz="11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Interpretation:</a:t>
                      </a:r>
                      <a:r>
                        <a:rPr sz="1100" b="1" spc="114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sz="1100" spc="114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ratio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measures</a:t>
                      </a:r>
                      <a:r>
                        <a:rPr sz="11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how</a:t>
                      </a:r>
                      <a:r>
                        <a:rPr sz="11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quickly</a:t>
                      </a:r>
                      <a:r>
                        <a:rPr sz="11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company</a:t>
                      </a:r>
                      <a:r>
                        <a:rPr sz="1100" spc="6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sells</a:t>
                      </a:r>
                      <a:r>
                        <a:rPr sz="11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spc="6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replaces</a:t>
                      </a:r>
                      <a:r>
                        <a:rPr sz="11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its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inventory.</a:t>
                      </a:r>
                      <a:r>
                        <a:rPr sz="11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overall</a:t>
                      </a:r>
                      <a:r>
                        <a:rPr sz="11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increase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indicates</a:t>
                      </a:r>
                      <a:r>
                        <a:rPr sz="11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improved</a:t>
                      </a:r>
                      <a:r>
                        <a:rPr sz="11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efficiency</a:t>
                      </a:r>
                      <a:r>
                        <a:rPr sz="11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managing</a:t>
                      </a:r>
                      <a:r>
                        <a:rPr sz="11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inventory</a:t>
                      </a:r>
                      <a:r>
                        <a:rPr sz="11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levels,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suggesting</a:t>
                      </a:r>
                      <a:r>
                        <a:rPr sz="11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better</a:t>
                      </a:r>
                      <a:r>
                        <a:rPr sz="11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alignment</a:t>
                      </a:r>
                      <a:r>
                        <a:rPr sz="11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of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inventory</a:t>
                      </a:r>
                      <a:r>
                        <a:rPr sz="1100" spc="6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1100" spc="6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sales</a:t>
                      </a:r>
                      <a:r>
                        <a:rPr sz="1100" spc="6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demand.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4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41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635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4" name="object 54"/>
          <p:cNvSpPr txBox="1"/>
          <p:nvPr/>
        </p:nvSpPr>
        <p:spPr>
          <a:xfrm>
            <a:off x="9197130" y="3695313"/>
            <a:ext cx="1881505" cy="2045970"/>
          </a:xfrm>
          <a:prstGeom prst="rect">
            <a:avLst/>
          </a:prstGeom>
          <a:solidFill>
            <a:srgbClr val="FAE2D6"/>
          </a:solidFill>
        </p:spPr>
        <p:txBody>
          <a:bodyPr vert="horz" wrap="square" lIns="0" tIns="99060" rIns="0" bIns="0" rtlCol="0">
            <a:spAutoFit/>
          </a:bodyPr>
          <a:lstStyle/>
          <a:p>
            <a:pPr marL="61594" marR="49530">
              <a:lnSpc>
                <a:spcPts val="1290"/>
              </a:lnSpc>
              <a:spcBef>
                <a:spcPts val="780"/>
              </a:spcBef>
            </a:pPr>
            <a:r>
              <a:rPr sz="1100" b="1" dirty="0">
                <a:solidFill>
                  <a:srgbClr val="0F1140"/>
                </a:solidFill>
                <a:latin typeface="Arial"/>
                <a:cs typeface="Arial"/>
              </a:rPr>
              <a:t>Trend:</a:t>
            </a:r>
            <a:r>
              <a:rPr sz="1100" b="1" spc="5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Generally</a:t>
            </a:r>
            <a:r>
              <a:rPr sz="1100" spc="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F1140"/>
                </a:solidFill>
                <a:latin typeface="Arial MT"/>
                <a:cs typeface="Arial MT"/>
              </a:rPr>
              <a:t>increasing 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over the</a:t>
            </a:r>
            <a:r>
              <a:rPr sz="1100" spc="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F1140"/>
                </a:solidFill>
                <a:latin typeface="Arial MT"/>
                <a:cs typeface="Arial MT"/>
              </a:rPr>
              <a:t>period.</a:t>
            </a:r>
            <a:endParaRPr sz="1100">
              <a:latin typeface="Arial MT"/>
              <a:cs typeface="Arial MT"/>
            </a:endParaRPr>
          </a:p>
          <a:p>
            <a:pPr marL="61594" marR="9525">
              <a:lnSpc>
                <a:spcPts val="1290"/>
              </a:lnSpc>
              <a:spcBef>
                <a:spcPts val="5"/>
              </a:spcBef>
            </a:pPr>
            <a:r>
              <a:rPr sz="1100" b="1" dirty="0">
                <a:solidFill>
                  <a:srgbClr val="0F1140"/>
                </a:solidFill>
                <a:latin typeface="Arial"/>
                <a:cs typeface="Arial"/>
              </a:rPr>
              <a:t>Interpretation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:</a:t>
            </a:r>
            <a:r>
              <a:rPr sz="1100" spc="1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This</a:t>
            </a:r>
            <a:r>
              <a:rPr sz="1100" spc="1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100" spc="-20" dirty="0">
                <a:solidFill>
                  <a:srgbClr val="0F1140"/>
                </a:solidFill>
                <a:latin typeface="Arial MT"/>
                <a:cs typeface="Arial MT"/>
              </a:rPr>
              <a:t>ratio 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indicates</a:t>
            </a:r>
            <a:r>
              <a:rPr sz="1100" spc="-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how efficiently </a:t>
            </a:r>
            <a:r>
              <a:rPr sz="1100" spc="-50" dirty="0">
                <a:solidFill>
                  <a:srgbClr val="0F1140"/>
                </a:solidFill>
                <a:latin typeface="Arial MT"/>
                <a:cs typeface="Arial MT"/>
              </a:rPr>
              <a:t>a 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company uses</a:t>
            </a:r>
            <a:r>
              <a:rPr sz="1100" spc="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its</a:t>
            </a:r>
            <a:r>
              <a:rPr sz="1100" spc="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assets</a:t>
            </a:r>
            <a:r>
              <a:rPr sz="1100" spc="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F1140"/>
                </a:solidFill>
                <a:latin typeface="Arial MT"/>
                <a:cs typeface="Arial MT"/>
              </a:rPr>
              <a:t>to 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generate sales.</a:t>
            </a:r>
            <a:r>
              <a:rPr sz="1100" spc="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The</a:t>
            </a:r>
            <a:r>
              <a:rPr sz="1100" spc="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F1140"/>
                </a:solidFill>
                <a:latin typeface="Arial MT"/>
                <a:cs typeface="Arial MT"/>
              </a:rPr>
              <a:t>upward 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trend</a:t>
            </a:r>
            <a:r>
              <a:rPr sz="1100" spc="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suggests</a:t>
            </a:r>
            <a:r>
              <a:rPr sz="1100" spc="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that</a:t>
            </a:r>
            <a:r>
              <a:rPr sz="1100" spc="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F1140"/>
                </a:solidFill>
                <a:latin typeface="Arial MT"/>
                <a:cs typeface="Arial MT"/>
              </a:rPr>
              <a:t>the 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company is</a:t>
            </a:r>
            <a:r>
              <a:rPr sz="1100" spc="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becoming </a:t>
            </a:r>
            <a:r>
              <a:rPr sz="1100" spc="-20" dirty="0">
                <a:solidFill>
                  <a:srgbClr val="0F1140"/>
                </a:solidFill>
                <a:latin typeface="Arial MT"/>
                <a:cs typeface="Arial MT"/>
              </a:rPr>
              <a:t>more 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efficient in using its assets</a:t>
            </a:r>
            <a:r>
              <a:rPr sz="1100" spc="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0F1140"/>
                </a:solidFill>
                <a:latin typeface="Arial MT"/>
                <a:cs typeface="Arial MT"/>
              </a:rPr>
              <a:t>to 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generate revenue, which</a:t>
            </a:r>
            <a:r>
              <a:rPr sz="1100" spc="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is </a:t>
            </a:r>
            <a:r>
              <a:rPr sz="1100" spc="-50" dirty="0">
                <a:solidFill>
                  <a:srgbClr val="0F1140"/>
                </a:solidFill>
                <a:latin typeface="Arial MT"/>
                <a:cs typeface="Arial MT"/>
              </a:rPr>
              <a:t>a </a:t>
            </a:r>
            <a:r>
              <a:rPr sz="1100" dirty="0">
                <a:solidFill>
                  <a:srgbClr val="0F1140"/>
                </a:solidFill>
                <a:latin typeface="Arial MT"/>
                <a:cs typeface="Arial MT"/>
              </a:rPr>
              <a:t>positive</a:t>
            </a:r>
            <a:r>
              <a:rPr sz="1100" spc="-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100" spc="-10" dirty="0">
                <a:solidFill>
                  <a:srgbClr val="0F1140"/>
                </a:solidFill>
                <a:latin typeface="Arial MT"/>
                <a:cs typeface="Arial MT"/>
              </a:rPr>
              <a:t>development.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5" name="object 5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064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100"/>
              </a:spcBef>
            </a:pPr>
            <a:r>
              <a:rPr dirty="0"/>
              <a:t>Management</a:t>
            </a:r>
            <a:r>
              <a:rPr spc="15" dirty="0"/>
              <a:t> </a:t>
            </a:r>
            <a:r>
              <a:rPr dirty="0"/>
              <a:t>Efficiency</a:t>
            </a:r>
            <a:r>
              <a:rPr spc="15" dirty="0"/>
              <a:t> </a:t>
            </a:r>
            <a:r>
              <a:rPr spc="-10" dirty="0"/>
              <a:t>Ratios:</a:t>
            </a:r>
          </a:p>
        </p:txBody>
      </p:sp>
      <p:sp>
        <p:nvSpPr>
          <p:cNvPr id="56" name="object 56"/>
          <p:cNvSpPr txBox="1"/>
          <p:nvPr/>
        </p:nvSpPr>
        <p:spPr>
          <a:xfrm>
            <a:off x="14930204" y="1378568"/>
            <a:ext cx="312991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40" dirty="0">
                <a:solidFill>
                  <a:srgbClr val="E72328"/>
                </a:solidFill>
                <a:latin typeface="Arial Black"/>
                <a:cs typeface="Arial Black"/>
              </a:rPr>
              <a:t>Days</a:t>
            </a:r>
            <a:r>
              <a:rPr sz="1900" spc="-14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130" dirty="0">
                <a:solidFill>
                  <a:srgbClr val="E72328"/>
                </a:solidFill>
                <a:latin typeface="Arial Black"/>
                <a:cs typeface="Arial Black"/>
              </a:rPr>
              <a:t>Payable</a:t>
            </a:r>
            <a:r>
              <a:rPr sz="1900" spc="-14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95" dirty="0">
                <a:solidFill>
                  <a:srgbClr val="E72328"/>
                </a:solidFill>
                <a:latin typeface="Arial Black"/>
                <a:cs typeface="Arial Black"/>
              </a:rPr>
              <a:t>Outstanding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11385008" y="1378568"/>
            <a:ext cx="334581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40" dirty="0">
                <a:solidFill>
                  <a:srgbClr val="E72328"/>
                </a:solidFill>
                <a:latin typeface="Arial Black"/>
                <a:cs typeface="Arial Black"/>
              </a:rPr>
              <a:t>Days</a:t>
            </a:r>
            <a:r>
              <a:rPr sz="1900" spc="-13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90" dirty="0">
                <a:solidFill>
                  <a:srgbClr val="E72328"/>
                </a:solidFill>
                <a:latin typeface="Arial Black"/>
                <a:cs typeface="Arial Black"/>
              </a:rPr>
              <a:t>Inventory</a:t>
            </a:r>
            <a:r>
              <a:rPr sz="1900" spc="-13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95" dirty="0">
                <a:solidFill>
                  <a:srgbClr val="E72328"/>
                </a:solidFill>
                <a:latin typeface="Arial Black"/>
                <a:cs typeface="Arial Black"/>
              </a:rPr>
              <a:t>Outstanding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408564" y="1452566"/>
            <a:ext cx="343598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25" dirty="0">
                <a:solidFill>
                  <a:srgbClr val="E72328"/>
                </a:solidFill>
                <a:latin typeface="Arial Black"/>
                <a:cs typeface="Arial Black"/>
              </a:rPr>
              <a:t>Account </a:t>
            </a:r>
            <a:r>
              <a:rPr sz="1700" spc="-120" dirty="0">
                <a:solidFill>
                  <a:srgbClr val="E72328"/>
                </a:solidFill>
                <a:latin typeface="Arial Black"/>
                <a:cs typeface="Arial Black"/>
              </a:rPr>
              <a:t>Payable</a:t>
            </a:r>
            <a:r>
              <a:rPr sz="1700" spc="-12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700" spc="-100" dirty="0">
                <a:solidFill>
                  <a:srgbClr val="E72328"/>
                </a:solidFill>
                <a:latin typeface="Arial Black"/>
                <a:cs typeface="Arial Black"/>
              </a:rPr>
              <a:t>Turnover</a:t>
            </a:r>
            <a:r>
              <a:rPr sz="1700" spc="-12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700" spc="-60" dirty="0">
                <a:solidFill>
                  <a:srgbClr val="E72328"/>
                </a:solidFill>
                <a:latin typeface="Arial Black"/>
                <a:cs typeface="Arial Black"/>
              </a:rPr>
              <a:t>Ratio</a:t>
            </a:r>
            <a:endParaRPr sz="1700">
              <a:latin typeface="Arial Black"/>
              <a:cs typeface="Arial Black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8380473" y="1378568"/>
            <a:ext cx="249491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70" dirty="0">
                <a:solidFill>
                  <a:srgbClr val="E72328"/>
                </a:solidFill>
                <a:latin typeface="Arial Black"/>
                <a:cs typeface="Arial Black"/>
              </a:rPr>
              <a:t>Asset</a:t>
            </a:r>
            <a:r>
              <a:rPr sz="1900" spc="-14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110" dirty="0">
                <a:solidFill>
                  <a:srgbClr val="E72328"/>
                </a:solidFill>
                <a:latin typeface="Arial Black"/>
                <a:cs typeface="Arial Black"/>
              </a:rPr>
              <a:t>Turnover</a:t>
            </a:r>
            <a:r>
              <a:rPr sz="1900" spc="-14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90" dirty="0">
                <a:solidFill>
                  <a:srgbClr val="E72328"/>
                </a:solidFill>
                <a:latin typeface="Arial Black"/>
                <a:cs typeface="Arial Black"/>
              </a:rPr>
              <a:t>Ratio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893274" y="1448725"/>
            <a:ext cx="300355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90" dirty="0">
                <a:solidFill>
                  <a:srgbClr val="E72328"/>
                </a:solidFill>
                <a:latin typeface="Arial Black"/>
                <a:cs typeface="Arial Black"/>
              </a:rPr>
              <a:t>Inventory</a:t>
            </a:r>
            <a:r>
              <a:rPr sz="1900" spc="-12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110" dirty="0">
                <a:solidFill>
                  <a:srgbClr val="E72328"/>
                </a:solidFill>
                <a:latin typeface="Arial Black"/>
                <a:cs typeface="Arial Black"/>
              </a:rPr>
              <a:t>Turnover</a:t>
            </a:r>
            <a:r>
              <a:rPr sz="1900" spc="-12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80" dirty="0">
                <a:solidFill>
                  <a:srgbClr val="E72328"/>
                </a:solidFill>
                <a:latin typeface="Arial Black"/>
                <a:cs typeface="Arial Black"/>
              </a:rPr>
              <a:t>Ratio</a:t>
            </a:r>
            <a:endParaRPr sz="1900">
              <a:latin typeface="Arial Black"/>
              <a:cs typeface="Arial Black"/>
            </a:endParaRPr>
          </a:p>
        </p:txBody>
      </p:sp>
      <p:pic>
        <p:nvPicPr>
          <p:cNvPr id="61" name="object 6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6286126" y="123828"/>
            <a:ext cx="2000249" cy="1447799"/>
          </a:xfrm>
          <a:prstGeom prst="rect">
            <a:avLst/>
          </a:prstGeom>
        </p:spPr>
      </p:pic>
      <p:sp>
        <p:nvSpPr>
          <p:cNvPr id="62" name="object 6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4419" rIns="0" bIns="0" rtlCol="0">
            <a:spAutoFit/>
          </a:bodyPr>
          <a:lstStyle/>
          <a:p>
            <a:pPr marL="450850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98582" y="9824831"/>
            <a:ext cx="10591800" cy="70485"/>
            <a:chOff x="7698582" y="9824831"/>
            <a:chExt cx="10591800" cy="70485"/>
          </a:xfrm>
        </p:grpSpPr>
        <p:sp>
          <p:nvSpPr>
            <p:cNvPr id="3" name="object 3"/>
            <p:cNvSpPr/>
            <p:nvPr/>
          </p:nvSpPr>
          <p:spPr>
            <a:xfrm>
              <a:off x="11571398" y="9824831"/>
              <a:ext cx="3441700" cy="70485"/>
            </a:xfrm>
            <a:custGeom>
              <a:avLst/>
              <a:gdLst/>
              <a:ahLst/>
              <a:cxnLst/>
              <a:rect l="l" t="t" r="r" b="b"/>
              <a:pathLst>
                <a:path w="3441700" h="70484">
                  <a:moveTo>
                    <a:pt x="0" y="70106"/>
                  </a:moveTo>
                  <a:lnTo>
                    <a:pt x="3441684" y="70106"/>
                  </a:lnTo>
                  <a:lnTo>
                    <a:pt x="3441684" y="0"/>
                  </a:lnTo>
                  <a:lnTo>
                    <a:pt x="0" y="0"/>
                  </a:lnTo>
                  <a:lnTo>
                    <a:pt x="0" y="70106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36851" y="9824831"/>
              <a:ext cx="3354070" cy="66040"/>
            </a:xfrm>
            <a:custGeom>
              <a:avLst/>
              <a:gdLst/>
              <a:ahLst/>
              <a:cxnLst/>
              <a:rect l="l" t="t" r="r" b="b"/>
              <a:pathLst>
                <a:path w="3354069" h="66040">
                  <a:moveTo>
                    <a:pt x="3353529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353529" y="0"/>
                  </a:lnTo>
                  <a:lnTo>
                    <a:pt x="3353529" y="65653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8582" y="9824831"/>
              <a:ext cx="3872865" cy="70485"/>
            </a:xfrm>
            <a:custGeom>
              <a:avLst/>
              <a:gdLst/>
              <a:ahLst/>
              <a:cxnLst/>
              <a:rect l="l" t="t" r="r" b="b"/>
              <a:pathLst>
                <a:path w="3872865" h="70484">
                  <a:moveTo>
                    <a:pt x="3872816" y="70106"/>
                  </a:moveTo>
                  <a:lnTo>
                    <a:pt x="0" y="70106"/>
                  </a:lnTo>
                  <a:lnTo>
                    <a:pt x="0" y="0"/>
                  </a:lnTo>
                  <a:lnTo>
                    <a:pt x="3872816" y="0"/>
                  </a:lnTo>
                  <a:lnTo>
                    <a:pt x="3872816" y="70106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066619" y="4226102"/>
            <a:ext cx="680085" cy="2435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250" spc="-25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endParaRPr sz="2250">
              <a:latin typeface="Arial MT"/>
              <a:cs typeface="Arial MT"/>
            </a:endParaRPr>
          </a:p>
          <a:p>
            <a:pPr algn="just">
              <a:lnSpc>
                <a:spcPct val="122200"/>
              </a:lnSpc>
            </a:pPr>
            <a:r>
              <a:rPr sz="2250" spc="-25" dirty="0">
                <a:solidFill>
                  <a:srgbClr val="FFFFFF"/>
                </a:solidFill>
                <a:latin typeface="Arial MT"/>
                <a:cs typeface="Arial MT"/>
              </a:rPr>
              <a:t>FY20 FY21 FY22 FY23</a:t>
            </a:r>
            <a:endParaRPr sz="2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r>
              <a:rPr sz="2250" spc="-25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1519" y="4226102"/>
            <a:ext cx="553720" cy="24352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75"/>
              </a:lnSpc>
            </a:pPr>
            <a:r>
              <a:rPr sz="2250" b="1" spc="-25" dirty="0">
                <a:latin typeface="Arial"/>
                <a:cs typeface="Arial"/>
              </a:rPr>
              <a:t>0.99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250" b="1" spc="-25" dirty="0">
                <a:latin typeface="Arial"/>
                <a:cs typeface="Arial"/>
              </a:rPr>
              <a:t>0.99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250" b="1" spc="-25" dirty="0">
                <a:latin typeface="Arial"/>
                <a:cs typeface="Arial"/>
              </a:rPr>
              <a:t>1.01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250" b="1" spc="-25" dirty="0">
                <a:latin typeface="Arial"/>
                <a:cs typeface="Arial"/>
              </a:rPr>
              <a:t>0.86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sz="2250" b="1" spc="-25" dirty="0">
                <a:latin typeface="Arial"/>
                <a:cs typeface="Arial"/>
              </a:rPr>
              <a:t>0.67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30"/>
              </a:spcBef>
            </a:pPr>
            <a:r>
              <a:rPr sz="2250" b="1" spc="-25" dirty="0">
                <a:latin typeface="Arial"/>
                <a:cs typeface="Arial"/>
              </a:rPr>
              <a:t>0.77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88189" y="1685675"/>
            <a:ext cx="4627357" cy="245614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4239" y="4160217"/>
            <a:ext cx="670560" cy="243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5"/>
              </a:lnSpc>
            </a:pP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endParaRPr sz="2200">
              <a:latin typeface="Arial MT"/>
              <a:cs typeface="Arial MT"/>
            </a:endParaRPr>
          </a:p>
          <a:p>
            <a:pPr algn="just">
              <a:lnSpc>
                <a:spcPct val="125000"/>
              </a:lnSpc>
            </a:pP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FY20 FY21 FY22 FY23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26264" y="4160217"/>
            <a:ext cx="546100" cy="24301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45"/>
              </a:lnSpc>
            </a:pPr>
            <a:r>
              <a:rPr sz="2200" b="1" spc="-20" dirty="0">
                <a:latin typeface="Arial"/>
                <a:cs typeface="Arial"/>
              </a:rPr>
              <a:t>1.53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2200" b="1" spc="-20" dirty="0">
                <a:latin typeface="Arial"/>
                <a:cs typeface="Arial"/>
              </a:rPr>
              <a:t>1.54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2200" b="1" spc="-20" dirty="0">
                <a:latin typeface="Arial"/>
                <a:cs typeface="Arial"/>
              </a:rPr>
              <a:t>1.41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2200" b="1" spc="-20" dirty="0">
                <a:latin typeface="Arial"/>
                <a:cs typeface="Arial"/>
              </a:rPr>
              <a:t>1.45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2200" b="1" spc="-20" dirty="0">
                <a:latin typeface="Arial"/>
                <a:cs typeface="Arial"/>
              </a:rPr>
              <a:t>1.22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r>
              <a:rPr sz="2200" b="1" spc="-20" dirty="0">
                <a:latin typeface="Arial"/>
                <a:cs typeface="Arial"/>
              </a:rPr>
              <a:t>1.35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072" y="1655608"/>
            <a:ext cx="4561920" cy="2421256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913685" y="4209399"/>
            <a:ext cx="695325" cy="2538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sz="2300" spc="-25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endParaRPr sz="2300">
              <a:latin typeface="Arial MT"/>
              <a:cs typeface="Arial MT"/>
            </a:endParaRPr>
          </a:p>
          <a:p>
            <a:pPr algn="just">
              <a:lnSpc>
                <a:spcPct val="126099"/>
              </a:lnSpc>
            </a:pPr>
            <a:r>
              <a:rPr sz="2300" spc="-25" dirty="0">
                <a:solidFill>
                  <a:srgbClr val="FFFFFF"/>
                </a:solidFill>
                <a:latin typeface="Arial MT"/>
                <a:cs typeface="Arial MT"/>
              </a:rPr>
              <a:t>FY20 FY21 FY22 FY23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r>
              <a:rPr sz="2300" spc="-25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42055" y="4209399"/>
            <a:ext cx="566420" cy="25387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25"/>
              </a:lnSpc>
            </a:pPr>
            <a:r>
              <a:rPr sz="2300" b="1" spc="-20" dirty="0">
                <a:latin typeface="Arial"/>
                <a:cs typeface="Arial"/>
              </a:rPr>
              <a:t>0.01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sz="2300" b="1" spc="-20" dirty="0">
                <a:latin typeface="Arial"/>
                <a:cs typeface="Arial"/>
              </a:rPr>
              <a:t>0.21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sz="2300" b="1" spc="-20" dirty="0">
                <a:latin typeface="Arial"/>
                <a:cs typeface="Arial"/>
              </a:rPr>
              <a:t>0.01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sz="2300" b="1" spc="-20" dirty="0">
                <a:latin typeface="Arial"/>
                <a:cs typeface="Arial"/>
              </a:rPr>
              <a:t>0.02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</a:pPr>
            <a:r>
              <a:rPr sz="2300" b="1" spc="-20" dirty="0">
                <a:latin typeface="Arial"/>
                <a:cs typeface="Arial"/>
              </a:rPr>
              <a:t>0.02</a:t>
            </a:r>
            <a:endParaRPr sz="23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r>
              <a:rPr sz="2300" b="1" spc="-20" dirty="0">
                <a:latin typeface="Arial"/>
                <a:cs typeface="Arial"/>
              </a:rPr>
              <a:t>0.03</a:t>
            </a:r>
            <a:endParaRPr sz="23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6975" y="1663370"/>
            <a:ext cx="4390893" cy="2511834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47072" y="1605386"/>
            <a:ext cx="4555409" cy="242225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2846813" y="1593956"/>
            <a:ext cx="4410074" cy="253364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977135" y="1681696"/>
            <a:ext cx="4648199" cy="247650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0" y="917726"/>
            <a:ext cx="12039600" cy="76200"/>
            <a:chOff x="0" y="917726"/>
            <a:chExt cx="12039600" cy="76200"/>
          </a:xfrm>
        </p:grpSpPr>
        <p:sp>
          <p:nvSpPr>
            <p:cNvPr id="19" name="object 19"/>
            <p:cNvSpPr/>
            <p:nvPr/>
          </p:nvSpPr>
          <p:spPr>
            <a:xfrm>
              <a:off x="4056752" y="917726"/>
              <a:ext cx="3983354" cy="76200"/>
            </a:xfrm>
            <a:custGeom>
              <a:avLst/>
              <a:gdLst/>
              <a:ahLst/>
              <a:cxnLst/>
              <a:rect l="l" t="t" r="r" b="b"/>
              <a:pathLst>
                <a:path w="3983354" h="76200">
                  <a:moveTo>
                    <a:pt x="0" y="76054"/>
                  </a:moveTo>
                  <a:lnTo>
                    <a:pt x="3983295" y="76054"/>
                  </a:lnTo>
                  <a:lnTo>
                    <a:pt x="3983295" y="0"/>
                  </a:lnTo>
                  <a:lnTo>
                    <a:pt x="0" y="0"/>
                  </a:lnTo>
                  <a:lnTo>
                    <a:pt x="0" y="76054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0" y="917726"/>
              <a:ext cx="4057015" cy="76200"/>
            </a:xfrm>
            <a:custGeom>
              <a:avLst/>
              <a:gdLst/>
              <a:ahLst/>
              <a:cxnLst/>
              <a:rect l="l" t="t" r="r" b="b"/>
              <a:pathLst>
                <a:path w="4057015" h="76200">
                  <a:moveTo>
                    <a:pt x="0" y="0"/>
                  </a:moveTo>
                  <a:lnTo>
                    <a:pt x="4056752" y="0"/>
                  </a:lnTo>
                  <a:lnTo>
                    <a:pt x="4056752" y="76054"/>
                  </a:lnTo>
                  <a:lnTo>
                    <a:pt x="0" y="760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40048" y="917726"/>
              <a:ext cx="3999865" cy="76200"/>
            </a:xfrm>
            <a:custGeom>
              <a:avLst/>
              <a:gdLst/>
              <a:ahLst/>
              <a:cxnLst/>
              <a:rect l="l" t="t" r="r" b="b"/>
              <a:pathLst>
                <a:path w="3999865" h="76200">
                  <a:moveTo>
                    <a:pt x="3999550" y="76054"/>
                  </a:moveTo>
                  <a:lnTo>
                    <a:pt x="0" y="76054"/>
                  </a:lnTo>
                  <a:lnTo>
                    <a:pt x="0" y="0"/>
                  </a:lnTo>
                  <a:lnTo>
                    <a:pt x="3999551" y="0"/>
                  </a:lnTo>
                  <a:lnTo>
                    <a:pt x="3999550" y="7605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674221" y="7316539"/>
            <a:ext cx="16935450" cy="2114550"/>
            <a:chOff x="674221" y="7316539"/>
            <a:chExt cx="16935450" cy="2114550"/>
          </a:xfrm>
        </p:grpSpPr>
        <p:sp>
          <p:nvSpPr>
            <p:cNvPr id="23" name="object 23"/>
            <p:cNvSpPr/>
            <p:nvPr/>
          </p:nvSpPr>
          <p:spPr>
            <a:xfrm>
              <a:off x="702611" y="7345114"/>
              <a:ext cx="16881475" cy="2061210"/>
            </a:xfrm>
            <a:custGeom>
              <a:avLst/>
              <a:gdLst/>
              <a:ahLst/>
              <a:cxnLst/>
              <a:rect l="l" t="t" r="r" b="b"/>
              <a:pathLst>
                <a:path w="16881475" h="2061209">
                  <a:moveTo>
                    <a:pt x="16881422" y="2060870"/>
                  </a:moveTo>
                  <a:lnTo>
                    <a:pt x="0" y="2060870"/>
                  </a:lnTo>
                  <a:lnTo>
                    <a:pt x="464264" y="1030434"/>
                  </a:lnTo>
                  <a:lnTo>
                    <a:pt x="0" y="0"/>
                  </a:lnTo>
                  <a:lnTo>
                    <a:pt x="16881422" y="0"/>
                  </a:lnTo>
                  <a:lnTo>
                    <a:pt x="16881422" y="3007"/>
                  </a:lnTo>
                  <a:lnTo>
                    <a:pt x="16418514" y="1030434"/>
                  </a:lnTo>
                  <a:lnTo>
                    <a:pt x="16881422" y="2057862"/>
                  </a:lnTo>
                  <a:lnTo>
                    <a:pt x="16881422" y="2060870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702796" y="7345114"/>
              <a:ext cx="16878300" cy="2057400"/>
            </a:xfrm>
            <a:custGeom>
              <a:avLst/>
              <a:gdLst/>
              <a:ahLst/>
              <a:cxnLst/>
              <a:rect l="l" t="t" r="r" b="b"/>
              <a:pathLst>
                <a:path w="16878300" h="2057400">
                  <a:moveTo>
                    <a:pt x="16878113" y="0"/>
                  </a:moveTo>
                  <a:lnTo>
                    <a:pt x="0" y="0"/>
                  </a:lnTo>
                  <a:lnTo>
                    <a:pt x="464254" y="1030411"/>
                  </a:lnTo>
                  <a:lnTo>
                    <a:pt x="1542" y="2057399"/>
                  </a:lnTo>
                </a:path>
                <a:path w="16878300" h="2057400">
                  <a:moveTo>
                    <a:pt x="16878113" y="2051326"/>
                  </a:moveTo>
                  <a:lnTo>
                    <a:pt x="16418139" y="1030410"/>
                  </a:lnTo>
                  <a:lnTo>
                    <a:pt x="16878113" y="9496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26117" y="1584431"/>
            <a:ext cx="4597300" cy="2464147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193099" y="7386548"/>
            <a:ext cx="15901669" cy="15570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ctr">
              <a:lnSpc>
                <a:spcPts val="2400"/>
              </a:lnSpc>
              <a:spcBef>
                <a:spcPts val="225"/>
              </a:spcBef>
            </a:pP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liquidity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ratios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reveal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while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company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generally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maintains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adequate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short-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term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asset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levels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cover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liabilities,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there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was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a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noticeable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strain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FY23.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slight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recovery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ratios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suggests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efforts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improve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liquidity,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it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not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fully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reached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earlier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stability.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significant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fluctuation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cash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ratio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particularly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underscores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variability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cash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holdings,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which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could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concern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during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periods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financial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stress.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company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may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need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focus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on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improving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its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liquidity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management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ensure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stability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readiness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unforeseen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financial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demands.</a:t>
            </a:r>
            <a:endParaRPr sz="2050">
              <a:latin typeface="Arial MT"/>
              <a:cs typeface="Arial MT"/>
            </a:endParaRPr>
          </a:p>
        </p:txBody>
      </p:sp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988564" y="1612806"/>
            <a:ext cx="4620377" cy="2537470"/>
          </a:xfrm>
          <a:prstGeom prst="rect">
            <a:avLst/>
          </a:prstGeom>
        </p:spPr>
      </p:pic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6971383" y="1591850"/>
          <a:ext cx="4639310" cy="5251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4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6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23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828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8740" marR="167005" algn="just">
                        <a:lnSpc>
                          <a:spcPts val="1290"/>
                        </a:lnSpc>
                        <a:spcBef>
                          <a:spcPts val="725"/>
                        </a:spcBef>
                      </a:pPr>
                      <a:r>
                        <a:rPr sz="11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Trend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Generally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stable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around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0.99x,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with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-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dip to 0.67x in FY23, followed by a </a:t>
                      </a:r>
                      <a:r>
                        <a:rPr sz="11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slight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improvement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0.77x</a:t>
                      </a:r>
                      <a:r>
                        <a:rPr sz="110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FY24.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78740" marR="175260">
                        <a:lnSpc>
                          <a:spcPts val="1290"/>
                        </a:lnSpc>
                        <a:spcBef>
                          <a:spcPts val="5"/>
                        </a:spcBef>
                      </a:pPr>
                      <a:r>
                        <a:rPr sz="11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Interpretation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quick</a:t>
                      </a:r>
                      <a:r>
                        <a:rPr sz="110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ratio</a:t>
                      </a:r>
                      <a:r>
                        <a:rPr sz="110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excludes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inventory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assets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stricter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test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-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liquidity. The observed stability </a:t>
                      </a:r>
                      <a:r>
                        <a:rPr sz="11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indicates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-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reasonable ability to cover </a:t>
                      </a:r>
                      <a:r>
                        <a:rPr sz="11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immediate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liabilities,</a:t>
                      </a:r>
                      <a:r>
                        <a:rPr sz="1100" spc="-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but the dip in</a:t>
                      </a:r>
                      <a:r>
                        <a:rPr sz="1100" spc="-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FY23 and the </a:t>
                      </a:r>
                      <a:r>
                        <a:rPr sz="11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low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recovery in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FY24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suggest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5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company might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have faced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challenges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maintaining</a:t>
                      </a:r>
                      <a:r>
                        <a:rPr sz="1100" spc="-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liquid asset</a:t>
                      </a:r>
                      <a:r>
                        <a:rPr sz="1100" spc="-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levels sufficient</a:t>
                      </a:r>
                      <a:r>
                        <a:rPr sz="1100" spc="-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cover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short-term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debts</a:t>
                      </a:r>
                      <a:r>
                        <a:rPr sz="110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without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relying</a:t>
                      </a:r>
                      <a:r>
                        <a:rPr sz="11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on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selling</a:t>
                      </a:r>
                      <a:r>
                        <a:rPr sz="1100" spc="-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inventory.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0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0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0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0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24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075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9" name="object 29"/>
          <p:cNvGraphicFramePr>
            <a:graphicFrameLocks noGrp="1"/>
          </p:cNvGraphicFramePr>
          <p:nvPr/>
        </p:nvGraphicFramePr>
        <p:xfrm>
          <a:off x="1230327" y="1591851"/>
          <a:ext cx="4574540" cy="511555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4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7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85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447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6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5565" marR="71755">
                        <a:lnSpc>
                          <a:spcPts val="1330"/>
                        </a:lnSpc>
                        <a:spcBef>
                          <a:spcPts val="20"/>
                        </a:spcBef>
                      </a:pPr>
                      <a:r>
                        <a:rPr sz="115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Trend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1150" spc="-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Starts</a:t>
                      </a:r>
                      <a:r>
                        <a:rPr sz="1150" spc="-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around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1.5x,</a:t>
                      </a:r>
                      <a:r>
                        <a:rPr sz="1150" spc="-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dips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150" spc="-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1.22x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FY23,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then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slightly</a:t>
                      </a:r>
                      <a:r>
                        <a:rPr sz="115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recovers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1.35x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11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FY24.</a:t>
                      </a:r>
                      <a:endParaRPr sz="1150">
                        <a:latin typeface="Arial MT"/>
                        <a:cs typeface="Arial MT"/>
                      </a:endParaRPr>
                    </a:p>
                    <a:p>
                      <a:pPr marL="75565" marR="4445">
                        <a:lnSpc>
                          <a:spcPts val="1330"/>
                        </a:lnSpc>
                        <a:spcBef>
                          <a:spcPts val="15"/>
                        </a:spcBef>
                      </a:pPr>
                      <a:r>
                        <a:rPr sz="1150" b="1" spc="-10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Interpretation</a:t>
                      </a:r>
                      <a:r>
                        <a:rPr sz="11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current</a:t>
                      </a:r>
                      <a:r>
                        <a:rPr sz="11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ratio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measures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15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company's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ability</a:t>
                      </a:r>
                      <a:r>
                        <a:rPr sz="115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pay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off</a:t>
                      </a:r>
                      <a:r>
                        <a:rPr sz="115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its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short-</a:t>
                      </a:r>
                      <a:r>
                        <a:rPr sz="11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term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liabilities</a:t>
                      </a:r>
                      <a:r>
                        <a:rPr sz="115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short-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term</a:t>
                      </a:r>
                      <a:r>
                        <a:rPr sz="115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assets.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ratio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above</a:t>
                      </a:r>
                      <a:r>
                        <a:rPr sz="115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1</a:t>
                      </a:r>
                      <a:r>
                        <a:rPr sz="115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15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generally</a:t>
                      </a:r>
                      <a:r>
                        <a:rPr sz="115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seen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as</a:t>
                      </a:r>
                      <a:r>
                        <a:rPr sz="115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healthy.</a:t>
                      </a:r>
                      <a:r>
                        <a:rPr sz="115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dip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FY23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suggests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15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temporary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strain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liquidity,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possibly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due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increased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liabilities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150" spc="-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reduced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liquid</a:t>
                      </a:r>
                      <a:r>
                        <a:rPr sz="1150" spc="-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assets.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50" spc="-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recovery</a:t>
                      </a:r>
                      <a:r>
                        <a:rPr sz="115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FY24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suggests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</a:t>
                      </a:r>
                      <a:r>
                        <a:rPr sz="11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improvement,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but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it's</a:t>
                      </a:r>
                      <a:r>
                        <a:rPr sz="11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still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115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back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initial</a:t>
                      </a:r>
                      <a:r>
                        <a:rPr sz="115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levels,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indicating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ongoing</a:t>
                      </a:r>
                      <a:r>
                        <a:rPr sz="115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variability</a:t>
                      </a:r>
                      <a:r>
                        <a:rPr sz="115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15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handling</a:t>
                      </a:r>
                      <a:r>
                        <a:rPr sz="11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short-</a:t>
                      </a:r>
                      <a:r>
                        <a:rPr sz="11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term </a:t>
                      </a:r>
                      <a:r>
                        <a:rPr sz="11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obligations.</a:t>
                      </a:r>
                      <a:endParaRPr sz="115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2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0" name="object 3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2858243" y="1576659"/>
            <a:ext cx="4389624" cy="2572781"/>
          </a:xfrm>
          <a:prstGeom prst="rect">
            <a:avLst/>
          </a:prstGeom>
        </p:spPr>
      </p:pic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2815248" y="1555704"/>
          <a:ext cx="4433569" cy="534098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3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63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6360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1585">
                <a:tc grid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21212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6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56515" marR="36195">
                        <a:lnSpc>
                          <a:spcPct val="100000"/>
                        </a:lnSpc>
                        <a:spcBef>
                          <a:spcPts val="415"/>
                        </a:spcBef>
                      </a:pPr>
                      <a:r>
                        <a:rPr sz="10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Trend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1000" spc="1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Significantly</a:t>
                      </a:r>
                      <a:r>
                        <a:rPr sz="1000" spc="1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fluctuates,</a:t>
                      </a:r>
                      <a:r>
                        <a:rPr sz="1000" spc="1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1000" spc="1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5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notable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spike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0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FY21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0.2x,</a:t>
                      </a:r>
                      <a:r>
                        <a:rPr sz="10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then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dropping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back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levels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around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0.02x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0.03x.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5651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0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Interpretation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10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cash</a:t>
                      </a:r>
                      <a:r>
                        <a:rPr sz="10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ratio</a:t>
                      </a:r>
                      <a:r>
                        <a:rPr sz="10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0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most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conservative</a:t>
                      </a:r>
                      <a:r>
                        <a:rPr sz="1000" spc="1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liquidity</a:t>
                      </a:r>
                      <a:r>
                        <a:rPr sz="1000" spc="1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measure,</a:t>
                      </a:r>
                      <a:r>
                        <a:rPr sz="1000" spc="1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indicating</a:t>
                      </a:r>
                      <a:r>
                        <a:rPr sz="1000" spc="1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ability</a:t>
                      </a:r>
                      <a:r>
                        <a:rPr sz="10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cover</a:t>
                      </a:r>
                      <a:r>
                        <a:rPr sz="10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short-term</a:t>
                      </a:r>
                      <a:r>
                        <a:rPr sz="10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liabilities</a:t>
                      </a:r>
                      <a:r>
                        <a:rPr sz="10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10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cash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cash</a:t>
                      </a:r>
                      <a:r>
                        <a:rPr sz="10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equivalents</a:t>
                      </a:r>
                      <a:r>
                        <a:rPr sz="10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alone.</a:t>
                      </a:r>
                      <a:r>
                        <a:rPr sz="10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spike</a:t>
                      </a:r>
                      <a:r>
                        <a:rPr sz="10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FY21</a:t>
                      </a:r>
                      <a:r>
                        <a:rPr sz="10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might</a:t>
                      </a:r>
                      <a:r>
                        <a:rPr sz="10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be</a:t>
                      </a:r>
                      <a:r>
                        <a:rPr sz="10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due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temporary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increase</a:t>
                      </a:r>
                      <a:r>
                        <a:rPr sz="1000" spc="5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0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cash</a:t>
                      </a:r>
                      <a:r>
                        <a:rPr sz="10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holdings,</a:t>
                      </a:r>
                      <a:r>
                        <a:rPr sz="10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possibly</a:t>
                      </a:r>
                      <a:r>
                        <a:rPr sz="10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0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response</a:t>
                      </a:r>
                      <a:r>
                        <a:rPr sz="10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specific</a:t>
                      </a:r>
                      <a:r>
                        <a:rPr sz="10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financial</a:t>
                      </a:r>
                      <a:r>
                        <a:rPr sz="1000" spc="10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strategies</a:t>
                      </a:r>
                      <a:r>
                        <a:rPr sz="1000" spc="10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1000" spc="10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external</a:t>
                      </a:r>
                      <a:r>
                        <a:rPr sz="1000" spc="5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factors.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return</a:t>
                      </a:r>
                      <a:r>
                        <a:rPr sz="10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lower</a:t>
                      </a:r>
                      <a:r>
                        <a:rPr sz="10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levels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suggests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0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company</a:t>
                      </a:r>
                      <a:r>
                        <a:rPr sz="10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does</a:t>
                      </a:r>
                      <a:r>
                        <a:rPr sz="10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not</a:t>
                      </a:r>
                      <a:r>
                        <a:rPr sz="10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maintain</a:t>
                      </a:r>
                      <a:r>
                        <a:rPr sz="10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high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level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cash</a:t>
                      </a:r>
                      <a:r>
                        <a:rPr sz="10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hand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regularly,</a:t>
                      </a:r>
                      <a:r>
                        <a:rPr sz="10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0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might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pose</a:t>
                      </a:r>
                      <a:r>
                        <a:rPr sz="10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risks</a:t>
                      </a:r>
                      <a:r>
                        <a:rPr sz="10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if</a:t>
                      </a:r>
                      <a:r>
                        <a:rPr sz="10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sudden</a:t>
                      </a:r>
                      <a:r>
                        <a:rPr sz="10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financial</a:t>
                      </a:r>
                      <a:r>
                        <a:rPr sz="10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needs</a:t>
                      </a:r>
                      <a:r>
                        <a:rPr sz="10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arise.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195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52705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718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Liquidity</a:t>
            </a:r>
            <a:r>
              <a:rPr spc="-210" dirty="0"/>
              <a:t> </a:t>
            </a:r>
            <a:r>
              <a:rPr spc="-10" dirty="0"/>
              <a:t>Ratios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2532640" y="1270777"/>
            <a:ext cx="157734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-100" dirty="0">
                <a:solidFill>
                  <a:srgbClr val="E72328"/>
                </a:solidFill>
                <a:latin typeface="Arial Black"/>
                <a:cs typeface="Arial Black"/>
              </a:rPr>
              <a:t>Current</a:t>
            </a:r>
            <a:r>
              <a:rPr sz="1850" spc="-14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850" spc="-105" dirty="0">
                <a:solidFill>
                  <a:srgbClr val="E72328"/>
                </a:solidFill>
                <a:latin typeface="Arial Black"/>
                <a:cs typeface="Arial Black"/>
              </a:rPr>
              <a:t>Ratio</a:t>
            </a:r>
            <a:endParaRPr sz="1850">
              <a:latin typeface="Arial Black"/>
              <a:cs typeface="Arial Black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633080" y="1270777"/>
            <a:ext cx="1339215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-160" dirty="0">
                <a:solidFill>
                  <a:srgbClr val="E72328"/>
                </a:solidFill>
                <a:latin typeface="Arial Black"/>
                <a:cs typeface="Arial Black"/>
              </a:rPr>
              <a:t>Quick</a:t>
            </a:r>
            <a:r>
              <a:rPr sz="1850" spc="-15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850" spc="-105" dirty="0">
                <a:solidFill>
                  <a:srgbClr val="E72328"/>
                </a:solidFill>
                <a:latin typeface="Arial Black"/>
                <a:cs typeface="Arial Black"/>
              </a:rPr>
              <a:t>Ratio</a:t>
            </a:r>
            <a:endParaRPr sz="1850">
              <a:latin typeface="Arial Black"/>
              <a:cs typeface="Arial Black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4428914" y="1209218"/>
            <a:ext cx="1247140" cy="307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50" spc="-170" dirty="0">
                <a:solidFill>
                  <a:srgbClr val="E72328"/>
                </a:solidFill>
                <a:latin typeface="Arial Black"/>
                <a:cs typeface="Arial Black"/>
              </a:rPr>
              <a:t>Cash</a:t>
            </a:r>
            <a:r>
              <a:rPr sz="1850" spc="-15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850" spc="-110" dirty="0">
                <a:solidFill>
                  <a:srgbClr val="E72328"/>
                </a:solidFill>
                <a:latin typeface="Arial Black"/>
                <a:cs typeface="Arial Black"/>
              </a:rPr>
              <a:t>Ratio</a:t>
            </a:r>
            <a:endParaRPr sz="1850">
              <a:latin typeface="Arial Black"/>
              <a:cs typeface="Arial Black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286126" y="123828"/>
            <a:ext cx="2000249" cy="1447799"/>
          </a:xfrm>
          <a:prstGeom prst="rect">
            <a:avLst/>
          </a:prstGeom>
        </p:spPr>
      </p:pic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4419" rIns="0" bIns="0" rtlCol="0">
            <a:spAutoFit/>
          </a:bodyPr>
          <a:lstStyle/>
          <a:p>
            <a:pPr marL="450850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698582" y="9773759"/>
            <a:ext cx="10591800" cy="70485"/>
            <a:chOff x="7698582" y="9773759"/>
            <a:chExt cx="10591800" cy="70485"/>
          </a:xfrm>
        </p:grpSpPr>
        <p:sp>
          <p:nvSpPr>
            <p:cNvPr id="3" name="object 3"/>
            <p:cNvSpPr/>
            <p:nvPr/>
          </p:nvSpPr>
          <p:spPr>
            <a:xfrm>
              <a:off x="11571398" y="9773759"/>
              <a:ext cx="3441700" cy="70485"/>
            </a:xfrm>
            <a:custGeom>
              <a:avLst/>
              <a:gdLst/>
              <a:ahLst/>
              <a:cxnLst/>
              <a:rect l="l" t="t" r="r" b="b"/>
              <a:pathLst>
                <a:path w="3441700" h="70484">
                  <a:moveTo>
                    <a:pt x="0" y="70106"/>
                  </a:moveTo>
                  <a:lnTo>
                    <a:pt x="3441684" y="70106"/>
                  </a:lnTo>
                  <a:lnTo>
                    <a:pt x="3441684" y="0"/>
                  </a:lnTo>
                  <a:lnTo>
                    <a:pt x="0" y="0"/>
                  </a:lnTo>
                  <a:lnTo>
                    <a:pt x="0" y="70106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936851" y="9773759"/>
              <a:ext cx="3354070" cy="66040"/>
            </a:xfrm>
            <a:custGeom>
              <a:avLst/>
              <a:gdLst/>
              <a:ahLst/>
              <a:cxnLst/>
              <a:rect l="l" t="t" r="r" b="b"/>
              <a:pathLst>
                <a:path w="3354069" h="66040">
                  <a:moveTo>
                    <a:pt x="3353529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353529" y="0"/>
                  </a:lnTo>
                  <a:lnTo>
                    <a:pt x="3353529" y="65653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698582" y="9773759"/>
              <a:ext cx="3872865" cy="70485"/>
            </a:xfrm>
            <a:custGeom>
              <a:avLst/>
              <a:gdLst/>
              <a:ahLst/>
              <a:cxnLst/>
              <a:rect l="l" t="t" r="r" b="b"/>
              <a:pathLst>
                <a:path w="3872865" h="70484">
                  <a:moveTo>
                    <a:pt x="3872816" y="70106"/>
                  </a:moveTo>
                  <a:lnTo>
                    <a:pt x="0" y="70106"/>
                  </a:lnTo>
                  <a:lnTo>
                    <a:pt x="0" y="0"/>
                  </a:lnTo>
                  <a:lnTo>
                    <a:pt x="3872816" y="0"/>
                  </a:lnTo>
                  <a:lnTo>
                    <a:pt x="3872816" y="70106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7263936" y="4236362"/>
            <a:ext cx="676910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0"/>
              </a:lnSpc>
            </a:pP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endParaRPr sz="2200">
              <a:latin typeface="Arial MT"/>
              <a:cs typeface="Arial MT"/>
            </a:endParaRPr>
          </a:p>
          <a:p>
            <a:pPr algn="just">
              <a:lnSpc>
                <a:spcPct val="125000"/>
              </a:lnSpc>
            </a:pP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FY20 FY21 FY22 FY23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123859" y="4236362"/>
            <a:ext cx="551180" cy="24517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0"/>
              </a:lnSpc>
            </a:pPr>
            <a:r>
              <a:rPr sz="2200" b="1" spc="-20" dirty="0">
                <a:latin typeface="Arial"/>
                <a:cs typeface="Arial"/>
              </a:rPr>
              <a:t>41.6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2200" b="1" spc="-20" dirty="0">
                <a:latin typeface="Arial"/>
                <a:cs typeface="Arial"/>
              </a:rPr>
              <a:t>37.3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2200" b="1" spc="-20" dirty="0">
                <a:latin typeface="Arial"/>
                <a:cs typeface="Arial"/>
              </a:rPr>
              <a:t>40.8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2200" b="1" spc="-20" dirty="0">
                <a:latin typeface="Arial"/>
                <a:cs typeface="Arial"/>
              </a:rPr>
              <a:t>39.3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r>
              <a:rPr sz="2200" b="1" spc="-20" dirty="0">
                <a:latin typeface="Arial"/>
                <a:cs typeface="Arial"/>
              </a:rPr>
              <a:t>39.6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230"/>
              </a:spcBef>
            </a:pPr>
            <a:r>
              <a:rPr sz="2200" b="1" spc="-20" dirty="0">
                <a:latin typeface="Arial"/>
                <a:cs typeface="Arial"/>
              </a:rPr>
              <a:t>37.8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1097" y="1713574"/>
            <a:ext cx="4331410" cy="244530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87290" y="4170766"/>
            <a:ext cx="667385" cy="2412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5"/>
              </a:lnSpc>
            </a:pP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endParaRPr sz="2200">
              <a:latin typeface="Arial MT"/>
              <a:cs typeface="Arial MT"/>
            </a:endParaRPr>
          </a:p>
          <a:p>
            <a:pPr algn="just">
              <a:lnSpc>
                <a:spcPct val="124000"/>
              </a:lnSpc>
            </a:pP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FY20 FY21 FY22 FY23</a:t>
            </a:r>
            <a:endParaRPr sz="22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735112" y="4170766"/>
            <a:ext cx="543560" cy="24123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5"/>
              </a:lnSpc>
            </a:pPr>
            <a:r>
              <a:rPr sz="2200" b="1" spc="-20" dirty="0">
                <a:latin typeface="Arial"/>
                <a:cs typeface="Arial"/>
              </a:rPr>
              <a:t>71.1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r>
              <a:rPr sz="2200" b="1" spc="-20" dirty="0">
                <a:latin typeface="Arial"/>
                <a:cs typeface="Arial"/>
              </a:rPr>
              <a:t>59.6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r>
              <a:rPr sz="2200" b="1" spc="-20" dirty="0">
                <a:latin typeface="Arial"/>
                <a:cs typeface="Arial"/>
              </a:rPr>
              <a:t>68.9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r>
              <a:rPr sz="2200" b="1" spc="-20" dirty="0">
                <a:latin typeface="Arial"/>
                <a:cs typeface="Arial"/>
              </a:rPr>
              <a:t>64.7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635"/>
              </a:spcBef>
            </a:pPr>
            <a:r>
              <a:rPr sz="2200" b="1" spc="-20" dirty="0">
                <a:latin typeface="Arial"/>
                <a:cs typeface="Arial"/>
              </a:rPr>
              <a:t>65.6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55"/>
              </a:spcBef>
            </a:pPr>
            <a:r>
              <a:rPr sz="2200" b="1" spc="-20" dirty="0">
                <a:latin typeface="Arial"/>
                <a:cs typeface="Arial"/>
              </a:rPr>
              <a:t>60.7</a:t>
            </a:r>
            <a:endParaRPr sz="2200">
              <a:latin typeface="Arial"/>
              <a:cs typeface="Arial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35355" y="1683639"/>
            <a:ext cx="4270137" cy="2410572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2738612" y="4226215"/>
            <a:ext cx="692150" cy="2527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r>
              <a:rPr sz="2250" spc="-20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endParaRPr sz="2250">
              <a:latin typeface="Arial MT"/>
              <a:cs typeface="Arial MT"/>
            </a:endParaRPr>
          </a:p>
          <a:p>
            <a:pPr algn="just">
              <a:lnSpc>
                <a:spcPts val="3470"/>
              </a:lnSpc>
              <a:spcBef>
                <a:spcPts val="240"/>
              </a:spcBef>
            </a:pPr>
            <a:r>
              <a:rPr sz="2250" spc="-20" dirty="0">
                <a:solidFill>
                  <a:srgbClr val="FFFFFF"/>
                </a:solidFill>
                <a:latin typeface="Arial MT"/>
                <a:cs typeface="Arial MT"/>
              </a:rPr>
              <a:t>FY20 FY21 FY22 FY23</a:t>
            </a:r>
            <a:endParaRPr sz="22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r>
              <a:rPr sz="2250" spc="-20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610984" y="4226215"/>
            <a:ext cx="563880" cy="25279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r>
              <a:rPr sz="2250" b="1" spc="-20" dirty="0">
                <a:latin typeface="Arial"/>
                <a:cs typeface="Arial"/>
              </a:rPr>
              <a:t>5.81</a:t>
            </a:r>
            <a:endParaRPr sz="2250">
              <a:latin typeface="Arial"/>
              <a:cs typeface="Arial"/>
            </a:endParaRPr>
          </a:p>
          <a:p>
            <a:pPr marL="80010">
              <a:lnSpc>
                <a:spcPct val="100000"/>
              </a:lnSpc>
              <a:spcBef>
                <a:spcPts val="765"/>
              </a:spcBef>
            </a:pPr>
            <a:r>
              <a:rPr sz="2250" b="1" spc="-25" dirty="0">
                <a:latin typeface="Arial"/>
                <a:cs typeface="Arial"/>
              </a:rPr>
              <a:t>4.9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r>
              <a:rPr sz="2250" b="1" spc="-20" dirty="0">
                <a:latin typeface="Arial"/>
                <a:cs typeface="Arial"/>
              </a:rPr>
              <a:t>6.64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r>
              <a:rPr sz="2250" b="1" spc="-20" dirty="0">
                <a:latin typeface="Arial"/>
                <a:cs typeface="Arial"/>
              </a:rPr>
              <a:t>3.28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65"/>
              </a:spcBef>
            </a:pPr>
            <a:r>
              <a:rPr sz="2250" b="1" spc="-20" dirty="0">
                <a:latin typeface="Arial"/>
                <a:cs typeface="Arial"/>
              </a:rPr>
              <a:t>3.65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</a:pPr>
            <a:r>
              <a:rPr sz="2250" b="1" spc="-20" dirty="0">
                <a:latin typeface="Arial"/>
                <a:cs typeface="Arial"/>
              </a:rPr>
              <a:t>8.67</a:t>
            </a:r>
            <a:endParaRPr sz="225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706385" y="1691367"/>
            <a:ext cx="4109994" cy="2500753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35355" y="1633637"/>
            <a:ext cx="4264040" cy="2411562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2696141" y="1622207"/>
            <a:ext cx="4133849" cy="252412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0" y="942986"/>
            <a:ext cx="10515600" cy="66040"/>
            <a:chOff x="0" y="942986"/>
            <a:chExt cx="10515600" cy="66040"/>
          </a:xfrm>
        </p:grpSpPr>
        <p:sp>
          <p:nvSpPr>
            <p:cNvPr id="18" name="object 18"/>
            <p:cNvSpPr/>
            <p:nvPr/>
          </p:nvSpPr>
          <p:spPr>
            <a:xfrm>
              <a:off x="3543240" y="942986"/>
              <a:ext cx="3479165" cy="66040"/>
            </a:xfrm>
            <a:custGeom>
              <a:avLst/>
              <a:gdLst/>
              <a:ahLst/>
              <a:cxnLst/>
              <a:rect l="l" t="t" r="r" b="b"/>
              <a:pathLst>
                <a:path w="3479165" h="66040">
                  <a:moveTo>
                    <a:pt x="0" y="65653"/>
                  </a:moveTo>
                  <a:lnTo>
                    <a:pt x="3479080" y="65653"/>
                  </a:lnTo>
                  <a:lnTo>
                    <a:pt x="3479080" y="0"/>
                  </a:lnTo>
                  <a:lnTo>
                    <a:pt x="0" y="0"/>
                  </a:lnTo>
                  <a:lnTo>
                    <a:pt x="0" y="65653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0" y="942986"/>
              <a:ext cx="3543300" cy="66040"/>
            </a:xfrm>
            <a:custGeom>
              <a:avLst/>
              <a:gdLst/>
              <a:ahLst/>
              <a:cxnLst/>
              <a:rect l="l" t="t" r="r" b="b"/>
              <a:pathLst>
                <a:path w="3543300" h="66040">
                  <a:moveTo>
                    <a:pt x="3543240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543240" y="0"/>
                  </a:lnTo>
                  <a:lnTo>
                    <a:pt x="3543240" y="65653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7022320" y="942986"/>
              <a:ext cx="3493770" cy="66040"/>
            </a:xfrm>
            <a:custGeom>
              <a:avLst/>
              <a:gdLst/>
              <a:ahLst/>
              <a:cxnLst/>
              <a:rect l="l" t="t" r="r" b="b"/>
              <a:pathLst>
                <a:path w="3493770" h="66040">
                  <a:moveTo>
                    <a:pt x="3493278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493278" y="0"/>
                  </a:lnTo>
                  <a:lnTo>
                    <a:pt x="3493278" y="65653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1" name="object 21"/>
          <p:cNvGrpSpPr/>
          <p:nvPr/>
        </p:nvGrpSpPr>
        <p:grpSpPr>
          <a:xfrm>
            <a:off x="573623" y="7092925"/>
            <a:ext cx="16714469" cy="2295525"/>
            <a:chOff x="573623" y="7092925"/>
            <a:chExt cx="16714469" cy="2295525"/>
          </a:xfrm>
        </p:grpSpPr>
        <p:sp>
          <p:nvSpPr>
            <p:cNvPr id="22" name="object 22"/>
            <p:cNvSpPr/>
            <p:nvPr/>
          </p:nvSpPr>
          <p:spPr>
            <a:xfrm>
              <a:off x="602067" y="7121501"/>
              <a:ext cx="16655415" cy="2243455"/>
            </a:xfrm>
            <a:custGeom>
              <a:avLst/>
              <a:gdLst/>
              <a:ahLst/>
              <a:cxnLst/>
              <a:rect l="l" t="t" r="r" b="b"/>
              <a:pathLst>
                <a:path w="16655415" h="2243454">
                  <a:moveTo>
                    <a:pt x="16655193" y="2242887"/>
                  </a:moveTo>
                  <a:lnTo>
                    <a:pt x="0" y="2242887"/>
                  </a:lnTo>
                  <a:lnTo>
                    <a:pt x="464264" y="1121443"/>
                  </a:lnTo>
                  <a:lnTo>
                    <a:pt x="0" y="0"/>
                  </a:lnTo>
                  <a:lnTo>
                    <a:pt x="16655193" y="0"/>
                  </a:lnTo>
                  <a:lnTo>
                    <a:pt x="16655193" y="4928"/>
                  </a:lnTo>
                  <a:lnTo>
                    <a:pt x="16192970" y="1121443"/>
                  </a:lnTo>
                  <a:lnTo>
                    <a:pt x="16655193" y="2237959"/>
                  </a:lnTo>
                  <a:lnTo>
                    <a:pt x="16655193" y="2242887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02198" y="7121500"/>
              <a:ext cx="16657319" cy="2238375"/>
            </a:xfrm>
            <a:custGeom>
              <a:avLst/>
              <a:gdLst/>
              <a:ahLst/>
              <a:cxnLst/>
              <a:rect l="l" t="t" r="r" b="b"/>
              <a:pathLst>
                <a:path w="16657319" h="2238375">
                  <a:moveTo>
                    <a:pt x="16655026" y="2238376"/>
                  </a:moveTo>
                  <a:lnTo>
                    <a:pt x="16192622" y="1121419"/>
                  </a:lnTo>
                  <a:lnTo>
                    <a:pt x="16656875" y="0"/>
                  </a:lnTo>
                  <a:lnTo>
                    <a:pt x="0" y="0"/>
                  </a:lnTo>
                  <a:lnTo>
                    <a:pt x="464254" y="1121420"/>
                  </a:lnTo>
                  <a:lnTo>
                    <a:pt x="1848" y="2238375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200019" y="1709563"/>
            <a:ext cx="4352924" cy="2467707"/>
          </a:xfrm>
          <a:prstGeom prst="rect">
            <a:avLst/>
          </a:prstGeom>
        </p:spPr>
      </p:pic>
      <p:grpSp>
        <p:nvGrpSpPr>
          <p:cNvPr id="25" name="object 25"/>
          <p:cNvGrpSpPr/>
          <p:nvPr/>
        </p:nvGrpSpPr>
        <p:grpSpPr>
          <a:xfrm>
            <a:off x="1814400" y="1612681"/>
            <a:ext cx="4305935" cy="2466975"/>
            <a:chOff x="1814400" y="1612681"/>
            <a:chExt cx="4305935" cy="2466975"/>
          </a:xfrm>
        </p:grpSpPr>
        <p:pic>
          <p:nvPicPr>
            <p:cNvPr id="26" name="object 2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814400" y="1612681"/>
              <a:ext cx="4305894" cy="245343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14400" y="1620068"/>
              <a:ext cx="4305894" cy="2459102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1167564" y="7286766"/>
            <a:ext cx="15526385" cy="15570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algn="ctr">
              <a:lnSpc>
                <a:spcPts val="2400"/>
              </a:lnSpc>
              <a:spcBef>
                <a:spcPts val="225"/>
              </a:spcBef>
            </a:pP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solvency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ratios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highlight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company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been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progressively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reducing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its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leverage,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suggesting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strategic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move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towards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a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lower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risk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financial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structure.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initial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debt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levels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were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reduced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significantly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FY21,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stability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thereafter.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fluctuating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interest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coverage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ratio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indicates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periods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stress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managing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interest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expenses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shows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robust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recovery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last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two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years,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reflecting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possibly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improved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operational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efficiency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earnings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growth.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trends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suggest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strengthening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financial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position,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but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company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continue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monitor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manage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its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debt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levels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earnings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stability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ensure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long-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term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financial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health.</a:t>
            </a:r>
            <a:endParaRPr sz="2050">
              <a:latin typeface="Arial MT"/>
              <a:cs typeface="Arial MT"/>
            </a:endParaRPr>
          </a:p>
        </p:txBody>
      </p:sp>
      <p:pic>
        <p:nvPicPr>
          <p:cNvPr id="29" name="object 2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211097" y="1595537"/>
            <a:ext cx="4332208" cy="2551710"/>
          </a:xfrm>
          <a:prstGeom prst="rect">
            <a:avLst/>
          </a:prstGeom>
        </p:spPr>
      </p:pic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7194439" y="1574582"/>
          <a:ext cx="4438015" cy="52787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92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87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747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761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212121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9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3660" marR="109855">
                        <a:lnSpc>
                          <a:spcPts val="1480"/>
                        </a:lnSpc>
                        <a:spcBef>
                          <a:spcPts val="725"/>
                        </a:spcBef>
                      </a:pPr>
                      <a:r>
                        <a:rPr sz="125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Trend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12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2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ratio</a:t>
                      </a:r>
                      <a:r>
                        <a:rPr sz="12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decreases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significantly</a:t>
                      </a:r>
                      <a:r>
                        <a:rPr sz="12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from</a:t>
                      </a:r>
                      <a:r>
                        <a:rPr sz="125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FY19</a:t>
                      </a:r>
                      <a:r>
                        <a:rPr sz="125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25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FY21,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slightly</a:t>
                      </a:r>
                      <a:r>
                        <a:rPr sz="12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increases</a:t>
                      </a:r>
                      <a:r>
                        <a:rPr sz="12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2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FY22,</a:t>
                      </a:r>
                      <a:r>
                        <a:rPr sz="125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2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then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shows</a:t>
                      </a:r>
                      <a:r>
                        <a:rPr sz="12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2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decrease</a:t>
                      </a:r>
                      <a:r>
                        <a:rPr sz="12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again</a:t>
                      </a:r>
                      <a:r>
                        <a:rPr sz="12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12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FY24. </a:t>
                      </a:r>
                      <a:r>
                        <a:rPr sz="125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Interpretation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1250" spc="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sz="1250" spc="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ratio</a:t>
                      </a:r>
                      <a:r>
                        <a:rPr sz="1250" spc="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shows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what</a:t>
                      </a:r>
                      <a:r>
                        <a:rPr sz="12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percentage</a:t>
                      </a:r>
                      <a:r>
                        <a:rPr sz="12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2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2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company's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assets</a:t>
                      </a:r>
                      <a:r>
                        <a:rPr sz="12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2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financed</a:t>
                      </a:r>
                      <a:r>
                        <a:rPr sz="12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12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debt.</a:t>
                      </a:r>
                      <a:r>
                        <a:rPr sz="12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observed</a:t>
                      </a:r>
                      <a:r>
                        <a:rPr sz="125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decrease</a:t>
                      </a:r>
                      <a:r>
                        <a:rPr sz="125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suggests</a:t>
                      </a:r>
                      <a:r>
                        <a:rPr sz="125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that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2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company</a:t>
                      </a:r>
                      <a:r>
                        <a:rPr sz="12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has</a:t>
                      </a:r>
                      <a:r>
                        <a:rPr sz="12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been</a:t>
                      </a:r>
                      <a:r>
                        <a:rPr sz="12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reducing</a:t>
                      </a:r>
                      <a:r>
                        <a:rPr sz="12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its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reliance</a:t>
                      </a:r>
                      <a:r>
                        <a:rPr sz="12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12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debt</a:t>
                      </a:r>
                      <a:r>
                        <a:rPr sz="12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2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finance</a:t>
                      </a:r>
                      <a:r>
                        <a:rPr sz="12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its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assets,</a:t>
                      </a:r>
                      <a:r>
                        <a:rPr sz="12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2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can</a:t>
                      </a:r>
                      <a:r>
                        <a:rPr sz="12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reduce</a:t>
                      </a:r>
                      <a:r>
                        <a:rPr sz="12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financial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risk</a:t>
                      </a:r>
                      <a:r>
                        <a:rPr sz="12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2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potentially</a:t>
                      </a:r>
                      <a:r>
                        <a:rPr sz="12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increase </a:t>
                      </a:r>
                      <a:r>
                        <a:rPr sz="12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financial</a:t>
                      </a:r>
                      <a:r>
                        <a:rPr sz="125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2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stability.</a:t>
                      </a:r>
                      <a:endParaRPr sz="1250">
                        <a:latin typeface="Arial MT"/>
                        <a:cs typeface="Arial MT"/>
                      </a:endParaRPr>
                    </a:p>
                  </a:txBody>
                  <a:tcPr marL="0" marR="0" marT="9207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1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07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07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07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84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07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11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2075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1" name="object 31"/>
          <p:cNvGraphicFramePr>
            <a:graphicFrameLocks noGrp="1"/>
          </p:cNvGraphicFramePr>
          <p:nvPr/>
        </p:nvGraphicFramePr>
        <p:xfrm>
          <a:off x="1818570" y="1612681"/>
          <a:ext cx="4384040" cy="51212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81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08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253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3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71120" marR="104139">
                        <a:lnSpc>
                          <a:spcPct val="100000"/>
                        </a:lnSpc>
                        <a:spcBef>
                          <a:spcPts val="200"/>
                        </a:spcBef>
                      </a:pPr>
                      <a:r>
                        <a:rPr sz="11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Trend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11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Starts</a:t>
                      </a:r>
                      <a:r>
                        <a:rPr sz="11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sz="11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peak</a:t>
                      </a:r>
                      <a:r>
                        <a:rPr sz="11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FY19,</a:t>
                      </a:r>
                      <a:r>
                        <a:rPr sz="1100" spc="7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shows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general</a:t>
                      </a:r>
                      <a:r>
                        <a:rPr sz="11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decline</a:t>
                      </a:r>
                      <a:r>
                        <a:rPr sz="11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through</a:t>
                      </a:r>
                      <a:r>
                        <a:rPr sz="11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FY21,</a:t>
                      </a:r>
                      <a:r>
                        <a:rPr sz="11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stabilizes</a:t>
                      </a:r>
                      <a:r>
                        <a:rPr sz="1100" spc="1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thereafter</a:t>
                      </a:r>
                      <a:r>
                        <a:rPr sz="1100" spc="1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with</a:t>
                      </a:r>
                      <a:r>
                        <a:rPr sz="1100" spc="1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minor </a:t>
                      </a:r>
                      <a:r>
                        <a:rPr sz="11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fluctuations.</a:t>
                      </a:r>
                      <a:endParaRPr sz="1100">
                        <a:latin typeface="Arial MT"/>
                        <a:cs typeface="Arial MT"/>
                      </a:endParaRPr>
                    </a:p>
                    <a:p>
                      <a:pPr marL="71120" marR="40005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Interpretation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1100" spc="1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1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debt</a:t>
                      </a:r>
                      <a:r>
                        <a:rPr sz="1100" spc="114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100" spc="1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equity</a:t>
                      </a:r>
                      <a:r>
                        <a:rPr sz="1100" spc="1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ratio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indicates</a:t>
                      </a:r>
                      <a:r>
                        <a:rPr sz="11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proportion</a:t>
                      </a:r>
                      <a:r>
                        <a:rPr sz="11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100" spc="10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equity</a:t>
                      </a:r>
                      <a:r>
                        <a:rPr sz="11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debt</a:t>
                      </a:r>
                      <a:r>
                        <a:rPr sz="11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used</a:t>
                      </a:r>
                      <a:r>
                        <a:rPr sz="11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1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finance</a:t>
                      </a:r>
                      <a:r>
                        <a:rPr sz="11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7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company's</a:t>
                      </a:r>
                      <a:r>
                        <a:rPr sz="1100" spc="5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assets.</a:t>
                      </a:r>
                      <a:r>
                        <a:rPr sz="11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10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decreasing</a:t>
                      </a:r>
                      <a:r>
                        <a:rPr sz="1100" spc="10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trend</a:t>
                      </a:r>
                      <a:r>
                        <a:rPr sz="1100" spc="10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generally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suggests</a:t>
                      </a:r>
                      <a:r>
                        <a:rPr sz="11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reduction</a:t>
                      </a:r>
                      <a:r>
                        <a:rPr sz="11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leverage,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implying</a:t>
                      </a:r>
                      <a:r>
                        <a:rPr sz="11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1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company</a:t>
                      </a:r>
                      <a:r>
                        <a:rPr sz="11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is</a:t>
                      </a:r>
                      <a:r>
                        <a:rPr sz="11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relying</a:t>
                      </a:r>
                      <a:r>
                        <a:rPr sz="1100" spc="8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less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11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debt</a:t>
                      </a:r>
                      <a:r>
                        <a:rPr sz="11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relative</a:t>
                      </a:r>
                      <a:r>
                        <a:rPr sz="11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1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equity.</a:t>
                      </a:r>
                      <a:r>
                        <a:rPr sz="1100" spc="8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stabilization</a:t>
                      </a:r>
                      <a:r>
                        <a:rPr sz="1100" spc="10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indicates</a:t>
                      </a:r>
                      <a:r>
                        <a:rPr sz="1100" spc="10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1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more</a:t>
                      </a:r>
                      <a:r>
                        <a:rPr sz="1100" spc="10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consistent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financial</a:t>
                      </a:r>
                      <a:r>
                        <a:rPr sz="11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structure</a:t>
                      </a:r>
                      <a:r>
                        <a:rPr sz="11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1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1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later</a:t>
                      </a:r>
                      <a:r>
                        <a:rPr sz="1100" spc="9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years,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possibly</a:t>
                      </a:r>
                      <a:r>
                        <a:rPr sz="1100" spc="1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reflecting</a:t>
                      </a:r>
                      <a:r>
                        <a:rPr sz="1100" spc="1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1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strategic</a:t>
                      </a:r>
                      <a:r>
                        <a:rPr sz="1100" spc="1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shift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towards</a:t>
                      </a:r>
                      <a:r>
                        <a:rPr sz="11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1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balanced</a:t>
                      </a:r>
                      <a:r>
                        <a:rPr sz="11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capital</a:t>
                      </a:r>
                      <a:r>
                        <a:rPr sz="11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structure.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52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2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54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2" name="object 32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2696141" y="1655231"/>
            <a:ext cx="4133849" cy="2524124"/>
          </a:xfrm>
          <a:prstGeom prst="rect">
            <a:avLst/>
          </a:prstGeom>
        </p:spPr>
      </p:pic>
      <p:pic>
        <p:nvPicPr>
          <p:cNvPr id="33" name="object 33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2706385" y="1595537"/>
            <a:ext cx="4109994" cy="2559683"/>
          </a:xfrm>
          <a:prstGeom prst="rect">
            <a:avLst/>
          </a:prstGeom>
        </p:spPr>
      </p:pic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12666281" y="1574581"/>
          <a:ext cx="4247515" cy="53092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69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88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26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2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4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4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81280" marR="64769">
                        <a:lnSpc>
                          <a:spcPts val="1240"/>
                        </a:lnSpc>
                        <a:spcBef>
                          <a:spcPts val="340"/>
                        </a:spcBef>
                      </a:pPr>
                      <a:r>
                        <a:rPr sz="105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Trend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 Sees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significant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dip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FY21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 FY22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but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recovers strongly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FY23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0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FY24.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L="81280">
                        <a:lnSpc>
                          <a:spcPts val="1180"/>
                        </a:lnSpc>
                      </a:pPr>
                      <a:r>
                        <a:rPr sz="105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Interpretation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10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05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interest</a:t>
                      </a:r>
                      <a:r>
                        <a:rPr sz="105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coverage</a:t>
                      </a:r>
                      <a:endParaRPr sz="1050">
                        <a:latin typeface="Arial MT"/>
                        <a:cs typeface="Arial MT"/>
                      </a:endParaRPr>
                    </a:p>
                    <a:p>
                      <a:pPr marL="81280" marR="46355">
                        <a:lnSpc>
                          <a:spcPts val="1240"/>
                        </a:lnSpc>
                        <a:spcBef>
                          <a:spcPts val="45"/>
                        </a:spcBef>
                      </a:pP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ratio is a measure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of a company's </a:t>
                      </a:r>
                      <a:r>
                        <a:rPr sz="10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ability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 handle its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debt obligations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by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comparing its earnings before </a:t>
                      </a:r>
                      <a:r>
                        <a:rPr sz="10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interest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taxes</a:t>
                      </a:r>
                      <a:r>
                        <a:rPr sz="10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(EBIT)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0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its</a:t>
                      </a:r>
                      <a:r>
                        <a:rPr sz="10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interest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expenses. The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low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points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FY21 </a:t>
                      </a:r>
                      <a:r>
                        <a:rPr sz="10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FY22 indicate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difficulties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covering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interest expenses,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possibly due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lower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earnings or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higher interest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costs.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subsequent recovery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suggests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improvement</a:t>
                      </a:r>
                      <a:r>
                        <a:rPr sz="1050" spc="-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 earnings </a:t>
                      </a:r>
                      <a:r>
                        <a:rPr sz="105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or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management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debt</a:t>
                      </a:r>
                      <a:r>
                        <a:rPr sz="105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costs,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enhancing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 company's ability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 service</a:t>
                      </a:r>
                      <a:r>
                        <a:rPr sz="105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its </a:t>
                      </a:r>
                      <a:r>
                        <a:rPr sz="105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debt.</a:t>
                      </a:r>
                      <a:endParaRPr sz="1050">
                        <a:latin typeface="Arial MT"/>
                        <a:cs typeface="Arial MT"/>
                      </a:endParaRPr>
                    </a:p>
                  </a:txBody>
                  <a:tcPr marL="0" marR="0" marT="43180" marB="0">
                    <a:lnL w="19050" cap="flat" cmpd="sng" algn="ctr">
                      <a:solidFill>
                        <a:srgbClr val="21212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0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57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318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5" name="object 3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489" rIns="0" bIns="0" rtlCol="0">
            <a:spAutoFit/>
          </a:bodyPr>
          <a:lstStyle/>
          <a:p>
            <a:pPr marL="298450">
              <a:lnSpc>
                <a:spcPct val="100000"/>
              </a:lnSpc>
              <a:spcBef>
                <a:spcPts val="100"/>
              </a:spcBef>
            </a:pPr>
            <a:r>
              <a:rPr dirty="0"/>
              <a:t>Solvency</a:t>
            </a:r>
            <a:r>
              <a:rPr spc="-130" dirty="0"/>
              <a:t> </a:t>
            </a:r>
            <a:r>
              <a:rPr spc="-10" dirty="0"/>
              <a:t>Ratios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760905" y="1268116"/>
            <a:ext cx="241935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75" dirty="0">
                <a:solidFill>
                  <a:srgbClr val="E72328"/>
                </a:solidFill>
                <a:latin typeface="Arial Black"/>
                <a:cs typeface="Arial Black"/>
              </a:rPr>
              <a:t>Debt</a:t>
            </a:r>
            <a:r>
              <a:rPr sz="1900" spc="-15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70" dirty="0">
                <a:solidFill>
                  <a:srgbClr val="E72328"/>
                </a:solidFill>
                <a:latin typeface="Arial Black"/>
                <a:cs typeface="Arial Black"/>
              </a:rPr>
              <a:t>to</a:t>
            </a:r>
            <a:r>
              <a:rPr sz="1900" spc="-15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105" dirty="0">
                <a:solidFill>
                  <a:srgbClr val="E72328"/>
                </a:solidFill>
                <a:latin typeface="Arial Black"/>
                <a:cs typeface="Arial Black"/>
              </a:rPr>
              <a:t>Equity</a:t>
            </a:r>
            <a:r>
              <a:rPr sz="1900" spc="-15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95" dirty="0">
                <a:solidFill>
                  <a:srgbClr val="E72328"/>
                </a:solidFill>
                <a:latin typeface="Arial Black"/>
                <a:cs typeface="Arial Black"/>
              </a:rPr>
              <a:t>Ratio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133167" y="1249066"/>
            <a:ext cx="246634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75" dirty="0">
                <a:solidFill>
                  <a:srgbClr val="E72328"/>
                </a:solidFill>
                <a:latin typeface="Arial Black"/>
                <a:cs typeface="Arial Black"/>
              </a:rPr>
              <a:t>Debt</a:t>
            </a:r>
            <a:r>
              <a:rPr sz="1900" spc="-16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180" dirty="0">
                <a:solidFill>
                  <a:srgbClr val="E72328"/>
                </a:solidFill>
                <a:latin typeface="Arial Black"/>
                <a:cs typeface="Arial Black"/>
              </a:rPr>
              <a:t>To</a:t>
            </a:r>
            <a:r>
              <a:rPr sz="1900" spc="-16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180" dirty="0">
                <a:solidFill>
                  <a:srgbClr val="E72328"/>
                </a:solidFill>
                <a:latin typeface="Arial Black"/>
                <a:cs typeface="Arial Black"/>
              </a:rPr>
              <a:t>Assets</a:t>
            </a:r>
            <a:r>
              <a:rPr sz="1900" spc="-16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95" dirty="0">
                <a:solidFill>
                  <a:srgbClr val="E72328"/>
                </a:solidFill>
                <a:latin typeface="Arial Black"/>
                <a:cs typeface="Arial Black"/>
              </a:rPr>
              <a:t>Ratio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3353028" y="1268116"/>
            <a:ext cx="281813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14" dirty="0">
                <a:solidFill>
                  <a:srgbClr val="E72328"/>
                </a:solidFill>
                <a:latin typeface="Arial Black"/>
                <a:cs typeface="Arial Black"/>
              </a:rPr>
              <a:t>Interest</a:t>
            </a:r>
            <a:r>
              <a:rPr sz="1900" spc="-13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140" dirty="0">
                <a:solidFill>
                  <a:srgbClr val="E72328"/>
                </a:solidFill>
                <a:latin typeface="Arial Black"/>
                <a:cs typeface="Arial Black"/>
              </a:rPr>
              <a:t>Coverage</a:t>
            </a:r>
            <a:r>
              <a:rPr sz="1900" spc="-13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85" dirty="0">
                <a:solidFill>
                  <a:srgbClr val="E72328"/>
                </a:solidFill>
                <a:latin typeface="Arial Black"/>
                <a:cs typeface="Arial Black"/>
              </a:rPr>
              <a:t>Ratio</a:t>
            </a:r>
            <a:endParaRPr sz="1900">
              <a:latin typeface="Arial Black"/>
              <a:cs typeface="Arial Black"/>
            </a:endParaRPr>
          </a:p>
        </p:txBody>
      </p:sp>
      <p:pic>
        <p:nvPicPr>
          <p:cNvPr id="39" name="object 39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6286126" y="123828"/>
            <a:ext cx="2000249" cy="1447799"/>
          </a:xfrm>
          <a:prstGeom prst="rect">
            <a:avLst/>
          </a:prstGeom>
        </p:spPr>
      </p:pic>
      <p:sp>
        <p:nvSpPr>
          <p:cNvPr id="40" name="object 4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34419" rIns="0" bIns="0" rtlCol="0">
            <a:spAutoFit/>
          </a:bodyPr>
          <a:lstStyle/>
          <a:p>
            <a:pPr marL="450850">
              <a:lnSpc>
                <a:spcPts val="163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40" dirty="0">
                <a:latin typeface="Arial"/>
                <a:cs typeface="Arial"/>
              </a:rPr>
              <a:t> </a:t>
            </a:r>
            <a:r>
              <a:rPr dirty="0"/>
              <a:t>Pilani,</a:t>
            </a:r>
            <a:r>
              <a:rPr spc="-40" dirty="0"/>
              <a:t> </a:t>
            </a:r>
            <a:r>
              <a:rPr dirty="0"/>
              <a:t>Hyderabad</a:t>
            </a:r>
            <a:r>
              <a:rPr spc="-35" dirty="0"/>
              <a:t> </a:t>
            </a:r>
            <a:r>
              <a:rPr spc="-10" dirty="0"/>
              <a:t>Campus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25013" y="9678407"/>
            <a:ext cx="12058650" cy="87630"/>
            <a:chOff x="6225013" y="9678407"/>
            <a:chExt cx="12058650" cy="87630"/>
          </a:xfrm>
        </p:grpSpPr>
        <p:sp>
          <p:nvSpPr>
            <p:cNvPr id="3" name="object 3"/>
            <p:cNvSpPr/>
            <p:nvPr/>
          </p:nvSpPr>
          <p:spPr>
            <a:xfrm>
              <a:off x="10634174" y="9678407"/>
              <a:ext cx="3918585" cy="87630"/>
            </a:xfrm>
            <a:custGeom>
              <a:avLst/>
              <a:gdLst/>
              <a:ahLst/>
              <a:cxnLst/>
              <a:rect l="l" t="t" r="r" b="b"/>
              <a:pathLst>
                <a:path w="3918584" h="87629">
                  <a:moveTo>
                    <a:pt x="0" y="87633"/>
                  </a:moveTo>
                  <a:lnTo>
                    <a:pt x="3918320" y="87633"/>
                  </a:lnTo>
                  <a:lnTo>
                    <a:pt x="3918320" y="0"/>
                  </a:lnTo>
                  <a:lnTo>
                    <a:pt x="0" y="0"/>
                  </a:lnTo>
                  <a:lnTo>
                    <a:pt x="0" y="87633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4465706" y="9678407"/>
              <a:ext cx="3818254" cy="82550"/>
            </a:xfrm>
            <a:custGeom>
              <a:avLst/>
              <a:gdLst/>
              <a:ahLst/>
              <a:cxnLst/>
              <a:rect l="l" t="t" r="r" b="b"/>
              <a:pathLst>
                <a:path w="3818255" h="82550">
                  <a:moveTo>
                    <a:pt x="3817957" y="82067"/>
                  </a:moveTo>
                  <a:lnTo>
                    <a:pt x="0" y="82067"/>
                  </a:lnTo>
                  <a:lnTo>
                    <a:pt x="0" y="0"/>
                  </a:lnTo>
                  <a:lnTo>
                    <a:pt x="3817957" y="0"/>
                  </a:lnTo>
                  <a:lnTo>
                    <a:pt x="3817957" y="82067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25013" y="9678407"/>
              <a:ext cx="4409440" cy="87630"/>
            </a:xfrm>
            <a:custGeom>
              <a:avLst/>
              <a:gdLst/>
              <a:ahLst/>
              <a:cxnLst/>
              <a:rect l="l" t="t" r="r" b="b"/>
              <a:pathLst>
                <a:path w="4409440" h="87629">
                  <a:moveTo>
                    <a:pt x="4409160" y="87633"/>
                  </a:moveTo>
                  <a:lnTo>
                    <a:pt x="0" y="87633"/>
                  </a:lnTo>
                  <a:lnTo>
                    <a:pt x="0" y="0"/>
                  </a:lnTo>
                  <a:lnTo>
                    <a:pt x="4409160" y="0"/>
                  </a:lnTo>
                  <a:lnTo>
                    <a:pt x="4409160" y="87633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1159757" y="3920347"/>
            <a:ext cx="488315" cy="176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0"/>
              </a:lnSpc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endParaRPr sz="1600">
              <a:latin typeface="Arial MT"/>
              <a:cs typeface="Arial MT"/>
            </a:endParaRPr>
          </a:p>
          <a:p>
            <a:pPr algn="just">
              <a:lnSpc>
                <a:spcPct val="125099"/>
              </a:lnSpc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FY20 FY21 FY22 FY23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779905" y="3920347"/>
            <a:ext cx="397510" cy="17684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0"/>
              </a:lnSpc>
            </a:pPr>
            <a:r>
              <a:rPr sz="1600" b="1" spc="-20" dirty="0">
                <a:latin typeface="Arial"/>
                <a:cs typeface="Arial"/>
              </a:rPr>
              <a:t>0.54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600" b="1" spc="-20" dirty="0">
                <a:latin typeface="Arial"/>
                <a:cs typeface="Arial"/>
              </a:rPr>
              <a:t>0.76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600" b="1" spc="-20" dirty="0">
                <a:latin typeface="Arial"/>
                <a:cs typeface="Arial"/>
              </a:rPr>
              <a:t>0.58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600" b="1" spc="-20" dirty="0">
                <a:latin typeface="Arial"/>
                <a:cs typeface="Arial"/>
              </a:rPr>
              <a:t>0.48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1600" b="1" spc="-20" dirty="0">
                <a:latin typeface="Arial"/>
                <a:cs typeface="Arial"/>
              </a:rPr>
              <a:t>0.53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1600" b="1" spc="-20" dirty="0">
                <a:latin typeface="Arial"/>
                <a:cs typeface="Arial"/>
              </a:rPr>
              <a:t>0.13</a:t>
            </a:r>
            <a:endParaRPr sz="16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721992" y="3905561"/>
            <a:ext cx="504190" cy="1853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5"/>
              </a:lnSpc>
            </a:pPr>
            <a:r>
              <a:rPr sz="1650" spc="-20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endParaRPr sz="1650">
              <a:latin typeface="Arial MT"/>
              <a:cs typeface="Arial MT"/>
            </a:endParaRPr>
          </a:p>
          <a:p>
            <a:pPr algn="just">
              <a:lnSpc>
                <a:spcPct val="127400"/>
              </a:lnSpc>
            </a:pPr>
            <a:r>
              <a:rPr sz="1650" spc="-20" dirty="0">
                <a:solidFill>
                  <a:srgbClr val="FFFFFF"/>
                </a:solidFill>
                <a:latin typeface="Arial MT"/>
                <a:cs typeface="Arial MT"/>
              </a:rPr>
              <a:t>FY20 FY21 FY22 FY23</a:t>
            </a:r>
            <a:endParaRPr sz="16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r>
              <a:rPr sz="1650" spc="-20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437225" y="3905561"/>
            <a:ext cx="586105" cy="18535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35"/>
              </a:lnSpc>
            </a:pPr>
            <a:r>
              <a:rPr sz="1650" b="1" spc="-10" dirty="0">
                <a:latin typeface="Arial"/>
                <a:cs typeface="Arial"/>
              </a:rPr>
              <a:t>25125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r>
              <a:rPr sz="1650" b="1" spc="-10" dirty="0">
                <a:latin typeface="Arial"/>
                <a:cs typeface="Arial"/>
              </a:rPr>
              <a:t>28312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r>
              <a:rPr sz="1650" b="1" spc="-10" dirty="0">
                <a:latin typeface="Arial"/>
                <a:cs typeface="Arial"/>
              </a:rPr>
              <a:t>31082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0"/>
              </a:spcBef>
            </a:pPr>
            <a:r>
              <a:rPr sz="1650" b="1" spc="-10" dirty="0">
                <a:latin typeface="Arial"/>
                <a:cs typeface="Arial"/>
              </a:rPr>
              <a:t>32493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r>
              <a:rPr sz="1650" b="1" spc="-10" dirty="0">
                <a:latin typeface="Arial"/>
                <a:cs typeface="Arial"/>
              </a:rPr>
              <a:t>34219</a:t>
            </a:r>
            <a:endParaRPr sz="16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60"/>
              </a:spcBef>
            </a:pPr>
            <a:r>
              <a:rPr sz="1650" b="1" spc="-10" dirty="0">
                <a:latin typeface="Arial"/>
                <a:cs typeface="Arial"/>
              </a:rPr>
              <a:t>38775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4649936" y="2029193"/>
            <a:ext cx="3252470" cy="3853815"/>
            <a:chOff x="14649936" y="2029193"/>
            <a:chExt cx="3252470" cy="3853815"/>
          </a:xfrm>
        </p:grpSpPr>
        <p:sp>
          <p:nvSpPr>
            <p:cNvPr id="11" name="object 11"/>
            <p:cNvSpPr/>
            <p:nvPr/>
          </p:nvSpPr>
          <p:spPr>
            <a:xfrm>
              <a:off x="14656677" y="3869892"/>
              <a:ext cx="1413510" cy="1999614"/>
            </a:xfrm>
            <a:custGeom>
              <a:avLst/>
              <a:gdLst/>
              <a:ahLst/>
              <a:cxnLst/>
              <a:rect l="l" t="t" r="r" b="b"/>
              <a:pathLst>
                <a:path w="1413509" h="1999614">
                  <a:moveTo>
                    <a:pt x="1413052" y="0"/>
                  </a:moveTo>
                  <a:lnTo>
                    <a:pt x="634326" y="0"/>
                  </a:lnTo>
                  <a:lnTo>
                    <a:pt x="0" y="0"/>
                  </a:lnTo>
                  <a:lnTo>
                    <a:pt x="0" y="1999297"/>
                  </a:lnTo>
                  <a:lnTo>
                    <a:pt x="634326" y="1999297"/>
                  </a:lnTo>
                  <a:lnTo>
                    <a:pt x="1413052" y="1999297"/>
                  </a:lnTo>
                  <a:lnTo>
                    <a:pt x="141305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656678" y="3869891"/>
              <a:ext cx="634365" cy="1999614"/>
            </a:xfrm>
            <a:custGeom>
              <a:avLst/>
              <a:gdLst/>
              <a:ahLst/>
              <a:cxnLst/>
              <a:rect l="l" t="t" r="r" b="b"/>
              <a:pathLst>
                <a:path w="634365" h="1999614">
                  <a:moveTo>
                    <a:pt x="0" y="0"/>
                  </a:moveTo>
                  <a:lnTo>
                    <a:pt x="0" y="1999290"/>
                  </a:lnTo>
                </a:path>
                <a:path w="634365" h="1999614">
                  <a:moveTo>
                    <a:pt x="634327" y="0"/>
                  </a:moveTo>
                  <a:lnTo>
                    <a:pt x="634327" y="1999290"/>
                  </a:lnTo>
                </a:path>
              </a:pathLst>
            </a:custGeom>
            <a:ln w="1348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649936" y="3863149"/>
              <a:ext cx="1419860" cy="0"/>
            </a:xfrm>
            <a:custGeom>
              <a:avLst/>
              <a:gdLst/>
              <a:ahLst/>
              <a:cxnLst/>
              <a:rect l="l" t="t" r="r" b="b"/>
              <a:pathLst>
                <a:path w="1419859">
                  <a:moveTo>
                    <a:pt x="0" y="0"/>
                  </a:moveTo>
                  <a:lnTo>
                    <a:pt x="1419797" y="0"/>
                  </a:lnTo>
                </a:path>
              </a:pathLst>
            </a:custGeom>
            <a:ln w="1348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4649936" y="4183488"/>
              <a:ext cx="1419860" cy="1281430"/>
            </a:xfrm>
            <a:custGeom>
              <a:avLst/>
              <a:gdLst/>
              <a:ahLst/>
              <a:cxnLst/>
              <a:rect l="l" t="t" r="r" b="b"/>
              <a:pathLst>
                <a:path w="1419859" h="1281429">
                  <a:moveTo>
                    <a:pt x="0" y="0"/>
                  </a:moveTo>
                  <a:lnTo>
                    <a:pt x="1419797" y="0"/>
                  </a:lnTo>
                </a:path>
                <a:path w="1419859" h="1281429">
                  <a:moveTo>
                    <a:pt x="0" y="320338"/>
                  </a:moveTo>
                  <a:lnTo>
                    <a:pt x="1419797" y="320338"/>
                  </a:lnTo>
                </a:path>
                <a:path w="1419859" h="1281429">
                  <a:moveTo>
                    <a:pt x="0" y="640676"/>
                  </a:moveTo>
                  <a:lnTo>
                    <a:pt x="1419797" y="640676"/>
                  </a:lnTo>
                </a:path>
                <a:path w="1419859" h="1281429">
                  <a:moveTo>
                    <a:pt x="0" y="961015"/>
                  </a:moveTo>
                  <a:lnTo>
                    <a:pt x="1419797" y="961015"/>
                  </a:lnTo>
                </a:path>
                <a:path w="1419859" h="1281429">
                  <a:moveTo>
                    <a:pt x="0" y="1281353"/>
                  </a:moveTo>
                  <a:lnTo>
                    <a:pt x="1419797" y="1281353"/>
                  </a:lnTo>
                </a:path>
              </a:pathLst>
            </a:custGeom>
            <a:ln w="1348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649936" y="5875924"/>
              <a:ext cx="1526540" cy="0"/>
            </a:xfrm>
            <a:custGeom>
              <a:avLst/>
              <a:gdLst/>
              <a:ahLst/>
              <a:cxnLst/>
              <a:rect l="l" t="t" r="r" b="b"/>
              <a:pathLst>
                <a:path w="1526540">
                  <a:moveTo>
                    <a:pt x="0" y="0"/>
                  </a:moveTo>
                  <a:lnTo>
                    <a:pt x="1526387" y="0"/>
                  </a:lnTo>
                </a:path>
              </a:pathLst>
            </a:custGeom>
            <a:ln w="13484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84847" y="2050148"/>
              <a:ext cx="3001092" cy="179198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4873418" y="2038718"/>
              <a:ext cx="3019425" cy="1814830"/>
            </a:xfrm>
            <a:custGeom>
              <a:avLst/>
              <a:gdLst/>
              <a:ahLst/>
              <a:cxnLst/>
              <a:rect l="l" t="t" r="r" b="b"/>
              <a:pathLst>
                <a:path w="3019425" h="1814829">
                  <a:moveTo>
                    <a:pt x="3019424" y="0"/>
                  </a:moveTo>
                  <a:lnTo>
                    <a:pt x="0" y="0"/>
                  </a:lnTo>
                  <a:lnTo>
                    <a:pt x="0" y="1814809"/>
                  </a:lnTo>
                  <a:lnTo>
                    <a:pt x="3019424" y="1814809"/>
                  </a:lnTo>
                </a:path>
              </a:pathLst>
            </a:custGeom>
            <a:ln w="1904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124838" y="2104181"/>
            <a:ext cx="3117299" cy="1757100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16050685" y="3834513"/>
            <a:ext cx="1866264" cy="2057400"/>
            <a:chOff x="16050685" y="3834513"/>
            <a:chExt cx="1866264" cy="2057400"/>
          </a:xfrm>
        </p:grpSpPr>
        <p:sp>
          <p:nvSpPr>
            <p:cNvPr id="20" name="object 20"/>
            <p:cNvSpPr/>
            <p:nvPr/>
          </p:nvSpPr>
          <p:spPr>
            <a:xfrm>
              <a:off x="16069734" y="3853559"/>
              <a:ext cx="1828164" cy="2020570"/>
            </a:xfrm>
            <a:custGeom>
              <a:avLst/>
              <a:gdLst/>
              <a:ahLst/>
              <a:cxnLst/>
              <a:rect l="l" t="t" r="r" b="b"/>
              <a:pathLst>
                <a:path w="1828165" h="2020570">
                  <a:moveTo>
                    <a:pt x="1827633" y="2020392"/>
                  </a:moveTo>
                  <a:lnTo>
                    <a:pt x="0" y="2020392"/>
                  </a:lnTo>
                  <a:lnTo>
                    <a:pt x="0" y="0"/>
                  </a:lnTo>
                  <a:lnTo>
                    <a:pt x="1827633" y="0"/>
                  </a:lnTo>
                  <a:lnTo>
                    <a:pt x="1827633" y="2020392"/>
                  </a:lnTo>
                  <a:close/>
                </a:path>
              </a:pathLst>
            </a:custGeom>
            <a:solidFill>
              <a:srgbClr val="FAE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6069735" y="3853563"/>
              <a:ext cx="1828164" cy="2019300"/>
            </a:xfrm>
            <a:custGeom>
              <a:avLst/>
              <a:gdLst/>
              <a:ahLst/>
              <a:cxnLst/>
              <a:rect l="l" t="t" r="r" b="b"/>
              <a:pathLst>
                <a:path w="1828165" h="2019300">
                  <a:moveTo>
                    <a:pt x="0" y="2019295"/>
                  </a:moveTo>
                  <a:lnTo>
                    <a:pt x="0" y="0"/>
                  </a:lnTo>
                  <a:lnTo>
                    <a:pt x="1827609" y="0"/>
                  </a:lnTo>
                  <a:lnTo>
                    <a:pt x="1827609" y="2019295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41895" y="3940952"/>
            <a:ext cx="490220" cy="176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0"/>
              </a:lnSpc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endParaRPr sz="1600">
              <a:latin typeface="Arial MT"/>
              <a:cs typeface="Arial MT"/>
            </a:endParaRPr>
          </a:p>
          <a:p>
            <a:pPr algn="just">
              <a:lnSpc>
                <a:spcPct val="125099"/>
              </a:lnSpc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FY20 FY21 FY22 FY23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807210" y="3940952"/>
            <a:ext cx="513080" cy="176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0"/>
              </a:lnSpc>
            </a:pPr>
            <a:r>
              <a:rPr sz="1600" b="1" spc="-10" dirty="0">
                <a:latin typeface="Arial"/>
                <a:cs typeface="Arial"/>
              </a:rPr>
              <a:t>354.7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600" b="1" spc="-10" dirty="0">
                <a:latin typeface="Arial"/>
                <a:cs typeface="Arial"/>
              </a:rPr>
              <a:t>572.1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600" b="1" spc="-10" dirty="0">
                <a:latin typeface="Arial"/>
                <a:cs typeface="Arial"/>
              </a:rPr>
              <a:t>426.7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600" b="1" spc="-10" dirty="0">
                <a:latin typeface="Arial"/>
                <a:cs typeface="Arial"/>
              </a:rPr>
              <a:t>424.5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1600" b="1" spc="-10" dirty="0">
                <a:latin typeface="Arial"/>
                <a:cs typeface="Arial"/>
              </a:rPr>
              <a:t>680.6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1600" b="1" spc="-10" dirty="0">
                <a:latin typeface="Arial"/>
                <a:cs typeface="Arial"/>
              </a:rPr>
              <a:t>175.1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24" name="object 2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06817" y="2118529"/>
            <a:ext cx="3128048" cy="1763193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01145" y="3940952"/>
            <a:ext cx="490220" cy="176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0"/>
              </a:lnSpc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FY19</a:t>
            </a:r>
            <a:endParaRPr sz="1600">
              <a:latin typeface="Arial MT"/>
              <a:cs typeface="Arial MT"/>
            </a:endParaRPr>
          </a:p>
          <a:p>
            <a:pPr algn="just">
              <a:lnSpc>
                <a:spcPct val="125099"/>
              </a:lnSpc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FY20 FY21 FY22 FY23</a:t>
            </a:r>
            <a:endParaRPr sz="16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1600" spc="-20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94939" y="3940952"/>
            <a:ext cx="455930" cy="17697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490"/>
              </a:lnSpc>
            </a:pPr>
            <a:r>
              <a:rPr sz="1600" b="1" spc="-20" dirty="0">
                <a:latin typeface="Arial"/>
                <a:cs typeface="Arial"/>
              </a:rPr>
              <a:t>2586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600" b="1" spc="-20" dirty="0">
                <a:latin typeface="Arial"/>
                <a:cs typeface="Arial"/>
              </a:rPr>
              <a:t>3290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600" b="1" spc="-20" dirty="0">
                <a:latin typeface="Arial"/>
                <a:cs typeface="Arial"/>
              </a:rPr>
              <a:t>2945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0"/>
              </a:spcBef>
            </a:pPr>
            <a:r>
              <a:rPr sz="1600" b="1" spc="-20" dirty="0">
                <a:latin typeface="Arial"/>
                <a:cs typeface="Arial"/>
              </a:rPr>
              <a:t>1526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r>
              <a:rPr sz="1600" b="1" spc="-20" dirty="0">
                <a:latin typeface="Arial"/>
                <a:cs typeface="Arial"/>
              </a:rPr>
              <a:t>1925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r>
              <a:rPr sz="1600" b="1" spc="-20" dirty="0">
                <a:latin typeface="Arial"/>
                <a:cs typeface="Arial"/>
              </a:rPr>
              <a:t>4813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45113" y="2097574"/>
            <a:ext cx="3176905" cy="3767454"/>
            <a:chOff x="745113" y="2097574"/>
            <a:chExt cx="3176905" cy="3767454"/>
          </a:xfrm>
        </p:grpSpPr>
        <p:sp>
          <p:nvSpPr>
            <p:cNvPr id="28" name="object 28"/>
            <p:cNvSpPr/>
            <p:nvPr/>
          </p:nvSpPr>
          <p:spPr>
            <a:xfrm>
              <a:off x="761187" y="3906278"/>
              <a:ext cx="1153795" cy="1908175"/>
            </a:xfrm>
            <a:custGeom>
              <a:avLst/>
              <a:gdLst/>
              <a:ahLst/>
              <a:cxnLst/>
              <a:rect l="l" t="t" r="r" b="b"/>
              <a:pathLst>
                <a:path w="1153795" h="1908175">
                  <a:moveTo>
                    <a:pt x="1153426" y="0"/>
                  </a:moveTo>
                  <a:lnTo>
                    <a:pt x="569823" y="0"/>
                  </a:lnTo>
                  <a:lnTo>
                    <a:pt x="0" y="0"/>
                  </a:lnTo>
                  <a:lnTo>
                    <a:pt x="0" y="1908035"/>
                  </a:lnTo>
                  <a:lnTo>
                    <a:pt x="569823" y="1908035"/>
                  </a:lnTo>
                  <a:lnTo>
                    <a:pt x="1153426" y="1908035"/>
                  </a:lnTo>
                  <a:lnTo>
                    <a:pt x="115342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54638" y="3899709"/>
              <a:ext cx="1167130" cy="1921510"/>
            </a:xfrm>
            <a:custGeom>
              <a:avLst/>
              <a:gdLst/>
              <a:ahLst/>
              <a:cxnLst/>
              <a:rect l="l" t="t" r="r" b="b"/>
              <a:pathLst>
                <a:path w="1167130" h="1921510">
                  <a:moveTo>
                    <a:pt x="6556" y="6556"/>
                  </a:moveTo>
                  <a:lnTo>
                    <a:pt x="6556" y="1914597"/>
                  </a:lnTo>
                </a:path>
                <a:path w="1167130" h="1921510">
                  <a:moveTo>
                    <a:pt x="576378" y="6556"/>
                  </a:moveTo>
                  <a:lnTo>
                    <a:pt x="576378" y="1914597"/>
                  </a:lnTo>
                </a:path>
                <a:path w="1167130" h="1921510">
                  <a:moveTo>
                    <a:pt x="1159976" y="6556"/>
                  </a:moveTo>
                  <a:lnTo>
                    <a:pt x="1159976" y="1914597"/>
                  </a:lnTo>
                </a:path>
                <a:path w="1167130" h="1921510">
                  <a:moveTo>
                    <a:pt x="0" y="0"/>
                  </a:moveTo>
                  <a:lnTo>
                    <a:pt x="1166532" y="0"/>
                  </a:lnTo>
                </a:path>
                <a:path w="1167130" h="1921510">
                  <a:moveTo>
                    <a:pt x="0" y="304967"/>
                  </a:moveTo>
                  <a:lnTo>
                    <a:pt x="1166532" y="304967"/>
                  </a:lnTo>
                </a:path>
                <a:path w="1167130" h="1921510">
                  <a:moveTo>
                    <a:pt x="0" y="609934"/>
                  </a:moveTo>
                  <a:lnTo>
                    <a:pt x="1166532" y="609934"/>
                  </a:lnTo>
                </a:path>
                <a:path w="1167130" h="1921510">
                  <a:moveTo>
                    <a:pt x="0" y="914901"/>
                  </a:moveTo>
                  <a:lnTo>
                    <a:pt x="1166532" y="914901"/>
                  </a:lnTo>
                </a:path>
                <a:path w="1167130" h="1921510">
                  <a:moveTo>
                    <a:pt x="0" y="1219869"/>
                  </a:moveTo>
                  <a:lnTo>
                    <a:pt x="1166532" y="1219869"/>
                  </a:lnTo>
                </a:path>
                <a:path w="1167130" h="1921510">
                  <a:moveTo>
                    <a:pt x="0" y="1524836"/>
                  </a:moveTo>
                  <a:lnTo>
                    <a:pt x="1166532" y="1524836"/>
                  </a:lnTo>
                </a:path>
                <a:path w="1167130" h="1921510">
                  <a:moveTo>
                    <a:pt x="0" y="1921153"/>
                  </a:moveTo>
                  <a:lnTo>
                    <a:pt x="1166532" y="1921153"/>
                  </a:lnTo>
                </a:path>
              </a:pathLst>
            </a:custGeom>
            <a:ln w="13112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66068" y="2118529"/>
              <a:ext cx="3128049" cy="176319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54638" y="2107099"/>
              <a:ext cx="3150870" cy="1786255"/>
            </a:xfrm>
            <a:custGeom>
              <a:avLst/>
              <a:gdLst/>
              <a:ahLst/>
              <a:cxnLst/>
              <a:rect l="l" t="t" r="r" b="b"/>
              <a:pathLst>
                <a:path w="3150870" h="1786254">
                  <a:moveTo>
                    <a:pt x="0" y="0"/>
                  </a:moveTo>
                  <a:lnTo>
                    <a:pt x="0" y="1785937"/>
                  </a:lnTo>
                  <a:lnTo>
                    <a:pt x="3150840" y="1785937"/>
                  </a:lnTo>
                  <a:lnTo>
                    <a:pt x="3150840" y="0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1921170" y="3893163"/>
              <a:ext cx="1981200" cy="1952625"/>
            </a:xfrm>
            <a:custGeom>
              <a:avLst/>
              <a:gdLst/>
              <a:ahLst/>
              <a:cxnLst/>
              <a:rect l="l" t="t" r="r" b="b"/>
              <a:pathLst>
                <a:path w="1981200" h="1952625">
                  <a:moveTo>
                    <a:pt x="0" y="1952615"/>
                  </a:moveTo>
                  <a:lnTo>
                    <a:pt x="0" y="0"/>
                  </a:lnTo>
                  <a:lnTo>
                    <a:pt x="198120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/>
          <p:nvPr/>
        </p:nvSpPr>
        <p:spPr>
          <a:xfrm>
            <a:off x="7590046" y="3861422"/>
            <a:ext cx="651510" cy="1965325"/>
          </a:xfrm>
          <a:custGeom>
            <a:avLst/>
            <a:gdLst/>
            <a:ahLst/>
            <a:cxnLst/>
            <a:rect l="l" t="t" r="r" b="b"/>
            <a:pathLst>
              <a:path w="651509" h="1965325">
                <a:moveTo>
                  <a:pt x="617126" y="1965062"/>
                </a:moveTo>
                <a:lnTo>
                  <a:pt x="0" y="1954290"/>
                </a:lnTo>
                <a:lnTo>
                  <a:pt x="34112" y="0"/>
                </a:lnTo>
                <a:lnTo>
                  <a:pt x="651238" y="10771"/>
                </a:lnTo>
                <a:lnTo>
                  <a:pt x="617126" y="1965062"/>
                </a:lnTo>
                <a:close/>
              </a:path>
            </a:pathLst>
          </a:custGeom>
          <a:solidFill>
            <a:srgbClr val="2121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7640310" y="3893837"/>
            <a:ext cx="1141730" cy="18516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005">
              <a:lnSpc>
                <a:spcPts val="1739"/>
              </a:lnSpc>
            </a:pPr>
            <a:r>
              <a:rPr sz="2400" baseline="5208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2400" baseline="3472" dirty="0">
                <a:solidFill>
                  <a:srgbClr val="FFFFFF"/>
                </a:solidFill>
                <a:latin typeface="Arial MT"/>
                <a:cs typeface="Arial MT"/>
              </a:rPr>
              <a:t>Y19</a:t>
            </a:r>
            <a:r>
              <a:rPr sz="2400" spc="104" baseline="3472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15" baseline="1736" dirty="0">
                <a:latin typeface="Arial"/>
                <a:cs typeface="Arial"/>
              </a:rPr>
              <a:t>25</a:t>
            </a:r>
            <a:r>
              <a:rPr sz="1600" b="1" spc="-10" dirty="0">
                <a:latin typeface="Arial"/>
                <a:cs typeface="Arial"/>
              </a:rPr>
              <a:t>.49</a:t>
            </a:r>
            <a:endParaRPr sz="1600">
              <a:latin typeface="Arial"/>
              <a:cs typeface="Arial"/>
            </a:endParaRPr>
          </a:p>
          <a:p>
            <a:pPr marL="34925">
              <a:lnSpc>
                <a:spcPct val="100000"/>
              </a:lnSpc>
              <a:spcBef>
                <a:spcPts val="555"/>
              </a:spcBef>
            </a:pPr>
            <a:r>
              <a:rPr sz="2400" baseline="5208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2400" baseline="3472" dirty="0">
                <a:solidFill>
                  <a:srgbClr val="FFFFFF"/>
                </a:solidFill>
                <a:latin typeface="Arial MT"/>
                <a:cs typeface="Arial MT"/>
              </a:rPr>
              <a:t>Y20</a:t>
            </a:r>
            <a:r>
              <a:rPr sz="2400" spc="104" baseline="3472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15" baseline="1736" dirty="0">
                <a:latin typeface="Arial"/>
                <a:cs typeface="Arial"/>
              </a:rPr>
              <a:t>22</a:t>
            </a:r>
            <a:r>
              <a:rPr sz="1600" b="1" spc="-10" dirty="0">
                <a:latin typeface="Arial"/>
                <a:cs typeface="Arial"/>
              </a:rPr>
              <a:t>.93</a:t>
            </a:r>
            <a:endParaRPr sz="16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560"/>
              </a:spcBef>
            </a:pPr>
            <a:r>
              <a:rPr sz="2400" baseline="5208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2400" baseline="3472" dirty="0">
                <a:solidFill>
                  <a:srgbClr val="FFFFFF"/>
                </a:solidFill>
                <a:latin typeface="Arial MT"/>
                <a:cs typeface="Arial MT"/>
              </a:rPr>
              <a:t>Y21</a:t>
            </a:r>
            <a:r>
              <a:rPr sz="2400" spc="104" baseline="3472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15" baseline="1736" dirty="0">
                <a:latin typeface="Arial"/>
                <a:cs typeface="Arial"/>
              </a:rPr>
              <a:t>24</a:t>
            </a:r>
            <a:r>
              <a:rPr sz="1600" b="1" spc="-10" dirty="0">
                <a:latin typeface="Arial"/>
                <a:cs typeface="Arial"/>
              </a:rPr>
              <a:t>.81</a:t>
            </a:r>
            <a:endParaRPr sz="1600">
              <a:latin typeface="Arial"/>
              <a:cs typeface="Arial"/>
            </a:endParaRPr>
          </a:p>
          <a:p>
            <a:pPr marL="24130">
              <a:lnSpc>
                <a:spcPct val="100000"/>
              </a:lnSpc>
              <a:spcBef>
                <a:spcPts val="555"/>
              </a:spcBef>
            </a:pPr>
            <a:r>
              <a:rPr sz="2400" baseline="5208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2400" baseline="3472" dirty="0">
                <a:solidFill>
                  <a:srgbClr val="FFFFFF"/>
                </a:solidFill>
                <a:latin typeface="Arial MT"/>
                <a:cs typeface="Arial MT"/>
              </a:rPr>
              <a:t>Y22</a:t>
            </a:r>
            <a:r>
              <a:rPr sz="2400" spc="104" baseline="3472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15" baseline="1736" dirty="0">
                <a:latin typeface="Arial"/>
                <a:cs typeface="Arial"/>
              </a:rPr>
              <a:t>57</a:t>
            </a:r>
            <a:r>
              <a:rPr sz="1600" b="1" spc="-10" dirty="0">
                <a:latin typeface="Arial"/>
                <a:cs typeface="Arial"/>
              </a:rPr>
              <a:t>.89</a:t>
            </a:r>
            <a:endParaRPr sz="16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560"/>
              </a:spcBef>
            </a:pPr>
            <a:r>
              <a:rPr sz="2400" baseline="5208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2400" baseline="3472" dirty="0">
                <a:solidFill>
                  <a:srgbClr val="FFFFFF"/>
                </a:solidFill>
                <a:latin typeface="Arial MT"/>
                <a:cs typeface="Arial MT"/>
              </a:rPr>
              <a:t>Y23</a:t>
            </a:r>
            <a:r>
              <a:rPr sz="2400" spc="104" baseline="3472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15" baseline="1736" dirty="0">
                <a:latin typeface="Arial"/>
                <a:cs typeface="Arial"/>
              </a:rPr>
              <a:t>67</a:t>
            </a:r>
            <a:r>
              <a:rPr sz="1600" b="1" spc="-10" dirty="0">
                <a:latin typeface="Arial"/>
                <a:cs typeface="Arial"/>
              </a:rPr>
              <a:t>.31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2400" baseline="5208" dirty="0">
                <a:solidFill>
                  <a:srgbClr val="FFFFFF"/>
                </a:solidFill>
                <a:latin typeface="Arial MT"/>
                <a:cs typeface="Arial MT"/>
              </a:rPr>
              <a:t>F</a:t>
            </a:r>
            <a:r>
              <a:rPr sz="2400" baseline="3472" dirty="0">
                <a:solidFill>
                  <a:srgbClr val="FFFFFF"/>
                </a:solidFill>
                <a:latin typeface="Arial MT"/>
                <a:cs typeface="Arial MT"/>
              </a:rPr>
              <a:t>Y24</a:t>
            </a:r>
            <a:r>
              <a:rPr sz="2400" spc="104" baseline="3472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400" b="1" spc="-15" baseline="1736" dirty="0">
                <a:latin typeface="Arial"/>
                <a:cs typeface="Arial"/>
              </a:rPr>
              <a:t>27</a:t>
            </a:r>
            <a:r>
              <a:rPr sz="1600" b="1" spc="-10" dirty="0">
                <a:latin typeface="Arial"/>
                <a:cs typeface="Arial"/>
              </a:rPr>
              <a:t>.71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0" y="995663"/>
            <a:ext cx="11982450" cy="76200"/>
            <a:chOff x="0" y="995663"/>
            <a:chExt cx="11982450" cy="76200"/>
          </a:xfrm>
        </p:grpSpPr>
        <p:sp>
          <p:nvSpPr>
            <p:cNvPr id="36" name="object 36"/>
            <p:cNvSpPr/>
            <p:nvPr/>
          </p:nvSpPr>
          <p:spPr>
            <a:xfrm>
              <a:off x="4037496" y="995663"/>
              <a:ext cx="3964940" cy="76200"/>
            </a:xfrm>
            <a:custGeom>
              <a:avLst/>
              <a:gdLst/>
              <a:ahLst/>
              <a:cxnLst/>
              <a:rect l="l" t="t" r="r" b="b"/>
              <a:pathLst>
                <a:path w="3964940" h="76200">
                  <a:moveTo>
                    <a:pt x="0" y="75996"/>
                  </a:moveTo>
                  <a:lnTo>
                    <a:pt x="3964387" y="75996"/>
                  </a:lnTo>
                  <a:lnTo>
                    <a:pt x="3964387" y="0"/>
                  </a:lnTo>
                  <a:lnTo>
                    <a:pt x="0" y="0"/>
                  </a:lnTo>
                  <a:lnTo>
                    <a:pt x="0" y="75996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0" y="995663"/>
              <a:ext cx="4037965" cy="76200"/>
            </a:xfrm>
            <a:custGeom>
              <a:avLst/>
              <a:gdLst/>
              <a:ahLst/>
              <a:cxnLst/>
              <a:rect l="l" t="t" r="r" b="b"/>
              <a:pathLst>
                <a:path w="4037965" h="76200">
                  <a:moveTo>
                    <a:pt x="0" y="0"/>
                  </a:moveTo>
                  <a:lnTo>
                    <a:pt x="4037496" y="0"/>
                  </a:lnTo>
                  <a:lnTo>
                    <a:pt x="4037496" y="75996"/>
                  </a:lnTo>
                  <a:lnTo>
                    <a:pt x="0" y="759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001883" y="995663"/>
              <a:ext cx="3980815" cy="76200"/>
            </a:xfrm>
            <a:custGeom>
              <a:avLst/>
              <a:gdLst/>
              <a:ahLst/>
              <a:cxnLst/>
              <a:rect l="l" t="t" r="r" b="b"/>
              <a:pathLst>
                <a:path w="3980815" h="76200">
                  <a:moveTo>
                    <a:pt x="3980565" y="75996"/>
                  </a:moveTo>
                  <a:lnTo>
                    <a:pt x="0" y="75996"/>
                  </a:lnTo>
                  <a:lnTo>
                    <a:pt x="0" y="0"/>
                  </a:lnTo>
                  <a:lnTo>
                    <a:pt x="3980566" y="0"/>
                  </a:lnTo>
                  <a:lnTo>
                    <a:pt x="3980565" y="75996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9" name="object 39"/>
          <p:cNvGrpSpPr/>
          <p:nvPr/>
        </p:nvGrpSpPr>
        <p:grpSpPr>
          <a:xfrm>
            <a:off x="366858" y="6552005"/>
            <a:ext cx="17713325" cy="2133600"/>
            <a:chOff x="366858" y="6552005"/>
            <a:chExt cx="17713325" cy="2133600"/>
          </a:xfrm>
        </p:grpSpPr>
        <p:sp>
          <p:nvSpPr>
            <p:cNvPr id="40" name="object 40"/>
            <p:cNvSpPr/>
            <p:nvPr/>
          </p:nvSpPr>
          <p:spPr>
            <a:xfrm>
              <a:off x="395031" y="6580580"/>
              <a:ext cx="17655540" cy="2076450"/>
            </a:xfrm>
            <a:custGeom>
              <a:avLst/>
              <a:gdLst/>
              <a:ahLst/>
              <a:cxnLst/>
              <a:rect l="l" t="t" r="r" b="b"/>
              <a:pathLst>
                <a:path w="17655540" h="2076450">
                  <a:moveTo>
                    <a:pt x="17655047" y="2076110"/>
                  </a:moveTo>
                  <a:lnTo>
                    <a:pt x="0" y="2076110"/>
                  </a:lnTo>
                  <a:lnTo>
                    <a:pt x="519027" y="1038055"/>
                  </a:lnTo>
                  <a:lnTo>
                    <a:pt x="0" y="0"/>
                  </a:lnTo>
                  <a:lnTo>
                    <a:pt x="17655047" y="0"/>
                  </a:lnTo>
                  <a:lnTo>
                    <a:pt x="17655047" y="2862"/>
                  </a:lnTo>
                  <a:lnTo>
                    <a:pt x="17137451" y="1038055"/>
                  </a:lnTo>
                  <a:lnTo>
                    <a:pt x="17655047" y="2073247"/>
                  </a:lnTo>
                  <a:lnTo>
                    <a:pt x="17655047" y="2076110"/>
                  </a:lnTo>
                  <a:close/>
                </a:path>
              </a:pathLst>
            </a:custGeom>
            <a:solidFill>
              <a:srgbClr val="E7232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95433" y="6580580"/>
              <a:ext cx="17656175" cy="2076450"/>
            </a:xfrm>
            <a:custGeom>
              <a:avLst/>
              <a:gdLst/>
              <a:ahLst/>
              <a:cxnLst/>
              <a:rect l="l" t="t" r="r" b="b"/>
              <a:pathLst>
                <a:path w="17656175" h="2076450">
                  <a:moveTo>
                    <a:pt x="17655566" y="0"/>
                  </a:moveTo>
                  <a:lnTo>
                    <a:pt x="0" y="0"/>
                  </a:lnTo>
                  <a:lnTo>
                    <a:pt x="519000" y="1038001"/>
                  </a:lnTo>
                  <a:lnTo>
                    <a:pt x="0" y="2076003"/>
                  </a:lnTo>
                  <a:lnTo>
                    <a:pt x="17655566" y="2076003"/>
                  </a:lnTo>
                  <a:lnTo>
                    <a:pt x="17136565" y="1038001"/>
                  </a:lnTo>
                  <a:lnTo>
                    <a:pt x="17655566" y="0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2" name="object 42"/>
          <p:cNvGrpSpPr/>
          <p:nvPr/>
        </p:nvGrpSpPr>
        <p:grpSpPr>
          <a:xfrm>
            <a:off x="4195642" y="2112468"/>
            <a:ext cx="3152775" cy="1790700"/>
            <a:chOff x="4195642" y="2112468"/>
            <a:chExt cx="3152775" cy="1790700"/>
          </a:xfrm>
        </p:grpSpPr>
        <p:pic>
          <p:nvPicPr>
            <p:cNvPr id="43" name="object 4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95642" y="2112468"/>
              <a:ext cx="3152774" cy="1790699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207072" y="2118162"/>
              <a:ext cx="3127793" cy="1763561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745113" y="1977380"/>
            <a:ext cx="3246755" cy="1889760"/>
            <a:chOff x="745113" y="1977380"/>
            <a:chExt cx="3246755" cy="1889760"/>
          </a:xfrm>
        </p:grpSpPr>
        <p:pic>
          <p:nvPicPr>
            <p:cNvPr id="46" name="object 4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66068" y="2081829"/>
              <a:ext cx="3123574" cy="1763920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5113" y="2050148"/>
              <a:ext cx="3162299" cy="1816457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113" y="1998335"/>
              <a:ext cx="3225366" cy="183961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54638" y="1986905"/>
              <a:ext cx="3227705" cy="1862455"/>
            </a:xfrm>
            <a:custGeom>
              <a:avLst/>
              <a:gdLst/>
              <a:ahLst/>
              <a:cxnLst/>
              <a:rect l="l" t="t" r="r" b="b"/>
              <a:pathLst>
                <a:path w="3227704" h="1862454">
                  <a:moveTo>
                    <a:pt x="0" y="0"/>
                  </a:moveTo>
                  <a:lnTo>
                    <a:pt x="0" y="1862435"/>
                  </a:lnTo>
                  <a:lnTo>
                    <a:pt x="3227188" y="1862435"/>
                  </a:lnTo>
                  <a:lnTo>
                    <a:pt x="3227188" y="0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7579221" y="1977380"/>
            <a:ext cx="3048635" cy="3891279"/>
            <a:chOff x="7579221" y="1977380"/>
            <a:chExt cx="3048635" cy="3891279"/>
          </a:xfrm>
        </p:grpSpPr>
        <p:sp>
          <p:nvSpPr>
            <p:cNvPr id="51" name="object 51"/>
            <p:cNvSpPr/>
            <p:nvPr/>
          </p:nvSpPr>
          <p:spPr>
            <a:xfrm>
              <a:off x="7585845" y="3863729"/>
              <a:ext cx="1203325" cy="1970405"/>
            </a:xfrm>
            <a:custGeom>
              <a:avLst/>
              <a:gdLst/>
              <a:ahLst/>
              <a:cxnLst/>
              <a:rect l="l" t="t" r="r" b="b"/>
              <a:pathLst>
                <a:path w="1203325" h="1970404">
                  <a:moveTo>
                    <a:pt x="40537" y="6739"/>
                  </a:moveTo>
                  <a:lnTo>
                    <a:pt x="6739" y="1943020"/>
                  </a:lnTo>
                </a:path>
                <a:path w="1203325" h="1970404">
                  <a:moveTo>
                    <a:pt x="652901" y="17427"/>
                  </a:moveTo>
                  <a:lnTo>
                    <a:pt x="619103" y="1953709"/>
                  </a:lnTo>
                </a:path>
                <a:path w="1203325" h="1970404">
                  <a:moveTo>
                    <a:pt x="1196329" y="26913"/>
                  </a:moveTo>
                  <a:lnTo>
                    <a:pt x="1162532" y="1963195"/>
                  </a:lnTo>
                </a:path>
                <a:path w="1203325" h="1970404">
                  <a:moveTo>
                    <a:pt x="34029" y="0"/>
                  </a:moveTo>
                  <a:lnTo>
                    <a:pt x="1203069" y="20405"/>
                  </a:lnTo>
                </a:path>
                <a:path w="1203325" h="1970404">
                  <a:moveTo>
                    <a:pt x="28536" y="314702"/>
                  </a:moveTo>
                  <a:lnTo>
                    <a:pt x="1197575" y="335108"/>
                  </a:lnTo>
                </a:path>
                <a:path w="1203325" h="1970404">
                  <a:moveTo>
                    <a:pt x="23042" y="629405"/>
                  </a:moveTo>
                  <a:lnTo>
                    <a:pt x="1192082" y="649810"/>
                  </a:lnTo>
                </a:path>
                <a:path w="1203325" h="1970404">
                  <a:moveTo>
                    <a:pt x="17549" y="944107"/>
                  </a:moveTo>
                  <a:lnTo>
                    <a:pt x="1186589" y="964513"/>
                  </a:lnTo>
                </a:path>
                <a:path w="1203325" h="1970404">
                  <a:moveTo>
                    <a:pt x="12056" y="1258810"/>
                  </a:moveTo>
                  <a:lnTo>
                    <a:pt x="1181096" y="1279215"/>
                  </a:lnTo>
                </a:path>
                <a:path w="1203325" h="1970404">
                  <a:moveTo>
                    <a:pt x="6563" y="1573512"/>
                  </a:moveTo>
                  <a:lnTo>
                    <a:pt x="1175603" y="1593918"/>
                  </a:lnTo>
                </a:path>
                <a:path w="1203325" h="1970404">
                  <a:moveTo>
                    <a:pt x="0" y="1949528"/>
                  </a:moveTo>
                  <a:lnTo>
                    <a:pt x="1169039" y="1969934"/>
                  </a:lnTo>
                </a:path>
              </a:pathLst>
            </a:custGeom>
            <a:ln w="13248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48398" y="2106015"/>
              <a:ext cx="2932588" cy="1781803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7636968" y="2094585"/>
              <a:ext cx="2952750" cy="1800225"/>
            </a:xfrm>
            <a:custGeom>
              <a:avLst/>
              <a:gdLst/>
              <a:ahLst/>
              <a:cxnLst/>
              <a:rect l="l" t="t" r="r" b="b"/>
              <a:pathLst>
                <a:path w="2952750" h="1800225">
                  <a:moveTo>
                    <a:pt x="2952750" y="0"/>
                  </a:moveTo>
                  <a:lnTo>
                    <a:pt x="0" y="0"/>
                  </a:lnTo>
                  <a:lnTo>
                    <a:pt x="0" y="1800225"/>
                  </a:lnTo>
                </a:path>
              </a:pathLst>
            </a:custGeom>
            <a:ln w="1904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8806186" y="3899309"/>
              <a:ext cx="1786255" cy="1950720"/>
            </a:xfrm>
            <a:custGeom>
              <a:avLst/>
              <a:gdLst/>
              <a:ahLst/>
              <a:cxnLst/>
              <a:rect l="l" t="t" r="r" b="b"/>
              <a:pathLst>
                <a:path w="1786254" h="1950720">
                  <a:moveTo>
                    <a:pt x="0" y="0"/>
                  </a:moveTo>
                  <a:lnTo>
                    <a:pt x="1786086" y="0"/>
                  </a:lnTo>
                  <a:lnTo>
                    <a:pt x="1786086" y="1950271"/>
                  </a:lnTo>
                  <a:lnTo>
                    <a:pt x="0" y="1950271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37817" y="2053301"/>
              <a:ext cx="2952749" cy="1800224"/>
            </a:xfrm>
            <a:prstGeom prst="rect">
              <a:avLst/>
            </a:prstGeom>
          </p:spPr>
        </p:pic>
        <p:pic>
          <p:nvPicPr>
            <p:cNvPr id="56" name="object 5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648398" y="2074254"/>
              <a:ext cx="2959453" cy="1781474"/>
            </a:xfrm>
            <a:prstGeom prst="rect">
              <a:avLst/>
            </a:prstGeom>
          </p:spPr>
        </p:pic>
        <p:pic>
          <p:nvPicPr>
            <p:cNvPr id="57" name="object 5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627443" y="1998335"/>
              <a:ext cx="3000374" cy="1874238"/>
            </a:xfrm>
            <a:prstGeom prst="rect">
              <a:avLst/>
            </a:prstGeom>
          </p:spPr>
        </p:pic>
        <p:sp>
          <p:nvSpPr>
            <p:cNvPr id="58" name="object 58"/>
            <p:cNvSpPr/>
            <p:nvPr/>
          </p:nvSpPr>
          <p:spPr>
            <a:xfrm>
              <a:off x="7637817" y="1986905"/>
              <a:ext cx="2954655" cy="1862455"/>
            </a:xfrm>
            <a:custGeom>
              <a:avLst/>
              <a:gdLst/>
              <a:ahLst/>
              <a:cxnLst/>
              <a:rect l="l" t="t" r="r" b="b"/>
              <a:pathLst>
                <a:path w="2954654" h="1862454">
                  <a:moveTo>
                    <a:pt x="0" y="0"/>
                  </a:moveTo>
                  <a:lnTo>
                    <a:pt x="0" y="1862435"/>
                  </a:lnTo>
                  <a:lnTo>
                    <a:pt x="2954535" y="1862435"/>
                  </a:lnTo>
                  <a:lnTo>
                    <a:pt x="2954535" y="0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/>
          <p:nvPr/>
        </p:nvSpPr>
        <p:spPr>
          <a:xfrm>
            <a:off x="1079442" y="6783812"/>
            <a:ext cx="16287750" cy="155702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algn="ctr">
              <a:lnSpc>
                <a:spcPts val="2400"/>
              </a:lnSpc>
              <a:spcBef>
                <a:spcPts val="229"/>
              </a:spcBef>
            </a:pP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market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ratios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suggest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complex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financial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landscape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MRF,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significant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volatility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profitability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market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valuation.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sharp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increase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EPS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FY24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consistent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growth</a:t>
            </a:r>
            <a:r>
              <a:rPr sz="20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book</a:t>
            </a:r>
            <a:r>
              <a:rPr sz="20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value</a:t>
            </a:r>
            <a:r>
              <a:rPr sz="20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per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share</a:t>
            </a:r>
            <a:r>
              <a:rPr sz="20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positive</a:t>
            </a:r>
            <a:r>
              <a:rPr sz="20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signs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financial</a:t>
            </a:r>
            <a:r>
              <a:rPr sz="20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health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growth.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However,</a:t>
            </a:r>
            <a:r>
              <a:rPr sz="205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the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fluctuating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dividend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policies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changing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P/E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ratios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indicate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that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market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might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have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mixed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perceptions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about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company’s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future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earnings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potential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stability.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These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factors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should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be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closely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monitored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gauge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investor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confidence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company’s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strategic</a:t>
            </a:r>
            <a:r>
              <a:rPr sz="205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financial direction.</a:t>
            </a:r>
            <a:endParaRPr sz="2050">
              <a:latin typeface="Arial MT"/>
              <a:cs typeface="Arial MT"/>
            </a:endParaRPr>
          </a:p>
        </p:txBody>
      </p:sp>
      <p:pic>
        <p:nvPicPr>
          <p:cNvPr id="60" name="object 6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109983" y="2079996"/>
            <a:ext cx="3132153" cy="1757047"/>
          </a:xfrm>
          <a:prstGeom prst="rect">
            <a:avLst/>
          </a:prstGeom>
        </p:spPr>
      </p:pic>
      <p:pic>
        <p:nvPicPr>
          <p:cNvPr id="61" name="object 61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1133899" y="1967838"/>
            <a:ext cx="3103778" cy="1863548"/>
          </a:xfrm>
          <a:prstGeom prst="rect">
            <a:avLst/>
          </a:prstGeom>
        </p:spPr>
      </p:pic>
      <p:graphicFrame>
        <p:nvGraphicFramePr>
          <p:cNvPr id="62" name="object 62"/>
          <p:cNvGraphicFramePr>
            <a:graphicFrameLocks noGrp="1"/>
          </p:cNvGraphicFramePr>
          <p:nvPr/>
        </p:nvGraphicFramePr>
        <p:xfrm>
          <a:off x="11089028" y="1946883"/>
          <a:ext cx="3262629" cy="3849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72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0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73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3825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435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71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571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87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571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48895" marR="10795">
                        <a:lnSpc>
                          <a:spcPct val="100000"/>
                        </a:lnSpc>
                        <a:spcBef>
                          <a:spcPts val="720"/>
                        </a:spcBef>
                      </a:pPr>
                      <a:r>
                        <a:rPr sz="10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Trend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10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Peaking</a:t>
                      </a:r>
                      <a:r>
                        <a:rPr sz="10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0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FY19</a:t>
                      </a:r>
                      <a:r>
                        <a:rPr sz="10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0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then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generally</a:t>
                      </a:r>
                      <a:r>
                        <a:rPr sz="100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declining.</a:t>
                      </a:r>
                      <a:endParaRPr sz="1000">
                        <a:latin typeface="Arial MT"/>
                        <a:cs typeface="Arial MT"/>
                      </a:endParaRPr>
                    </a:p>
                    <a:p>
                      <a:pPr marL="4889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0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Interpretation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10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Dividend</a:t>
                      </a:r>
                      <a:r>
                        <a:rPr sz="100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yield,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00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compares</a:t>
                      </a:r>
                      <a:r>
                        <a:rPr sz="10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dividend</a:t>
                      </a:r>
                      <a:r>
                        <a:rPr sz="10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per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share</a:t>
                      </a:r>
                      <a:r>
                        <a:rPr sz="100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00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share</a:t>
                      </a:r>
                      <a:r>
                        <a:rPr sz="100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price,</a:t>
                      </a:r>
                      <a:r>
                        <a:rPr sz="10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has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declined,</a:t>
                      </a:r>
                      <a:r>
                        <a:rPr sz="10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indicating</a:t>
                      </a:r>
                      <a:r>
                        <a:rPr sz="10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10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share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price</a:t>
                      </a:r>
                      <a:r>
                        <a:rPr sz="100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has</a:t>
                      </a:r>
                      <a:r>
                        <a:rPr sz="100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increased</a:t>
                      </a:r>
                      <a:r>
                        <a:rPr sz="10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at</a:t>
                      </a:r>
                      <a:r>
                        <a:rPr sz="100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10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faster</a:t>
                      </a:r>
                      <a:r>
                        <a:rPr sz="1000" spc="5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rate</a:t>
                      </a:r>
                      <a:r>
                        <a:rPr sz="100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than</a:t>
                      </a:r>
                      <a:r>
                        <a:rPr sz="10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dividends.</a:t>
                      </a:r>
                      <a:r>
                        <a:rPr sz="10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sz="10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could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reflect</a:t>
                      </a:r>
                      <a:r>
                        <a:rPr sz="1000" spc="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increased</a:t>
                      </a:r>
                      <a:r>
                        <a:rPr sz="100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market</a:t>
                      </a:r>
                      <a:r>
                        <a:rPr sz="1000" spc="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valuation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0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company's</a:t>
                      </a:r>
                      <a:r>
                        <a:rPr sz="1000" spc="1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stock,</a:t>
                      </a:r>
                      <a:r>
                        <a:rPr sz="10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which</a:t>
                      </a:r>
                      <a:r>
                        <a:rPr sz="1000" spc="5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has</a:t>
                      </a:r>
                      <a:r>
                        <a:rPr sz="10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outpaced</a:t>
                      </a:r>
                      <a:r>
                        <a:rPr sz="10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000" spc="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growth</a:t>
                      </a:r>
                      <a:r>
                        <a:rPr sz="1000" spc="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0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10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dividends.</a:t>
                      </a:r>
                      <a:endParaRPr sz="1000">
                        <a:latin typeface="Arial MT"/>
                        <a:cs typeface="Arial MT"/>
                      </a:endParaRPr>
                    </a:p>
                  </a:txBody>
                  <a:tcPr marL="0" marR="0" marT="9144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144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144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144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144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32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9144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571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63" name="object 63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4186116" y="1998335"/>
            <a:ext cx="3169592" cy="1904305"/>
          </a:xfrm>
          <a:prstGeom prst="rect">
            <a:avLst/>
          </a:prstGeom>
        </p:spPr>
      </p:pic>
      <p:grpSp>
        <p:nvGrpSpPr>
          <p:cNvPr id="64" name="object 64"/>
          <p:cNvGrpSpPr/>
          <p:nvPr/>
        </p:nvGrpSpPr>
        <p:grpSpPr>
          <a:xfrm>
            <a:off x="14670178" y="1946883"/>
            <a:ext cx="3237230" cy="1946910"/>
            <a:chOff x="14670178" y="1946883"/>
            <a:chExt cx="3237230" cy="1946910"/>
          </a:xfrm>
        </p:grpSpPr>
        <p:pic>
          <p:nvPicPr>
            <p:cNvPr id="65" name="object 65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4899901" y="2080843"/>
              <a:ext cx="2986038" cy="1791978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4691134" y="1967838"/>
              <a:ext cx="3215719" cy="1925909"/>
            </a:xfrm>
            <a:prstGeom prst="rect">
              <a:avLst/>
            </a:prstGeom>
          </p:spPr>
        </p:pic>
        <p:sp>
          <p:nvSpPr>
            <p:cNvPr id="67" name="object 67"/>
            <p:cNvSpPr/>
            <p:nvPr/>
          </p:nvSpPr>
          <p:spPr>
            <a:xfrm>
              <a:off x="14679703" y="1956408"/>
              <a:ext cx="3218180" cy="1898014"/>
            </a:xfrm>
            <a:custGeom>
              <a:avLst/>
              <a:gdLst/>
              <a:ahLst/>
              <a:cxnLst/>
              <a:rect l="l" t="t" r="r" b="b"/>
              <a:pathLst>
                <a:path w="3218180" h="1898014">
                  <a:moveTo>
                    <a:pt x="0" y="0"/>
                  </a:moveTo>
                  <a:lnTo>
                    <a:pt x="0" y="1897409"/>
                  </a:lnTo>
                  <a:lnTo>
                    <a:pt x="3217663" y="1897409"/>
                  </a:lnTo>
                  <a:lnTo>
                    <a:pt x="3217663" y="0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16088785" y="3853782"/>
            <a:ext cx="1790064" cy="178244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9685" marR="22225">
              <a:lnSpc>
                <a:spcPct val="100000"/>
              </a:lnSpc>
              <a:spcBef>
                <a:spcPts val="135"/>
              </a:spcBef>
            </a:pPr>
            <a:r>
              <a:rPr sz="950" b="1" dirty="0">
                <a:solidFill>
                  <a:srgbClr val="0F1140"/>
                </a:solidFill>
                <a:latin typeface="Arial"/>
                <a:cs typeface="Arial"/>
              </a:rPr>
              <a:t>Trend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:</a:t>
            </a:r>
            <a:r>
              <a:rPr sz="950" spc="114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Steady</a:t>
            </a:r>
            <a:r>
              <a:rPr sz="950" spc="114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increase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throughout</a:t>
            </a:r>
            <a:r>
              <a:rPr sz="950" spc="1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the</a:t>
            </a:r>
            <a:r>
              <a:rPr sz="950" spc="1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period. </a:t>
            </a:r>
            <a:r>
              <a:rPr sz="950" b="1" dirty="0">
                <a:solidFill>
                  <a:srgbClr val="0F1140"/>
                </a:solidFill>
                <a:latin typeface="Arial"/>
                <a:cs typeface="Arial"/>
              </a:rPr>
              <a:t>Interpretation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:</a:t>
            </a:r>
            <a:r>
              <a:rPr sz="950" spc="16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This</a:t>
            </a:r>
            <a:r>
              <a:rPr sz="950" spc="16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0F1140"/>
                </a:solidFill>
                <a:latin typeface="Arial MT"/>
                <a:cs typeface="Arial MT"/>
              </a:rPr>
              <a:t>ratio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indicates</a:t>
            </a:r>
            <a:r>
              <a:rPr sz="950" spc="7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the</a:t>
            </a:r>
            <a:r>
              <a:rPr sz="950" spc="9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book</a:t>
            </a:r>
            <a:r>
              <a:rPr sz="950" spc="9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value</a:t>
            </a:r>
            <a:r>
              <a:rPr sz="950" spc="9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(or</a:t>
            </a:r>
            <a:r>
              <a:rPr sz="950" spc="9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25" dirty="0">
                <a:solidFill>
                  <a:srgbClr val="0F1140"/>
                </a:solidFill>
                <a:latin typeface="Arial MT"/>
                <a:cs typeface="Arial MT"/>
              </a:rPr>
              <a:t>net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asset</a:t>
            </a:r>
            <a:r>
              <a:rPr sz="950" spc="1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value)</a:t>
            </a:r>
            <a:r>
              <a:rPr sz="950" spc="1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attributable</a:t>
            </a:r>
            <a:r>
              <a:rPr sz="950" spc="1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25" dirty="0">
                <a:solidFill>
                  <a:srgbClr val="0F1140"/>
                </a:solidFill>
                <a:latin typeface="Arial MT"/>
                <a:cs typeface="Arial MT"/>
              </a:rPr>
              <a:t>to</a:t>
            </a:r>
            <a:r>
              <a:rPr sz="950" spc="50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each</a:t>
            </a:r>
            <a:r>
              <a:rPr sz="950" spc="8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share.</a:t>
            </a:r>
            <a:r>
              <a:rPr sz="950" spc="8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A</a:t>
            </a:r>
            <a:r>
              <a:rPr sz="950" spc="8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steady</a:t>
            </a:r>
            <a:r>
              <a:rPr sz="950" spc="8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increase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suggests</a:t>
            </a:r>
            <a:r>
              <a:rPr sz="950" spc="10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that</a:t>
            </a:r>
            <a:r>
              <a:rPr sz="950" spc="1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the</a:t>
            </a:r>
            <a:r>
              <a:rPr sz="950" spc="1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company</a:t>
            </a:r>
            <a:r>
              <a:rPr sz="950" spc="1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35" dirty="0">
                <a:solidFill>
                  <a:srgbClr val="0F1140"/>
                </a:solidFill>
                <a:latin typeface="Arial MT"/>
                <a:cs typeface="Arial MT"/>
              </a:rPr>
              <a:t>is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continuously</a:t>
            </a:r>
            <a:r>
              <a:rPr sz="950" spc="1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growing</a:t>
            </a:r>
            <a:r>
              <a:rPr sz="950" spc="1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its</a:t>
            </a:r>
            <a:r>
              <a:rPr sz="950" spc="1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equity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base,</a:t>
            </a:r>
            <a:r>
              <a:rPr sz="950" spc="6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which</a:t>
            </a:r>
            <a:r>
              <a:rPr sz="950" spc="7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can</a:t>
            </a:r>
            <a:r>
              <a:rPr sz="950" spc="6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be</a:t>
            </a:r>
            <a:r>
              <a:rPr sz="950" spc="7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a</a:t>
            </a:r>
            <a:r>
              <a:rPr sz="950" spc="7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sign</a:t>
            </a:r>
            <a:r>
              <a:rPr sz="950" spc="6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25" dirty="0">
                <a:solidFill>
                  <a:srgbClr val="0F1140"/>
                </a:solidFill>
                <a:latin typeface="Arial MT"/>
                <a:cs typeface="Arial MT"/>
              </a:rPr>
              <a:t>of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sound</a:t>
            </a:r>
            <a:r>
              <a:rPr sz="950" spc="114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financial</a:t>
            </a:r>
            <a:r>
              <a:rPr sz="950" spc="1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management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and</a:t>
            </a:r>
            <a:r>
              <a:rPr sz="950" spc="9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growth</a:t>
            </a:r>
            <a:r>
              <a:rPr sz="950" spc="9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in</a:t>
            </a:r>
            <a:r>
              <a:rPr sz="950" spc="9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assets</a:t>
            </a:r>
            <a:r>
              <a:rPr sz="950" spc="9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relative</a:t>
            </a:r>
            <a:r>
              <a:rPr sz="950" spc="9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25" dirty="0">
                <a:solidFill>
                  <a:srgbClr val="0F1140"/>
                </a:solidFill>
                <a:latin typeface="Arial MT"/>
                <a:cs typeface="Arial MT"/>
              </a:rPr>
              <a:t>to 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liabilities.</a:t>
            </a:r>
            <a:endParaRPr sz="950">
              <a:latin typeface="Arial MT"/>
              <a:cs typeface="Arial MT"/>
            </a:endParaRPr>
          </a:p>
        </p:txBody>
      </p:sp>
      <p:graphicFrame>
        <p:nvGraphicFramePr>
          <p:cNvPr id="69" name="object 69"/>
          <p:cNvGraphicFramePr>
            <a:graphicFrameLocks noGrp="1"/>
          </p:cNvGraphicFramePr>
          <p:nvPr/>
        </p:nvGraphicFramePr>
        <p:xfrm>
          <a:off x="4178131" y="1967855"/>
          <a:ext cx="3259454" cy="38442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99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20014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8562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6">
                  <a:txBody>
                    <a:bodyPr/>
                    <a:lstStyle/>
                    <a:p>
                      <a:pPr marL="24130" marR="29845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9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Trend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900" spc="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Peaks</a:t>
                      </a:r>
                      <a:r>
                        <a:rPr sz="900" spc="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900" spc="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FY23</a:t>
                      </a:r>
                      <a:r>
                        <a:rPr sz="900" spc="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900" spc="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then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shows</a:t>
                      </a:r>
                      <a:r>
                        <a:rPr sz="900" spc="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900" spc="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dramatic</a:t>
                      </a:r>
                      <a:r>
                        <a:rPr sz="900" spc="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decrease</a:t>
                      </a:r>
                      <a:r>
                        <a:rPr sz="900" spc="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by</a:t>
                      </a:r>
                      <a:r>
                        <a:rPr sz="900" spc="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FY24. </a:t>
                      </a:r>
                      <a:r>
                        <a:rPr sz="9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Interpretation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900" spc="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Dividend</a:t>
                      </a:r>
                      <a:r>
                        <a:rPr sz="900" spc="6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yield,</a:t>
                      </a:r>
                      <a:r>
                        <a:rPr sz="900" spc="6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which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relates</a:t>
                      </a:r>
                      <a:r>
                        <a:rPr sz="900" spc="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dividend</a:t>
                      </a:r>
                      <a:r>
                        <a:rPr sz="90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payments</a:t>
                      </a:r>
                      <a:r>
                        <a:rPr sz="90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90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stock</a:t>
                      </a:r>
                      <a:r>
                        <a:rPr sz="900" spc="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price,</a:t>
                      </a:r>
                      <a:r>
                        <a:rPr sz="90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dropping</a:t>
                      </a:r>
                      <a:r>
                        <a:rPr sz="900" spc="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sharply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indicates</a:t>
                      </a:r>
                      <a:r>
                        <a:rPr sz="900" spc="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that</a:t>
                      </a:r>
                      <a:r>
                        <a:rPr sz="900" spc="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spc="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share</a:t>
                      </a:r>
                      <a:r>
                        <a:rPr sz="900" spc="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price</a:t>
                      </a:r>
                      <a:r>
                        <a:rPr sz="900" spc="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has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increased</a:t>
                      </a:r>
                      <a:r>
                        <a:rPr sz="900" spc="9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disproportionately</a:t>
                      </a:r>
                      <a:r>
                        <a:rPr sz="900" spc="1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dividends</a:t>
                      </a:r>
                      <a:r>
                        <a:rPr sz="900" spc="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90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dividends</a:t>
                      </a:r>
                      <a:r>
                        <a:rPr sz="90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have</a:t>
                      </a:r>
                      <a:r>
                        <a:rPr sz="900" spc="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been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reduced</a:t>
                      </a:r>
                      <a:r>
                        <a:rPr sz="900" spc="5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significantly.</a:t>
                      </a:r>
                      <a:r>
                        <a:rPr sz="900" spc="5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This</a:t>
                      </a:r>
                      <a:r>
                        <a:rPr sz="900" spc="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could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reflect</a:t>
                      </a:r>
                      <a:r>
                        <a:rPr sz="900" spc="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</a:t>
                      </a:r>
                      <a:r>
                        <a:rPr sz="900" spc="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changing</a:t>
                      </a:r>
                      <a:r>
                        <a:rPr sz="900" spc="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investor</a:t>
                      </a:r>
                      <a:r>
                        <a:rPr sz="900" spc="5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perception</a:t>
                      </a:r>
                      <a:r>
                        <a:rPr sz="90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about</a:t>
                      </a:r>
                      <a:r>
                        <a:rPr sz="900" spc="5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company’s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future</a:t>
                      </a:r>
                      <a:r>
                        <a:rPr sz="900" spc="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earnings</a:t>
                      </a:r>
                      <a:r>
                        <a:rPr sz="90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potential</a:t>
                      </a:r>
                      <a:r>
                        <a:rPr sz="90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900" spc="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dividend policy.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114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1430" marB="0">
                    <a:lnL w="38100">
                      <a:solidFill>
                        <a:srgbClr val="000000"/>
                      </a:solidFill>
                      <a:prstDash val="solid"/>
                    </a:lnL>
                    <a:lnR w="38100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0" name="object 70"/>
          <p:cNvSpPr txBox="1"/>
          <p:nvPr/>
        </p:nvSpPr>
        <p:spPr>
          <a:xfrm>
            <a:off x="1921170" y="3893153"/>
            <a:ext cx="1984375" cy="1957070"/>
          </a:xfrm>
          <a:prstGeom prst="rect">
            <a:avLst/>
          </a:prstGeom>
          <a:solidFill>
            <a:srgbClr val="FAE2D6"/>
          </a:solidFill>
        </p:spPr>
        <p:txBody>
          <a:bodyPr vert="horz" wrap="square" lIns="0" tIns="55244" rIns="0" bIns="0" rtlCol="0">
            <a:spAutoFit/>
          </a:bodyPr>
          <a:lstStyle/>
          <a:p>
            <a:pPr marL="53340" marR="74930">
              <a:lnSpc>
                <a:spcPts val="1120"/>
              </a:lnSpc>
              <a:spcBef>
                <a:spcPts val="434"/>
              </a:spcBef>
            </a:pPr>
            <a:r>
              <a:rPr sz="950" b="1" dirty="0">
                <a:solidFill>
                  <a:srgbClr val="0F1140"/>
                </a:solidFill>
                <a:latin typeface="Arial"/>
                <a:cs typeface="Arial"/>
              </a:rPr>
              <a:t>Trend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:</a:t>
            </a:r>
            <a:r>
              <a:rPr sz="950" spc="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After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a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decline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from</a:t>
            </a:r>
            <a:r>
              <a:rPr sz="950" spc="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0F1140"/>
                </a:solidFill>
                <a:latin typeface="Arial MT"/>
                <a:cs typeface="Arial MT"/>
              </a:rPr>
              <a:t>FY19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to</a:t>
            </a:r>
            <a:r>
              <a:rPr sz="950" spc="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FY23,</a:t>
            </a:r>
            <a:r>
              <a:rPr sz="950" spc="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there</a:t>
            </a:r>
            <a:r>
              <a:rPr sz="950" spc="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is</a:t>
            </a:r>
            <a:r>
              <a:rPr sz="950" spc="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a</a:t>
            </a:r>
            <a:r>
              <a:rPr sz="950" spc="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sharp</a:t>
            </a:r>
            <a:r>
              <a:rPr sz="950" spc="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increase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in</a:t>
            </a:r>
            <a:r>
              <a:rPr sz="950" spc="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FY24.</a:t>
            </a:r>
            <a:endParaRPr sz="950">
              <a:latin typeface="Arial MT"/>
              <a:cs typeface="Arial MT"/>
            </a:endParaRPr>
          </a:p>
          <a:p>
            <a:pPr marL="53340" marR="102870">
              <a:lnSpc>
                <a:spcPts val="1120"/>
              </a:lnSpc>
            </a:pPr>
            <a:r>
              <a:rPr sz="950" b="1" dirty="0">
                <a:solidFill>
                  <a:srgbClr val="0F1140"/>
                </a:solidFill>
                <a:latin typeface="Arial"/>
                <a:cs typeface="Arial"/>
              </a:rPr>
              <a:t>Interpretation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: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EPS</a:t>
            </a:r>
            <a:r>
              <a:rPr sz="950" spc="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is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a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25" dirty="0">
                <a:solidFill>
                  <a:srgbClr val="0F1140"/>
                </a:solidFill>
                <a:latin typeface="Arial MT"/>
                <a:cs typeface="Arial MT"/>
              </a:rPr>
              <a:t>key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indicator</a:t>
            </a:r>
            <a:r>
              <a:rPr sz="950" spc="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of</a:t>
            </a:r>
            <a:r>
              <a:rPr sz="950" spc="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a</a:t>
            </a:r>
            <a:r>
              <a:rPr sz="950" spc="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company’s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profitability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on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a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per-share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basis.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The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sharp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increase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in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0F1140"/>
                </a:solidFill>
                <a:latin typeface="Arial MT"/>
                <a:cs typeface="Arial MT"/>
              </a:rPr>
              <a:t>FY24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suggests</a:t>
            </a:r>
            <a:r>
              <a:rPr sz="950" spc="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significant</a:t>
            </a:r>
            <a:r>
              <a:rPr sz="950" spc="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improvement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in</a:t>
            </a:r>
            <a:r>
              <a:rPr sz="950" spc="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profitability</a:t>
            </a:r>
            <a:r>
              <a:rPr sz="950" spc="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or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reduced</a:t>
            </a:r>
            <a:r>
              <a:rPr sz="950" spc="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number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of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shares</a:t>
            </a:r>
            <a:r>
              <a:rPr sz="950" spc="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outstanding.</a:t>
            </a:r>
            <a:r>
              <a:rPr sz="950" spc="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The</a:t>
            </a:r>
            <a:r>
              <a:rPr sz="950" spc="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0F1140"/>
                </a:solidFill>
                <a:latin typeface="Arial MT"/>
                <a:cs typeface="Arial MT"/>
              </a:rPr>
              <a:t>prior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decline</a:t>
            </a:r>
            <a:r>
              <a:rPr sz="950" spc="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might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have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been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due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25" dirty="0">
                <a:solidFill>
                  <a:srgbClr val="0F1140"/>
                </a:solidFill>
                <a:latin typeface="Arial MT"/>
                <a:cs typeface="Arial MT"/>
              </a:rPr>
              <a:t>to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decreasing</a:t>
            </a:r>
            <a:r>
              <a:rPr sz="950" spc="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profits</a:t>
            </a:r>
            <a:r>
              <a:rPr sz="950" spc="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or</a:t>
            </a:r>
            <a:r>
              <a:rPr sz="950" spc="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increased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share</a:t>
            </a:r>
            <a:r>
              <a:rPr sz="950" spc="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count.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8825236" y="3858865"/>
            <a:ext cx="1748155" cy="1960245"/>
          </a:xfrm>
          <a:prstGeom prst="rect">
            <a:avLst/>
          </a:prstGeom>
          <a:solidFill>
            <a:srgbClr val="FAE2D6"/>
          </a:solidFill>
        </p:spPr>
        <p:txBody>
          <a:bodyPr vert="horz" wrap="square" lIns="0" tIns="113030" rIns="0" bIns="0" rtlCol="0">
            <a:spAutoFit/>
          </a:bodyPr>
          <a:lstStyle/>
          <a:p>
            <a:pPr marL="35560" marR="222885" algn="just">
              <a:lnSpc>
                <a:spcPts val="1110"/>
              </a:lnSpc>
              <a:spcBef>
                <a:spcPts val="890"/>
              </a:spcBef>
            </a:pPr>
            <a:r>
              <a:rPr sz="950" b="1" dirty="0">
                <a:solidFill>
                  <a:srgbClr val="0F1140"/>
                </a:solidFill>
                <a:latin typeface="Arial"/>
                <a:cs typeface="Arial"/>
              </a:rPr>
              <a:t>Trend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: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Increases</a:t>
            </a:r>
            <a:r>
              <a:rPr sz="950" spc="-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sharply</a:t>
            </a:r>
            <a:r>
              <a:rPr sz="950" spc="-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25" dirty="0">
                <a:solidFill>
                  <a:srgbClr val="0F1140"/>
                </a:solidFill>
                <a:latin typeface="Arial MT"/>
                <a:cs typeface="Arial MT"/>
              </a:rPr>
              <a:t>in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FY22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and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FY23,</a:t>
            </a:r>
            <a:r>
              <a:rPr sz="950" spc="-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then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0F1140"/>
                </a:solidFill>
                <a:latin typeface="Arial MT"/>
                <a:cs typeface="Arial MT"/>
              </a:rPr>
              <a:t>drops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significantly</a:t>
            </a:r>
            <a:r>
              <a:rPr sz="950" spc="-1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in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0F1140"/>
                </a:solidFill>
                <a:latin typeface="Arial MT"/>
                <a:cs typeface="Arial MT"/>
              </a:rPr>
              <a:t>FY24.</a:t>
            </a:r>
            <a:endParaRPr sz="950">
              <a:latin typeface="Arial MT"/>
              <a:cs typeface="Arial MT"/>
            </a:endParaRPr>
          </a:p>
          <a:p>
            <a:pPr marL="35560">
              <a:lnSpc>
                <a:spcPts val="1055"/>
              </a:lnSpc>
            </a:pPr>
            <a:r>
              <a:rPr sz="950" b="1" dirty="0">
                <a:solidFill>
                  <a:srgbClr val="0F1140"/>
                </a:solidFill>
                <a:latin typeface="Arial"/>
                <a:cs typeface="Arial"/>
              </a:rPr>
              <a:t>Interpretation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:</a:t>
            </a:r>
            <a:r>
              <a:rPr sz="950" spc="-1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The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P/E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0F1140"/>
                </a:solidFill>
                <a:latin typeface="Arial MT"/>
                <a:cs typeface="Arial MT"/>
              </a:rPr>
              <a:t>ratio</a:t>
            </a:r>
            <a:endParaRPr sz="950">
              <a:latin typeface="Arial MT"/>
              <a:cs typeface="Arial MT"/>
            </a:endParaRPr>
          </a:p>
          <a:p>
            <a:pPr marL="35560" marR="9525">
              <a:lnSpc>
                <a:spcPts val="1110"/>
              </a:lnSpc>
              <a:spcBef>
                <a:spcPts val="45"/>
              </a:spcBef>
            </a:pP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indicates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how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much</a:t>
            </a:r>
            <a:r>
              <a:rPr sz="950" spc="-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the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market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is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willing</a:t>
            </a:r>
            <a:r>
              <a:rPr sz="950" spc="-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to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pay</a:t>
            </a:r>
            <a:r>
              <a:rPr sz="950" spc="-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for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a</a:t>
            </a:r>
            <a:r>
              <a:rPr sz="950" spc="-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company’s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earnings.</a:t>
            </a:r>
            <a:r>
              <a:rPr sz="950" spc="-1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A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high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P/E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0F1140"/>
                </a:solidFill>
                <a:latin typeface="Arial MT"/>
                <a:cs typeface="Arial MT"/>
              </a:rPr>
              <a:t>ratio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typically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suggests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expectations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of</a:t>
            </a:r>
            <a:r>
              <a:rPr sz="950" spc="-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future</a:t>
            </a:r>
            <a:r>
              <a:rPr sz="950" spc="-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growth.</a:t>
            </a:r>
            <a:r>
              <a:rPr sz="950" spc="-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The</a:t>
            </a:r>
            <a:r>
              <a:rPr sz="950" spc="-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drop</a:t>
            </a:r>
            <a:r>
              <a:rPr sz="950" spc="-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25" dirty="0">
                <a:solidFill>
                  <a:srgbClr val="0F1140"/>
                </a:solidFill>
                <a:latin typeface="Arial MT"/>
                <a:cs typeface="Arial MT"/>
              </a:rPr>
              <a:t>in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FY24,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despite</a:t>
            </a:r>
            <a:r>
              <a:rPr sz="950" spc="-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higher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spc="-20" dirty="0">
                <a:solidFill>
                  <a:srgbClr val="0F1140"/>
                </a:solidFill>
                <a:latin typeface="Arial MT"/>
                <a:cs typeface="Arial MT"/>
              </a:rPr>
              <a:t>EPS,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might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indicate</a:t>
            </a:r>
            <a:r>
              <a:rPr sz="950" spc="-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a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 market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correction</a:t>
            </a:r>
            <a:r>
              <a:rPr sz="950" spc="-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or a</a:t>
            </a:r>
            <a:r>
              <a:rPr sz="950" spc="-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950" dirty="0">
                <a:solidFill>
                  <a:srgbClr val="0F1140"/>
                </a:solidFill>
                <a:latin typeface="Arial MT"/>
                <a:cs typeface="Arial MT"/>
              </a:rPr>
              <a:t>reduced </a:t>
            </a:r>
            <a:r>
              <a:rPr sz="950" spc="-10" dirty="0">
                <a:solidFill>
                  <a:srgbClr val="0F1140"/>
                </a:solidFill>
                <a:latin typeface="Arial MT"/>
                <a:cs typeface="Arial MT"/>
              </a:rPr>
              <a:t>growth outlook.</a:t>
            </a:r>
            <a:endParaRPr sz="950">
              <a:latin typeface="Arial MT"/>
              <a:cs typeface="Arial MT"/>
            </a:endParaRPr>
          </a:p>
        </p:txBody>
      </p:sp>
      <p:sp>
        <p:nvSpPr>
          <p:cNvPr id="72" name="object 72"/>
          <p:cNvSpPr txBox="1">
            <a:spLocks noGrp="1"/>
          </p:cNvSpPr>
          <p:nvPr>
            <p:ph type="title"/>
          </p:nvPr>
        </p:nvSpPr>
        <p:spPr>
          <a:xfrm>
            <a:off x="401381" y="174480"/>
            <a:ext cx="37846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977389" algn="l"/>
              </a:tabLst>
            </a:pPr>
            <a:r>
              <a:rPr spc="-10" dirty="0"/>
              <a:t>Market</a:t>
            </a:r>
            <a:r>
              <a:rPr dirty="0"/>
              <a:t>	</a:t>
            </a:r>
            <a:r>
              <a:rPr spc="-10" dirty="0"/>
              <a:t>Ratios:</a:t>
            </a:r>
          </a:p>
        </p:txBody>
      </p:sp>
      <p:sp>
        <p:nvSpPr>
          <p:cNvPr id="73" name="object 73"/>
          <p:cNvSpPr txBox="1"/>
          <p:nvPr/>
        </p:nvSpPr>
        <p:spPr>
          <a:xfrm>
            <a:off x="1150015" y="1609424"/>
            <a:ext cx="2436495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-145" dirty="0">
                <a:solidFill>
                  <a:srgbClr val="E72328"/>
                </a:solidFill>
                <a:latin typeface="Arial Black"/>
                <a:cs typeface="Arial Black"/>
              </a:rPr>
              <a:t>Earnings </a:t>
            </a:r>
            <a:r>
              <a:rPr sz="2050" spc="-85" dirty="0">
                <a:solidFill>
                  <a:srgbClr val="E72328"/>
                </a:solidFill>
                <a:latin typeface="Arial Black"/>
                <a:cs typeface="Arial Black"/>
              </a:rPr>
              <a:t>per</a:t>
            </a:r>
            <a:r>
              <a:rPr sz="2050" spc="-14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2050" spc="-110" dirty="0">
                <a:solidFill>
                  <a:srgbClr val="E72328"/>
                </a:solidFill>
                <a:latin typeface="Arial Black"/>
                <a:cs typeface="Arial Black"/>
              </a:rPr>
              <a:t>Share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7798579" y="1619590"/>
            <a:ext cx="2801620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-135" dirty="0">
                <a:solidFill>
                  <a:srgbClr val="E72328"/>
                </a:solidFill>
                <a:latin typeface="Arial Black"/>
                <a:cs typeface="Arial Black"/>
              </a:rPr>
              <a:t>Price</a:t>
            </a:r>
            <a:r>
              <a:rPr sz="2050" spc="-17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2050" spc="-65" dirty="0">
                <a:solidFill>
                  <a:srgbClr val="E72328"/>
                </a:solidFill>
                <a:latin typeface="Arial Black"/>
                <a:cs typeface="Arial Black"/>
              </a:rPr>
              <a:t>to</a:t>
            </a:r>
            <a:r>
              <a:rPr sz="2050" spc="-16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2050" spc="-130" dirty="0">
                <a:solidFill>
                  <a:srgbClr val="E72328"/>
                </a:solidFill>
                <a:latin typeface="Arial Black"/>
                <a:cs typeface="Arial Black"/>
              </a:rPr>
              <a:t>Earning</a:t>
            </a:r>
            <a:r>
              <a:rPr sz="2050" spc="-16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2050" spc="-105" dirty="0">
                <a:solidFill>
                  <a:srgbClr val="E72328"/>
                </a:solidFill>
                <a:latin typeface="Arial Black"/>
                <a:cs typeface="Arial Black"/>
              </a:rPr>
              <a:t>Ratio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11740877" y="1589093"/>
            <a:ext cx="1905000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-75" dirty="0">
                <a:solidFill>
                  <a:srgbClr val="E72328"/>
                </a:solidFill>
                <a:latin typeface="Arial Black"/>
                <a:cs typeface="Arial Black"/>
              </a:rPr>
              <a:t>Dividend</a:t>
            </a:r>
            <a:r>
              <a:rPr sz="2050" spc="-13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2050" spc="-105" dirty="0">
                <a:solidFill>
                  <a:srgbClr val="E72328"/>
                </a:solidFill>
                <a:latin typeface="Arial Black"/>
                <a:cs typeface="Arial Black"/>
              </a:rPr>
              <a:t>Yield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76" name="object 76"/>
          <p:cNvSpPr txBox="1"/>
          <p:nvPr/>
        </p:nvSpPr>
        <p:spPr>
          <a:xfrm>
            <a:off x="14906803" y="1589093"/>
            <a:ext cx="2773045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-145" dirty="0">
                <a:solidFill>
                  <a:srgbClr val="E72328"/>
                </a:solidFill>
                <a:latin typeface="Arial Black"/>
                <a:cs typeface="Arial Black"/>
              </a:rPr>
              <a:t>Book</a:t>
            </a:r>
            <a:r>
              <a:rPr sz="2050" spc="-17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2050" spc="-145" dirty="0">
                <a:solidFill>
                  <a:srgbClr val="E72328"/>
                </a:solidFill>
                <a:latin typeface="Arial Black"/>
                <a:cs typeface="Arial Black"/>
              </a:rPr>
              <a:t>Value</a:t>
            </a:r>
            <a:r>
              <a:rPr sz="2050" spc="-16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2050" spc="-85" dirty="0">
                <a:solidFill>
                  <a:srgbClr val="E72328"/>
                </a:solidFill>
                <a:latin typeface="Arial Black"/>
                <a:cs typeface="Arial Black"/>
              </a:rPr>
              <a:t>per</a:t>
            </a:r>
            <a:r>
              <a:rPr sz="2050" spc="-16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2050" spc="-105" dirty="0">
                <a:solidFill>
                  <a:srgbClr val="E72328"/>
                </a:solidFill>
                <a:latin typeface="Arial Black"/>
                <a:cs typeface="Arial Black"/>
              </a:rPr>
              <a:t>Share</a:t>
            </a:r>
            <a:endParaRPr sz="2050">
              <a:latin typeface="Arial Black"/>
              <a:cs typeface="Arial Black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4496987" y="1609424"/>
            <a:ext cx="2624455" cy="34163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050" spc="-85" dirty="0">
                <a:solidFill>
                  <a:srgbClr val="E72328"/>
                </a:solidFill>
                <a:latin typeface="Arial Black"/>
                <a:cs typeface="Arial Black"/>
              </a:rPr>
              <a:t>Dividends</a:t>
            </a:r>
            <a:r>
              <a:rPr sz="2050" spc="-18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2050" spc="-85" dirty="0">
                <a:solidFill>
                  <a:srgbClr val="E72328"/>
                </a:solidFill>
                <a:latin typeface="Arial Black"/>
                <a:cs typeface="Arial Black"/>
              </a:rPr>
              <a:t>per</a:t>
            </a:r>
            <a:r>
              <a:rPr sz="2050" spc="-18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2050" spc="-110" dirty="0">
                <a:solidFill>
                  <a:srgbClr val="E72328"/>
                </a:solidFill>
                <a:latin typeface="Arial Black"/>
                <a:cs typeface="Arial Black"/>
              </a:rPr>
              <a:t>Share</a:t>
            </a:r>
            <a:endParaRPr sz="2050">
              <a:latin typeface="Arial Black"/>
              <a:cs typeface="Arial Black"/>
            </a:endParaRPr>
          </a:p>
        </p:txBody>
      </p:sp>
      <p:pic>
        <p:nvPicPr>
          <p:cNvPr id="78" name="object 78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6286126" y="123828"/>
            <a:ext cx="2000249" cy="1447799"/>
          </a:xfrm>
          <a:prstGeom prst="rect">
            <a:avLst/>
          </a:prstGeom>
        </p:spPr>
      </p:pic>
      <p:sp>
        <p:nvSpPr>
          <p:cNvPr id="79" name="object 7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35"/>
              </a:lnSpc>
            </a:pPr>
            <a:r>
              <a:rPr sz="1850" b="1" dirty="0">
                <a:latin typeface="Arial"/>
                <a:cs typeface="Arial"/>
              </a:rPr>
              <a:t>BITS</a:t>
            </a:r>
            <a:r>
              <a:rPr sz="1850" b="1" spc="40" dirty="0">
                <a:latin typeface="Arial"/>
                <a:cs typeface="Arial"/>
              </a:rPr>
              <a:t> </a:t>
            </a:r>
            <a:r>
              <a:rPr sz="1850" dirty="0"/>
              <a:t>Pilani,</a:t>
            </a:r>
            <a:r>
              <a:rPr sz="1850" spc="45" dirty="0"/>
              <a:t> </a:t>
            </a:r>
            <a:r>
              <a:rPr sz="1850" dirty="0"/>
              <a:t>Hyderabad</a:t>
            </a:r>
            <a:r>
              <a:rPr sz="1850" spc="45" dirty="0"/>
              <a:t> </a:t>
            </a:r>
            <a:r>
              <a:rPr sz="1850" spc="-10" dirty="0"/>
              <a:t>Campus</a:t>
            </a:r>
            <a:endParaRPr sz="18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17914" y="1858662"/>
            <a:ext cx="2894965" cy="64350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985"/>
              </a:lnSpc>
            </a:pPr>
            <a:r>
              <a:rPr sz="2150" b="1" dirty="0">
                <a:latin typeface="Arial"/>
                <a:cs typeface="Arial"/>
              </a:rPr>
              <a:t>Non</a:t>
            </a:r>
            <a:r>
              <a:rPr sz="2150" b="1" spc="-70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-</a:t>
            </a:r>
            <a:r>
              <a:rPr sz="2150" b="1" spc="-65" dirty="0">
                <a:latin typeface="Arial"/>
                <a:cs typeface="Arial"/>
              </a:rPr>
              <a:t> </a:t>
            </a:r>
            <a:r>
              <a:rPr sz="2150" b="1" dirty="0">
                <a:latin typeface="Arial"/>
                <a:cs typeface="Arial"/>
              </a:rPr>
              <a:t>Financial</a:t>
            </a:r>
            <a:r>
              <a:rPr sz="2150" b="1" spc="-70" dirty="0">
                <a:latin typeface="Arial"/>
                <a:cs typeface="Arial"/>
              </a:rPr>
              <a:t> </a:t>
            </a:r>
            <a:r>
              <a:rPr sz="2150" b="1" spc="-10" dirty="0">
                <a:latin typeface="Arial"/>
                <a:cs typeface="Arial"/>
              </a:rPr>
              <a:t>Metric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2150">
              <a:latin typeface="Arial"/>
              <a:cs typeface="Arial"/>
            </a:endParaRPr>
          </a:p>
          <a:p>
            <a:pPr algn="ctr">
              <a:lnSpc>
                <a:spcPct val="116900"/>
              </a:lnSpc>
            </a:pPr>
            <a:r>
              <a:rPr sz="1550" dirty="0">
                <a:latin typeface="Arial MT"/>
                <a:cs typeface="Arial MT"/>
              </a:rPr>
              <a:t>MARKET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SHARE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GLOBAL PRESENCE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985"/>
              </a:spcBef>
            </a:pPr>
            <a:endParaRPr sz="15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</a:pPr>
            <a:r>
              <a:rPr sz="1550" dirty="0">
                <a:latin typeface="Arial MT"/>
                <a:cs typeface="Arial MT"/>
              </a:rPr>
              <a:t>PRODUCT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LAUNCHES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0"/>
              </a:spcBef>
            </a:pPr>
            <a:endParaRPr sz="15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550" dirty="0">
                <a:latin typeface="Arial MT"/>
                <a:cs typeface="Arial MT"/>
              </a:rPr>
              <a:t>CSR</a:t>
            </a:r>
            <a:r>
              <a:rPr sz="1550" spc="-10" dirty="0">
                <a:latin typeface="Arial MT"/>
                <a:cs typeface="Arial MT"/>
              </a:rPr>
              <a:t> SPENDING</a:t>
            </a:r>
            <a:endParaRPr sz="155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90224" y="1858662"/>
            <a:ext cx="2856865" cy="705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89940">
              <a:lnSpc>
                <a:spcPts val="1985"/>
              </a:lnSpc>
            </a:pPr>
            <a:r>
              <a:rPr sz="2150" b="1" spc="-20" dirty="0">
                <a:latin typeface="Arial"/>
                <a:cs typeface="Arial"/>
              </a:rPr>
              <a:t>2020-</a:t>
            </a:r>
            <a:r>
              <a:rPr sz="2150" b="1" spc="-25" dirty="0">
                <a:latin typeface="Arial"/>
                <a:cs typeface="Arial"/>
              </a:rPr>
              <a:t>21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2150">
              <a:latin typeface="Arial"/>
              <a:cs typeface="Arial"/>
            </a:endParaRPr>
          </a:p>
          <a:p>
            <a:pPr marL="20955" marR="52705">
              <a:lnSpc>
                <a:spcPct val="116900"/>
              </a:lnSpc>
            </a:pPr>
            <a:r>
              <a:rPr sz="1550" dirty="0">
                <a:latin typeface="Arial MT"/>
                <a:cs typeface="Arial MT"/>
              </a:rPr>
              <a:t>Maintained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strong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domestic </a:t>
            </a:r>
            <a:r>
              <a:rPr sz="1550" dirty="0">
                <a:latin typeface="Arial MT"/>
                <a:cs typeface="Arial MT"/>
              </a:rPr>
              <a:t>market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share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despite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pandemic impacts.</a:t>
            </a:r>
            <a:endParaRPr sz="1550">
              <a:latin typeface="Arial MT"/>
              <a:cs typeface="Arial MT"/>
            </a:endParaRPr>
          </a:p>
          <a:p>
            <a:pPr marL="20955" marR="85725">
              <a:lnSpc>
                <a:spcPct val="116900"/>
              </a:lnSpc>
            </a:pPr>
            <a:r>
              <a:rPr sz="1550" dirty="0">
                <a:latin typeface="Arial MT"/>
                <a:cs typeface="Arial MT"/>
              </a:rPr>
              <a:t>Limited</a:t>
            </a:r>
            <a:r>
              <a:rPr sz="1550" spc="-3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international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expansion </a:t>
            </a:r>
            <a:r>
              <a:rPr sz="1550" dirty="0">
                <a:latin typeface="Arial MT"/>
                <a:cs typeface="Arial MT"/>
              </a:rPr>
              <a:t>due</a:t>
            </a:r>
            <a:r>
              <a:rPr sz="1550" spc="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to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COVID-</a:t>
            </a:r>
            <a:r>
              <a:rPr sz="1550" dirty="0">
                <a:latin typeface="Arial MT"/>
                <a:cs typeface="Arial MT"/>
              </a:rPr>
              <a:t>19</a:t>
            </a:r>
            <a:r>
              <a:rPr sz="1550" spc="1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restrictions.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550">
              <a:latin typeface="Arial MT"/>
              <a:cs typeface="Arial MT"/>
            </a:endParaRPr>
          </a:p>
          <a:p>
            <a:pPr marL="20955" marR="163195">
              <a:lnSpc>
                <a:spcPct val="116900"/>
              </a:lnSpc>
            </a:pPr>
            <a:r>
              <a:rPr sz="1550" dirty="0">
                <a:latin typeface="Arial MT"/>
                <a:cs typeface="Arial MT"/>
              </a:rPr>
              <a:t>Launched</a:t>
            </a:r>
            <a:r>
              <a:rPr sz="1550" spc="-10" dirty="0">
                <a:latin typeface="Arial MT"/>
                <a:cs typeface="Arial MT"/>
              </a:rPr>
              <a:t> eco-</a:t>
            </a:r>
            <a:r>
              <a:rPr sz="1550" dirty="0">
                <a:latin typeface="Arial MT"/>
                <a:cs typeface="Arial MT"/>
              </a:rPr>
              <a:t>friendly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tires </a:t>
            </a:r>
            <a:r>
              <a:rPr sz="1550" dirty="0">
                <a:latin typeface="Arial MT"/>
                <a:cs typeface="Arial MT"/>
              </a:rPr>
              <a:t>focusing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on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fuel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efficiency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and </a:t>
            </a:r>
            <a:r>
              <a:rPr sz="1550" dirty="0">
                <a:latin typeface="Arial MT"/>
                <a:cs typeface="Arial MT"/>
              </a:rPr>
              <a:t>lower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emissions.</a:t>
            </a:r>
            <a:endParaRPr sz="1550">
              <a:latin typeface="Arial MT"/>
              <a:cs typeface="Arial MT"/>
            </a:endParaRPr>
          </a:p>
          <a:p>
            <a:pPr marL="20955" marR="207645">
              <a:lnSpc>
                <a:spcPct val="116900"/>
              </a:lnSpc>
            </a:pPr>
            <a:r>
              <a:rPr sz="1550" dirty="0">
                <a:latin typeface="Arial MT"/>
                <a:cs typeface="Arial MT"/>
              </a:rPr>
              <a:t>Introduced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new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radial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tires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for </a:t>
            </a:r>
            <a:r>
              <a:rPr sz="1550" dirty="0">
                <a:latin typeface="Arial MT"/>
                <a:cs typeface="Arial MT"/>
              </a:rPr>
              <a:t>commercial</a:t>
            </a:r>
            <a:r>
              <a:rPr sz="1550" spc="-10" dirty="0">
                <a:latin typeface="Arial MT"/>
                <a:cs typeface="Arial MT"/>
              </a:rPr>
              <a:t> vehicles.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40"/>
              </a:spcBef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16399"/>
              </a:lnSpc>
            </a:pPr>
            <a:r>
              <a:rPr sz="1450" dirty="0">
                <a:latin typeface="Arial MT"/>
                <a:cs typeface="Arial MT"/>
              </a:rPr>
              <a:t>Increased</a:t>
            </a:r>
            <a:r>
              <a:rPr sz="1450" spc="-1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CSR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activities</a:t>
            </a:r>
            <a:r>
              <a:rPr sz="1450" spc="-1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focusing </a:t>
            </a:r>
            <a:r>
              <a:rPr sz="1450" dirty="0">
                <a:latin typeface="Arial MT"/>
                <a:cs typeface="Arial MT"/>
              </a:rPr>
              <a:t>on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COVID-</a:t>
            </a:r>
            <a:r>
              <a:rPr sz="1450" dirty="0">
                <a:latin typeface="Arial MT"/>
                <a:cs typeface="Arial MT"/>
              </a:rPr>
              <a:t>19</a:t>
            </a:r>
            <a:r>
              <a:rPr sz="1450" spc="1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relief</a:t>
            </a:r>
            <a:r>
              <a:rPr sz="1450" spc="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efforts, </a:t>
            </a:r>
            <a:r>
              <a:rPr sz="1450" dirty="0">
                <a:latin typeface="Arial MT"/>
                <a:cs typeface="Arial MT"/>
              </a:rPr>
              <a:t>including</a:t>
            </a:r>
            <a:r>
              <a:rPr sz="1450" spc="-2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donations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to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healthcare </a:t>
            </a:r>
            <a:r>
              <a:rPr sz="1450" dirty="0">
                <a:latin typeface="Arial MT"/>
                <a:cs typeface="Arial MT"/>
              </a:rPr>
              <a:t>facilities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and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community</a:t>
            </a:r>
            <a:r>
              <a:rPr sz="1450" spc="-1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support. </a:t>
            </a:r>
            <a:r>
              <a:rPr sz="1450" dirty="0">
                <a:latin typeface="Arial MT"/>
                <a:cs typeface="Arial MT"/>
              </a:rPr>
              <a:t>Continued</a:t>
            </a:r>
            <a:r>
              <a:rPr sz="1450" spc="-2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investment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in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education </a:t>
            </a:r>
            <a:r>
              <a:rPr sz="1450" dirty="0">
                <a:latin typeface="Arial MT"/>
                <a:cs typeface="Arial MT"/>
              </a:rPr>
              <a:t>and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skill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development</a:t>
            </a:r>
            <a:r>
              <a:rPr sz="1450" spc="-1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programs.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13708" y="1858662"/>
            <a:ext cx="2409190" cy="7059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73405">
              <a:lnSpc>
                <a:spcPts val="1985"/>
              </a:lnSpc>
            </a:pPr>
            <a:r>
              <a:rPr sz="2150" b="1" spc="-20" dirty="0">
                <a:latin typeface="Arial"/>
                <a:cs typeface="Arial"/>
              </a:rPr>
              <a:t>2021-</a:t>
            </a:r>
            <a:r>
              <a:rPr sz="2150" b="1" spc="-25" dirty="0">
                <a:latin typeface="Arial"/>
                <a:cs typeface="Arial"/>
              </a:rPr>
              <a:t>22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80"/>
              </a:spcBef>
            </a:pPr>
            <a:endParaRPr sz="2150">
              <a:latin typeface="Arial"/>
              <a:cs typeface="Arial"/>
            </a:endParaRPr>
          </a:p>
          <a:p>
            <a:pPr marL="20955" marR="25400">
              <a:lnSpc>
                <a:spcPct val="116900"/>
              </a:lnSpc>
            </a:pPr>
            <a:r>
              <a:rPr sz="1550" dirty="0">
                <a:latin typeface="Arial MT"/>
                <a:cs typeface="Arial MT"/>
              </a:rPr>
              <a:t>Increased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market</a:t>
            </a:r>
            <a:r>
              <a:rPr sz="1550" spc="-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share </a:t>
            </a:r>
            <a:r>
              <a:rPr sz="1550" spc="-25" dirty="0">
                <a:latin typeface="Arial MT"/>
                <a:cs typeface="Arial MT"/>
              </a:rPr>
              <a:t>as </a:t>
            </a:r>
            <a:r>
              <a:rPr sz="1550" dirty="0">
                <a:latin typeface="Arial MT"/>
                <a:cs typeface="Arial MT"/>
              </a:rPr>
              <a:t>recovery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began</a:t>
            </a:r>
            <a:r>
              <a:rPr sz="1550" spc="-10" dirty="0">
                <a:latin typeface="Arial MT"/>
                <a:cs typeface="Arial MT"/>
              </a:rPr>
              <a:t> post- pandemic.</a:t>
            </a:r>
            <a:endParaRPr sz="1550">
              <a:latin typeface="Arial MT"/>
              <a:cs typeface="Arial MT"/>
            </a:endParaRPr>
          </a:p>
          <a:p>
            <a:pPr marL="20955" marR="169545">
              <a:lnSpc>
                <a:spcPct val="116900"/>
              </a:lnSpc>
              <a:spcBef>
                <a:spcPts val="5"/>
              </a:spcBef>
            </a:pPr>
            <a:r>
              <a:rPr sz="1550" dirty="0">
                <a:latin typeface="Arial MT"/>
                <a:cs typeface="Arial MT"/>
              </a:rPr>
              <a:t>Resumed</a:t>
            </a:r>
            <a:r>
              <a:rPr sz="1550" spc="-10" dirty="0">
                <a:latin typeface="Arial MT"/>
                <a:cs typeface="Arial MT"/>
              </a:rPr>
              <a:t> international </a:t>
            </a:r>
            <a:r>
              <a:rPr sz="1550" dirty="0">
                <a:latin typeface="Arial MT"/>
                <a:cs typeface="Arial MT"/>
              </a:rPr>
              <a:t>market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expansion, </a:t>
            </a:r>
            <a:r>
              <a:rPr sz="1550" dirty="0">
                <a:latin typeface="Arial MT"/>
                <a:cs typeface="Arial MT"/>
              </a:rPr>
              <a:t>particularly in </a:t>
            </a:r>
            <a:r>
              <a:rPr sz="1550" spc="-10" dirty="0">
                <a:latin typeface="Arial MT"/>
                <a:cs typeface="Arial MT"/>
              </a:rPr>
              <a:t>South-</a:t>
            </a:r>
            <a:r>
              <a:rPr sz="1550" spc="-20" dirty="0">
                <a:latin typeface="Arial MT"/>
                <a:cs typeface="Arial MT"/>
              </a:rPr>
              <a:t>East </a:t>
            </a:r>
            <a:r>
              <a:rPr sz="1550" dirty="0">
                <a:latin typeface="Arial MT"/>
                <a:cs typeface="Arial MT"/>
              </a:rPr>
              <a:t>Asia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Middle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East.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09"/>
              </a:spcBef>
            </a:pPr>
            <a:endParaRPr sz="1550">
              <a:latin typeface="Arial MT"/>
              <a:cs typeface="Arial MT"/>
            </a:endParaRPr>
          </a:p>
          <a:p>
            <a:pPr marL="20955">
              <a:lnSpc>
                <a:spcPct val="116900"/>
              </a:lnSpc>
            </a:pPr>
            <a:r>
              <a:rPr sz="1550" dirty="0">
                <a:latin typeface="Arial MT"/>
                <a:cs typeface="Arial MT"/>
              </a:rPr>
              <a:t>Expanded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product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line</a:t>
            </a:r>
            <a:r>
              <a:rPr sz="1550" spc="-20" dirty="0">
                <a:latin typeface="Arial MT"/>
                <a:cs typeface="Arial MT"/>
              </a:rPr>
              <a:t> with </a:t>
            </a:r>
            <a:r>
              <a:rPr sz="1550" spc="-10" dirty="0">
                <a:latin typeface="Arial MT"/>
                <a:cs typeface="Arial MT"/>
              </a:rPr>
              <a:t>high-</a:t>
            </a:r>
            <a:r>
              <a:rPr sz="1550" dirty="0">
                <a:latin typeface="Arial MT"/>
                <a:cs typeface="Arial MT"/>
              </a:rPr>
              <a:t>performance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tires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for </a:t>
            </a:r>
            <a:r>
              <a:rPr sz="1550" dirty="0">
                <a:latin typeface="Arial MT"/>
                <a:cs typeface="Arial MT"/>
              </a:rPr>
              <a:t>passenger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vehicles.</a:t>
            </a:r>
            <a:endParaRPr sz="1550">
              <a:latin typeface="Arial MT"/>
              <a:cs typeface="Arial MT"/>
            </a:endParaRPr>
          </a:p>
          <a:p>
            <a:pPr marL="20955" marR="146685">
              <a:lnSpc>
                <a:spcPct val="116900"/>
              </a:lnSpc>
            </a:pPr>
            <a:r>
              <a:rPr sz="1550" dirty="0">
                <a:latin typeface="Arial MT"/>
                <a:cs typeface="Arial MT"/>
              </a:rPr>
              <a:t>Introduced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tires</a:t>
            </a:r>
            <a:r>
              <a:rPr sz="1550" spc="-10" dirty="0">
                <a:latin typeface="Arial MT"/>
                <a:cs typeface="Arial MT"/>
              </a:rPr>
              <a:t> designed </a:t>
            </a:r>
            <a:r>
              <a:rPr sz="1550" dirty="0">
                <a:latin typeface="Arial MT"/>
                <a:cs typeface="Arial MT"/>
              </a:rPr>
              <a:t>specifically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for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electric </a:t>
            </a:r>
            <a:r>
              <a:rPr sz="1550" dirty="0">
                <a:latin typeface="Arial MT"/>
                <a:cs typeface="Arial MT"/>
              </a:rPr>
              <a:t>vehicles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(EVs).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550">
              <a:latin typeface="Arial MT"/>
              <a:cs typeface="Arial MT"/>
            </a:endParaRPr>
          </a:p>
          <a:p>
            <a:pPr marR="93345">
              <a:lnSpc>
                <a:spcPct val="116399"/>
              </a:lnSpc>
            </a:pPr>
            <a:r>
              <a:rPr sz="1450" dirty="0">
                <a:latin typeface="Arial MT"/>
                <a:cs typeface="Arial MT"/>
              </a:rPr>
              <a:t>Expanded</a:t>
            </a:r>
            <a:r>
              <a:rPr sz="1450" spc="-20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CSR</a:t>
            </a:r>
            <a:r>
              <a:rPr sz="1450" spc="-1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initiatives</a:t>
            </a:r>
            <a:r>
              <a:rPr sz="1450" spc="-15" dirty="0">
                <a:latin typeface="Arial MT"/>
                <a:cs typeface="Arial MT"/>
              </a:rPr>
              <a:t> </a:t>
            </a:r>
            <a:r>
              <a:rPr sz="1450" spc="-25" dirty="0">
                <a:latin typeface="Arial MT"/>
                <a:cs typeface="Arial MT"/>
              </a:rPr>
              <a:t>to </a:t>
            </a:r>
            <a:r>
              <a:rPr sz="1450" dirty="0">
                <a:latin typeface="Arial MT"/>
                <a:cs typeface="Arial MT"/>
              </a:rPr>
              <a:t>include</a:t>
            </a:r>
            <a:r>
              <a:rPr sz="1450" spc="-2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environmental </a:t>
            </a:r>
            <a:r>
              <a:rPr sz="1450" dirty="0">
                <a:latin typeface="Arial MT"/>
                <a:cs typeface="Arial MT"/>
              </a:rPr>
              <a:t>sustainability</a:t>
            </a:r>
            <a:r>
              <a:rPr sz="1450" spc="-40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projects.</a:t>
            </a:r>
            <a:endParaRPr sz="1450">
              <a:latin typeface="Arial MT"/>
              <a:cs typeface="Arial MT"/>
            </a:endParaRPr>
          </a:p>
          <a:p>
            <a:pPr marR="51435">
              <a:lnSpc>
                <a:spcPct val="116399"/>
              </a:lnSpc>
            </a:pPr>
            <a:r>
              <a:rPr sz="1450" dirty="0">
                <a:latin typeface="Arial MT"/>
                <a:cs typeface="Arial MT"/>
              </a:rPr>
              <a:t>Focused</a:t>
            </a:r>
            <a:r>
              <a:rPr sz="1450" spc="-1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on</a:t>
            </a:r>
            <a:r>
              <a:rPr sz="1450" spc="-10" dirty="0">
                <a:latin typeface="Arial MT"/>
                <a:cs typeface="Arial MT"/>
              </a:rPr>
              <a:t> </a:t>
            </a:r>
            <a:r>
              <a:rPr sz="1450" spc="-20" dirty="0">
                <a:latin typeface="Arial MT"/>
                <a:cs typeface="Arial MT"/>
              </a:rPr>
              <a:t>rural </a:t>
            </a:r>
            <a:r>
              <a:rPr sz="1450" dirty="0">
                <a:latin typeface="Arial MT"/>
                <a:cs typeface="Arial MT"/>
              </a:rPr>
              <a:t>development</a:t>
            </a:r>
            <a:r>
              <a:rPr sz="1450" spc="-25" dirty="0">
                <a:latin typeface="Arial MT"/>
                <a:cs typeface="Arial MT"/>
              </a:rPr>
              <a:t> </a:t>
            </a:r>
            <a:r>
              <a:rPr sz="1450" dirty="0">
                <a:latin typeface="Arial MT"/>
                <a:cs typeface="Arial MT"/>
              </a:rPr>
              <a:t>and</a:t>
            </a:r>
            <a:r>
              <a:rPr sz="1450" spc="-25" dirty="0">
                <a:latin typeface="Arial MT"/>
                <a:cs typeface="Arial MT"/>
              </a:rPr>
              <a:t> </a:t>
            </a:r>
            <a:r>
              <a:rPr sz="1450" spc="-10" dirty="0">
                <a:latin typeface="Arial MT"/>
                <a:cs typeface="Arial MT"/>
              </a:rPr>
              <a:t>healthcare programs.</a:t>
            </a:r>
            <a:endParaRPr sz="145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524514" y="1858662"/>
            <a:ext cx="2640965" cy="7263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60400">
              <a:lnSpc>
                <a:spcPts val="1985"/>
              </a:lnSpc>
            </a:pPr>
            <a:r>
              <a:rPr sz="2150" b="1" spc="-20" dirty="0">
                <a:latin typeface="Arial"/>
                <a:cs typeface="Arial"/>
              </a:rPr>
              <a:t>2022-</a:t>
            </a:r>
            <a:r>
              <a:rPr sz="2150" b="1" spc="-25" dirty="0">
                <a:latin typeface="Arial"/>
                <a:cs typeface="Arial"/>
              </a:rPr>
              <a:t>23</a:t>
            </a:r>
            <a:endParaRPr sz="21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130"/>
              </a:spcBef>
            </a:pPr>
            <a:endParaRPr sz="2150">
              <a:latin typeface="Arial"/>
              <a:cs typeface="Arial"/>
            </a:endParaRPr>
          </a:p>
          <a:p>
            <a:pPr marR="113030">
              <a:lnSpc>
                <a:spcPct val="116900"/>
              </a:lnSpc>
            </a:pPr>
            <a:r>
              <a:rPr sz="1550" dirty="0">
                <a:latin typeface="Arial MT"/>
                <a:cs typeface="Arial MT"/>
              </a:rPr>
              <a:t>Further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strengthened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market </a:t>
            </a:r>
            <a:r>
              <a:rPr sz="1550" dirty="0">
                <a:latin typeface="Arial MT"/>
                <a:cs typeface="Arial MT"/>
              </a:rPr>
              <a:t>share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</a:t>
            </a:r>
            <a:r>
              <a:rPr sz="1550" spc="-10" dirty="0">
                <a:latin typeface="Arial MT"/>
                <a:cs typeface="Arial MT"/>
              </a:rPr>
              <a:t> India.</a:t>
            </a:r>
            <a:endParaRPr sz="1550">
              <a:latin typeface="Arial MT"/>
              <a:cs typeface="Arial MT"/>
            </a:endParaRPr>
          </a:p>
          <a:p>
            <a:pPr marR="146050">
              <a:lnSpc>
                <a:spcPct val="116900"/>
              </a:lnSpc>
              <a:spcBef>
                <a:spcPts val="5"/>
              </a:spcBef>
            </a:pPr>
            <a:r>
              <a:rPr sz="1550" dirty="0">
                <a:latin typeface="Arial MT"/>
                <a:cs typeface="Arial MT"/>
              </a:rPr>
              <a:t>Significant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growth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in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exports </a:t>
            </a:r>
            <a:r>
              <a:rPr sz="1550" dirty="0">
                <a:latin typeface="Arial MT"/>
                <a:cs typeface="Arial MT"/>
              </a:rPr>
              <a:t>to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Europe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-10" dirty="0">
                <a:latin typeface="Arial MT"/>
                <a:cs typeface="Arial MT"/>
              </a:rPr>
              <a:t> Africa, </a:t>
            </a:r>
            <a:r>
              <a:rPr sz="1550" dirty="0">
                <a:latin typeface="Arial MT"/>
                <a:cs typeface="Arial MT"/>
              </a:rPr>
              <a:t>establishing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new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distribution networks.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35"/>
              </a:spcBef>
            </a:pPr>
            <a:endParaRPr sz="1550">
              <a:latin typeface="Arial MT"/>
              <a:cs typeface="Arial MT"/>
            </a:endParaRPr>
          </a:p>
          <a:p>
            <a:pPr marR="168910">
              <a:lnSpc>
                <a:spcPct val="116900"/>
              </a:lnSpc>
            </a:pPr>
            <a:r>
              <a:rPr sz="1550" dirty="0">
                <a:latin typeface="Arial MT"/>
                <a:cs typeface="Arial MT"/>
              </a:rPr>
              <a:t>Launched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advanced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20" dirty="0">
                <a:latin typeface="Arial MT"/>
                <a:cs typeface="Arial MT"/>
              </a:rPr>
              <a:t>smart </a:t>
            </a:r>
            <a:r>
              <a:rPr sz="1550" dirty="0">
                <a:latin typeface="Arial MT"/>
                <a:cs typeface="Arial MT"/>
              </a:rPr>
              <a:t>tires with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built-</a:t>
            </a:r>
            <a:r>
              <a:rPr sz="1550" dirty="0">
                <a:latin typeface="Arial MT"/>
                <a:cs typeface="Arial MT"/>
              </a:rPr>
              <a:t>in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sensors </a:t>
            </a:r>
            <a:r>
              <a:rPr sz="1550" spc="-25" dirty="0">
                <a:latin typeface="Arial MT"/>
                <a:cs typeface="Arial MT"/>
              </a:rPr>
              <a:t>for </a:t>
            </a:r>
            <a:r>
              <a:rPr sz="1550" dirty="0">
                <a:latin typeface="Arial MT"/>
                <a:cs typeface="Arial MT"/>
              </a:rPr>
              <a:t>monitoring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tire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health.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16900"/>
              </a:lnSpc>
            </a:pPr>
            <a:r>
              <a:rPr sz="1550" dirty="0">
                <a:latin typeface="Arial MT"/>
                <a:cs typeface="Arial MT"/>
              </a:rPr>
              <a:t>Rolled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out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premium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tire</a:t>
            </a:r>
            <a:r>
              <a:rPr sz="1550" spc="-10" dirty="0">
                <a:latin typeface="Arial MT"/>
                <a:cs typeface="Arial MT"/>
              </a:rPr>
              <a:t> series </a:t>
            </a:r>
            <a:r>
              <a:rPr sz="1550" dirty="0">
                <a:latin typeface="Arial MT"/>
                <a:cs typeface="Arial MT"/>
              </a:rPr>
              <a:t>for luxury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cars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high-</a:t>
            </a:r>
            <a:r>
              <a:rPr sz="1550" spc="-25" dirty="0">
                <a:latin typeface="Arial MT"/>
                <a:cs typeface="Arial MT"/>
              </a:rPr>
              <a:t>end </a:t>
            </a:r>
            <a:r>
              <a:rPr sz="1550" spc="-10" dirty="0">
                <a:latin typeface="Arial MT"/>
                <a:cs typeface="Arial MT"/>
              </a:rPr>
              <a:t>motorcycles.</a:t>
            </a: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15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550">
              <a:latin typeface="Arial MT"/>
              <a:cs typeface="Arial MT"/>
            </a:endParaRPr>
          </a:p>
          <a:p>
            <a:pPr marR="300990">
              <a:lnSpc>
                <a:spcPct val="116900"/>
              </a:lnSpc>
            </a:pPr>
            <a:r>
              <a:rPr sz="1550" dirty="0">
                <a:latin typeface="Arial MT"/>
                <a:cs typeface="Arial MT"/>
              </a:rPr>
              <a:t>Enhanced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efforts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in </a:t>
            </a:r>
            <a:r>
              <a:rPr sz="1550" dirty="0">
                <a:latin typeface="Arial MT"/>
                <a:cs typeface="Arial MT"/>
              </a:rPr>
              <a:t>renewable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energy</a:t>
            </a:r>
            <a:r>
              <a:rPr sz="1550" spc="-25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projects </a:t>
            </a:r>
            <a:r>
              <a:rPr sz="1550" dirty="0">
                <a:latin typeface="Arial MT"/>
                <a:cs typeface="Arial MT"/>
              </a:rPr>
              <a:t>and</a:t>
            </a:r>
            <a:r>
              <a:rPr sz="1550" spc="-15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green</a:t>
            </a:r>
            <a:r>
              <a:rPr sz="1550" spc="-10" dirty="0">
                <a:latin typeface="Arial MT"/>
                <a:cs typeface="Arial MT"/>
              </a:rPr>
              <a:t> manufacturing practices.</a:t>
            </a:r>
            <a:endParaRPr sz="1550">
              <a:latin typeface="Arial MT"/>
              <a:cs typeface="Arial MT"/>
            </a:endParaRPr>
          </a:p>
          <a:p>
            <a:pPr marR="90805">
              <a:lnSpc>
                <a:spcPct val="116900"/>
              </a:lnSpc>
            </a:pPr>
            <a:r>
              <a:rPr sz="1550" dirty="0">
                <a:latin typeface="Arial MT"/>
                <a:cs typeface="Arial MT"/>
              </a:rPr>
              <a:t>Increased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funding</a:t>
            </a:r>
            <a:r>
              <a:rPr sz="1550" spc="-2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for </a:t>
            </a:r>
            <a:r>
              <a:rPr sz="1550" dirty="0">
                <a:latin typeface="Arial MT"/>
                <a:cs typeface="Arial MT"/>
              </a:rPr>
              <a:t>community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dirty="0">
                <a:latin typeface="Arial MT"/>
                <a:cs typeface="Arial MT"/>
              </a:rPr>
              <a:t>development</a:t>
            </a:r>
            <a:r>
              <a:rPr sz="1550" spc="-10" dirty="0">
                <a:latin typeface="Arial MT"/>
                <a:cs typeface="Arial MT"/>
              </a:rPr>
              <a:t> </a:t>
            </a:r>
            <a:r>
              <a:rPr sz="1550" spc="-25" dirty="0">
                <a:latin typeface="Arial MT"/>
                <a:cs typeface="Arial MT"/>
              </a:rPr>
              <a:t>and </a:t>
            </a:r>
            <a:r>
              <a:rPr sz="1550" dirty="0">
                <a:latin typeface="Arial MT"/>
                <a:cs typeface="Arial MT"/>
              </a:rPr>
              <a:t>education</a:t>
            </a:r>
            <a:r>
              <a:rPr sz="1550" spc="-30" dirty="0">
                <a:latin typeface="Arial MT"/>
                <a:cs typeface="Arial MT"/>
              </a:rPr>
              <a:t> </a:t>
            </a:r>
            <a:r>
              <a:rPr sz="1550" spc="-10" dirty="0">
                <a:latin typeface="Arial MT"/>
                <a:cs typeface="Arial MT"/>
              </a:rPr>
              <a:t>initiatives.</a:t>
            </a:r>
            <a:endParaRPr sz="155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743547" y="123828"/>
            <a:ext cx="15542894" cy="9267825"/>
            <a:chOff x="2743547" y="123828"/>
            <a:chExt cx="15542894" cy="9267825"/>
          </a:xfrm>
        </p:grpSpPr>
        <p:sp>
          <p:nvSpPr>
            <p:cNvPr id="7" name="object 7"/>
            <p:cNvSpPr/>
            <p:nvPr/>
          </p:nvSpPr>
          <p:spPr>
            <a:xfrm>
              <a:off x="2762186" y="1608695"/>
              <a:ext cx="13625830" cy="7745730"/>
            </a:xfrm>
            <a:custGeom>
              <a:avLst/>
              <a:gdLst/>
              <a:ahLst/>
              <a:cxnLst/>
              <a:rect l="l" t="t" r="r" b="b"/>
              <a:pathLst>
                <a:path w="13625830" h="7745730">
                  <a:moveTo>
                    <a:pt x="13625411" y="0"/>
                  </a:moveTo>
                  <a:lnTo>
                    <a:pt x="10219055" y="0"/>
                  </a:lnTo>
                  <a:lnTo>
                    <a:pt x="7029831" y="0"/>
                  </a:lnTo>
                  <a:lnTo>
                    <a:pt x="3406356" y="0"/>
                  </a:lnTo>
                  <a:lnTo>
                    <a:pt x="0" y="0"/>
                  </a:lnTo>
                  <a:lnTo>
                    <a:pt x="0" y="7745349"/>
                  </a:lnTo>
                  <a:lnTo>
                    <a:pt x="3406356" y="7745349"/>
                  </a:lnTo>
                  <a:lnTo>
                    <a:pt x="7029831" y="7745349"/>
                  </a:lnTo>
                  <a:lnTo>
                    <a:pt x="10219055" y="7745349"/>
                  </a:lnTo>
                  <a:lnTo>
                    <a:pt x="13625411" y="7745349"/>
                  </a:lnTo>
                  <a:lnTo>
                    <a:pt x="1362541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743547" y="1590049"/>
              <a:ext cx="13663294" cy="7783195"/>
            </a:xfrm>
            <a:custGeom>
              <a:avLst/>
              <a:gdLst/>
              <a:ahLst/>
              <a:cxnLst/>
              <a:rect l="l" t="t" r="r" b="b"/>
              <a:pathLst>
                <a:path w="13663294" h="7783195">
                  <a:moveTo>
                    <a:pt x="18641" y="18641"/>
                  </a:moveTo>
                  <a:lnTo>
                    <a:pt x="18641" y="7763994"/>
                  </a:lnTo>
                </a:path>
                <a:path w="13663294" h="7783195">
                  <a:moveTo>
                    <a:pt x="3424995" y="18641"/>
                  </a:moveTo>
                  <a:lnTo>
                    <a:pt x="3424995" y="7763994"/>
                  </a:lnTo>
                </a:path>
                <a:path w="13663294" h="7783195">
                  <a:moveTo>
                    <a:pt x="7048479" y="18641"/>
                  </a:moveTo>
                  <a:lnTo>
                    <a:pt x="7048479" y="7763994"/>
                  </a:lnTo>
                </a:path>
                <a:path w="13663294" h="7783195">
                  <a:moveTo>
                    <a:pt x="10237704" y="18641"/>
                  </a:moveTo>
                  <a:lnTo>
                    <a:pt x="10237704" y="7763994"/>
                  </a:lnTo>
                </a:path>
                <a:path w="13663294" h="7783195">
                  <a:moveTo>
                    <a:pt x="13644057" y="18641"/>
                  </a:moveTo>
                  <a:lnTo>
                    <a:pt x="13644057" y="7763994"/>
                  </a:lnTo>
                </a:path>
                <a:path w="13663294" h="7783195">
                  <a:moveTo>
                    <a:pt x="0" y="0"/>
                  </a:moveTo>
                  <a:lnTo>
                    <a:pt x="13662699" y="0"/>
                  </a:lnTo>
                </a:path>
                <a:path w="13663294" h="7783195">
                  <a:moveTo>
                    <a:pt x="0" y="809624"/>
                  </a:moveTo>
                  <a:lnTo>
                    <a:pt x="13662699" y="809624"/>
                  </a:lnTo>
                </a:path>
                <a:path w="13663294" h="7783195">
                  <a:moveTo>
                    <a:pt x="0" y="3171824"/>
                  </a:moveTo>
                  <a:lnTo>
                    <a:pt x="13662699" y="3171824"/>
                  </a:lnTo>
                </a:path>
                <a:path w="13663294" h="7783195">
                  <a:moveTo>
                    <a:pt x="0" y="5420436"/>
                  </a:moveTo>
                  <a:lnTo>
                    <a:pt x="13662699" y="5420436"/>
                  </a:lnTo>
                </a:path>
                <a:path w="13663294" h="7783195">
                  <a:moveTo>
                    <a:pt x="0" y="7782636"/>
                  </a:moveTo>
                  <a:lnTo>
                    <a:pt x="13662699" y="7782636"/>
                  </a:lnTo>
                </a:path>
              </a:pathLst>
            </a:custGeom>
            <a:ln w="37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86126" y="123828"/>
              <a:ext cx="2000249" cy="1447799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6838" rIns="0" bIns="0" rtlCol="0">
            <a:spAutoFit/>
          </a:bodyPr>
          <a:lstStyle/>
          <a:p>
            <a:pPr marL="320040">
              <a:lnSpc>
                <a:spcPct val="100000"/>
              </a:lnSpc>
              <a:spcBef>
                <a:spcPts val="135"/>
              </a:spcBef>
            </a:pPr>
            <a:r>
              <a:rPr sz="4350" spc="-60" dirty="0"/>
              <a:t>Non-</a:t>
            </a:r>
            <a:r>
              <a:rPr sz="4350" dirty="0"/>
              <a:t>Financial</a:t>
            </a:r>
            <a:r>
              <a:rPr sz="4350" spc="20" dirty="0"/>
              <a:t> </a:t>
            </a:r>
            <a:r>
              <a:rPr sz="4350" spc="-10" dirty="0"/>
              <a:t>Matrics</a:t>
            </a:r>
            <a:endParaRPr sz="435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09472" rIns="0" bIns="0" rtlCol="0">
            <a:spAutoFit/>
          </a:bodyPr>
          <a:lstStyle/>
          <a:p>
            <a:pPr marL="248285">
              <a:lnSpc>
                <a:spcPts val="1675"/>
              </a:lnSpc>
            </a:pPr>
            <a:r>
              <a:rPr sz="1700" b="1" dirty="0">
                <a:latin typeface="Arial"/>
                <a:cs typeface="Arial"/>
              </a:rPr>
              <a:t>BITS</a:t>
            </a:r>
            <a:r>
              <a:rPr sz="1700" b="1" spc="-80" dirty="0">
                <a:latin typeface="Arial"/>
                <a:cs typeface="Arial"/>
              </a:rPr>
              <a:t> </a:t>
            </a:r>
            <a:r>
              <a:rPr sz="1700" dirty="0"/>
              <a:t>Pilani,</a:t>
            </a:r>
            <a:r>
              <a:rPr sz="1700" spc="-75" dirty="0"/>
              <a:t> </a:t>
            </a:r>
            <a:r>
              <a:rPr sz="1700" dirty="0"/>
              <a:t>Hyderabad</a:t>
            </a:r>
            <a:r>
              <a:rPr sz="1700" spc="-75" dirty="0"/>
              <a:t> </a:t>
            </a:r>
            <a:r>
              <a:rPr sz="1700" spc="-10" dirty="0"/>
              <a:t>Campus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12581" y="9824831"/>
            <a:ext cx="10591800" cy="70485"/>
            <a:chOff x="5412581" y="9824831"/>
            <a:chExt cx="10591800" cy="70485"/>
          </a:xfrm>
        </p:grpSpPr>
        <p:sp>
          <p:nvSpPr>
            <p:cNvPr id="3" name="object 3"/>
            <p:cNvSpPr/>
            <p:nvPr/>
          </p:nvSpPr>
          <p:spPr>
            <a:xfrm>
              <a:off x="9285398" y="9824831"/>
              <a:ext cx="3441700" cy="70485"/>
            </a:xfrm>
            <a:custGeom>
              <a:avLst/>
              <a:gdLst/>
              <a:ahLst/>
              <a:cxnLst/>
              <a:rect l="l" t="t" r="r" b="b"/>
              <a:pathLst>
                <a:path w="3441700" h="70484">
                  <a:moveTo>
                    <a:pt x="0" y="70106"/>
                  </a:moveTo>
                  <a:lnTo>
                    <a:pt x="3441684" y="70106"/>
                  </a:lnTo>
                  <a:lnTo>
                    <a:pt x="3441684" y="0"/>
                  </a:lnTo>
                  <a:lnTo>
                    <a:pt x="0" y="0"/>
                  </a:lnTo>
                  <a:lnTo>
                    <a:pt x="0" y="70106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650851" y="9824831"/>
              <a:ext cx="3354070" cy="66040"/>
            </a:xfrm>
            <a:custGeom>
              <a:avLst/>
              <a:gdLst/>
              <a:ahLst/>
              <a:cxnLst/>
              <a:rect l="l" t="t" r="r" b="b"/>
              <a:pathLst>
                <a:path w="3354069" h="66040">
                  <a:moveTo>
                    <a:pt x="3353529" y="65653"/>
                  </a:moveTo>
                  <a:lnTo>
                    <a:pt x="0" y="65653"/>
                  </a:lnTo>
                  <a:lnTo>
                    <a:pt x="0" y="0"/>
                  </a:lnTo>
                  <a:lnTo>
                    <a:pt x="3353529" y="0"/>
                  </a:lnTo>
                  <a:lnTo>
                    <a:pt x="3353529" y="65653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12581" y="9824831"/>
              <a:ext cx="3872865" cy="70485"/>
            </a:xfrm>
            <a:custGeom>
              <a:avLst/>
              <a:gdLst/>
              <a:ahLst/>
              <a:cxnLst/>
              <a:rect l="l" t="t" r="r" b="b"/>
              <a:pathLst>
                <a:path w="3872865" h="70484">
                  <a:moveTo>
                    <a:pt x="3872816" y="70106"/>
                  </a:moveTo>
                  <a:lnTo>
                    <a:pt x="0" y="70106"/>
                  </a:lnTo>
                  <a:lnTo>
                    <a:pt x="0" y="0"/>
                  </a:lnTo>
                  <a:lnTo>
                    <a:pt x="3872816" y="0"/>
                  </a:lnTo>
                  <a:lnTo>
                    <a:pt x="3872816" y="70106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0" y="1007615"/>
            <a:ext cx="13725525" cy="85725"/>
            <a:chOff x="0" y="1007615"/>
            <a:chExt cx="13725525" cy="85725"/>
          </a:xfrm>
        </p:grpSpPr>
        <p:sp>
          <p:nvSpPr>
            <p:cNvPr id="7" name="object 7"/>
            <p:cNvSpPr/>
            <p:nvPr/>
          </p:nvSpPr>
          <p:spPr>
            <a:xfrm>
              <a:off x="4624827" y="1007615"/>
              <a:ext cx="4541520" cy="85725"/>
            </a:xfrm>
            <a:custGeom>
              <a:avLst/>
              <a:gdLst/>
              <a:ahLst/>
              <a:cxnLst/>
              <a:rect l="l" t="t" r="r" b="b"/>
              <a:pathLst>
                <a:path w="4541520" h="85725">
                  <a:moveTo>
                    <a:pt x="0" y="85724"/>
                  </a:moveTo>
                  <a:lnTo>
                    <a:pt x="4541082" y="85724"/>
                  </a:lnTo>
                  <a:lnTo>
                    <a:pt x="4541082" y="0"/>
                  </a:lnTo>
                  <a:lnTo>
                    <a:pt x="0" y="0"/>
                  </a:lnTo>
                  <a:lnTo>
                    <a:pt x="0" y="85724"/>
                  </a:lnTo>
                  <a:close/>
                </a:path>
              </a:pathLst>
            </a:custGeom>
            <a:solidFill>
              <a:srgbClr val="75C2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1007615"/>
              <a:ext cx="4625340" cy="85725"/>
            </a:xfrm>
            <a:custGeom>
              <a:avLst/>
              <a:gdLst/>
              <a:ahLst/>
              <a:cxnLst/>
              <a:rect l="l" t="t" r="r" b="b"/>
              <a:pathLst>
                <a:path w="4625340" h="85725">
                  <a:moveTo>
                    <a:pt x="4624826" y="0"/>
                  </a:moveTo>
                  <a:lnTo>
                    <a:pt x="4624826" y="85724"/>
                  </a:lnTo>
                  <a:lnTo>
                    <a:pt x="0" y="85724"/>
                  </a:lnTo>
                  <a:lnTo>
                    <a:pt x="0" y="0"/>
                  </a:lnTo>
                  <a:lnTo>
                    <a:pt x="4624826" y="0"/>
                  </a:lnTo>
                  <a:close/>
                </a:path>
              </a:pathLst>
            </a:custGeom>
            <a:solidFill>
              <a:srgbClr val="FBB01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165909" y="1007615"/>
              <a:ext cx="4559935" cy="85725"/>
            </a:xfrm>
            <a:custGeom>
              <a:avLst/>
              <a:gdLst/>
              <a:ahLst/>
              <a:cxnLst/>
              <a:rect l="l" t="t" r="r" b="b"/>
              <a:pathLst>
                <a:path w="4559934" h="85725">
                  <a:moveTo>
                    <a:pt x="4559614" y="85724"/>
                  </a:moveTo>
                  <a:lnTo>
                    <a:pt x="0" y="85724"/>
                  </a:lnTo>
                  <a:lnTo>
                    <a:pt x="0" y="0"/>
                  </a:lnTo>
                  <a:lnTo>
                    <a:pt x="4559614" y="0"/>
                  </a:lnTo>
                  <a:lnTo>
                    <a:pt x="4559614" y="85724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332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40685" algn="l"/>
                <a:tab pos="5787390" algn="l"/>
                <a:tab pos="7616825" algn="l"/>
                <a:tab pos="8834755" algn="l"/>
                <a:tab pos="9351645" algn="l"/>
              </a:tabLst>
            </a:pPr>
            <a:r>
              <a:rPr spc="-10" dirty="0"/>
              <a:t>LEVERAGE</a:t>
            </a:r>
            <a:r>
              <a:rPr dirty="0"/>
              <a:t>	</a:t>
            </a:r>
            <a:r>
              <a:rPr spc="-10" dirty="0"/>
              <a:t>ANALYSIS</a:t>
            </a:r>
            <a:r>
              <a:rPr dirty="0"/>
              <a:t>	</a:t>
            </a:r>
            <a:r>
              <a:rPr spc="-20" dirty="0"/>
              <a:t>USING</a:t>
            </a:r>
            <a:r>
              <a:rPr dirty="0"/>
              <a:t>	</a:t>
            </a:r>
            <a:r>
              <a:rPr spc="-25" dirty="0"/>
              <a:t>DOL</a:t>
            </a:r>
            <a:r>
              <a:rPr dirty="0"/>
              <a:t>	</a:t>
            </a:r>
            <a:r>
              <a:rPr spc="-50" dirty="0"/>
              <a:t>&amp;</a:t>
            </a:r>
            <a:r>
              <a:rPr dirty="0"/>
              <a:t>	</a:t>
            </a:r>
            <a:r>
              <a:rPr spc="-30" dirty="0"/>
              <a:t>DFL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268750" y="4290722"/>
            <a:ext cx="676910" cy="2423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0"/>
              </a:lnSpc>
            </a:pP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FY20</a:t>
            </a:r>
            <a:endParaRPr sz="2200">
              <a:latin typeface="Arial MT"/>
              <a:cs typeface="Arial MT"/>
            </a:endParaRPr>
          </a:p>
          <a:p>
            <a:pPr algn="just">
              <a:lnSpc>
                <a:spcPct val="159500"/>
              </a:lnSpc>
            </a:pP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FY21 FY22 FY23 FY24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081282" y="4290722"/>
            <a:ext cx="645795" cy="24231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60"/>
              </a:lnSpc>
            </a:pPr>
            <a:r>
              <a:rPr sz="2200" b="1" spc="-10" dirty="0">
                <a:latin typeface="Arial"/>
                <a:cs typeface="Arial"/>
              </a:rPr>
              <a:t>-</a:t>
            </a:r>
            <a:r>
              <a:rPr sz="2200" b="1" spc="-20" dirty="0">
                <a:latin typeface="Arial"/>
                <a:cs typeface="Arial"/>
              </a:rPr>
              <a:t>4.07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70"/>
              </a:spcBef>
            </a:pPr>
            <a:r>
              <a:rPr sz="2200" b="1" spc="-10" dirty="0">
                <a:latin typeface="Arial"/>
                <a:cs typeface="Arial"/>
              </a:rPr>
              <a:t>-</a:t>
            </a:r>
            <a:r>
              <a:rPr sz="2200" b="1" spc="-20" dirty="0">
                <a:latin typeface="Arial"/>
                <a:cs typeface="Arial"/>
              </a:rPr>
              <a:t>0.34</a:t>
            </a:r>
            <a:endParaRPr sz="220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1570"/>
              </a:spcBef>
            </a:pPr>
            <a:r>
              <a:rPr sz="2200" b="1" spc="-20" dirty="0">
                <a:latin typeface="Arial"/>
                <a:cs typeface="Arial"/>
              </a:rPr>
              <a:t>0.89</a:t>
            </a:r>
            <a:endParaRPr sz="220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1575"/>
              </a:spcBef>
            </a:pPr>
            <a:r>
              <a:rPr sz="2200" b="1" spc="-20" dirty="0">
                <a:latin typeface="Arial"/>
                <a:cs typeface="Arial"/>
              </a:rPr>
              <a:t>0.76</a:t>
            </a:r>
            <a:endParaRPr sz="2200">
              <a:latin typeface="Arial"/>
              <a:cs typeface="Arial"/>
            </a:endParaRPr>
          </a:p>
          <a:p>
            <a:pPr marL="46990">
              <a:lnSpc>
                <a:spcPct val="100000"/>
              </a:lnSpc>
              <a:spcBef>
                <a:spcPts val="1570"/>
              </a:spcBef>
            </a:pPr>
            <a:r>
              <a:rPr sz="2200" b="1" spc="-20" dirty="0">
                <a:latin typeface="Arial"/>
                <a:cs typeface="Arial"/>
              </a:rPr>
              <a:t>0.99</a:t>
            </a:r>
            <a:endParaRPr sz="22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892035" y="4224361"/>
            <a:ext cx="667385" cy="239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035"/>
              </a:lnSpc>
            </a:pP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FY20</a:t>
            </a:r>
            <a:endParaRPr sz="2200">
              <a:latin typeface="Arial MT"/>
              <a:cs typeface="Arial MT"/>
            </a:endParaRPr>
          </a:p>
          <a:p>
            <a:pPr algn="just">
              <a:lnSpc>
                <a:spcPct val="157900"/>
              </a:lnSpc>
            </a:pPr>
            <a:r>
              <a:rPr sz="2200" spc="-20" dirty="0">
                <a:solidFill>
                  <a:srgbClr val="FFFFFF"/>
                </a:solidFill>
                <a:latin typeface="Arial MT"/>
                <a:cs typeface="Arial MT"/>
              </a:rPr>
              <a:t>FY21 FY22 FY23 FY24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62150" y="4224361"/>
            <a:ext cx="699135" cy="2397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0480">
              <a:lnSpc>
                <a:spcPts val="2035"/>
              </a:lnSpc>
            </a:pPr>
            <a:r>
              <a:rPr sz="2200" b="1" spc="-20" dirty="0">
                <a:latin typeface="Arial"/>
                <a:cs typeface="Arial"/>
              </a:rPr>
              <a:t>-6.86</a:t>
            </a:r>
            <a:endParaRPr sz="22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1530"/>
              </a:spcBef>
            </a:pPr>
            <a:r>
              <a:rPr sz="2200" b="1" spc="-20" dirty="0">
                <a:latin typeface="Arial"/>
                <a:cs typeface="Arial"/>
              </a:rPr>
              <a:t>-70.7</a:t>
            </a:r>
            <a:endParaRPr sz="2200">
              <a:latin typeface="Arial"/>
              <a:cs typeface="Arial"/>
            </a:endParaRPr>
          </a:p>
          <a:p>
            <a:pPr marL="30480">
              <a:lnSpc>
                <a:spcPct val="100000"/>
              </a:lnSpc>
              <a:spcBef>
                <a:spcPts val="1530"/>
              </a:spcBef>
            </a:pPr>
            <a:r>
              <a:rPr sz="2200" b="1" spc="-20" dirty="0">
                <a:latin typeface="Arial"/>
                <a:cs typeface="Arial"/>
              </a:rPr>
              <a:t>-2.79</a:t>
            </a:r>
            <a:endParaRPr sz="2200">
              <a:latin typeface="Arial"/>
              <a:cs typeface="Arial"/>
            </a:endParaRPr>
          </a:p>
          <a:p>
            <a:pPr marL="77470">
              <a:lnSpc>
                <a:spcPct val="100000"/>
              </a:lnSpc>
              <a:spcBef>
                <a:spcPts val="1530"/>
              </a:spcBef>
            </a:pPr>
            <a:r>
              <a:rPr sz="2200" b="1" spc="-20" dirty="0">
                <a:latin typeface="Arial"/>
                <a:cs typeface="Arial"/>
              </a:rPr>
              <a:t>1.81</a:t>
            </a: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30"/>
              </a:spcBef>
            </a:pPr>
            <a:r>
              <a:rPr sz="2200" b="1" spc="-20" dirty="0">
                <a:latin typeface="Arial"/>
                <a:cs typeface="Arial"/>
              </a:rPr>
              <a:t>16.37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714295" y="4281796"/>
            <a:ext cx="692150" cy="2493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r>
              <a:rPr sz="2250" spc="-20" dirty="0">
                <a:solidFill>
                  <a:srgbClr val="FFFFFF"/>
                </a:solidFill>
                <a:latin typeface="Arial MT"/>
                <a:cs typeface="Arial MT"/>
              </a:rPr>
              <a:t>FY20</a:t>
            </a:r>
            <a:endParaRPr sz="2250">
              <a:latin typeface="Arial MT"/>
              <a:cs typeface="Arial MT"/>
            </a:endParaRPr>
          </a:p>
          <a:p>
            <a:pPr algn="just">
              <a:lnSpc>
                <a:spcPct val="160600"/>
              </a:lnSpc>
            </a:pPr>
            <a:r>
              <a:rPr sz="2250" spc="-20" dirty="0">
                <a:solidFill>
                  <a:srgbClr val="FFFFFF"/>
                </a:solidFill>
                <a:latin typeface="Arial MT"/>
                <a:cs typeface="Arial MT"/>
              </a:rPr>
              <a:t>FY21 FY22 FY23 FY24</a:t>
            </a:r>
            <a:endParaRPr sz="225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530357" y="4281796"/>
            <a:ext cx="724535" cy="2493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05"/>
              </a:lnSpc>
            </a:pPr>
            <a:r>
              <a:rPr sz="2250" b="1" spc="-10" dirty="0">
                <a:latin typeface="Arial"/>
                <a:cs typeface="Arial"/>
              </a:rPr>
              <a:t>27.92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35"/>
              </a:spcBef>
            </a:pPr>
            <a:r>
              <a:rPr sz="2250" b="1" spc="-10" dirty="0">
                <a:latin typeface="Arial"/>
                <a:cs typeface="Arial"/>
              </a:rPr>
              <a:t>23.97</a:t>
            </a:r>
            <a:endParaRPr sz="2250">
              <a:latin typeface="Arial"/>
              <a:cs typeface="Arial"/>
            </a:endParaRPr>
          </a:p>
          <a:p>
            <a:pPr marL="31750">
              <a:lnSpc>
                <a:spcPct val="100000"/>
              </a:lnSpc>
              <a:spcBef>
                <a:spcPts val="1635"/>
              </a:spcBef>
            </a:pPr>
            <a:r>
              <a:rPr sz="2250" b="1" dirty="0">
                <a:latin typeface="Arial"/>
                <a:cs typeface="Arial"/>
              </a:rPr>
              <a:t>-</a:t>
            </a:r>
            <a:r>
              <a:rPr sz="2250" b="1" spc="-20" dirty="0">
                <a:latin typeface="Arial"/>
                <a:cs typeface="Arial"/>
              </a:rPr>
              <a:t>2.50</a:t>
            </a:r>
            <a:endParaRPr sz="2250">
              <a:latin typeface="Arial"/>
              <a:cs typeface="Arial"/>
            </a:endParaRPr>
          </a:p>
          <a:p>
            <a:pPr marL="80010">
              <a:lnSpc>
                <a:spcPct val="100000"/>
              </a:lnSpc>
              <a:spcBef>
                <a:spcPts val="1639"/>
              </a:spcBef>
            </a:pPr>
            <a:r>
              <a:rPr sz="2250" b="1" spc="-20" dirty="0">
                <a:latin typeface="Arial"/>
                <a:cs typeface="Arial"/>
              </a:rPr>
              <a:t>1.38</a:t>
            </a:r>
            <a:endParaRPr sz="22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635"/>
              </a:spcBef>
            </a:pPr>
            <a:r>
              <a:rPr sz="2250" b="1" spc="-10" dirty="0">
                <a:latin typeface="Arial"/>
                <a:cs typeface="Arial"/>
              </a:rPr>
              <a:t>16.17</a:t>
            </a:r>
            <a:endParaRPr sz="2250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2696141" y="1655231"/>
            <a:ext cx="4133850" cy="2537460"/>
            <a:chOff x="12696141" y="1655231"/>
            <a:chExt cx="4133850" cy="2537460"/>
          </a:xfrm>
        </p:grpSpPr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06385" y="1691367"/>
              <a:ext cx="4109994" cy="250075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696141" y="1655231"/>
              <a:ext cx="4133849" cy="2524124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190142" y="1574582"/>
            <a:ext cx="4373880" cy="5297805"/>
            <a:chOff x="7190142" y="1574582"/>
            <a:chExt cx="4373880" cy="5297805"/>
          </a:xfrm>
        </p:grpSpPr>
        <p:sp>
          <p:nvSpPr>
            <p:cNvPr id="21" name="object 21"/>
            <p:cNvSpPr/>
            <p:nvPr/>
          </p:nvSpPr>
          <p:spPr>
            <a:xfrm>
              <a:off x="7208723" y="4188434"/>
              <a:ext cx="1594485" cy="2656205"/>
            </a:xfrm>
            <a:custGeom>
              <a:avLst/>
              <a:gdLst/>
              <a:ahLst/>
              <a:cxnLst/>
              <a:rect l="l" t="t" r="r" b="b"/>
              <a:pathLst>
                <a:path w="1594484" h="2656204">
                  <a:moveTo>
                    <a:pt x="1593913" y="0"/>
                  </a:moveTo>
                  <a:lnTo>
                    <a:pt x="796963" y="0"/>
                  </a:lnTo>
                  <a:lnTo>
                    <a:pt x="0" y="0"/>
                  </a:lnTo>
                  <a:lnTo>
                    <a:pt x="0" y="2656116"/>
                  </a:lnTo>
                  <a:lnTo>
                    <a:pt x="796963" y="2656116"/>
                  </a:lnTo>
                  <a:lnTo>
                    <a:pt x="1593913" y="2656116"/>
                  </a:lnTo>
                  <a:lnTo>
                    <a:pt x="159391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199667" y="4179368"/>
              <a:ext cx="1612265" cy="2674620"/>
            </a:xfrm>
            <a:custGeom>
              <a:avLst/>
              <a:gdLst/>
              <a:ahLst/>
              <a:cxnLst/>
              <a:rect l="l" t="t" r="r" b="b"/>
              <a:pathLst>
                <a:path w="1612265" h="2674620">
                  <a:moveTo>
                    <a:pt x="9060" y="9060"/>
                  </a:moveTo>
                  <a:lnTo>
                    <a:pt x="9060" y="2665171"/>
                  </a:lnTo>
                </a:path>
                <a:path w="1612265" h="2674620">
                  <a:moveTo>
                    <a:pt x="806020" y="9060"/>
                  </a:moveTo>
                  <a:lnTo>
                    <a:pt x="806020" y="2665171"/>
                  </a:lnTo>
                </a:path>
                <a:path w="1612265" h="2674620">
                  <a:moveTo>
                    <a:pt x="1602981" y="9060"/>
                  </a:moveTo>
                  <a:lnTo>
                    <a:pt x="1602981" y="2665171"/>
                  </a:lnTo>
                </a:path>
                <a:path w="1612265" h="2674620">
                  <a:moveTo>
                    <a:pt x="0" y="0"/>
                  </a:moveTo>
                  <a:lnTo>
                    <a:pt x="1612041" y="0"/>
                  </a:lnTo>
                </a:path>
                <a:path w="1612265" h="2674620">
                  <a:moveTo>
                    <a:pt x="0" y="534846"/>
                  </a:moveTo>
                  <a:lnTo>
                    <a:pt x="1612041" y="534846"/>
                  </a:lnTo>
                </a:path>
                <a:path w="1612265" h="2674620">
                  <a:moveTo>
                    <a:pt x="0" y="1069692"/>
                  </a:moveTo>
                  <a:lnTo>
                    <a:pt x="1612041" y="1069692"/>
                  </a:lnTo>
                </a:path>
                <a:path w="1612265" h="2674620">
                  <a:moveTo>
                    <a:pt x="0" y="1604538"/>
                  </a:moveTo>
                  <a:lnTo>
                    <a:pt x="1612041" y="1604538"/>
                  </a:lnTo>
                </a:path>
                <a:path w="1612265" h="2674620">
                  <a:moveTo>
                    <a:pt x="0" y="2139384"/>
                  </a:moveTo>
                  <a:lnTo>
                    <a:pt x="1612041" y="2139384"/>
                  </a:lnTo>
                </a:path>
                <a:path w="1612265" h="2674620">
                  <a:moveTo>
                    <a:pt x="0" y="2674231"/>
                  </a:moveTo>
                  <a:lnTo>
                    <a:pt x="1612041" y="2674231"/>
                  </a:lnTo>
                </a:path>
              </a:pathLst>
            </a:custGeom>
            <a:ln w="18120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1097" y="1713574"/>
              <a:ext cx="4331410" cy="2445303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199667" y="1702144"/>
              <a:ext cx="4354830" cy="2468245"/>
            </a:xfrm>
            <a:custGeom>
              <a:avLst/>
              <a:gdLst/>
              <a:ahLst/>
              <a:cxnLst/>
              <a:rect l="l" t="t" r="r" b="b"/>
              <a:pathLst>
                <a:path w="4354830" h="2468245">
                  <a:moveTo>
                    <a:pt x="0" y="0"/>
                  </a:moveTo>
                  <a:lnTo>
                    <a:pt x="0" y="2468016"/>
                  </a:lnTo>
                  <a:lnTo>
                    <a:pt x="4354264" y="2468016"/>
                  </a:lnTo>
                  <a:lnTo>
                    <a:pt x="4354264" y="0"/>
                  </a:lnTo>
                  <a:lnTo>
                    <a:pt x="0" y="0"/>
                  </a:lnTo>
                </a:path>
              </a:pathLst>
            </a:custGeom>
            <a:ln w="1904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811710" y="4170308"/>
              <a:ext cx="2734945" cy="2692400"/>
            </a:xfrm>
            <a:custGeom>
              <a:avLst/>
              <a:gdLst/>
              <a:ahLst/>
              <a:cxnLst/>
              <a:rect l="l" t="t" r="r" b="b"/>
              <a:pathLst>
                <a:path w="2734945" h="2692400">
                  <a:moveTo>
                    <a:pt x="2734419" y="2692351"/>
                  </a:moveTo>
                  <a:lnTo>
                    <a:pt x="0" y="2692351"/>
                  </a:lnTo>
                  <a:lnTo>
                    <a:pt x="0" y="0"/>
                  </a:lnTo>
                  <a:lnTo>
                    <a:pt x="2734419" y="0"/>
                  </a:lnTo>
                  <a:lnTo>
                    <a:pt x="2734419" y="2692351"/>
                  </a:lnTo>
                  <a:close/>
                </a:path>
              </a:pathLst>
            </a:custGeom>
            <a:solidFill>
              <a:srgbClr val="FAE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811710" y="4170350"/>
              <a:ext cx="2736215" cy="2692400"/>
            </a:xfrm>
            <a:custGeom>
              <a:avLst/>
              <a:gdLst/>
              <a:ahLst/>
              <a:cxnLst/>
              <a:rect l="l" t="t" r="r" b="b"/>
              <a:pathLst>
                <a:path w="2736215" h="2692400">
                  <a:moveTo>
                    <a:pt x="0" y="0"/>
                  </a:moveTo>
                  <a:lnTo>
                    <a:pt x="2735907" y="0"/>
                  </a:lnTo>
                  <a:lnTo>
                    <a:pt x="2735907" y="2692216"/>
                  </a:lnTo>
                  <a:lnTo>
                    <a:pt x="0" y="2692216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200019" y="1709563"/>
              <a:ext cx="4352924" cy="246770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211097" y="1595537"/>
              <a:ext cx="4332208" cy="2551710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190142" y="1574582"/>
              <a:ext cx="4371975" cy="259271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199667" y="1604124"/>
              <a:ext cx="4352925" cy="2571750"/>
            </a:xfrm>
            <a:custGeom>
              <a:avLst/>
              <a:gdLst/>
              <a:ahLst/>
              <a:cxnLst/>
              <a:rect l="l" t="t" r="r" b="b"/>
              <a:pathLst>
                <a:path w="4352925" h="2571750">
                  <a:moveTo>
                    <a:pt x="4352925" y="0"/>
                  </a:moveTo>
                  <a:lnTo>
                    <a:pt x="0" y="0"/>
                  </a:lnTo>
                  <a:lnTo>
                    <a:pt x="0" y="257175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12670318" y="1574581"/>
            <a:ext cx="4167504" cy="2618105"/>
            <a:chOff x="12670318" y="1574581"/>
            <a:chExt cx="4167504" cy="2618105"/>
          </a:xfrm>
        </p:grpSpPr>
        <p:pic>
          <p:nvPicPr>
            <p:cNvPr id="32" name="object 3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2696141" y="1622207"/>
              <a:ext cx="4133849" cy="2524124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706385" y="1595537"/>
              <a:ext cx="4109994" cy="2559683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670318" y="1574581"/>
              <a:ext cx="4166969" cy="2617539"/>
            </a:xfrm>
            <a:prstGeom prst="rect">
              <a:avLst/>
            </a:prstGeom>
          </p:spPr>
        </p:pic>
      </p:grpSp>
      <p:grpSp>
        <p:nvGrpSpPr>
          <p:cNvPr id="35" name="object 35"/>
          <p:cNvGrpSpPr/>
          <p:nvPr/>
        </p:nvGrpSpPr>
        <p:grpSpPr>
          <a:xfrm>
            <a:off x="1814400" y="1612681"/>
            <a:ext cx="4312285" cy="5168265"/>
            <a:chOff x="1814400" y="1612681"/>
            <a:chExt cx="4312285" cy="5168265"/>
          </a:xfrm>
        </p:grpSpPr>
        <p:sp>
          <p:nvSpPr>
            <p:cNvPr id="36" name="object 36"/>
            <p:cNvSpPr/>
            <p:nvPr/>
          </p:nvSpPr>
          <p:spPr>
            <a:xfrm>
              <a:off x="1832851" y="4123511"/>
              <a:ext cx="1571625" cy="2630170"/>
            </a:xfrm>
            <a:custGeom>
              <a:avLst/>
              <a:gdLst/>
              <a:ahLst/>
              <a:cxnLst/>
              <a:rect l="l" t="t" r="r" b="b"/>
              <a:pathLst>
                <a:path w="1571625" h="2630170">
                  <a:moveTo>
                    <a:pt x="1571498" y="0"/>
                  </a:moveTo>
                  <a:lnTo>
                    <a:pt x="785749" y="0"/>
                  </a:lnTo>
                  <a:lnTo>
                    <a:pt x="0" y="0"/>
                  </a:lnTo>
                  <a:lnTo>
                    <a:pt x="0" y="2629966"/>
                  </a:lnTo>
                  <a:lnTo>
                    <a:pt x="785749" y="2629966"/>
                  </a:lnTo>
                  <a:lnTo>
                    <a:pt x="1571498" y="2629966"/>
                  </a:lnTo>
                  <a:lnTo>
                    <a:pt x="15714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1823925" y="4114573"/>
              <a:ext cx="1589405" cy="2647950"/>
            </a:xfrm>
            <a:custGeom>
              <a:avLst/>
              <a:gdLst/>
              <a:ahLst/>
              <a:cxnLst/>
              <a:rect l="l" t="t" r="r" b="b"/>
              <a:pathLst>
                <a:path w="1589404" h="2647950">
                  <a:moveTo>
                    <a:pt x="8932" y="8932"/>
                  </a:moveTo>
                  <a:lnTo>
                    <a:pt x="8932" y="2638895"/>
                  </a:lnTo>
                </a:path>
                <a:path w="1589404" h="2647950">
                  <a:moveTo>
                    <a:pt x="794678" y="8932"/>
                  </a:moveTo>
                  <a:lnTo>
                    <a:pt x="794678" y="2638895"/>
                  </a:lnTo>
                </a:path>
                <a:path w="1589404" h="2647950">
                  <a:moveTo>
                    <a:pt x="1580424" y="8932"/>
                  </a:moveTo>
                  <a:lnTo>
                    <a:pt x="1580424" y="2638895"/>
                  </a:lnTo>
                </a:path>
                <a:path w="1589404" h="2647950">
                  <a:moveTo>
                    <a:pt x="0" y="0"/>
                  </a:moveTo>
                  <a:lnTo>
                    <a:pt x="1589357" y="0"/>
                  </a:lnTo>
                </a:path>
                <a:path w="1589404" h="2647950">
                  <a:moveTo>
                    <a:pt x="0" y="529565"/>
                  </a:moveTo>
                  <a:lnTo>
                    <a:pt x="1589357" y="529565"/>
                  </a:lnTo>
                </a:path>
                <a:path w="1589404" h="2647950">
                  <a:moveTo>
                    <a:pt x="0" y="1059131"/>
                  </a:moveTo>
                  <a:lnTo>
                    <a:pt x="1589357" y="1059131"/>
                  </a:lnTo>
                </a:path>
                <a:path w="1589404" h="2647950">
                  <a:moveTo>
                    <a:pt x="0" y="1588696"/>
                  </a:moveTo>
                  <a:lnTo>
                    <a:pt x="1589357" y="1588696"/>
                  </a:lnTo>
                </a:path>
                <a:path w="1589404" h="2647950">
                  <a:moveTo>
                    <a:pt x="0" y="2118262"/>
                  </a:moveTo>
                  <a:lnTo>
                    <a:pt x="1589357" y="2118262"/>
                  </a:lnTo>
                </a:path>
                <a:path w="1589404" h="2647950">
                  <a:moveTo>
                    <a:pt x="0" y="2647827"/>
                  </a:moveTo>
                  <a:lnTo>
                    <a:pt x="1589357" y="2647827"/>
                  </a:lnTo>
                </a:path>
              </a:pathLst>
            </a:custGeom>
            <a:ln w="17865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835355" y="1683639"/>
              <a:ext cx="4270137" cy="2410572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1823925" y="1672209"/>
              <a:ext cx="4293235" cy="2428875"/>
            </a:xfrm>
            <a:custGeom>
              <a:avLst/>
              <a:gdLst/>
              <a:ahLst/>
              <a:cxnLst/>
              <a:rect l="l" t="t" r="r" b="b"/>
              <a:pathLst>
                <a:path w="4293235" h="2428875">
                  <a:moveTo>
                    <a:pt x="4292947" y="2428875"/>
                  </a:moveTo>
                  <a:lnTo>
                    <a:pt x="4292947" y="0"/>
                  </a:lnTo>
                  <a:lnTo>
                    <a:pt x="0" y="0"/>
                  </a:lnTo>
                  <a:lnTo>
                    <a:pt x="0" y="2428875"/>
                  </a:lnTo>
                </a:path>
              </a:pathLst>
            </a:custGeom>
            <a:ln w="19049">
              <a:solidFill>
                <a:srgbClr val="21212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413283" y="4105641"/>
              <a:ext cx="2703830" cy="2665730"/>
            </a:xfrm>
            <a:custGeom>
              <a:avLst/>
              <a:gdLst/>
              <a:ahLst/>
              <a:cxnLst/>
              <a:rect l="l" t="t" r="r" b="b"/>
              <a:pathLst>
                <a:path w="2703829" h="2665729">
                  <a:moveTo>
                    <a:pt x="2703639" y="2665692"/>
                  </a:moveTo>
                  <a:lnTo>
                    <a:pt x="0" y="2665692"/>
                  </a:lnTo>
                  <a:lnTo>
                    <a:pt x="0" y="0"/>
                  </a:lnTo>
                  <a:lnTo>
                    <a:pt x="2703639" y="0"/>
                  </a:lnTo>
                  <a:lnTo>
                    <a:pt x="2703639" y="2665692"/>
                  </a:lnTo>
                  <a:close/>
                </a:path>
              </a:pathLst>
            </a:custGeom>
            <a:solidFill>
              <a:srgbClr val="FAE2D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413285" y="4105641"/>
              <a:ext cx="2703830" cy="2665730"/>
            </a:xfrm>
            <a:custGeom>
              <a:avLst/>
              <a:gdLst/>
              <a:ahLst/>
              <a:cxnLst/>
              <a:rect l="l" t="t" r="r" b="b"/>
              <a:pathLst>
                <a:path w="2703829" h="2665729">
                  <a:moveTo>
                    <a:pt x="0" y="0"/>
                  </a:moveTo>
                  <a:lnTo>
                    <a:pt x="2703605" y="0"/>
                  </a:lnTo>
                  <a:lnTo>
                    <a:pt x="2703605" y="2665660"/>
                  </a:lnTo>
                  <a:lnTo>
                    <a:pt x="0" y="2665660"/>
                  </a:lnTo>
                  <a:lnTo>
                    <a:pt x="0" y="0"/>
                  </a:lnTo>
                  <a:close/>
                </a:path>
              </a:pathLst>
            </a:custGeom>
            <a:ln w="190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835355" y="1633637"/>
              <a:ext cx="4264040" cy="2411562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814400" y="1612681"/>
              <a:ext cx="4305894" cy="2453431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814400" y="1620068"/>
              <a:ext cx="4305894" cy="2459102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814400" y="1612681"/>
              <a:ext cx="4311997" cy="2493317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823925" y="1649501"/>
              <a:ext cx="4293235" cy="2468245"/>
            </a:xfrm>
            <a:custGeom>
              <a:avLst/>
              <a:gdLst/>
              <a:ahLst/>
              <a:cxnLst/>
              <a:rect l="l" t="t" r="r" b="b"/>
              <a:pathLst>
                <a:path w="4293235" h="2468245">
                  <a:moveTo>
                    <a:pt x="0" y="0"/>
                  </a:moveTo>
                  <a:lnTo>
                    <a:pt x="0" y="2467867"/>
                  </a:lnTo>
                  <a:lnTo>
                    <a:pt x="4292947" y="2467867"/>
                  </a:lnTo>
                  <a:lnTo>
                    <a:pt x="4292947" y="0"/>
                  </a:lnTo>
                  <a:lnTo>
                    <a:pt x="0" y="0"/>
                  </a:lnTo>
                </a:path>
              </a:pathLst>
            </a:custGeom>
            <a:ln w="1905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12836589" y="9843406"/>
            <a:ext cx="3049905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0F1140"/>
                </a:solidFill>
                <a:latin typeface="Arial"/>
                <a:cs typeface="Arial"/>
              </a:rPr>
              <a:t>BITS</a:t>
            </a:r>
            <a:r>
              <a:rPr sz="1650" b="1" spc="-40" dirty="0">
                <a:solidFill>
                  <a:srgbClr val="0F1140"/>
                </a:solidFill>
                <a:latin typeface="Arial"/>
                <a:cs typeface="Arial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Pilani,</a:t>
            </a:r>
            <a:r>
              <a:rPr sz="165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dirty="0">
                <a:solidFill>
                  <a:srgbClr val="0F1140"/>
                </a:solidFill>
                <a:latin typeface="Arial MT"/>
                <a:cs typeface="Arial MT"/>
              </a:rPr>
              <a:t>Hyderabad</a:t>
            </a:r>
            <a:r>
              <a:rPr sz="165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650" spc="-10" dirty="0">
                <a:solidFill>
                  <a:srgbClr val="0F1140"/>
                </a:solidFill>
                <a:latin typeface="Arial MT"/>
                <a:cs typeface="Arial MT"/>
              </a:rPr>
              <a:t>Campus</a:t>
            </a:r>
            <a:endParaRPr sz="1650">
              <a:latin typeface="Arial MT"/>
              <a:cs typeface="Arial MT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868986" y="4234799"/>
            <a:ext cx="2662555" cy="23342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dirty="0">
                <a:solidFill>
                  <a:srgbClr val="0F1140"/>
                </a:solidFill>
                <a:latin typeface="Arial"/>
                <a:cs typeface="Arial"/>
              </a:rPr>
              <a:t>Trend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:</a:t>
            </a:r>
            <a:r>
              <a:rPr sz="140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DFL</a:t>
            </a:r>
            <a:r>
              <a:rPr sz="1400" spc="-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moved</a:t>
            </a:r>
            <a:r>
              <a:rPr sz="1400" spc="-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from</a:t>
            </a:r>
            <a:r>
              <a:rPr sz="140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F1140"/>
                </a:solidFill>
                <a:latin typeface="Arial MT"/>
                <a:cs typeface="Arial MT"/>
              </a:rPr>
              <a:t>negative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in</a:t>
            </a:r>
            <a:r>
              <a:rPr sz="1400" spc="-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FY20</a:t>
            </a:r>
            <a:r>
              <a:rPr sz="1400" spc="-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and</a:t>
            </a:r>
            <a:r>
              <a:rPr sz="1400" spc="-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FY21</a:t>
            </a:r>
            <a:r>
              <a:rPr sz="1400" spc="-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to</a:t>
            </a:r>
            <a:r>
              <a:rPr sz="1400" spc="-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F1140"/>
                </a:solidFill>
                <a:latin typeface="Arial MT"/>
                <a:cs typeface="Arial MT"/>
              </a:rPr>
              <a:t>positive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values</a:t>
            </a:r>
            <a:r>
              <a:rPr sz="1400" spc="-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from</a:t>
            </a:r>
            <a:r>
              <a:rPr sz="1400" spc="-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FY22</a:t>
            </a:r>
            <a:r>
              <a:rPr sz="1400" spc="-2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to</a:t>
            </a:r>
            <a:r>
              <a:rPr sz="1400" spc="-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F1140"/>
                </a:solidFill>
                <a:latin typeface="Arial MT"/>
                <a:cs typeface="Arial MT"/>
              </a:rPr>
              <a:t>FY24.</a:t>
            </a:r>
            <a:endParaRPr sz="1400">
              <a:latin typeface="Arial MT"/>
              <a:cs typeface="Arial MT"/>
            </a:endParaRPr>
          </a:p>
          <a:p>
            <a:pPr marL="12700" marR="24130">
              <a:lnSpc>
                <a:spcPts val="1650"/>
              </a:lnSpc>
            </a:pPr>
            <a:r>
              <a:rPr sz="1400" b="1" dirty="0">
                <a:solidFill>
                  <a:srgbClr val="0F1140"/>
                </a:solidFill>
                <a:latin typeface="Arial"/>
                <a:cs typeface="Arial"/>
              </a:rPr>
              <a:t>Interpretation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:</a:t>
            </a:r>
            <a:r>
              <a:rPr sz="1400" spc="-7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Negative</a:t>
            </a:r>
            <a:r>
              <a:rPr sz="1400" spc="-6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F1140"/>
                </a:solidFill>
                <a:latin typeface="Arial MT"/>
                <a:cs typeface="Arial MT"/>
              </a:rPr>
              <a:t>DFL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values</a:t>
            </a:r>
            <a:r>
              <a:rPr sz="140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indicated</a:t>
            </a:r>
            <a:r>
              <a:rPr sz="140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high</a:t>
            </a:r>
            <a:r>
              <a:rPr sz="140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F1140"/>
                </a:solidFill>
                <a:latin typeface="Arial MT"/>
                <a:cs typeface="Arial MT"/>
              </a:rPr>
              <a:t>financial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instability.</a:t>
            </a:r>
            <a:r>
              <a:rPr sz="1400" spc="-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The</a:t>
            </a:r>
            <a:r>
              <a:rPr sz="1400" spc="-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transition</a:t>
            </a:r>
            <a:r>
              <a:rPr sz="140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F1140"/>
                </a:solidFill>
                <a:latin typeface="Arial MT"/>
                <a:cs typeface="Arial MT"/>
              </a:rPr>
              <a:t>to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positive</a:t>
            </a:r>
            <a:r>
              <a:rPr sz="140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DFL</a:t>
            </a:r>
            <a:r>
              <a:rPr sz="140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values</a:t>
            </a:r>
            <a:r>
              <a:rPr sz="140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F1140"/>
                </a:solidFill>
                <a:latin typeface="Arial MT"/>
                <a:cs typeface="Arial MT"/>
              </a:rPr>
              <a:t>suggests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improved</a:t>
            </a:r>
            <a:r>
              <a:rPr sz="1400" spc="-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financial</a:t>
            </a:r>
            <a:r>
              <a:rPr sz="140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F1140"/>
                </a:solidFill>
                <a:latin typeface="Arial MT"/>
                <a:cs typeface="Arial MT"/>
              </a:rPr>
              <a:t>management,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reduced</a:t>
            </a:r>
            <a:r>
              <a:rPr sz="140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debt</a:t>
            </a:r>
            <a:r>
              <a:rPr sz="1400" spc="-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impact,</a:t>
            </a:r>
            <a:r>
              <a:rPr sz="140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and</a:t>
            </a:r>
            <a:r>
              <a:rPr sz="1400" spc="-2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F1140"/>
                </a:solidFill>
                <a:latin typeface="Arial MT"/>
                <a:cs typeface="Arial MT"/>
              </a:rPr>
              <a:t>greater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stability</a:t>
            </a:r>
            <a:r>
              <a:rPr sz="140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in</a:t>
            </a:r>
            <a:r>
              <a:rPr sz="140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net</a:t>
            </a:r>
            <a:r>
              <a:rPr sz="140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income</a:t>
            </a:r>
            <a:r>
              <a:rPr sz="1400" spc="-3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relative</a:t>
            </a:r>
            <a:r>
              <a:rPr sz="1400" spc="-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spc="-25" dirty="0">
                <a:solidFill>
                  <a:srgbClr val="0F1140"/>
                </a:solidFill>
                <a:latin typeface="Arial MT"/>
                <a:cs typeface="Arial MT"/>
              </a:rPr>
              <a:t>to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operating</a:t>
            </a:r>
            <a:r>
              <a:rPr sz="1400" spc="-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dirty="0">
                <a:solidFill>
                  <a:srgbClr val="0F1140"/>
                </a:solidFill>
                <a:latin typeface="Arial MT"/>
                <a:cs typeface="Arial MT"/>
              </a:rPr>
              <a:t>income</a:t>
            </a:r>
            <a:r>
              <a:rPr sz="1400" spc="-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400" spc="-10" dirty="0">
                <a:solidFill>
                  <a:srgbClr val="0F1140"/>
                </a:solidFill>
                <a:latin typeface="Arial MT"/>
                <a:cs typeface="Arial MT"/>
              </a:rPr>
              <a:t>changes.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455320" y="4129538"/>
            <a:ext cx="2654935" cy="2541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00"/>
              </a:spcBef>
            </a:pPr>
            <a:r>
              <a:rPr sz="1350" b="1" dirty="0">
                <a:solidFill>
                  <a:srgbClr val="0F1140"/>
                </a:solidFill>
                <a:latin typeface="Arial"/>
                <a:cs typeface="Arial"/>
              </a:rPr>
              <a:t>Trend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:</a:t>
            </a:r>
            <a:r>
              <a:rPr sz="1350" spc="6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DOL</a:t>
            </a:r>
            <a:r>
              <a:rPr sz="1350" spc="6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fluctuated</a:t>
            </a:r>
            <a:r>
              <a:rPr sz="1350" spc="6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spc="-20" dirty="0">
                <a:solidFill>
                  <a:srgbClr val="0F1140"/>
                </a:solidFill>
                <a:latin typeface="Arial MT"/>
                <a:cs typeface="Arial MT"/>
              </a:rPr>
              <a:t>from</a:t>
            </a:r>
            <a:r>
              <a:rPr sz="1350" spc="50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highly</a:t>
            </a:r>
            <a:r>
              <a:rPr sz="1350" spc="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negative</a:t>
            </a:r>
            <a:r>
              <a:rPr sz="1350" spc="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in</a:t>
            </a:r>
            <a:r>
              <a:rPr sz="1350" spc="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FY20</a:t>
            </a:r>
            <a:r>
              <a:rPr sz="1350" spc="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and</a:t>
            </a:r>
            <a:r>
              <a:rPr sz="1350" spc="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spc="-20" dirty="0">
                <a:solidFill>
                  <a:srgbClr val="0F1140"/>
                </a:solidFill>
                <a:latin typeface="Arial MT"/>
                <a:cs typeface="Arial MT"/>
              </a:rPr>
              <a:t>FY21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to</a:t>
            </a:r>
            <a:r>
              <a:rPr sz="1350" spc="3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positive</a:t>
            </a:r>
            <a:r>
              <a:rPr sz="1350" spc="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in</a:t>
            </a:r>
            <a:r>
              <a:rPr sz="1350" spc="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FY23</a:t>
            </a:r>
            <a:r>
              <a:rPr sz="1350" spc="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and</a:t>
            </a:r>
            <a:r>
              <a:rPr sz="1350" spc="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spc="-20" dirty="0">
                <a:solidFill>
                  <a:srgbClr val="0F1140"/>
                </a:solidFill>
                <a:latin typeface="Arial MT"/>
                <a:cs typeface="Arial MT"/>
              </a:rPr>
              <a:t>FY24.</a:t>
            </a:r>
            <a:endParaRPr sz="1350">
              <a:latin typeface="Arial MT"/>
              <a:cs typeface="Arial MT"/>
            </a:endParaRPr>
          </a:p>
          <a:p>
            <a:pPr marL="12700" marR="73025">
              <a:lnSpc>
                <a:spcPct val="101899"/>
              </a:lnSpc>
            </a:pPr>
            <a:r>
              <a:rPr sz="1350" b="1" dirty="0">
                <a:solidFill>
                  <a:srgbClr val="0F1140"/>
                </a:solidFill>
                <a:latin typeface="Arial"/>
                <a:cs typeface="Arial"/>
              </a:rPr>
              <a:t>Interpretation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:</a:t>
            </a:r>
            <a:r>
              <a:rPr sz="1350" spc="7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The</a:t>
            </a:r>
            <a:r>
              <a:rPr sz="1350" spc="8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0F1140"/>
                </a:solidFill>
                <a:latin typeface="Arial MT"/>
                <a:cs typeface="Arial MT"/>
              </a:rPr>
              <a:t>initial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negative</a:t>
            </a:r>
            <a:r>
              <a:rPr sz="1350" spc="6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DOL</a:t>
            </a:r>
            <a:r>
              <a:rPr sz="1350" spc="6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values</a:t>
            </a:r>
            <a:r>
              <a:rPr sz="1350" spc="6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0F1140"/>
                </a:solidFill>
                <a:latin typeface="Arial MT"/>
                <a:cs typeface="Arial MT"/>
              </a:rPr>
              <a:t>indicated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high</a:t>
            </a:r>
            <a:r>
              <a:rPr sz="1350" spc="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sensitivity</a:t>
            </a:r>
            <a:r>
              <a:rPr sz="1350" spc="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and</a:t>
            </a:r>
            <a:r>
              <a:rPr sz="1350" spc="5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0F1140"/>
                </a:solidFill>
                <a:latin typeface="Arial MT"/>
                <a:cs typeface="Arial MT"/>
              </a:rPr>
              <a:t>operational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instability.</a:t>
            </a:r>
            <a:r>
              <a:rPr sz="1350" spc="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The</a:t>
            </a:r>
            <a:r>
              <a:rPr sz="1350" spc="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shift</a:t>
            </a:r>
            <a:r>
              <a:rPr sz="1350" spc="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to</a:t>
            </a:r>
            <a:r>
              <a:rPr sz="1350" spc="4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0F1140"/>
                </a:solidFill>
                <a:latin typeface="Arial MT"/>
                <a:cs typeface="Arial MT"/>
              </a:rPr>
              <a:t>positive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DOL</a:t>
            </a:r>
            <a:r>
              <a:rPr sz="1350" spc="5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values</a:t>
            </a:r>
            <a:r>
              <a:rPr sz="1350" spc="5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reflects</a:t>
            </a:r>
            <a:r>
              <a:rPr sz="1350" spc="5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0F1140"/>
                </a:solidFill>
                <a:latin typeface="Arial MT"/>
                <a:cs typeface="Arial MT"/>
              </a:rPr>
              <a:t>improved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operational</a:t>
            </a:r>
            <a:r>
              <a:rPr sz="1350" spc="7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efficiency,</a:t>
            </a:r>
            <a:r>
              <a:rPr sz="1350" spc="7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better</a:t>
            </a:r>
            <a:r>
              <a:rPr sz="1350" spc="7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spc="-20" dirty="0">
                <a:solidFill>
                  <a:srgbClr val="0F1140"/>
                </a:solidFill>
                <a:latin typeface="Arial MT"/>
                <a:cs typeface="Arial MT"/>
              </a:rPr>
              <a:t>cost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management,</a:t>
            </a:r>
            <a:r>
              <a:rPr sz="1350" spc="8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and</a:t>
            </a:r>
            <a:r>
              <a:rPr sz="1350" spc="8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0F1140"/>
                </a:solidFill>
                <a:latin typeface="Arial MT"/>
                <a:cs typeface="Arial MT"/>
              </a:rPr>
              <a:t>reduced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sensitivity</a:t>
            </a:r>
            <a:r>
              <a:rPr sz="1350" spc="5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of</a:t>
            </a:r>
            <a:r>
              <a:rPr sz="1350" spc="6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operating</a:t>
            </a:r>
            <a:r>
              <a:rPr sz="1350" spc="6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income</a:t>
            </a:r>
            <a:r>
              <a:rPr sz="1350" spc="60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spc="-25" dirty="0">
                <a:solidFill>
                  <a:srgbClr val="0F1140"/>
                </a:solidFill>
                <a:latin typeface="Arial MT"/>
                <a:cs typeface="Arial MT"/>
              </a:rPr>
              <a:t>to </a:t>
            </a:r>
            <a:r>
              <a:rPr sz="1350" dirty="0">
                <a:solidFill>
                  <a:srgbClr val="0F1140"/>
                </a:solidFill>
                <a:latin typeface="Arial MT"/>
                <a:cs typeface="Arial MT"/>
              </a:rPr>
              <a:t>sales</a:t>
            </a:r>
            <a:r>
              <a:rPr sz="1350" spc="45" dirty="0">
                <a:solidFill>
                  <a:srgbClr val="0F1140"/>
                </a:solidFill>
                <a:latin typeface="Arial MT"/>
                <a:cs typeface="Arial MT"/>
              </a:rPr>
              <a:t> </a:t>
            </a:r>
            <a:r>
              <a:rPr sz="1350" spc="-10" dirty="0">
                <a:solidFill>
                  <a:srgbClr val="0F1140"/>
                </a:solidFill>
                <a:latin typeface="Arial MT"/>
                <a:cs typeface="Arial MT"/>
              </a:rPr>
              <a:t>changes.</a:t>
            </a:r>
            <a:endParaRPr sz="1350">
              <a:latin typeface="Arial MT"/>
              <a:cs typeface="Arial MT"/>
            </a:endParaRPr>
          </a:p>
        </p:txBody>
      </p:sp>
      <p:graphicFrame>
        <p:nvGraphicFramePr>
          <p:cNvPr id="50" name="object 50"/>
          <p:cNvGraphicFramePr>
            <a:graphicFrameLocks noGrp="1"/>
          </p:cNvGraphicFramePr>
          <p:nvPr/>
        </p:nvGraphicFramePr>
        <p:xfrm>
          <a:off x="12648223" y="1555531"/>
          <a:ext cx="4265295" cy="53549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70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10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25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430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349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9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57150" marR="97155">
                        <a:lnSpc>
                          <a:spcPts val="1500"/>
                        </a:lnSpc>
                        <a:spcBef>
                          <a:spcPts val="390"/>
                        </a:spcBef>
                      </a:pPr>
                      <a:r>
                        <a:rPr sz="1300" b="1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Trend:</a:t>
                      </a:r>
                      <a:r>
                        <a:rPr sz="1300" b="1" spc="-35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DTL</a:t>
                      </a:r>
                      <a:r>
                        <a:rPr sz="130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was</a:t>
                      </a:r>
                      <a:r>
                        <a:rPr sz="130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highly</a:t>
                      </a:r>
                      <a:r>
                        <a:rPr sz="130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positive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30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FY20</a:t>
                      </a:r>
                      <a:r>
                        <a:rPr sz="130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30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FY21,</a:t>
                      </a:r>
                      <a:r>
                        <a:rPr sz="130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turned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negative</a:t>
                      </a:r>
                      <a:r>
                        <a:rPr sz="1300" spc="-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30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FY22,</a:t>
                      </a:r>
                      <a:r>
                        <a:rPr sz="1300" spc="-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30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stabilized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positively</a:t>
                      </a:r>
                      <a:r>
                        <a:rPr sz="130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30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FY23</a:t>
                      </a:r>
                      <a:r>
                        <a:rPr sz="1300" spc="-3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130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FY24.</a:t>
                      </a:r>
                      <a:endParaRPr sz="1300">
                        <a:latin typeface="Arial MT"/>
                        <a:cs typeface="Arial MT"/>
                      </a:endParaRPr>
                    </a:p>
                    <a:p>
                      <a:pPr marL="57150" marR="51435">
                        <a:lnSpc>
                          <a:spcPts val="1500"/>
                        </a:lnSpc>
                      </a:pPr>
                      <a:r>
                        <a:rPr sz="1300" b="1" spc="-10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Interpretation:</a:t>
                      </a:r>
                      <a:r>
                        <a:rPr sz="1300" b="1" spc="-15" dirty="0">
                          <a:solidFill>
                            <a:srgbClr val="0F114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High</a:t>
                      </a:r>
                      <a:r>
                        <a:rPr sz="13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initial</a:t>
                      </a:r>
                      <a:r>
                        <a:rPr sz="13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DTL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indicated</a:t>
                      </a:r>
                      <a:r>
                        <a:rPr sz="1300" spc="-6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significant</a:t>
                      </a:r>
                      <a:r>
                        <a:rPr sz="1300" spc="-5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volatility</a:t>
                      </a:r>
                      <a:r>
                        <a:rPr sz="1300" spc="-5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net</a:t>
                      </a:r>
                      <a:r>
                        <a:rPr sz="1300" spc="-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income.</a:t>
                      </a:r>
                      <a:r>
                        <a:rPr sz="1300" spc="-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300" spc="-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negative</a:t>
                      </a:r>
                      <a:r>
                        <a:rPr sz="1300" spc="-4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DTL</a:t>
                      </a:r>
                      <a:r>
                        <a:rPr sz="1300" spc="-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FY22</a:t>
                      </a:r>
                      <a:r>
                        <a:rPr sz="1300" spc="-5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suggests</a:t>
                      </a:r>
                      <a:r>
                        <a:rPr sz="1300" spc="-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restructuring,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while</a:t>
                      </a:r>
                      <a:r>
                        <a:rPr sz="130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13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positive</a:t>
                      </a:r>
                      <a:r>
                        <a:rPr sz="13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DTL</a:t>
                      </a:r>
                      <a:r>
                        <a:rPr sz="13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13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2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later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years</a:t>
                      </a:r>
                      <a:r>
                        <a:rPr sz="1300" spc="-5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reflects</a:t>
                      </a:r>
                      <a:r>
                        <a:rPr sz="1300" spc="-5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balanced</a:t>
                      </a:r>
                      <a:r>
                        <a:rPr sz="1300" spc="-5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leverage management,</a:t>
                      </a:r>
                      <a:r>
                        <a:rPr sz="130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leading</a:t>
                      </a:r>
                      <a:r>
                        <a:rPr sz="13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30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stable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net</a:t>
                      </a:r>
                      <a:r>
                        <a:rPr sz="1300" spc="-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income</a:t>
                      </a:r>
                      <a:r>
                        <a:rPr sz="1300" spc="-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growth</a:t>
                      </a:r>
                      <a:r>
                        <a:rPr sz="1300" spc="-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relative</a:t>
                      </a:r>
                      <a:r>
                        <a:rPr sz="1300" spc="-4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25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to </a:t>
                      </a:r>
                      <a:r>
                        <a:rPr sz="130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sales</a:t>
                      </a:r>
                      <a:r>
                        <a:rPr sz="1300" spc="-3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300" spc="-10" dirty="0">
                          <a:solidFill>
                            <a:srgbClr val="0F1140"/>
                          </a:solidFill>
                          <a:latin typeface="Arial MT"/>
                          <a:cs typeface="Arial MT"/>
                        </a:rPr>
                        <a:t>changes.</a:t>
                      </a:r>
                      <a:endParaRPr sz="1300">
                        <a:latin typeface="Arial MT"/>
                        <a:cs typeface="Arial MT"/>
                      </a:endParaRPr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505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19050">
                      <a:solidFill>
                        <a:srgbClr val="212121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212121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212121"/>
                      </a:solidFill>
                      <a:prstDash val="solid"/>
                    </a:lnT>
                    <a:lnB w="19050">
                      <a:solidFill>
                        <a:srgbClr val="21212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9530" marB="0">
                    <a:lnL w="28575">
                      <a:solidFill>
                        <a:srgbClr val="000000"/>
                      </a:solidFill>
                      <a:prstDash val="solid"/>
                    </a:lnL>
                    <a:lnT w="19050">
                      <a:solidFill>
                        <a:srgbClr val="000000"/>
                      </a:solidFill>
                      <a:prstDash val="solid"/>
                    </a:lnT>
                    <a:solidFill>
                      <a:srgbClr val="FAE2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1" name="object 51"/>
          <p:cNvSpPr txBox="1"/>
          <p:nvPr/>
        </p:nvSpPr>
        <p:spPr>
          <a:xfrm>
            <a:off x="2238220" y="1268116"/>
            <a:ext cx="377888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35" dirty="0">
                <a:solidFill>
                  <a:srgbClr val="E72328"/>
                </a:solidFill>
                <a:latin typeface="Arial Black"/>
                <a:cs typeface="Arial Black"/>
              </a:rPr>
              <a:t>Degree</a:t>
            </a:r>
            <a:r>
              <a:rPr sz="1900" spc="-14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50" dirty="0">
                <a:solidFill>
                  <a:srgbClr val="E72328"/>
                </a:solidFill>
                <a:latin typeface="Arial Black"/>
                <a:cs typeface="Arial Black"/>
              </a:rPr>
              <a:t>of</a:t>
            </a:r>
            <a:r>
              <a:rPr sz="1900" spc="-14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105" dirty="0">
                <a:solidFill>
                  <a:srgbClr val="E72328"/>
                </a:solidFill>
                <a:latin typeface="Arial Black"/>
                <a:cs typeface="Arial Black"/>
              </a:rPr>
              <a:t>Operational</a:t>
            </a:r>
            <a:r>
              <a:rPr sz="1900" spc="-14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114" dirty="0">
                <a:solidFill>
                  <a:srgbClr val="E72328"/>
                </a:solidFill>
                <a:latin typeface="Arial Black"/>
                <a:cs typeface="Arial Black"/>
              </a:rPr>
              <a:t>Leverage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648582" y="1249066"/>
            <a:ext cx="3435350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35" dirty="0">
                <a:solidFill>
                  <a:srgbClr val="E72328"/>
                </a:solidFill>
                <a:latin typeface="Arial Black"/>
                <a:cs typeface="Arial Black"/>
              </a:rPr>
              <a:t>Degree</a:t>
            </a:r>
            <a:r>
              <a:rPr sz="1900" spc="-14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50" dirty="0">
                <a:solidFill>
                  <a:srgbClr val="E72328"/>
                </a:solidFill>
                <a:latin typeface="Arial Black"/>
                <a:cs typeface="Arial Black"/>
              </a:rPr>
              <a:t>of</a:t>
            </a:r>
            <a:r>
              <a:rPr sz="1900" spc="-14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135" dirty="0">
                <a:solidFill>
                  <a:srgbClr val="E72328"/>
                </a:solidFill>
                <a:latin typeface="Arial Black"/>
                <a:cs typeface="Arial Black"/>
              </a:rPr>
              <a:t>Financial</a:t>
            </a:r>
            <a:r>
              <a:rPr sz="1900" spc="-14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120" dirty="0">
                <a:solidFill>
                  <a:srgbClr val="E72328"/>
                </a:solidFill>
                <a:latin typeface="Arial Black"/>
                <a:cs typeface="Arial Black"/>
              </a:rPr>
              <a:t>Leverage</a:t>
            </a:r>
            <a:endParaRPr sz="1900">
              <a:latin typeface="Arial Black"/>
              <a:cs typeface="Arial Black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3274595" y="1268116"/>
            <a:ext cx="2974975" cy="31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00" spc="-135" dirty="0">
                <a:solidFill>
                  <a:srgbClr val="E72328"/>
                </a:solidFill>
                <a:latin typeface="Arial Black"/>
                <a:cs typeface="Arial Black"/>
              </a:rPr>
              <a:t>Degree</a:t>
            </a:r>
            <a:r>
              <a:rPr sz="1900" spc="-15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50" dirty="0">
                <a:solidFill>
                  <a:srgbClr val="E72328"/>
                </a:solidFill>
                <a:latin typeface="Arial Black"/>
                <a:cs typeface="Arial Black"/>
              </a:rPr>
              <a:t>of</a:t>
            </a:r>
            <a:r>
              <a:rPr sz="1900" spc="-150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135" dirty="0">
                <a:solidFill>
                  <a:srgbClr val="E72328"/>
                </a:solidFill>
                <a:latin typeface="Arial Black"/>
                <a:cs typeface="Arial Black"/>
              </a:rPr>
              <a:t>Total</a:t>
            </a:r>
            <a:r>
              <a:rPr sz="1900" spc="-145" dirty="0">
                <a:solidFill>
                  <a:srgbClr val="E72328"/>
                </a:solidFill>
                <a:latin typeface="Arial Black"/>
                <a:cs typeface="Arial Black"/>
              </a:rPr>
              <a:t> </a:t>
            </a:r>
            <a:r>
              <a:rPr sz="1900" spc="-125" dirty="0">
                <a:solidFill>
                  <a:srgbClr val="E72328"/>
                </a:solidFill>
                <a:latin typeface="Arial Black"/>
                <a:cs typeface="Arial Black"/>
              </a:rPr>
              <a:t>Leverage</a:t>
            </a:r>
            <a:endParaRPr sz="1900">
              <a:latin typeface="Arial Black"/>
              <a:cs typeface="Arial Black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1795789" y="7341809"/>
            <a:ext cx="14667230" cy="2162175"/>
            <a:chOff x="1795789" y="7341809"/>
            <a:chExt cx="14667230" cy="2162175"/>
          </a:xfrm>
        </p:grpSpPr>
        <p:sp>
          <p:nvSpPr>
            <p:cNvPr id="55" name="object 55"/>
            <p:cNvSpPr/>
            <p:nvPr/>
          </p:nvSpPr>
          <p:spPr>
            <a:xfrm>
              <a:off x="1823925" y="7370384"/>
              <a:ext cx="14611350" cy="2108835"/>
            </a:xfrm>
            <a:custGeom>
              <a:avLst/>
              <a:gdLst/>
              <a:ahLst/>
              <a:cxnLst/>
              <a:rect l="l" t="t" r="r" b="b"/>
              <a:pathLst>
                <a:path w="14611350" h="2108834">
                  <a:moveTo>
                    <a:pt x="14610814" y="2108437"/>
                  </a:moveTo>
                  <a:lnTo>
                    <a:pt x="0" y="2108437"/>
                  </a:lnTo>
                  <a:lnTo>
                    <a:pt x="527109" y="1054218"/>
                  </a:lnTo>
                  <a:lnTo>
                    <a:pt x="0" y="0"/>
                  </a:lnTo>
                  <a:lnTo>
                    <a:pt x="14610814" y="0"/>
                  </a:lnTo>
                  <a:lnTo>
                    <a:pt x="14610814" y="343"/>
                  </a:lnTo>
                  <a:lnTo>
                    <a:pt x="14083877" y="1054218"/>
                  </a:lnTo>
                  <a:lnTo>
                    <a:pt x="14610814" y="2108093"/>
                  </a:lnTo>
                  <a:lnTo>
                    <a:pt x="14610814" y="2108437"/>
                  </a:lnTo>
                  <a:close/>
                </a:path>
              </a:pathLst>
            </a:custGeom>
            <a:solidFill>
              <a:srgbClr val="E31B2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1824364" y="7370384"/>
              <a:ext cx="14610080" cy="2105025"/>
            </a:xfrm>
            <a:custGeom>
              <a:avLst/>
              <a:gdLst/>
              <a:ahLst/>
              <a:cxnLst/>
              <a:rect l="l" t="t" r="r" b="b"/>
              <a:pathLst>
                <a:path w="14610080" h="2105025">
                  <a:moveTo>
                    <a:pt x="14608388" y="2105025"/>
                  </a:moveTo>
                  <a:lnTo>
                    <a:pt x="14082950" y="1054149"/>
                  </a:lnTo>
                  <a:lnTo>
                    <a:pt x="14610024" y="0"/>
                  </a:lnTo>
                  <a:lnTo>
                    <a:pt x="0" y="0"/>
                  </a:lnTo>
                  <a:lnTo>
                    <a:pt x="527074" y="1054149"/>
                  </a:lnTo>
                  <a:lnTo>
                    <a:pt x="1637" y="2105025"/>
                  </a:lnTo>
                </a:path>
              </a:pathLst>
            </a:custGeom>
            <a:ln w="5714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2385999" y="7592761"/>
            <a:ext cx="13486765" cy="1557020"/>
          </a:xfrm>
          <a:prstGeom prst="rect">
            <a:avLst/>
          </a:prstGeom>
        </p:spPr>
        <p:txBody>
          <a:bodyPr vert="horz" wrap="square" lIns="0" tIns="28575" rIns="0" bIns="0" rtlCol="0">
            <a:spAutoFit/>
          </a:bodyPr>
          <a:lstStyle/>
          <a:p>
            <a:pPr marL="12700" marR="5080" indent="-635" algn="ctr">
              <a:lnSpc>
                <a:spcPts val="2400"/>
              </a:lnSpc>
              <a:spcBef>
                <a:spcPts val="225"/>
              </a:spcBef>
            </a:pP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MRF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Ltd.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experienced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significant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volatility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operational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financial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performance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FY20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FY21,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as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indicated</a:t>
            </a:r>
            <a:r>
              <a:rPr sz="2050" spc="509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highly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negative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DOL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DFL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values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DTL.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reflects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sensitivity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economic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disruptions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high</a:t>
            </a:r>
            <a:r>
              <a:rPr sz="205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fixed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costs.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From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FY22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onwards,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improvements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DOL,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DFL,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DTL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suggest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successful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restructuring,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better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20" dirty="0">
                <a:solidFill>
                  <a:srgbClr val="FFFFFF"/>
                </a:solidFill>
                <a:latin typeface="Arial MT"/>
                <a:cs typeface="Arial MT"/>
              </a:rPr>
              <a:t>cost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management,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improved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financial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stability.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company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has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effectively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reduced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its</a:t>
            </a:r>
            <a:r>
              <a:rPr sz="205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sensitivity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5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sales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fluctuations,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leading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more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resilient</a:t>
            </a:r>
            <a:r>
              <a:rPr sz="205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FFFFFF"/>
                </a:solidFill>
                <a:latin typeface="Arial MT"/>
                <a:cs typeface="Arial MT"/>
              </a:rPr>
              <a:t>financial</a:t>
            </a:r>
            <a:r>
              <a:rPr sz="205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FFFFFF"/>
                </a:solidFill>
                <a:latin typeface="Arial MT"/>
                <a:cs typeface="Arial MT"/>
              </a:rPr>
              <a:t>position.</a:t>
            </a:r>
            <a:endParaRPr sz="2050">
              <a:latin typeface="Arial MT"/>
              <a:cs typeface="Arial MT"/>
            </a:endParaRPr>
          </a:p>
        </p:txBody>
      </p:sp>
      <p:pic>
        <p:nvPicPr>
          <p:cNvPr id="58" name="object 58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6286126" y="123828"/>
            <a:ext cx="2000249" cy="14477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3139</Words>
  <Application>Microsoft Office PowerPoint</Application>
  <PresentationFormat>Custom</PresentationFormat>
  <Paragraphs>407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Black</vt:lpstr>
      <vt:lpstr>Arial MT</vt:lpstr>
      <vt:lpstr>Lucida Sans Unicode</vt:lpstr>
      <vt:lpstr>Roboto</vt:lpstr>
      <vt:lpstr>Times New Roman</vt:lpstr>
      <vt:lpstr>Trebuchet MS</vt:lpstr>
      <vt:lpstr>Office Theme</vt:lpstr>
      <vt:lpstr>MRF TYRES FINANCIAL ANALYSIS REPORT</vt:lpstr>
      <vt:lpstr>Introduction</vt:lpstr>
      <vt:lpstr>Profitability Ratios</vt:lpstr>
      <vt:lpstr>Management Efficiency Ratios:</vt:lpstr>
      <vt:lpstr>Liquidity Ratios</vt:lpstr>
      <vt:lpstr>Solvency Ratios</vt:lpstr>
      <vt:lpstr>Market Ratios:</vt:lpstr>
      <vt:lpstr>Non-Financial Matrics</vt:lpstr>
      <vt:lpstr>LEVERAGE ANALYSIS USING DOL &amp; DFL</vt:lpstr>
      <vt:lpstr>Weighted Average Cost of Capital</vt:lpstr>
      <vt:lpstr>ESG Performance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bits.pptx (Presentation)</dc:title>
  <dc:creator>Technical Senate</dc:creator>
  <cp:keywords>DAGK1YFoRf0,BAF8UYfDxFQ</cp:keywords>
  <cp:lastModifiedBy>Ninad Walde</cp:lastModifiedBy>
  <cp:revision>2</cp:revision>
  <dcterms:created xsi:type="dcterms:W3CDTF">2025-04-08T13:26:56Z</dcterms:created>
  <dcterms:modified xsi:type="dcterms:W3CDTF">2025-04-08T13:30:49Z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2024-07-13T00:00:00Z</vt:filetime>
  </property>
  <property fmtid="{D5CDD505-2E9C-101B-9397-08002B2CF9AE}" pid="3" name="Creator">
    <vt:lpwstr>Canva</vt:lpwstr>
  </property>
  <property fmtid="{D5CDD505-2E9C-101B-9397-08002B2CF9AE}" pid="4" name="LastSaved">
    <vt:filetime>2025-04-08T00:00:00Z</vt:filetime>
  </property>
  <property fmtid="{D5CDD505-2E9C-101B-9397-08002B2CF9AE}" pid="5" name="Producer">
    <vt:lpwstr>Canva</vt:lpwstr>
  </property>
</Properties>
</file>