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3" r:id="rId6"/>
    <p:sldId id="260" r:id="rId7"/>
    <p:sldId id="262" r:id="rId8"/>
    <p:sldId id="264" r:id="rId9"/>
    <p:sldId id="265"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380" autoAdjust="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BF118E-7C02-4D60-9EC1-02C6FB9CB014}" type="doc">
      <dgm:prSet loTypeId="urn:microsoft.com/office/officeart/2008/layout/LinedList" loCatId="list" qsTypeId="urn:microsoft.com/office/officeart/2005/8/quickstyle/simple5" qsCatId="simple" csTypeId="urn:microsoft.com/office/officeart/2005/8/colors/accent2_2" csCatId="accent2" phldr="1"/>
      <dgm:spPr/>
      <dgm:t>
        <a:bodyPr/>
        <a:lstStyle/>
        <a:p>
          <a:endParaRPr lang="en-US"/>
        </a:p>
      </dgm:t>
    </dgm:pt>
    <dgm:pt modelId="{E861D63B-528C-48FE-9E27-0DB4081F9069}">
      <dgm:prSet custT="1"/>
      <dgm:spPr/>
      <dgm:t>
        <a:bodyPr/>
        <a:lstStyle/>
        <a:p>
          <a:endParaRPr lang="en-US" sz="1300" u="sng" dirty="0"/>
        </a:p>
        <a:p>
          <a:r>
            <a:rPr lang="en-US" sz="1600" u="sng" dirty="0"/>
            <a:t>Data Cleaning:</a:t>
          </a:r>
        </a:p>
        <a:p>
          <a:r>
            <a:rPr lang="en-US" sz="1600" dirty="0"/>
            <a:t>To make the data easy to understand, I changed the column names within. I also changed the contents in the target column from 0 , 1 to ‘No Fraud’ , ’Fraud’ respectively.</a:t>
          </a:r>
        </a:p>
      </dgm:t>
    </dgm:pt>
    <dgm:pt modelId="{6B9129A3-E533-4FF8-8193-F281ABA11EB3}" type="parTrans" cxnId="{C05121FD-73C2-4059-AF40-F12D43A30090}">
      <dgm:prSet/>
      <dgm:spPr/>
      <dgm:t>
        <a:bodyPr/>
        <a:lstStyle/>
        <a:p>
          <a:endParaRPr lang="en-US"/>
        </a:p>
      </dgm:t>
    </dgm:pt>
    <dgm:pt modelId="{DA3B06E5-D2F9-4993-8178-CA4021376757}" type="sibTrans" cxnId="{C05121FD-73C2-4059-AF40-F12D43A30090}">
      <dgm:prSet/>
      <dgm:spPr/>
      <dgm:t>
        <a:bodyPr/>
        <a:lstStyle/>
        <a:p>
          <a:endParaRPr lang="en-US"/>
        </a:p>
      </dgm:t>
    </dgm:pt>
    <dgm:pt modelId="{C2824E86-7E75-4490-9E1A-28C2D9C7F70F}">
      <dgm:prSet custT="1"/>
      <dgm:spPr/>
      <dgm:t>
        <a:bodyPr/>
        <a:lstStyle/>
        <a:p>
          <a:r>
            <a:rPr lang="en-US" sz="1600" u="sng" dirty="0"/>
            <a:t>Exploratory Data Analysis:</a:t>
          </a:r>
        </a:p>
        <a:p>
          <a:r>
            <a:rPr lang="en-US" sz="1600" dirty="0"/>
            <a:t>Before modelling, it is important to explore and visualize the raw data to ensure that I am familiar with its contents so that I can derive as much insights as possible from it.</a:t>
          </a:r>
        </a:p>
        <a:p>
          <a:r>
            <a:rPr lang="en-US" sz="1600" dirty="0"/>
            <a:t>For this project, the first thing I did was to look at the data by columns so I can understand the kind of data I am working with in terms of data types, data size, data shape, etc. Following this, I conducted some univariate, bivariate and multivariate analysis to see what the relationships between columns are and how useful this might be to make sense of the important features that would come later. </a:t>
          </a:r>
        </a:p>
      </dgm:t>
    </dgm:pt>
    <dgm:pt modelId="{BBEC5256-7B39-49E9-92ED-A7DB8FF9943B}" type="parTrans" cxnId="{3341E2B7-C1C3-4794-97FB-4444A82CEF1D}">
      <dgm:prSet/>
      <dgm:spPr/>
      <dgm:t>
        <a:bodyPr/>
        <a:lstStyle/>
        <a:p>
          <a:endParaRPr lang="en-US"/>
        </a:p>
      </dgm:t>
    </dgm:pt>
    <dgm:pt modelId="{606A275E-FC63-4859-8625-1390A4136F2B}" type="sibTrans" cxnId="{3341E2B7-C1C3-4794-97FB-4444A82CEF1D}">
      <dgm:prSet/>
      <dgm:spPr/>
      <dgm:t>
        <a:bodyPr/>
        <a:lstStyle/>
        <a:p>
          <a:endParaRPr lang="en-US"/>
        </a:p>
      </dgm:t>
    </dgm:pt>
    <dgm:pt modelId="{C9B8B6E3-8D42-4B8F-AB19-C2D80DA8C4EF}" type="pres">
      <dgm:prSet presAssocID="{0BBF118E-7C02-4D60-9EC1-02C6FB9CB014}" presName="vert0" presStyleCnt="0">
        <dgm:presLayoutVars>
          <dgm:dir/>
          <dgm:animOne val="branch"/>
          <dgm:animLvl val="lvl"/>
        </dgm:presLayoutVars>
      </dgm:prSet>
      <dgm:spPr/>
    </dgm:pt>
    <dgm:pt modelId="{7E9A8CF8-DAE4-416F-BE69-DC2CDE2EB2FF}" type="pres">
      <dgm:prSet presAssocID="{E861D63B-528C-48FE-9E27-0DB4081F9069}" presName="thickLine" presStyleLbl="alignNode1" presStyleIdx="0" presStyleCnt="2"/>
      <dgm:spPr/>
    </dgm:pt>
    <dgm:pt modelId="{F56755DB-842B-4220-AA60-B48E7AF1733C}" type="pres">
      <dgm:prSet presAssocID="{E861D63B-528C-48FE-9E27-0DB4081F9069}" presName="horz1" presStyleCnt="0"/>
      <dgm:spPr/>
    </dgm:pt>
    <dgm:pt modelId="{26B11781-77A1-4D64-92D2-4948D4EBFC98}" type="pres">
      <dgm:prSet presAssocID="{E861D63B-528C-48FE-9E27-0DB4081F9069}" presName="tx1" presStyleLbl="revTx" presStyleIdx="0" presStyleCnt="2"/>
      <dgm:spPr/>
    </dgm:pt>
    <dgm:pt modelId="{CFD4CC68-C0B7-4BA7-855E-271EF844DBA6}" type="pres">
      <dgm:prSet presAssocID="{E861D63B-528C-48FE-9E27-0DB4081F9069}" presName="vert1" presStyleCnt="0"/>
      <dgm:spPr/>
    </dgm:pt>
    <dgm:pt modelId="{C876D109-3AFE-4B41-9356-356EF9BC0987}" type="pres">
      <dgm:prSet presAssocID="{C2824E86-7E75-4490-9E1A-28C2D9C7F70F}" presName="thickLine" presStyleLbl="alignNode1" presStyleIdx="1" presStyleCnt="2"/>
      <dgm:spPr/>
    </dgm:pt>
    <dgm:pt modelId="{513D4AA6-25CA-4A6F-BB0C-580166F5F0D1}" type="pres">
      <dgm:prSet presAssocID="{C2824E86-7E75-4490-9E1A-28C2D9C7F70F}" presName="horz1" presStyleCnt="0"/>
      <dgm:spPr/>
    </dgm:pt>
    <dgm:pt modelId="{7A296BCF-27C2-43C4-8E62-37172CA69FD4}" type="pres">
      <dgm:prSet presAssocID="{C2824E86-7E75-4490-9E1A-28C2D9C7F70F}" presName="tx1" presStyleLbl="revTx" presStyleIdx="1" presStyleCnt="2"/>
      <dgm:spPr/>
    </dgm:pt>
    <dgm:pt modelId="{F77C3F73-AE3F-4BD7-B829-FD467D3AD405}" type="pres">
      <dgm:prSet presAssocID="{C2824E86-7E75-4490-9E1A-28C2D9C7F70F}" presName="vert1" presStyleCnt="0"/>
      <dgm:spPr/>
    </dgm:pt>
  </dgm:ptLst>
  <dgm:cxnLst>
    <dgm:cxn modelId="{2FE2B723-2276-4161-9479-97D443CDC764}" type="presOf" srcId="{C2824E86-7E75-4490-9E1A-28C2D9C7F70F}" destId="{7A296BCF-27C2-43C4-8E62-37172CA69FD4}" srcOrd="0" destOrd="0" presId="urn:microsoft.com/office/officeart/2008/layout/LinedList"/>
    <dgm:cxn modelId="{F9ECC063-192A-4139-A140-40CE3EB2AABC}" type="presOf" srcId="{E861D63B-528C-48FE-9E27-0DB4081F9069}" destId="{26B11781-77A1-4D64-92D2-4948D4EBFC98}" srcOrd="0" destOrd="0" presId="urn:microsoft.com/office/officeart/2008/layout/LinedList"/>
    <dgm:cxn modelId="{3341E2B7-C1C3-4794-97FB-4444A82CEF1D}" srcId="{0BBF118E-7C02-4D60-9EC1-02C6FB9CB014}" destId="{C2824E86-7E75-4490-9E1A-28C2D9C7F70F}" srcOrd="1" destOrd="0" parTransId="{BBEC5256-7B39-49E9-92ED-A7DB8FF9943B}" sibTransId="{606A275E-FC63-4859-8625-1390A4136F2B}"/>
    <dgm:cxn modelId="{C05121FD-73C2-4059-AF40-F12D43A30090}" srcId="{0BBF118E-7C02-4D60-9EC1-02C6FB9CB014}" destId="{E861D63B-528C-48FE-9E27-0DB4081F9069}" srcOrd="0" destOrd="0" parTransId="{6B9129A3-E533-4FF8-8193-F281ABA11EB3}" sibTransId="{DA3B06E5-D2F9-4993-8178-CA4021376757}"/>
    <dgm:cxn modelId="{0C2474FE-B6CE-46BD-B789-66F69DEA85B9}" type="presOf" srcId="{0BBF118E-7C02-4D60-9EC1-02C6FB9CB014}" destId="{C9B8B6E3-8D42-4B8F-AB19-C2D80DA8C4EF}" srcOrd="0" destOrd="0" presId="urn:microsoft.com/office/officeart/2008/layout/LinedList"/>
    <dgm:cxn modelId="{3A5B8FBB-8CCA-4C96-9619-62867BFA7CF6}" type="presParOf" srcId="{C9B8B6E3-8D42-4B8F-AB19-C2D80DA8C4EF}" destId="{7E9A8CF8-DAE4-416F-BE69-DC2CDE2EB2FF}" srcOrd="0" destOrd="0" presId="urn:microsoft.com/office/officeart/2008/layout/LinedList"/>
    <dgm:cxn modelId="{CE5994F3-7291-4B42-AE10-A5FA5790E61C}" type="presParOf" srcId="{C9B8B6E3-8D42-4B8F-AB19-C2D80DA8C4EF}" destId="{F56755DB-842B-4220-AA60-B48E7AF1733C}" srcOrd="1" destOrd="0" presId="urn:microsoft.com/office/officeart/2008/layout/LinedList"/>
    <dgm:cxn modelId="{DBDB0EC3-9647-4301-8226-DE488F5D50BA}" type="presParOf" srcId="{F56755DB-842B-4220-AA60-B48E7AF1733C}" destId="{26B11781-77A1-4D64-92D2-4948D4EBFC98}" srcOrd="0" destOrd="0" presId="urn:microsoft.com/office/officeart/2008/layout/LinedList"/>
    <dgm:cxn modelId="{D5990056-9C7D-484B-9560-8FACBAE08535}" type="presParOf" srcId="{F56755DB-842B-4220-AA60-B48E7AF1733C}" destId="{CFD4CC68-C0B7-4BA7-855E-271EF844DBA6}" srcOrd="1" destOrd="0" presId="urn:microsoft.com/office/officeart/2008/layout/LinedList"/>
    <dgm:cxn modelId="{CE591256-D415-4430-A9E0-E352DD3AE9D3}" type="presParOf" srcId="{C9B8B6E3-8D42-4B8F-AB19-C2D80DA8C4EF}" destId="{C876D109-3AFE-4B41-9356-356EF9BC0987}" srcOrd="2" destOrd="0" presId="urn:microsoft.com/office/officeart/2008/layout/LinedList"/>
    <dgm:cxn modelId="{C948F416-CF9D-4403-AB9E-9EEB0B5E1FEE}" type="presParOf" srcId="{C9B8B6E3-8D42-4B8F-AB19-C2D80DA8C4EF}" destId="{513D4AA6-25CA-4A6F-BB0C-580166F5F0D1}" srcOrd="3" destOrd="0" presId="urn:microsoft.com/office/officeart/2008/layout/LinedList"/>
    <dgm:cxn modelId="{0CC8085D-C672-45C8-A978-C84FB362F197}" type="presParOf" srcId="{513D4AA6-25CA-4A6F-BB0C-580166F5F0D1}" destId="{7A296BCF-27C2-43C4-8E62-37172CA69FD4}" srcOrd="0" destOrd="0" presId="urn:microsoft.com/office/officeart/2008/layout/LinedList"/>
    <dgm:cxn modelId="{E2DA9A48-589B-4059-BB20-B99AA8B04582}" type="presParOf" srcId="{513D4AA6-25CA-4A6F-BB0C-580166F5F0D1}" destId="{F77C3F73-AE3F-4BD7-B829-FD467D3AD405}"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9A8CF8-DAE4-416F-BE69-DC2CDE2EB2FF}">
      <dsp:nvSpPr>
        <dsp:cNvPr id="0" name=""/>
        <dsp:cNvSpPr/>
      </dsp:nvSpPr>
      <dsp:spPr>
        <a:xfrm>
          <a:off x="0" y="0"/>
          <a:ext cx="5977938" cy="0"/>
        </a:xfrm>
        <a:prstGeom prst="line">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w="12700" cap="flat" cmpd="sng" algn="ctr">
          <a:solidFill>
            <a:schemeClr val="accent2">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26B11781-77A1-4D64-92D2-4948D4EBFC98}">
      <dsp:nvSpPr>
        <dsp:cNvPr id="0" name=""/>
        <dsp:cNvSpPr/>
      </dsp:nvSpPr>
      <dsp:spPr>
        <a:xfrm>
          <a:off x="0" y="0"/>
          <a:ext cx="5977938" cy="1826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endParaRPr lang="en-US" sz="1300" u="sng" kern="1200" dirty="0"/>
        </a:p>
        <a:p>
          <a:pPr marL="0" lvl="0" indent="0" algn="l" defTabSz="577850">
            <a:lnSpc>
              <a:spcPct val="90000"/>
            </a:lnSpc>
            <a:spcBef>
              <a:spcPct val="0"/>
            </a:spcBef>
            <a:spcAft>
              <a:spcPct val="35000"/>
            </a:spcAft>
            <a:buNone/>
          </a:pPr>
          <a:r>
            <a:rPr lang="en-US" sz="1600" u="sng" kern="1200" dirty="0"/>
            <a:t>Data Cleaning:</a:t>
          </a:r>
        </a:p>
        <a:p>
          <a:pPr marL="0" lvl="0" indent="0" algn="l" defTabSz="577850">
            <a:lnSpc>
              <a:spcPct val="90000"/>
            </a:lnSpc>
            <a:spcBef>
              <a:spcPct val="0"/>
            </a:spcBef>
            <a:spcAft>
              <a:spcPct val="35000"/>
            </a:spcAft>
            <a:buNone/>
          </a:pPr>
          <a:r>
            <a:rPr lang="en-US" sz="1600" kern="1200" dirty="0"/>
            <a:t>To make the data easy to understand, I changed the column names within. I also changed the contents in the target column from 0 , 1 to ‘No Fraud’ , ’Fraud’ respectively.</a:t>
          </a:r>
        </a:p>
      </dsp:txBody>
      <dsp:txXfrm>
        <a:off x="0" y="0"/>
        <a:ext cx="5977938" cy="1826333"/>
      </dsp:txXfrm>
    </dsp:sp>
    <dsp:sp modelId="{C876D109-3AFE-4B41-9356-356EF9BC0987}">
      <dsp:nvSpPr>
        <dsp:cNvPr id="0" name=""/>
        <dsp:cNvSpPr/>
      </dsp:nvSpPr>
      <dsp:spPr>
        <a:xfrm>
          <a:off x="0" y="1826333"/>
          <a:ext cx="5977938" cy="0"/>
        </a:xfrm>
        <a:prstGeom prst="line">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w="12700" cap="flat" cmpd="sng" algn="ctr">
          <a:solidFill>
            <a:schemeClr val="accent2">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7A296BCF-27C2-43C4-8E62-37172CA69FD4}">
      <dsp:nvSpPr>
        <dsp:cNvPr id="0" name=""/>
        <dsp:cNvSpPr/>
      </dsp:nvSpPr>
      <dsp:spPr>
        <a:xfrm>
          <a:off x="0" y="1826333"/>
          <a:ext cx="5977938" cy="1826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u="sng" kern="1200" dirty="0"/>
            <a:t>Exploratory Data Analysis:</a:t>
          </a:r>
        </a:p>
        <a:p>
          <a:pPr marL="0" lvl="0" indent="0" algn="l" defTabSz="711200">
            <a:lnSpc>
              <a:spcPct val="90000"/>
            </a:lnSpc>
            <a:spcBef>
              <a:spcPct val="0"/>
            </a:spcBef>
            <a:spcAft>
              <a:spcPct val="35000"/>
            </a:spcAft>
            <a:buNone/>
          </a:pPr>
          <a:r>
            <a:rPr lang="en-US" sz="1600" kern="1200" dirty="0"/>
            <a:t>Before modelling, it is important to explore and visualize the raw data to ensure that I am familiar with its contents so that I can derive as much insights as possible from it.</a:t>
          </a:r>
        </a:p>
        <a:p>
          <a:pPr marL="0" lvl="0" indent="0" algn="l" defTabSz="711200">
            <a:lnSpc>
              <a:spcPct val="90000"/>
            </a:lnSpc>
            <a:spcBef>
              <a:spcPct val="0"/>
            </a:spcBef>
            <a:spcAft>
              <a:spcPct val="35000"/>
            </a:spcAft>
            <a:buNone/>
          </a:pPr>
          <a:r>
            <a:rPr lang="en-US" sz="1600" kern="1200" dirty="0"/>
            <a:t>For this project, the first thing I did was to look at the data by columns so I can understand the kind of data I am working with in terms of data types, data size, data shape, etc. Following this, I conducted some univariate, bivariate and multivariate analysis to see what the relationships between columns are and how useful this might be to make sense of the important features that would come later. </a:t>
          </a:r>
        </a:p>
      </dsp:txBody>
      <dsp:txXfrm>
        <a:off x="0" y="1826333"/>
        <a:ext cx="5977938" cy="182633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908533-8447-4EE1-B4F2-BADBE85FF66D}" type="datetimeFigureOut">
              <a:rPr lang="en-US" smtClean="0"/>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EE15A6-B365-4039-8832-F14837B0E63F}"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092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908533-8447-4EE1-B4F2-BADBE85FF66D}" type="datetimeFigureOut">
              <a:rPr lang="en-US" smtClean="0"/>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EE15A6-B365-4039-8832-F14837B0E63F}" type="slidenum">
              <a:rPr lang="en-US" smtClean="0"/>
              <a:t>‹#›</a:t>
            </a:fld>
            <a:endParaRPr lang="en-US" dirty="0"/>
          </a:p>
        </p:txBody>
      </p:sp>
    </p:spTree>
    <p:extLst>
      <p:ext uri="{BB962C8B-B14F-4D97-AF65-F5344CB8AC3E}">
        <p14:creationId xmlns:p14="http://schemas.microsoft.com/office/powerpoint/2010/main" val="3000599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908533-8447-4EE1-B4F2-BADBE85FF66D}" type="datetimeFigureOut">
              <a:rPr lang="en-US" smtClean="0"/>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EE15A6-B365-4039-8832-F14837B0E63F}" type="slidenum">
              <a:rPr lang="en-US" smtClean="0"/>
              <a:t>‹#›</a:t>
            </a:fld>
            <a:endParaRPr lang="en-US" dirty="0"/>
          </a:p>
        </p:txBody>
      </p:sp>
    </p:spTree>
    <p:extLst>
      <p:ext uri="{BB962C8B-B14F-4D97-AF65-F5344CB8AC3E}">
        <p14:creationId xmlns:p14="http://schemas.microsoft.com/office/powerpoint/2010/main" val="640919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908533-8447-4EE1-B4F2-BADBE85FF66D}" type="datetimeFigureOut">
              <a:rPr lang="en-US" smtClean="0"/>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EE15A6-B365-4039-8832-F14837B0E63F}" type="slidenum">
              <a:rPr lang="en-US" smtClean="0"/>
              <a:t>‹#›</a:t>
            </a:fld>
            <a:endParaRPr lang="en-US" dirty="0"/>
          </a:p>
        </p:txBody>
      </p:sp>
    </p:spTree>
    <p:extLst>
      <p:ext uri="{BB962C8B-B14F-4D97-AF65-F5344CB8AC3E}">
        <p14:creationId xmlns:p14="http://schemas.microsoft.com/office/powerpoint/2010/main" val="528712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08533-8447-4EE1-B4F2-BADBE85FF66D}" type="datetimeFigureOut">
              <a:rPr lang="en-US" smtClean="0"/>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EE15A6-B365-4039-8832-F14837B0E63F}"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369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908533-8447-4EE1-B4F2-BADBE85FF66D}" type="datetimeFigureOut">
              <a:rPr lang="en-US" smtClean="0"/>
              <a:t>11/23/2022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EE15A6-B365-4039-8832-F14837B0E63F}" type="slidenum">
              <a:rPr lang="en-US" smtClean="0"/>
              <a:t>‹#›</a:t>
            </a:fld>
            <a:endParaRPr lang="en-US" dirty="0"/>
          </a:p>
        </p:txBody>
      </p:sp>
    </p:spTree>
    <p:extLst>
      <p:ext uri="{BB962C8B-B14F-4D97-AF65-F5344CB8AC3E}">
        <p14:creationId xmlns:p14="http://schemas.microsoft.com/office/powerpoint/2010/main" val="2726660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908533-8447-4EE1-B4F2-BADBE85FF66D}" type="datetimeFigureOut">
              <a:rPr lang="en-US" smtClean="0"/>
              <a:t>11/23/2022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4EE15A6-B365-4039-8832-F14837B0E63F}" type="slidenum">
              <a:rPr lang="en-US" smtClean="0"/>
              <a:t>‹#›</a:t>
            </a:fld>
            <a:endParaRPr lang="en-US" dirty="0"/>
          </a:p>
        </p:txBody>
      </p:sp>
    </p:spTree>
    <p:extLst>
      <p:ext uri="{BB962C8B-B14F-4D97-AF65-F5344CB8AC3E}">
        <p14:creationId xmlns:p14="http://schemas.microsoft.com/office/powerpoint/2010/main" val="2543583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908533-8447-4EE1-B4F2-BADBE85FF66D}" type="datetimeFigureOut">
              <a:rPr lang="en-US" smtClean="0"/>
              <a:t>11/23/2022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4EE15A6-B365-4039-8832-F14837B0E63F}" type="slidenum">
              <a:rPr lang="en-US" smtClean="0"/>
              <a:t>‹#›</a:t>
            </a:fld>
            <a:endParaRPr lang="en-US" dirty="0"/>
          </a:p>
        </p:txBody>
      </p:sp>
    </p:spTree>
    <p:extLst>
      <p:ext uri="{BB962C8B-B14F-4D97-AF65-F5344CB8AC3E}">
        <p14:creationId xmlns:p14="http://schemas.microsoft.com/office/powerpoint/2010/main" val="1666637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3908533-8447-4EE1-B4F2-BADBE85FF66D}" type="datetimeFigureOut">
              <a:rPr lang="en-US" smtClean="0"/>
              <a:t>11/23/2022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B4EE15A6-B365-4039-8832-F14837B0E63F}" type="slidenum">
              <a:rPr lang="en-US" smtClean="0"/>
              <a:t>‹#›</a:t>
            </a:fld>
            <a:endParaRPr lang="en-US" dirty="0"/>
          </a:p>
        </p:txBody>
      </p:sp>
    </p:spTree>
    <p:extLst>
      <p:ext uri="{BB962C8B-B14F-4D97-AF65-F5344CB8AC3E}">
        <p14:creationId xmlns:p14="http://schemas.microsoft.com/office/powerpoint/2010/main" val="415732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3908533-8447-4EE1-B4F2-BADBE85FF66D}" type="datetimeFigureOut">
              <a:rPr lang="en-US" smtClean="0"/>
              <a:t>11/23/2022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4EE15A6-B365-4039-8832-F14837B0E63F}" type="slidenum">
              <a:rPr lang="en-US" smtClean="0"/>
              <a:t>‹#›</a:t>
            </a:fld>
            <a:endParaRPr lang="en-US" dirty="0"/>
          </a:p>
        </p:txBody>
      </p:sp>
    </p:spTree>
    <p:extLst>
      <p:ext uri="{BB962C8B-B14F-4D97-AF65-F5344CB8AC3E}">
        <p14:creationId xmlns:p14="http://schemas.microsoft.com/office/powerpoint/2010/main" val="3576494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08533-8447-4EE1-B4F2-BADBE85FF66D}" type="datetimeFigureOut">
              <a:rPr lang="en-US" smtClean="0"/>
              <a:t>11/23/2022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EE15A6-B365-4039-8832-F14837B0E63F}" type="slidenum">
              <a:rPr lang="en-US" smtClean="0"/>
              <a:t>‹#›</a:t>
            </a:fld>
            <a:endParaRPr lang="en-US" dirty="0"/>
          </a:p>
        </p:txBody>
      </p:sp>
    </p:spTree>
    <p:extLst>
      <p:ext uri="{BB962C8B-B14F-4D97-AF65-F5344CB8AC3E}">
        <p14:creationId xmlns:p14="http://schemas.microsoft.com/office/powerpoint/2010/main" val="4215578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3908533-8447-4EE1-B4F2-BADBE85FF66D}" type="datetimeFigureOut">
              <a:rPr lang="en-US" smtClean="0"/>
              <a:t>11/23/2022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4EE15A6-B365-4039-8832-F14837B0E63F}"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410339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png"/><Relationship Id="rId7" Type="http://schemas.openxmlformats.org/officeDocument/2006/relationships/diagramQuickStyle" Target="../diagrams/quickStyle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pn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90AA6468-80AC-4DDF-9CFB-C7A9507E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08D96AD-CDF2-4EF9-A7FB-48C60AE6C8DE}"/>
              </a:ext>
            </a:extLst>
          </p:cNvPr>
          <p:cNvSpPr>
            <a:spLocks noGrp="1"/>
          </p:cNvSpPr>
          <p:nvPr>
            <p:ph type="ctrTitle"/>
          </p:nvPr>
        </p:nvSpPr>
        <p:spPr>
          <a:xfrm>
            <a:off x="1650802" y="741320"/>
            <a:ext cx="2997957" cy="3145111"/>
          </a:xfrm>
        </p:spPr>
        <p:txBody>
          <a:bodyPr>
            <a:normAutofit/>
          </a:bodyPr>
          <a:lstStyle/>
          <a:p>
            <a:pPr algn="just"/>
            <a:r>
              <a:rPr lang="en-US" sz="4400" dirty="0">
                <a:solidFill>
                  <a:srgbClr val="FFFFFF"/>
                </a:solidFill>
              </a:rPr>
              <a:t>ONLINE PAYMENTS FRAUD DETECTION</a:t>
            </a:r>
          </a:p>
        </p:txBody>
      </p:sp>
      <p:sp>
        <p:nvSpPr>
          <p:cNvPr id="3" name="Subtitle 2">
            <a:extLst>
              <a:ext uri="{FF2B5EF4-FFF2-40B4-BE49-F238E27FC236}">
                <a16:creationId xmlns:a16="http://schemas.microsoft.com/office/drawing/2014/main" id="{03909C6C-CD86-4A55-9979-AFB766465F17}"/>
              </a:ext>
            </a:extLst>
          </p:cNvPr>
          <p:cNvSpPr>
            <a:spLocks noGrp="1"/>
          </p:cNvSpPr>
          <p:nvPr>
            <p:ph type="subTitle" idx="1"/>
          </p:nvPr>
        </p:nvSpPr>
        <p:spPr>
          <a:xfrm>
            <a:off x="925504" y="3817735"/>
            <a:ext cx="3659246" cy="1554480"/>
          </a:xfrm>
        </p:spPr>
        <p:txBody>
          <a:bodyPr>
            <a:normAutofit/>
          </a:bodyPr>
          <a:lstStyle/>
          <a:p>
            <a:pPr algn="r"/>
            <a:r>
              <a:rPr lang="en-US" sz="1500" dirty="0">
                <a:solidFill>
                  <a:srgbClr val="FFFFFF"/>
                </a:solidFill>
              </a:rPr>
              <a:t>By Nwaamaka Iduwe</a:t>
            </a:r>
          </a:p>
        </p:txBody>
      </p:sp>
      <p:pic>
        <p:nvPicPr>
          <p:cNvPr id="5" name="Picture 4">
            <a:extLst>
              <a:ext uri="{FF2B5EF4-FFF2-40B4-BE49-F238E27FC236}">
                <a16:creationId xmlns:a16="http://schemas.microsoft.com/office/drawing/2014/main" id="{6CAC5B69-E476-6D18-232C-0210F1C38B56}"/>
              </a:ext>
            </a:extLst>
          </p:cNvPr>
          <p:cNvPicPr>
            <a:picLocks noChangeAspect="1"/>
          </p:cNvPicPr>
          <p:nvPr/>
        </p:nvPicPr>
        <p:blipFill rotWithShape="1">
          <a:blip r:embed="rId2"/>
          <a:srcRect l="11865" r="36" b="-1"/>
          <a:stretch/>
        </p:blipFill>
        <p:spPr>
          <a:xfrm>
            <a:off x="4639733" y="10"/>
            <a:ext cx="7552266" cy="6857990"/>
          </a:xfrm>
          <a:prstGeom prst="rect">
            <a:avLst/>
          </a:prstGeom>
        </p:spPr>
      </p:pic>
      <p:sp>
        <p:nvSpPr>
          <p:cNvPr id="17" name="Rectangle 11">
            <a:extLst>
              <a:ext uri="{FF2B5EF4-FFF2-40B4-BE49-F238E27FC236}">
                <a16:creationId xmlns:a16="http://schemas.microsoft.com/office/drawing/2014/main" id="{4AB900CC-5074-4746-A1A4-AF640455B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7029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EE378F3-9642-471B-8215-AA3288422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6405F82-F7FB-4124-AE2B-3D69A007C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3A9C81CB-54E3-4FFD-A004-E26B10BC4FEA}"/>
              </a:ext>
            </a:extLst>
          </p:cNvPr>
          <p:cNvSpPr>
            <a:spLocks noGrp="1"/>
          </p:cNvSpPr>
          <p:nvPr>
            <p:ph idx="1"/>
          </p:nvPr>
        </p:nvSpPr>
        <p:spPr>
          <a:xfrm>
            <a:off x="1097279" y="2236304"/>
            <a:ext cx="5977938" cy="3652667"/>
          </a:xfrm>
        </p:spPr>
        <p:txBody>
          <a:bodyPr>
            <a:normAutofit/>
          </a:bodyPr>
          <a:lstStyle/>
          <a:p>
            <a:pPr marL="0" indent="0">
              <a:buNone/>
            </a:pPr>
            <a:r>
              <a:rPr lang="en-US" sz="1800" dirty="0">
                <a:solidFill>
                  <a:srgbClr val="FFFFFF"/>
                </a:solidFill>
              </a:rPr>
              <a:t>THANK YOU</a:t>
            </a:r>
          </a:p>
        </p:txBody>
      </p:sp>
      <p:sp>
        <p:nvSpPr>
          <p:cNvPr id="23" name="Rectangle 22">
            <a:extLst>
              <a:ext uri="{FF2B5EF4-FFF2-40B4-BE49-F238E27FC236}">
                <a16:creationId xmlns:a16="http://schemas.microsoft.com/office/drawing/2014/main" id="{AAAE29FD-C3A6-46E4-BF94-132A4C4EE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Graphic 6" descr="Smiling Face with No Fill">
            <a:extLst>
              <a:ext uri="{FF2B5EF4-FFF2-40B4-BE49-F238E27FC236}">
                <a16:creationId xmlns:a16="http://schemas.microsoft.com/office/drawing/2014/main" id="{0A4C414E-710F-9293-71D8-F7A5F292D8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1982" y="1770977"/>
            <a:ext cx="3294253" cy="3294253"/>
          </a:xfrm>
          <a:prstGeom prst="rect">
            <a:avLst/>
          </a:prstGeom>
        </p:spPr>
      </p:pic>
    </p:spTree>
    <p:extLst>
      <p:ext uri="{BB962C8B-B14F-4D97-AF65-F5344CB8AC3E}">
        <p14:creationId xmlns:p14="http://schemas.microsoft.com/office/powerpoint/2010/main" val="1212904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3A7FD6-DCB5-47B0-9D63-837940C2A8B5}"/>
              </a:ext>
            </a:extLst>
          </p:cNvPr>
          <p:cNvSpPr>
            <a:spLocks noGrp="1"/>
          </p:cNvSpPr>
          <p:nvPr>
            <p:ph type="title"/>
          </p:nvPr>
        </p:nvSpPr>
        <p:spPr>
          <a:xfrm>
            <a:off x="965030" y="963997"/>
            <a:ext cx="3254691" cy="4938361"/>
          </a:xfrm>
        </p:spPr>
        <p:txBody>
          <a:bodyPr anchor="ctr">
            <a:normAutofit/>
          </a:bodyPr>
          <a:lstStyle/>
          <a:p>
            <a:pPr algn="r"/>
            <a:r>
              <a:rPr lang="en-US" sz="4400" dirty="0"/>
              <a:t>PROJECT DEFINITION</a:t>
            </a:r>
          </a:p>
        </p:txBody>
      </p:sp>
      <p:cxnSp>
        <p:nvCxnSpPr>
          <p:cNvPr id="12" name="Straight Connector 11">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81A04F0-9312-4517-BC19-355B580DD185}"/>
              </a:ext>
            </a:extLst>
          </p:cNvPr>
          <p:cNvSpPr>
            <a:spLocks noGrp="1"/>
          </p:cNvSpPr>
          <p:nvPr>
            <p:ph idx="1"/>
          </p:nvPr>
        </p:nvSpPr>
        <p:spPr>
          <a:xfrm>
            <a:off x="4863187" y="911503"/>
            <a:ext cx="7007244" cy="5786477"/>
          </a:xfrm>
        </p:spPr>
        <p:txBody>
          <a:bodyPr anchor="ctr">
            <a:normAutofit fontScale="40000" lnSpcReduction="20000"/>
          </a:bodyPr>
          <a:lstStyle/>
          <a:p>
            <a:pPr>
              <a:lnSpc>
                <a:spcPct val="150000"/>
              </a:lnSpc>
              <a:spcBef>
                <a:spcPts val="0"/>
              </a:spcBef>
              <a:spcAft>
                <a:spcPts val="500"/>
              </a:spcAft>
            </a:pPr>
            <a:r>
              <a:rPr lang="en-US" sz="3300" b="0" i="0" dirty="0">
                <a:effectLst/>
                <a:latin typeface="Helvetica Neue"/>
              </a:rPr>
              <a:t>Also known as BB PLC, Blossom Bank is a multinational financial services group, that offers retail and investment banking, pension management, asset management and payments services, headquartered in London. Blossom Bank has recently detected some fraudulent transactions on its network and is looking to solve this problem using a machine learning algorithm. </a:t>
            </a:r>
          </a:p>
          <a:p>
            <a:pPr>
              <a:lnSpc>
                <a:spcPct val="150000"/>
              </a:lnSpc>
              <a:spcBef>
                <a:spcPts val="0"/>
              </a:spcBef>
              <a:spcAft>
                <a:spcPts val="500"/>
              </a:spcAft>
            </a:pPr>
            <a:endParaRPr lang="en-US" sz="3300" b="0" i="0" dirty="0">
              <a:effectLst/>
              <a:latin typeface="Helvetica Neue"/>
            </a:endParaRPr>
          </a:p>
          <a:p>
            <a:pPr>
              <a:lnSpc>
                <a:spcPct val="150000"/>
              </a:lnSpc>
              <a:spcBef>
                <a:spcPts val="0"/>
              </a:spcBef>
              <a:spcAft>
                <a:spcPts val="500"/>
              </a:spcAft>
            </a:pPr>
            <a:r>
              <a:rPr lang="en-US" sz="3300" b="0" i="0" dirty="0">
                <a:effectLst/>
                <a:latin typeface="Helvetica Neue"/>
              </a:rPr>
              <a:t>Towards this, </a:t>
            </a:r>
            <a:r>
              <a:rPr lang="en-US" sz="3300" dirty="0">
                <a:latin typeface="Helvetica Neue"/>
              </a:rPr>
              <a:t>t</a:t>
            </a:r>
            <a:r>
              <a:rPr lang="en-US" sz="3300" b="0" i="0" dirty="0">
                <a:effectLst/>
                <a:latin typeface="Helvetica Neue"/>
              </a:rPr>
              <a:t>he aim of this project is to help Blossom bank identify relationships between the given data, find the best machine learning algorithm to help them detect fraudulent transactions on their network. This project will benefit Blossom bank identify the best algorithm for the job, identify the best metrics to keep in mind and to also identify further steps they would need to take based on the model selection.</a:t>
            </a:r>
          </a:p>
          <a:p>
            <a:pPr>
              <a:lnSpc>
                <a:spcPct val="150000"/>
              </a:lnSpc>
              <a:spcBef>
                <a:spcPts val="0"/>
              </a:spcBef>
              <a:spcAft>
                <a:spcPts val="500"/>
              </a:spcAft>
            </a:pPr>
            <a:r>
              <a:rPr lang="en-US" sz="3300" b="0" i="0" dirty="0">
                <a:effectLst/>
                <a:latin typeface="Helvetica Neue"/>
              </a:rPr>
              <a:t>The project was carried out in the following order:</a:t>
            </a:r>
          </a:p>
          <a:p>
            <a:pPr>
              <a:spcAft>
                <a:spcPts val="500"/>
              </a:spcAft>
            </a:pPr>
            <a:endParaRPr lang="en-US" sz="3300" dirty="0"/>
          </a:p>
          <a:p>
            <a:pPr marL="971550" lvl="1" indent="-514350">
              <a:buAutoNum type="arabicPeriod"/>
            </a:pPr>
            <a:r>
              <a:rPr lang="en-US" sz="3500" dirty="0"/>
              <a:t>Data Cleaning</a:t>
            </a:r>
          </a:p>
          <a:p>
            <a:pPr marL="971550" lvl="1" indent="-514350">
              <a:buFont typeface="Calibri" pitchFamily="34" charset="0"/>
              <a:buAutoNum type="arabicPeriod"/>
            </a:pPr>
            <a:r>
              <a:rPr lang="en-US" sz="3500" dirty="0"/>
              <a:t>Exploratory Data Analysis</a:t>
            </a:r>
          </a:p>
          <a:p>
            <a:pPr marL="971550" lvl="1" indent="-514350">
              <a:buAutoNum type="arabicPeriod"/>
            </a:pPr>
            <a:r>
              <a:rPr lang="en-US" sz="3500" dirty="0"/>
              <a:t>Feature Engineering</a:t>
            </a:r>
          </a:p>
          <a:p>
            <a:pPr marL="971550" lvl="1" indent="-514350">
              <a:buAutoNum type="arabicPeriod"/>
            </a:pPr>
            <a:r>
              <a:rPr lang="en-US" sz="3500" dirty="0"/>
              <a:t>Model Selection</a:t>
            </a:r>
          </a:p>
          <a:p>
            <a:pPr marL="971550" lvl="1" indent="-514350">
              <a:buAutoNum type="arabicPeriod"/>
            </a:pPr>
            <a:r>
              <a:rPr lang="en-US" sz="3500" dirty="0"/>
              <a:t>Model Training</a:t>
            </a:r>
          </a:p>
          <a:p>
            <a:pPr marL="971550" lvl="1" indent="-514350">
              <a:buAutoNum type="arabicPeriod"/>
            </a:pPr>
            <a:r>
              <a:rPr lang="en-US" sz="3500" dirty="0"/>
              <a:t>Model Accuracy, Precision and Recall</a:t>
            </a:r>
          </a:p>
          <a:p>
            <a:pPr marL="971550" lvl="1" indent="-514350">
              <a:buAutoNum type="arabicPeriod"/>
            </a:pPr>
            <a:r>
              <a:rPr lang="en-US" sz="3500" dirty="0"/>
              <a:t>Cross-Validation </a:t>
            </a:r>
          </a:p>
          <a:p>
            <a:pPr marL="514350" indent="-514350">
              <a:buAutoNum type="arabicPeriod"/>
            </a:pPr>
            <a:endParaRPr lang="en-US" sz="1500" dirty="0"/>
          </a:p>
          <a:p>
            <a:pPr marL="514350" indent="-514350">
              <a:buAutoNum type="arabicPeriod"/>
            </a:pPr>
            <a:endParaRPr lang="en-US" sz="1500" dirty="0"/>
          </a:p>
          <a:p>
            <a:pPr marL="514350" indent="-514350">
              <a:buAutoNum type="arabicPeriod"/>
            </a:pPr>
            <a:endParaRPr lang="en-US" sz="1500" dirty="0"/>
          </a:p>
          <a:p>
            <a:pPr marL="514350" indent="-514350">
              <a:buAutoNum type="arabicPeriod"/>
            </a:pPr>
            <a:endParaRPr lang="en-US" sz="1500" dirty="0"/>
          </a:p>
          <a:p>
            <a:pPr marL="514350" indent="-514350">
              <a:buAutoNum type="arabicPeriod"/>
            </a:pPr>
            <a:endParaRPr lang="en-US" sz="1500" dirty="0"/>
          </a:p>
        </p:txBody>
      </p:sp>
    </p:spTree>
    <p:extLst>
      <p:ext uri="{BB962C8B-B14F-4D97-AF65-F5344CB8AC3E}">
        <p14:creationId xmlns:p14="http://schemas.microsoft.com/office/powerpoint/2010/main" val="200614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58">
            <a:extLst>
              <a:ext uri="{FF2B5EF4-FFF2-40B4-BE49-F238E27FC236}">
                <a16:creationId xmlns:a16="http://schemas.microsoft.com/office/drawing/2014/main" id="{75896A25-D088-48F0-A2E7-9C44D9F6B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60">
            <a:extLst>
              <a:ext uri="{FF2B5EF4-FFF2-40B4-BE49-F238E27FC236}">
                <a16:creationId xmlns:a16="http://schemas.microsoft.com/office/drawing/2014/main" id="{DDCD6B11-13E6-4A46-9C85-F8EB0F35C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87C8B4C-7362-4B86-964D-BF250918C074}"/>
              </a:ext>
            </a:extLst>
          </p:cNvPr>
          <p:cNvSpPr>
            <a:spLocks noGrp="1"/>
          </p:cNvSpPr>
          <p:nvPr>
            <p:ph type="title"/>
          </p:nvPr>
        </p:nvSpPr>
        <p:spPr>
          <a:xfrm>
            <a:off x="1097280" y="516835"/>
            <a:ext cx="5977937" cy="1666501"/>
          </a:xfrm>
        </p:spPr>
        <p:txBody>
          <a:bodyPr>
            <a:normAutofit/>
          </a:bodyPr>
          <a:lstStyle/>
          <a:p>
            <a:r>
              <a:rPr lang="en-US" sz="4000" dirty="0">
                <a:solidFill>
                  <a:srgbClr val="FFFFFF"/>
                </a:solidFill>
              </a:rPr>
              <a:t>Data Cleaning &amp; Exploratory data analysis (EDA)</a:t>
            </a:r>
          </a:p>
        </p:txBody>
      </p:sp>
      <p:sp>
        <p:nvSpPr>
          <p:cNvPr id="77" name="Rectangle 62">
            <a:extLst>
              <a:ext uri="{FF2B5EF4-FFF2-40B4-BE49-F238E27FC236}">
                <a16:creationId xmlns:a16="http://schemas.microsoft.com/office/drawing/2014/main" id="{75EBCDCE-0F4C-477C-AB15-886C5F27B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a:extLst>
              <a:ext uri="{FF2B5EF4-FFF2-40B4-BE49-F238E27FC236}">
                <a16:creationId xmlns:a16="http://schemas.microsoft.com/office/drawing/2014/main" id="{B028685D-E48A-4648-A08F-2D4385BB96D2}"/>
              </a:ext>
            </a:extLst>
          </p:cNvPr>
          <p:cNvPicPr>
            <a:picLocks noChangeAspect="1"/>
          </p:cNvPicPr>
          <p:nvPr/>
        </p:nvPicPr>
        <p:blipFill>
          <a:blip r:embed="rId2"/>
          <a:stretch>
            <a:fillRect/>
          </a:stretch>
        </p:blipFill>
        <p:spPr>
          <a:xfrm>
            <a:off x="8860742" y="484631"/>
            <a:ext cx="2056967" cy="1748422"/>
          </a:xfrm>
          <a:prstGeom prst="rect">
            <a:avLst/>
          </a:prstGeom>
        </p:spPr>
      </p:pic>
      <p:sp>
        <p:nvSpPr>
          <p:cNvPr id="78" name="Rectangle 64">
            <a:extLst>
              <a:ext uri="{FF2B5EF4-FFF2-40B4-BE49-F238E27FC236}">
                <a16:creationId xmlns:a16="http://schemas.microsoft.com/office/drawing/2014/main" id="{17820F06-C1AE-4232-AEE8-3AC8189E4B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2361916"/>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AA16ABD1-CEAF-42C2-A8BE-30EC7AB9006E}"/>
              </a:ext>
            </a:extLst>
          </p:cNvPr>
          <p:cNvPicPr>
            <a:picLocks noChangeAspect="1"/>
          </p:cNvPicPr>
          <p:nvPr/>
        </p:nvPicPr>
        <p:blipFill>
          <a:blip r:embed="rId3"/>
          <a:stretch>
            <a:fillRect/>
          </a:stretch>
        </p:blipFill>
        <p:spPr>
          <a:xfrm>
            <a:off x="8622253" y="2554787"/>
            <a:ext cx="2533945" cy="1748422"/>
          </a:xfrm>
          <a:prstGeom prst="rect">
            <a:avLst/>
          </a:prstGeom>
        </p:spPr>
      </p:pic>
      <p:sp>
        <p:nvSpPr>
          <p:cNvPr id="79" name="Rectangle 66">
            <a:extLst>
              <a:ext uri="{FF2B5EF4-FFF2-40B4-BE49-F238E27FC236}">
                <a16:creationId xmlns:a16="http://schemas.microsoft.com/office/drawing/2014/main" id="{9A62E9AA-DA4C-405A-B6ED-5B1FE7A8D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4432072"/>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6D68DEC4-45B8-447C-8011-6D1EBB49437F}"/>
              </a:ext>
            </a:extLst>
          </p:cNvPr>
          <p:cNvPicPr>
            <a:picLocks noChangeAspect="1"/>
          </p:cNvPicPr>
          <p:nvPr/>
        </p:nvPicPr>
        <p:blipFill>
          <a:blip r:embed="rId4"/>
          <a:stretch>
            <a:fillRect/>
          </a:stretch>
        </p:blipFill>
        <p:spPr>
          <a:xfrm>
            <a:off x="8928553" y="4624943"/>
            <a:ext cx="1921345" cy="1748424"/>
          </a:xfrm>
          <a:prstGeom prst="rect">
            <a:avLst/>
          </a:prstGeom>
        </p:spPr>
      </p:pic>
      <p:graphicFrame>
        <p:nvGraphicFramePr>
          <p:cNvPr id="15" name="Content Placeholder 2">
            <a:extLst>
              <a:ext uri="{FF2B5EF4-FFF2-40B4-BE49-F238E27FC236}">
                <a16:creationId xmlns:a16="http://schemas.microsoft.com/office/drawing/2014/main" id="{A0A28560-27DA-233B-FF5D-B6C3B542FADE}"/>
              </a:ext>
            </a:extLst>
          </p:cNvPr>
          <p:cNvGraphicFramePr>
            <a:graphicFrameLocks noGrp="1"/>
          </p:cNvGraphicFramePr>
          <p:nvPr>
            <p:ph idx="1"/>
            <p:extLst>
              <p:ext uri="{D42A27DB-BD31-4B8C-83A1-F6EECF244321}">
                <p14:modId xmlns:p14="http://schemas.microsoft.com/office/powerpoint/2010/main" val="1886446427"/>
              </p:ext>
            </p:extLst>
          </p:nvPr>
        </p:nvGraphicFramePr>
        <p:xfrm>
          <a:off x="1097279" y="2236304"/>
          <a:ext cx="5977938" cy="3652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054250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9F9F8F59-5386-B401-9E91-5C44732991C0}"/>
              </a:ext>
            </a:extLst>
          </p:cNvPr>
          <p:cNvPicPr>
            <a:picLocks noChangeAspect="1"/>
          </p:cNvPicPr>
          <p:nvPr/>
        </p:nvPicPr>
        <p:blipFill rotWithShape="1">
          <a:blip r:embed="rId2"/>
          <a:srcRect l="23819" r="38624"/>
          <a:stretch/>
        </p:blipFill>
        <p:spPr>
          <a:xfrm>
            <a:off x="20" y="10"/>
            <a:ext cx="4578952" cy="6857990"/>
          </a:xfrm>
          <a:prstGeom prst="rect">
            <a:avLst/>
          </a:prstGeom>
        </p:spPr>
      </p:pic>
      <p:sp>
        <p:nvSpPr>
          <p:cNvPr id="30" name="Rectangle 29">
            <a:extLst>
              <a:ext uri="{FF2B5EF4-FFF2-40B4-BE49-F238E27FC236}">
                <a16:creationId xmlns:a16="http://schemas.microsoft.com/office/drawing/2014/main" id="{F4C359F3-25B2-4E2B-8713-5583EAF4C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9733" y="0"/>
            <a:ext cx="7552267"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AFDD976-8AEF-4771-8E74-1E7CF2326AF0}"/>
              </a:ext>
            </a:extLst>
          </p:cNvPr>
          <p:cNvSpPr>
            <a:spLocks noGrp="1"/>
          </p:cNvSpPr>
          <p:nvPr>
            <p:ph type="title"/>
          </p:nvPr>
        </p:nvSpPr>
        <p:spPr>
          <a:xfrm>
            <a:off x="4732408" y="393539"/>
            <a:ext cx="7217614" cy="1177853"/>
          </a:xfrm>
        </p:spPr>
        <p:txBody>
          <a:bodyPr>
            <a:normAutofit/>
          </a:bodyPr>
          <a:lstStyle/>
          <a:p>
            <a:pPr algn="ctr"/>
            <a:r>
              <a:rPr lang="en-US" sz="4000" dirty="0">
                <a:solidFill>
                  <a:srgbClr val="FFFFFF"/>
                </a:solidFill>
              </a:rPr>
              <a:t>Preparing, Selecting , Training and Testing the Model</a:t>
            </a:r>
          </a:p>
        </p:txBody>
      </p:sp>
      <p:sp>
        <p:nvSpPr>
          <p:cNvPr id="32" name="Rectangle 31">
            <a:extLst>
              <a:ext uri="{FF2B5EF4-FFF2-40B4-BE49-F238E27FC236}">
                <a16:creationId xmlns:a16="http://schemas.microsoft.com/office/drawing/2014/main" id="{B026EB53-A064-438C-B0CD-AC150363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8972"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ED83105F-C0BE-4189-9743-2EDB37F4783C}"/>
              </a:ext>
            </a:extLst>
          </p:cNvPr>
          <p:cNvSpPr>
            <a:spLocks noGrp="1"/>
          </p:cNvSpPr>
          <p:nvPr>
            <p:ph idx="1"/>
          </p:nvPr>
        </p:nvSpPr>
        <p:spPr>
          <a:xfrm>
            <a:off x="4881710" y="1799436"/>
            <a:ext cx="7068312" cy="3652667"/>
          </a:xfrm>
        </p:spPr>
        <p:txBody>
          <a:bodyPr>
            <a:noAutofit/>
          </a:bodyPr>
          <a:lstStyle/>
          <a:p>
            <a:pPr marL="0" indent="0">
              <a:buNone/>
            </a:pPr>
            <a:r>
              <a:rPr lang="en-US" sz="1400" b="1" u="sng" dirty="0">
                <a:solidFill>
                  <a:srgbClr val="FFFFFF"/>
                </a:solidFill>
                <a:latin typeface="Arial" panose="020B0604020202020204" pitchFamily="34" charset="0"/>
                <a:cs typeface="Arial" panose="020B0604020202020204" pitchFamily="34" charset="0"/>
              </a:rPr>
              <a:t>PREPARING:</a:t>
            </a:r>
          </a:p>
          <a:p>
            <a:r>
              <a:rPr lang="en-US" sz="1400" dirty="0">
                <a:solidFill>
                  <a:srgbClr val="FFFFFF"/>
                </a:solidFill>
                <a:latin typeface="Arial" panose="020B0604020202020204" pitchFamily="34" charset="0"/>
                <a:cs typeface="Arial" panose="020B0604020202020204" pitchFamily="34" charset="0"/>
              </a:rPr>
              <a:t>To prepare the data for modelling, I first deleted the ‘sender’ and ‘recipient’ columns as they are irrelevant to the analysis. After this, I one-hot encoded the only remaining  column with object dt ‘type’ so that its contents are integers and not strings. This is important as most models only work with numerical values. Using the dummy feature on panda, I encoded its contents to 0’s and 1’s. </a:t>
            </a:r>
          </a:p>
          <a:p>
            <a:pPr marL="0" indent="0">
              <a:buNone/>
            </a:pPr>
            <a:r>
              <a:rPr lang="en-US" sz="1400" b="1" u="sng" dirty="0">
                <a:solidFill>
                  <a:srgbClr val="FFFFFF"/>
                </a:solidFill>
                <a:latin typeface="Arial" panose="020B0604020202020204" pitchFamily="34" charset="0"/>
                <a:cs typeface="Arial" panose="020B0604020202020204" pitchFamily="34" charset="0"/>
              </a:rPr>
              <a:t>SELECTING &amp; TRAINING:</a:t>
            </a:r>
          </a:p>
          <a:p>
            <a:r>
              <a:rPr lang="en-US" sz="1400" dirty="0">
                <a:solidFill>
                  <a:srgbClr val="FFFFFF"/>
                </a:solidFill>
                <a:latin typeface="Arial" panose="020B0604020202020204" pitchFamily="34" charset="0"/>
                <a:cs typeface="Arial" panose="020B0604020202020204" pitchFamily="34" charset="0"/>
              </a:rPr>
              <a:t>Here, I created the code that will train and test four models from which only one model will be chosen based on the score. I used a list and a loop for the list to test each model in the list with the train-test code. In this code, I set y to be the target variable which is named ‘isFraud’ in the data and I set X to be all other columns as they are the independent variables which y is dependent on. I set the test size to 45%.</a:t>
            </a:r>
          </a:p>
          <a:p>
            <a:r>
              <a:rPr lang="en-US" sz="1400" dirty="0">
                <a:solidFill>
                  <a:srgbClr val="FFFFFF"/>
                </a:solidFill>
                <a:latin typeface="Arial" panose="020B0604020202020204" pitchFamily="34" charset="0"/>
                <a:cs typeface="Arial" panose="020B0604020202020204" pitchFamily="34" charset="0"/>
              </a:rPr>
              <a:t>I also created a code to return a confusion matrix for each model along with their accuracy, precision and recall.</a:t>
            </a:r>
          </a:p>
          <a:p>
            <a:r>
              <a:rPr lang="en-US" sz="1400" dirty="0">
                <a:solidFill>
                  <a:srgbClr val="FFFFFF"/>
                </a:solidFill>
                <a:latin typeface="Arial" panose="020B0604020202020204" pitchFamily="34" charset="0"/>
                <a:cs typeface="Arial" panose="020B0604020202020204" pitchFamily="34" charset="0"/>
              </a:rPr>
              <a:t>By comparing the results using all three metrics –accuracy, precision and recall, the Random Forest Classifier was the best performing model. </a:t>
            </a:r>
          </a:p>
        </p:txBody>
      </p:sp>
    </p:spTree>
    <p:extLst>
      <p:ext uri="{BB962C8B-B14F-4D97-AF65-F5344CB8AC3E}">
        <p14:creationId xmlns:p14="http://schemas.microsoft.com/office/powerpoint/2010/main" val="986410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6D15D9-4EDF-4B07-B4AF-D77F91801C57}"/>
              </a:ext>
            </a:extLst>
          </p:cNvPr>
          <p:cNvSpPr>
            <a:spLocks noGrp="1"/>
          </p:cNvSpPr>
          <p:nvPr>
            <p:ph type="title"/>
          </p:nvPr>
        </p:nvSpPr>
        <p:spPr>
          <a:xfrm>
            <a:off x="858562" y="963997"/>
            <a:ext cx="3254691" cy="4938361"/>
          </a:xfrm>
        </p:spPr>
        <p:txBody>
          <a:bodyPr anchor="ctr">
            <a:normAutofit/>
          </a:bodyPr>
          <a:lstStyle/>
          <a:p>
            <a:pPr algn="r"/>
            <a:r>
              <a:rPr lang="en-US" sz="3400" dirty="0"/>
              <a:t>Result Interpretation</a:t>
            </a:r>
          </a:p>
        </p:txBody>
      </p:sp>
      <p:cxnSp>
        <p:nvCxnSpPr>
          <p:cNvPr id="12" name="Straight Connector 11">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45FA776-5E68-498F-8410-3353DC69584A}"/>
              </a:ext>
            </a:extLst>
          </p:cNvPr>
          <p:cNvSpPr>
            <a:spLocks noGrp="1"/>
          </p:cNvSpPr>
          <p:nvPr>
            <p:ph idx="1"/>
          </p:nvPr>
        </p:nvSpPr>
        <p:spPr>
          <a:xfrm>
            <a:off x="4863187" y="963507"/>
            <a:ext cx="6864523" cy="4938851"/>
          </a:xfrm>
        </p:spPr>
        <p:txBody>
          <a:bodyPr anchor="ctr">
            <a:normAutofit lnSpcReduction="10000"/>
          </a:bodyPr>
          <a:lstStyle/>
          <a:p>
            <a:pPr algn="l"/>
            <a:r>
              <a:rPr lang="en-US" sz="1600" b="0" i="0" dirty="0">
                <a:solidFill>
                  <a:srgbClr val="000000"/>
                </a:solidFill>
                <a:effectLst/>
                <a:latin typeface="Helvetica Neue"/>
              </a:rPr>
              <a:t>The result gives us the accuracy, precision, recall and confusion matrix of each model.</a:t>
            </a:r>
          </a:p>
          <a:p>
            <a:pPr algn="l"/>
            <a:r>
              <a:rPr lang="en-US" sz="1600" b="1" i="0" u="sng" dirty="0">
                <a:solidFill>
                  <a:srgbClr val="000000"/>
                </a:solidFill>
                <a:effectLst/>
                <a:latin typeface="Helvetica Neue"/>
              </a:rPr>
              <a:t>Accuracy: </a:t>
            </a:r>
            <a:r>
              <a:rPr lang="en-US" sz="1600" b="0" i="0" dirty="0">
                <a:solidFill>
                  <a:srgbClr val="000000"/>
                </a:solidFill>
                <a:effectLst/>
                <a:latin typeface="Helvetica Neue"/>
              </a:rPr>
              <a:t>this tells us how often our model is correct and we can see that the most accurate model is the Random Forest Classifier at 99.97% having 471,276 of the sample prediction correct. However, accuracy on its own is not a good enough means of evaluation.</a:t>
            </a:r>
          </a:p>
          <a:p>
            <a:pPr algn="l"/>
            <a:r>
              <a:rPr lang="en-US" sz="1600" b="1" i="0" u="sng" dirty="0">
                <a:solidFill>
                  <a:srgbClr val="000000"/>
                </a:solidFill>
                <a:effectLst/>
                <a:latin typeface="Helvetica Neue"/>
              </a:rPr>
              <a:t>Precision:</a:t>
            </a:r>
            <a:r>
              <a:rPr lang="en-US" sz="1600" b="0" i="0" dirty="0">
                <a:solidFill>
                  <a:srgbClr val="000000"/>
                </a:solidFill>
                <a:effectLst/>
                <a:latin typeface="Helvetica Neue"/>
              </a:rPr>
              <a:t> this tells how many of the positive prediction really are positive i.e. how many detected items from the data are truly relevant. Again, the Random Forest has the highest precision score at 97%. Interestingly, Logistic Regression which had a fantastic accuracy score of 99.88% has a disappointing precision score of 46%. This is an example of why accuracy as a single metric is poor.</a:t>
            </a:r>
          </a:p>
          <a:p>
            <a:pPr algn="l"/>
            <a:r>
              <a:rPr lang="en-US" sz="1600" b="1" i="0" u="sng" dirty="0">
                <a:solidFill>
                  <a:srgbClr val="000000"/>
                </a:solidFill>
                <a:effectLst/>
                <a:latin typeface="Helvetica Neue"/>
              </a:rPr>
              <a:t>Recall: </a:t>
            </a:r>
            <a:r>
              <a:rPr lang="en-US" sz="1600" b="0" i="0" dirty="0">
                <a:solidFill>
                  <a:srgbClr val="000000"/>
                </a:solidFill>
                <a:effectLst/>
                <a:latin typeface="Helvetica Neue"/>
              </a:rPr>
              <a:t>this tells us how well the model is able to predict positives i.e. how many of the relevant items from the data are detected by the model. It looks at both true positives and false negatives. This time, the Decision Tree Classifier had the highest recall </a:t>
            </a:r>
            <a:r>
              <a:rPr lang="en-US" sz="1600" dirty="0">
                <a:solidFill>
                  <a:srgbClr val="000000"/>
                </a:solidFill>
                <a:latin typeface="Helvetica Neue"/>
              </a:rPr>
              <a:t>s</a:t>
            </a:r>
            <a:r>
              <a:rPr lang="en-US" sz="1600" b="0" i="0" dirty="0">
                <a:solidFill>
                  <a:srgbClr val="000000"/>
                </a:solidFill>
                <a:effectLst/>
                <a:latin typeface="Helvetica Neue"/>
              </a:rPr>
              <a:t>core of 79% with the Random Forest Classifier close by with recall score of 78%. However, a 1% difference does not qualify Decision Tree as the better model because considering all three metrics, Random Forest is far ahead with an 11% difference in precision score and a slightly higher accuracy score.</a:t>
            </a:r>
          </a:p>
          <a:p>
            <a:endParaRPr lang="en-US" sz="1800" dirty="0"/>
          </a:p>
        </p:txBody>
      </p:sp>
    </p:spTree>
    <p:extLst>
      <p:ext uri="{BB962C8B-B14F-4D97-AF65-F5344CB8AC3E}">
        <p14:creationId xmlns:p14="http://schemas.microsoft.com/office/powerpoint/2010/main" val="1815705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34" name="Picture 24" descr="Yellow measuring tape">
            <a:extLst>
              <a:ext uri="{FF2B5EF4-FFF2-40B4-BE49-F238E27FC236}">
                <a16:creationId xmlns:a16="http://schemas.microsoft.com/office/drawing/2014/main" id="{9EA79E78-FCA3-FBE1-3B26-BFF2AF41C2B5}"/>
              </a:ext>
            </a:extLst>
          </p:cNvPr>
          <p:cNvPicPr>
            <a:picLocks noChangeAspect="1"/>
          </p:cNvPicPr>
          <p:nvPr/>
        </p:nvPicPr>
        <p:blipFill rotWithShape="1">
          <a:blip r:embed="rId2">
            <a:alphaModFix amt="35000"/>
          </a:blip>
          <a:srcRect t="9385" b="6345"/>
          <a:stretch/>
        </p:blipFill>
        <p:spPr>
          <a:xfrm>
            <a:off x="20" y="10"/>
            <a:ext cx="12191980" cy="6857990"/>
          </a:xfrm>
          <a:prstGeom prst="rect">
            <a:avLst/>
          </a:prstGeom>
        </p:spPr>
      </p:pic>
      <p:cxnSp>
        <p:nvCxnSpPr>
          <p:cNvPr id="35" name="Straight Connector 28">
            <a:extLst>
              <a:ext uri="{FF2B5EF4-FFF2-40B4-BE49-F238E27FC236}">
                <a16:creationId xmlns:a16="http://schemas.microsoft.com/office/drawing/2014/main" id="{45549E29-E797-4A00-B030-3AB01640CF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BCBDE7E-10FA-4B32-8BFC-48C76BDFC487}"/>
              </a:ext>
            </a:extLst>
          </p:cNvPr>
          <p:cNvSpPr>
            <a:spLocks noGrp="1"/>
          </p:cNvSpPr>
          <p:nvPr>
            <p:ph type="title"/>
          </p:nvPr>
        </p:nvSpPr>
        <p:spPr>
          <a:xfrm>
            <a:off x="1097280" y="286603"/>
            <a:ext cx="10058400" cy="1450757"/>
          </a:xfrm>
        </p:spPr>
        <p:txBody>
          <a:bodyPr>
            <a:normAutofit/>
          </a:bodyPr>
          <a:lstStyle/>
          <a:p>
            <a:pPr algn="ctr"/>
            <a:r>
              <a:rPr lang="en-US" dirty="0">
                <a:solidFill>
                  <a:schemeClr val="tx1"/>
                </a:solidFill>
              </a:rPr>
              <a:t>Cross-validation Evaluation Using K-fold</a:t>
            </a:r>
          </a:p>
        </p:txBody>
      </p:sp>
      <p:sp>
        <p:nvSpPr>
          <p:cNvPr id="8" name="Content Placeholder 7">
            <a:extLst>
              <a:ext uri="{FF2B5EF4-FFF2-40B4-BE49-F238E27FC236}">
                <a16:creationId xmlns:a16="http://schemas.microsoft.com/office/drawing/2014/main" id="{371B991C-9F8B-4EAC-8206-2D94315323E2}"/>
              </a:ext>
            </a:extLst>
          </p:cNvPr>
          <p:cNvSpPr>
            <a:spLocks noGrp="1"/>
          </p:cNvSpPr>
          <p:nvPr>
            <p:ph idx="1"/>
          </p:nvPr>
        </p:nvSpPr>
        <p:spPr>
          <a:xfrm>
            <a:off x="1097280" y="1984614"/>
            <a:ext cx="10058400" cy="4131734"/>
          </a:xfrm>
        </p:spPr>
        <p:txBody>
          <a:bodyPr>
            <a:normAutofit/>
          </a:bodyPr>
          <a:lstStyle/>
          <a:p>
            <a:r>
              <a:rPr lang="en-US" dirty="0">
                <a:solidFill>
                  <a:schemeClr val="tx1"/>
                </a:solidFill>
              </a:rPr>
              <a:t>In addition to these, I conducted a final test called cross validation using a tool called K-fold from the sklearn metrics library. The cross-validation test tells me how well my model can generalize to new data by testing multiple trainings and tests. I used 10 splits and a function called ‘trainer_mcv’ which details the scoring mechanism for each model to loop through. </a:t>
            </a:r>
          </a:p>
          <a:p>
            <a:r>
              <a:rPr lang="en-US" dirty="0">
                <a:solidFill>
                  <a:schemeClr val="tx1"/>
                </a:solidFill>
              </a:rPr>
              <a:t>With a score of 97% the results showed that Random Forest remains the most accurate model and that it can generalize to new data well.</a:t>
            </a:r>
          </a:p>
          <a:p>
            <a:endParaRPr lang="en-US" dirty="0">
              <a:solidFill>
                <a:schemeClr val="tx1"/>
              </a:solidFill>
            </a:endParaRPr>
          </a:p>
        </p:txBody>
      </p:sp>
      <p:sp>
        <p:nvSpPr>
          <p:cNvPr id="36" name="Rectangle 30">
            <a:extLst>
              <a:ext uri="{FF2B5EF4-FFF2-40B4-BE49-F238E27FC236}">
                <a16:creationId xmlns:a16="http://schemas.microsoft.com/office/drawing/2014/main" id="{C609E9FA-BDDE-45C4-8F5E-974D4208D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7737E529-E43B-4948-B3C4-7F6B806FCC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3405364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1575C3F-511A-4DE9-90E5-B9C09449E7CD}"/>
              </a:ext>
            </a:extLst>
          </p:cNvPr>
          <p:cNvSpPr>
            <a:spLocks noGrp="1"/>
          </p:cNvSpPr>
          <p:nvPr>
            <p:ph type="title"/>
          </p:nvPr>
        </p:nvSpPr>
        <p:spPr>
          <a:xfrm>
            <a:off x="669851" y="963997"/>
            <a:ext cx="3848986" cy="4938361"/>
          </a:xfrm>
        </p:spPr>
        <p:txBody>
          <a:bodyPr anchor="ctr">
            <a:normAutofit/>
          </a:bodyPr>
          <a:lstStyle/>
          <a:p>
            <a:pPr algn="r"/>
            <a:r>
              <a:rPr lang="en-US" sz="4400" dirty="0"/>
              <a:t>Cross-Validation Result Interpretation</a:t>
            </a:r>
          </a:p>
        </p:txBody>
      </p:sp>
      <p:cxnSp>
        <p:nvCxnSpPr>
          <p:cNvPr id="12" name="Straight Connector 11">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A29CAB8-7491-4595-999C-BED1E4923FED}"/>
              </a:ext>
            </a:extLst>
          </p:cNvPr>
          <p:cNvSpPr>
            <a:spLocks noGrp="1"/>
          </p:cNvSpPr>
          <p:nvPr>
            <p:ph idx="1"/>
          </p:nvPr>
        </p:nvSpPr>
        <p:spPr>
          <a:xfrm>
            <a:off x="4971816" y="963507"/>
            <a:ext cx="6672316" cy="4938851"/>
          </a:xfrm>
        </p:spPr>
        <p:txBody>
          <a:bodyPr anchor="ctr">
            <a:normAutofit/>
          </a:bodyPr>
          <a:lstStyle/>
          <a:p>
            <a:pPr algn="l"/>
            <a:r>
              <a:rPr lang="en-US" sz="1600" b="0" i="0" dirty="0">
                <a:solidFill>
                  <a:srgbClr val="000000"/>
                </a:solidFill>
                <a:effectLst/>
                <a:latin typeface="Helvetica Neue"/>
              </a:rPr>
              <a:t>Like in the first set of results, the Random Forest Classifier has the highest accuracy, precision and second highest recall score, falling behind Decision Tree by 1%. These scores remain constant in both evaluations and this is a good sign of the reliability of our model. As mentioned before, a 1% difference does not qualify Decision Tree as the better model because considering all three metrics, Random Forest is far ahead with an 11% difference in precision score and a slightly higher accuracy score.</a:t>
            </a:r>
          </a:p>
          <a:p>
            <a:pPr algn="l"/>
            <a:r>
              <a:rPr lang="en-US" sz="1600" b="0" i="0" dirty="0">
                <a:solidFill>
                  <a:srgbClr val="000000"/>
                </a:solidFill>
                <a:effectLst/>
                <a:latin typeface="Helvetica Neue"/>
              </a:rPr>
              <a:t>Recall would be the most important metric for choosing the right model because as our problem definition hints, we need to be as accurate as possible to ensure our customer funds are highly secured. This means our model must consider all relevant factors and this is what Recall shows us.</a:t>
            </a:r>
          </a:p>
          <a:p>
            <a:pPr algn="l"/>
            <a:r>
              <a:rPr lang="en-US" sz="1600" b="0" i="0" dirty="0">
                <a:solidFill>
                  <a:srgbClr val="000000"/>
                </a:solidFill>
                <a:effectLst/>
                <a:latin typeface="Helvetica Neue"/>
              </a:rPr>
              <a:t>In terms of confusion matrix, both False negatives and True positives are important to consider as we aim for 100% accuracy wherever possible.</a:t>
            </a:r>
          </a:p>
          <a:p>
            <a:endParaRPr lang="en-US" sz="1800" dirty="0"/>
          </a:p>
        </p:txBody>
      </p:sp>
    </p:spTree>
    <p:extLst>
      <p:ext uri="{BB962C8B-B14F-4D97-AF65-F5344CB8AC3E}">
        <p14:creationId xmlns:p14="http://schemas.microsoft.com/office/powerpoint/2010/main" val="3382549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7">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4" name="Rectangle 19">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85E68B7-7BF1-474E-8B68-7AA5AB3A545D}"/>
              </a:ext>
            </a:extLst>
          </p:cNvPr>
          <p:cNvSpPr>
            <a:spLocks noGrp="1"/>
          </p:cNvSpPr>
          <p:nvPr>
            <p:ph type="title"/>
          </p:nvPr>
        </p:nvSpPr>
        <p:spPr>
          <a:xfrm>
            <a:off x="5181601" y="634946"/>
            <a:ext cx="6368142" cy="1450757"/>
          </a:xfrm>
        </p:spPr>
        <p:txBody>
          <a:bodyPr>
            <a:normAutofit/>
          </a:bodyPr>
          <a:lstStyle/>
          <a:p>
            <a:r>
              <a:rPr lang="en-US" dirty="0"/>
              <a:t>LIMITATIONS AND RECOMMENDATIONS</a:t>
            </a:r>
          </a:p>
        </p:txBody>
      </p:sp>
      <p:pic>
        <p:nvPicPr>
          <p:cNvPr id="5" name="Picture 4" descr="A row of white marble pillars">
            <a:extLst>
              <a:ext uri="{FF2B5EF4-FFF2-40B4-BE49-F238E27FC236}">
                <a16:creationId xmlns:a16="http://schemas.microsoft.com/office/drawing/2014/main" id="{36D536F2-FB0B-AD37-5901-CE8E0C8CC6BC}"/>
              </a:ext>
            </a:extLst>
          </p:cNvPr>
          <p:cNvPicPr>
            <a:picLocks noChangeAspect="1"/>
          </p:cNvPicPr>
          <p:nvPr/>
        </p:nvPicPr>
        <p:blipFill rotWithShape="1">
          <a:blip r:embed="rId2"/>
          <a:srcRect l="27051" r="27051"/>
          <a:stretch/>
        </p:blipFill>
        <p:spPr>
          <a:xfrm>
            <a:off x="20" y="-12128"/>
            <a:ext cx="4654276" cy="6870127"/>
          </a:xfrm>
          <a:prstGeom prst="rect">
            <a:avLst/>
          </a:prstGeom>
        </p:spPr>
      </p:pic>
      <p:cxnSp>
        <p:nvCxnSpPr>
          <p:cNvPr id="22" name="Straight Connector 21">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5" name="Content Placeholder 2">
            <a:extLst>
              <a:ext uri="{FF2B5EF4-FFF2-40B4-BE49-F238E27FC236}">
                <a16:creationId xmlns:a16="http://schemas.microsoft.com/office/drawing/2014/main" id="{9FA0B94B-386B-4ED3-B029-6FAC7E5E50CF}"/>
              </a:ext>
            </a:extLst>
          </p:cNvPr>
          <p:cNvSpPr>
            <a:spLocks noGrp="1"/>
          </p:cNvSpPr>
          <p:nvPr>
            <p:ph idx="1"/>
          </p:nvPr>
        </p:nvSpPr>
        <p:spPr>
          <a:xfrm>
            <a:off x="5181601" y="2198914"/>
            <a:ext cx="6368142" cy="3670180"/>
          </a:xfrm>
        </p:spPr>
        <p:txBody>
          <a:bodyPr>
            <a:normAutofit/>
          </a:bodyPr>
          <a:lstStyle/>
          <a:p>
            <a:r>
              <a:rPr lang="en-US" u="sng" dirty="0"/>
              <a:t>Limitations:</a:t>
            </a:r>
          </a:p>
          <a:p>
            <a:r>
              <a:rPr lang="en-US" dirty="0"/>
              <a:t>The main limitation to this project was the lack of relationship between the columns in the data. This made it slightly difficult to conduct Bivariate EDA on the data.</a:t>
            </a:r>
          </a:p>
          <a:p>
            <a:r>
              <a:rPr lang="en-US" u="sng" dirty="0"/>
              <a:t>Recommendations:</a:t>
            </a:r>
          </a:p>
          <a:p>
            <a:r>
              <a:rPr lang="en-US" dirty="0"/>
              <a:t>If possible, Blossom bank can provide more data on the transactions under consideration to allow for a better analysis of the relationship between the data. This can also lead to new discoveries that will better help detect fraud in the data.</a:t>
            </a:r>
          </a:p>
        </p:txBody>
      </p:sp>
    </p:spTree>
    <p:extLst>
      <p:ext uri="{BB962C8B-B14F-4D97-AF65-F5344CB8AC3E}">
        <p14:creationId xmlns:p14="http://schemas.microsoft.com/office/powerpoint/2010/main" val="1042085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1A978AA-7672-42C4-B5ED-55539D564D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B938393-3C03-4A4C-9BEF-927DC2366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bg2">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23" name="Rectangle 22">
            <a:extLst>
              <a:ext uri="{FF2B5EF4-FFF2-40B4-BE49-F238E27FC236}">
                <a16:creationId xmlns:a16="http://schemas.microsoft.com/office/drawing/2014/main" id="{A092A857-B226-45FB-955B-CBB2C1B53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bg2">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FAD3A4-0B67-46EE-9822-086669464EFE}"/>
              </a:ext>
            </a:extLst>
          </p:cNvPr>
          <p:cNvSpPr>
            <a:spLocks noGrp="1"/>
          </p:cNvSpPr>
          <p:nvPr>
            <p:ph type="title"/>
          </p:nvPr>
        </p:nvSpPr>
        <p:spPr>
          <a:xfrm>
            <a:off x="1940965" y="1970173"/>
            <a:ext cx="2713331" cy="4491015"/>
          </a:xfrm>
        </p:spPr>
        <p:txBody>
          <a:bodyPr anchor="t">
            <a:normAutofit/>
          </a:bodyPr>
          <a:lstStyle/>
          <a:p>
            <a:pPr algn="r"/>
            <a:r>
              <a:rPr lang="en-US" sz="3200" dirty="0">
                <a:solidFill>
                  <a:srgbClr val="FFFFFF"/>
                </a:solidFill>
              </a:rPr>
              <a:t>Further Steps For Blossom Bank</a:t>
            </a:r>
          </a:p>
        </p:txBody>
      </p:sp>
      <p:sp>
        <p:nvSpPr>
          <p:cNvPr id="3" name="Content Placeholder 2">
            <a:extLst>
              <a:ext uri="{FF2B5EF4-FFF2-40B4-BE49-F238E27FC236}">
                <a16:creationId xmlns:a16="http://schemas.microsoft.com/office/drawing/2014/main" id="{BF44812E-D322-4141-AE9B-39E1146BDFAD}"/>
              </a:ext>
            </a:extLst>
          </p:cNvPr>
          <p:cNvSpPr>
            <a:spLocks noGrp="1"/>
          </p:cNvSpPr>
          <p:nvPr>
            <p:ph idx="1"/>
          </p:nvPr>
        </p:nvSpPr>
        <p:spPr>
          <a:xfrm>
            <a:off x="4976029" y="1608667"/>
            <a:ext cx="6291241" cy="4491015"/>
          </a:xfrm>
        </p:spPr>
        <p:txBody>
          <a:bodyPr>
            <a:normAutofit/>
          </a:bodyPr>
          <a:lstStyle/>
          <a:p>
            <a:r>
              <a:rPr lang="en-US" b="0" i="0" dirty="0">
                <a:solidFill>
                  <a:srgbClr val="FFFFFF"/>
                </a:solidFill>
                <a:effectLst/>
                <a:latin typeface="Helvetica Neue"/>
              </a:rPr>
              <a:t>As described, the best performing model is the Random Forest Classifier. Towards solving the problem at hand, Blossom bank should deploy this model to the production team. The next steps would require using the model to find out the most important columns and features from the data the IT security team should focus on when detecting fraud.</a:t>
            </a:r>
            <a:endParaRPr lang="en-US" dirty="0">
              <a:solidFill>
                <a:srgbClr val="FFFFFF"/>
              </a:solidFill>
            </a:endParaRPr>
          </a:p>
        </p:txBody>
      </p:sp>
    </p:spTree>
    <p:extLst>
      <p:ext uri="{BB962C8B-B14F-4D97-AF65-F5344CB8AC3E}">
        <p14:creationId xmlns:p14="http://schemas.microsoft.com/office/powerpoint/2010/main" val="410482973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2344</TotalTime>
  <Words>1268</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Helvetica Neue</vt:lpstr>
      <vt:lpstr>Retrospect</vt:lpstr>
      <vt:lpstr>ONLINE PAYMENTS FRAUD DETECTION</vt:lpstr>
      <vt:lpstr>PROJECT DEFINITION</vt:lpstr>
      <vt:lpstr>Data Cleaning &amp; Exploratory data analysis (EDA)</vt:lpstr>
      <vt:lpstr>Preparing, Selecting , Training and Testing the Model</vt:lpstr>
      <vt:lpstr>Result Interpretation</vt:lpstr>
      <vt:lpstr>Cross-validation Evaluation Using K-fold</vt:lpstr>
      <vt:lpstr>Cross-Validation Result Interpretation</vt:lpstr>
      <vt:lpstr>LIMITATIONS AND RECOMMENDATIONS</vt:lpstr>
      <vt:lpstr>Further Steps For Blossom Bank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BANK PRODUCT</dc:title>
  <dc:creator>OSSY Iduwe</dc:creator>
  <cp:lastModifiedBy>OSSY Iduwe</cp:lastModifiedBy>
  <cp:revision>6</cp:revision>
  <dcterms:created xsi:type="dcterms:W3CDTF">2022-10-22T11:40:57Z</dcterms:created>
  <dcterms:modified xsi:type="dcterms:W3CDTF">2022-11-23T17:47:10Z</dcterms:modified>
</cp:coreProperties>
</file>