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2"/>
  </p:handoutMasterIdLst>
  <p:sldIdLst>
    <p:sldId id="256" r:id="rId3"/>
    <p:sldId id="257" r:id="rId4"/>
    <p:sldId id="258" r:id="rId5"/>
    <p:sldId id="259" r:id="rId6"/>
    <p:sldId id="260" r:id="rId7"/>
    <p:sldId id="261" r:id="rId8"/>
    <p:sldId id="262" r:id="rId9"/>
    <p:sldId id="263" r:id="rId10"/>
    <p:sldId id="290" r:id="rId11"/>
    <p:sldId id="291" r:id="rId12"/>
    <p:sldId id="277" r:id="rId13"/>
    <p:sldId id="271" r:id="rId14"/>
    <p:sldId id="275" r:id="rId15"/>
    <p:sldId id="274" r:id="rId16"/>
    <p:sldId id="264" r:id="rId17"/>
    <p:sldId id="272" r:id="rId18"/>
    <p:sldId id="276" r:id="rId20"/>
    <p:sldId id="273" r:id="rId2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361"/>
  </p:normalViewPr>
  <p:slideViewPr>
    <p:cSldViewPr showGuides="1">
      <p:cViewPr varScale="1">
        <p:scale>
          <a:sx n="73" d="100"/>
          <a:sy n="73" d="100"/>
        </p:scale>
        <p:origin x="1074"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2EAFC1E-21F4-473F-9E35-634EA43F0DA3}"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ED4380C-FC73-468D-88E6-1918C9BEF69E}"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35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85800" y="609600"/>
            <a:ext cx="5676900" cy="54864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85800" y="19812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48200" y="19812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zh-CN" dirty="0"/>
              <a:t>单击以编辑</a:t>
            </a:r>
            <a:r>
              <a:rPr lang="zh-CN" altLang="en-US" dirty="0"/>
              <a:t>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lvl1pPr>
          </a:lstStyle>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3074"/>
          <p:cNvSpPr>
            <a:spLocks noGrp="1"/>
          </p:cNvSpPr>
          <p:nvPr>
            <p:ph type="ctrTitle"/>
          </p:nvPr>
        </p:nvSpPr>
        <p:spPr>
          <a:xfrm>
            <a:off x="1476375" y="1268413"/>
            <a:ext cx="6192838" cy="1800225"/>
          </a:xfrm>
          <a:ln/>
        </p:spPr>
        <p:txBody>
          <a:bodyPr vert="horz" wrap="square" lIns="91440" tIns="45720" rIns="91440" bIns="45720" anchor="ctr" anchorCtr="0"/>
          <a:p>
            <a:pPr eaLnBrk="1" hangingPunct="1">
              <a:buClrTx/>
              <a:buSzTx/>
              <a:buFontTx/>
            </a:pPr>
            <a:r>
              <a:rPr kumimoji="1" lang="zh-CN" altLang="en-US" sz="4400" b="1" kern="1200" dirty="0">
                <a:solidFill>
                  <a:srgbClr val="FF0000"/>
                </a:solidFill>
                <a:latin typeface="+mj-lt"/>
                <a:ea typeface="楷体_GB2312" pitchFamily="49" charset="-122"/>
                <a:cs typeface="+mj-cs"/>
              </a:rPr>
              <a:t>数据结构课程设计</a:t>
            </a:r>
            <a:br>
              <a:rPr kumimoji="1" lang="en-US" altLang="zh-CN" sz="4400" b="1" kern="1200" dirty="0">
                <a:solidFill>
                  <a:srgbClr val="FF0000"/>
                </a:solidFill>
                <a:latin typeface="+mj-lt"/>
                <a:ea typeface="楷体_GB2312" pitchFamily="49" charset="-122"/>
                <a:cs typeface="+mj-cs"/>
              </a:rPr>
            </a:br>
            <a:r>
              <a:rPr kumimoji="1" lang="en-US" altLang="zh-CN" sz="3600" kern="1200" dirty="0">
                <a:latin typeface="+mj-lt"/>
                <a:ea typeface="+mj-ea"/>
                <a:cs typeface="+mj-cs"/>
              </a:rPr>
              <a:t>2020</a:t>
            </a:r>
            <a:r>
              <a:rPr kumimoji="1" lang="zh-CN" altLang="en-US" sz="3600" kern="1200" dirty="0">
                <a:latin typeface="+mj-lt"/>
                <a:ea typeface="+mj-ea"/>
                <a:cs typeface="+mj-cs"/>
              </a:rPr>
              <a:t>级计算机学院</a:t>
            </a:r>
            <a:endParaRPr kumimoji="1" lang="zh-CN" altLang="en-US" sz="3600" b="1" kern="1200" dirty="0">
              <a:solidFill>
                <a:srgbClr val="FF0000"/>
              </a:solidFill>
              <a:latin typeface="+mj-lt"/>
              <a:ea typeface="楷体_GB2312" pitchFamily="49" charset="-122"/>
              <a:cs typeface="+mj-cs"/>
            </a:endParaRPr>
          </a:p>
        </p:txBody>
      </p:sp>
      <p:sp>
        <p:nvSpPr>
          <p:cNvPr id="4099" name="Rectangle 3075"/>
          <p:cNvSpPr>
            <a:spLocks noGrp="1"/>
          </p:cNvSpPr>
          <p:nvPr>
            <p:ph type="subTitle" idx="1" hasCustomPrompt="1"/>
          </p:nvPr>
        </p:nvSpPr>
        <p:spPr>
          <a:xfrm>
            <a:off x="1547813" y="3068638"/>
            <a:ext cx="6400800" cy="1223962"/>
          </a:xfrm>
          <a:ln/>
        </p:spPr>
        <p:txBody>
          <a:bodyPr vert="horz" wrap="square" lIns="91440" tIns="45720" rIns="91440" bIns="45720" anchor="t" anchorCtr="0"/>
          <a:p>
            <a:pPr eaLnBrk="1" hangingPunct="1">
              <a:buClrTx/>
              <a:buSzTx/>
              <a:buFontTx/>
            </a:pPr>
            <a:r>
              <a:rPr kumimoji="1" lang="zh-CN" altLang="en-US" sz="3200" kern="1200" dirty="0">
                <a:latin typeface="+mn-lt"/>
                <a:ea typeface="+mn-ea"/>
                <a:cs typeface="+mn-cs"/>
              </a:rPr>
              <a:t>时间：</a:t>
            </a:r>
            <a:r>
              <a:rPr kumimoji="1" lang="en-US" altLang="zh-CN" sz="3200" kern="1200" dirty="0">
                <a:latin typeface="+mn-lt"/>
                <a:ea typeface="+mn-ea"/>
                <a:cs typeface="+mn-cs"/>
              </a:rPr>
              <a:t>2022.3——2022.6</a:t>
            </a:r>
            <a:endParaRPr kumimoji="1" lang="en-US" altLang="zh-CN" sz="3200" kern="1200" dirty="0">
              <a:latin typeface="+mn-lt"/>
              <a:ea typeface="+mn-ea"/>
              <a:cs typeface="+mn-cs"/>
            </a:endParaRPr>
          </a:p>
        </p:txBody>
      </p:sp>
      <p:sp>
        <p:nvSpPr>
          <p:cNvPr id="4100" name="Text Box 3076"/>
          <p:cNvSpPr txBox="1"/>
          <p:nvPr/>
        </p:nvSpPr>
        <p:spPr>
          <a:xfrm>
            <a:off x="2555875" y="4508500"/>
            <a:ext cx="5392738" cy="1292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0033CC"/>
                </a:solidFill>
                <a:latin typeface="Garamond" panose="02020404030301010803" pitchFamily="18" charset="0"/>
              </a:rPr>
              <a:t>Email</a:t>
            </a:r>
            <a:r>
              <a:rPr lang="zh-CN" altLang="en-US" sz="2800" b="1" dirty="0">
                <a:solidFill>
                  <a:srgbClr val="0033CC"/>
                </a:solidFill>
                <a:latin typeface="Garamond" panose="02020404030301010803" pitchFamily="18" charset="0"/>
              </a:rPr>
              <a:t>：</a:t>
            </a:r>
            <a:r>
              <a:rPr lang="en-US" altLang="zh-CN" sz="2800" b="1" dirty="0">
                <a:solidFill>
                  <a:srgbClr val="0033CC"/>
                </a:solidFill>
                <a:latin typeface="Garamond" panose="02020404030301010803" pitchFamily="18" charset="0"/>
              </a:rPr>
              <a:t>yangzhen@bupt.edu.cn</a:t>
            </a:r>
            <a:endParaRPr lang="en-US" altLang="zh-CN" sz="2800" dirty="0">
              <a:solidFill>
                <a:schemeClr val="accent2"/>
              </a:solidFill>
              <a:latin typeface="Garamond" panose="02020404030301010803" pitchFamily="18" charset="0"/>
            </a:endParaRPr>
          </a:p>
          <a:p>
            <a:pPr marL="0" lvl="0" indent="0">
              <a:spcBef>
                <a:spcPct val="50000"/>
              </a:spcBef>
              <a:buNone/>
            </a:pPr>
            <a:r>
              <a:rPr lang="en-US" altLang="zh-CN" sz="2800" dirty="0">
                <a:solidFill>
                  <a:schemeClr val="accent2"/>
                </a:solidFill>
                <a:latin typeface="Garamond" panose="02020404030301010803" pitchFamily="18" charset="0"/>
              </a:rPr>
              <a:t>                </a:t>
            </a:r>
            <a:r>
              <a:rPr lang="zh-CN" altLang="en-US" sz="2800" dirty="0">
                <a:solidFill>
                  <a:schemeClr val="accent2"/>
                </a:solidFill>
                <a:latin typeface="Garamond" panose="02020404030301010803" pitchFamily="18" charset="0"/>
              </a:rPr>
              <a:t>杨震</a:t>
            </a:r>
            <a:br>
              <a:rPr lang="en-US" altLang="zh-CN" sz="2800" dirty="0">
                <a:solidFill>
                  <a:schemeClr val="accent2"/>
                </a:solidFill>
                <a:latin typeface="Garamond" panose="02020404030301010803" pitchFamily="18" charset="0"/>
              </a:rPr>
            </a:br>
            <a:endParaRPr lang="en-US" altLang="zh-CN" sz="800" dirty="0">
              <a:solidFill>
                <a:schemeClr val="accent2"/>
              </a:solidFill>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2"/>
          <p:cNvSpPr>
            <a:spLocks noGrp="1"/>
          </p:cNvSpPr>
          <p:nvPr>
            <p:ph idx="1" hasCustomPrompt="1"/>
          </p:nvPr>
        </p:nvSpPr>
        <p:spPr>
          <a:xfrm>
            <a:off x="468313" y="476250"/>
            <a:ext cx="8280400" cy="5691188"/>
          </a:xfrm>
          <a:ln/>
        </p:spPr>
        <p:txBody>
          <a:bodyPr vert="horz" wrap="square" lIns="91440" tIns="45720" rIns="91440" bIns="45720" anchor="t" anchorCtr="0"/>
          <a:p>
            <a:pPr marL="0" indent="0" eaLnBrk="1" hangingPunct="1">
              <a:lnSpc>
                <a:spcPct val="90000"/>
              </a:lnSpc>
              <a:buNone/>
            </a:pPr>
            <a:r>
              <a:rPr lang="en-US" altLang="zh-CN" sz="4000" dirty="0">
                <a:solidFill>
                  <a:srgbClr val="990000"/>
                </a:solidFill>
                <a:latin typeface="隶书" panose="02010509060101010101" pitchFamily="49" charset="-122"/>
                <a:ea typeface="隶书" panose="02010509060101010101" pitchFamily="49" charset="-122"/>
              </a:rPr>
              <a:t>2.</a:t>
            </a:r>
            <a:r>
              <a:rPr lang="zh-CN" altLang="en-US" sz="4000" dirty="0">
                <a:solidFill>
                  <a:srgbClr val="990000"/>
                </a:solidFill>
                <a:latin typeface="隶书" panose="02010509060101010101" pitchFamily="49" charset="-122"/>
                <a:ea typeface="隶书" panose="02010509060101010101" pitchFamily="49" charset="-122"/>
              </a:rPr>
              <a:t>功能需求（续</a:t>
            </a:r>
            <a:r>
              <a:rPr lang="en-US" altLang="zh-CN" sz="4000" dirty="0">
                <a:solidFill>
                  <a:srgbClr val="990000"/>
                </a:solidFill>
                <a:latin typeface="隶书" panose="02010509060101010101" pitchFamily="49" charset="-122"/>
                <a:ea typeface="隶书" panose="02010509060101010101" pitchFamily="49" charset="-122"/>
              </a:rPr>
              <a:t>2</a:t>
            </a:r>
            <a:r>
              <a:rPr lang="zh-CN" altLang="en-US" sz="4000" dirty="0">
                <a:solidFill>
                  <a:srgbClr val="990000"/>
                </a:solidFill>
                <a:latin typeface="隶书" panose="02010509060101010101" pitchFamily="49" charset="-122"/>
                <a:ea typeface="隶书" panose="02010509060101010101" pitchFamily="49" charset="-122"/>
              </a:rPr>
              <a:t>）</a:t>
            </a:r>
            <a:endParaRPr lang="en-US" altLang="zh-CN" sz="4000" dirty="0">
              <a:solidFill>
                <a:srgbClr val="990000"/>
              </a:solidFill>
              <a:latin typeface="隶书" panose="02010509060101010101" pitchFamily="49" charset="-122"/>
              <a:ea typeface="隶书" panose="02010509060101010101" pitchFamily="49" charset="-122"/>
            </a:endParaRPr>
          </a:p>
          <a:p>
            <a:pPr marL="0" indent="0" eaLnBrk="1" hangingPunct="1">
              <a:lnSpc>
                <a:spcPct val="90000"/>
              </a:lnSpc>
              <a:buNone/>
            </a:pPr>
            <a:r>
              <a:rPr lang="zh-CN" altLang="en-US" sz="2800" dirty="0"/>
              <a:t>    （</a:t>
            </a:r>
            <a:r>
              <a:rPr lang="en-US" altLang="zh-CN" sz="2800" dirty="0"/>
              <a:t>2</a:t>
            </a:r>
            <a:r>
              <a:rPr lang="zh-CN" altLang="en-US" sz="2800" dirty="0"/>
              <a:t>）</a:t>
            </a:r>
            <a:r>
              <a:rPr lang="zh-CN" altLang="en-US" sz="2800" b="1" dirty="0"/>
              <a:t>课外信息管理和查询 </a:t>
            </a:r>
            <a:r>
              <a:rPr lang="en-US" altLang="zh-CN" sz="2800" b="1" dirty="0"/>
              <a:t> </a:t>
            </a:r>
            <a:endParaRPr lang="en-US" altLang="zh-CN" sz="2800" b="1" dirty="0"/>
          </a:p>
          <a:p>
            <a:pPr marL="0" indent="0" eaLnBrk="1" hangingPunct="1">
              <a:lnSpc>
                <a:spcPct val="90000"/>
              </a:lnSpc>
              <a:buNone/>
            </a:pPr>
            <a:r>
              <a:rPr lang="zh-CN" altLang="en-US" sz="2800" dirty="0"/>
              <a:t>    学生可以输入课外活动信息，课外活动包括个人活动和集体活动；个人活动可以包括：自习、锻炼、外出等，集体活动可以包括：班会、小组作业、创新创业、聚餐等。</a:t>
            </a:r>
            <a:endParaRPr lang="en-US" altLang="zh-CN" sz="2800" dirty="0"/>
          </a:p>
          <a:p>
            <a:pPr marL="0" indent="0" eaLnBrk="1" hangingPunct="1">
              <a:lnSpc>
                <a:spcPct val="90000"/>
              </a:lnSpc>
              <a:buNone/>
            </a:pPr>
            <a:r>
              <a:rPr lang="zh-CN" altLang="en-US" sz="2800" dirty="0"/>
              <a:t>    学生可以设定活动闹钟，闹钟可以是一次性的和周期性的，用于活动提醒。</a:t>
            </a:r>
            <a:endParaRPr lang="en-US" altLang="zh-CN" sz="2800" dirty="0"/>
          </a:p>
          <a:p>
            <a:pPr marL="0" indent="0" eaLnBrk="1" hangingPunct="1">
              <a:lnSpc>
                <a:spcPct val="90000"/>
              </a:lnSpc>
              <a:buNone/>
            </a:pPr>
            <a:r>
              <a:rPr lang="en-US" altLang="zh-CN" sz="2800" dirty="0"/>
              <a:t>    </a:t>
            </a:r>
            <a:r>
              <a:rPr lang="zh-CN" altLang="en-US" sz="2800" dirty="0"/>
              <a:t>系统可以检测个人活动、集体活动和课程的时间冲突，并给出提示。</a:t>
            </a:r>
            <a:endParaRPr lang="en-US" altLang="zh-CN" sz="2800" dirty="0"/>
          </a:p>
          <a:p>
            <a:pPr marL="0" indent="0" eaLnBrk="1" hangingPunct="1">
              <a:lnSpc>
                <a:spcPct val="90000"/>
              </a:lnSpc>
              <a:buNone/>
            </a:pPr>
            <a:endParaRPr lang="en-US"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hasCustomPrompt="1"/>
          </p:nvPr>
        </p:nvSpPr>
        <p:spPr>
          <a:xfrm>
            <a:off x="468313" y="476250"/>
            <a:ext cx="8280400" cy="5691188"/>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3</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3</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1200" cap="none" spc="0" normalizeH="0" baseline="0" noProof="0" dirty="0" smtClean="0">
                <a:ln>
                  <a:noFill/>
                </a:ln>
                <a:solidFill>
                  <a:schemeClr val="tx1"/>
                </a:solidFill>
                <a:effectLst/>
                <a:uLnTx/>
                <a:uFillTx/>
                <a:latin typeface="+mn-lt"/>
                <a:ea typeface="+mn-ea"/>
                <a:cs typeface="+mn-cs"/>
              </a:rPr>
              <a:t>课程导航 </a:t>
            </a:r>
            <a:r>
              <a:rPr kumimoji="1" lang="en-US" altLang="zh-CN" sz="2800" b="1" i="0" u="none" strike="noStrike" kern="1200" cap="none" spc="0" normalizeH="0" baseline="0" noProof="0" dirty="0" smtClean="0">
                <a:ln>
                  <a:noFill/>
                </a:ln>
                <a:solidFill>
                  <a:schemeClr val="tx1"/>
                </a:solidFill>
                <a:effectLst/>
                <a:uLnTx/>
                <a:uFillTx/>
                <a:latin typeface="+mn-lt"/>
                <a:ea typeface="+mn-ea"/>
                <a:cs typeface="+mn-cs"/>
              </a:rPr>
              <a:t> </a:t>
            </a:r>
            <a:endParaRPr kumimoji="1"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学生向系统输入课程名称、上课时间或者上课地点，系统自动进行路径规划。</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a:ln>
                  <a:noFill/>
                </a:ln>
                <a:solidFill>
                  <a:schemeClr val="tx1"/>
                </a:solidFill>
                <a:effectLst/>
                <a:uLnTx/>
                <a:uFillTx/>
                <a:latin typeface="+mn-ea"/>
                <a:ea typeface="+mn-ea"/>
                <a:cs typeface="+mn-cs"/>
              </a:rPr>
              <a:t>课程名称可以是</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1" lang="zh-CN" altLang="en-US" sz="2400" b="0" i="0" u="none" strike="noStrike" kern="1200" cap="none" spc="0" normalizeH="0" baseline="0" noProof="0" dirty="0">
                <a:ln>
                  <a:noFill/>
                </a:ln>
                <a:solidFill>
                  <a:srgbClr val="FF0000"/>
                </a:solidFill>
                <a:effectLst/>
                <a:uLnTx/>
                <a:uFillTx/>
                <a:latin typeface="+mn-ea"/>
                <a:ea typeface="+mn-ea"/>
                <a:cs typeface="+mn-cs"/>
              </a:rPr>
              <a:t>数据结构</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，系统会</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自动根据</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学生的班级信息和最近的上课</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时间（未开始）查询</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上课地点；</a:t>
            </a:r>
            <a:endParaRPr kumimoji="1"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上课时间可以是“</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周五</a:t>
            </a:r>
            <a:r>
              <a:rPr kumimoji="1" lang="en-US" altLang="zh-CN" sz="2400" b="0" i="0" u="none" strike="noStrike" kern="1200" cap="none" spc="0" normalizeH="0" baseline="0" noProof="0" dirty="0">
                <a:ln>
                  <a:noFill/>
                </a:ln>
                <a:solidFill>
                  <a:srgbClr val="FF0000"/>
                </a:solidFill>
                <a:effectLst/>
                <a:uLnTx/>
                <a:uFillTx/>
                <a:latin typeface="+mn-ea"/>
                <a:ea typeface="+mn-ea"/>
                <a:cs typeface="+mn-cs"/>
              </a:rPr>
              <a:t>10</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点”</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系统会自动更据学生的班级信息和</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最近的上课时间</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（未开始）</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查询</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上课地点；</a:t>
            </a:r>
            <a:endParaRPr kumimoji="1"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上课地点是上课的物理位置，例如 </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“教三楼</a:t>
            </a:r>
            <a:r>
              <a:rPr kumimoji="1" lang="en-US" altLang="zh-CN" sz="2400" b="0" i="0" u="none" strike="noStrike" kern="1200" cap="none" spc="0" normalizeH="0" baseline="0" noProof="0" dirty="0" smtClean="0">
                <a:ln>
                  <a:noFill/>
                </a:ln>
                <a:solidFill>
                  <a:srgbClr val="FF0000"/>
                </a:solidFill>
                <a:effectLst/>
                <a:uLnTx/>
                <a:uFillTx/>
                <a:latin typeface="+mn-ea"/>
                <a:ea typeface="+mn-ea"/>
                <a:cs typeface="+mn-cs"/>
              </a:rPr>
              <a:t>111</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教室”</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起点和终点可以在不同校区，需要考虑校区间的交通方式；</a:t>
            </a:r>
            <a:endParaRPr kumimoji="1"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校区间的交通方式为：定点班车（可以自行规划班次时刻表）和公共汽车（可等间隔发车）。</a:t>
            </a:r>
            <a:endParaRPr kumimoji="1"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idx="1" hasCustomPrompt="1"/>
          </p:nvPr>
        </p:nvSpPr>
        <p:spPr>
          <a:xfrm>
            <a:off x="539750" y="333375"/>
            <a:ext cx="7991475" cy="590391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4</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1" lang="zh-CN" altLang="en-US" sz="2400" b="1" i="0" u="sng" strike="noStrike" kern="1200" cap="none" spc="0" normalizeH="0" baseline="0" noProof="0" dirty="0" smtClean="0">
                <a:ln>
                  <a:noFill/>
                </a:ln>
                <a:solidFill>
                  <a:schemeClr val="tx1"/>
                </a:solidFill>
                <a:effectLst/>
                <a:uLnTx/>
                <a:uFillTx/>
                <a:latin typeface="+mn-lt"/>
                <a:ea typeface="+mn-ea"/>
                <a:cs typeface="+mn-cs"/>
              </a:rPr>
              <a:t>关于导航策略    </a:t>
            </a:r>
            <a:r>
              <a:rPr kumimoji="1" lang="zh-CN" altLang="en-US" sz="2400" b="0"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rPr>
              <a:t>前两种</a:t>
            </a:r>
            <a:r>
              <a:rPr kumimoji="1" lang="zh-CN" altLang="en-US" sz="2400" b="0"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策略默认校区内</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rPr>
              <a:t>步行；第四</a:t>
            </a:r>
            <a:r>
              <a:rPr kumimoji="1" lang="zh-CN" altLang="en-US" sz="2400" b="0"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种，校区内可选交通工具</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1" lang="zh-CN" altLang="en-US" sz="2400" b="1" i="0" u="sng"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mn-lt"/>
                <a:ea typeface="+mn-ea"/>
                <a:cs typeface="+mn-cs"/>
              </a:rPr>
              <a:t>最短距离策略</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：距离最短即可；</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mn-lt"/>
                <a:ea typeface="+mn-ea"/>
                <a:cs typeface="+mn-cs"/>
              </a:rPr>
              <a:t>最短时间策略</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：假设每条道路拥挤度不一样，在这种情况下时间最短即可；拥挤度为小于等于</a:t>
            </a: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的一个正数，真实速度</a:t>
            </a: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拥挤度*理想速度；拥挤度与理想速度自拟；</a:t>
            </a:r>
            <a:endParaRPr kumimoji="1"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mn-lt"/>
                <a:ea typeface="+mn-ea"/>
                <a:cs typeface="+mn-cs"/>
              </a:rPr>
              <a:t>交通工具的最短时间策略</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：校区内选择自行车时，只能走自行车道路，默认自行车在校区任何地点都有；在考虑不同拥挤度的情况下时间最短；</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按照选择的策略输出线路</a:t>
            </a:r>
            <a:r>
              <a:rPr kumimoji="1" lang="zh-CN" altLang="en-US" sz="2000" b="0" i="0" u="none" strike="noStrike" kern="1200" cap="none" spc="0" normalizeH="0" baseline="0" noProof="0" dirty="0" smtClean="0">
                <a:ln>
                  <a:noFill/>
                </a:ln>
                <a:solidFill>
                  <a:schemeClr val="tx1"/>
                </a:solidFill>
                <a:effectLst/>
                <a:uLnTx/>
                <a:uFillTx/>
                <a:latin typeface="+mn-ea"/>
                <a:ea typeface="+mn-ea"/>
                <a:cs typeface="+mn-cs"/>
              </a:rPr>
              <a:t>。</a:t>
            </a:r>
            <a:endParaRPr kumimoji="1" lang="zh-CN" altLang="en-US" sz="20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idx="1" hasCustomPrompt="1"/>
          </p:nvPr>
        </p:nvSpPr>
        <p:spPr>
          <a:xfrm>
            <a:off x="539750" y="333375"/>
            <a:ext cx="7991475" cy="59039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5</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4</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1200" cap="none" spc="0" normalizeH="0" baseline="0" noProof="0" dirty="0" smtClean="0">
                <a:ln>
                  <a:noFill/>
                </a:ln>
                <a:solidFill>
                  <a:schemeClr val="tx1"/>
                </a:solidFill>
                <a:effectLst/>
                <a:uLnTx/>
                <a:uFillTx/>
                <a:latin typeface="+mn-ea"/>
                <a:ea typeface="+mn-ea"/>
                <a:cs typeface="+mn-cs"/>
              </a:rPr>
              <a:t>模拟系统时间</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系统依据时钟向前推进，</a:t>
            </a:r>
            <a:r>
              <a:rPr kumimoji="1" lang="zh-CN"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时间</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精度为小时，且</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以计算机的</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10</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秒作为模拟系统的</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1</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小时（可以支持快进）；</a:t>
            </a:r>
            <a:endParaRPr kumimoji="1"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人机交互时暂停系统时间推进（例如用户输入信息时）；可以通过加入时钟暂停按钮或者命令来实现。</a:t>
            </a:r>
            <a:endParaRPr kumimoji="1" lang="zh-CN" altLang="en-US" sz="2800" b="0" i="0" u="none" strike="noStrike" kern="1200" cap="none" spc="0" normalizeH="0" baseline="0" noProof="0" dirty="0" smtClean="0">
              <a:ln>
                <a:noFill/>
              </a:ln>
              <a:solidFill>
                <a:srgbClr val="FF0000"/>
              </a:solidFill>
              <a:effectLst/>
              <a:uLnTx/>
              <a:uFillTx/>
              <a:latin typeface="+mn-ea"/>
              <a:ea typeface="+mn-ea"/>
              <a:cs typeface="+mn-cs"/>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5</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a:t>
            </a:r>
            <a:r>
              <a:rPr kumimoji="1" lang="zh-CN" altLang="en-US" sz="28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建立日志文件</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记录学生课程和活动状态变化，系统提醒的信息，输出的导航信息，以及学生输入的信息和各种查询操作。</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idx="1" hasCustomPrompt="1"/>
          </p:nvPr>
        </p:nvSpPr>
        <p:spPr>
          <a:xfrm>
            <a:off x="611188" y="476250"/>
            <a:ext cx="7991475" cy="59039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6</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选做一：设计各种功能的图形界面；</a:t>
            </a:r>
            <a:endParaRPr kumimoji="1" lang="en-US" altLang="zh-CN"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选做</a:t>
            </a:r>
            <a:r>
              <a:rPr kumimoji="1" lang="zh-CN" altLang="en-US"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rPr>
              <a:t>二</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a:t>
            </a:r>
            <a:r>
              <a:rPr kumimoji="1" lang="zh-CN" altLang="en-US" sz="2800" b="0" i="0" u="none" strike="noStrike" kern="1200" cap="none" spc="0" normalizeH="0" baseline="0" noProof="0" dirty="0">
                <a:ln>
                  <a:noFill/>
                </a:ln>
                <a:solidFill>
                  <a:srgbClr val="00B0F0"/>
                </a:solidFill>
                <a:effectLst/>
                <a:uLnTx/>
                <a:uFillTx/>
                <a:latin typeface="+mn-ea"/>
                <a:ea typeface="+mn-ea"/>
                <a:cs typeface="+mn-cs"/>
              </a:rPr>
              <a:t>途径最短距离策略：</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rPr>
              <a:t>途径</a:t>
            </a:r>
            <a:r>
              <a:rPr kumimoji="1" lang="zh-CN" altLang="en-US" sz="2800" b="0" i="0" u="none" strike="noStrike" kern="1200" cap="none" spc="0" normalizeH="0" baseline="0" noProof="0" dirty="0">
                <a:ln>
                  <a:noFill/>
                </a:ln>
                <a:solidFill>
                  <a:srgbClr val="00B0F0"/>
                </a:solidFill>
                <a:effectLst/>
                <a:uLnTx/>
                <a:uFillTx/>
                <a:latin typeface="+mn-ea"/>
                <a:ea typeface="+mn-ea"/>
                <a:cs typeface="+mn-cs"/>
              </a:rPr>
              <a:t>多个</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rPr>
              <a:t>地点</a:t>
            </a:r>
            <a:r>
              <a:rPr kumimoji="1" lang="zh-CN" altLang="en-US" sz="2800" b="0" i="0" u="none" strike="noStrike" kern="1200" cap="none" spc="0" normalizeH="0" baseline="0" noProof="0" dirty="0">
                <a:ln>
                  <a:noFill/>
                </a:ln>
                <a:solidFill>
                  <a:srgbClr val="00B0F0"/>
                </a:solidFill>
                <a:effectLst/>
                <a:uLnTx/>
                <a:uFillTx/>
                <a:latin typeface="+mn-ea"/>
                <a:ea typeface="+mn-ea"/>
                <a:cs typeface="+mn-cs"/>
              </a:rPr>
              <a:t>的最</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rPr>
              <a:t>短距离路径；</a:t>
            </a:r>
            <a:endParaRPr kumimoji="1" lang="en-US" altLang="zh-CN"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选做三：能够使用课表图形界面方式进行课程管理和查询；</a:t>
            </a:r>
            <a:endParaRPr kumimoji="1" lang="en-US" altLang="zh-CN"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rPr>
              <a:t>选</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做四：能够对课程作业和资料进行版本管理。</a:t>
            </a:r>
            <a:endParaRPr kumimoji="1" lang="en-US" altLang="zh-CN"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1" lang="en-US" altLang="zh-CN"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zh-CN" sz="3100" b="0" i="0" u="none" strike="noStrike" kern="1200" cap="none" spc="0" normalizeH="0" baseline="0" noProof="0" dirty="0" smtClean="0">
              <a:ln>
                <a:noFill/>
              </a:ln>
              <a:solidFill>
                <a:srgbClr val="FF0000"/>
              </a:solidFill>
              <a:effectLst/>
              <a:uLnTx/>
              <a:uFillTx/>
              <a:latin typeface="+mn-lt"/>
              <a:ea typeface="+mn-ea"/>
              <a:cs typeface="+mn-cs"/>
              <a:sym typeface="Symbol" panose="05050102010706020507"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idx="1" hasCustomPrompt="1"/>
          </p:nvPr>
        </p:nvSpPr>
        <p:spPr>
          <a:xfrm>
            <a:off x="468313" y="0"/>
            <a:ext cx="7772400" cy="6408738"/>
          </a:xfrm>
          <a:ln/>
        </p:spPr>
        <p:txBody>
          <a:bodyPr vert="horz" wrap="square" lIns="91440" tIns="45720" rIns="91440" bIns="45720" anchor="t" anchorCtr="0"/>
          <a:p>
            <a:pPr eaLnBrk="1" hangingPunct="1">
              <a:buNone/>
            </a:pPr>
            <a:r>
              <a:rPr lang="en-US" altLang="zh-CN" sz="4000" dirty="0">
                <a:solidFill>
                  <a:srgbClr val="990000"/>
                </a:solidFill>
                <a:latin typeface="隶书" panose="02010509060101010101" pitchFamily="49" charset="-122"/>
                <a:ea typeface="隶书" panose="02010509060101010101" pitchFamily="49" charset="-122"/>
              </a:rPr>
              <a:t>3.</a:t>
            </a:r>
            <a:r>
              <a:rPr lang="zh-CN" altLang="en-US" sz="4000" dirty="0">
                <a:solidFill>
                  <a:srgbClr val="990000"/>
                </a:solidFill>
                <a:latin typeface="隶书" panose="02010509060101010101" pitchFamily="49" charset="-122"/>
                <a:ea typeface="隶书" panose="02010509060101010101" pitchFamily="49" charset="-122"/>
              </a:rPr>
              <a:t>程序参考结构</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r>
              <a:rPr lang="zh-CN" altLang="en-US" sz="2800" dirty="0"/>
              <a:t>主模块</a:t>
            </a:r>
            <a:endParaRPr lang="en-US" altLang="zh-CN" sz="2800" dirty="0"/>
          </a:p>
          <a:p>
            <a:pPr lvl="1" eaLnBrk="1" hangingPunct="1"/>
            <a:r>
              <a:rPr lang="en-US" altLang="zh-CN" sz="2000" dirty="0"/>
              <a:t>PC</a:t>
            </a:r>
            <a:r>
              <a:rPr lang="zh-CN" altLang="en-US" sz="2000" dirty="0"/>
              <a:t>主界面接收键盘键入命令，分析该命令并调用相应的模块，并以时间为轴向前推进；</a:t>
            </a:r>
            <a:endParaRPr lang="en-US" altLang="zh-CN" sz="2000" dirty="0"/>
          </a:p>
          <a:p>
            <a:pPr lvl="1" eaLnBrk="1" hangingPunct="1"/>
            <a:r>
              <a:rPr lang="zh-CN" altLang="en-US" sz="2000" dirty="0"/>
              <a:t>手机主界面，用户可以选择不同功能，并以时间为轴向前推进；</a:t>
            </a:r>
            <a:endParaRPr lang="en-US" altLang="zh-CN" sz="2000" dirty="0"/>
          </a:p>
          <a:p>
            <a:pPr eaLnBrk="1" hangingPunct="1"/>
            <a:r>
              <a:rPr lang="zh-CN" altLang="en-US" sz="2800" dirty="0"/>
              <a:t>导航线路设计和输出模块</a:t>
            </a:r>
            <a:endParaRPr lang="en-US" altLang="zh-CN" sz="2800" dirty="0"/>
          </a:p>
          <a:p>
            <a:pPr lvl="1" eaLnBrk="1" hangingPunct="1"/>
            <a:r>
              <a:rPr lang="zh-CN" altLang="en-US" sz="2000" dirty="0"/>
              <a:t>生成相应的导航线路，并输出到界面上，可以是文字描述，也可以是图形；</a:t>
            </a:r>
            <a:endParaRPr lang="zh-CN" altLang="en-US" sz="2000" dirty="0"/>
          </a:p>
          <a:p>
            <a:pPr eaLnBrk="1" hangingPunct="1"/>
            <a:r>
              <a:rPr lang="zh-CN" altLang="en-US" sz="2800" dirty="0"/>
              <a:t>课程信息管理和查询模块</a:t>
            </a:r>
            <a:endParaRPr lang="en-US" altLang="zh-CN" sz="2800" dirty="0"/>
          </a:p>
          <a:p>
            <a:pPr lvl="1" eaLnBrk="1" hangingPunct="1"/>
            <a:r>
              <a:rPr lang="zh-CN" altLang="en-US" sz="2000" dirty="0"/>
              <a:t>可以管理和查询课程的上课信息、课程资料、作业和考试等信息，并能够进行相应的提醒；</a:t>
            </a:r>
            <a:endParaRPr lang="en-US" altLang="zh-CN" sz="2000" dirty="0"/>
          </a:p>
          <a:p>
            <a:pPr eaLnBrk="1" hangingPunct="1"/>
            <a:r>
              <a:rPr lang="zh-CN" altLang="en-US" sz="2800" dirty="0"/>
              <a:t>课外信息管理和查询模块</a:t>
            </a:r>
            <a:endParaRPr lang="en-US" altLang="zh-CN" sz="2800" dirty="0"/>
          </a:p>
          <a:p>
            <a:pPr lvl="1" eaLnBrk="1" hangingPunct="1"/>
            <a:r>
              <a:rPr lang="zh-CN" altLang="en-US" sz="2000" dirty="0"/>
              <a:t>可以管理和查询课外活动信息，并能够进行冲突检测和提醒；</a:t>
            </a:r>
            <a:endParaRPr lang="zh-CN" altLang="en-US" sz="2000" dirty="0"/>
          </a:p>
          <a:p>
            <a:pPr eaLnBrk="1" hangingPunct="1"/>
            <a:r>
              <a:rPr lang="zh-CN" altLang="en-US" sz="2800" dirty="0"/>
              <a:t>日志文件处理模块</a:t>
            </a:r>
            <a:endParaRPr lang="en-US" altLang="zh-CN" sz="2800" dirty="0"/>
          </a:p>
          <a:p>
            <a:pPr lvl="1" eaLnBrk="1" hangingPunct="1"/>
            <a:r>
              <a:rPr lang="zh-CN" altLang="en-US" sz="2000" dirty="0"/>
              <a:t>完成相应的日志文件写入和查询结果输出等功能。</a:t>
            </a:r>
            <a:endParaRPr lang="zh-CN" altLang="en-US" sz="2000" dirty="0">
              <a:solidFill>
                <a:srgbClr val="990000"/>
              </a:solidFill>
              <a:latin typeface="隶书" panose="02010509060101010101" pitchFamily="49" charset="-122"/>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idx="1" hasCustomPrompt="1"/>
          </p:nvPr>
        </p:nvSpPr>
        <p:spPr>
          <a:xfrm>
            <a:off x="685800" y="762000"/>
            <a:ext cx="7772400" cy="5334000"/>
          </a:xfrm>
          <a:ln/>
        </p:spPr>
        <p:txBody>
          <a:bodyPr vert="horz" wrap="square" lIns="91440" tIns="45720" rIns="91440" bIns="45720" anchor="t" anchorCtr="0"/>
          <a:p>
            <a:pPr eaLnBrk="1" hangingPunct="1">
              <a:lnSpc>
                <a:spcPct val="90000"/>
              </a:lnSpc>
              <a:buNone/>
            </a:pPr>
            <a:r>
              <a:rPr lang="en-US" altLang="zh-CN" sz="4000" dirty="0">
                <a:solidFill>
                  <a:srgbClr val="990000"/>
                </a:solidFill>
                <a:latin typeface="隶书" panose="02010509060101010101" pitchFamily="49" charset="-122"/>
                <a:ea typeface="隶书" panose="02010509060101010101" pitchFamily="49" charset="-122"/>
              </a:rPr>
              <a:t>4.</a:t>
            </a:r>
            <a:r>
              <a:rPr lang="zh-CN" altLang="en-US" sz="4000" dirty="0">
                <a:solidFill>
                  <a:srgbClr val="990000"/>
                </a:solidFill>
                <a:latin typeface="隶书" panose="02010509060101010101" pitchFamily="49" charset="-122"/>
                <a:ea typeface="隶书" panose="02010509060101010101" pitchFamily="49" charset="-122"/>
              </a:rPr>
              <a:t>参考数据结构</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lnSpc>
                <a:spcPct val="90000"/>
              </a:lnSpc>
            </a:pPr>
            <a:r>
              <a:rPr lang="zh-CN" altLang="en-US" sz="2400" dirty="0"/>
              <a:t>建筑物的位置信息；</a:t>
            </a:r>
            <a:endParaRPr lang="en-US" altLang="zh-CN" sz="2400" dirty="0"/>
          </a:p>
          <a:p>
            <a:pPr eaLnBrk="1" hangingPunct="1">
              <a:lnSpc>
                <a:spcPct val="90000"/>
              </a:lnSpc>
            </a:pPr>
            <a:r>
              <a:rPr lang="zh-CN" altLang="en-US" sz="2400" dirty="0"/>
              <a:t>课程的上课信息，课程和上课地点的对应表；</a:t>
            </a:r>
            <a:endParaRPr lang="en-US" altLang="zh-CN" sz="2400" dirty="0"/>
          </a:p>
          <a:p>
            <a:pPr eaLnBrk="1" hangingPunct="1">
              <a:lnSpc>
                <a:spcPct val="90000"/>
              </a:lnSpc>
            </a:pPr>
            <a:r>
              <a:rPr lang="zh-CN" altLang="en-US" sz="2400" dirty="0"/>
              <a:t>课程资料、作业和考试信息；</a:t>
            </a:r>
            <a:endParaRPr lang="en-US" altLang="zh-CN" sz="2400" dirty="0"/>
          </a:p>
          <a:p>
            <a:pPr eaLnBrk="1" hangingPunct="1">
              <a:lnSpc>
                <a:spcPct val="90000"/>
              </a:lnSpc>
            </a:pPr>
            <a:r>
              <a:rPr lang="zh-CN" altLang="en-US" sz="2400" dirty="0"/>
              <a:t>个人活动和集体活动信息；</a:t>
            </a:r>
            <a:endParaRPr lang="en-US" altLang="zh-CN" sz="2400" dirty="0"/>
          </a:p>
          <a:p>
            <a:pPr eaLnBrk="1" hangingPunct="1">
              <a:lnSpc>
                <a:spcPct val="90000"/>
              </a:lnSpc>
            </a:pPr>
            <a:r>
              <a:rPr lang="zh-CN" altLang="en-US" sz="2400" dirty="0"/>
              <a:t>各条道路的距离、拥挤程度、是否可通行自行车等信息；</a:t>
            </a:r>
            <a:endParaRPr lang="en-US" altLang="zh-CN" sz="2400" dirty="0"/>
          </a:p>
          <a:p>
            <a:pPr eaLnBrk="1" hangingPunct="1">
              <a:lnSpc>
                <a:spcPct val="90000"/>
              </a:lnSpc>
            </a:pPr>
            <a:r>
              <a:rPr lang="zh-CN" altLang="en-US" sz="2400" dirty="0"/>
              <a:t>校区间班车车次信息、班车行走距离和时间开销，和公共汽车间隔信息，公共汽车行走距离和时间开销；</a:t>
            </a:r>
            <a:endParaRPr lang="en-US" altLang="zh-CN" sz="2400" dirty="0"/>
          </a:p>
          <a:p>
            <a:pPr eaLnBrk="1" hangingPunct="1">
              <a:lnSpc>
                <a:spcPct val="90000"/>
              </a:lnSpc>
            </a:pPr>
            <a:r>
              <a:rPr lang="zh-CN" altLang="en-US" sz="2400" dirty="0"/>
              <a:t>学生当前的位置信息；</a:t>
            </a:r>
            <a:endParaRPr lang="zh-CN" altLang="en-US" sz="2400" dirty="0"/>
          </a:p>
          <a:p>
            <a:pPr eaLnBrk="1" hangingPunct="1">
              <a:lnSpc>
                <a:spcPct val="90000"/>
              </a:lnSpc>
            </a:pPr>
            <a:r>
              <a:rPr lang="zh-CN" altLang="en-US" sz="2400" dirty="0"/>
              <a:t>导航策略信息和路径信息；</a:t>
            </a:r>
            <a:endParaRPr lang="zh-CN" altLang="en-US" sz="2400" dirty="0"/>
          </a:p>
          <a:p>
            <a:pPr eaLnBrk="1" hangingPunct="1">
              <a:lnSpc>
                <a:spcPct val="90000"/>
              </a:lnSpc>
            </a:pPr>
            <a:r>
              <a:rPr lang="zh-CN" altLang="en-US" sz="2400" dirty="0"/>
              <a:t>日志文件：当前时间、事件等；</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685800" y="620713"/>
            <a:ext cx="7772400" cy="1143000"/>
          </a:xfrm>
          <a:ln/>
        </p:spPr>
        <p:txBody>
          <a:bodyPr vert="horz" wrap="square" lIns="91440" tIns="45720" rIns="91440" bIns="45720" anchor="ctr" anchorCtr="0"/>
          <a:p>
            <a:r>
              <a:rPr lang="zh-CN" altLang="en-US" sz="4000" b="1" dirty="0">
                <a:solidFill>
                  <a:schemeClr val="accent2"/>
                </a:solidFill>
                <a:ea typeface="楷体_GB2312" pitchFamily="49" charset="-122"/>
              </a:rPr>
              <a:t>特别提醒</a:t>
            </a:r>
            <a:endParaRPr lang="zh-CN" altLang="en-US" sz="4000" b="1" dirty="0">
              <a:solidFill>
                <a:schemeClr val="accent2"/>
              </a:solidFill>
              <a:ea typeface="楷体_GB2312" pitchFamily="49" charset="-122"/>
            </a:endParaRPr>
          </a:p>
        </p:txBody>
      </p:sp>
      <p:sp>
        <p:nvSpPr>
          <p:cNvPr id="21507" name="内容占位符 2"/>
          <p:cNvSpPr>
            <a:spLocks noGrp="1"/>
          </p:cNvSpPr>
          <p:nvPr>
            <p:ph idx="1" hasCustomPrompt="1"/>
          </p:nvPr>
        </p:nvSpPr>
        <p:spPr>
          <a:ln/>
        </p:spPr>
        <p:txBody>
          <a:bodyPr vert="horz" wrap="square" lIns="91440" tIns="45720" rIns="91440" bIns="45720" anchor="t" anchorCtr="0"/>
          <a:p>
            <a:r>
              <a:rPr lang="zh-CN" altLang="en-US" sz="2800" b="1" dirty="0"/>
              <a:t>请务必于</a:t>
            </a:r>
            <a:r>
              <a:rPr lang="en-US" altLang="zh-CN" sz="2800" b="1" dirty="0">
                <a:solidFill>
                  <a:srgbClr val="FF0000"/>
                </a:solidFill>
              </a:rPr>
              <a:t>3</a:t>
            </a:r>
            <a:r>
              <a:rPr lang="zh-CN" altLang="en-US" sz="2800" b="1" dirty="0">
                <a:solidFill>
                  <a:srgbClr val="FF0000"/>
                </a:solidFill>
              </a:rPr>
              <a:t>月</a:t>
            </a:r>
            <a:r>
              <a:rPr lang="en-US" altLang="zh-CN" sz="2800" b="1" dirty="0">
                <a:solidFill>
                  <a:srgbClr val="FF0000"/>
                </a:solidFill>
              </a:rPr>
              <a:t>11</a:t>
            </a:r>
            <a:r>
              <a:rPr lang="zh-CN" altLang="en-US" sz="2800" b="1" dirty="0">
                <a:solidFill>
                  <a:srgbClr val="FF0000"/>
                </a:solidFill>
              </a:rPr>
              <a:t>日</a:t>
            </a:r>
            <a:r>
              <a:rPr lang="zh-CN" altLang="en-US" sz="2800" b="1" dirty="0"/>
              <a:t>之前将各组的分组情况和联系电话发到</a:t>
            </a:r>
            <a:r>
              <a:rPr lang="en-US" altLang="zh-CN" sz="2800" dirty="0"/>
              <a:t>bupt_ds02@163.com</a:t>
            </a:r>
            <a:r>
              <a:rPr lang="zh-CN" altLang="en-US" sz="2800" b="1" dirty="0"/>
              <a:t>中。将不定期地抽查各组的进展情况。</a:t>
            </a:r>
            <a:endParaRPr lang="en-US" altLang="zh-CN" sz="2800" b="1" dirty="0"/>
          </a:p>
          <a:p>
            <a:r>
              <a:rPr lang="zh-CN" altLang="en-US" sz="2800" b="1" dirty="0">
                <a:solidFill>
                  <a:srgbClr val="FF0000"/>
                </a:solidFill>
              </a:rPr>
              <a:t>从第五周开始每组每周需要提交周报阐述一周的工作进展和下一周的计划安排</a:t>
            </a:r>
            <a:r>
              <a:rPr lang="zh-CN" altLang="en-US" sz="2800" b="1"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468313" y="404813"/>
            <a:ext cx="7772400" cy="1143000"/>
          </a:xfrm>
          <a:ln/>
        </p:spPr>
        <p:txBody>
          <a:bodyPr vert="horz" wrap="square" lIns="91440" tIns="45720" rIns="91440" bIns="45720" anchor="ctr" anchorCtr="0"/>
          <a:p>
            <a:r>
              <a:rPr lang="zh-CN" altLang="en-US" sz="4000" b="1" dirty="0">
                <a:solidFill>
                  <a:schemeClr val="accent2"/>
                </a:solidFill>
                <a:ea typeface="楷体_GB2312" pitchFamily="49" charset="-122"/>
              </a:rPr>
              <a:t>进度要求和安排</a:t>
            </a:r>
            <a:endParaRPr lang="zh-CN" altLang="en-US" sz="4000" b="1" dirty="0">
              <a:solidFill>
                <a:schemeClr val="accent2"/>
              </a:solidFill>
              <a:ea typeface="楷体_GB2312" pitchFamily="49" charset="-122"/>
            </a:endParaRPr>
          </a:p>
        </p:txBody>
      </p:sp>
      <p:sp>
        <p:nvSpPr>
          <p:cNvPr id="22531" name="内容占位符 2"/>
          <p:cNvSpPr>
            <a:spLocks noGrp="1"/>
          </p:cNvSpPr>
          <p:nvPr>
            <p:ph idx="1" hasCustomPrompt="1"/>
          </p:nvPr>
        </p:nvSpPr>
        <p:spPr>
          <a:xfrm>
            <a:off x="685800" y="1196975"/>
            <a:ext cx="7772400" cy="52562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第一周  布置题目</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第二周  提交分组信息</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第三周  在线答疑</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第四周  课堂讲解疑难问题 </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第五周  提交项目计划</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第八周  中期检查</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地点</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N201</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4/20</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第三节开始</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第十五、十六周  进行验收</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1" lang="en-US" altLang="zh-CN" sz="2400" b="0" i="0" u="none" strike="noStrike" kern="1200" cap="none" spc="0" normalizeH="0" baseline="0" noProof="0" dirty="0">
                <a:ln>
                  <a:noFill/>
                </a:ln>
                <a:solidFill>
                  <a:schemeClr val="tx1"/>
                </a:solidFill>
                <a:effectLst/>
                <a:uLnTx/>
                <a:uFillTx/>
                <a:latin typeface="+mn-lt"/>
                <a:ea typeface="+mn-ea"/>
                <a:cs typeface="+mn-cs"/>
              </a:rPr>
              <a:t>6</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月</a:t>
            </a:r>
            <a:r>
              <a:rPr kumimoji="1" lang="en-US" altLang="zh-CN" sz="2400" b="0" i="0" u="none" strike="noStrike" kern="1200" cap="none" spc="0" normalizeH="0" baseline="0" noProof="0" dirty="0">
                <a:ln>
                  <a:noFill/>
                </a:ln>
                <a:solidFill>
                  <a:schemeClr val="tx1"/>
                </a:solidFill>
                <a:effectLst/>
                <a:uLnTx/>
                <a:uFillTx/>
                <a:latin typeface="+mn-lt"/>
                <a:ea typeface="+mn-ea"/>
                <a:cs typeface="+mn-cs"/>
              </a:rPr>
              <a:t>10</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日前将电子版提交到</a:t>
            </a:r>
            <a:r>
              <a:rPr kumimoji="1" lang="en-US" altLang="zh-CN" sz="2400" b="0" i="0" u="none" strike="noStrike" kern="1200" cap="none" spc="0" normalizeH="0" baseline="0" noProof="0" dirty="0">
                <a:ln>
                  <a:noFill/>
                </a:ln>
                <a:solidFill>
                  <a:schemeClr val="tx1"/>
                </a:solidFill>
                <a:effectLst/>
                <a:uLnTx/>
                <a:uFillTx/>
                <a:latin typeface="+mn-lt"/>
                <a:ea typeface="+mn-ea"/>
                <a:cs typeface="+mn-cs"/>
              </a:rPr>
              <a:t>bupt_ds02@163.com</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1" lang="en-US" altLang="zh-CN" sz="2400" b="0" i="0" u="none" strike="noStrike" kern="1200" cap="none" spc="0" normalizeH="0" baseline="0" noProof="0" dirty="0" smtClean="0">
                <a:ln>
                  <a:noFill/>
                </a:ln>
                <a:solidFill>
                  <a:schemeClr val="tx1"/>
                </a:solidFill>
                <a:effectLst/>
                <a:uLnTx/>
                <a:uFillTx/>
                <a:latin typeface="+mn-lt"/>
                <a:ea typeface="+mn-ea"/>
                <a:cs typeface="+mn-cs"/>
              </a:rPr>
              <a:t>6</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月</a:t>
            </a:r>
            <a:r>
              <a:rPr kumimoji="1" lang="en-US" altLang="zh-CN" sz="2400" b="0" i="0" u="none" strike="noStrike" kern="1200" cap="none" spc="0" normalizeH="0" baseline="0" noProof="0" dirty="0">
                <a:ln>
                  <a:noFill/>
                </a:ln>
                <a:solidFill>
                  <a:schemeClr val="tx1"/>
                </a:solidFill>
                <a:effectLst/>
                <a:uLnTx/>
                <a:uFillTx/>
                <a:latin typeface="+mn-lt"/>
                <a:ea typeface="+mn-ea"/>
                <a:cs typeface="+mn-cs"/>
              </a:rPr>
              <a:t>15</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日第三节课开始</a:t>
            </a:r>
            <a:r>
              <a:rPr kumimoji="1" lang="en-US" altLang="zh-CN" sz="2400" b="0" i="0" u="none" strike="noStrike" kern="1200" cap="none" spc="0" normalizeH="0" baseline="0" noProof="0" dirty="0" smtClean="0">
                <a:ln>
                  <a:noFill/>
                </a:ln>
                <a:solidFill>
                  <a:schemeClr val="tx1"/>
                </a:solidFill>
                <a:effectLst/>
                <a:uLnTx/>
                <a:uFillTx/>
                <a:latin typeface="+mn-lt"/>
                <a:ea typeface="+mn-ea"/>
                <a:cs typeface="+mn-cs"/>
              </a:rPr>
              <a:t>N201</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验收</a:t>
            </a:r>
            <a:endParaRPr kumimoji="1"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每周发送周报到邮箱（第五周开始提交），提交邮箱</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bupt_ds02@163.com</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611188" y="620713"/>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一、课程设计的目的</a:t>
            </a:r>
            <a:endParaRPr lang="zh-CN" altLang="en-US" sz="4000" b="1" dirty="0">
              <a:solidFill>
                <a:schemeClr val="accent2"/>
              </a:solidFill>
              <a:ea typeface="楷体_GB2312" pitchFamily="49" charset="-122"/>
            </a:endParaRPr>
          </a:p>
        </p:txBody>
      </p:sp>
      <p:sp>
        <p:nvSpPr>
          <p:cNvPr id="5123" name="Rectangle 3"/>
          <p:cNvSpPr>
            <a:spLocks noGrp="1"/>
          </p:cNvSpPr>
          <p:nvPr>
            <p:ph idx="1" hasCustomPrompt="1"/>
          </p:nvPr>
        </p:nvSpPr>
        <p:spPr>
          <a:xfrm>
            <a:off x="684213" y="2349500"/>
            <a:ext cx="7486650" cy="2087563"/>
          </a:xfrm>
          <a:ln/>
        </p:spPr>
        <p:txBody>
          <a:bodyPr vert="horz" wrap="square" lIns="91440" tIns="45720" rIns="91440" bIns="45720" anchor="t" anchorCtr="0"/>
          <a:p>
            <a:pPr eaLnBrk="1" hangingPunct="1"/>
            <a:r>
              <a:rPr lang="zh-CN" altLang="en-US" sz="2800" dirty="0">
                <a:ea typeface="隶书" panose="02010509060101010101" pitchFamily="49" charset="-122"/>
              </a:rPr>
              <a:t>巩固课堂讲授和书本知识，以理论联系实际的方法进行教和学的实践</a:t>
            </a:r>
            <a:endParaRPr lang="zh-CN" altLang="en-US" sz="2800" dirty="0">
              <a:ea typeface="隶书" panose="02010509060101010101" pitchFamily="49" charset="-122"/>
            </a:endParaRPr>
          </a:p>
          <a:p>
            <a:pPr eaLnBrk="1" hangingPunct="1"/>
            <a:r>
              <a:rPr lang="zh-CN" altLang="en-US" sz="2800" dirty="0">
                <a:ea typeface="隶书" panose="02010509060101010101" pitchFamily="49" charset="-122"/>
              </a:rPr>
              <a:t>提高分析和解决实际问题的能力</a:t>
            </a:r>
            <a:endParaRPr lang="zh-CN" altLang="en-US" sz="2800" dirty="0">
              <a:ea typeface="隶书" panose="02010509060101010101" pitchFamily="49" charset="-122"/>
            </a:endParaRPr>
          </a:p>
          <a:p>
            <a:pPr eaLnBrk="1" hangingPunct="1"/>
            <a:r>
              <a:rPr lang="zh-CN" altLang="en-US" sz="2800" dirty="0">
                <a:ea typeface="隶书" panose="02010509060101010101" pitchFamily="49" charset="-122"/>
              </a:rPr>
              <a:t>训练开发软件和书写软件文档的能力</a:t>
            </a:r>
            <a:endParaRPr lang="zh-CN" altLang="en-US" sz="2800" dirty="0">
              <a:ea typeface="隶书"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609600" y="304800"/>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二、开发软件的基本知识</a:t>
            </a:r>
            <a:endParaRPr lang="zh-CN" altLang="en-US" sz="4000" b="1" dirty="0">
              <a:solidFill>
                <a:schemeClr val="accent2"/>
              </a:solidFill>
              <a:ea typeface="楷体_GB2312" pitchFamily="49" charset="-122"/>
            </a:endParaRPr>
          </a:p>
        </p:txBody>
      </p:sp>
      <p:sp>
        <p:nvSpPr>
          <p:cNvPr id="6147" name="Rectangle 3"/>
          <p:cNvSpPr>
            <a:spLocks noGrp="1"/>
          </p:cNvSpPr>
          <p:nvPr>
            <p:ph idx="1" hasCustomPrompt="1"/>
          </p:nvPr>
        </p:nvSpPr>
        <p:spPr>
          <a:xfrm>
            <a:off x="395288" y="1557338"/>
            <a:ext cx="8424862" cy="4724400"/>
          </a:xfrm>
          <a:ln/>
        </p:spPr>
        <p:txBody>
          <a:bodyPr vert="horz" wrap="square" lIns="91440" tIns="45720" rIns="91440" bIns="45720" anchor="t" anchorCtr="0"/>
          <a:p>
            <a:pPr eaLnBrk="1" hangingPunct="1">
              <a:lnSpc>
                <a:spcPct val="80000"/>
              </a:lnSpc>
              <a:buNone/>
            </a:pPr>
            <a:r>
              <a:rPr lang="en-US" altLang="zh-CN" sz="4000" dirty="0">
                <a:solidFill>
                  <a:srgbClr val="990000"/>
                </a:solidFill>
                <a:latin typeface="隶书" panose="02010509060101010101" pitchFamily="49" charset="-122"/>
                <a:ea typeface="隶书" panose="02010509060101010101" pitchFamily="49" charset="-122"/>
              </a:rPr>
              <a:t>1. </a:t>
            </a:r>
            <a:r>
              <a:rPr lang="zh-CN" altLang="en-US" sz="4000" dirty="0">
                <a:solidFill>
                  <a:srgbClr val="990000"/>
                </a:solidFill>
                <a:latin typeface="隶书" panose="02010509060101010101" pitchFamily="49" charset="-122"/>
                <a:ea typeface="隶书" panose="02010509060101010101" pitchFamily="49" charset="-122"/>
              </a:rPr>
              <a:t>软件的组成</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lnSpc>
                <a:spcPct val="80000"/>
              </a:lnSpc>
            </a:pPr>
            <a:r>
              <a:rPr lang="zh-CN" altLang="en-US" b="1" dirty="0">
                <a:ea typeface="隶书" panose="02010509060101010101" pitchFamily="49" charset="-122"/>
              </a:rPr>
              <a:t>应用程序</a:t>
            </a:r>
            <a:endParaRPr lang="zh-CN" altLang="en-US" b="1" dirty="0">
              <a:ea typeface="隶书" panose="02010509060101010101" pitchFamily="49" charset="-122"/>
            </a:endParaRPr>
          </a:p>
          <a:p>
            <a:pPr eaLnBrk="1" hangingPunct="1">
              <a:lnSpc>
                <a:spcPct val="80000"/>
              </a:lnSpc>
              <a:buNone/>
            </a:pPr>
            <a:r>
              <a:rPr lang="zh-CN" altLang="en-US" dirty="0"/>
              <a:t>   </a:t>
            </a:r>
            <a:r>
              <a:rPr lang="zh-CN" altLang="en-US" sz="2800" dirty="0"/>
              <a:t>直接面向用户为解决特定问题而编写的程序。</a:t>
            </a:r>
            <a:endParaRPr lang="zh-CN" altLang="en-US" sz="2800" dirty="0"/>
          </a:p>
          <a:p>
            <a:pPr eaLnBrk="1" hangingPunct="1">
              <a:lnSpc>
                <a:spcPct val="80000"/>
              </a:lnSpc>
            </a:pPr>
            <a:r>
              <a:rPr lang="zh-CN" altLang="en-US" b="1" dirty="0">
                <a:ea typeface="隶书" panose="02010509060101010101" pitchFamily="49" charset="-122"/>
              </a:rPr>
              <a:t>系统程序</a:t>
            </a:r>
            <a:endParaRPr lang="zh-CN" altLang="en-US" b="1" dirty="0">
              <a:ea typeface="隶书" panose="02010509060101010101" pitchFamily="49" charset="-122"/>
            </a:endParaRPr>
          </a:p>
          <a:p>
            <a:pPr eaLnBrk="1" hangingPunct="1">
              <a:lnSpc>
                <a:spcPct val="80000"/>
              </a:lnSpc>
              <a:buNone/>
            </a:pPr>
            <a:r>
              <a:rPr lang="zh-CN" altLang="en-US" dirty="0"/>
              <a:t>    </a:t>
            </a:r>
            <a:r>
              <a:rPr lang="zh-CN" altLang="en-US" sz="2800" dirty="0"/>
              <a:t>应用程序的支撑部分。如操作系统、编译程序等。</a:t>
            </a:r>
            <a:endParaRPr lang="zh-CN" altLang="en-US" dirty="0"/>
          </a:p>
          <a:p>
            <a:pPr eaLnBrk="1" hangingPunct="1">
              <a:lnSpc>
                <a:spcPct val="80000"/>
              </a:lnSpc>
            </a:pPr>
            <a:r>
              <a:rPr lang="zh-CN" altLang="en-US" b="1" dirty="0">
                <a:ea typeface="隶书" panose="02010509060101010101" pitchFamily="49" charset="-122"/>
              </a:rPr>
              <a:t>面向用户的文档</a:t>
            </a:r>
            <a:endParaRPr lang="zh-CN" altLang="en-US" b="1" dirty="0">
              <a:ea typeface="隶书" panose="02010509060101010101" pitchFamily="49" charset="-122"/>
            </a:endParaRPr>
          </a:p>
          <a:p>
            <a:pPr eaLnBrk="1" hangingPunct="1">
              <a:lnSpc>
                <a:spcPct val="80000"/>
              </a:lnSpc>
              <a:buNone/>
            </a:pPr>
            <a:r>
              <a:rPr lang="zh-CN" altLang="en-US" dirty="0"/>
              <a:t>    </a:t>
            </a:r>
            <a:r>
              <a:rPr lang="zh-CN" altLang="en-US" sz="2800" dirty="0"/>
              <a:t>指明如何使用、维护、修改程序。如用户手册、操作手册等。</a:t>
            </a:r>
            <a:endParaRPr lang="zh-CN" altLang="en-US" dirty="0"/>
          </a:p>
          <a:p>
            <a:pPr eaLnBrk="1" hangingPunct="1">
              <a:lnSpc>
                <a:spcPct val="80000"/>
              </a:lnSpc>
            </a:pPr>
            <a:r>
              <a:rPr lang="zh-CN" altLang="en-US" b="1" dirty="0">
                <a:ea typeface="隶书" panose="02010509060101010101" pitchFamily="49" charset="-122"/>
              </a:rPr>
              <a:t>面向开发者的文档</a:t>
            </a:r>
            <a:endParaRPr lang="zh-CN" altLang="en-US" b="1" dirty="0">
              <a:ea typeface="隶书" panose="02010509060101010101" pitchFamily="49" charset="-122"/>
            </a:endParaRPr>
          </a:p>
          <a:p>
            <a:pPr eaLnBrk="1" hangingPunct="1">
              <a:lnSpc>
                <a:spcPct val="80000"/>
              </a:lnSpc>
              <a:buNone/>
            </a:pPr>
            <a:r>
              <a:rPr lang="zh-CN" altLang="en-US" sz="2800" dirty="0"/>
              <a:t>     保证软件按质、按期有效地进行开发。</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609600" y="304800"/>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二、开发软件的基本知识</a:t>
            </a:r>
            <a:r>
              <a:rPr lang="zh-CN" altLang="en-US" sz="4000" dirty="0">
                <a:solidFill>
                  <a:schemeClr val="accent2"/>
                </a:solidFill>
                <a:ea typeface="楷体_GB2312" pitchFamily="49" charset="-122"/>
              </a:rPr>
              <a:t>（续）</a:t>
            </a:r>
            <a:endParaRPr lang="zh-CN" altLang="en-US" sz="4000" dirty="0">
              <a:solidFill>
                <a:schemeClr val="accent2"/>
              </a:solidFill>
              <a:ea typeface="楷体_GB2312" pitchFamily="49" charset="-122"/>
            </a:endParaRPr>
          </a:p>
        </p:txBody>
      </p:sp>
      <p:sp>
        <p:nvSpPr>
          <p:cNvPr id="7171" name="Rectangle 5"/>
          <p:cNvSpPr>
            <a:spLocks noGrp="1"/>
          </p:cNvSpPr>
          <p:nvPr>
            <p:ph idx="1" hasCustomPrompt="1"/>
          </p:nvPr>
        </p:nvSpPr>
        <p:spPr>
          <a:xfrm>
            <a:off x="323850" y="1484313"/>
            <a:ext cx="8424863" cy="4724400"/>
          </a:xfrm>
          <a:ln/>
        </p:spPr>
        <p:txBody>
          <a:bodyPr vert="horz" wrap="square" lIns="91440" tIns="45720" rIns="91440" bIns="45720" anchor="t" anchorCtr="0"/>
          <a:p>
            <a:pPr eaLnBrk="1" hangingPunct="1">
              <a:buNone/>
            </a:pPr>
            <a:r>
              <a:rPr lang="en-US" altLang="zh-CN" sz="4000" dirty="0">
                <a:solidFill>
                  <a:srgbClr val="990000"/>
                </a:solidFill>
                <a:latin typeface="隶书" panose="02010509060101010101" pitchFamily="49" charset="-122"/>
                <a:ea typeface="隶书" panose="02010509060101010101" pitchFamily="49" charset="-122"/>
              </a:rPr>
              <a:t>2. </a:t>
            </a:r>
            <a:r>
              <a:rPr lang="zh-CN" altLang="en-US" sz="4000" dirty="0">
                <a:solidFill>
                  <a:srgbClr val="990000"/>
                </a:solidFill>
                <a:latin typeface="隶书" panose="02010509060101010101" pitchFamily="49" charset="-122"/>
                <a:ea typeface="隶书" panose="02010509060101010101" pitchFamily="49" charset="-122"/>
              </a:rPr>
              <a:t>开发软件的几个阶段</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r>
              <a:rPr lang="zh-CN" altLang="en-US" sz="2800" b="1" dirty="0">
                <a:ea typeface="楷体_GB2312" pitchFamily="49" charset="-122"/>
              </a:rPr>
              <a:t>需求分析</a:t>
            </a:r>
            <a:r>
              <a:rPr lang="zh-CN" altLang="en-US" sz="2800" dirty="0"/>
              <a:t>：</a:t>
            </a:r>
            <a:r>
              <a:rPr lang="zh-CN" altLang="en-US" sz="2400" dirty="0"/>
              <a:t>明确任务定义是什么，限制条件是什么。例如：输入</a:t>
            </a:r>
            <a:r>
              <a:rPr lang="en-US" altLang="zh-CN" sz="2400" dirty="0"/>
              <a:t>/</a:t>
            </a:r>
            <a:r>
              <a:rPr lang="zh-CN" altLang="en-US" sz="2400" dirty="0"/>
              <a:t>输出数据的类型、值的范围以及形式等。</a:t>
            </a:r>
            <a:endParaRPr lang="zh-CN" altLang="en-US" sz="2400" dirty="0"/>
          </a:p>
          <a:p>
            <a:pPr eaLnBrk="1" hangingPunct="1"/>
            <a:r>
              <a:rPr lang="zh-CN" altLang="en-US" sz="2800" b="1" dirty="0">
                <a:ea typeface="楷体_GB2312" pitchFamily="49" charset="-122"/>
              </a:rPr>
              <a:t>概要设计</a:t>
            </a:r>
            <a:r>
              <a:rPr lang="zh-CN" altLang="en-US" sz="2800" dirty="0"/>
              <a:t>：</a:t>
            </a:r>
            <a:r>
              <a:rPr lang="zh-CN" altLang="en-US" sz="2400" dirty="0"/>
              <a:t>定义所需的数据结构；划分结构清晰、层次分明的主模块和各子功能模块；定义各模块之间的接口。</a:t>
            </a:r>
            <a:endParaRPr lang="zh-CN" altLang="en-US" sz="2400" dirty="0"/>
          </a:p>
          <a:p>
            <a:pPr eaLnBrk="1" hangingPunct="1"/>
            <a:r>
              <a:rPr lang="zh-CN" altLang="en-US" sz="2800" b="1" dirty="0">
                <a:ea typeface="楷体_GB2312" pitchFamily="49" charset="-122"/>
              </a:rPr>
              <a:t>详细设计</a:t>
            </a:r>
            <a:r>
              <a:rPr lang="zh-CN" altLang="en-US" sz="2800" dirty="0"/>
              <a:t>：</a:t>
            </a:r>
            <a:r>
              <a:rPr lang="zh-CN" altLang="en-US" sz="2400" dirty="0"/>
              <a:t>对模块流程进行描述，定义数据结构的基本操作，画出函数调用关系，写出函数的伪码算法。</a:t>
            </a:r>
            <a:endParaRPr lang="zh-CN" altLang="en-US" sz="2400" dirty="0"/>
          </a:p>
          <a:p>
            <a:pPr eaLnBrk="1" hangingPunct="1"/>
            <a:r>
              <a:rPr lang="zh-CN" altLang="en-US" sz="2800" b="1" dirty="0">
                <a:ea typeface="楷体_GB2312" pitchFamily="49" charset="-122"/>
              </a:rPr>
              <a:t>编码</a:t>
            </a:r>
            <a:r>
              <a:rPr lang="zh-CN" altLang="en-US" sz="2800" dirty="0"/>
              <a:t>：</a:t>
            </a:r>
            <a:r>
              <a:rPr lang="zh-CN" altLang="en-US" sz="2400" dirty="0"/>
              <a:t>选择一种合适的程序设计语言（软件开发环境），按设计说明产生程序。</a:t>
            </a:r>
            <a:endParaRPr lang="zh-CN" altLang="en-US" sz="2400" dirty="0"/>
          </a:p>
          <a:p>
            <a:pPr eaLnBrk="1" hangingPunct="1"/>
            <a:r>
              <a:rPr lang="zh-CN" altLang="en-US" sz="2800" b="1" dirty="0">
                <a:ea typeface="楷体_GB2312" pitchFamily="49" charset="-122"/>
              </a:rPr>
              <a:t>测试</a:t>
            </a:r>
            <a:r>
              <a:rPr lang="zh-CN" altLang="en-US" sz="2800" dirty="0"/>
              <a:t>：</a:t>
            </a:r>
            <a:r>
              <a:rPr lang="zh-CN" altLang="en-US" sz="2400" dirty="0"/>
              <a:t>设计测试用例，对软件进行测试。</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766763" y="182563"/>
            <a:ext cx="7772400" cy="99695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三、安排与要求</a:t>
            </a:r>
            <a:endParaRPr lang="zh-CN" altLang="en-US" sz="4000" b="1" dirty="0">
              <a:solidFill>
                <a:schemeClr val="accent2"/>
              </a:solidFill>
              <a:ea typeface="楷体_GB2312" pitchFamily="49" charset="-122"/>
            </a:endParaRPr>
          </a:p>
        </p:txBody>
      </p:sp>
      <p:sp>
        <p:nvSpPr>
          <p:cNvPr id="8195" name="Rectangle 5"/>
          <p:cNvSpPr/>
          <p:nvPr/>
        </p:nvSpPr>
        <p:spPr>
          <a:xfrm>
            <a:off x="5942013" y="3000375"/>
            <a:ext cx="1509712" cy="284163"/>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6" name="Rectangle 6"/>
          <p:cNvSpPr/>
          <p:nvPr/>
        </p:nvSpPr>
        <p:spPr>
          <a:xfrm>
            <a:off x="5942013" y="2640013"/>
            <a:ext cx="1447800" cy="304800"/>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7" name="Rectangle 7"/>
          <p:cNvSpPr/>
          <p:nvPr/>
        </p:nvSpPr>
        <p:spPr>
          <a:xfrm>
            <a:off x="5940425" y="3860800"/>
            <a:ext cx="1654175" cy="360363"/>
          </a:xfrm>
          <a:prstGeom prst="rect">
            <a:avLst/>
          </a:prstGeom>
          <a:solidFill>
            <a:schemeClr val="hlink"/>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8" name="Rectangle 8"/>
          <p:cNvSpPr/>
          <p:nvPr/>
        </p:nvSpPr>
        <p:spPr>
          <a:xfrm>
            <a:off x="5940425" y="3429000"/>
            <a:ext cx="1676400" cy="304800"/>
          </a:xfrm>
          <a:prstGeom prst="rect">
            <a:avLst/>
          </a:prstGeom>
          <a:solidFill>
            <a:schemeClr val="hlink"/>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9" name="Rectangle 9"/>
          <p:cNvSpPr/>
          <p:nvPr/>
        </p:nvSpPr>
        <p:spPr>
          <a:xfrm>
            <a:off x="1260475" y="2566988"/>
            <a:ext cx="4391025" cy="381000"/>
          </a:xfrm>
          <a:prstGeom prst="rect">
            <a:avLst/>
          </a:prstGeom>
          <a:solidFill>
            <a:schemeClr val="hlink"/>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grpSp>
        <p:nvGrpSpPr>
          <p:cNvPr id="8200" name="Group 10"/>
          <p:cNvGrpSpPr/>
          <p:nvPr/>
        </p:nvGrpSpPr>
        <p:grpSpPr>
          <a:xfrm>
            <a:off x="5508625" y="2711450"/>
            <a:ext cx="457200" cy="1371600"/>
            <a:chOff x="2988" y="1167"/>
            <a:chExt cx="288" cy="864"/>
          </a:xfrm>
        </p:grpSpPr>
        <p:sp>
          <p:nvSpPr>
            <p:cNvPr id="8211" name="Line 11"/>
            <p:cNvSpPr/>
            <p:nvPr/>
          </p:nvSpPr>
          <p:spPr>
            <a:xfrm>
              <a:off x="2988" y="1167"/>
              <a:ext cx="288" cy="0"/>
            </a:xfrm>
            <a:prstGeom prst="line">
              <a:avLst/>
            </a:prstGeom>
            <a:ln w="9525" cap="flat" cmpd="sng">
              <a:solidFill>
                <a:schemeClr val="tx1"/>
              </a:solidFill>
              <a:prstDash val="solid"/>
              <a:headEnd type="none" w="med" len="med"/>
              <a:tailEnd type="none" w="med" len="med"/>
            </a:ln>
          </p:spPr>
        </p:sp>
        <p:sp>
          <p:nvSpPr>
            <p:cNvPr id="8212" name="Line 12"/>
            <p:cNvSpPr/>
            <p:nvPr/>
          </p:nvSpPr>
          <p:spPr>
            <a:xfrm>
              <a:off x="3132" y="1167"/>
              <a:ext cx="0" cy="864"/>
            </a:xfrm>
            <a:prstGeom prst="line">
              <a:avLst/>
            </a:prstGeom>
            <a:ln w="9525" cap="flat" cmpd="sng">
              <a:solidFill>
                <a:schemeClr val="tx1"/>
              </a:solidFill>
              <a:prstDash val="solid"/>
              <a:headEnd type="none" w="med" len="med"/>
              <a:tailEnd type="none" w="med" len="med"/>
            </a:ln>
          </p:spPr>
        </p:sp>
        <p:sp>
          <p:nvSpPr>
            <p:cNvPr id="8213" name="Line 13"/>
            <p:cNvSpPr/>
            <p:nvPr/>
          </p:nvSpPr>
          <p:spPr>
            <a:xfrm>
              <a:off x="3132" y="1455"/>
              <a:ext cx="144" cy="0"/>
            </a:xfrm>
            <a:prstGeom prst="line">
              <a:avLst/>
            </a:prstGeom>
            <a:ln w="9525" cap="flat" cmpd="sng">
              <a:solidFill>
                <a:schemeClr val="tx1"/>
              </a:solidFill>
              <a:prstDash val="solid"/>
              <a:headEnd type="none" w="med" len="med"/>
              <a:tailEnd type="none" w="med" len="med"/>
            </a:ln>
          </p:spPr>
        </p:sp>
        <p:sp>
          <p:nvSpPr>
            <p:cNvPr id="8214" name="Line 14"/>
            <p:cNvSpPr/>
            <p:nvPr/>
          </p:nvSpPr>
          <p:spPr>
            <a:xfrm>
              <a:off x="3132" y="1743"/>
              <a:ext cx="144" cy="0"/>
            </a:xfrm>
            <a:prstGeom prst="line">
              <a:avLst/>
            </a:prstGeom>
            <a:ln w="9525" cap="flat" cmpd="sng">
              <a:solidFill>
                <a:schemeClr val="tx1"/>
              </a:solidFill>
              <a:prstDash val="solid"/>
              <a:headEnd type="none" w="med" len="med"/>
              <a:tailEnd type="none" w="med" len="med"/>
            </a:ln>
          </p:spPr>
        </p:sp>
        <p:sp>
          <p:nvSpPr>
            <p:cNvPr id="8215" name="Line 15"/>
            <p:cNvSpPr/>
            <p:nvPr/>
          </p:nvSpPr>
          <p:spPr>
            <a:xfrm>
              <a:off x="3132" y="2031"/>
              <a:ext cx="144" cy="0"/>
            </a:xfrm>
            <a:prstGeom prst="line">
              <a:avLst/>
            </a:prstGeom>
            <a:ln w="9525" cap="flat" cmpd="sng">
              <a:solidFill>
                <a:schemeClr val="tx1"/>
              </a:solidFill>
              <a:prstDash val="solid"/>
              <a:headEnd type="none" w="med" len="med"/>
              <a:tailEnd type="none" w="med" len="med"/>
            </a:ln>
          </p:spPr>
        </p:sp>
      </p:grpSp>
      <p:sp>
        <p:nvSpPr>
          <p:cNvPr id="8201" name="Text Box 16"/>
          <p:cNvSpPr txBox="1"/>
          <p:nvPr/>
        </p:nvSpPr>
        <p:spPr>
          <a:xfrm>
            <a:off x="1565275" y="2947988"/>
            <a:ext cx="286226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dirty="0"/>
              <a:t>例</a:t>
            </a:r>
            <a:r>
              <a:rPr lang="en-US" altLang="zh-CN" sz="2400" dirty="0"/>
              <a:t>:  </a:t>
            </a:r>
            <a:r>
              <a:rPr lang="zh-CN" altLang="en-US" sz="2400" dirty="0"/>
              <a:t>张三</a:t>
            </a:r>
            <a:r>
              <a:rPr lang="en-US" altLang="zh-CN" sz="2400" dirty="0"/>
              <a:t>-</a:t>
            </a:r>
            <a:r>
              <a:rPr lang="zh-CN" altLang="en-US" sz="2400" dirty="0"/>
              <a:t>李四</a:t>
            </a:r>
            <a:r>
              <a:rPr lang="en-US" altLang="zh-CN" sz="2400" dirty="0"/>
              <a:t>-</a:t>
            </a:r>
            <a:r>
              <a:rPr lang="zh-CN" altLang="en-US" sz="2400" dirty="0"/>
              <a:t>王五</a:t>
            </a:r>
            <a:endParaRPr lang="en-US" altLang="zh-CN" sz="2400" dirty="0"/>
          </a:p>
        </p:txBody>
      </p:sp>
      <p:sp>
        <p:nvSpPr>
          <p:cNvPr id="8202" name="Rectangle 17"/>
          <p:cNvSpPr>
            <a:spLocks noGrp="1"/>
          </p:cNvSpPr>
          <p:nvPr>
            <p:ph idx="1" hasCustomPrompt="1"/>
          </p:nvPr>
        </p:nvSpPr>
        <p:spPr>
          <a:xfrm>
            <a:off x="317500" y="1143000"/>
            <a:ext cx="8543925" cy="5454650"/>
          </a:xfrm>
          <a:ln/>
        </p:spPr>
        <p:txBody>
          <a:bodyPr vert="horz" wrap="square" lIns="91440" tIns="45720" rIns="91440" bIns="45720" anchor="t" anchorCtr="0"/>
          <a:p>
            <a:pPr eaLnBrk="1" hangingPunct="1"/>
            <a:r>
              <a:rPr lang="zh-CN" altLang="en-US" sz="2400" dirty="0"/>
              <a:t>按照软件开发的各个阶段完成任务</a:t>
            </a:r>
            <a:endParaRPr lang="zh-CN" altLang="en-US" sz="2400" dirty="0"/>
          </a:p>
          <a:p>
            <a:pPr eaLnBrk="1" hangingPunct="1"/>
            <a:r>
              <a:rPr lang="zh-CN" altLang="en-US" sz="2400" dirty="0"/>
              <a:t>整个开发过程中注意积累文档，任务完毕应做到文档完备</a:t>
            </a:r>
            <a:endParaRPr lang="zh-CN" altLang="en-US" sz="2400" dirty="0"/>
          </a:p>
          <a:p>
            <a:pPr eaLnBrk="1" hangingPunct="1"/>
            <a:r>
              <a:rPr lang="zh-CN" altLang="en-US" sz="2400" dirty="0"/>
              <a:t>报告（电子版）参考格式：</a:t>
            </a:r>
            <a:endParaRPr lang="zh-CN" altLang="en-US" sz="2400" dirty="0"/>
          </a:p>
          <a:p>
            <a:pPr eaLnBrk="1" hangingPunct="1">
              <a:buNone/>
            </a:pPr>
            <a:r>
              <a:rPr lang="zh-CN" altLang="en-US" sz="2400" dirty="0"/>
              <a:t>           姓名</a:t>
            </a:r>
            <a:r>
              <a:rPr lang="en-US" altLang="zh-CN" sz="2400" dirty="0"/>
              <a:t>1-</a:t>
            </a:r>
            <a:r>
              <a:rPr lang="zh-CN" altLang="en-US" sz="2400" dirty="0"/>
              <a:t>姓名</a:t>
            </a:r>
            <a:r>
              <a:rPr lang="en-US" altLang="zh-CN" sz="2400" dirty="0"/>
              <a:t>2-</a:t>
            </a:r>
            <a:r>
              <a:rPr lang="zh-CN" altLang="en-US" sz="2400" dirty="0"/>
              <a:t>姓名</a:t>
            </a:r>
            <a:r>
              <a:rPr lang="en-US" altLang="zh-CN" sz="2400" dirty="0"/>
              <a:t>3                              report.doc</a:t>
            </a:r>
            <a:endParaRPr lang="en-US" altLang="zh-CN" sz="2400" dirty="0"/>
          </a:p>
          <a:p>
            <a:pPr eaLnBrk="1" hangingPunct="1">
              <a:buNone/>
            </a:pPr>
            <a:r>
              <a:rPr lang="en-US" altLang="zh-CN" sz="2400" dirty="0"/>
              <a:t>                                                                          run.exe</a:t>
            </a:r>
            <a:endParaRPr lang="en-US" altLang="zh-CN" sz="2400" dirty="0"/>
          </a:p>
          <a:p>
            <a:pPr eaLnBrk="1" hangingPunct="1">
              <a:buNone/>
            </a:pPr>
            <a:r>
              <a:rPr lang="en-US" altLang="zh-CN" sz="2400" dirty="0"/>
              <a:t>                                                                          source_code</a:t>
            </a:r>
            <a:endParaRPr lang="en-US" altLang="zh-CN" sz="2400" dirty="0"/>
          </a:p>
          <a:p>
            <a:pPr eaLnBrk="1" hangingPunct="1">
              <a:buNone/>
            </a:pPr>
            <a:r>
              <a:rPr lang="en-US" altLang="zh-CN" sz="2400" dirty="0"/>
              <a:t>                                                                          document</a:t>
            </a:r>
            <a:endParaRPr lang="en-US" altLang="zh-CN" sz="2400" dirty="0"/>
          </a:p>
          <a:p>
            <a:pPr eaLnBrk="1" hangingPunct="1">
              <a:buNone/>
            </a:pPr>
            <a:r>
              <a:rPr lang="en-US" altLang="zh-CN" sz="2400" dirty="0"/>
              <a:t>  </a:t>
            </a:r>
            <a:endParaRPr lang="en-US" altLang="zh-CN" sz="2400" dirty="0"/>
          </a:p>
          <a:p>
            <a:pPr eaLnBrk="1" hangingPunct="1"/>
            <a:r>
              <a:rPr lang="zh-CN" altLang="en-US" sz="2400" dirty="0"/>
              <a:t>每组人数 </a:t>
            </a:r>
            <a:r>
              <a:rPr lang="en-US" altLang="zh-CN" sz="2400" dirty="0"/>
              <a:t>3</a:t>
            </a:r>
            <a:r>
              <a:rPr lang="zh-CN" altLang="en-US" sz="2400" dirty="0"/>
              <a:t>人</a:t>
            </a:r>
            <a:endParaRPr lang="zh-CN" altLang="en-US" sz="2400" dirty="0"/>
          </a:p>
          <a:p>
            <a:pPr eaLnBrk="1" hangingPunct="1"/>
            <a:r>
              <a:rPr lang="zh-CN" altLang="en-US" sz="2400" dirty="0"/>
              <a:t>交报告（电子版）日期：</a:t>
            </a:r>
            <a:r>
              <a:rPr lang="en-US" altLang="zh-CN" sz="2400" dirty="0"/>
              <a:t>2022</a:t>
            </a:r>
            <a:r>
              <a:rPr lang="zh-CN" altLang="en-US" sz="2400" dirty="0"/>
              <a:t>年</a:t>
            </a:r>
            <a:r>
              <a:rPr lang="en-US" altLang="zh-CN" sz="2400" dirty="0"/>
              <a:t>6</a:t>
            </a:r>
            <a:r>
              <a:rPr lang="zh-CN" altLang="en-US" sz="2400" dirty="0"/>
              <a:t>月</a:t>
            </a:r>
            <a:r>
              <a:rPr lang="en-US" altLang="zh-CN" sz="2400" dirty="0"/>
              <a:t>10</a:t>
            </a:r>
            <a:r>
              <a:rPr lang="zh-CN" altLang="en-US" sz="2400" dirty="0"/>
              <a:t>日</a:t>
            </a:r>
            <a:endParaRPr lang="zh-CN" altLang="en-US" sz="2400" dirty="0"/>
          </a:p>
          <a:p>
            <a:pPr eaLnBrk="1" hangingPunct="1">
              <a:buNone/>
            </a:pPr>
            <a:r>
              <a:rPr lang="zh-CN" altLang="en-US" sz="2400" dirty="0"/>
              <a:t>     前打包后发给邮箱或验收时提交到邮箱</a:t>
            </a:r>
            <a:endParaRPr lang="en-US" altLang="zh-CN" sz="2400" dirty="0"/>
          </a:p>
          <a:p>
            <a:pPr eaLnBrk="1" hangingPunct="1">
              <a:buNone/>
            </a:pPr>
            <a:r>
              <a:rPr lang="en-US" altLang="zh-CN" sz="2400" dirty="0"/>
              <a:t>		bupt_ds02@163.com</a:t>
            </a:r>
            <a:endParaRPr lang="zh-CN" altLang="en-US" sz="2400" dirty="0"/>
          </a:p>
        </p:txBody>
      </p:sp>
      <p:sp>
        <p:nvSpPr>
          <p:cNvPr id="8203" name="AutoShape 19"/>
          <p:cNvSpPr/>
          <p:nvPr/>
        </p:nvSpPr>
        <p:spPr>
          <a:xfrm flipH="1">
            <a:off x="3246438" y="3605213"/>
            <a:ext cx="1152525" cy="796925"/>
          </a:xfrm>
          <a:prstGeom prst="borderCallout2">
            <a:avLst>
              <a:gd name="adj1" fmla="val 14343"/>
              <a:gd name="adj2" fmla="val -6616"/>
              <a:gd name="adj3" fmla="val 14343"/>
              <a:gd name="adj4" fmla="val -26171"/>
              <a:gd name="adj5" fmla="val -84463"/>
              <a:gd name="adj6" fmla="val -46560"/>
            </a:avLst>
          </a:prstGeom>
          <a:no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000" dirty="0">
                <a:latin typeface="Arial" panose="020B0604020202020204" pitchFamily="34" charset="0"/>
                <a:ea typeface="楷体_GB2312" pitchFamily="49" charset="-122"/>
              </a:rPr>
              <a:t>文件夹名称</a:t>
            </a:r>
            <a:endParaRPr lang="zh-CN" altLang="en-US" sz="2000" dirty="0">
              <a:latin typeface="Arial" panose="020B0604020202020204" pitchFamily="34" charset="0"/>
              <a:ea typeface="楷体_GB2312" pitchFamily="49" charset="-122"/>
            </a:endParaRPr>
          </a:p>
        </p:txBody>
      </p:sp>
      <p:sp>
        <p:nvSpPr>
          <p:cNvPr id="8204" name="Line 20"/>
          <p:cNvSpPr/>
          <p:nvPr/>
        </p:nvSpPr>
        <p:spPr>
          <a:xfrm flipV="1">
            <a:off x="4418013" y="3662363"/>
            <a:ext cx="1309687" cy="274637"/>
          </a:xfrm>
          <a:prstGeom prst="line">
            <a:avLst/>
          </a:prstGeom>
          <a:ln w="9525" cap="flat" cmpd="sng">
            <a:solidFill>
              <a:schemeClr val="accent1"/>
            </a:solidFill>
            <a:prstDash val="solid"/>
            <a:headEnd type="none" w="med" len="med"/>
            <a:tailEnd type="none" w="med" len="med"/>
          </a:ln>
        </p:spPr>
      </p:sp>
      <p:sp>
        <p:nvSpPr>
          <p:cNvPr id="8205" name="Line 21"/>
          <p:cNvSpPr/>
          <p:nvPr/>
        </p:nvSpPr>
        <p:spPr>
          <a:xfrm>
            <a:off x="4427538" y="4149725"/>
            <a:ext cx="1584325" cy="0"/>
          </a:xfrm>
          <a:prstGeom prst="line">
            <a:avLst/>
          </a:prstGeom>
          <a:ln w="9525" cap="flat" cmpd="sng">
            <a:solidFill>
              <a:schemeClr val="accent1"/>
            </a:solidFill>
            <a:prstDash val="solid"/>
            <a:headEnd type="none" w="med" len="med"/>
            <a:tailEnd type="none" w="med" len="med"/>
          </a:ln>
        </p:spPr>
      </p:sp>
      <p:sp>
        <p:nvSpPr>
          <p:cNvPr id="8206" name="AutoShape 22"/>
          <p:cNvSpPr/>
          <p:nvPr/>
        </p:nvSpPr>
        <p:spPr>
          <a:xfrm>
            <a:off x="7812088" y="2060575"/>
            <a:ext cx="1042987" cy="431800"/>
          </a:xfrm>
          <a:prstGeom prst="borderCallout2">
            <a:avLst>
              <a:gd name="adj1" fmla="val 26472"/>
              <a:gd name="adj2" fmla="val -7306"/>
              <a:gd name="adj3" fmla="val 26472"/>
              <a:gd name="adj4" fmla="val -43685"/>
              <a:gd name="adj5" fmla="val 134190"/>
              <a:gd name="adj6" fmla="val -81431"/>
            </a:avLst>
          </a:prstGeom>
          <a:no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000" dirty="0">
                <a:ea typeface="楷体_GB2312" pitchFamily="49" charset="-122"/>
              </a:rPr>
              <a:t>文件名</a:t>
            </a:r>
            <a:endParaRPr lang="zh-CN" altLang="en-US" sz="2000" dirty="0">
              <a:ea typeface="楷体_GB2312" pitchFamily="49" charset="-122"/>
            </a:endParaRPr>
          </a:p>
        </p:txBody>
      </p:sp>
      <p:sp>
        <p:nvSpPr>
          <p:cNvPr id="8207" name="Line 23"/>
          <p:cNvSpPr/>
          <p:nvPr/>
        </p:nvSpPr>
        <p:spPr>
          <a:xfrm flipH="1">
            <a:off x="7451725" y="2422525"/>
            <a:ext cx="433388" cy="719138"/>
          </a:xfrm>
          <a:prstGeom prst="line">
            <a:avLst/>
          </a:prstGeom>
          <a:ln w="9525" cap="flat" cmpd="sng">
            <a:solidFill>
              <a:schemeClr val="accent1"/>
            </a:solidFill>
            <a:prstDash val="solid"/>
            <a:headEnd type="none" w="med" len="med"/>
            <a:tailEnd type="none" w="med" len="med"/>
          </a:ln>
        </p:spPr>
      </p:sp>
      <p:sp>
        <p:nvSpPr>
          <p:cNvPr id="8208" name="Text Box 24"/>
          <p:cNvSpPr txBox="1"/>
          <p:nvPr/>
        </p:nvSpPr>
        <p:spPr>
          <a:xfrm>
            <a:off x="7534275" y="3798888"/>
            <a:ext cx="14763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dirty="0">
                <a:solidFill>
                  <a:srgbClr val="FF0000"/>
                </a:solidFill>
              </a:rPr>
              <a:t>注意后续文档说明</a:t>
            </a:r>
            <a:endParaRPr lang="en-US" altLang="zh-CN" sz="2000" dirty="0">
              <a:solidFill>
                <a:srgbClr val="FF0000"/>
              </a:solidFill>
            </a:endParaRPr>
          </a:p>
        </p:txBody>
      </p:sp>
      <p:sp>
        <p:nvSpPr>
          <p:cNvPr id="8209" name="Text Box 25"/>
          <p:cNvSpPr txBox="1"/>
          <p:nvPr/>
        </p:nvSpPr>
        <p:spPr>
          <a:xfrm>
            <a:off x="6057900" y="4591050"/>
            <a:ext cx="2881313" cy="1625600"/>
          </a:xfrm>
          <a:prstGeom prst="rect">
            <a:avLst/>
          </a:prstGeom>
          <a:no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dirty="0">
                <a:latin typeface="楷体_GB2312" pitchFamily="49" charset="-122"/>
                <a:ea typeface="楷体_GB2312" pitchFamily="49" charset="-122"/>
              </a:rPr>
              <a:t>注</a:t>
            </a:r>
            <a:r>
              <a:rPr lang="en-US" altLang="zh-CN" sz="2000" dirty="0">
                <a:latin typeface="楷体_GB2312" pitchFamily="49" charset="-122"/>
                <a:ea typeface="楷体_GB2312" pitchFamily="49" charset="-122"/>
              </a:rPr>
              <a:t>1.report</a:t>
            </a:r>
            <a:r>
              <a:rPr lang="zh-CN" altLang="en-US" sz="2000" dirty="0">
                <a:latin typeface="楷体_GB2312" pitchFamily="49" charset="-122"/>
                <a:ea typeface="楷体_GB2312" pitchFamily="49" charset="-122"/>
              </a:rPr>
              <a:t>为学校课程设计报告表；</a:t>
            </a:r>
            <a:endParaRPr lang="zh-CN" altLang="en-US" sz="2000" dirty="0">
              <a:latin typeface="楷体_GB2312" pitchFamily="49" charset="-122"/>
              <a:ea typeface="楷体_GB2312" pitchFamily="49" charset="-122"/>
            </a:endParaRPr>
          </a:p>
          <a:p>
            <a:pPr marL="0" lvl="0" indent="0">
              <a:spcBef>
                <a:spcPct val="50000"/>
              </a:spcBef>
              <a:buNone/>
            </a:pPr>
            <a:r>
              <a:rPr lang="zh-CN" altLang="en-US" sz="2000" dirty="0">
                <a:latin typeface="楷体_GB2312" pitchFamily="49" charset="-122"/>
                <a:ea typeface="楷体_GB2312" pitchFamily="49" charset="-122"/>
              </a:rPr>
              <a:t>注</a:t>
            </a:r>
            <a:r>
              <a:rPr lang="en-US" altLang="zh-CN" sz="2000" dirty="0">
                <a:latin typeface="楷体_GB2312" pitchFamily="49" charset="-122"/>
                <a:ea typeface="楷体_GB2312" pitchFamily="49" charset="-122"/>
              </a:rPr>
              <a:t>2.run</a:t>
            </a:r>
            <a:r>
              <a:rPr lang="zh-CN" altLang="en-US" sz="2000" dirty="0">
                <a:latin typeface="楷体_GB2312" pitchFamily="49" charset="-122"/>
                <a:ea typeface="楷体_GB2312" pitchFamily="49" charset="-122"/>
              </a:rPr>
              <a:t>为可执行程序；</a:t>
            </a:r>
            <a:endParaRPr lang="zh-CN" altLang="en-US" sz="2000" dirty="0">
              <a:latin typeface="楷体_GB2312" pitchFamily="49" charset="-122"/>
              <a:ea typeface="楷体_GB2312" pitchFamily="49" charset="-122"/>
            </a:endParaRPr>
          </a:p>
          <a:p>
            <a:pPr marL="0" lvl="0" indent="0">
              <a:spcBef>
                <a:spcPct val="50000"/>
              </a:spcBef>
              <a:buNone/>
            </a:pPr>
            <a:r>
              <a:rPr lang="zh-CN" altLang="en-US" sz="2000" dirty="0">
                <a:latin typeface="楷体_GB2312" pitchFamily="49" charset="-122"/>
                <a:ea typeface="楷体_GB2312" pitchFamily="49" charset="-122"/>
              </a:rPr>
              <a:t>不符合格式报告不批改</a:t>
            </a:r>
            <a:endParaRPr lang="zh-CN" altLang="en-US" sz="2000" dirty="0">
              <a:latin typeface="楷体_GB2312" pitchFamily="49" charset="-122"/>
              <a:ea typeface="楷体_GB2312" pitchFamily="49" charset="-122"/>
            </a:endParaRPr>
          </a:p>
        </p:txBody>
      </p:sp>
      <p:sp>
        <p:nvSpPr>
          <p:cNvPr id="8210" name="AutoShape 27"/>
          <p:cNvSpPr/>
          <p:nvPr/>
        </p:nvSpPr>
        <p:spPr>
          <a:xfrm>
            <a:off x="7812088" y="2060575"/>
            <a:ext cx="1042987" cy="431800"/>
          </a:xfrm>
          <a:prstGeom prst="borderCallout2">
            <a:avLst>
              <a:gd name="adj1" fmla="val 26472"/>
              <a:gd name="adj2" fmla="val -7306"/>
              <a:gd name="adj3" fmla="val 26472"/>
              <a:gd name="adj4" fmla="val -43685"/>
              <a:gd name="adj5" fmla="val 134190"/>
              <a:gd name="adj6" fmla="val -81431"/>
            </a:avLst>
          </a:prstGeom>
          <a:no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000" dirty="0">
                <a:ea typeface="楷体_GB2312" pitchFamily="49" charset="-122"/>
              </a:rPr>
              <a:t>文件名</a:t>
            </a:r>
            <a:endParaRPr lang="zh-CN" altLang="en-US" sz="2000" dirty="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684213" y="260350"/>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四、应完成的文档资料</a:t>
            </a:r>
            <a:endParaRPr lang="zh-CN" altLang="en-US" sz="4000" b="1" dirty="0">
              <a:solidFill>
                <a:schemeClr val="accent2"/>
              </a:solidFill>
              <a:ea typeface="楷体_GB2312" pitchFamily="49" charset="-122"/>
            </a:endParaRPr>
          </a:p>
        </p:txBody>
      </p:sp>
      <p:sp>
        <p:nvSpPr>
          <p:cNvPr id="9219" name="Rectangle 5"/>
          <p:cNvSpPr>
            <a:spLocks noGrp="1"/>
          </p:cNvSpPr>
          <p:nvPr>
            <p:ph idx="1" hasCustomPrompt="1"/>
          </p:nvPr>
        </p:nvSpPr>
        <p:spPr>
          <a:xfrm>
            <a:off x="468313" y="1484313"/>
            <a:ext cx="8278812" cy="4953000"/>
          </a:xfrm>
          <a:ln/>
        </p:spPr>
        <p:txBody>
          <a:bodyPr vert="horz" wrap="square" lIns="91440" tIns="45720" rIns="91440" bIns="45720" anchor="t" anchorCtr="0"/>
          <a:p>
            <a:pPr eaLnBrk="1" hangingPunct="1">
              <a:lnSpc>
                <a:spcPct val="80000"/>
              </a:lnSpc>
            </a:pPr>
            <a:r>
              <a:rPr lang="zh-CN" altLang="en-US" sz="2800" dirty="0">
                <a:latin typeface="隶书" panose="02010509060101010101" pitchFamily="49" charset="-122"/>
                <a:ea typeface="隶书" panose="02010509060101010101" pitchFamily="49" charset="-122"/>
              </a:rPr>
              <a:t>软件开发任务的描述</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功能需求说明和分析</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总体方案设计说明</a:t>
            </a:r>
            <a:endParaRPr lang="zh-CN" altLang="en-US" sz="2800" dirty="0">
              <a:latin typeface="隶书" panose="02010509060101010101" pitchFamily="49" charset="-122"/>
              <a:ea typeface="隶书" panose="02010509060101010101" pitchFamily="49" charset="-122"/>
            </a:endParaRPr>
          </a:p>
          <a:p>
            <a:pPr eaLnBrk="1" hangingPunct="1">
              <a:lnSpc>
                <a:spcPct val="80000"/>
              </a:lnSpc>
              <a:buNone/>
            </a:pPr>
            <a:r>
              <a:rPr lang="zh-CN" altLang="en-US" sz="2800" dirty="0">
                <a:latin typeface="隶书" panose="02010509060101010101" pitchFamily="49" charset="-122"/>
                <a:ea typeface="隶书" panose="02010509060101010101" pitchFamily="49" charset="-122"/>
              </a:rPr>
              <a:t>     软件开发环境、总体结构和模块划分等</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数据结构说明和数据字典（数据名称、用途等）</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各模块设计说明</a:t>
            </a:r>
            <a:endParaRPr lang="zh-CN" altLang="en-US" sz="2800" dirty="0">
              <a:latin typeface="隶书" panose="02010509060101010101" pitchFamily="49" charset="-122"/>
              <a:ea typeface="隶书" panose="02010509060101010101" pitchFamily="49" charset="-122"/>
            </a:endParaRPr>
          </a:p>
          <a:p>
            <a:pPr eaLnBrk="1" hangingPunct="1">
              <a:lnSpc>
                <a:spcPct val="80000"/>
              </a:lnSpc>
              <a:buNone/>
            </a:pPr>
            <a:r>
              <a:rPr lang="zh-CN" altLang="en-US" sz="2800" dirty="0">
                <a:latin typeface="隶书" panose="02010509060101010101" pitchFamily="49" charset="-122"/>
                <a:ea typeface="隶书" panose="02010509060101010101" pitchFamily="49" charset="-122"/>
              </a:rPr>
              <a:t>     算法思想、算法、特点及与其它模块的关系等</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应用范例执行结果及测试情况说明</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评价和改进意见</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用户使用说明</a:t>
            </a:r>
            <a:endParaRPr lang="zh-CN" altLang="en-US" sz="2800" dirty="0">
              <a:latin typeface="隶书" panose="02010509060101010101" pitchFamily="49" charset="-122"/>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468313" y="609600"/>
            <a:ext cx="8351837" cy="1447800"/>
          </a:xfrm>
          <a:ln/>
        </p:spPr>
        <p:txBody>
          <a:bodyPr vert="horz" wrap="square" lIns="91440" tIns="45720" rIns="91440" bIns="45720" anchor="ctr" anchorCtr="0"/>
          <a:p>
            <a:pPr algn="l" eaLnBrk="1" hangingPunct="1"/>
            <a:r>
              <a:rPr lang="en-US" altLang="zh-CN" sz="3600" b="1" dirty="0">
                <a:solidFill>
                  <a:schemeClr val="accent2"/>
                </a:solidFill>
                <a:latin typeface="楷体_GB2312" pitchFamily="49" charset="-122"/>
                <a:ea typeface="楷体_GB2312" pitchFamily="49" charset="-122"/>
              </a:rPr>
              <a:t> </a:t>
            </a:r>
            <a:r>
              <a:rPr lang="zh-CN" altLang="en-US" sz="4000" b="1" dirty="0">
                <a:solidFill>
                  <a:schemeClr val="accent2"/>
                </a:solidFill>
                <a:ea typeface="楷体_GB2312" pitchFamily="49" charset="-122"/>
              </a:rPr>
              <a:t>五、课程设计题目</a:t>
            </a:r>
            <a:br>
              <a:rPr lang="zh-CN" altLang="en-US" sz="4000" b="1" dirty="0">
                <a:solidFill>
                  <a:schemeClr val="accent2"/>
                </a:solidFill>
                <a:ea typeface="楷体_GB2312" pitchFamily="49" charset="-122"/>
              </a:rPr>
            </a:br>
            <a:r>
              <a:rPr lang="zh-CN" altLang="en-US" sz="4000" b="1" dirty="0">
                <a:solidFill>
                  <a:schemeClr val="accent2"/>
                </a:solidFill>
                <a:ea typeface="楷体_GB2312" pitchFamily="49" charset="-122"/>
              </a:rPr>
              <a:t>   </a:t>
            </a:r>
            <a:r>
              <a:rPr lang="en-US" altLang="zh-CN" sz="4000" b="1" dirty="0">
                <a:solidFill>
                  <a:schemeClr val="accent2"/>
                </a:solidFill>
                <a:ea typeface="楷体_GB2312" pitchFamily="49" charset="-122"/>
              </a:rPr>
              <a:t>——</a:t>
            </a:r>
            <a:r>
              <a:rPr lang="zh-CN" altLang="en-US" sz="4000" b="1" dirty="0">
                <a:solidFill>
                  <a:schemeClr val="accent2"/>
                </a:solidFill>
                <a:ea typeface="楷体_GB2312" pitchFamily="49" charset="-122"/>
              </a:rPr>
              <a:t>线下</a:t>
            </a:r>
            <a:r>
              <a:rPr lang="zh-CN" altLang="en-US" sz="3600" b="1" dirty="0">
                <a:solidFill>
                  <a:schemeClr val="accent2"/>
                </a:solidFill>
                <a:ea typeface="楷体_GB2312" pitchFamily="49" charset="-122"/>
              </a:rPr>
              <a:t>课程辅助系统的设计与实现</a:t>
            </a:r>
            <a:endParaRPr lang="zh-CN" altLang="en-US" sz="3600" b="1" dirty="0">
              <a:solidFill>
                <a:schemeClr val="accent2"/>
              </a:solidFill>
              <a:ea typeface="楷体_GB2312" pitchFamily="49" charset="-122"/>
            </a:endParaRPr>
          </a:p>
        </p:txBody>
      </p:sp>
      <p:sp>
        <p:nvSpPr>
          <p:cNvPr id="10243" name="Rectangle 3"/>
          <p:cNvSpPr>
            <a:spLocks noGrp="1" noChangeArrowheads="1"/>
          </p:cNvSpPr>
          <p:nvPr>
            <p:ph idx="1" hasCustomPrompt="1"/>
          </p:nvPr>
        </p:nvSpPr>
        <p:spPr>
          <a:xfrm>
            <a:off x="757238" y="2133600"/>
            <a:ext cx="7772400" cy="42481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1.</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问题描述</a:t>
            </a:r>
            <a:endPar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大学中每位同学每学期会有多门不同的课程，课程分布在不同的教学楼甚至不同的校区；每门课程都会有一些课程资料、作业、考试和课程群等内容；此外每位同学在课外还会有一些个人或者集体的活动安排。</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线下课程辅助系统可以帮助学生管理自己的课程和课外活动，具备课程导航功能、课程信息管理和查询功能，以及课外信息管理和查询功能等。每天晚上系统会提醒学生第二天上的课，每门课需要交的作业和需要带的资料，以及考试的信息；快要上课时系统根据该课程的上课地点设计一条最佳线路并输出；学生可以通过系统管理每门课的学习资料、作业和考试信息；在课外，学生可以管理自己的个人活动和集体活动信息，可以进行活动时间的冲突检测和闹钟提醒。</a:t>
            </a:r>
            <a:endParaRPr kumimoji="1"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idx="1" hasCustomPrompt="1"/>
          </p:nvPr>
        </p:nvSpPr>
        <p:spPr>
          <a:xfrm>
            <a:off x="539750" y="836613"/>
            <a:ext cx="8064500" cy="5400675"/>
          </a:xfrm>
          <a:ln/>
        </p:spPr>
        <p:txBody>
          <a:bodyPr vert="horz" wrap="square" lIns="91440" tIns="45720" rIns="91440" bIns="45720" anchor="t" anchorCtr="0"/>
          <a:p>
            <a:pPr eaLnBrk="1" hangingPunct="1">
              <a:lnSpc>
                <a:spcPct val="90000"/>
              </a:lnSpc>
              <a:buNone/>
            </a:pPr>
            <a:r>
              <a:rPr lang="en-US" altLang="zh-CN" sz="4000" dirty="0">
                <a:solidFill>
                  <a:srgbClr val="990000"/>
                </a:solidFill>
                <a:latin typeface="隶书" panose="02010509060101010101" pitchFamily="49" charset="-122"/>
                <a:ea typeface="隶书" panose="02010509060101010101" pitchFamily="49" charset="-122"/>
              </a:rPr>
              <a:t>2.</a:t>
            </a:r>
            <a:r>
              <a:rPr lang="zh-CN" altLang="en-US" sz="4000" dirty="0">
                <a:solidFill>
                  <a:srgbClr val="990000"/>
                </a:solidFill>
                <a:latin typeface="隶书" panose="02010509060101010101" pitchFamily="49" charset="-122"/>
                <a:ea typeface="隶书" panose="02010509060101010101" pitchFamily="49" charset="-122"/>
              </a:rPr>
              <a:t>功能需求</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lnSpc>
                <a:spcPct val="90000"/>
              </a:lnSpc>
            </a:pPr>
            <a:r>
              <a:rPr lang="zh-CN" altLang="en-US" sz="2800" dirty="0"/>
              <a:t>校园内建筑物（教学楼、办公楼、宿舍楼）数不少于</a:t>
            </a:r>
            <a:r>
              <a:rPr lang="en-US" altLang="zh-CN" sz="2800" dirty="0"/>
              <a:t>20</a:t>
            </a:r>
            <a:r>
              <a:rPr lang="zh-CN" altLang="en-US" sz="2800" dirty="0"/>
              <a:t>个，其它服务设施不少于</a:t>
            </a:r>
            <a:r>
              <a:rPr lang="en-US" altLang="zh-CN" sz="2800" dirty="0"/>
              <a:t>5</a:t>
            </a:r>
            <a:r>
              <a:rPr lang="zh-CN" altLang="en-US" sz="2800" dirty="0"/>
              <a:t>种，共</a:t>
            </a:r>
            <a:r>
              <a:rPr lang="en-US" altLang="zh-CN" sz="2800" dirty="0"/>
              <a:t>20</a:t>
            </a:r>
            <a:r>
              <a:rPr lang="zh-CN" altLang="en-US" sz="2800" dirty="0"/>
              <a:t>个；</a:t>
            </a:r>
            <a:endParaRPr lang="zh-CN" altLang="en-US" sz="2800" dirty="0"/>
          </a:p>
          <a:p>
            <a:pPr eaLnBrk="1" hangingPunct="1">
              <a:lnSpc>
                <a:spcPct val="90000"/>
              </a:lnSpc>
            </a:pPr>
            <a:r>
              <a:rPr lang="zh-CN" altLang="en-US" sz="2800" dirty="0"/>
              <a:t>建立校园内部道路图</a:t>
            </a:r>
            <a:endParaRPr lang="en-US" altLang="zh-CN" sz="2800" dirty="0"/>
          </a:p>
          <a:p>
            <a:pPr lvl="1" eaLnBrk="1" hangingPunct="1">
              <a:lnSpc>
                <a:spcPct val="90000"/>
              </a:lnSpc>
            </a:pPr>
            <a:r>
              <a:rPr lang="zh-CN" altLang="en-US" sz="2400" dirty="0"/>
              <a:t>包括各种建筑物、服务设施等信息；</a:t>
            </a:r>
            <a:endParaRPr lang="en-US" altLang="zh-CN" sz="2400" dirty="0"/>
          </a:p>
          <a:p>
            <a:pPr lvl="1" eaLnBrk="1" hangingPunct="1">
              <a:lnSpc>
                <a:spcPct val="90000"/>
              </a:lnSpc>
            </a:pPr>
            <a:r>
              <a:rPr lang="zh-CN" altLang="en-US" sz="2400" dirty="0"/>
              <a:t>不能太简单（边数不能少于</a:t>
            </a:r>
            <a:r>
              <a:rPr lang="en-US" altLang="zh-CN" sz="2400" dirty="0"/>
              <a:t>200</a:t>
            </a:r>
            <a:r>
              <a:rPr lang="zh-CN" altLang="en-US" sz="2400" dirty="0"/>
              <a:t>条）；</a:t>
            </a:r>
            <a:endParaRPr lang="en-US" altLang="zh-CN" sz="2400" dirty="0"/>
          </a:p>
          <a:p>
            <a:pPr lvl="1" eaLnBrk="1" hangingPunct="1">
              <a:lnSpc>
                <a:spcPct val="90000"/>
              </a:lnSpc>
            </a:pPr>
            <a:r>
              <a:rPr lang="zh-CN" altLang="en-US" sz="2400" dirty="0"/>
              <a:t>校区个数至少</a:t>
            </a:r>
            <a:r>
              <a:rPr lang="en-US" altLang="zh-CN" sz="2400" dirty="0"/>
              <a:t>2</a:t>
            </a:r>
            <a:r>
              <a:rPr lang="zh-CN" altLang="en-US" sz="2400" dirty="0"/>
              <a:t>个；</a:t>
            </a:r>
            <a:endParaRPr lang="en-US" altLang="zh-CN" sz="2400" dirty="0"/>
          </a:p>
          <a:p>
            <a:pPr eaLnBrk="1" hangingPunct="1">
              <a:lnSpc>
                <a:spcPct val="90000"/>
              </a:lnSpc>
            </a:pPr>
            <a:r>
              <a:rPr lang="zh-CN" altLang="en-US" sz="2800" dirty="0"/>
              <a:t>课程数目不少于</a:t>
            </a:r>
            <a:r>
              <a:rPr lang="en-US" altLang="zh-CN" sz="2800" dirty="0"/>
              <a:t>10</a:t>
            </a:r>
            <a:r>
              <a:rPr lang="zh-CN" altLang="en-US" sz="2800" dirty="0"/>
              <a:t>门</a:t>
            </a:r>
            <a:endParaRPr lang="en-US" altLang="zh-CN" sz="2800" dirty="0"/>
          </a:p>
          <a:p>
            <a:pPr lvl="1" eaLnBrk="1" hangingPunct="1">
              <a:lnSpc>
                <a:spcPct val="90000"/>
              </a:lnSpc>
            </a:pPr>
            <a:r>
              <a:rPr lang="zh-CN" altLang="en-US" sz="2400" dirty="0"/>
              <a:t>每门课程包括上课时间、上课地点、课程教师、电子资料、纸质资料、作业信息和考试信息等；</a:t>
            </a:r>
            <a:endParaRPr lang="en-US" altLang="zh-CN" sz="2400" dirty="0"/>
          </a:p>
          <a:p>
            <a:pPr eaLnBrk="1" hangingPunct="1">
              <a:lnSpc>
                <a:spcPct val="90000"/>
              </a:lnSpc>
            </a:pPr>
            <a:r>
              <a:rPr lang="zh-CN" altLang="en-US" sz="2800" dirty="0"/>
              <a:t>课外活动不少于</a:t>
            </a:r>
            <a:r>
              <a:rPr lang="en-US" altLang="zh-CN" sz="2800" dirty="0"/>
              <a:t>20</a:t>
            </a:r>
            <a:r>
              <a:rPr lang="zh-CN" altLang="en-US" sz="2800" dirty="0"/>
              <a:t>个</a:t>
            </a:r>
            <a:endParaRPr lang="en-US" altLang="zh-CN" sz="2800" dirty="0"/>
          </a:p>
          <a:p>
            <a:pPr lvl="1" eaLnBrk="1" hangingPunct="1">
              <a:lnSpc>
                <a:spcPct val="90000"/>
              </a:lnSpc>
            </a:pPr>
            <a:r>
              <a:rPr lang="zh-CN" altLang="en-US" sz="2400" dirty="0"/>
              <a:t>课外活动包括个人活动和集体活动，每个活动包括活动时间、活动地点等信息。</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hasCustomPrompt="1"/>
          </p:nvPr>
        </p:nvSpPr>
        <p:spPr>
          <a:xfrm>
            <a:off x="468313" y="476250"/>
            <a:ext cx="8280400" cy="5691188"/>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功能需求（续</a:t>
            </a: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1</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1200" cap="none" spc="0" normalizeH="0" baseline="0" noProof="0" dirty="0" smtClean="0">
                <a:ln>
                  <a:noFill/>
                </a:ln>
                <a:solidFill>
                  <a:schemeClr val="tx1"/>
                </a:solidFill>
                <a:effectLst/>
                <a:uLnTx/>
                <a:uFillTx/>
                <a:latin typeface="+mn-lt"/>
                <a:ea typeface="+mn-ea"/>
                <a:cs typeface="+mn-cs"/>
              </a:rPr>
              <a:t>课程信息管理和查询 </a:t>
            </a:r>
            <a:r>
              <a:rPr kumimoji="1" lang="en-US" altLang="zh-CN" sz="2800" b="1" i="0" u="none" strike="noStrike" kern="1200" cap="none" spc="0" normalizeH="0" baseline="0" noProof="0" dirty="0" smtClean="0">
                <a:ln>
                  <a:noFill/>
                </a:ln>
                <a:solidFill>
                  <a:schemeClr val="tx1"/>
                </a:solidFill>
                <a:effectLst/>
                <a:uLnTx/>
                <a:uFillTx/>
                <a:latin typeface="+mn-lt"/>
                <a:ea typeface="+mn-ea"/>
                <a:cs typeface="+mn-cs"/>
              </a:rPr>
              <a:t> </a:t>
            </a:r>
            <a:endParaRPr kumimoji="1"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学生可以输入</a:t>
            </a:r>
            <a:r>
              <a:rPr kumimoji="1" lang="zh-CN" altLang="en-US" sz="2800" b="0" i="0" u="none" strike="noStrike" kern="1200" cap="none" spc="0" normalizeH="0" baseline="0" noProof="0" dirty="0">
                <a:ln>
                  <a:noFill/>
                </a:ln>
                <a:solidFill>
                  <a:schemeClr val="tx1"/>
                </a:solidFill>
                <a:effectLst/>
                <a:uLnTx/>
                <a:uFillTx/>
                <a:latin typeface="+mn-lt"/>
                <a:ea typeface="+mn-ea"/>
                <a:cs typeface="+mn-cs"/>
              </a:rPr>
              <a:t>课程名称，或者通过</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课程表查询课程的上课时间、上课地点、课程资料、当前进度、已交作业、待交作业、课程群、考试时间和考试地点等信息。</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学生可以上传和更新课程资料、上传完成的作业内容。对于课程资料和作业可以进行查询、压缩和去重。</a:t>
            </a:r>
            <a:endParaRPr kumimoji="1"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系统管理员统一发布考试时间和考试地点，并可以发布和更改课程上课的时间和上课地点。</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3512</Words>
  <Application>WPS 演示</Application>
  <PresentationFormat>全屏显示(4:3)</PresentationFormat>
  <Paragraphs>181</Paragraphs>
  <Slides>18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Times New Roman</vt:lpstr>
      <vt:lpstr>楷体_GB2312</vt:lpstr>
      <vt:lpstr>新宋体</vt:lpstr>
      <vt:lpstr>Garamond</vt:lpstr>
      <vt:lpstr>隶书</vt:lpstr>
      <vt:lpstr>Symbol</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数据结构课程设计</dc:title>
  <dc:creator>zhhy_</dc:creator>
  <cp:lastModifiedBy>西北偏北</cp:lastModifiedBy>
  <cp:revision>164</cp:revision>
  <cp:lastPrinted>2001-06-29T00:08:45Z</cp:lastPrinted>
  <dcterms:created xsi:type="dcterms:W3CDTF">1996-07-15T15:40:02Z</dcterms:created>
  <dcterms:modified xsi:type="dcterms:W3CDTF">2022-05-05T08:38:57Z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CD4976485758449A86A60B7761A9156C</vt:lpwstr>
  </property>
  <property fmtid="{D5CDD505-2E9C-101B-9397-08002B2CF9AE}" pid="3" name="KSOProductBuildVer">
    <vt:lpwstr>2052-11.1.0.11369</vt:lpwstr>
  </property>
</Properties>
</file>