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08" r:id="rId4"/>
    <p:sldId id="257" r:id="rId5"/>
    <p:sldId id="300" r:id="rId6"/>
    <p:sldId id="305" r:id="rId7"/>
    <p:sldId id="303" r:id="rId8"/>
    <p:sldId id="306" r:id="rId9"/>
    <p:sldId id="304" r:id="rId10"/>
    <p:sldId id="307" r:id="rId11"/>
    <p:sldId id="291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ACF01"/>
    <a:srgbClr val="16576D"/>
    <a:srgbClr val="A3B1B2"/>
    <a:srgbClr val="028187"/>
    <a:srgbClr val="0990A4"/>
    <a:srgbClr val="2FC4CF"/>
    <a:srgbClr val="21BBC7"/>
    <a:srgbClr val="24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477"/>
    <p:restoredTop sz="95633"/>
  </p:normalViewPr>
  <p:slideViewPr>
    <p:cSldViewPr showGuides="1">
      <p:cViewPr varScale="1">
        <p:scale>
          <a:sx n="105" d="100"/>
          <a:sy n="105" d="100"/>
        </p:scale>
        <p:origin x="936" y="114"/>
      </p:cViewPr>
      <p:guideLst>
        <p:guide orient="horz" pos="2215"/>
        <p:guide pos="2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54A8D-AA86-4AC5-B214-524E48EC800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2B9C4C-4EEB-4C3B-90F9-94BD4A2159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" name="Shape 74"/>
          <p:cNvSpPr txBox="1"/>
          <p:nvPr/>
        </p:nvSpPr>
        <p:spPr>
          <a:xfrm>
            <a:off x="2627313" y="2780348"/>
            <a:ext cx="4325938" cy="6318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CA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     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AC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电影中的配乐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CAC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grpSp>
        <p:nvGrpSpPr>
          <p:cNvPr id="3077" name="组合 15"/>
          <p:cNvGrpSpPr/>
          <p:nvPr/>
        </p:nvGrpSpPr>
        <p:grpSpPr>
          <a:xfrm>
            <a:off x="3772535" y="3862070"/>
            <a:ext cx="1943100" cy="284163"/>
            <a:chOff x="1811867" y="3185013"/>
            <a:chExt cx="4035239" cy="416455"/>
          </a:xfrm>
        </p:grpSpPr>
        <p:sp>
          <p:nvSpPr>
            <p:cNvPr id="28" name="圆角矩形 16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ACF0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9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圆角矩形 18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ACF01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圆角矩形 19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ACF01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4135438" y="3871913"/>
            <a:ext cx="1733550" cy="2755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汇报人：倪玮昊</a:t>
            </a:r>
            <a:endParaRPr kumimoji="0" lang="zh-CN" altLang="en-US" sz="12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图片 7" descr="src=http___image11.m1905.cn_uploadfile_s2010_1216_20101216054445677.jpg&amp;refer=http___image11.m19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8590" cy="3516630"/>
          </a:xfrm>
          <a:prstGeom prst="rect">
            <a:avLst/>
          </a:prstGeom>
        </p:spPr>
      </p:pic>
      <p:pic>
        <p:nvPicPr>
          <p:cNvPr id="9" name="图片 8" descr="src=http___pic5.997788.com_pic_search_00_14_96_98_se14969838.jpg&amp;refer=http___pic5.9977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90" y="2637155"/>
            <a:ext cx="2980055" cy="4018915"/>
          </a:xfrm>
          <a:prstGeom prst="rect">
            <a:avLst/>
          </a:prstGeom>
        </p:spPr>
      </p:pic>
      <p:pic>
        <p:nvPicPr>
          <p:cNvPr id="10" name="图片 9" descr="src=http___www.n63.com_zutu_n63__N=X2hiJTI2MC4lNUQlMkIuJTVFMSU1RSU1QiUyQVolMkElNUUlNUIwLS0wWSU1Qy4lNUIlMkFZWiU1RVolMjhZJTI4LVklMkJZJTI3WSUyQlk%3D&amp;v=.jpg&amp;refer=http___www.n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" y="4700905"/>
            <a:ext cx="4314190" cy="2157095"/>
          </a:xfrm>
          <a:prstGeom prst="rect">
            <a:avLst/>
          </a:prstGeom>
        </p:spPr>
      </p:pic>
      <p:pic>
        <p:nvPicPr>
          <p:cNvPr id="11" name="图片 10" descr="src=http___s14.sinaimg.cn_bmiddle_001VySrIgy6EuNAFImh6d&amp;690&amp;refer=http___s14.sina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00" y="-170815"/>
            <a:ext cx="1986280" cy="212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0" y="2492693"/>
            <a:ext cx="9144000" cy="2227263"/>
          </a:xfrm>
          <a:prstGeom prst="rect">
            <a:avLst/>
          </a:prstGeom>
          <a:solidFill>
            <a:srgbClr val="165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谢谢观看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配乐的意义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配乐帮助观众体会情绪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配乐给影片的后续情节埋下伏笔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/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3.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控制影片节奏感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4067175" y="2587625"/>
            <a:ext cx="2592388" cy="481013"/>
          </a:xfrm>
          <a:prstGeom prst="rect">
            <a:avLst/>
          </a:prstGeom>
          <a:solidFill>
            <a:srgbClr val="165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175" y="3413760"/>
            <a:ext cx="2599690" cy="490220"/>
          </a:xfrm>
          <a:prstGeom prst="rect">
            <a:avLst/>
          </a:prstGeom>
          <a:solidFill>
            <a:srgbClr val="CA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810" y="1798638"/>
            <a:ext cx="2592388" cy="481013"/>
          </a:xfrm>
          <a:prstGeom prst="rect">
            <a:avLst/>
          </a:prstGeom>
          <a:solidFill>
            <a:srgbClr val="CA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TextBox 12"/>
          <p:cNvSpPr txBox="1"/>
          <p:nvPr/>
        </p:nvSpPr>
        <p:spPr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20"/>
          <p:cNvSpPr/>
          <p:nvPr/>
        </p:nvSpPr>
        <p:spPr>
          <a:xfrm>
            <a:off x="4521200" y="3481070"/>
            <a:ext cx="1724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柯南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22"/>
          <p:cNvSpPr/>
          <p:nvPr/>
        </p:nvSpPr>
        <p:spPr>
          <a:xfrm>
            <a:off x="4521200" y="26368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星际穿越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0" name="矩形 22"/>
          <p:cNvSpPr/>
          <p:nvPr/>
        </p:nvSpPr>
        <p:spPr>
          <a:xfrm>
            <a:off x="4521200" y="1906588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11" name="组合 3"/>
          <p:cNvGrpSpPr/>
          <p:nvPr/>
        </p:nvGrpSpPr>
        <p:grpSpPr>
          <a:xfrm>
            <a:off x="3502660" y="1448118"/>
            <a:ext cx="481013" cy="2897187"/>
            <a:chOff x="3031977" y="1094722"/>
            <a:chExt cx="678094" cy="4080741"/>
          </a:xfrm>
        </p:grpSpPr>
        <p:sp>
          <p:nvSpPr>
            <p:cNvPr id="53" name="矩形 52"/>
            <p:cNvSpPr/>
            <p:nvPr/>
          </p:nvSpPr>
          <p:spPr>
            <a:xfrm>
              <a:off x="3031977" y="1094722"/>
              <a:ext cx="678094" cy="677514"/>
            </a:xfrm>
            <a:prstGeom prst="rect">
              <a:avLst/>
            </a:prstGeom>
            <a:solidFill>
              <a:srgbClr val="CACF01"/>
            </a:solidFill>
            <a:ln w="25400">
              <a:solidFill>
                <a:srgbClr val="CACF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235313" y="1285401"/>
              <a:ext cx="271422" cy="296736"/>
              <a:chOff x="930276" y="5935664"/>
              <a:chExt cx="306388" cy="334963"/>
            </a:xfrm>
            <a:solidFill>
              <a:srgbClr val="5A5A5A"/>
            </a:solidFill>
            <a:effectLst/>
          </p:grpSpPr>
          <p:sp>
            <p:nvSpPr>
              <p:cNvPr id="55" name="Freeform 665"/>
              <p:cNvSpPr/>
              <p:nvPr/>
            </p:nvSpPr>
            <p:spPr bwMode="auto">
              <a:xfrm>
                <a:off x="930276" y="5935664"/>
                <a:ext cx="306388" cy="236538"/>
              </a:xfrm>
              <a:custGeom>
                <a:avLst/>
                <a:gdLst>
                  <a:gd name="T0" fmla="*/ 179 w 193"/>
                  <a:gd name="T1" fmla="*/ 54 h 149"/>
                  <a:gd name="T2" fmla="*/ 193 w 193"/>
                  <a:gd name="T3" fmla="*/ 0 h 149"/>
                  <a:gd name="T4" fmla="*/ 138 w 193"/>
                  <a:gd name="T5" fmla="*/ 13 h 149"/>
                  <a:gd name="T6" fmla="*/ 152 w 193"/>
                  <a:gd name="T7" fmla="*/ 27 h 149"/>
                  <a:gd name="T8" fmla="*/ 99 w 193"/>
                  <a:gd name="T9" fmla="*/ 79 h 149"/>
                  <a:gd name="T10" fmla="*/ 77 w 193"/>
                  <a:gd name="T11" fmla="*/ 57 h 149"/>
                  <a:gd name="T12" fmla="*/ 0 w 193"/>
                  <a:gd name="T13" fmla="*/ 134 h 149"/>
                  <a:gd name="T14" fmla="*/ 15 w 193"/>
                  <a:gd name="T15" fmla="*/ 149 h 149"/>
                  <a:gd name="T16" fmla="*/ 15 w 193"/>
                  <a:gd name="T17" fmla="*/ 149 h 149"/>
                  <a:gd name="T18" fmla="*/ 77 w 193"/>
                  <a:gd name="T19" fmla="*/ 87 h 149"/>
                  <a:gd name="T20" fmla="*/ 99 w 193"/>
                  <a:gd name="T21" fmla="*/ 108 h 149"/>
                  <a:gd name="T22" fmla="*/ 167 w 193"/>
                  <a:gd name="T23" fmla="*/ 41 h 149"/>
                  <a:gd name="T24" fmla="*/ 179 w 193"/>
                  <a:gd name="T25" fmla="*/ 5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149">
                    <a:moveTo>
                      <a:pt x="179" y="54"/>
                    </a:moveTo>
                    <a:lnTo>
                      <a:pt x="193" y="0"/>
                    </a:lnTo>
                    <a:lnTo>
                      <a:pt x="138" y="13"/>
                    </a:lnTo>
                    <a:lnTo>
                      <a:pt x="152" y="27"/>
                    </a:lnTo>
                    <a:lnTo>
                      <a:pt x="99" y="79"/>
                    </a:lnTo>
                    <a:lnTo>
                      <a:pt x="77" y="57"/>
                    </a:lnTo>
                    <a:lnTo>
                      <a:pt x="0" y="134"/>
                    </a:lnTo>
                    <a:lnTo>
                      <a:pt x="15" y="149"/>
                    </a:lnTo>
                    <a:lnTo>
                      <a:pt x="15" y="149"/>
                    </a:lnTo>
                    <a:lnTo>
                      <a:pt x="77" y="87"/>
                    </a:lnTo>
                    <a:lnTo>
                      <a:pt x="99" y="108"/>
                    </a:lnTo>
                    <a:lnTo>
                      <a:pt x="167" y="41"/>
                    </a:lnTo>
                    <a:lnTo>
                      <a:pt x="179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666"/>
              <p:cNvSpPr>
                <a:spLocks noChangeArrowheads="1"/>
              </p:cNvSpPr>
              <p:nvPr/>
            </p:nvSpPr>
            <p:spPr bwMode="auto">
              <a:xfrm>
                <a:off x="957264" y="6189664"/>
                <a:ext cx="44450" cy="809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667"/>
              <p:cNvSpPr>
                <a:spLocks noChangeArrowheads="1"/>
              </p:cNvSpPr>
              <p:nvPr/>
            </p:nvSpPr>
            <p:spPr bwMode="auto">
              <a:xfrm>
                <a:off x="1030289" y="6149976"/>
                <a:ext cx="44450" cy="1206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668"/>
              <p:cNvSpPr>
                <a:spLocks noChangeArrowheads="1"/>
              </p:cNvSpPr>
              <p:nvPr/>
            </p:nvSpPr>
            <p:spPr bwMode="auto">
              <a:xfrm>
                <a:off x="1104901" y="6110289"/>
                <a:ext cx="44450" cy="1603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669"/>
              <p:cNvSpPr>
                <a:spLocks noChangeArrowheads="1"/>
              </p:cNvSpPr>
              <p:nvPr/>
            </p:nvSpPr>
            <p:spPr bwMode="auto">
              <a:xfrm>
                <a:off x="1177926" y="6070601"/>
                <a:ext cx="44450" cy="2000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3031977" y="2228385"/>
              <a:ext cx="678094" cy="679751"/>
            </a:xfrm>
            <a:prstGeom prst="rect">
              <a:avLst/>
            </a:prstGeom>
            <a:solidFill>
              <a:srgbClr val="E7E8EC"/>
            </a:solidFill>
            <a:ln w="25400">
              <a:solidFill>
                <a:srgbClr val="165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031977" y="3362049"/>
              <a:ext cx="678094" cy="679751"/>
            </a:xfrm>
            <a:prstGeom prst="rect">
              <a:avLst/>
            </a:prstGeom>
            <a:solidFill>
              <a:srgbClr val="CACF01"/>
            </a:solidFill>
            <a:ln w="25400">
              <a:solidFill>
                <a:srgbClr val="5A5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31977" y="4497949"/>
              <a:ext cx="678094" cy="677514"/>
            </a:xfrm>
            <a:prstGeom prst="rect">
              <a:avLst/>
            </a:prstGeom>
            <a:solidFill>
              <a:srgbClr val="E7E8EC"/>
            </a:solidFill>
            <a:ln w="25400">
              <a:solidFill>
                <a:srgbClr val="165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3219732" y="4695890"/>
              <a:ext cx="302584" cy="267534"/>
              <a:chOff x="6424429" y="2862185"/>
              <a:chExt cx="250094" cy="221125"/>
            </a:xfrm>
            <a:solidFill>
              <a:srgbClr val="DE4B5D"/>
            </a:solidFill>
            <a:effectLst/>
          </p:grpSpPr>
          <p:sp>
            <p:nvSpPr>
              <p:cNvPr id="64" name="Freeform 1044"/>
              <p:cNvSpPr>
                <a:spLocks noEditPoints="1"/>
              </p:cNvSpPr>
              <p:nvPr/>
            </p:nvSpPr>
            <p:spPr bwMode="auto">
              <a:xfrm>
                <a:off x="6424429" y="2862185"/>
                <a:ext cx="171879" cy="221125"/>
              </a:xfrm>
              <a:custGeom>
                <a:avLst/>
                <a:gdLst>
                  <a:gd name="T0" fmla="*/ 55 w 110"/>
                  <a:gd name="T1" fmla="*/ 62 h 142"/>
                  <a:gd name="T2" fmla="*/ 0 w 110"/>
                  <a:gd name="T3" fmla="*/ 138 h 142"/>
                  <a:gd name="T4" fmla="*/ 0 w 110"/>
                  <a:gd name="T5" fmla="*/ 142 h 142"/>
                  <a:gd name="T6" fmla="*/ 110 w 110"/>
                  <a:gd name="T7" fmla="*/ 142 h 142"/>
                  <a:gd name="T8" fmla="*/ 110 w 110"/>
                  <a:gd name="T9" fmla="*/ 138 h 142"/>
                  <a:gd name="T10" fmla="*/ 55 w 110"/>
                  <a:gd name="T11" fmla="*/ 62 h 142"/>
                  <a:gd name="T12" fmla="*/ 56 w 110"/>
                  <a:gd name="T13" fmla="*/ 55 h 142"/>
                  <a:gd name="T14" fmla="*/ 84 w 110"/>
                  <a:gd name="T15" fmla="*/ 27 h 142"/>
                  <a:gd name="T16" fmla="*/ 56 w 110"/>
                  <a:gd name="T17" fmla="*/ 0 h 142"/>
                  <a:gd name="T18" fmla="*/ 28 w 110"/>
                  <a:gd name="T19" fmla="*/ 27 h 142"/>
                  <a:gd name="T20" fmla="*/ 56 w 110"/>
                  <a:gd name="T21" fmla="*/ 5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42">
                    <a:moveTo>
                      <a:pt x="55" y="62"/>
                    </a:moveTo>
                    <a:cubicBezTo>
                      <a:pt x="25" y="62"/>
                      <a:pt x="0" y="96"/>
                      <a:pt x="0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0"/>
                      <a:pt x="110" y="139"/>
                      <a:pt x="110" y="138"/>
                    </a:cubicBezTo>
                    <a:cubicBezTo>
                      <a:pt x="110" y="96"/>
                      <a:pt x="86" y="62"/>
                      <a:pt x="55" y="62"/>
                    </a:cubicBezTo>
                    <a:close/>
                    <a:moveTo>
                      <a:pt x="56" y="55"/>
                    </a:moveTo>
                    <a:cubicBezTo>
                      <a:pt x="71" y="55"/>
                      <a:pt x="84" y="42"/>
                      <a:pt x="84" y="27"/>
                    </a:cubicBezTo>
                    <a:cubicBezTo>
                      <a:pt x="84" y="12"/>
                      <a:pt x="71" y="0"/>
                      <a:pt x="56" y="0"/>
                    </a:cubicBezTo>
                    <a:cubicBezTo>
                      <a:pt x="40" y="0"/>
                      <a:pt x="28" y="12"/>
                      <a:pt x="28" y="27"/>
                    </a:cubicBezTo>
                    <a:cubicBezTo>
                      <a:pt x="28" y="42"/>
                      <a:pt x="40" y="55"/>
                      <a:pt x="56" y="55"/>
                    </a:cubicBezTo>
                    <a:close/>
                  </a:path>
                </a:pathLst>
              </a:custGeom>
              <a:solidFill>
                <a:srgbClr val="16576D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045"/>
              <p:cNvSpPr>
                <a:spLocks noEditPoints="1"/>
              </p:cNvSpPr>
              <p:nvPr/>
            </p:nvSpPr>
            <p:spPr bwMode="auto">
              <a:xfrm>
                <a:off x="6588583" y="2934606"/>
                <a:ext cx="85940" cy="148704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solidFill>
                <a:srgbClr val="16576D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6" name="Freeform 698"/>
            <p:cNvSpPr>
              <a:spLocks noEditPoints="1"/>
            </p:cNvSpPr>
            <p:nvPr/>
          </p:nvSpPr>
          <p:spPr bwMode="auto">
            <a:xfrm>
              <a:off x="3199823" y="2420683"/>
              <a:ext cx="342403" cy="330931"/>
            </a:xfrm>
            <a:custGeom>
              <a:avLst/>
              <a:gdLst>
                <a:gd name="T0" fmla="*/ 313 w 313"/>
                <a:gd name="T1" fmla="*/ 8 h 297"/>
                <a:gd name="T2" fmla="*/ 206 w 313"/>
                <a:gd name="T3" fmla="*/ 13 h 297"/>
                <a:gd name="T4" fmla="*/ 61 w 313"/>
                <a:gd name="T5" fmla="*/ 45 h 297"/>
                <a:gd name="T6" fmla="*/ 61 w 313"/>
                <a:gd name="T7" fmla="*/ 225 h 297"/>
                <a:gd name="T8" fmla="*/ 25 w 313"/>
                <a:gd name="T9" fmla="*/ 278 h 297"/>
                <a:gd name="T10" fmla="*/ 38 w 313"/>
                <a:gd name="T11" fmla="*/ 297 h 297"/>
                <a:gd name="T12" fmla="*/ 91 w 313"/>
                <a:gd name="T13" fmla="*/ 254 h 297"/>
                <a:gd name="T14" fmla="*/ 169 w 313"/>
                <a:gd name="T15" fmla="*/ 285 h 297"/>
                <a:gd name="T16" fmla="*/ 310 w 313"/>
                <a:gd name="T17" fmla="*/ 162 h 297"/>
                <a:gd name="T18" fmla="*/ 313 w 313"/>
                <a:gd name="T19" fmla="*/ 8 h 297"/>
                <a:gd name="T20" fmla="*/ 267 w 313"/>
                <a:gd name="T21" fmla="*/ 63 h 297"/>
                <a:gd name="T22" fmla="*/ 192 w 313"/>
                <a:gd name="T23" fmla="*/ 136 h 297"/>
                <a:gd name="T24" fmla="*/ 101 w 313"/>
                <a:gd name="T25" fmla="*/ 222 h 297"/>
                <a:gd name="T26" fmla="*/ 98 w 313"/>
                <a:gd name="T27" fmla="*/ 223 h 297"/>
                <a:gd name="T28" fmla="*/ 95 w 313"/>
                <a:gd name="T29" fmla="*/ 222 h 297"/>
                <a:gd name="T30" fmla="*/ 95 w 313"/>
                <a:gd name="T31" fmla="*/ 217 h 297"/>
                <a:gd name="T32" fmla="*/ 172 w 313"/>
                <a:gd name="T33" fmla="*/ 116 h 297"/>
                <a:gd name="T34" fmla="*/ 263 w 313"/>
                <a:gd name="T35" fmla="*/ 56 h 297"/>
                <a:gd name="T36" fmla="*/ 268 w 313"/>
                <a:gd name="T37" fmla="*/ 58 h 297"/>
                <a:gd name="T38" fmla="*/ 267 w 313"/>
                <a:gd name="T39" fmla="*/ 6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" h="297">
                  <a:moveTo>
                    <a:pt x="313" y="8"/>
                  </a:moveTo>
                  <a:cubicBezTo>
                    <a:pt x="313" y="8"/>
                    <a:pt x="295" y="27"/>
                    <a:pt x="206" y="13"/>
                  </a:cubicBezTo>
                  <a:cubicBezTo>
                    <a:pt x="124" y="0"/>
                    <a:pt x="91" y="15"/>
                    <a:pt x="61" y="45"/>
                  </a:cubicBezTo>
                  <a:cubicBezTo>
                    <a:pt x="32" y="74"/>
                    <a:pt x="0" y="164"/>
                    <a:pt x="61" y="225"/>
                  </a:cubicBezTo>
                  <a:cubicBezTo>
                    <a:pt x="71" y="235"/>
                    <a:pt x="25" y="278"/>
                    <a:pt x="25" y="278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91" y="254"/>
                    <a:pt x="91" y="254"/>
                    <a:pt x="91" y="254"/>
                  </a:cubicBezTo>
                  <a:cubicBezTo>
                    <a:pt x="91" y="254"/>
                    <a:pt x="123" y="285"/>
                    <a:pt x="169" y="285"/>
                  </a:cubicBezTo>
                  <a:cubicBezTo>
                    <a:pt x="233" y="285"/>
                    <a:pt x="306" y="258"/>
                    <a:pt x="310" y="162"/>
                  </a:cubicBezTo>
                  <a:cubicBezTo>
                    <a:pt x="313" y="101"/>
                    <a:pt x="297" y="58"/>
                    <a:pt x="313" y="8"/>
                  </a:cubicBezTo>
                  <a:close/>
                  <a:moveTo>
                    <a:pt x="267" y="63"/>
                  </a:moveTo>
                  <a:cubicBezTo>
                    <a:pt x="267" y="63"/>
                    <a:pt x="239" y="89"/>
                    <a:pt x="192" y="136"/>
                  </a:cubicBezTo>
                  <a:cubicBezTo>
                    <a:pt x="150" y="178"/>
                    <a:pt x="101" y="222"/>
                    <a:pt x="101" y="222"/>
                  </a:cubicBezTo>
                  <a:cubicBezTo>
                    <a:pt x="100" y="223"/>
                    <a:pt x="99" y="223"/>
                    <a:pt x="98" y="223"/>
                  </a:cubicBezTo>
                  <a:cubicBezTo>
                    <a:pt x="97" y="223"/>
                    <a:pt x="96" y="223"/>
                    <a:pt x="95" y="222"/>
                  </a:cubicBezTo>
                  <a:cubicBezTo>
                    <a:pt x="94" y="221"/>
                    <a:pt x="94" y="219"/>
                    <a:pt x="95" y="217"/>
                  </a:cubicBezTo>
                  <a:cubicBezTo>
                    <a:pt x="95" y="217"/>
                    <a:pt x="138" y="148"/>
                    <a:pt x="172" y="116"/>
                  </a:cubicBezTo>
                  <a:cubicBezTo>
                    <a:pt x="209" y="83"/>
                    <a:pt x="263" y="57"/>
                    <a:pt x="263" y="56"/>
                  </a:cubicBezTo>
                  <a:cubicBezTo>
                    <a:pt x="265" y="56"/>
                    <a:pt x="267" y="56"/>
                    <a:pt x="268" y="58"/>
                  </a:cubicBezTo>
                  <a:cubicBezTo>
                    <a:pt x="269" y="59"/>
                    <a:pt x="269" y="62"/>
                    <a:pt x="267" y="63"/>
                  </a:cubicBezTo>
                  <a:close/>
                </a:path>
              </a:pathLst>
            </a:custGeom>
            <a:solidFill>
              <a:srgbClr val="16576D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3232373" y="3530813"/>
              <a:ext cx="277302" cy="330872"/>
              <a:chOff x="277814" y="5935664"/>
              <a:chExt cx="279400" cy="333375"/>
            </a:xfrm>
            <a:solidFill>
              <a:srgbClr val="5A5A5A"/>
            </a:solidFill>
            <a:effectLst/>
          </p:grpSpPr>
          <p:sp>
            <p:nvSpPr>
              <p:cNvPr id="68" name="Freeform 829"/>
              <p:cNvSpPr>
                <a:spLocks noEditPoints="1"/>
              </p:cNvSpPr>
              <p:nvPr/>
            </p:nvSpPr>
            <p:spPr bwMode="auto">
              <a:xfrm>
                <a:off x="277814" y="5935664"/>
                <a:ext cx="279400" cy="333375"/>
              </a:xfrm>
              <a:custGeom>
                <a:avLst/>
                <a:gdLst>
                  <a:gd name="T0" fmla="*/ 241 w 241"/>
                  <a:gd name="T1" fmla="*/ 30 h 288"/>
                  <a:gd name="T2" fmla="*/ 129 w 241"/>
                  <a:gd name="T3" fmla="*/ 30 h 288"/>
                  <a:gd name="T4" fmla="*/ 129 w 241"/>
                  <a:gd name="T5" fmla="*/ 10 h 288"/>
                  <a:gd name="T6" fmla="*/ 119 w 241"/>
                  <a:gd name="T7" fmla="*/ 0 h 288"/>
                  <a:gd name="T8" fmla="*/ 109 w 241"/>
                  <a:gd name="T9" fmla="*/ 10 h 288"/>
                  <a:gd name="T10" fmla="*/ 109 w 241"/>
                  <a:gd name="T11" fmla="*/ 30 h 288"/>
                  <a:gd name="T12" fmla="*/ 0 w 241"/>
                  <a:gd name="T13" fmla="*/ 30 h 288"/>
                  <a:gd name="T14" fmla="*/ 0 w 241"/>
                  <a:gd name="T15" fmla="*/ 196 h 288"/>
                  <a:gd name="T16" fmla="*/ 75 w 241"/>
                  <a:gd name="T17" fmla="*/ 196 h 288"/>
                  <a:gd name="T18" fmla="*/ 45 w 241"/>
                  <a:gd name="T19" fmla="*/ 272 h 288"/>
                  <a:gd name="T20" fmla="*/ 52 w 241"/>
                  <a:gd name="T21" fmla="*/ 288 h 288"/>
                  <a:gd name="T22" fmla="*/ 56 w 241"/>
                  <a:gd name="T23" fmla="*/ 288 h 288"/>
                  <a:gd name="T24" fmla="*/ 67 w 241"/>
                  <a:gd name="T25" fmla="*/ 281 h 288"/>
                  <a:gd name="T26" fmla="*/ 100 w 241"/>
                  <a:gd name="T27" fmla="*/ 196 h 288"/>
                  <a:gd name="T28" fmla="*/ 138 w 241"/>
                  <a:gd name="T29" fmla="*/ 196 h 288"/>
                  <a:gd name="T30" fmla="*/ 171 w 241"/>
                  <a:gd name="T31" fmla="*/ 281 h 288"/>
                  <a:gd name="T32" fmla="*/ 182 w 241"/>
                  <a:gd name="T33" fmla="*/ 288 h 288"/>
                  <a:gd name="T34" fmla="*/ 186 w 241"/>
                  <a:gd name="T35" fmla="*/ 288 h 288"/>
                  <a:gd name="T36" fmla="*/ 193 w 241"/>
                  <a:gd name="T37" fmla="*/ 272 h 288"/>
                  <a:gd name="T38" fmla="*/ 164 w 241"/>
                  <a:gd name="T39" fmla="*/ 196 h 288"/>
                  <a:gd name="T40" fmla="*/ 241 w 241"/>
                  <a:gd name="T41" fmla="*/ 196 h 288"/>
                  <a:gd name="T42" fmla="*/ 241 w 241"/>
                  <a:gd name="T43" fmla="*/ 30 h 288"/>
                  <a:gd name="T44" fmla="*/ 218 w 241"/>
                  <a:gd name="T45" fmla="*/ 172 h 288"/>
                  <a:gd name="T46" fmla="*/ 23 w 241"/>
                  <a:gd name="T47" fmla="*/ 172 h 288"/>
                  <a:gd name="T48" fmla="*/ 23 w 241"/>
                  <a:gd name="T49" fmla="*/ 53 h 288"/>
                  <a:gd name="T50" fmla="*/ 218 w 241"/>
                  <a:gd name="T51" fmla="*/ 53 h 288"/>
                  <a:gd name="T52" fmla="*/ 218 w 241"/>
                  <a:gd name="T53" fmla="*/ 1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1" h="288">
                    <a:moveTo>
                      <a:pt x="241" y="30"/>
                    </a:move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5"/>
                      <a:pt x="125" y="0"/>
                      <a:pt x="119" y="0"/>
                    </a:cubicBezTo>
                    <a:cubicBezTo>
                      <a:pt x="114" y="0"/>
                      <a:pt x="109" y="5"/>
                      <a:pt x="109" y="10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75" y="196"/>
                      <a:pt x="75" y="196"/>
                      <a:pt x="75" y="196"/>
                    </a:cubicBezTo>
                    <a:cubicBezTo>
                      <a:pt x="45" y="272"/>
                      <a:pt x="45" y="272"/>
                      <a:pt x="45" y="272"/>
                    </a:cubicBezTo>
                    <a:cubicBezTo>
                      <a:pt x="43" y="278"/>
                      <a:pt x="46" y="285"/>
                      <a:pt x="52" y="288"/>
                    </a:cubicBezTo>
                    <a:cubicBezTo>
                      <a:pt x="53" y="288"/>
                      <a:pt x="55" y="288"/>
                      <a:pt x="56" y="288"/>
                    </a:cubicBezTo>
                    <a:cubicBezTo>
                      <a:pt x="61" y="288"/>
                      <a:pt x="65" y="286"/>
                      <a:pt x="67" y="281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71" y="281"/>
                      <a:pt x="171" y="281"/>
                      <a:pt x="171" y="281"/>
                    </a:cubicBezTo>
                    <a:cubicBezTo>
                      <a:pt x="173" y="286"/>
                      <a:pt x="177" y="288"/>
                      <a:pt x="182" y="288"/>
                    </a:cubicBezTo>
                    <a:cubicBezTo>
                      <a:pt x="184" y="288"/>
                      <a:pt x="185" y="288"/>
                      <a:pt x="186" y="288"/>
                    </a:cubicBezTo>
                    <a:cubicBezTo>
                      <a:pt x="193" y="285"/>
                      <a:pt x="196" y="278"/>
                      <a:pt x="193" y="272"/>
                    </a:cubicBezTo>
                    <a:cubicBezTo>
                      <a:pt x="164" y="196"/>
                      <a:pt x="164" y="196"/>
                      <a:pt x="164" y="196"/>
                    </a:cubicBezTo>
                    <a:cubicBezTo>
                      <a:pt x="241" y="196"/>
                      <a:pt x="241" y="196"/>
                      <a:pt x="241" y="196"/>
                    </a:cubicBezTo>
                    <a:lnTo>
                      <a:pt x="241" y="30"/>
                    </a:lnTo>
                    <a:close/>
                    <a:moveTo>
                      <a:pt x="218" y="172"/>
                    </a:moveTo>
                    <a:cubicBezTo>
                      <a:pt x="23" y="172"/>
                      <a:pt x="23" y="172"/>
                      <a:pt x="23" y="17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18" y="53"/>
                      <a:pt x="218" y="53"/>
                      <a:pt x="218" y="53"/>
                    </a:cubicBezTo>
                    <a:lnTo>
                      <a:pt x="218" y="1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30"/>
              <p:cNvSpPr/>
              <p:nvPr/>
            </p:nvSpPr>
            <p:spPr bwMode="auto">
              <a:xfrm>
                <a:off x="323851" y="6018214"/>
                <a:ext cx="184150" cy="96838"/>
              </a:xfrm>
              <a:custGeom>
                <a:avLst/>
                <a:gdLst>
                  <a:gd name="T0" fmla="*/ 6 w 116"/>
                  <a:gd name="T1" fmla="*/ 61 h 61"/>
                  <a:gd name="T2" fmla="*/ 46 w 116"/>
                  <a:gd name="T3" fmla="*/ 34 h 61"/>
                  <a:gd name="T4" fmla="*/ 55 w 116"/>
                  <a:gd name="T5" fmla="*/ 48 h 61"/>
                  <a:gd name="T6" fmla="*/ 98 w 116"/>
                  <a:gd name="T7" fmla="*/ 20 h 61"/>
                  <a:gd name="T8" fmla="*/ 104 w 116"/>
                  <a:gd name="T9" fmla="*/ 28 h 61"/>
                  <a:gd name="T10" fmla="*/ 116 w 116"/>
                  <a:gd name="T11" fmla="*/ 0 h 61"/>
                  <a:gd name="T12" fmla="*/ 85 w 116"/>
                  <a:gd name="T13" fmla="*/ 2 h 61"/>
                  <a:gd name="T14" fmla="*/ 92 w 116"/>
                  <a:gd name="T15" fmla="*/ 10 h 61"/>
                  <a:gd name="T16" fmla="*/ 58 w 116"/>
                  <a:gd name="T17" fmla="*/ 33 h 61"/>
                  <a:gd name="T18" fmla="*/ 49 w 116"/>
                  <a:gd name="T19" fmla="*/ 18 h 61"/>
                  <a:gd name="T20" fmla="*/ 0 w 116"/>
                  <a:gd name="T21" fmla="*/ 51 h 61"/>
                  <a:gd name="T22" fmla="*/ 6 w 116"/>
                  <a:gd name="T23" fmla="*/ 61 h 61"/>
                  <a:gd name="T24" fmla="*/ 6 w 116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61">
                    <a:moveTo>
                      <a:pt x="6" y="61"/>
                    </a:moveTo>
                    <a:lnTo>
                      <a:pt x="46" y="34"/>
                    </a:lnTo>
                    <a:lnTo>
                      <a:pt x="55" y="48"/>
                    </a:lnTo>
                    <a:lnTo>
                      <a:pt x="98" y="20"/>
                    </a:lnTo>
                    <a:lnTo>
                      <a:pt x="104" y="28"/>
                    </a:lnTo>
                    <a:lnTo>
                      <a:pt x="116" y="0"/>
                    </a:lnTo>
                    <a:lnTo>
                      <a:pt x="85" y="2"/>
                    </a:lnTo>
                    <a:lnTo>
                      <a:pt x="92" y="10"/>
                    </a:lnTo>
                    <a:lnTo>
                      <a:pt x="58" y="33"/>
                    </a:lnTo>
                    <a:lnTo>
                      <a:pt x="49" y="18"/>
                    </a:lnTo>
                    <a:lnTo>
                      <a:pt x="0" y="51"/>
                    </a:lnTo>
                    <a:lnTo>
                      <a:pt x="6" y="61"/>
                    </a:lnTo>
                    <a:lnTo>
                      <a:pt x="6" y="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文本占位符 15"/>
          <p:cNvSpPr>
            <a:spLocks noGrp="1"/>
          </p:cNvSpPr>
          <p:nvPr>
            <p:ph type="body" orient="vert" idx="1"/>
          </p:nvPr>
        </p:nvSpPr>
        <p:spPr>
          <a:xfrm>
            <a:off x="457200" y="3825875"/>
            <a:ext cx="8229600" cy="2300605"/>
          </a:xfrm>
        </p:spPr>
        <p:txBody>
          <a:bodyPr/>
          <a:p>
            <a:endParaRPr lang="zh-CN" altLang="en-US"/>
          </a:p>
        </p:txBody>
      </p:sp>
      <p:sp>
        <p:nvSpPr>
          <p:cNvPr id="5122" name="TextBox 5" hidden="1"/>
          <p:cNvSpPr txBox="1"/>
          <p:nvPr/>
        </p:nvSpPr>
        <p:spPr>
          <a:xfrm>
            <a:off x="1939925" y="1954213"/>
            <a:ext cx="19431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/>
          <p:nvPr/>
        </p:nvSpPr>
        <p:spPr>
          <a:xfrm>
            <a:off x="1939925" y="3025775"/>
            <a:ext cx="14716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2"/>
                </a:solidFill>
              </a:rPr>
              <a:t>配乐赏析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850" y="1628775"/>
            <a:ext cx="686054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《</a:t>
            </a:r>
            <a:r>
              <a:rPr lang="en-US" altLang="zh-CN" sz="4000">
                <a:solidFill>
                  <a:srgbClr val="FF0000"/>
                </a:solidFill>
              </a:rPr>
              <a:t>red room and blue room</a:t>
            </a:r>
            <a:r>
              <a:rPr lang="zh-CN" altLang="en-US" sz="4000">
                <a:solidFill>
                  <a:srgbClr val="FF0000"/>
                </a:solidFill>
              </a:rPr>
              <a:t>》</a:t>
            </a:r>
            <a:endParaRPr lang="zh-CN" altLang="en-US" sz="4400">
              <a:solidFill>
                <a:srgbClr val="FF0000"/>
              </a:solidFill>
            </a:endParaRPr>
          </a:p>
          <a:p>
            <a:endParaRPr lang="zh-CN" altLang="en-US" sz="4400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4400">
                <a:solidFill>
                  <a:srgbClr val="0070C0"/>
                </a:solidFill>
              </a:rPr>
              <a:t>《</a:t>
            </a:r>
            <a:r>
              <a:rPr lang="en-US" altLang="zh-CN" sz="4400">
                <a:solidFill>
                  <a:srgbClr val="0070C0"/>
                </a:solidFill>
              </a:rPr>
              <a:t>retrieving the case </a:t>
            </a:r>
            <a:r>
              <a:rPr lang="zh-CN" altLang="en-US" sz="4400">
                <a:solidFill>
                  <a:srgbClr val="0070C0"/>
                </a:solidFill>
              </a:rPr>
              <a:t>》</a:t>
            </a:r>
            <a:endParaRPr lang="zh-CN" altLang="en-US" sz="4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配乐赏析</a:t>
            </a:r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040" y="1844675"/>
            <a:ext cx="61321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92D050"/>
                </a:solidFill>
              </a:rPr>
              <a:t>《</a:t>
            </a:r>
            <a:r>
              <a:rPr lang="en-US" altLang="zh-CN" sz="4800">
                <a:solidFill>
                  <a:srgbClr val="92D050"/>
                </a:solidFill>
              </a:rPr>
              <a:t>cornfield chase</a:t>
            </a:r>
            <a:r>
              <a:rPr lang="zh-CN" altLang="en-US" sz="4800">
                <a:solidFill>
                  <a:srgbClr val="92D050"/>
                </a:solidFill>
              </a:rPr>
              <a:t>》</a:t>
            </a:r>
            <a:r>
              <a:rPr lang="en-US" altLang="zh-CN" sz="4800">
                <a:solidFill>
                  <a:srgbClr val="92D050"/>
                </a:solidFill>
              </a:rPr>
              <a:t> </a:t>
            </a:r>
            <a:endParaRPr lang="en-US" altLang="zh-CN" sz="4800"/>
          </a:p>
          <a:p>
            <a:endParaRPr lang="en-US" altLang="zh-CN" sz="4800"/>
          </a:p>
          <a:p>
            <a:endParaRPr lang="en-US" altLang="zh-CN" sz="4800"/>
          </a:p>
          <a:p>
            <a:r>
              <a:rPr lang="zh-CN" altLang="en-US" sz="4800">
                <a:solidFill>
                  <a:srgbClr val="92D050"/>
                </a:solidFill>
              </a:rPr>
              <a:t>《</a:t>
            </a:r>
            <a:r>
              <a:rPr lang="en-US" altLang="zh-CN" sz="4800">
                <a:solidFill>
                  <a:srgbClr val="92D050"/>
                </a:solidFill>
              </a:rPr>
              <a:t>dust </a:t>
            </a:r>
            <a:r>
              <a:rPr lang="zh-CN" altLang="en-US" sz="4800">
                <a:solidFill>
                  <a:srgbClr val="92D050"/>
                </a:solidFill>
              </a:rPr>
              <a:t>》</a:t>
            </a:r>
            <a:endParaRPr lang="en-US" altLang="zh-CN" sz="4800">
              <a:solidFill>
                <a:srgbClr val="92D050"/>
              </a:solidFill>
            </a:endParaRPr>
          </a:p>
          <a:p>
            <a:endParaRPr lang="en-US" altLang="zh-CN" sz="48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配乐赏析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628775"/>
            <a:ext cx="83178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童年阴影之</a:t>
            </a:r>
            <a:r>
              <a:rPr lang="en-US" altLang="zh-CN" sz="4800">
                <a:solidFill>
                  <a:schemeClr val="bg1"/>
                </a:solidFill>
              </a:rPr>
              <a:t>--</a:t>
            </a:r>
            <a:r>
              <a:rPr lang="zh-CN" altLang="en-US" sz="4800">
                <a:solidFill>
                  <a:schemeClr val="bg1"/>
                </a:solidFill>
              </a:rPr>
              <a:t>推理音乐</a:t>
            </a:r>
            <a:endParaRPr lang="zh-CN" altLang="en-US" sz="4800">
              <a:solidFill>
                <a:schemeClr val="bg1"/>
              </a:solidFill>
            </a:endParaRPr>
          </a:p>
          <a:p>
            <a:endParaRPr lang="zh-CN" altLang="en-US" sz="4800">
              <a:solidFill>
                <a:schemeClr val="bg1"/>
              </a:solidFill>
            </a:endParaRPr>
          </a:p>
          <a:p>
            <a:endParaRPr lang="zh-CN" altLang="en-US" sz="4800">
              <a:solidFill>
                <a:schemeClr val="bg1"/>
              </a:solidFill>
            </a:endParaRPr>
          </a:p>
          <a:p>
            <a:r>
              <a:rPr lang="zh-CN" altLang="en-US" sz="4800">
                <a:solidFill>
                  <a:schemeClr val="bg1"/>
                </a:solidFill>
              </a:rPr>
              <a:t>为什么吓人？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全屏显示(4:3)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Roboto Bold</vt:lpstr>
      <vt:lpstr>Segoe Print</vt:lpstr>
      <vt:lpstr>Roboto Regular</vt:lpstr>
      <vt:lpstr>微软雅黑</vt:lpstr>
      <vt:lpstr>Arial Unicode MS</vt:lpstr>
      <vt:lpstr>Office 主题</vt:lpstr>
      <vt:lpstr>PowerPoint 演示文稿</vt:lpstr>
      <vt:lpstr>配乐的意义</vt:lpstr>
      <vt:lpstr>PowerPoint 演示文稿</vt:lpstr>
      <vt:lpstr>PowerPoint 演示文稿</vt:lpstr>
      <vt:lpstr>配乐赏析</vt:lpstr>
      <vt:lpstr>PowerPoint 演示文稿</vt:lpstr>
      <vt:lpstr>配乐赏析</vt:lpstr>
      <vt:lpstr>PowerPoint 演示文稿</vt:lpstr>
      <vt:lpstr>配乐赏析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西北偏北</cp:lastModifiedBy>
  <cp:revision>339</cp:revision>
  <dcterms:created xsi:type="dcterms:W3CDTF">2013-10-30T09:04:00Z</dcterms:created>
  <dcterms:modified xsi:type="dcterms:W3CDTF">2021-05-18T14:33:12Z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57CF96F959C44CB2B723813FB8D53816</vt:lpwstr>
  </property>
  <property fmtid="{D5CDD505-2E9C-101B-9397-08002B2CF9AE}" pid="3" name="KSOProductBuildVer">
    <vt:lpwstr>2052-11.1.0.10495</vt:lpwstr>
  </property>
</Properties>
</file>