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7" r:id="rId4"/>
    <p:sldId id="261" r:id="rId5"/>
    <p:sldId id="258" r:id="rId6"/>
    <p:sldId id="259" r:id="rId7"/>
    <p:sldId id="260" r:id="rId8"/>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2" Type="http://schemas.openxmlformats.org/officeDocument/2006/relationships/tags" Target="tags/tag195.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0" Type="http://schemas.openxmlformats.org/officeDocument/2006/relationships/tags" Target="../tags/tag158.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tags" Target="../tags/tag173.xml"/><Relationship Id="rId7" Type="http://schemas.openxmlformats.org/officeDocument/2006/relationships/tags" Target="../tags/tag172.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0" Type="http://schemas.openxmlformats.org/officeDocument/2006/relationships/tags" Target="../tags/tag175.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81.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lumMod val="10000"/>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lt1"/>
              </a:solidFill>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alpha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bg2">
              <a:lumMod val="9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 name="矩形 10"/>
          <p:cNvSpPr/>
          <p:nvPr userDrawn="1">
            <p:custDataLst>
              <p:tags r:id="rId6"/>
            </p:custDataLst>
          </p:nvPr>
        </p:nvSpPr>
        <p:spPr>
          <a:xfrm flipV="1">
            <a:off x="750570" y="6305550"/>
            <a:ext cx="715645" cy="76201"/>
          </a:xfrm>
          <a:prstGeom prst="rect">
            <a:avLst/>
          </a:prstGeom>
          <a:solidFill>
            <a:schemeClr val="bg2">
              <a:lumMod val="9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矩形 11"/>
          <p:cNvSpPr/>
          <p:nvPr userDrawn="1">
            <p:custDataLst>
              <p:tags r:id="rId7"/>
            </p:custDataLst>
          </p:nvPr>
        </p:nvSpPr>
        <p:spPr>
          <a:xfrm>
            <a:off x="1555115" y="6306820"/>
            <a:ext cx="88900" cy="76201"/>
          </a:xfrm>
          <a:prstGeom prst="rect">
            <a:avLst/>
          </a:prstGeom>
          <a:solidFill>
            <a:schemeClr val="bg2">
              <a:lumMod val="9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 name="矩形 12"/>
          <p:cNvSpPr/>
          <p:nvPr userDrawn="1">
            <p:custDataLst>
              <p:tags r:id="rId8"/>
            </p:custDataLst>
          </p:nvPr>
        </p:nvSpPr>
        <p:spPr>
          <a:xfrm>
            <a:off x="1731010" y="6306820"/>
            <a:ext cx="253365" cy="76201"/>
          </a:xfrm>
          <a:prstGeom prst="rect">
            <a:avLst/>
          </a:prstGeom>
          <a:solidFill>
            <a:schemeClr val="bg2">
              <a:lumMod val="9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192000" cy="383540"/>
          </a:xfrm>
          <a:prstGeom prst="rect">
            <a:avLst/>
          </a:prstGeom>
          <a:solidFill>
            <a:schemeClr val="tx2">
              <a:lumMod val="10000"/>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latin typeface="Arial" panose="020B0604020202020204" pitchFamily="34" charset="0"/>
              </a:defRPr>
            </a:lvl1pPr>
            <a:lvl2pPr>
              <a:defRPr baseline="0">
                <a:latin typeface="Arial" panose="020B0604020202020204" pitchFamily="34" charset="0"/>
              </a:defRPr>
            </a:lvl2pPr>
            <a:lvl3pPr>
              <a:defRPr baseline="0">
                <a:latin typeface="Arial" panose="020B0604020202020204" pitchFamily="34" charset="0"/>
              </a:defRPr>
            </a:lvl3pPr>
            <a:lvl4pPr>
              <a:defRPr baseline="0">
                <a:latin typeface="Arial" panose="020B0604020202020204" pitchFamily="34" charset="0"/>
              </a:defRPr>
            </a:lvl4pPr>
            <a:lvl5pPr>
              <a:defRPr baseline="0">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2255" y="318135"/>
            <a:ext cx="11683365" cy="5634990"/>
          </a:xfrm>
          <a:prstGeom prst="rect">
            <a:avLst/>
          </a:prstGeom>
          <a:solidFill>
            <a:schemeClr val="tx2">
              <a:lumMod val="10000"/>
              <a:alpha val="8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0"/>
                </a:schemeClr>
              </a:gs>
              <a:gs pos="100000">
                <a:schemeClr val="bg2">
                  <a:alpha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alpha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gradFill>
          <a:gsLst>
            <a:gs pos="0">
              <a:schemeClr val="tx2"/>
            </a:gs>
            <a:gs pos="100000">
              <a:schemeClr val="tx2"/>
            </a:gs>
          </a:gsLst>
          <a:lin ang="5400000" scaled="0"/>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gradFill>
          <a:gsLst>
            <a:gs pos="0">
              <a:schemeClr val="tx2"/>
            </a:gs>
            <a:gs pos="100000">
              <a:schemeClr val="bg2">
                <a:lumMod val="95000"/>
              </a:schemeClr>
            </a:gs>
          </a:gsLst>
          <a:lin ang="5400000" scaled="0"/>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lumMod val="1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1328"/>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40000"/>
                </a:schemeClr>
              </a:gs>
              <a:gs pos="100000">
                <a:schemeClr val="bg2">
                  <a:alpha val="1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05547"/>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40000"/>
                </a:schemeClr>
              </a:gs>
              <a:gs pos="100000">
                <a:schemeClr val="bg2">
                  <a:alpha val="1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gradFill>
          <a:gsLst>
            <a:gs pos="0">
              <a:schemeClr val="tx2"/>
            </a:gs>
            <a:gs pos="100000">
              <a:schemeClr val="bg2">
                <a:lumMod val="95000"/>
              </a:schemeClr>
            </a:gs>
          </a:gsLst>
          <a:lin ang="5400000" scaled="0"/>
        </a:gra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635" y="-10160"/>
            <a:ext cx="12192000" cy="2663825"/>
          </a:xfrm>
          <a:prstGeom prst="rect">
            <a:avLst/>
          </a:prstGeom>
          <a:solidFill>
            <a:schemeClr val="tx2">
              <a:lumMod val="1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5208" y="508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20000"/>
                </a:schemeClr>
              </a:gs>
              <a:gs pos="100000">
                <a:schemeClr val="bg2">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9230" y="-9939"/>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40000"/>
                </a:schemeClr>
              </a:gs>
              <a:gs pos="100000">
                <a:schemeClr val="bg2">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gradFill>
          <a:gsLst>
            <a:gs pos="0">
              <a:schemeClr val="tx2"/>
            </a:gs>
            <a:gs pos="100000">
              <a:schemeClr val="bg2">
                <a:lumMod val="95000"/>
              </a:schemeClr>
            </a:gs>
          </a:gsLst>
          <a:lin ang="5400000" scaled="0"/>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6661"/>
            <a:ext cx="12192000" cy="1828799"/>
          </a:xfrm>
          <a:prstGeom prst="rect">
            <a:avLst/>
          </a:prstGeom>
          <a:solidFill>
            <a:schemeClr val="tx2">
              <a:lumMod val="1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0" y="590296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5000"/>
                  <a:alpha val="20000"/>
                </a:schemeClr>
              </a:gs>
              <a:gs pos="100000">
                <a:schemeClr val="bg2">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gradFill>
          <a:gsLst>
            <a:gs pos="0">
              <a:schemeClr val="tx2"/>
            </a:gs>
            <a:gs pos="100000">
              <a:schemeClr val="bg2">
                <a:lumMod val="95000"/>
              </a:schemeClr>
            </a:gs>
          </a:gsLst>
          <a:lin ang="5400000" scaled="0"/>
        </a:gra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lumMod val="1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237490"/>
            <a:ext cx="11031220" cy="506730"/>
          </a:xfrm>
        </p:spPr>
        <p:txBody>
          <a:bodyPr wrap="none">
            <a:noAutofit/>
          </a:bodyPr>
          <a:lstStyle>
            <a:lvl1pPr algn="l">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gradFill>
          <a:gsLst>
            <a:gs pos="0">
              <a:schemeClr val="tx2"/>
            </a:gs>
            <a:gs pos="100000">
              <a:schemeClr val="bg2">
                <a:lumMod val="95000"/>
              </a:schemeClr>
            </a:gs>
          </a:gsLst>
          <a:lin ang="5400000" scaled="0"/>
        </a:gra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87.xml"/><Relationship Id="rId23" Type="http://schemas.openxmlformats.org/officeDocument/2006/relationships/tags" Target="../tags/tag186.xml"/><Relationship Id="rId22" Type="http://schemas.openxmlformats.org/officeDocument/2006/relationships/tags" Target="../tags/tag185.xml"/><Relationship Id="rId21" Type="http://schemas.openxmlformats.org/officeDocument/2006/relationships/tags" Target="../tags/tag184.xml"/><Relationship Id="rId20" Type="http://schemas.openxmlformats.org/officeDocument/2006/relationships/tags" Target="../tags/tag183.xml"/><Relationship Id="rId2" Type="http://schemas.openxmlformats.org/officeDocument/2006/relationships/slideLayout" Target="../slideLayouts/slideLayout13.xml"/><Relationship Id="rId19" Type="http://schemas.openxmlformats.org/officeDocument/2006/relationships/tags" Target="../tags/tag182.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1440" tIns="45720" rIns="91440" bIns="4572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9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883920" y="808990"/>
            <a:ext cx="10717530" cy="1896745"/>
          </a:xfrm>
        </p:spPr>
        <p:txBody>
          <a:bodyPr>
            <a:normAutofit/>
          </a:bodyPr>
          <a:p>
            <a:r>
              <a:rPr lang="en-US" altLang="zh-CN" dirty="0">
                <a:solidFill>
                  <a:schemeClr val="accent1"/>
                </a:solidFill>
                <a:sym typeface="Arial" panose="020B0604020202020204" pitchFamily="34" charset="0"/>
              </a:rPr>
              <a:t>Apple</a:t>
            </a:r>
            <a:r>
              <a:rPr lang="zh-CN" altLang="en-US" dirty="0">
                <a:solidFill>
                  <a:schemeClr val="accent1"/>
                </a:solidFill>
                <a:sym typeface="Arial" panose="020B0604020202020204" pitchFamily="34" charset="0"/>
              </a:rPr>
              <a:t>的高级感从何</a:t>
            </a:r>
            <a:r>
              <a:rPr lang="zh-CN" altLang="en-US" dirty="0">
                <a:solidFill>
                  <a:schemeClr val="accent1"/>
                </a:solidFill>
                <a:sym typeface="Arial" panose="020B0604020202020204" pitchFamily="34" charset="0"/>
              </a:rPr>
              <a:t>而来</a:t>
            </a:r>
            <a:endParaRPr lang="zh-CN" altLang="en-US" dirty="0">
              <a:solidFill>
                <a:schemeClr val="accent1"/>
              </a:solidFill>
              <a:sym typeface="Arial" panose="020B0604020202020204" pitchFamily="34" charset="0"/>
            </a:endParaRPr>
          </a:p>
        </p:txBody>
      </p:sp>
      <p:sp>
        <p:nvSpPr>
          <p:cNvPr id="5" name="文本占位符 4"/>
          <p:cNvSpPr>
            <a:spLocks noGrp="1"/>
          </p:cNvSpPr>
          <p:nvPr>
            <p:ph type="body" sz="quarter" idx="13"/>
            <p:custDataLst>
              <p:tags r:id="rId2"/>
            </p:custDataLst>
          </p:nvPr>
        </p:nvSpPr>
        <p:spPr/>
        <p:txBody>
          <a:bodyPr/>
          <a:p>
            <a:r>
              <a:rPr lang="zh-CN" altLang="en-US" dirty="0">
                <a:solidFill>
                  <a:schemeClr val="accent1">
                    <a:lumMod val="50000"/>
                  </a:schemeClr>
                </a:solidFill>
                <a:sym typeface="Arial" panose="020B0604020202020204" pitchFamily="34" charset="0"/>
              </a:rPr>
              <a:t>调查人：</a:t>
            </a:r>
            <a:r>
              <a:rPr lang="zh-CN" altLang="en-US" dirty="0">
                <a:solidFill>
                  <a:schemeClr val="accent1">
                    <a:lumMod val="50000"/>
                  </a:schemeClr>
                </a:solidFill>
                <a:sym typeface="Arial" panose="020B0604020202020204" pitchFamily="34" charset="0"/>
              </a:rPr>
              <a:t>倪玮昊</a:t>
            </a:r>
            <a:endParaRPr lang="zh-CN" altLang="en-US" dirty="0">
              <a:solidFill>
                <a:schemeClr val="accent1">
                  <a:lumMod val="50000"/>
                </a:schemeClr>
              </a:solidFill>
              <a:sym typeface="Arial" panose="020B0604020202020204" pitchFamily="34" charset="0"/>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a:stretch>
            <a:fillRect/>
          </a:stretch>
        </p:blipFill>
        <p:spPr>
          <a:xfrm>
            <a:off x="419735" y="287655"/>
            <a:ext cx="5440680" cy="3394075"/>
          </a:xfrm>
          <a:prstGeom prst="rect">
            <a:avLst/>
          </a:prstGeom>
          <a:noFill/>
          <a:ln w="9525">
            <a:noFill/>
          </a:ln>
        </p:spPr>
      </p:pic>
      <p:pic>
        <p:nvPicPr>
          <p:cNvPr id="101" name="图片 100"/>
          <p:cNvPicPr/>
          <p:nvPr/>
        </p:nvPicPr>
        <p:blipFill>
          <a:blip r:embed="rId2"/>
          <a:stretch>
            <a:fillRect/>
          </a:stretch>
        </p:blipFill>
        <p:spPr>
          <a:xfrm>
            <a:off x="5913755" y="1398905"/>
            <a:ext cx="6278245" cy="4241165"/>
          </a:xfrm>
          <a:prstGeom prst="rect">
            <a:avLst/>
          </a:prstGeom>
          <a:noFill/>
          <a:ln w="9525">
            <a:noFill/>
          </a:ln>
        </p:spPr>
      </p:pic>
      <p:pic>
        <p:nvPicPr>
          <p:cNvPr id="102" name="图片 101"/>
          <p:cNvPicPr/>
          <p:nvPr/>
        </p:nvPicPr>
        <p:blipFill>
          <a:blip r:embed="rId3"/>
          <a:stretch>
            <a:fillRect/>
          </a:stretch>
        </p:blipFill>
        <p:spPr>
          <a:xfrm>
            <a:off x="749935" y="3898900"/>
            <a:ext cx="5163820" cy="2957830"/>
          </a:xfrm>
          <a:prstGeom prst="rect">
            <a:avLst/>
          </a:prstGeom>
          <a:noFill/>
          <a:ln w="9525">
            <a:noFill/>
          </a:ln>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研究哪些</a:t>
            </a:r>
            <a:r>
              <a:rPr lang="zh-CN" altLang="en-US"/>
              <a:t>方面</a:t>
            </a:r>
            <a:endParaRPr lang="zh-CN" altLang="en-US"/>
          </a:p>
        </p:txBody>
      </p:sp>
      <p:sp>
        <p:nvSpPr>
          <p:cNvPr id="3" name="内容占位符 2"/>
          <p:cNvSpPr>
            <a:spLocks noGrp="1"/>
          </p:cNvSpPr>
          <p:nvPr>
            <p:ph idx="1"/>
          </p:nvPr>
        </p:nvSpPr>
        <p:spPr/>
        <p:txBody>
          <a:bodyPr/>
          <a:p>
            <a:r>
              <a:rPr lang="en-US" altLang="zh-CN" sz="3600">
                <a:solidFill>
                  <a:schemeClr val="accent1">
                    <a:lumMod val="60000"/>
                    <a:lumOff val="40000"/>
                  </a:schemeClr>
                </a:solidFill>
              </a:rPr>
              <a:t>1.Apple</a:t>
            </a:r>
            <a:r>
              <a:rPr sz="3600">
                <a:solidFill>
                  <a:schemeClr val="accent1">
                    <a:lumMod val="60000"/>
                    <a:lumOff val="40000"/>
                  </a:schemeClr>
                </a:solidFill>
              </a:rPr>
              <a:t>产品对字体的把控</a:t>
            </a:r>
            <a:endParaRPr sz="3600">
              <a:solidFill>
                <a:schemeClr val="accent1">
                  <a:lumMod val="60000"/>
                  <a:lumOff val="40000"/>
                </a:schemeClr>
              </a:solidFill>
            </a:endParaRPr>
          </a:p>
          <a:p>
            <a:r>
              <a:rPr lang="en-US" altLang="zh-CN" sz="3600">
                <a:solidFill>
                  <a:schemeClr val="accent1">
                    <a:lumMod val="60000"/>
                    <a:lumOff val="40000"/>
                  </a:schemeClr>
                </a:solidFill>
              </a:rPr>
              <a:t>2.Apple</a:t>
            </a:r>
            <a:r>
              <a:rPr sz="3600">
                <a:solidFill>
                  <a:schemeClr val="accent1">
                    <a:lumMod val="60000"/>
                    <a:lumOff val="40000"/>
                  </a:schemeClr>
                </a:solidFill>
              </a:rPr>
              <a:t>产品的色彩管理</a:t>
            </a:r>
            <a:endParaRPr sz="3600">
              <a:solidFill>
                <a:schemeClr val="accent1">
                  <a:lumMod val="60000"/>
                  <a:lumOff val="40000"/>
                </a:schemeClr>
              </a:solidFill>
            </a:endParaRPr>
          </a:p>
          <a:p>
            <a:r>
              <a:rPr lang="en-US" altLang="zh-CN" sz="3600">
                <a:solidFill>
                  <a:schemeClr val="accent1">
                    <a:lumMod val="60000"/>
                    <a:lumOff val="40000"/>
                  </a:schemeClr>
                </a:solidFill>
              </a:rPr>
              <a:t>3.</a:t>
            </a:r>
            <a:r>
              <a:rPr sz="3600">
                <a:solidFill>
                  <a:schemeClr val="accent1">
                    <a:lumMod val="60000"/>
                    <a:lumOff val="40000"/>
                  </a:schemeClr>
                </a:solidFill>
              </a:rPr>
              <a:t>在设备的细节支持的打磨</a:t>
            </a:r>
            <a:endParaRPr sz="3600">
              <a:solidFill>
                <a:schemeClr val="accent1">
                  <a:lumMod val="60000"/>
                  <a:lumOff val="40000"/>
                </a:schemeClr>
              </a:solidFill>
            </a:endParaRPr>
          </a:p>
          <a:p>
            <a:r>
              <a:rPr lang="en-US" altLang="zh-CN" sz="3600">
                <a:solidFill>
                  <a:schemeClr val="accent1">
                    <a:lumMod val="60000"/>
                    <a:lumOff val="40000"/>
                  </a:schemeClr>
                </a:solidFill>
              </a:rPr>
              <a:t>4.</a:t>
            </a:r>
            <a:r>
              <a:rPr sz="3600">
                <a:solidFill>
                  <a:schemeClr val="accent1">
                    <a:lumMod val="60000"/>
                    <a:lumOff val="40000"/>
                  </a:schemeClr>
                </a:solidFill>
              </a:rPr>
              <a:t>对于宣传片转场，色调和背景音乐的选择</a:t>
            </a:r>
            <a:endParaRPr sz="3600">
              <a:solidFill>
                <a:schemeClr val="accent1">
                  <a:lumMod val="60000"/>
                  <a:lumOff val="40000"/>
                </a:schemeClr>
              </a:solidFill>
            </a:endParaRPr>
          </a:p>
          <a:p>
            <a:r>
              <a:rPr lang="en-US" altLang="zh-CN" sz="3600">
                <a:solidFill>
                  <a:schemeClr val="accent1">
                    <a:lumMod val="60000"/>
                    <a:lumOff val="40000"/>
                  </a:schemeClr>
                </a:solidFill>
              </a:rPr>
              <a:t>5.</a:t>
            </a:r>
            <a:r>
              <a:rPr sz="3600">
                <a:solidFill>
                  <a:schemeClr val="accent1">
                    <a:lumMod val="60000"/>
                    <a:lumOff val="40000"/>
                  </a:schemeClr>
                </a:solidFill>
              </a:rPr>
              <a:t>系统使用时的人机交互体验</a:t>
            </a:r>
            <a:endParaRPr sz="3600">
              <a:solidFill>
                <a:schemeClr val="accent1">
                  <a:lumMod val="60000"/>
                  <a:lumOff val="40000"/>
                </a:schemeClr>
              </a:solidFill>
            </a:endParaRPr>
          </a:p>
          <a:p>
            <a:r>
              <a:rPr lang="en-US" altLang="zh-CN" sz="3600">
                <a:solidFill>
                  <a:schemeClr val="accent1">
                    <a:lumMod val="60000"/>
                    <a:lumOff val="40000"/>
                  </a:schemeClr>
                </a:solidFill>
              </a:rPr>
              <a:t>6.</a:t>
            </a:r>
            <a:r>
              <a:rPr sz="3600">
                <a:solidFill>
                  <a:schemeClr val="accent1">
                    <a:lumMod val="60000"/>
                    <a:lumOff val="40000"/>
                  </a:schemeClr>
                </a:solidFill>
              </a:rPr>
              <a:t>在设计方面的节制</a:t>
            </a:r>
            <a:endParaRPr sz="3600">
              <a:solidFill>
                <a:schemeClr val="accent1">
                  <a:lumMod val="60000"/>
                  <a:lumOff val="40000"/>
                </a:schemeClr>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a:t>
            </a:r>
            <a:r>
              <a:rPr lang="zh-CN" altLang="en-US"/>
              <a:t>方法</a:t>
            </a:r>
            <a:endParaRPr lang="zh-CN" altLang="en-US"/>
          </a:p>
        </p:txBody>
      </p:sp>
      <p:sp>
        <p:nvSpPr>
          <p:cNvPr id="3" name="内容占位符 2"/>
          <p:cNvSpPr>
            <a:spLocks noGrp="1"/>
          </p:cNvSpPr>
          <p:nvPr>
            <p:ph idx="1"/>
          </p:nvPr>
        </p:nvSpPr>
        <p:spPr/>
        <p:txBody>
          <a:bodyPr/>
          <a:p>
            <a:r>
              <a:rPr lang="en-US" altLang="zh-CN" sz="2800">
                <a:solidFill>
                  <a:schemeClr val="accent1">
                    <a:lumMod val="60000"/>
                    <a:lumOff val="40000"/>
                  </a:schemeClr>
                </a:solidFill>
              </a:rPr>
              <a:t>1.</a:t>
            </a:r>
            <a:r>
              <a:rPr sz="2800">
                <a:solidFill>
                  <a:schemeClr val="accent1">
                    <a:lumMod val="60000"/>
                    <a:lumOff val="40000"/>
                  </a:schemeClr>
                </a:solidFill>
              </a:rPr>
              <a:t>下发调查问卷，对苹果用户和其他系统用户提问，分析回答的不同来去构建不同的用户画像，通过苹果用户的画像来反推苹果的优秀之处。</a:t>
            </a:r>
            <a:endParaRPr sz="2800">
              <a:solidFill>
                <a:schemeClr val="accent1">
                  <a:lumMod val="60000"/>
                  <a:lumOff val="40000"/>
                </a:schemeClr>
              </a:solidFill>
            </a:endParaRPr>
          </a:p>
          <a:p>
            <a:r>
              <a:rPr lang="en-US" altLang="zh-CN" sz="2800">
                <a:solidFill>
                  <a:schemeClr val="accent1">
                    <a:lumMod val="60000"/>
                    <a:lumOff val="40000"/>
                  </a:schemeClr>
                </a:solidFill>
              </a:rPr>
              <a:t>2.</a:t>
            </a:r>
            <a:r>
              <a:rPr sz="2800">
                <a:solidFill>
                  <a:schemeClr val="accent1">
                    <a:lumMod val="60000"/>
                    <a:lumOff val="40000"/>
                  </a:schemeClr>
                </a:solidFill>
              </a:rPr>
              <a:t>线下对苹果官网，设备，和宣传片进行使用和观看，依照研究方面对其仔细分析。</a:t>
            </a:r>
            <a:endParaRPr sz="2800">
              <a:solidFill>
                <a:schemeClr val="accent1">
                  <a:lumMod val="60000"/>
                  <a:lumOff val="40000"/>
                </a:schemeClr>
              </a:solidFill>
            </a:endParaRPr>
          </a:p>
          <a:p>
            <a:r>
              <a:rPr lang="en-US" altLang="zh-CN" sz="2800">
                <a:solidFill>
                  <a:schemeClr val="accent1">
                    <a:lumMod val="60000"/>
                    <a:lumOff val="40000"/>
                  </a:schemeClr>
                </a:solidFill>
              </a:rPr>
              <a:t>3.</a:t>
            </a:r>
            <a:r>
              <a:rPr sz="2800">
                <a:solidFill>
                  <a:schemeClr val="accent1">
                    <a:lumMod val="60000"/>
                    <a:lumOff val="40000"/>
                  </a:schemeClr>
                </a:solidFill>
              </a:rPr>
              <a:t>尝试利用视频剪辑手段来对苹果的宣传片进行模仿，以一个设计师的角度来分析苹果宣传风格诞生的心路历程。</a:t>
            </a:r>
            <a:endParaRPr sz="2800">
              <a:solidFill>
                <a:schemeClr val="accent1">
                  <a:lumMod val="60000"/>
                  <a:lumOff val="40000"/>
                </a:schemeClr>
              </a:solidFill>
            </a:endParaRPr>
          </a:p>
          <a:p>
            <a:r>
              <a:rPr lang="en-US" altLang="zh-CN" sz="2800">
                <a:solidFill>
                  <a:schemeClr val="accent1">
                    <a:lumMod val="60000"/>
                    <a:lumOff val="40000"/>
                  </a:schemeClr>
                </a:solidFill>
              </a:rPr>
              <a:t>4.</a:t>
            </a:r>
            <a:r>
              <a:rPr sz="2800">
                <a:solidFill>
                  <a:schemeClr val="accent1">
                    <a:lumMod val="60000"/>
                    <a:lumOff val="40000"/>
                  </a:schemeClr>
                </a:solidFill>
              </a:rPr>
              <a:t>在各大网站上搜索普通用户在使用苹果产品时候的看法来分析苹果在交互体验上的优秀之处</a:t>
            </a:r>
            <a:endParaRPr sz="2800">
              <a:solidFill>
                <a:schemeClr val="accent1">
                  <a:lumMod val="60000"/>
                  <a:lumOff val="40000"/>
                </a:schemeClr>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3230"/>
            <a:ext cx="10852150" cy="5713095"/>
          </a:xfrm>
        </p:spPr>
        <p:txBody>
          <a:bodyPr/>
          <a:p>
            <a:pPr algn="ctr"/>
            <a:br>
              <a:rPr lang="zh-CN" altLang="en-US" sz="9600"/>
            </a:br>
            <a:r>
              <a:rPr lang="zh-CN" altLang="en-US" sz="9600"/>
              <a:t>谢谢观看！</a:t>
            </a:r>
            <a:endParaRPr lang="zh-CN" altLang="en-US" sz="960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4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5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6"/>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6"/>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7.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6"/>
  <p:tag name="KSO_WM_TEMPLATE_MASTER_THUMB_INDEX" val="12"/>
  <p:tag name="KSO_WM_TEMPLATE_THUMBS_INDEX" val="1、4、7、8、10、11、12、13、15"/>
</p:tagLst>
</file>

<file path=ppt/tags/tag188.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6_1*a*1"/>
  <p:tag name="KSO_WM_TEMPLATE_CATEGORY" val="custom"/>
  <p:tag name="KSO_WM_TEMPLATE_INDEX" val="20206916"/>
  <p:tag name="KSO_WM_UNIT_LAYERLEVEL" val="1"/>
  <p:tag name="KSO_WM_TAG_VERSION" val="1.0"/>
  <p:tag name="KSO_WM_BEAUTIFY_FLAG" val="#wm#"/>
  <p:tag name="KSO_WM_UNIT_PRESET_TEXT" val="空白演示经典风格"/>
</p:tagLst>
</file>

<file path=ppt/tags/tag189.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6_1*f*1"/>
  <p:tag name="KSO_WM_TEMPLATE_CATEGORY" val="custom"/>
  <p:tag name="KSO_WM_TEMPLATE_INDEX" val="20206916"/>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ID" val="custom20206916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6"/>
  <p:tag name="KSO_WM_SLIDE_LAYOUT" val="a_b_f"/>
  <p:tag name="KSO_WM_SLIDE_LAYOUT_CNT" val="1_1_1"/>
  <p:tag name="KSO_WM_TEMPLATE_MASTER_THUMB_INDEX" val="12"/>
  <p:tag name="KSO_WM_TEMPLATE_THUMBS_INDEX" val="1、4、7、8、10、11、12、13、15"/>
  <p:tag name="KSO_WM_SPECIAL_SOURCE" val="bdnull"/>
</p:tagLst>
</file>

<file path=ppt/tags/tag191.xml><?xml version="1.0" encoding="utf-8"?>
<p:tagLst xmlns:p="http://schemas.openxmlformats.org/presentationml/2006/main">
  <p:tag name="KSO_WM_BEAUTIFY_FLAG" val="#wm#"/>
  <p:tag name="KSO_WM_TEMPLATE_CATEGORY" val="custom"/>
  <p:tag name="KSO_WM_TEMPLATE_INDEX" val="20206916"/>
  <p:tag name="KSO_WM_SPECIAL_SOURCE" val="bdnull"/>
</p:tagLst>
</file>

<file path=ppt/tags/tag192.xml><?xml version="1.0" encoding="utf-8"?>
<p:tagLst xmlns:p="http://schemas.openxmlformats.org/presentationml/2006/main">
  <p:tag name="KSO_WM_BEAUTIFY_FLAG" val="#wm#"/>
  <p:tag name="KSO_WM_TEMPLATE_CATEGORY" val="custom"/>
  <p:tag name="KSO_WM_TEMPLATE_INDEX" val="20206916"/>
  <p:tag name="KSO_WM_SPECIAL_SOURCE" val="bdnull"/>
</p:tagLst>
</file>

<file path=ppt/tags/tag193.xml><?xml version="1.0" encoding="utf-8"?>
<p:tagLst xmlns:p="http://schemas.openxmlformats.org/presentationml/2006/main">
  <p:tag name="KSO_WM_BEAUTIFY_FLAG" val="#wm#"/>
  <p:tag name="KSO_WM_TEMPLATE_CATEGORY" val="custom"/>
  <p:tag name="KSO_WM_TEMPLATE_INDEX" val="20206916"/>
  <p:tag name="KSO_WM_SPECIAL_SOURCE" val="bdnull"/>
</p:tagLst>
</file>

<file path=ppt/tags/tag194.xml><?xml version="1.0" encoding="utf-8"?>
<p:tagLst xmlns:p="http://schemas.openxmlformats.org/presentationml/2006/main">
  <p:tag name="KSO_WM_BEAUTIFY_FLAG" val="#wm#"/>
  <p:tag name="KSO_WM_TEMPLATE_CATEGORY" val="custom"/>
  <p:tag name="KSO_WM_TEMPLATE_INDEX" val="20206916"/>
  <p:tag name="KSO_WM_SPECIAL_SOURCE" val="bdnull"/>
</p:tagLst>
</file>

<file path=ppt/tags/tag195.xml><?xml version="1.0" encoding="utf-8"?>
<p:tagLst xmlns:p="http://schemas.openxmlformats.org/presentationml/2006/main">
  <p:tag name="KSO_DOCER_TEMPLATE_OPEN_ONCE_MARK"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SM 预置配色-灰色">
      <a:dk1>
        <a:srgbClr val="000000"/>
      </a:dk1>
      <a:lt1>
        <a:srgbClr val="FFFFFF"/>
      </a:lt1>
      <a:dk2>
        <a:srgbClr val="D9D9D9"/>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Words>
  <Application>WPS 演示</Application>
  <PresentationFormat>宽屏</PresentationFormat>
  <Paragraphs>22</Paragraphs>
  <Slides>5</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5</vt:i4>
      </vt:variant>
    </vt:vector>
  </HeadingPairs>
  <TitlesOfParts>
    <vt:vector size="14" baseType="lpstr">
      <vt:lpstr>Arial</vt:lpstr>
      <vt:lpstr>宋体</vt:lpstr>
      <vt:lpstr>Wingdings</vt:lpstr>
      <vt:lpstr>Wingdings</vt:lpstr>
      <vt:lpstr>微软雅黑</vt:lpstr>
      <vt:lpstr>Arial Unicode MS</vt:lpstr>
      <vt:lpstr>Calibri</vt:lpstr>
      <vt:lpstr>Office 主题​​</vt:lpstr>
      <vt:lpstr>1_Office 主题​​</vt:lpstr>
      <vt:lpstr>Apple的高级感从何而来</vt:lpstr>
      <vt:lpstr>PowerPoint 演示文稿</vt:lpstr>
      <vt:lpstr>研究哪些方面</vt:lpstr>
      <vt:lpstr>研究方法</vt:lpstr>
      <vt:lpstr> 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西北偏北</cp:lastModifiedBy>
  <cp:revision>173</cp:revision>
  <dcterms:created xsi:type="dcterms:W3CDTF">2019-06-19T02:08:00Z</dcterms:created>
  <dcterms:modified xsi:type="dcterms:W3CDTF">2022-05-06T01:24:47Z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2052-11.1.0.11369</vt:lpwstr>
  </property>
  <property fmtid="{D5CDD505-2E9C-101B-9397-08002B2CF9AE}" pid="3" name="ICV">
    <vt:lpwstr>475FCA5635CF45B2BEA1302AE2BD9DBF</vt:lpwstr>
  </property>
</Properties>
</file>