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handoutMasterIdLst>
    <p:handoutMasterId r:id="rId22"/>
  </p:handoutMasterIdLst>
  <p:sldIdLst>
    <p:sldId id="256" r:id="rId3"/>
    <p:sldId id="257" r:id="rId4"/>
    <p:sldId id="258" r:id="rId5"/>
    <p:sldId id="259" r:id="rId6"/>
    <p:sldId id="260" r:id="rId7"/>
    <p:sldId id="261" r:id="rId8"/>
    <p:sldId id="262" r:id="rId9"/>
    <p:sldId id="263" r:id="rId10"/>
    <p:sldId id="290" r:id="rId11"/>
    <p:sldId id="291" r:id="rId12"/>
    <p:sldId id="277" r:id="rId13"/>
    <p:sldId id="271" r:id="rId14"/>
    <p:sldId id="275" r:id="rId15"/>
    <p:sldId id="274" r:id="rId16"/>
    <p:sldId id="264" r:id="rId17"/>
    <p:sldId id="272" r:id="rId18"/>
    <p:sldId id="276" r:id="rId20"/>
    <p:sldId id="273" r:id="rId21"/>
  </p:sldIdLst>
  <p:sldSz cx="9144000" cy="6858000" type="screen4x3"/>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9900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3361"/>
  </p:normalViewPr>
  <p:slideViewPr>
    <p:cSldViewPr showGuides="1">
      <p:cViewPr varScale="1">
        <p:scale>
          <a:sx n="73" d="100"/>
          <a:sy n="73" d="100"/>
        </p:scale>
        <p:origin x="1074" y="6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5" name="Rectangle 3"/>
          <p:cNvSpPr>
            <a:spLocks noGrp="1" noChangeArrowheads="1"/>
          </p:cNvSpPr>
          <p:nvPr>
            <p:ph type="dt" sz="quarter"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6" name="Rectangle 4"/>
          <p:cNvSpPr>
            <a:spLocks noGrp="1" noChangeArrowheads="1"/>
          </p:cNvSpPr>
          <p:nvPr>
            <p:ph type="ftr" sz="quarter" idx="2"/>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lstStyle>
            <a:lvl1pPr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32EAFC1E-21F4-473F-9E35-634EA43F0DA3}" type="slidenum">
              <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51" name="Rectangle 3"/>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52" name="Rectangle 4"/>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2053" name="Rectangle 5"/>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单击以编辑母版文本样式</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54" name="Rectangle 6"/>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lstStyle>
            <a:lvl1pPr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4ED4380C-FC73-468D-88E6-1918C9BEF69E}" type="slidenum">
              <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幻灯片图像占位符 1"/>
          <p:cNvSpPr>
            <a:spLocks noGrp="1" noRot="1" noChangeAspect="1" noTextEdit="1"/>
          </p:cNvSpPr>
          <p:nvPr>
            <p:ph type="sldImg"/>
          </p:nvPr>
        </p:nvSpPr>
        <p:spPr>
          <a:ln/>
        </p:spPr>
      </p:sp>
      <p:sp>
        <p:nvSpPr>
          <p:cNvPr id="20483"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20484"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dirty="0"/>
            </a:fld>
            <a:endParaRPr lang="en-US" altLang="zh-CN"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幻灯片图像占位符 1"/>
          <p:cNvSpPr>
            <a:spLocks noGrp="1" noRot="1" noChangeAspect="1" noTextEdit="1"/>
          </p:cNvSpPr>
          <p:nvPr>
            <p:ph type="sldImg"/>
          </p:nvPr>
        </p:nvSpPr>
        <p:spPr>
          <a:ln/>
        </p:spPr>
      </p:sp>
      <p:sp>
        <p:nvSpPr>
          <p:cNvPr id="23555"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23556"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dirty="0"/>
            </a:fld>
            <a:endParaRPr lang="en-US" altLang="zh-CN"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50000"/>
              </a:spcBef>
              <a:spcAft>
                <a:spcPct val="0"/>
              </a:spcAft>
              <a:buClrTx/>
              <a:buSzTx/>
              <a:buFontTx/>
              <a:buNone/>
              <a:defRPr/>
            </a:pPr>
            <a:fld id="{AFBB478B-14E3-4C5D-8608-EDDE9ED89EBA}"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50000"/>
              </a:spcBef>
              <a:spcAft>
                <a:spcPct val="0"/>
              </a:spcAft>
              <a:buClrTx/>
              <a:buSzTx/>
              <a:buFontTx/>
              <a:buNone/>
              <a:defRPr/>
            </a:pPr>
            <a:fld id="{AFBB478B-14E3-4C5D-8608-EDDE9ED89EBA}"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685800" y="609600"/>
            <a:ext cx="5676900" cy="5486400"/>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50000"/>
              </a:spcBef>
              <a:spcAft>
                <a:spcPct val="0"/>
              </a:spcAft>
              <a:buClrTx/>
              <a:buSzTx/>
              <a:buFontTx/>
              <a:buNone/>
              <a:defRPr/>
            </a:pPr>
            <a:fld id="{AFBB478B-14E3-4C5D-8608-EDDE9ED89EBA}"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50000"/>
              </a:spcBef>
              <a:spcAft>
                <a:spcPct val="0"/>
              </a:spcAft>
              <a:buClrTx/>
              <a:buSzTx/>
              <a:buFontTx/>
              <a:buNone/>
              <a:defRPr/>
            </a:pPr>
            <a:fld id="{AFBB478B-14E3-4C5D-8608-EDDE9ED89EBA}"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50000"/>
              </a:spcBef>
              <a:spcAft>
                <a:spcPct val="0"/>
              </a:spcAft>
              <a:buClrTx/>
              <a:buSzTx/>
              <a:buFontTx/>
              <a:buNone/>
              <a:defRPr/>
            </a:pPr>
            <a:fld id="{AFBB478B-14E3-4C5D-8608-EDDE9ED89EBA}"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685800" y="1981200"/>
            <a:ext cx="3810000" cy="4114800"/>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4648200" y="1981200"/>
            <a:ext cx="3810000" cy="4114800"/>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50000"/>
              </a:spcBef>
              <a:spcAft>
                <a:spcPct val="0"/>
              </a:spcAft>
              <a:buClrTx/>
              <a:buSzTx/>
              <a:buFontTx/>
              <a:buNone/>
              <a:defRPr/>
            </a:pPr>
            <a:fld id="{AFBB478B-14E3-4C5D-8608-EDDE9ED89EBA}"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内容占位符 3"/>
          <p:cNvSpPr>
            <a:spLocks noGrp="1"/>
          </p:cNvSpPr>
          <p:nvPr>
            <p:ph sz="half" idx="2" hasCustomPrompt="1"/>
          </p:nvPr>
        </p:nvSpPr>
        <p:spPr>
          <a:xfrm>
            <a:off x="630238" y="2505075"/>
            <a:ext cx="3868737"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内容占位符 5"/>
          <p:cNvSpPr>
            <a:spLocks noGrp="1"/>
          </p:cNvSpPr>
          <p:nvPr>
            <p:ph sz="quarter" idx="4" hasCustomPrompt="1"/>
          </p:nvPr>
        </p:nvSpPr>
        <p:spPr>
          <a:xfrm>
            <a:off x="4629150" y="2505075"/>
            <a:ext cx="3887788"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50000"/>
              </a:spcBef>
              <a:spcAft>
                <a:spcPct val="0"/>
              </a:spcAft>
              <a:buClrTx/>
              <a:buSzTx/>
              <a:buFontTx/>
              <a:buNone/>
              <a:defRPr/>
            </a:pPr>
            <a:fld id="{AFBB478B-14E3-4C5D-8608-EDDE9ED89EBA}"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50000"/>
              </a:spcBef>
              <a:spcAft>
                <a:spcPct val="0"/>
              </a:spcAft>
              <a:buClrTx/>
              <a:buSzTx/>
              <a:buFontTx/>
              <a:buNone/>
              <a:defRPr/>
            </a:pPr>
            <a:fld id="{AFBB478B-14E3-4C5D-8608-EDDE9ED89EBA}"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50000"/>
              </a:spcBef>
              <a:spcAft>
                <a:spcPct val="0"/>
              </a:spcAft>
              <a:buClrTx/>
              <a:buSzTx/>
              <a:buFontTx/>
              <a:buNone/>
              <a:defRPr/>
            </a:pPr>
            <a:fld id="{AFBB478B-14E3-4C5D-8608-EDDE9ED89EBA}"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50000"/>
              </a:spcBef>
              <a:spcAft>
                <a:spcPct val="0"/>
              </a:spcAft>
              <a:buClrTx/>
              <a:buSzTx/>
              <a:buFontTx/>
              <a:buNone/>
              <a:defRPr/>
            </a:pPr>
            <a:fld id="{AFBB478B-14E3-4C5D-8608-EDDE9ED89EBA}"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1" lang="zh-CN" alt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hasCustomPrompt="1"/>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50000"/>
              </a:spcBef>
              <a:spcAft>
                <a:spcPct val="0"/>
              </a:spcAft>
              <a:buClrTx/>
              <a:buSzTx/>
              <a:buFontTx/>
              <a:buNone/>
              <a:defRPr/>
            </a:pPr>
            <a:fld id="{AFBB478B-14E3-4C5D-8608-EDDE9ED89EBA}"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Grp="1"/>
          </p:cNvSpPr>
          <p:nvPr>
            <p:ph type="title"/>
          </p:nvPr>
        </p:nvSpPr>
        <p:spPr>
          <a:xfrm>
            <a:off x="685800" y="609600"/>
            <a:ext cx="7772400" cy="1143000"/>
          </a:xfrm>
          <a:prstGeom prst="rect">
            <a:avLst/>
          </a:prstGeom>
          <a:noFill/>
          <a:ln w="9525">
            <a:noFill/>
          </a:ln>
        </p:spPr>
        <p:txBody>
          <a:bodyPr anchor="ctr" anchorCtr="0"/>
          <a:p>
            <a:pPr lvl="0"/>
            <a:r>
              <a:rPr lang="zh-CN" altLang="zh-CN" dirty="0"/>
              <a:t>单击以编辑</a:t>
            </a:r>
            <a:r>
              <a:rPr lang="zh-CN" altLang="en-US" dirty="0"/>
              <a:t>母版标题样式</a:t>
            </a:r>
            <a:endParaRPr lang="zh-CN" altLang="en-US" dirty="0"/>
          </a:p>
        </p:txBody>
      </p:sp>
      <p:sp>
        <p:nvSpPr>
          <p:cNvPr id="1027" name="Rectangle 3"/>
          <p:cNvSpPr>
            <a:spLocks noGrp="1"/>
          </p:cNvSpPr>
          <p:nvPr>
            <p:ph type="body" idx="1"/>
          </p:nvPr>
        </p:nvSpPr>
        <p:spPr>
          <a:xfrm>
            <a:off x="685800" y="1981200"/>
            <a:ext cx="7772400" cy="4114800"/>
          </a:xfrm>
          <a:prstGeom prst="rect">
            <a:avLst/>
          </a:prstGeom>
          <a:noFill/>
          <a:ln w="9525">
            <a:noFill/>
          </a:ln>
        </p:spPr>
        <p:txBody>
          <a:bodyPr/>
          <a:p>
            <a:pPr lvl="0"/>
            <a:r>
              <a:rPr lang="zh-CN" altLang="en-US" dirty="0"/>
              <a:t>单击以编辑母版文本样式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eaLnBrk="1" hangingPunct="1">
              <a:spcBef>
                <a:spcPct val="50000"/>
              </a:spcBef>
              <a:defRPr sz="1400"/>
            </a:lvl1p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algn="ctr" eaLnBrk="1" hangingPunct="1">
              <a:spcBef>
                <a:spcPct val="50000"/>
              </a:spcBef>
              <a:defRPr sz="1400"/>
            </a:lvl1p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algn="r" eaLnBrk="1" hangingPunct="1">
              <a:spcBef>
                <a:spcPct val="50000"/>
              </a:spcBef>
              <a:defRPr sz="1400"/>
            </a:lvl1pPr>
          </a:lstStyle>
          <a:p>
            <a:pPr marL="0" marR="0" lvl="0" indent="0" algn="r" defTabSz="914400" rtl="0" eaLnBrk="1" fontAlgn="base" latinLnBrk="0" hangingPunct="1">
              <a:lnSpc>
                <a:spcPct val="100000"/>
              </a:lnSpc>
              <a:spcBef>
                <a:spcPct val="50000"/>
              </a:spcBef>
              <a:spcAft>
                <a:spcPct val="0"/>
              </a:spcAft>
              <a:buClrTx/>
              <a:buSzTx/>
              <a:buFontTx/>
              <a:buNone/>
              <a:defRPr/>
            </a:pPr>
            <a:fld id="{AFBB478B-14E3-4C5D-8608-EDDE9ED89EBA}"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kumimoji="1" sz="4400" kern="12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3074"/>
          <p:cNvSpPr>
            <a:spLocks noGrp="1"/>
          </p:cNvSpPr>
          <p:nvPr>
            <p:ph type="ctrTitle"/>
          </p:nvPr>
        </p:nvSpPr>
        <p:spPr>
          <a:xfrm>
            <a:off x="1476375" y="1268413"/>
            <a:ext cx="6192838" cy="1800225"/>
          </a:xfrm>
          <a:ln/>
        </p:spPr>
        <p:txBody>
          <a:bodyPr vert="horz" wrap="square" lIns="91440" tIns="45720" rIns="91440" bIns="45720" anchor="ctr" anchorCtr="0"/>
          <a:p>
            <a:pPr eaLnBrk="1" hangingPunct="1">
              <a:buClrTx/>
              <a:buSzTx/>
              <a:buFontTx/>
            </a:pPr>
            <a:r>
              <a:rPr kumimoji="1" lang="zh-CN" altLang="en-US" sz="4400" b="1" kern="1200" dirty="0">
                <a:solidFill>
                  <a:srgbClr val="FF0000"/>
                </a:solidFill>
                <a:latin typeface="+mj-lt"/>
                <a:ea typeface="楷体_GB2312" pitchFamily="49" charset="-122"/>
                <a:cs typeface="+mj-cs"/>
              </a:rPr>
              <a:t>数据结构课程设计</a:t>
            </a:r>
            <a:br>
              <a:rPr kumimoji="1" lang="en-US" altLang="zh-CN" sz="4400" b="1" kern="1200" dirty="0">
                <a:solidFill>
                  <a:srgbClr val="FF0000"/>
                </a:solidFill>
                <a:latin typeface="+mj-lt"/>
                <a:ea typeface="楷体_GB2312" pitchFamily="49" charset="-122"/>
                <a:cs typeface="+mj-cs"/>
              </a:rPr>
            </a:br>
            <a:r>
              <a:rPr kumimoji="1" lang="en-US" altLang="zh-CN" sz="3600" kern="1200" dirty="0">
                <a:latin typeface="+mj-lt"/>
                <a:ea typeface="+mj-ea"/>
                <a:cs typeface="+mj-cs"/>
              </a:rPr>
              <a:t>2020</a:t>
            </a:r>
            <a:r>
              <a:rPr kumimoji="1" lang="zh-CN" altLang="en-US" sz="3600" kern="1200" dirty="0">
                <a:latin typeface="+mj-lt"/>
                <a:ea typeface="+mj-ea"/>
                <a:cs typeface="+mj-cs"/>
              </a:rPr>
              <a:t>级计算机学院</a:t>
            </a:r>
            <a:endParaRPr kumimoji="1" lang="zh-CN" altLang="en-US" sz="3600" b="1" kern="1200" dirty="0">
              <a:solidFill>
                <a:srgbClr val="FF0000"/>
              </a:solidFill>
              <a:latin typeface="+mj-lt"/>
              <a:ea typeface="楷体_GB2312" pitchFamily="49" charset="-122"/>
              <a:cs typeface="+mj-cs"/>
            </a:endParaRPr>
          </a:p>
        </p:txBody>
      </p:sp>
      <p:sp>
        <p:nvSpPr>
          <p:cNvPr id="4099" name="Rectangle 3075"/>
          <p:cNvSpPr>
            <a:spLocks noGrp="1"/>
          </p:cNvSpPr>
          <p:nvPr>
            <p:ph type="subTitle" idx="1" hasCustomPrompt="1"/>
          </p:nvPr>
        </p:nvSpPr>
        <p:spPr>
          <a:xfrm>
            <a:off x="1547813" y="3068638"/>
            <a:ext cx="6400800" cy="1223962"/>
          </a:xfrm>
          <a:ln/>
        </p:spPr>
        <p:txBody>
          <a:bodyPr vert="horz" wrap="square" lIns="91440" tIns="45720" rIns="91440" bIns="45720" anchor="t" anchorCtr="0"/>
          <a:p>
            <a:pPr eaLnBrk="1" hangingPunct="1">
              <a:buClrTx/>
              <a:buSzTx/>
              <a:buFontTx/>
            </a:pPr>
            <a:r>
              <a:rPr kumimoji="1" lang="zh-CN" altLang="en-US" sz="3200" kern="1200" dirty="0">
                <a:latin typeface="+mn-lt"/>
                <a:ea typeface="+mn-ea"/>
                <a:cs typeface="+mn-cs"/>
              </a:rPr>
              <a:t>时间：</a:t>
            </a:r>
            <a:r>
              <a:rPr kumimoji="1" lang="en-US" altLang="zh-CN" sz="3200" kern="1200" dirty="0">
                <a:latin typeface="+mn-lt"/>
                <a:ea typeface="+mn-ea"/>
                <a:cs typeface="+mn-cs"/>
              </a:rPr>
              <a:t>2022.3——2022.6</a:t>
            </a:r>
            <a:endParaRPr kumimoji="1" lang="en-US" altLang="zh-CN" sz="3200" kern="1200" dirty="0">
              <a:latin typeface="+mn-lt"/>
              <a:ea typeface="+mn-ea"/>
              <a:cs typeface="+mn-cs"/>
            </a:endParaRPr>
          </a:p>
        </p:txBody>
      </p:sp>
      <p:sp>
        <p:nvSpPr>
          <p:cNvPr id="4100" name="Text Box 3076"/>
          <p:cNvSpPr txBox="1"/>
          <p:nvPr/>
        </p:nvSpPr>
        <p:spPr>
          <a:xfrm>
            <a:off x="2555875" y="4508500"/>
            <a:ext cx="5392738" cy="12922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en-US" altLang="zh-CN" sz="2800" b="1" dirty="0">
                <a:solidFill>
                  <a:srgbClr val="0033CC"/>
                </a:solidFill>
                <a:latin typeface="Garamond" panose="02020404030301010803" pitchFamily="18" charset="0"/>
              </a:rPr>
              <a:t>Email</a:t>
            </a:r>
            <a:r>
              <a:rPr lang="zh-CN" altLang="en-US" sz="2800" b="1" dirty="0">
                <a:solidFill>
                  <a:srgbClr val="0033CC"/>
                </a:solidFill>
                <a:latin typeface="Garamond" panose="02020404030301010803" pitchFamily="18" charset="0"/>
              </a:rPr>
              <a:t>：</a:t>
            </a:r>
            <a:r>
              <a:rPr lang="en-US" altLang="zh-CN" sz="2800" b="1" dirty="0">
                <a:solidFill>
                  <a:srgbClr val="0033CC"/>
                </a:solidFill>
                <a:latin typeface="Garamond" panose="02020404030301010803" pitchFamily="18" charset="0"/>
              </a:rPr>
              <a:t>yangzhen@bupt.edu.cn</a:t>
            </a:r>
            <a:endParaRPr lang="en-US" altLang="zh-CN" sz="2800" dirty="0">
              <a:solidFill>
                <a:schemeClr val="accent2"/>
              </a:solidFill>
              <a:latin typeface="Garamond" panose="02020404030301010803" pitchFamily="18" charset="0"/>
            </a:endParaRPr>
          </a:p>
          <a:p>
            <a:pPr marL="0" lvl="0" indent="0">
              <a:spcBef>
                <a:spcPct val="50000"/>
              </a:spcBef>
              <a:buNone/>
            </a:pPr>
            <a:r>
              <a:rPr lang="en-US" altLang="zh-CN" sz="2800" dirty="0">
                <a:solidFill>
                  <a:schemeClr val="accent2"/>
                </a:solidFill>
                <a:latin typeface="Garamond" panose="02020404030301010803" pitchFamily="18" charset="0"/>
              </a:rPr>
              <a:t>                </a:t>
            </a:r>
            <a:r>
              <a:rPr lang="zh-CN" altLang="en-US" sz="2800" dirty="0">
                <a:solidFill>
                  <a:schemeClr val="accent2"/>
                </a:solidFill>
                <a:latin typeface="Garamond" panose="02020404030301010803" pitchFamily="18" charset="0"/>
              </a:rPr>
              <a:t>杨震</a:t>
            </a:r>
            <a:br>
              <a:rPr lang="en-US" altLang="zh-CN" sz="2800" dirty="0">
                <a:solidFill>
                  <a:schemeClr val="accent2"/>
                </a:solidFill>
                <a:latin typeface="Garamond" panose="02020404030301010803" pitchFamily="18" charset="0"/>
              </a:rPr>
            </a:br>
            <a:endParaRPr lang="en-US" altLang="zh-CN" sz="800" dirty="0">
              <a:solidFill>
                <a:schemeClr val="accent2"/>
              </a:solidFill>
              <a:latin typeface="Garamond" panose="02020404030301010803"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内容占位符 2"/>
          <p:cNvSpPr>
            <a:spLocks noGrp="1"/>
          </p:cNvSpPr>
          <p:nvPr>
            <p:ph idx="1" hasCustomPrompt="1"/>
          </p:nvPr>
        </p:nvSpPr>
        <p:spPr>
          <a:xfrm>
            <a:off x="468313" y="476250"/>
            <a:ext cx="8280400" cy="5691188"/>
          </a:xfrm>
          <a:ln/>
        </p:spPr>
        <p:txBody>
          <a:bodyPr vert="horz" wrap="square" lIns="91440" tIns="45720" rIns="91440" bIns="45720" anchor="t" anchorCtr="0"/>
          <a:p>
            <a:pPr marL="0" indent="0" eaLnBrk="1" hangingPunct="1">
              <a:lnSpc>
                <a:spcPct val="90000"/>
              </a:lnSpc>
              <a:buNone/>
            </a:pPr>
            <a:r>
              <a:rPr lang="en-US" altLang="zh-CN" sz="4000" dirty="0">
                <a:solidFill>
                  <a:srgbClr val="990000"/>
                </a:solidFill>
                <a:latin typeface="隶书" panose="02010509060101010101" pitchFamily="49" charset="-122"/>
                <a:ea typeface="隶书" panose="02010509060101010101" pitchFamily="49" charset="-122"/>
              </a:rPr>
              <a:t>2.</a:t>
            </a:r>
            <a:r>
              <a:rPr lang="zh-CN" altLang="en-US" sz="4000" dirty="0">
                <a:solidFill>
                  <a:srgbClr val="990000"/>
                </a:solidFill>
                <a:latin typeface="隶书" panose="02010509060101010101" pitchFamily="49" charset="-122"/>
                <a:ea typeface="隶书" panose="02010509060101010101" pitchFamily="49" charset="-122"/>
              </a:rPr>
              <a:t>功能需求（续</a:t>
            </a:r>
            <a:r>
              <a:rPr lang="en-US" altLang="zh-CN" sz="4000" dirty="0">
                <a:solidFill>
                  <a:srgbClr val="990000"/>
                </a:solidFill>
                <a:latin typeface="隶书" panose="02010509060101010101" pitchFamily="49" charset="-122"/>
                <a:ea typeface="隶书" panose="02010509060101010101" pitchFamily="49" charset="-122"/>
              </a:rPr>
              <a:t>2</a:t>
            </a:r>
            <a:r>
              <a:rPr lang="zh-CN" altLang="en-US" sz="4000" dirty="0">
                <a:solidFill>
                  <a:srgbClr val="990000"/>
                </a:solidFill>
                <a:latin typeface="隶书" panose="02010509060101010101" pitchFamily="49" charset="-122"/>
                <a:ea typeface="隶书" panose="02010509060101010101" pitchFamily="49" charset="-122"/>
              </a:rPr>
              <a:t>）</a:t>
            </a:r>
            <a:endParaRPr lang="en-US" altLang="zh-CN" sz="4000" dirty="0">
              <a:solidFill>
                <a:srgbClr val="990000"/>
              </a:solidFill>
              <a:latin typeface="隶书" panose="02010509060101010101" pitchFamily="49" charset="-122"/>
              <a:ea typeface="隶书" panose="02010509060101010101" pitchFamily="49" charset="-122"/>
            </a:endParaRPr>
          </a:p>
          <a:p>
            <a:pPr marL="0" indent="0" eaLnBrk="1" hangingPunct="1">
              <a:lnSpc>
                <a:spcPct val="90000"/>
              </a:lnSpc>
              <a:buNone/>
            </a:pPr>
            <a:r>
              <a:rPr lang="zh-CN" altLang="en-US" sz="2800" dirty="0"/>
              <a:t>    （</a:t>
            </a:r>
            <a:r>
              <a:rPr lang="en-US" altLang="zh-CN" sz="2800" dirty="0"/>
              <a:t>2</a:t>
            </a:r>
            <a:r>
              <a:rPr lang="zh-CN" altLang="en-US" sz="2800" dirty="0"/>
              <a:t>）</a:t>
            </a:r>
            <a:r>
              <a:rPr lang="zh-CN" altLang="en-US" sz="2800" b="1" dirty="0"/>
              <a:t>课外信息管理和查询 </a:t>
            </a:r>
            <a:r>
              <a:rPr lang="en-US" altLang="zh-CN" sz="2800" b="1" dirty="0"/>
              <a:t> </a:t>
            </a:r>
            <a:endParaRPr lang="en-US" altLang="zh-CN" sz="2800" b="1" dirty="0"/>
          </a:p>
          <a:p>
            <a:pPr marL="0" indent="0" eaLnBrk="1" hangingPunct="1">
              <a:lnSpc>
                <a:spcPct val="90000"/>
              </a:lnSpc>
              <a:buNone/>
            </a:pPr>
            <a:r>
              <a:rPr lang="zh-CN" altLang="en-US" sz="2800" dirty="0"/>
              <a:t>    学生可以输入课外活动信息，课外活动包括个人活动和集体活动；个人活动可以包括：自习、锻炼、外出等，集体活动可以包括：班会、小组作业、创新创业、聚餐等。</a:t>
            </a:r>
            <a:endParaRPr lang="en-US" altLang="zh-CN" sz="2800" dirty="0"/>
          </a:p>
          <a:p>
            <a:pPr marL="0" indent="0" eaLnBrk="1" hangingPunct="1">
              <a:lnSpc>
                <a:spcPct val="90000"/>
              </a:lnSpc>
              <a:buNone/>
            </a:pPr>
            <a:r>
              <a:rPr lang="zh-CN" altLang="en-US" sz="2800" dirty="0"/>
              <a:t>    学生可以设定活动闹钟，闹钟可以是一次性的和周期性的，用于活动提醒。</a:t>
            </a:r>
            <a:endParaRPr lang="en-US" altLang="zh-CN" sz="2800" dirty="0"/>
          </a:p>
          <a:p>
            <a:pPr marL="0" indent="0" eaLnBrk="1" hangingPunct="1">
              <a:lnSpc>
                <a:spcPct val="90000"/>
              </a:lnSpc>
              <a:buNone/>
            </a:pPr>
            <a:r>
              <a:rPr lang="en-US" altLang="zh-CN" sz="2800" dirty="0"/>
              <a:t>    </a:t>
            </a:r>
            <a:r>
              <a:rPr lang="zh-CN" altLang="en-US" sz="2800" dirty="0"/>
              <a:t>系统可以检测个人活动、集体活动和课程的时间冲突，并给出提示。</a:t>
            </a:r>
            <a:endParaRPr lang="en-US" altLang="zh-CN" sz="2800" dirty="0"/>
          </a:p>
          <a:p>
            <a:pPr marL="0" indent="0" eaLnBrk="1" hangingPunct="1">
              <a:lnSpc>
                <a:spcPct val="90000"/>
              </a:lnSpc>
              <a:buNone/>
            </a:pPr>
            <a:endParaRPr lang="en-US" altLang="zh-CN"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hasCustomPrompt="1"/>
          </p:nvPr>
        </p:nvSpPr>
        <p:spPr>
          <a:xfrm>
            <a:off x="468313" y="476250"/>
            <a:ext cx="8280400" cy="5691188"/>
          </a:xfrm>
        </p:spPr>
        <p:txBody>
          <a:bodyPr vert="horz" wrap="square" lIns="91440" tIns="45720" rIns="91440" bIns="45720" numCol="1" anchor="t" anchorCtr="0" compatLnSpc="1"/>
          <a:lstStyle/>
          <a:p>
            <a:pPr marL="0" marR="0" lvl="0" indent="0" algn="l" defTabSz="914400" rtl="0" eaLnBrk="1" fontAlgn="base" latinLnBrk="0" hangingPunct="1">
              <a:lnSpc>
                <a:spcPct val="90000"/>
              </a:lnSpc>
              <a:spcBef>
                <a:spcPct val="20000"/>
              </a:spcBef>
              <a:spcAft>
                <a:spcPct val="0"/>
              </a:spcAft>
              <a:buClrTx/>
              <a:buSzTx/>
              <a:buFontTx/>
              <a:buNone/>
              <a:defRPr/>
            </a:pPr>
            <a:r>
              <a:rPr kumimoji="1" lang="en-US" altLang="zh-CN" sz="4000" b="0" i="0" u="none" strike="noStrike" kern="1200" cap="none" spc="0" normalizeH="0" baseline="0" noProof="0" dirty="0">
                <a:ln>
                  <a:noFill/>
                </a:ln>
                <a:solidFill>
                  <a:srgbClr val="990000"/>
                </a:solidFill>
                <a:effectLst/>
                <a:uLnTx/>
                <a:uFillTx/>
                <a:latin typeface="隶书" panose="02010509060101010101" pitchFamily="49" charset="-122"/>
                <a:ea typeface="隶书" panose="02010509060101010101" pitchFamily="49" charset="-122"/>
                <a:cs typeface="+mn-cs"/>
              </a:rPr>
              <a:t>2.</a:t>
            </a:r>
            <a:r>
              <a:rPr kumimoji="1" lang="zh-CN" altLang="en-US" sz="4000" b="0" i="0" u="none" strike="noStrike" kern="1200" cap="none" spc="0" normalizeH="0" baseline="0" noProof="0" dirty="0">
                <a:ln>
                  <a:noFill/>
                </a:ln>
                <a:solidFill>
                  <a:srgbClr val="990000"/>
                </a:solidFill>
                <a:effectLst/>
                <a:uLnTx/>
                <a:uFillTx/>
                <a:latin typeface="隶书" panose="02010509060101010101" pitchFamily="49" charset="-122"/>
                <a:ea typeface="隶书" panose="02010509060101010101" pitchFamily="49" charset="-122"/>
                <a:cs typeface="+mn-cs"/>
              </a:rPr>
              <a:t>功能需求（</a:t>
            </a:r>
            <a:r>
              <a:rPr kumimoji="1" lang="zh-CN" altLang="en-US" sz="4000" b="0" i="0" u="none" strike="noStrike" kern="1200" cap="none" spc="0" normalizeH="0" baseline="0" noProof="0" dirty="0" smtClean="0">
                <a:ln>
                  <a:noFill/>
                </a:ln>
                <a:solidFill>
                  <a:srgbClr val="990000"/>
                </a:solidFill>
                <a:effectLst/>
                <a:uLnTx/>
                <a:uFillTx/>
                <a:latin typeface="隶书" panose="02010509060101010101" pitchFamily="49" charset="-122"/>
                <a:ea typeface="隶书" panose="02010509060101010101" pitchFamily="49" charset="-122"/>
                <a:cs typeface="+mn-cs"/>
              </a:rPr>
              <a:t>续</a:t>
            </a:r>
            <a:r>
              <a:rPr kumimoji="1" lang="en-US" altLang="zh-CN" sz="4000" b="0" i="0" u="none" strike="noStrike" kern="1200" cap="none" spc="0" normalizeH="0" baseline="0" noProof="0" dirty="0" smtClean="0">
                <a:ln>
                  <a:noFill/>
                </a:ln>
                <a:solidFill>
                  <a:srgbClr val="990000"/>
                </a:solidFill>
                <a:effectLst/>
                <a:uLnTx/>
                <a:uFillTx/>
                <a:latin typeface="隶书" panose="02010509060101010101" pitchFamily="49" charset="-122"/>
                <a:ea typeface="隶书" panose="02010509060101010101" pitchFamily="49" charset="-122"/>
                <a:cs typeface="+mn-cs"/>
              </a:rPr>
              <a:t>3</a:t>
            </a:r>
            <a:r>
              <a:rPr kumimoji="1" lang="zh-CN" altLang="en-US" sz="4000" b="0" i="0" u="none" strike="noStrike" kern="1200" cap="none" spc="0" normalizeH="0" baseline="0" noProof="0" dirty="0" smtClean="0">
                <a:ln>
                  <a:noFill/>
                </a:ln>
                <a:solidFill>
                  <a:srgbClr val="990000"/>
                </a:solidFill>
                <a:effectLst/>
                <a:uLnTx/>
                <a:uFillTx/>
                <a:latin typeface="隶书" panose="02010509060101010101" pitchFamily="49" charset="-122"/>
                <a:ea typeface="隶书" panose="02010509060101010101" pitchFamily="49" charset="-122"/>
                <a:cs typeface="+mn-cs"/>
              </a:rPr>
              <a:t>）</a:t>
            </a:r>
            <a:endParaRPr kumimoji="1" lang="en-US" altLang="zh-CN" sz="4000" b="0" i="0" u="none" strike="noStrike" kern="1200" cap="none" spc="0" normalizeH="0" baseline="0" noProof="0" dirty="0">
              <a:ln>
                <a:noFill/>
              </a:ln>
              <a:solidFill>
                <a:srgbClr val="990000"/>
              </a:solidFill>
              <a:effectLst/>
              <a:uLnTx/>
              <a:uFillTx/>
              <a:latin typeface="隶书" panose="02010509060101010101" pitchFamily="49" charset="-122"/>
              <a:ea typeface="隶书" panose="02010509060101010101" pitchFamily="49" charset="-122"/>
              <a:cs typeface="+mn-cs"/>
            </a:endParaRPr>
          </a:p>
          <a:p>
            <a:pPr marL="0" marR="0" lvl="0" indent="0" algn="l" defTabSz="914400" rtl="0" eaLnBrk="1" fontAlgn="base" latinLnBrk="0" hangingPunct="1">
              <a:lnSpc>
                <a:spcPct val="90000"/>
              </a:lnSpc>
              <a:spcBef>
                <a:spcPct val="20000"/>
              </a:spcBef>
              <a:spcAft>
                <a:spcPct val="0"/>
              </a:spcAft>
              <a:buClrTx/>
              <a:buSzTx/>
              <a:buFontTx/>
              <a:buNone/>
              <a:defRPr/>
            </a:pPr>
            <a:r>
              <a:rPr kumimoji="1" lang="zh-CN" altLang="en-US" sz="2800" b="0" i="0" u="none" strike="noStrike" kern="1200" cap="none" spc="0" normalizeH="0" baseline="0" noProof="0" dirty="0" smtClean="0">
                <a:ln>
                  <a:noFill/>
                </a:ln>
                <a:solidFill>
                  <a:schemeClr val="tx1"/>
                </a:solidFill>
                <a:effectLst/>
                <a:uLnTx/>
                <a:uFillTx/>
                <a:latin typeface="+mn-lt"/>
                <a:ea typeface="+mn-ea"/>
                <a:cs typeface="+mn-cs"/>
              </a:rPr>
              <a:t>    （</a:t>
            </a:r>
            <a:r>
              <a:rPr kumimoji="1" lang="en-US" altLang="zh-CN" sz="2800" b="0" i="0" u="none" strike="noStrike" kern="1200" cap="none" spc="0" normalizeH="0" baseline="0" noProof="0" dirty="0" smtClean="0">
                <a:ln>
                  <a:noFill/>
                </a:ln>
                <a:solidFill>
                  <a:schemeClr val="tx1"/>
                </a:solidFill>
                <a:effectLst/>
                <a:uLnTx/>
                <a:uFillTx/>
                <a:latin typeface="+mn-lt"/>
                <a:ea typeface="+mn-ea"/>
                <a:cs typeface="+mn-cs"/>
              </a:rPr>
              <a:t>3</a:t>
            </a:r>
            <a:r>
              <a:rPr kumimoji="1" lang="zh-CN" altLang="en-US" sz="2800" b="0" i="0" u="none" strike="noStrike" kern="1200" cap="none" spc="0" normalizeH="0" baseline="0" noProof="0" dirty="0" smtClean="0">
                <a:ln>
                  <a:noFill/>
                </a:ln>
                <a:solidFill>
                  <a:schemeClr val="tx1"/>
                </a:solidFill>
                <a:effectLst/>
                <a:uLnTx/>
                <a:uFillTx/>
                <a:latin typeface="+mn-lt"/>
                <a:ea typeface="+mn-ea"/>
                <a:cs typeface="+mn-cs"/>
              </a:rPr>
              <a:t>）</a:t>
            </a:r>
            <a:r>
              <a:rPr kumimoji="1" lang="zh-CN" altLang="en-US" sz="2800" b="1" i="0" u="none" strike="noStrike" kern="1200" cap="none" spc="0" normalizeH="0" baseline="0" noProof="0" dirty="0" smtClean="0">
                <a:ln>
                  <a:noFill/>
                </a:ln>
                <a:solidFill>
                  <a:schemeClr val="tx1"/>
                </a:solidFill>
                <a:effectLst/>
                <a:uLnTx/>
                <a:uFillTx/>
                <a:latin typeface="+mn-lt"/>
                <a:ea typeface="+mn-ea"/>
                <a:cs typeface="+mn-cs"/>
              </a:rPr>
              <a:t>课程导航 </a:t>
            </a:r>
            <a:r>
              <a:rPr kumimoji="1" lang="en-US" altLang="zh-CN" sz="2800" b="1" i="0" u="none" strike="noStrike" kern="1200" cap="none" spc="0" normalizeH="0" baseline="0" noProof="0" dirty="0" smtClean="0">
                <a:ln>
                  <a:noFill/>
                </a:ln>
                <a:solidFill>
                  <a:schemeClr val="tx1"/>
                </a:solidFill>
                <a:effectLst/>
                <a:uLnTx/>
                <a:uFillTx/>
                <a:latin typeface="+mn-lt"/>
                <a:ea typeface="+mn-ea"/>
                <a:cs typeface="+mn-cs"/>
              </a:rPr>
              <a:t> </a:t>
            </a:r>
            <a:endParaRPr kumimoji="1" lang="en-US" altLang="zh-CN" sz="2800" b="1"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90000"/>
              </a:lnSpc>
              <a:spcBef>
                <a:spcPct val="20000"/>
              </a:spcBef>
              <a:spcAft>
                <a:spcPct val="0"/>
              </a:spcAft>
              <a:buClrTx/>
              <a:buSzTx/>
              <a:buFontTx/>
              <a:buNone/>
              <a:defRPr/>
            </a:pPr>
            <a:r>
              <a:rPr kumimoji="1" lang="en-US" altLang="zh-CN" sz="2800" b="0" i="0" u="none" strike="noStrike" kern="1200" cap="none" spc="0" normalizeH="0" baseline="0" noProof="0" dirty="0">
                <a:ln>
                  <a:noFill/>
                </a:ln>
                <a:solidFill>
                  <a:schemeClr val="tx1"/>
                </a:solidFill>
                <a:effectLst/>
                <a:uLnTx/>
                <a:uFillTx/>
                <a:latin typeface="+mn-lt"/>
                <a:ea typeface="+mn-ea"/>
                <a:cs typeface="+mn-cs"/>
              </a:rPr>
              <a:t> </a:t>
            </a:r>
            <a:r>
              <a:rPr kumimoji="1" lang="en-US" altLang="zh-CN" sz="2800" b="0" i="0" u="none" strike="noStrike" kern="1200" cap="none" spc="0" normalizeH="0" baseline="0" noProof="0" dirty="0" smtClean="0">
                <a:ln>
                  <a:noFill/>
                </a:ln>
                <a:solidFill>
                  <a:schemeClr val="tx1"/>
                </a:solidFill>
                <a:effectLst/>
                <a:uLnTx/>
                <a:uFillTx/>
                <a:latin typeface="+mn-lt"/>
                <a:ea typeface="+mn-ea"/>
                <a:cs typeface="+mn-cs"/>
              </a:rPr>
              <a:t>     </a:t>
            </a:r>
            <a:r>
              <a:rPr kumimoji="1" lang="zh-CN" altLang="en-US" sz="2400" b="0" i="0" u="none" strike="noStrike" kern="1200" cap="none" spc="0" normalizeH="0" baseline="0" noProof="0" dirty="0" smtClean="0">
                <a:ln>
                  <a:noFill/>
                </a:ln>
                <a:solidFill>
                  <a:schemeClr val="tx1"/>
                </a:solidFill>
                <a:effectLst/>
                <a:uLnTx/>
                <a:uFillTx/>
                <a:latin typeface="+mn-lt"/>
                <a:ea typeface="+mn-ea"/>
                <a:cs typeface="+mn-cs"/>
              </a:rPr>
              <a:t>学生向系统输入课程名称、上课时间或者上课地点，系统自动进行路径规划。</a:t>
            </a:r>
            <a:endParaRPr kumimoji="1"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90000"/>
              </a:lnSpc>
              <a:spcBef>
                <a:spcPct val="20000"/>
              </a:spcBef>
              <a:spcAft>
                <a:spcPct val="0"/>
              </a:spcAft>
              <a:buClrTx/>
              <a:buSzTx/>
              <a:buFontTx/>
              <a:buChar char="–"/>
              <a:defRPr/>
            </a:pPr>
            <a:r>
              <a:rPr kumimoji="1" lang="zh-CN" altLang="en-US" sz="2400" b="0" i="0" u="none" strike="noStrike" kern="1200" cap="none" spc="0" normalizeH="0" baseline="0" noProof="0" dirty="0">
                <a:ln>
                  <a:noFill/>
                </a:ln>
                <a:solidFill>
                  <a:schemeClr val="tx1"/>
                </a:solidFill>
                <a:effectLst/>
                <a:uLnTx/>
                <a:uFillTx/>
                <a:latin typeface="+mn-ea"/>
                <a:ea typeface="+mn-ea"/>
                <a:cs typeface="+mn-cs"/>
              </a:rPr>
              <a:t>课程名称可以是</a:t>
            </a:r>
            <a:r>
              <a:rPr kumimoji="1" lang="en-US" altLang="zh-CN" sz="2400" b="0" i="0" u="none" strike="noStrike" kern="1200" cap="none" spc="0" normalizeH="0" baseline="0" noProof="0" dirty="0">
                <a:ln>
                  <a:noFill/>
                </a:ln>
                <a:solidFill>
                  <a:schemeClr val="tx1"/>
                </a:solidFill>
                <a:effectLst/>
                <a:uLnTx/>
                <a:uFillTx/>
                <a:latin typeface="+mn-ea"/>
                <a:ea typeface="+mn-ea"/>
                <a:cs typeface="+mn-cs"/>
              </a:rPr>
              <a:t>《</a:t>
            </a:r>
            <a:r>
              <a:rPr kumimoji="1" lang="zh-CN" altLang="en-US" sz="2400" b="0" i="0" u="none" strike="noStrike" kern="1200" cap="none" spc="0" normalizeH="0" baseline="0" noProof="0" dirty="0">
                <a:ln>
                  <a:noFill/>
                </a:ln>
                <a:solidFill>
                  <a:srgbClr val="FF0000"/>
                </a:solidFill>
                <a:effectLst/>
                <a:uLnTx/>
                <a:uFillTx/>
                <a:latin typeface="+mn-ea"/>
                <a:ea typeface="+mn-ea"/>
                <a:cs typeface="+mn-cs"/>
              </a:rPr>
              <a:t>数据结构</a:t>
            </a:r>
            <a:r>
              <a:rPr kumimoji="1" lang="en-US" altLang="zh-CN" sz="2400" b="0" i="0" u="none" strike="noStrike" kern="1200" cap="none" spc="0" normalizeH="0" baseline="0" noProof="0" dirty="0">
                <a:ln>
                  <a:noFill/>
                </a:ln>
                <a:solidFill>
                  <a:schemeClr val="tx1"/>
                </a:solidFill>
                <a:effectLst/>
                <a:uLnTx/>
                <a:uFillTx/>
                <a:latin typeface="+mn-ea"/>
                <a:ea typeface="+mn-ea"/>
                <a:cs typeface="+mn-cs"/>
              </a:rPr>
              <a:t>》</a:t>
            </a:r>
            <a:r>
              <a:rPr kumimoji="1" lang="zh-CN" altLang="en-US" sz="2400" b="0" i="0" u="none" strike="noStrike" kern="1200" cap="none" spc="0" normalizeH="0" baseline="0" noProof="0" dirty="0">
                <a:ln>
                  <a:noFill/>
                </a:ln>
                <a:solidFill>
                  <a:schemeClr val="tx1"/>
                </a:solidFill>
                <a:effectLst/>
                <a:uLnTx/>
                <a:uFillTx/>
                <a:latin typeface="+mn-ea"/>
                <a:ea typeface="+mn-ea"/>
                <a:cs typeface="+mn-cs"/>
              </a:rPr>
              <a:t>，系统会</a:t>
            </a:r>
            <a:r>
              <a:rPr kumimoji="1" lang="zh-CN" altLang="en-US" sz="2400" b="0" i="0" u="none" strike="noStrike" kern="1200" cap="none" spc="0" normalizeH="0" baseline="0" noProof="0" dirty="0" smtClean="0">
                <a:ln>
                  <a:noFill/>
                </a:ln>
                <a:solidFill>
                  <a:schemeClr val="tx1"/>
                </a:solidFill>
                <a:effectLst/>
                <a:uLnTx/>
                <a:uFillTx/>
                <a:latin typeface="+mn-ea"/>
                <a:ea typeface="+mn-ea"/>
                <a:cs typeface="+mn-cs"/>
              </a:rPr>
              <a:t>自动根据</a:t>
            </a:r>
            <a:r>
              <a:rPr kumimoji="1" lang="zh-CN" altLang="en-US" sz="2400" b="0" i="0" u="none" strike="noStrike" kern="1200" cap="none" spc="0" normalizeH="0" baseline="0" noProof="0" dirty="0">
                <a:ln>
                  <a:noFill/>
                </a:ln>
                <a:solidFill>
                  <a:schemeClr val="tx1"/>
                </a:solidFill>
                <a:effectLst/>
                <a:uLnTx/>
                <a:uFillTx/>
                <a:latin typeface="+mn-ea"/>
                <a:ea typeface="+mn-ea"/>
                <a:cs typeface="+mn-cs"/>
              </a:rPr>
              <a:t>学生的班级信息和最近的上课</a:t>
            </a:r>
            <a:r>
              <a:rPr kumimoji="1" lang="zh-CN" altLang="en-US" sz="2400" b="0" i="0" u="none" strike="noStrike" kern="1200" cap="none" spc="0" normalizeH="0" baseline="0" noProof="0" dirty="0" smtClean="0">
                <a:ln>
                  <a:noFill/>
                </a:ln>
                <a:solidFill>
                  <a:schemeClr val="tx1"/>
                </a:solidFill>
                <a:effectLst/>
                <a:uLnTx/>
                <a:uFillTx/>
                <a:latin typeface="+mn-ea"/>
                <a:ea typeface="+mn-ea"/>
                <a:cs typeface="+mn-cs"/>
              </a:rPr>
              <a:t>时间（未开始）查询</a:t>
            </a:r>
            <a:r>
              <a:rPr kumimoji="1" lang="zh-CN" altLang="en-US" sz="2400" b="0" i="0" u="none" strike="noStrike" kern="1200" cap="none" spc="0" normalizeH="0" baseline="0" noProof="0" dirty="0">
                <a:ln>
                  <a:noFill/>
                </a:ln>
                <a:solidFill>
                  <a:schemeClr val="tx1"/>
                </a:solidFill>
                <a:effectLst/>
                <a:uLnTx/>
                <a:uFillTx/>
                <a:latin typeface="+mn-ea"/>
                <a:ea typeface="+mn-ea"/>
                <a:cs typeface="+mn-cs"/>
              </a:rPr>
              <a:t>上课地点；</a:t>
            </a:r>
            <a:endParaRPr kumimoji="1"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742950" marR="0" lvl="1" indent="-285750" algn="l" defTabSz="914400" rtl="0" eaLnBrk="1" fontAlgn="base" latinLnBrk="0" hangingPunct="1">
              <a:lnSpc>
                <a:spcPct val="90000"/>
              </a:lnSpc>
              <a:spcBef>
                <a:spcPct val="20000"/>
              </a:spcBef>
              <a:spcAft>
                <a:spcPct val="0"/>
              </a:spcAft>
              <a:buClrTx/>
              <a:buSzTx/>
              <a:buFontTx/>
              <a:buChar char="–"/>
              <a:defRPr/>
            </a:pPr>
            <a:r>
              <a:rPr kumimoji="1" lang="zh-CN" altLang="en-US" sz="2400" b="0" i="0" u="none" strike="noStrike" kern="1200" cap="none" spc="0" normalizeH="0" baseline="0" noProof="0" dirty="0" smtClean="0">
                <a:ln>
                  <a:noFill/>
                </a:ln>
                <a:solidFill>
                  <a:schemeClr val="tx1"/>
                </a:solidFill>
                <a:effectLst/>
                <a:uLnTx/>
                <a:uFillTx/>
                <a:latin typeface="+mn-ea"/>
                <a:ea typeface="+mn-ea"/>
                <a:cs typeface="+mn-cs"/>
              </a:rPr>
              <a:t>上课时间可以是“</a:t>
            </a:r>
            <a:r>
              <a:rPr kumimoji="1" lang="zh-CN" altLang="en-US" sz="2400" b="0" i="0" u="none" strike="noStrike" kern="1200" cap="none" spc="0" normalizeH="0" baseline="0" noProof="0" dirty="0" smtClean="0">
                <a:ln>
                  <a:noFill/>
                </a:ln>
                <a:solidFill>
                  <a:srgbClr val="FF0000"/>
                </a:solidFill>
                <a:effectLst/>
                <a:uLnTx/>
                <a:uFillTx/>
                <a:latin typeface="+mn-ea"/>
                <a:ea typeface="+mn-ea"/>
                <a:cs typeface="+mn-cs"/>
              </a:rPr>
              <a:t>周五</a:t>
            </a:r>
            <a:r>
              <a:rPr kumimoji="1" lang="en-US" altLang="zh-CN" sz="2400" b="0" i="0" u="none" strike="noStrike" kern="1200" cap="none" spc="0" normalizeH="0" baseline="0" noProof="0" dirty="0">
                <a:ln>
                  <a:noFill/>
                </a:ln>
                <a:solidFill>
                  <a:srgbClr val="FF0000"/>
                </a:solidFill>
                <a:effectLst/>
                <a:uLnTx/>
                <a:uFillTx/>
                <a:latin typeface="+mn-ea"/>
                <a:ea typeface="+mn-ea"/>
                <a:cs typeface="+mn-cs"/>
              </a:rPr>
              <a:t>10</a:t>
            </a:r>
            <a:r>
              <a:rPr kumimoji="1" lang="zh-CN" altLang="en-US" sz="2400" b="0" i="0" u="none" strike="noStrike" kern="1200" cap="none" spc="0" normalizeH="0" baseline="0" noProof="0" dirty="0" smtClean="0">
                <a:ln>
                  <a:noFill/>
                </a:ln>
                <a:solidFill>
                  <a:srgbClr val="FF0000"/>
                </a:solidFill>
                <a:effectLst/>
                <a:uLnTx/>
                <a:uFillTx/>
                <a:latin typeface="+mn-ea"/>
                <a:ea typeface="+mn-ea"/>
                <a:cs typeface="+mn-cs"/>
              </a:rPr>
              <a:t>点”</a:t>
            </a:r>
            <a:r>
              <a:rPr kumimoji="1" lang="zh-CN" altLang="en-US" sz="2400" b="0" i="0" u="none" strike="noStrike" kern="1200" cap="none" spc="0" normalizeH="0" baseline="0" noProof="0" dirty="0">
                <a:ln>
                  <a:noFill/>
                </a:ln>
                <a:solidFill>
                  <a:schemeClr val="tx1"/>
                </a:solidFill>
                <a:effectLst/>
                <a:uLnTx/>
                <a:uFillTx/>
                <a:latin typeface="+mn-ea"/>
                <a:ea typeface="+mn-ea"/>
                <a:cs typeface="+mn-cs"/>
              </a:rPr>
              <a:t>系统会自动更据学生的班级信息和</a:t>
            </a:r>
            <a:r>
              <a:rPr kumimoji="1" lang="zh-CN" altLang="en-US" sz="2400" b="0" i="0" u="none" strike="noStrike" kern="1200" cap="none" spc="0" normalizeH="0" baseline="0" noProof="0" dirty="0" smtClean="0">
                <a:ln>
                  <a:noFill/>
                </a:ln>
                <a:solidFill>
                  <a:schemeClr val="tx1"/>
                </a:solidFill>
                <a:effectLst/>
                <a:uLnTx/>
                <a:uFillTx/>
                <a:latin typeface="+mn-ea"/>
                <a:ea typeface="+mn-ea"/>
                <a:cs typeface="+mn-cs"/>
              </a:rPr>
              <a:t>最近的上课时间</a:t>
            </a:r>
            <a:r>
              <a:rPr kumimoji="1" lang="zh-CN" altLang="en-US" sz="2400" b="0" i="0" u="none" strike="noStrike" kern="1200" cap="none" spc="0" normalizeH="0" baseline="0" noProof="0" dirty="0">
                <a:ln>
                  <a:noFill/>
                </a:ln>
                <a:solidFill>
                  <a:schemeClr val="tx1"/>
                </a:solidFill>
                <a:effectLst/>
                <a:uLnTx/>
                <a:uFillTx/>
                <a:latin typeface="+mn-ea"/>
                <a:ea typeface="+mn-ea"/>
                <a:cs typeface="+mn-cs"/>
              </a:rPr>
              <a:t>（未开始）</a:t>
            </a:r>
            <a:r>
              <a:rPr kumimoji="1" lang="zh-CN" altLang="en-US" sz="2400" b="0" i="0" u="none" strike="noStrike" kern="1200" cap="none" spc="0" normalizeH="0" baseline="0" noProof="0" dirty="0" smtClean="0">
                <a:ln>
                  <a:noFill/>
                </a:ln>
                <a:solidFill>
                  <a:schemeClr val="tx1"/>
                </a:solidFill>
                <a:effectLst/>
                <a:uLnTx/>
                <a:uFillTx/>
                <a:latin typeface="+mn-ea"/>
                <a:ea typeface="+mn-ea"/>
                <a:cs typeface="+mn-cs"/>
              </a:rPr>
              <a:t>查询</a:t>
            </a:r>
            <a:r>
              <a:rPr kumimoji="1" lang="zh-CN" altLang="en-US" sz="2400" b="0" i="0" u="none" strike="noStrike" kern="1200" cap="none" spc="0" normalizeH="0" baseline="0" noProof="0" dirty="0">
                <a:ln>
                  <a:noFill/>
                </a:ln>
                <a:solidFill>
                  <a:schemeClr val="tx1"/>
                </a:solidFill>
                <a:effectLst/>
                <a:uLnTx/>
                <a:uFillTx/>
                <a:latin typeface="+mn-ea"/>
                <a:ea typeface="+mn-ea"/>
                <a:cs typeface="+mn-cs"/>
              </a:rPr>
              <a:t>上课地点；</a:t>
            </a:r>
            <a:endParaRPr kumimoji="1"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742950" marR="0" lvl="1" indent="-285750" algn="l" defTabSz="914400" rtl="0" eaLnBrk="1" fontAlgn="base" latinLnBrk="0" hangingPunct="1">
              <a:lnSpc>
                <a:spcPct val="90000"/>
              </a:lnSpc>
              <a:spcBef>
                <a:spcPct val="20000"/>
              </a:spcBef>
              <a:spcAft>
                <a:spcPct val="0"/>
              </a:spcAft>
              <a:buClrTx/>
              <a:buSzTx/>
              <a:buFontTx/>
              <a:buChar char="–"/>
              <a:defRPr/>
            </a:pPr>
            <a:r>
              <a:rPr kumimoji="1" lang="zh-CN" altLang="en-US" sz="2400" b="0" i="0" u="none" strike="noStrike" kern="1200" cap="none" spc="0" normalizeH="0" baseline="0" noProof="0" dirty="0" smtClean="0">
                <a:ln>
                  <a:noFill/>
                </a:ln>
                <a:solidFill>
                  <a:schemeClr val="tx1"/>
                </a:solidFill>
                <a:effectLst/>
                <a:uLnTx/>
                <a:uFillTx/>
                <a:latin typeface="+mn-ea"/>
                <a:ea typeface="+mn-ea"/>
                <a:cs typeface="+mn-cs"/>
              </a:rPr>
              <a:t>上课地点是上课的物理位置，例如 </a:t>
            </a:r>
            <a:r>
              <a:rPr kumimoji="1" lang="zh-CN" altLang="en-US" sz="2400" b="0" i="0" u="none" strike="noStrike" kern="1200" cap="none" spc="0" normalizeH="0" baseline="0" noProof="0" dirty="0" smtClean="0">
                <a:ln>
                  <a:noFill/>
                </a:ln>
                <a:solidFill>
                  <a:srgbClr val="FF0000"/>
                </a:solidFill>
                <a:effectLst/>
                <a:uLnTx/>
                <a:uFillTx/>
                <a:latin typeface="+mn-ea"/>
                <a:ea typeface="+mn-ea"/>
                <a:cs typeface="+mn-cs"/>
              </a:rPr>
              <a:t>“教三楼</a:t>
            </a:r>
            <a:r>
              <a:rPr kumimoji="1" lang="en-US" altLang="zh-CN" sz="2400" b="0" i="0" u="none" strike="noStrike" kern="1200" cap="none" spc="0" normalizeH="0" baseline="0" noProof="0" dirty="0" smtClean="0">
                <a:ln>
                  <a:noFill/>
                </a:ln>
                <a:solidFill>
                  <a:srgbClr val="FF0000"/>
                </a:solidFill>
                <a:effectLst/>
                <a:uLnTx/>
                <a:uFillTx/>
                <a:latin typeface="+mn-ea"/>
                <a:ea typeface="+mn-ea"/>
                <a:cs typeface="+mn-cs"/>
              </a:rPr>
              <a:t>111</a:t>
            </a:r>
            <a:r>
              <a:rPr kumimoji="1" lang="zh-CN" altLang="en-US" sz="2400" b="0" i="0" u="none" strike="noStrike" kern="1200" cap="none" spc="0" normalizeH="0" baseline="0" noProof="0" dirty="0" smtClean="0">
                <a:ln>
                  <a:noFill/>
                </a:ln>
                <a:solidFill>
                  <a:srgbClr val="FF0000"/>
                </a:solidFill>
                <a:effectLst/>
                <a:uLnTx/>
                <a:uFillTx/>
                <a:latin typeface="+mn-ea"/>
                <a:ea typeface="+mn-ea"/>
                <a:cs typeface="+mn-cs"/>
              </a:rPr>
              <a:t>教室”</a:t>
            </a:r>
            <a:r>
              <a:rPr kumimoji="1" lang="zh-CN" altLang="en-US" sz="2400" b="0" i="0" u="none" strike="noStrike" kern="1200" cap="none" spc="0" normalizeH="0" baseline="0" noProof="0" dirty="0" smtClean="0">
                <a:ln>
                  <a:noFill/>
                </a:ln>
                <a:solidFill>
                  <a:schemeClr val="tx1"/>
                </a:solidFill>
                <a:effectLst/>
                <a:uLnTx/>
                <a:uFillTx/>
                <a:latin typeface="+mn-ea"/>
                <a:ea typeface="+mn-ea"/>
                <a:cs typeface="+mn-cs"/>
              </a:rPr>
              <a:t>；</a:t>
            </a:r>
            <a:endParaRPr kumimoji="1" lang="en-US" altLang="zh-CN" sz="2400" b="0" i="0" u="none" strike="noStrike" kern="1200" cap="none" spc="0" normalizeH="0" baseline="0" noProof="0" dirty="0" smtClean="0">
              <a:ln>
                <a:noFill/>
              </a:ln>
              <a:solidFill>
                <a:schemeClr val="tx1"/>
              </a:solidFill>
              <a:effectLst/>
              <a:uLnTx/>
              <a:uFillTx/>
              <a:latin typeface="+mn-ea"/>
              <a:ea typeface="+mn-ea"/>
              <a:cs typeface="+mn-cs"/>
            </a:endParaRPr>
          </a:p>
          <a:p>
            <a:pPr marL="742950" marR="0" lvl="1" indent="-285750" algn="l" defTabSz="914400" rtl="0" eaLnBrk="1" fontAlgn="base" latinLnBrk="0" hangingPunct="1">
              <a:lnSpc>
                <a:spcPct val="90000"/>
              </a:lnSpc>
              <a:spcBef>
                <a:spcPct val="20000"/>
              </a:spcBef>
              <a:spcAft>
                <a:spcPct val="0"/>
              </a:spcAft>
              <a:buClrTx/>
              <a:buSzTx/>
              <a:buFontTx/>
              <a:buChar char="–"/>
              <a:defRPr/>
            </a:pPr>
            <a:r>
              <a:rPr kumimoji="1" lang="zh-CN" altLang="en-US" sz="2400" b="0" i="0" u="none" strike="noStrike" kern="1200" cap="none" spc="0" normalizeH="0" baseline="0" noProof="0" dirty="0" smtClean="0">
                <a:ln>
                  <a:noFill/>
                </a:ln>
                <a:solidFill>
                  <a:schemeClr val="tx1"/>
                </a:solidFill>
                <a:effectLst/>
                <a:uLnTx/>
                <a:uFillTx/>
                <a:latin typeface="+mn-ea"/>
                <a:ea typeface="+mn-ea"/>
                <a:cs typeface="+mn-cs"/>
              </a:rPr>
              <a:t>起点和终点可以在不同校区，需要考虑校区间的交通方式；</a:t>
            </a:r>
            <a:endParaRPr kumimoji="1" lang="en-US" altLang="zh-CN" sz="2400" b="0" i="0" u="none" strike="noStrike" kern="1200" cap="none" spc="0" normalizeH="0" baseline="0" noProof="0" dirty="0" smtClean="0">
              <a:ln>
                <a:noFill/>
              </a:ln>
              <a:solidFill>
                <a:schemeClr val="tx1"/>
              </a:solidFill>
              <a:effectLst/>
              <a:uLnTx/>
              <a:uFillTx/>
              <a:latin typeface="+mn-ea"/>
              <a:ea typeface="+mn-ea"/>
              <a:cs typeface="+mn-cs"/>
            </a:endParaRPr>
          </a:p>
          <a:p>
            <a:pPr marL="742950" marR="0" lvl="1" indent="-285750" algn="l" defTabSz="914400" rtl="0" eaLnBrk="1" fontAlgn="base" latinLnBrk="0" hangingPunct="1">
              <a:lnSpc>
                <a:spcPct val="90000"/>
              </a:lnSpc>
              <a:spcBef>
                <a:spcPct val="20000"/>
              </a:spcBef>
              <a:spcAft>
                <a:spcPct val="0"/>
              </a:spcAft>
              <a:buClrTx/>
              <a:buSzTx/>
              <a:buFontTx/>
              <a:buChar char="–"/>
              <a:defRPr/>
            </a:pPr>
            <a:r>
              <a:rPr kumimoji="1" lang="zh-CN" altLang="en-US" sz="2400" b="0" i="0" u="none" strike="noStrike" kern="1200" cap="none" spc="0" normalizeH="0" baseline="0" noProof="0" dirty="0" smtClean="0">
                <a:ln>
                  <a:noFill/>
                </a:ln>
                <a:solidFill>
                  <a:schemeClr val="tx1"/>
                </a:solidFill>
                <a:effectLst/>
                <a:uLnTx/>
                <a:uFillTx/>
                <a:latin typeface="+mn-ea"/>
                <a:ea typeface="+mn-ea"/>
                <a:cs typeface="+mn-cs"/>
              </a:rPr>
              <a:t>校区间的交通方式为：定点班车（可以自行规划班次时刻表）和公共汽车（可等间隔发车）。</a:t>
            </a:r>
            <a:endParaRPr kumimoji="1" lang="en-US" altLang="zh-CN" sz="2400" b="0" i="0" u="none" strike="noStrike" kern="1200" cap="none" spc="0" normalizeH="0" baseline="0" noProof="0" dirty="0" smtClean="0">
              <a:ln>
                <a:noFill/>
              </a:ln>
              <a:solidFill>
                <a:schemeClr val="tx1"/>
              </a:solidFill>
              <a:effectLst/>
              <a:uLnTx/>
              <a:uFillTx/>
              <a:latin typeface="+mn-ea"/>
              <a:ea typeface="+mn-ea"/>
              <a:cs typeface="+mn-cs"/>
            </a:endParaRPr>
          </a:p>
          <a:p>
            <a:pPr marL="742950" marR="0" lvl="1" indent="-285750" algn="l" defTabSz="914400" rtl="0" eaLnBrk="1" fontAlgn="base" latinLnBrk="0" hangingPunct="1">
              <a:lnSpc>
                <a:spcPct val="90000"/>
              </a:lnSpc>
              <a:spcBef>
                <a:spcPct val="20000"/>
              </a:spcBef>
              <a:spcAft>
                <a:spcPct val="0"/>
              </a:spcAft>
              <a:buClrTx/>
              <a:buSzTx/>
              <a:buFontTx/>
              <a:buChar char="–"/>
              <a:defRPr/>
            </a:pPr>
            <a:endParaRPr kumimoji="1" lang="zh-CN" altLang="en-US" sz="2400" b="0" i="0" u="none" strike="noStrike" kern="1200" cap="none" spc="0" normalizeH="0" baseline="0" noProof="0" dirty="0" smtClean="0">
              <a:ln>
                <a:noFill/>
              </a:ln>
              <a:solidFill>
                <a:schemeClr val="tx1"/>
              </a:solidFill>
              <a:effectLst/>
              <a:uLnTx/>
              <a:uFillTx/>
              <a:latin typeface="+mn-ea"/>
              <a:ea typeface="+mn-ea"/>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2"/>
          <p:cNvSpPr>
            <a:spLocks noGrp="1" noChangeArrowheads="1"/>
          </p:cNvSpPr>
          <p:nvPr>
            <p:ph idx="1" hasCustomPrompt="1"/>
          </p:nvPr>
        </p:nvSpPr>
        <p:spPr>
          <a:xfrm>
            <a:off x="539750" y="333375"/>
            <a:ext cx="7991475" cy="5903913"/>
          </a:xfrm>
        </p:spPr>
        <p:txBody>
          <a:bodyPr vert="horz" wrap="square" lIns="91440" tIns="45720" rIns="91440" bIns="45720" numCol="1" anchor="t" anchorCtr="0" compatLnSpc="1"/>
          <a:lstStyle/>
          <a:p>
            <a:pPr marL="0" marR="0" lvl="0" indent="0" algn="l" defTabSz="914400" rtl="0" eaLnBrk="1" fontAlgn="base" latinLnBrk="0" hangingPunct="1">
              <a:lnSpc>
                <a:spcPct val="90000"/>
              </a:lnSpc>
              <a:spcBef>
                <a:spcPct val="20000"/>
              </a:spcBef>
              <a:spcAft>
                <a:spcPct val="0"/>
              </a:spcAft>
              <a:buClrTx/>
              <a:buSzTx/>
              <a:buFontTx/>
              <a:buNone/>
              <a:defRPr/>
            </a:pPr>
            <a:r>
              <a:rPr kumimoji="1" lang="en-US" altLang="zh-CN" sz="4000" b="0" i="0" u="none" strike="noStrike" kern="1200" cap="none" spc="0" normalizeH="0" baseline="0" noProof="0" dirty="0">
                <a:ln>
                  <a:noFill/>
                </a:ln>
                <a:solidFill>
                  <a:srgbClr val="990000"/>
                </a:solidFill>
                <a:effectLst/>
                <a:uLnTx/>
                <a:uFillTx/>
                <a:latin typeface="隶书" panose="02010509060101010101" pitchFamily="49" charset="-122"/>
                <a:ea typeface="隶书" panose="02010509060101010101" pitchFamily="49" charset="-122"/>
                <a:cs typeface="+mn-cs"/>
              </a:rPr>
              <a:t>2.</a:t>
            </a:r>
            <a:r>
              <a:rPr kumimoji="1" lang="zh-CN" altLang="en-US" sz="4000" b="0" i="0" u="none" strike="noStrike" kern="1200" cap="none" spc="0" normalizeH="0" baseline="0" noProof="0" dirty="0">
                <a:ln>
                  <a:noFill/>
                </a:ln>
                <a:solidFill>
                  <a:srgbClr val="990000"/>
                </a:solidFill>
                <a:effectLst/>
                <a:uLnTx/>
                <a:uFillTx/>
                <a:latin typeface="隶书" panose="02010509060101010101" pitchFamily="49" charset="-122"/>
                <a:ea typeface="隶书" panose="02010509060101010101" pitchFamily="49" charset="-122"/>
                <a:cs typeface="+mn-cs"/>
              </a:rPr>
              <a:t>功能需求（</a:t>
            </a:r>
            <a:r>
              <a:rPr kumimoji="1" lang="zh-CN" altLang="en-US" sz="4000" b="0" i="0" u="none" strike="noStrike" kern="1200" cap="none" spc="0" normalizeH="0" baseline="0" noProof="0" dirty="0" smtClean="0">
                <a:ln>
                  <a:noFill/>
                </a:ln>
                <a:solidFill>
                  <a:srgbClr val="990000"/>
                </a:solidFill>
                <a:effectLst/>
                <a:uLnTx/>
                <a:uFillTx/>
                <a:latin typeface="隶书" panose="02010509060101010101" pitchFamily="49" charset="-122"/>
                <a:ea typeface="隶书" panose="02010509060101010101" pitchFamily="49" charset="-122"/>
                <a:cs typeface="+mn-cs"/>
              </a:rPr>
              <a:t>续</a:t>
            </a:r>
            <a:r>
              <a:rPr kumimoji="1" lang="en-US" altLang="zh-CN" sz="4000" b="0" i="0" u="none" strike="noStrike" kern="1200" cap="none" spc="0" normalizeH="0" baseline="0" noProof="0" dirty="0" smtClean="0">
                <a:ln>
                  <a:noFill/>
                </a:ln>
                <a:solidFill>
                  <a:srgbClr val="990000"/>
                </a:solidFill>
                <a:effectLst/>
                <a:uLnTx/>
                <a:uFillTx/>
                <a:latin typeface="隶书" panose="02010509060101010101" pitchFamily="49" charset="-122"/>
                <a:ea typeface="隶书" panose="02010509060101010101" pitchFamily="49" charset="-122"/>
                <a:cs typeface="+mn-cs"/>
              </a:rPr>
              <a:t>4</a:t>
            </a:r>
            <a:r>
              <a:rPr kumimoji="1" lang="zh-CN" altLang="en-US" sz="4000" b="0" i="0" u="none" strike="noStrike" kern="1200" cap="none" spc="0" normalizeH="0" baseline="0" noProof="0" dirty="0" smtClean="0">
                <a:ln>
                  <a:noFill/>
                </a:ln>
                <a:solidFill>
                  <a:srgbClr val="990000"/>
                </a:solidFill>
                <a:effectLst/>
                <a:uLnTx/>
                <a:uFillTx/>
                <a:latin typeface="隶书" panose="02010509060101010101" pitchFamily="49" charset="-122"/>
                <a:ea typeface="隶书" panose="02010509060101010101" pitchFamily="49" charset="-122"/>
                <a:cs typeface="+mn-cs"/>
              </a:rPr>
              <a:t>）</a:t>
            </a:r>
            <a:endParaRPr kumimoji="1" lang="zh-CN" altLang="en-US" sz="4000" b="0" i="0" u="none" strike="noStrike" kern="1200" cap="none" spc="0" normalizeH="0" baseline="0" noProof="0" dirty="0">
              <a:ln>
                <a:noFill/>
              </a:ln>
              <a:solidFill>
                <a:srgbClr val="990000"/>
              </a:solidFill>
              <a:effectLst/>
              <a:uLnTx/>
              <a:uFillTx/>
              <a:latin typeface="隶书" panose="02010509060101010101" pitchFamily="49" charset="-122"/>
              <a:ea typeface="隶书" panose="02010509060101010101" pitchFamily="49" charset="-122"/>
              <a:cs typeface="+mn-cs"/>
            </a:endParaRPr>
          </a:p>
          <a:p>
            <a:pPr marL="0" marR="0" lvl="0" indent="0" algn="l" defTabSz="914400" rtl="0" eaLnBrk="1" fontAlgn="base" latinLnBrk="0" hangingPunct="1">
              <a:lnSpc>
                <a:spcPct val="90000"/>
              </a:lnSpc>
              <a:spcBef>
                <a:spcPct val="20000"/>
              </a:spcBef>
              <a:spcAft>
                <a:spcPct val="0"/>
              </a:spcAft>
              <a:buClrTx/>
              <a:buSzTx/>
              <a:buFontTx/>
              <a:buNone/>
              <a:defRPr/>
            </a:pPr>
            <a:r>
              <a:rPr kumimoji="1" lang="zh-CN" altLang="en-US" sz="2800" b="0" i="0" u="none" strike="noStrike" kern="1200" cap="none" spc="0" normalizeH="0" baseline="0" noProof="0" dirty="0" smtClean="0">
                <a:ln>
                  <a:noFill/>
                </a:ln>
                <a:solidFill>
                  <a:schemeClr val="tx1"/>
                </a:solidFill>
                <a:effectLst/>
                <a:uLnTx/>
                <a:uFillTx/>
                <a:latin typeface="+mn-lt"/>
                <a:ea typeface="+mn-ea"/>
                <a:cs typeface="+mn-cs"/>
              </a:rPr>
              <a:t>    </a:t>
            </a:r>
            <a:r>
              <a:rPr kumimoji="1" lang="zh-CN" altLang="en-US" sz="2400" b="1" i="0" u="sng" strike="noStrike" kern="1200" cap="none" spc="0" normalizeH="0" baseline="0" noProof="0" dirty="0" smtClean="0">
                <a:ln>
                  <a:noFill/>
                </a:ln>
                <a:solidFill>
                  <a:schemeClr val="tx1"/>
                </a:solidFill>
                <a:effectLst/>
                <a:uLnTx/>
                <a:uFillTx/>
                <a:latin typeface="+mn-lt"/>
                <a:ea typeface="+mn-ea"/>
                <a:cs typeface="+mn-cs"/>
              </a:rPr>
              <a:t>关于导航策略    </a:t>
            </a:r>
            <a:r>
              <a:rPr kumimoji="1" lang="zh-CN" altLang="en-US" sz="2400" b="0" i="0" u="none" strike="noStrike" kern="1200" cap="none" spc="0" normalizeH="0" baseline="0" noProof="0" dirty="0">
                <a:ln>
                  <a:noFill/>
                </a:ln>
                <a:solidFill>
                  <a:schemeClr val="tx1"/>
                </a:solidFill>
                <a:effectLst/>
                <a:uLnTx/>
                <a:uFillTx/>
                <a:latin typeface="+mn-lt"/>
                <a:ea typeface="+mn-ea"/>
                <a:cs typeface="+mn-cs"/>
                <a:sym typeface="Wingdings" panose="05000000000000000000" pitchFamily="2" charset="2"/>
              </a:rPr>
              <a:t>（</a:t>
            </a:r>
            <a:r>
              <a:rPr kumimoji="1" lang="zh-CN" altLang="en-US" sz="2400" b="0" i="0" u="none" strike="noStrike" kern="1200" cap="none" spc="0" normalizeH="0" baseline="0" noProof="0" dirty="0" smtClean="0">
                <a:ln>
                  <a:noFill/>
                </a:ln>
                <a:solidFill>
                  <a:schemeClr val="tx1"/>
                </a:solidFill>
                <a:effectLst/>
                <a:uLnTx/>
                <a:uFillTx/>
                <a:latin typeface="+mn-lt"/>
                <a:ea typeface="+mn-ea"/>
                <a:cs typeface="+mn-cs"/>
                <a:sym typeface="Wingdings" panose="05000000000000000000" pitchFamily="2" charset="2"/>
              </a:rPr>
              <a:t>前两种</a:t>
            </a:r>
            <a:r>
              <a:rPr kumimoji="1" lang="zh-CN" altLang="en-US" sz="2400" b="0" i="0" u="none" strike="noStrike" kern="1200" cap="none" spc="0" normalizeH="0" baseline="0" noProof="0" dirty="0">
                <a:ln>
                  <a:noFill/>
                </a:ln>
                <a:solidFill>
                  <a:schemeClr val="tx1"/>
                </a:solidFill>
                <a:effectLst/>
                <a:uLnTx/>
                <a:uFillTx/>
                <a:latin typeface="+mn-lt"/>
                <a:ea typeface="+mn-ea"/>
                <a:cs typeface="+mn-cs"/>
                <a:sym typeface="Wingdings" panose="05000000000000000000" pitchFamily="2" charset="2"/>
              </a:rPr>
              <a:t>策略默认校区内</a:t>
            </a:r>
            <a:r>
              <a:rPr kumimoji="1" lang="zh-CN" altLang="en-US" sz="2400" b="0" i="0" u="none" strike="noStrike" kern="1200" cap="none" spc="0" normalizeH="0" baseline="0" noProof="0" dirty="0" smtClean="0">
                <a:ln>
                  <a:noFill/>
                </a:ln>
                <a:solidFill>
                  <a:schemeClr val="tx1"/>
                </a:solidFill>
                <a:effectLst/>
                <a:uLnTx/>
                <a:uFillTx/>
                <a:latin typeface="+mn-lt"/>
                <a:ea typeface="+mn-ea"/>
                <a:cs typeface="+mn-cs"/>
                <a:sym typeface="Wingdings" panose="05000000000000000000" pitchFamily="2" charset="2"/>
              </a:rPr>
              <a:t>步行；第四</a:t>
            </a:r>
            <a:r>
              <a:rPr kumimoji="1" lang="zh-CN" altLang="en-US" sz="2400" b="0" i="0" u="none" strike="noStrike" kern="1200" cap="none" spc="0" normalizeH="0" baseline="0" noProof="0" dirty="0">
                <a:ln>
                  <a:noFill/>
                </a:ln>
                <a:solidFill>
                  <a:schemeClr val="tx1"/>
                </a:solidFill>
                <a:effectLst/>
                <a:uLnTx/>
                <a:uFillTx/>
                <a:latin typeface="+mn-lt"/>
                <a:ea typeface="+mn-ea"/>
                <a:cs typeface="+mn-cs"/>
                <a:sym typeface="Wingdings" panose="05000000000000000000" pitchFamily="2" charset="2"/>
              </a:rPr>
              <a:t>种，校区内可选交通工具</a:t>
            </a:r>
            <a:r>
              <a:rPr kumimoji="1" lang="zh-CN" altLang="en-US" sz="2400" b="0" i="0" u="none" strike="noStrike" kern="1200" cap="none" spc="0" normalizeH="0" baseline="0" noProof="0" dirty="0" smtClean="0">
                <a:ln>
                  <a:noFill/>
                </a:ln>
                <a:solidFill>
                  <a:schemeClr val="tx1"/>
                </a:solidFill>
                <a:effectLst/>
                <a:uLnTx/>
                <a:uFillTx/>
                <a:latin typeface="+mn-lt"/>
                <a:ea typeface="+mn-ea"/>
                <a:cs typeface="+mn-cs"/>
              </a:rPr>
              <a:t>）</a:t>
            </a:r>
            <a:endParaRPr kumimoji="1" lang="zh-CN" altLang="en-US" sz="2400" b="1" i="0" u="sng"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90000"/>
              </a:lnSpc>
              <a:spcBef>
                <a:spcPct val="20000"/>
              </a:spcBef>
              <a:spcAft>
                <a:spcPct val="0"/>
              </a:spcAft>
              <a:buClrTx/>
              <a:buSzTx/>
              <a:buFontTx/>
              <a:buChar char="–"/>
              <a:defRPr/>
            </a:pPr>
            <a:r>
              <a:rPr kumimoji="1" lang="zh-CN" altLang="en-US" sz="2000" b="1" i="0" u="none" strike="noStrike" kern="1200" cap="none" spc="0" normalizeH="0" baseline="0" noProof="0" dirty="0" smtClean="0">
                <a:ln>
                  <a:noFill/>
                </a:ln>
                <a:solidFill>
                  <a:schemeClr val="tx1"/>
                </a:solidFill>
                <a:effectLst/>
                <a:uLnTx/>
                <a:uFillTx/>
                <a:latin typeface="+mn-lt"/>
                <a:ea typeface="+mn-ea"/>
                <a:cs typeface="+mn-cs"/>
              </a:rPr>
              <a:t>最短距离策略</a:t>
            </a:r>
            <a:r>
              <a:rPr kumimoji="1" lang="zh-CN" altLang="en-US" sz="2000" b="0" i="0" u="none" strike="noStrike" kern="1200" cap="none" spc="0" normalizeH="0" baseline="0" noProof="0" dirty="0" smtClean="0">
                <a:ln>
                  <a:noFill/>
                </a:ln>
                <a:solidFill>
                  <a:schemeClr val="tx1"/>
                </a:solidFill>
                <a:effectLst/>
                <a:uLnTx/>
                <a:uFillTx/>
                <a:latin typeface="+mn-lt"/>
                <a:ea typeface="+mn-ea"/>
                <a:cs typeface="+mn-cs"/>
              </a:rPr>
              <a:t>：距离最短即可；</a:t>
            </a:r>
            <a:endParaRPr kumimoji="1" lang="en-US" altLang="zh-CN" sz="20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90000"/>
              </a:lnSpc>
              <a:spcBef>
                <a:spcPct val="20000"/>
              </a:spcBef>
              <a:spcAft>
                <a:spcPct val="0"/>
              </a:spcAft>
              <a:buClrTx/>
              <a:buSzTx/>
              <a:buFontTx/>
              <a:buChar char="–"/>
              <a:defRPr/>
            </a:pPr>
            <a:r>
              <a:rPr kumimoji="1" lang="zh-CN" altLang="en-US" sz="2000" b="1" i="0" u="none" strike="noStrike" kern="1200" cap="none" spc="0" normalizeH="0" baseline="0" noProof="0" dirty="0" smtClean="0">
                <a:ln>
                  <a:noFill/>
                </a:ln>
                <a:solidFill>
                  <a:schemeClr val="tx1"/>
                </a:solidFill>
                <a:effectLst/>
                <a:uLnTx/>
                <a:uFillTx/>
                <a:latin typeface="+mn-lt"/>
                <a:ea typeface="+mn-ea"/>
                <a:cs typeface="+mn-cs"/>
              </a:rPr>
              <a:t>最短时间策略</a:t>
            </a:r>
            <a:r>
              <a:rPr kumimoji="1" lang="zh-CN" altLang="en-US" sz="2000" b="0" i="0" u="none" strike="noStrike" kern="1200" cap="none" spc="0" normalizeH="0" baseline="0" noProof="0" dirty="0" smtClean="0">
                <a:ln>
                  <a:noFill/>
                </a:ln>
                <a:solidFill>
                  <a:schemeClr val="tx1"/>
                </a:solidFill>
                <a:effectLst/>
                <a:uLnTx/>
                <a:uFillTx/>
                <a:latin typeface="+mn-lt"/>
                <a:ea typeface="+mn-ea"/>
                <a:cs typeface="+mn-cs"/>
              </a:rPr>
              <a:t>：假设每条道路拥挤度不一样，在这种情况下时间最短即可；拥挤度为小于等于</a:t>
            </a:r>
            <a:r>
              <a:rPr kumimoji="1" lang="en-US" altLang="zh-CN" sz="2000" b="0" i="0" u="none" strike="noStrike" kern="1200" cap="none" spc="0" normalizeH="0" baseline="0" noProof="0" dirty="0" smtClean="0">
                <a:ln>
                  <a:noFill/>
                </a:ln>
                <a:solidFill>
                  <a:schemeClr val="tx1"/>
                </a:solidFill>
                <a:effectLst/>
                <a:uLnTx/>
                <a:uFillTx/>
                <a:latin typeface="+mn-lt"/>
                <a:ea typeface="+mn-ea"/>
                <a:cs typeface="+mn-cs"/>
              </a:rPr>
              <a:t>1</a:t>
            </a:r>
            <a:r>
              <a:rPr kumimoji="1" lang="zh-CN" altLang="en-US" sz="2000" b="0" i="0" u="none" strike="noStrike" kern="1200" cap="none" spc="0" normalizeH="0" baseline="0" noProof="0" dirty="0" smtClean="0">
                <a:ln>
                  <a:noFill/>
                </a:ln>
                <a:solidFill>
                  <a:schemeClr val="tx1"/>
                </a:solidFill>
                <a:effectLst/>
                <a:uLnTx/>
                <a:uFillTx/>
                <a:latin typeface="+mn-lt"/>
                <a:ea typeface="+mn-ea"/>
                <a:cs typeface="+mn-cs"/>
              </a:rPr>
              <a:t>的一个正数，真实速度</a:t>
            </a:r>
            <a:r>
              <a:rPr kumimoji="1" lang="en-US" altLang="zh-CN" sz="2000" b="0" i="0" u="none" strike="noStrike" kern="1200" cap="none" spc="0" normalizeH="0" baseline="0" noProof="0" dirty="0" smtClean="0">
                <a:ln>
                  <a:noFill/>
                </a:ln>
                <a:solidFill>
                  <a:schemeClr val="tx1"/>
                </a:solidFill>
                <a:effectLst/>
                <a:uLnTx/>
                <a:uFillTx/>
                <a:latin typeface="+mn-lt"/>
                <a:ea typeface="+mn-ea"/>
                <a:cs typeface="+mn-cs"/>
              </a:rPr>
              <a:t>=</a:t>
            </a:r>
            <a:r>
              <a:rPr kumimoji="1" lang="zh-CN" altLang="en-US" sz="2000" b="0" i="0" u="none" strike="noStrike" kern="1200" cap="none" spc="0" normalizeH="0" baseline="0" noProof="0" dirty="0" smtClean="0">
                <a:ln>
                  <a:noFill/>
                </a:ln>
                <a:solidFill>
                  <a:schemeClr val="tx1"/>
                </a:solidFill>
                <a:effectLst/>
                <a:uLnTx/>
                <a:uFillTx/>
                <a:latin typeface="+mn-lt"/>
                <a:ea typeface="+mn-ea"/>
                <a:cs typeface="+mn-cs"/>
              </a:rPr>
              <a:t>拥挤度*理想速度；拥挤度与理想速度自拟；</a:t>
            </a:r>
            <a:endParaRPr kumimoji="1" lang="zh-CN" altLang="en-US" sz="20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90000"/>
              </a:lnSpc>
              <a:spcBef>
                <a:spcPct val="20000"/>
              </a:spcBef>
              <a:spcAft>
                <a:spcPct val="0"/>
              </a:spcAft>
              <a:buClrTx/>
              <a:buSzTx/>
              <a:buFontTx/>
              <a:buChar char="–"/>
              <a:defRPr/>
            </a:pPr>
            <a:r>
              <a:rPr kumimoji="1" lang="zh-CN" altLang="en-US" sz="2000" b="1" i="0" u="none" strike="noStrike" kern="1200" cap="none" spc="0" normalizeH="0" baseline="0" noProof="0" dirty="0" smtClean="0">
                <a:ln>
                  <a:noFill/>
                </a:ln>
                <a:solidFill>
                  <a:schemeClr val="tx1"/>
                </a:solidFill>
                <a:effectLst/>
                <a:uLnTx/>
                <a:uFillTx/>
                <a:latin typeface="+mn-lt"/>
                <a:ea typeface="+mn-ea"/>
                <a:cs typeface="+mn-cs"/>
              </a:rPr>
              <a:t>交通工具的最短时间策略</a:t>
            </a:r>
            <a:r>
              <a:rPr kumimoji="1" lang="zh-CN" altLang="en-US" sz="2000" b="0" i="0" u="none" strike="noStrike" kern="1200" cap="none" spc="0" normalizeH="0" baseline="0" noProof="0" dirty="0" smtClean="0">
                <a:ln>
                  <a:noFill/>
                </a:ln>
                <a:solidFill>
                  <a:schemeClr val="tx1"/>
                </a:solidFill>
                <a:effectLst/>
                <a:uLnTx/>
                <a:uFillTx/>
                <a:latin typeface="+mn-lt"/>
                <a:ea typeface="+mn-ea"/>
                <a:cs typeface="+mn-cs"/>
              </a:rPr>
              <a:t>：校区内选择自行车时，只能走自行车道路，默认自行车在校区任何地点都有；在考虑不同拥挤度的情况下时间最短；</a:t>
            </a:r>
            <a:endParaRPr kumimoji="1" lang="en-US" altLang="zh-CN" sz="20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90000"/>
              </a:lnSpc>
              <a:spcBef>
                <a:spcPct val="20000"/>
              </a:spcBef>
              <a:spcAft>
                <a:spcPct val="0"/>
              </a:spcAft>
              <a:buClrTx/>
              <a:buSzTx/>
              <a:buFontTx/>
              <a:buChar char="–"/>
              <a:defRPr/>
            </a:pPr>
            <a:r>
              <a:rPr kumimoji="1" lang="zh-CN" altLang="en-US" sz="2000" b="0" i="0" u="none" strike="noStrike" kern="1200" cap="none" spc="0" normalizeH="0" baseline="0" noProof="0" dirty="0" smtClean="0">
                <a:ln>
                  <a:noFill/>
                </a:ln>
                <a:solidFill>
                  <a:schemeClr val="tx1"/>
                </a:solidFill>
                <a:effectLst/>
                <a:uLnTx/>
                <a:uFillTx/>
                <a:latin typeface="+mn-lt"/>
                <a:ea typeface="+mn-ea"/>
                <a:cs typeface="+mn-cs"/>
              </a:rPr>
              <a:t>按照选择的策略输出线路</a:t>
            </a:r>
            <a:r>
              <a:rPr kumimoji="1" lang="zh-CN" altLang="en-US" sz="2000" b="0" i="0" u="none" strike="noStrike" kern="1200" cap="none" spc="0" normalizeH="0" baseline="0" noProof="0" dirty="0" smtClean="0">
                <a:ln>
                  <a:noFill/>
                </a:ln>
                <a:solidFill>
                  <a:schemeClr val="tx1"/>
                </a:solidFill>
                <a:effectLst/>
                <a:uLnTx/>
                <a:uFillTx/>
                <a:latin typeface="+mn-ea"/>
                <a:ea typeface="+mn-ea"/>
                <a:cs typeface="+mn-cs"/>
              </a:rPr>
              <a:t>。</a:t>
            </a:r>
            <a:endParaRPr kumimoji="1" lang="zh-CN" altLang="en-US" sz="2000" b="0" i="0" u="none" strike="noStrike" kern="1200" cap="none" spc="0" normalizeH="0" baseline="0" noProof="0" dirty="0" smtClean="0">
              <a:ln>
                <a:noFill/>
              </a:ln>
              <a:solidFill>
                <a:schemeClr val="tx1"/>
              </a:solidFill>
              <a:effectLst/>
              <a:uLnTx/>
              <a:uFillTx/>
              <a:latin typeface="+mn-ea"/>
              <a:ea typeface="+mn-ea"/>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2"/>
          <p:cNvSpPr>
            <a:spLocks noGrp="1" noChangeArrowheads="1"/>
          </p:cNvSpPr>
          <p:nvPr>
            <p:ph idx="1" hasCustomPrompt="1"/>
          </p:nvPr>
        </p:nvSpPr>
        <p:spPr>
          <a:xfrm>
            <a:off x="539750" y="333375"/>
            <a:ext cx="7991475" cy="5903913"/>
          </a:xfrm>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20000"/>
              </a:spcBef>
              <a:spcAft>
                <a:spcPct val="0"/>
              </a:spcAft>
              <a:buClrTx/>
              <a:buSzTx/>
              <a:buFontTx/>
              <a:buNone/>
              <a:defRPr/>
            </a:pPr>
            <a:r>
              <a:rPr kumimoji="1" lang="en-US" altLang="zh-CN" sz="4000" b="0" i="0" u="none" strike="noStrike" kern="1200" cap="none" spc="0" normalizeH="0" baseline="0" noProof="0" dirty="0">
                <a:ln>
                  <a:noFill/>
                </a:ln>
                <a:solidFill>
                  <a:srgbClr val="990000"/>
                </a:solidFill>
                <a:effectLst/>
                <a:uLnTx/>
                <a:uFillTx/>
                <a:latin typeface="隶书" panose="02010509060101010101" pitchFamily="49" charset="-122"/>
                <a:ea typeface="隶书" panose="02010509060101010101" pitchFamily="49" charset="-122"/>
                <a:cs typeface="+mn-cs"/>
              </a:rPr>
              <a:t>2.</a:t>
            </a:r>
            <a:r>
              <a:rPr kumimoji="1" lang="zh-CN" altLang="en-US" sz="4000" b="0" i="0" u="none" strike="noStrike" kern="1200" cap="none" spc="0" normalizeH="0" baseline="0" noProof="0" dirty="0">
                <a:ln>
                  <a:noFill/>
                </a:ln>
                <a:solidFill>
                  <a:srgbClr val="990000"/>
                </a:solidFill>
                <a:effectLst/>
                <a:uLnTx/>
                <a:uFillTx/>
                <a:latin typeface="隶书" panose="02010509060101010101" pitchFamily="49" charset="-122"/>
                <a:ea typeface="隶书" panose="02010509060101010101" pitchFamily="49" charset="-122"/>
                <a:cs typeface="+mn-cs"/>
              </a:rPr>
              <a:t>功能需求（</a:t>
            </a:r>
            <a:r>
              <a:rPr kumimoji="1" lang="zh-CN" altLang="en-US" sz="4000" b="0" i="0" u="none" strike="noStrike" kern="1200" cap="none" spc="0" normalizeH="0" baseline="0" noProof="0" dirty="0" smtClean="0">
                <a:ln>
                  <a:noFill/>
                </a:ln>
                <a:solidFill>
                  <a:srgbClr val="990000"/>
                </a:solidFill>
                <a:effectLst/>
                <a:uLnTx/>
                <a:uFillTx/>
                <a:latin typeface="隶书" panose="02010509060101010101" pitchFamily="49" charset="-122"/>
                <a:ea typeface="隶书" panose="02010509060101010101" pitchFamily="49" charset="-122"/>
                <a:cs typeface="+mn-cs"/>
              </a:rPr>
              <a:t>续</a:t>
            </a:r>
            <a:r>
              <a:rPr kumimoji="1" lang="en-US" altLang="zh-CN" sz="4000" b="0" i="0" u="none" strike="noStrike" kern="1200" cap="none" spc="0" normalizeH="0" baseline="0" noProof="0" dirty="0" smtClean="0">
                <a:ln>
                  <a:noFill/>
                </a:ln>
                <a:solidFill>
                  <a:srgbClr val="990000"/>
                </a:solidFill>
                <a:effectLst/>
                <a:uLnTx/>
                <a:uFillTx/>
                <a:latin typeface="隶书" panose="02010509060101010101" pitchFamily="49" charset="-122"/>
                <a:ea typeface="隶书" panose="02010509060101010101" pitchFamily="49" charset="-122"/>
                <a:cs typeface="+mn-cs"/>
              </a:rPr>
              <a:t>5</a:t>
            </a:r>
            <a:r>
              <a:rPr kumimoji="1" lang="zh-CN" altLang="en-US" sz="4000" b="0" i="0" u="none" strike="noStrike" kern="1200" cap="none" spc="0" normalizeH="0" baseline="0" noProof="0" dirty="0" smtClean="0">
                <a:ln>
                  <a:noFill/>
                </a:ln>
                <a:solidFill>
                  <a:srgbClr val="990000"/>
                </a:solidFill>
                <a:effectLst/>
                <a:uLnTx/>
                <a:uFillTx/>
                <a:latin typeface="隶书" panose="02010509060101010101" pitchFamily="49" charset="-122"/>
                <a:ea typeface="隶书" panose="02010509060101010101" pitchFamily="49" charset="-122"/>
                <a:cs typeface="+mn-cs"/>
              </a:rPr>
              <a:t>）</a:t>
            </a:r>
            <a:endParaRPr kumimoji="1" lang="en-US" altLang="zh-CN" sz="4000" b="0" i="0" u="none" strike="noStrike" kern="1200" cap="none" spc="0" normalizeH="0" baseline="0" noProof="0" dirty="0">
              <a:ln>
                <a:noFill/>
              </a:ln>
              <a:solidFill>
                <a:srgbClr val="990000"/>
              </a:solidFill>
              <a:effectLst/>
              <a:uLnTx/>
              <a:uFillTx/>
              <a:latin typeface="隶书" panose="02010509060101010101" pitchFamily="49" charset="-122"/>
              <a:ea typeface="隶书" panose="02010509060101010101" pitchFamily="49" charset="-122"/>
              <a:cs typeface="+mn-cs"/>
            </a:endParaRPr>
          </a:p>
          <a:p>
            <a:pPr marL="0" marR="0" lvl="0" indent="0" algn="l" defTabSz="914400" rtl="0" eaLnBrk="1" fontAlgn="base" latinLnBrk="0" hangingPunct="1">
              <a:lnSpc>
                <a:spcPct val="90000"/>
              </a:lnSpc>
              <a:spcBef>
                <a:spcPct val="20000"/>
              </a:spcBef>
              <a:spcAft>
                <a:spcPct val="0"/>
              </a:spcAft>
              <a:buClrTx/>
              <a:buSzTx/>
              <a:buFontTx/>
              <a:buNone/>
              <a:defRPr/>
            </a:pPr>
            <a:r>
              <a:rPr kumimoji="1" lang="zh-CN" altLang="en-US" sz="2800" b="0" i="0" u="none" strike="noStrike" kern="1200" cap="none" spc="0" normalizeH="0" baseline="0" noProof="0" dirty="0" smtClean="0">
                <a:ln>
                  <a:noFill/>
                </a:ln>
                <a:solidFill>
                  <a:schemeClr val="tx1"/>
                </a:solidFill>
                <a:effectLst/>
                <a:uLnTx/>
                <a:uFillTx/>
                <a:latin typeface="+mn-ea"/>
                <a:ea typeface="+mn-ea"/>
                <a:cs typeface="+mn-cs"/>
              </a:rPr>
              <a:t>（</a:t>
            </a:r>
            <a:r>
              <a:rPr kumimoji="1" lang="en-US" altLang="zh-CN" sz="2800" b="0" i="0" u="none" strike="noStrike" kern="1200" cap="none" spc="0" normalizeH="0" baseline="0" noProof="0" dirty="0" smtClean="0">
                <a:ln>
                  <a:noFill/>
                </a:ln>
                <a:solidFill>
                  <a:schemeClr val="tx1"/>
                </a:solidFill>
                <a:effectLst/>
                <a:uLnTx/>
                <a:uFillTx/>
                <a:latin typeface="+mn-ea"/>
                <a:ea typeface="+mn-ea"/>
                <a:cs typeface="+mn-cs"/>
              </a:rPr>
              <a:t>4</a:t>
            </a:r>
            <a:r>
              <a:rPr kumimoji="1" lang="zh-CN" altLang="en-US" sz="2800" b="0" i="0" u="none" strike="noStrike" kern="1200" cap="none" spc="0" normalizeH="0" baseline="0" noProof="0" dirty="0" smtClean="0">
                <a:ln>
                  <a:noFill/>
                </a:ln>
                <a:solidFill>
                  <a:schemeClr val="tx1"/>
                </a:solidFill>
                <a:effectLst/>
                <a:uLnTx/>
                <a:uFillTx/>
                <a:latin typeface="+mn-ea"/>
                <a:ea typeface="+mn-ea"/>
                <a:cs typeface="+mn-cs"/>
              </a:rPr>
              <a:t>）</a:t>
            </a:r>
            <a:r>
              <a:rPr kumimoji="1" lang="zh-CN" altLang="en-US" sz="2800" b="1" i="0" u="none" strike="noStrike" kern="1200" cap="none" spc="0" normalizeH="0" baseline="0" noProof="0" dirty="0" smtClean="0">
                <a:ln>
                  <a:noFill/>
                </a:ln>
                <a:solidFill>
                  <a:schemeClr val="tx1"/>
                </a:solidFill>
                <a:effectLst/>
                <a:uLnTx/>
                <a:uFillTx/>
                <a:latin typeface="+mn-ea"/>
                <a:ea typeface="+mn-ea"/>
                <a:cs typeface="+mn-cs"/>
              </a:rPr>
              <a:t>模拟系统时间</a:t>
            </a:r>
            <a:endParaRPr kumimoji="1" lang="en-US" altLang="zh-CN" sz="2800" b="1"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1" fontAlgn="base" latinLnBrk="0" hangingPunct="1">
              <a:lnSpc>
                <a:spcPct val="90000"/>
              </a:lnSpc>
              <a:spcBef>
                <a:spcPct val="20000"/>
              </a:spcBef>
              <a:spcAft>
                <a:spcPct val="0"/>
              </a:spcAft>
              <a:buClrTx/>
              <a:buSzTx/>
              <a:buFontTx/>
              <a:buNone/>
              <a:defRPr/>
            </a:pPr>
            <a:r>
              <a:rPr kumimoji="1" lang="en-US" altLang="zh-CN" sz="2800" b="0" i="0" u="none" strike="noStrike" kern="1200" cap="none" spc="0" normalizeH="0" baseline="0" noProof="0" dirty="0" smtClean="0">
                <a:ln>
                  <a:noFill/>
                </a:ln>
                <a:solidFill>
                  <a:schemeClr val="tx1"/>
                </a:solidFill>
                <a:effectLst/>
                <a:uLnTx/>
                <a:uFillTx/>
                <a:latin typeface="+mn-ea"/>
                <a:ea typeface="+mn-ea"/>
                <a:cs typeface="+mn-cs"/>
              </a:rPr>
              <a:t>    </a:t>
            </a:r>
            <a:r>
              <a:rPr kumimoji="1" lang="zh-CN" altLang="en-US" sz="2800" b="0" i="0" u="none" strike="noStrike" kern="1200" cap="none" spc="0" normalizeH="0" baseline="0" noProof="0" dirty="0" smtClean="0">
                <a:ln>
                  <a:noFill/>
                </a:ln>
                <a:solidFill>
                  <a:schemeClr val="tx1"/>
                </a:solidFill>
                <a:effectLst/>
                <a:uLnTx/>
                <a:uFillTx/>
                <a:latin typeface="+mn-ea"/>
                <a:ea typeface="+mn-ea"/>
                <a:cs typeface="+mn-cs"/>
              </a:rPr>
              <a:t>系统依据时钟向前推进，</a:t>
            </a:r>
            <a:r>
              <a:rPr kumimoji="1" lang="zh-CN" altLang="zh-CN" sz="2800" b="0" i="0" u="none" strike="noStrike" kern="1200" cap="none" spc="0" normalizeH="0" baseline="0" noProof="0" dirty="0" smtClean="0">
                <a:ln>
                  <a:noFill/>
                </a:ln>
                <a:solidFill>
                  <a:schemeClr val="tx1"/>
                </a:solidFill>
                <a:effectLst/>
                <a:uLnTx/>
                <a:uFillTx/>
                <a:latin typeface="+mn-ea"/>
                <a:ea typeface="+mn-ea"/>
                <a:cs typeface="+mn-cs"/>
                <a:sym typeface="Symbol" panose="05050102010706020507" pitchFamily="18" charset="2"/>
              </a:rPr>
              <a:t>时间</a:t>
            </a:r>
            <a:r>
              <a:rPr kumimoji="1" lang="zh-CN" altLang="en-US" sz="2800" b="0" i="0" u="none" strike="noStrike" kern="1200" cap="none" spc="0" normalizeH="0" baseline="0" noProof="0" dirty="0" smtClean="0">
                <a:ln>
                  <a:noFill/>
                </a:ln>
                <a:solidFill>
                  <a:schemeClr val="tx1"/>
                </a:solidFill>
                <a:effectLst/>
                <a:uLnTx/>
                <a:uFillTx/>
                <a:latin typeface="+mn-ea"/>
                <a:ea typeface="+mn-ea"/>
                <a:cs typeface="+mn-cs"/>
                <a:sym typeface="Symbol" panose="05050102010706020507" pitchFamily="18" charset="2"/>
              </a:rPr>
              <a:t>精度为小时，且</a:t>
            </a:r>
            <a:r>
              <a:rPr kumimoji="1" lang="zh-CN" altLang="en-US" sz="2800" b="0" i="0" u="none" strike="noStrike" kern="1200" cap="none" spc="0" normalizeH="0" baseline="0" noProof="0" dirty="0" smtClean="0">
                <a:ln>
                  <a:noFill/>
                </a:ln>
                <a:solidFill>
                  <a:schemeClr val="tx1"/>
                </a:solidFill>
                <a:effectLst/>
                <a:uLnTx/>
                <a:uFillTx/>
                <a:latin typeface="+mn-ea"/>
                <a:ea typeface="+mn-ea"/>
                <a:cs typeface="+mn-cs"/>
              </a:rPr>
              <a:t>以计算机的</a:t>
            </a:r>
            <a:r>
              <a:rPr kumimoji="1" lang="en-US" altLang="zh-CN" sz="2800" b="0" i="0" u="none" strike="noStrike" kern="1200" cap="none" spc="0" normalizeH="0" baseline="0" noProof="0" dirty="0" smtClean="0">
                <a:ln>
                  <a:noFill/>
                </a:ln>
                <a:solidFill>
                  <a:schemeClr val="tx1"/>
                </a:solidFill>
                <a:effectLst/>
                <a:uLnTx/>
                <a:uFillTx/>
                <a:latin typeface="+mn-ea"/>
                <a:ea typeface="+mn-ea"/>
                <a:cs typeface="+mn-cs"/>
              </a:rPr>
              <a:t>10</a:t>
            </a:r>
            <a:r>
              <a:rPr kumimoji="1" lang="zh-CN" altLang="en-US" sz="2800" b="0" i="0" u="none" strike="noStrike" kern="1200" cap="none" spc="0" normalizeH="0" baseline="0" noProof="0" dirty="0" smtClean="0">
                <a:ln>
                  <a:noFill/>
                </a:ln>
                <a:solidFill>
                  <a:schemeClr val="tx1"/>
                </a:solidFill>
                <a:effectLst/>
                <a:uLnTx/>
                <a:uFillTx/>
                <a:latin typeface="+mn-ea"/>
                <a:ea typeface="+mn-ea"/>
                <a:cs typeface="+mn-cs"/>
              </a:rPr>
              <a:t>秒作为模拟系统的</a:t>
            </a:r>
            <a:r>
              <a:rPr kumimoji="1" lang="en-US" altLang="zh-CN" sz="2800" b="0" i="0" u="none" strike="noStrike" kern="1200" cap="none" spc="0" normalizeH="0" baseline="0" noProof="0" dirty="0" smtClean="0">
                <a:ln>
                  <a:noFill/>
                </a:ln>
                <a:solidFill>
                  <a:schemeClr val="tx1"/>
                </a:solidFill>
                <a:effectLst/>
                <a:uLnTx/>
                <a:uFillTx/>
                <a:latin typeface="+mn-ea"/>
                <a:ea typeface="+mn-ea"/>
                <a:cs typeface="+mn-cs"/>
              </a:rPr>
              <a:t>1</a:t>
            </a:r>
            <a:r>
              <a:rPr kumimoji="1" lang="zh-CN" altLang="en-US" sz="2800" b="0" i="0" u="none" strike="noStrike" kern="1200" cap="none" spc="0" normalizeH="0" baseline="0" noProof="0" dirty="0" smtClean="0">
                <a:ln>
                  <a:noFill/>
                </a:ln>
                <a:solidFill>
                  <a:schemeClr val="tx1"/>
                </a:solidFill>
                <a:effectLst/>
                <a:uLnTx/>
                <a:uFillTx/>
                <a:latin typeface="+mn-ea"/>
                <a:ea typeface="+mn-ea"/>
                <a:cs typeface="+mn-cs"/>
              </a:rPr>
              <a:t>小时（可以支持快进）；</a:t>
            </a:r>
            <a:endParaRPr kumimoji="1" lang="en-US" altLang="zh-CN" sz="2800"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1" fontAlgn="base" latinLnBrk="0" hangingPunct="1">
              <a:lnSpc>
                <a:spcPct val="90000"/>
              </a:lnSpc>
              <a:spcBef>
                <a:spcPct val="20000"/>
              </a:spcBef>
              <a:spcAft>
                <a:spcPct val="0"/>
              </a:spcAft>
              <a:buClrTx/>
              <a:buSzTx/>
              <a:buFontTx/>
              <a:buNone/>
              <a:defRPr/>
            </a:pPr>
            <a:r>
              <a:rPr kumimoji="1" lang="en-US" altLang="zh-CN" sz="2800" b="0" i="0" u="none" strike="noStrike" kern="1200" cap="none" spc="0" normalizeH="0" baseline="0" noProof="0" dirty="0">
                <a:ln>
                  <a:noFill/>
                </a:ln>
                <a:solidFill>
                  <a:schemeClr val="tx1"/>
                </a:solidFill>
                <a:effectLst/>
                <a:uLnTx/>
                <a:uFillTx/>
                <a:latin typeface="+mn-ea"/>
                <a:ea typeface="+mn-ea"/>
                <a:cs typeface="+mn-cs"/>
                <a:sym typeface="Symbol" panose="05050102010706020507" pitchFamily="18" charset="2"/>
              </a:rPr>
              <a:t> </a:t>
            </a:r>
            <a:r>
              <a:rPr kumimoji="1" lang="en-US" altLang="zh-CN" sz="2800" b="0" i="0" u="none" strike="noStrike" kern="1200" cap="none" spc="0" normalizeH="0" baseline="0" noProof="0" dirty="0" smtClean="0">
                <a:ln>
                  <a:noFill/>
                </a:ln>
                <a:solidFill>
                  <a:schemeClr val="tx1"/>
                </a:solidFill>
                <a:effectLst/>
                <a:uLnTx/>
                <a:uFillTx/>
                <a:latin typeface="+mn-ea"/>
                <a:ea typeface="+mn-ea"/>
                <a:cs typeface="+mn-cs"/>
                <a:sym typeface="Symbol" panose="05050102010706020507" pitchFamily="18" charset="2"/>
              </a:rPr>
              <a:t>   </a:t>
            </a:r>
            <a:r>
              <a:rPr kumimoji="1" lang="zh-CN" altLang="en-US" sz="2800" b="0" i="0" u="none" strike="noStrike" kern="1200" cap="none" spc="0" normalizeH="0" baseline="0" noProof="0" dirty="0" smtClean="0">
                <a:ln>
                  <a:noFill/>
                </a:ln>
                <a:solidFill>
                  <a:schemeClr val="tx1"/>
                </a:solidFill>
                <a:effectLst/>
                <a:uLnTx/>
                <a:uFillTx/>
                <a:latin typeface="+mn-ea"/>
                <a:ea typeface="+mn-ea"/>
                <a:cs typeface="+mn-cs"/>
                <a:sym typeface="Symbol" panose="05050102010706020507" pitchFamily="18" charset="2"/>
              </a:rPr>
              <a:t>人机交互时暂停系统时间推进（例如用户输入信息时）；可以通过加入时钟暂停按钮或者命令来实现。</a:t>
            </a:r>
            <a:endParaRPr kumimoji="1" lang="zh-CN" altLang="en-US" sz="2800" b="0" i="0" u="none" strike="noStrike" kern="1200" cap="none" spc="0" normalizeH="0" baseline="0" noProof="0" dirty="0" smtClean="0">
              <a:ln>
                <a:noFill/>
              </a:ln>
              <a:solidFill>
                <a:srgbClr val="FF0000"/>
              </a:solidFill>
              <a:effectLst/>
              <a:uLnTx/>
              <a:uFillTx/>
              <a:latin typeface="+mn-ea"/>
              <a:ea typeface="+mn-ea"/>
              <a:cs typeface="+mn-cs"/>
              <a:sym typeface="Symbol" panose="05050102010706020507" pitchFamily="18" charset="2"/>
            </a:endParaRPr>
          </a:p>
          <a:p>
            <a:pPr marL="0" marR="0" lvl="0" indent="0" algn="l" defTabSz="914400" rtl="0" eaLnBrk="1" fontAlgn="base" latinLnBrk="0" hangingPunct="1">
              <a:lnSpc>
                <a:spcPct val="90000"/>
              </a:lnSpc>
              <a:spcBef>
                <a:spcPct val="20000"/>
              </a:spcBef>
              <a:spcAft>
                <a:spcPct val="0"/>
              </a:spcAft>
              <a:buClrTx/>
              <a:buSzTx/>
              <a:buFontTx/>
              <a:buNone/>
              <a:defRPr/>
            </a:pPr>
            <a:r>
              <a:rPr kumimoji="1" lang="zh-CN" altLang="en-US" sz="2800" b="0" i="0" u="none" strike="noStrike" kern="1200" cap="none" spc="0" normalizeH="0" baseline="0" noProof="0" dirty="0" smtClean="0">
                <a:ln>
                  <a:noFill/>
                </a:ln>
                <a:solidFill>
                  <a:schemeClr val="tx1"/>
                </a:solidFill>
                <a:effectLst/>
                <a:uLnTx/>
                <a:uFillTx/>
                <a:latin typeface="+mn-ea"/>
                <a:ea typeface="+mn-ea"/>
                <a:cs typeface="+mn-cs"/>
                <a:sym typeface="Symbol" panose="05050102010706020507" pitchFamily="18" charset="2"/>
              </a:rPr>
              <a:t>（</a:t>
            </a:r>
            <a:r>
              <a:rPr kumimoji="1" lang="en-US" altLang="zh-CN" sz="2800" b="0" i="0" u="none" strike="noStrike" kern="1200" cap="none" spc="0" normalizeH="0" baseline="0" noProof="0" dirty="0" smtClean="0">
                <a:ln>
                  <a:noFill/>
                </a:ln>
                <a:solidFill>
                  <a:schemeClr val="tx1"/>
                </a:solidFill>
                <a:effectLst/>
                <a:uLnTx/>
                <a:uFillTx/>
                <a:latin typeface="+mn-ea"/>
                <a:ea typeface="+mn-ea"/>
                <a:cs typeface="+mn-cs"/>
                <a:sym typeface="Symbol" panose="05050102010706020507" pitchFamily="18" charset="2"/>
              </a:rPr>
              <a:t>5</a:t>
            </a:r>
            <a:r>
              <a:rPr kumimoji="1" lang="zh-CN" altLang="en-US" sz="2800" b="0" i="0" u="none" strike="noStrike" kern="1200" cap="none" spc="0" normalizeH="0" baseline="0" noProof="0" dirty="0" smtClean="0">
                <a:ln>
                  <a:noFill/>
                </a:ln>
                <a:solidFill>
                  <a:schemeClr val="tx1"/>
                </a:solidFill>
                <a:effectLst/>
                <a:uLnTx/>
                <a:uFillTx/>
                <a:latin typeface="+mn-ea"/>
                <a:ea typeface="+mn-ea"/>
                <a:cs typeface="+mn-cs"/>
                <a:sym typeface="Symbol" panose="05050102010706020507" pitchFamily="18" charset="2"/>
              </a:rPr>
              <a:t>）</a:t>
            </a:r>
            <a:r>
              <a:rPr kumimoji="1" lang="zh-CN" altLang="en-US" sz="2800" b="1" i="0" u="none" strike="noStrike" kern="1200" cap="none" spc="0" normalizeH="0" baseline="0" noProof="0" dirty="0" smtClean="0">
                <a:ln>
                  <a:noFill/>
                </a:ln>
                <a:solidFill>
                  <a:schemeClr val="tx1"/>
                </a:solidFill>
                <a:effectLst/>
                <a:uLnTx/>
                <a:uFillTx/>
                <a:latin typeface="+mn-ea"/>
                <a:ea typeface="+mn-ea"/>
                <a:cs typeface="+mn-cs"/>
                <a:sym typeface="Symbol" panose="05050102010706020507" pitchFamily="18" charset="2"/>
              </a:rPr>
              <a:t>建立日志文件</a:t>
            </a:r>
            <a:endParaRPr kumimoji="1" lang="en-US" altLang="zh-CN" sz="2800" b="1" i="0" u="none" strike="noStrike" kern="1200" cap="none" spc="0" normalizeH="0" baseline="0" noProof="0" dirty="0" smtClean="0">
              <a:ln>
                <a:noFill/>
              </a:ln>
              <a:solidFill>
                <a:schemeClr val="tx1"/>
              </a:solidFill>
              <a:effectLst/>
              <a:uLnTx/>
              <a:uFillTx/>
              <a:latin typeface="+mn-ea"/>
              <a:ea typeface="+mn-ea"/>
              <a:cs typeface="+mn-cs"/>
              <a:sym typeface="Symbol" panose="05050102010706020507" pitchFamily="18" charset="2"/>
            </a:endParaRPr>
          </a:p>
          <a:p>
            <a:pPr marL="0" marR="0" lvl="0" indent="0" algn="l" defTabSz="914400" rtl="0" eaLnBrk="1" fontAlgn="base" latinLnBrk="0" hangingPunct="1">
              <a:lnSpc>
                <a:spcPct val="90000"/>
              </a:lnSpc>
              <a:spcBef>
                <a:spcPct val="20000"/>
              </a:spcBef>
              <a:spcAft>
                <a:spcPct val="0"/>
              </a:spcAft>
              <a:buClrTx/>
              <a:buSzTx/>
              <a:buFontTx/>
              <a:buNone/>
              <a:defRPr/>
            </a:pPr>
            <a:r>
              <a:rPr kumimoji="1" lang="en-US" altLang="zh-CN" sz="2800" b="0" i="0" u="none" strike="noStrike" kern="1200" cap="none" spc="0" normalizeH="0" baseline="0" noProof="0" dirty="0" smtClean="0">
                <a:ln>
                  <a:noFill/>
                </a:ln>
                <a:solidFill>
                  <a:schemeClr val="tx1"/>
                </a:solidFill>
                <a:effectLst/>
                <a:uLnTx/>
                <a:uFillTx/>
                <a:latin typeface="+mn-ea"/>
                <a:ea typeface="+mn-ea"/>
                <a:cs typeface="+mn-cs"/>
                <a:sym typeface="Symbol" panose="05050102010706020507" pitchFamily="18" charset="2"/>
              </a:rPr>
              <a:t>    </a:t>
            </a:r>
            <a:r>
              <a:rPr kumimoji="1" lang="zh-CN" altLang="en-US" sz="2800" b="0" i="0" u="none" strike="noStrike" kern="1200" cap="none" spc="0" normalizeH="0" baseline="0" noProof="0" dirty="0" smtClean="0">
                <a:ln>
                  <a:noFill/>
                </a:ln>
                <a:solidFill>
                  <a:schemeClr val="tx1"/>
                </a:solidFill>
                <a:effectLst/>
                <a:uLnTx/>
                <a:uFillTx/>
                <a:latin typeface="+mn-ea"/>
                <a:ea typeface="+mn-ea"/>
                <a:cs typeface="+mn-cs"/>
                <a:sym typeface="Symbol" panose="05050102010706020507" pitchFamily="18" charset="2"/>
              </a:rPr>
              <a:t>记录学生课程和活动状态变化，系统提醒的信息，输出的导航信息，以及学生输入的信息和各种查询操作。</a:t>
            </a:r>
            <a:endParaRPr kumimoji="1" lang="zh-CN" altLang="en-US" sz="2800" b="0" i="0" u="none" strike="noStrike" kern="1200" cap="none" spc="0" normalizeH="0" baseline="0" noProof="0" dirty="0" smtClean="0">
              <a:ln>
                <a:noFill/>
              </a:ln>
              <a:solidFill>
                <a:schemeClr val="tx1"/>
              </a:solidFill>
              <a:effectLst/>
              <a:uLnTx/>
              <a:uFillTx/>
              <a:latin typeface="+mn-ea"/>
              <a:ea typeface="+mn-ea"/>
              <a:cs typeface="+mn-cs"/>
              <a:sym typeface="Symbol" panose="05050102010706020507" pitchFamily="18" charset="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2"/>
          <p:cNvSpPr>
            <a:spLocks noGrp="1" noChangeArrowheads="1"/>
          </p:cNvSpPr>
          <p:nvPr>
            <p:ph idx="1" hasCustomPrompt="1"/>
          </p:nvPr>
        </p:nvSpPr>
        <p:spPr>
          <a:xfrm>
            <a:off x="611188" y="476250"/>
            <a:ext cx="7991475" cy="5903913"/>
          </a:xfrm>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20000"/>
              </a:spcBef>
              <a:spcAft>
                <a:spcPct val="0"/>
              </a:spcAft>
              <a:buClrTx/>
              <a:buSzTx/>
              <a:buFontTx/>
              <a:buNone/>
              <a:defRPr/>
            </a:pPr>
            <a:r>
              <a:rPr kumimoji="1" lang="en-US" altLang="zh-CN" sz="4000" b="0" i="0" u="none" strike="noStrike" kern="1200" cap="none" spc="0" normalizeH="0" baseline="0" noProof="0" dirty="0">
                <a:ln>
                  <a:noFill/>
                </a:ln>
                <a:solidFill>
                  <a:srgbClr val="990000"/>
                </a:solidFill>
                <a:effectLst/>
                <a:uLnTx/>
                <a:uFillTx/>
                <a:latin typeface="隶书" panose="02010509060101010101" pitchFamily="49" charset="-122"/>
                <a:ea typeface="隶书" panose="02010509060101010101" pitchFamily="49" charset="-122"/>
                <a:cs typeface="+mn-cs"/>
              </a:rPr>
              <a:t>2.</a:t>
            </a:r>
            <a:r>
              <a:rPr kumimoji="1" lang="zh-CN" altLang="en-US" sz="4000" b="0" i="0" u="none" strike="noStrike" kern="1200" cap="none" spc="0" normalizeH="0" baseline="0" noProof="0" dirty="0">
                <a:ln>
                  <a:noFill/>
                </a:ln>
                <a:solidFill>
                  <a:srgbClr val="990000"/>
                </a:solidFill>
                <a:effectLst/>
                <a:uLnTx/>
                <a:uFillTx/>
                <a:latin typeface="隶书" panose="02010509060101010101" pitchFamily="49" charset="-122"/>
                <a:ea typeface="隶书" panose="02010509060101010101" pitchFamily="49" charset="-122"/>
                <a:cs typeface="+mn-cs"/>
              </a:rPr>
              <a:t>功能需求（</a:t>
            </a:r>
            <a:r>
              <a:rPr kumimoji="1" lang="zh-CN" altLang="en-US" sz="4000" b="0" i="0" u="none" strike="noStrike" kern="1200" cap="none" spc="0" normalizeH="0" baseline="0" noProof="0" dirty="0" smtClean="0">
                <a:ln>
                  <a:noFill/>
                </a:ln>
                <a:solidFill>
                  <a:srgbClr val="990000"/>
                </a:solidFill>
                <a:effectLst/>
                <a:uLnTx/>
                <a:uFillTx/>
                <a:latin typeface="隶书" panose="02010509060101010101" pitchFamily="49" charset="-122"/>
                <a:ea typeface="隶书" panose="02010509060101010101" pitchFamily="49" charset="-122"/>
                <a:cs typeface="+mn-cs"/>
              </a:rPr>
              <a:t>续</a:t>
            </a:r>
            <a:r>
              <a:rPr kumimoji="1" lang="en-US" altLang="zh-CN" sz="4000" b="0" i="0" u="none" strike="noStrike" kern="1200" cap="none" spc="0" normalizeH="0" baseline="0" noProof="0" dirty="0" smtClean="0">
                <a:ln>
                  <a:noFill/>
                </a:ln>
                <a:solidFill>
                  <a:srgbClr val="990000"/>
                </a:solidFill>
                <a:effectLst/>
                <a:uLnTx/>
                <a:uFillTx/>
                <a:latin typeface="隶书" panose="02010509060101010101" pitchFamily="49" charset="-122"/>
                <a:ea typeface="隶书" panose="02010509060101010101" pitchFamily="49" charset="-122"/>
                <a:cs typeface="+mn-cs"/>
              </a:rPr>
              <a:t>6</a:t>
            </a:r>
            <a:r>
              <a:rPr kumimoji="1" lang="zh-CN" altLang="en-US" sz="4000" b="0" i="0" u="none" strike="noStrike" kern="1200" cap="none" spc="0" normalizeH="0" baseline="0" noProof="0" dirty="0" smtClean="0">
                <a:ln>
                  <a:noFill/>
                </a:ln>
                <a:solidFill>
                  <a:srgbClr val="990000"/>
                </a:solidFill>
                <a:effectLst/>
                <a:uLnTx/>
                <a:uFillTx/>
                <a:latin typeface="隶书" panose="02010509060101010101" pitchFamily="49" charset="-122"/>
                <a:ea typeface="隶书" panose="02010509060101010101" pitchFamily="49" charset="-122"/>
                <a:cs typeface="+mn-cs"/>
              </a:rPr>
              <a:t>）</a:t>
            </a:r>
            <a:endParaRPr kumimoji="1" lang="en-US" altLang="zh-CN" sz="4000" b="0" i="0" u="none" strike="noStrike" kern="1200" cap="none" spc="0" normalizeH="0" baseline="0" noProof="0" dirty="0">
              <a:ln>
                <a:noFill/>
              </a:ln>
              <a:solidFill>
                <a:srgbClr val="990000"/>
              </a:solidFill>
              <a:effectLst/>
              <a:uLnTx/>
              <a:uFillTx/>
              <a:latin typeface="隶书" panose="02010509060101010101" pitchFamily="49" charset="-122"/>
              <a:ea typeface="隶书" panose="02010509060101010101" pitchFamily="49" charset="-122"/>
              <a:cs typeface="+mn-cs"/>
            </a:endParaRPr>
          </a:p>
          <a:p>
            <a:pPr marL="342900" marR="0" lvl="0" indent="-342900" algn="l" defTabSz="914400" rtl="0" eaLnBrk="1" fontAlgn="base" latinLnBrk="0" hangingPunct="1">
              <a:lnSpc>
                <a:spcPct val="90000"/>
              </a:lnSpc>
              <a:spcBef>
                <a:spcPct val="20000"/>
              </a:spcBef>
              <a:spcAft>
                <a:spcPct val="0"/>
              </a:spcAft>
              <a:buClrTx/>
              <a:buSzTx/>
              <a:buFontTx/>
              <a:buChar char="•"/>
              <a:defRPr/>
            </a:pPr>
            <a:r>
              <a:rPr kumimoji="1" lang="zh-CN" altLang="en-US" sz="2800" b="0" i="0" u="none" strike="noStrike" kern="1200" cap="none" spc="0" normalizeH="0" baseline="0" noProof="0" dirty="0" smtClean="0">
                <a:ln>
                  <a:noFill/>
                </a:ln>
                <a:solidFill>
                  <a:srgbClr val="00B0F0"/>
                </a:solidFill>
                <a:effectLst/>
                <a:uLnTx/>
                <a:uFillTx/>
                <a:latin typeface="+mn-ea"/>
                <a:ea typeface="+mn-ea"/>
                <a:cs typeface="+mn-cs"/>
                <a:sym typeface="Symbol" panose="05050102010706020507" pitchFamily="18" charset="2"/>
              </a:rPr>
              <a:t>选做一：设计各种功能的图形界面；</a:t>
            </a:r>
            <a:endParaRPr kumimoji="1" lang="en-US" altLang="zh-CN" sz="2800" b="0" i="0" u="none" strike="noStrike" kern="1200" cap="none" spc="0" normalizeH="0" baseline="0" noProof="0" dirty="0" smtClean="0">
              <a:ln>
                <a:noFill/>
              </a:ln>
              <a:solidFill>
                <a:srgbClr val="00B0F0"/>
              </a:solidFill>
              <a:effectLst/>
              <a:uLnTx/>
              <a:uFillTx/>
              <a:latin typeface="+mn-ea"/>
              <a:ea typeface="+mn-ea"/>
              <a:cs typeface="+mn-cs"/>
              <a:sym typeface="Symbol" panose="05050102010706020507" pitchFamily="18" charset="2"/>
            </a:endParaRPr>
          </a:p>
          <a:p>
            <a:pPr marL="342900" marR="0" lvl="0" indent="-342900" algn="l" defTabSz="914400" rtl="0" eaLnBrk="1" fontAlgn="base" latinLnBrk="0" hangingPunct="1">
              <a:lnSpc>
                <a:spcPct val="90000"/>
              </a:lnSpc>
              <a:spcBef>
                <a:spcPct val="20000"/>
              </a:spcBef>
              <a:spcAft>
                <a:spcPct val="0"/>
              </a:spcAft>
              <a:buClrTx/>
              <a:buSzTx/>
              <a:buFontTx/>
              <a:buChar char="•"/>
              <a:defRPr/>
            </a:pPr>
            <a:r>
              <a:rPr kumimoji="1" lang="zh-CN" altLang="en-US" sz="2800" b="0" i="0" u="none" strike="noStrike" kern="1200" cap="none" spc="0" normalizeH="0" baseline="0" noProof="0" dirty="0" smtClean="0">
                <a:ln>
                  <a:noFill/>
                </a:ln>
                <a:solidFill>
                  <a:srgbClr val="00B0F0"/>
                </a:solidFill>
                <a:effectLst/>
                <a:uLnTx/>
                <a:uFillTx/>
                <a:latin typeface="+mn-ea"/>
                <a:ea typeface="+mn-ea"/>
                <a:cs typeface="+mn-cs"/>
                <a:sym typeface="Symbol" panose="05050102010706020507" pitchFamily="18" charset="2"/>
              </a:rPr>
              <a:t>选做</a:t>
            </a:r>
            <a:r>
              <a:rPr kumimoji="1" lang="zh-CN" altLang="en-US" sz="2800" b="0" i="0" u="none" strike="noStrike" kern="1200" cap="none" spc="0" normalizeH="0" baseline="0" noProof="0" dirty="0">
                <a:ln>
                  <a:noFill/>
                </a:ln>
                <a:solidFill>
                  <a:srgbClr val="00B0F0"/>
                </a:solidFill>
                <a:effectLst/>
                <a:uLnTx/>
                <a:uFillTx/>
                <a:latin typeface="+mn-ea"/>
                <a:ea typeface="+mn-ea"/>
                <a:cs typeface="+mn-cs"/>
                <a:sym typeface="Symbol" panose="05050102010706020507" pitchFamily="18" charset="2"/>
              </a:rPr>
              <a:t>二</a:t>
            </a:r>
            <a:r>
              <a:rPr kumimoji="1" lang="zh-CN" altLang="en-US" sz="2800" b="0" i="0" u="none" strike="noStrike" kern="1200" cap="none" spc="0" normalizeH="0" baseline="0" noProof="0" dirty="0" smtClean="0">
                <a:ln>
                  <a:noFill/>
                </a:ln>
                <a:solidFill>
                  <a:srgbClr val="00B0F0"/>
                </a:solidFill>
                <a:effectLst/>
                <a:uLnTx/>
                <a:uFillTx/>
                <a:latin typeface="+mn-ea"/>
                <a:ea typeface="+mn-ea"/>
                <a:cs typeface="+mn-cs"/>
                <a:sym typeface="Symbol" panose="05050102010706020507" pitchFamily="18" charset="2"/>
              </a:rPr>
              <a:t>：</a:t>
            </a:r>
            <a:r>
              <a:rPr kumimoji="1" lang="zh-CN" altLang="en-US" sz="2800" b="0" i="0" u="none" strike="noStrike" kern="1200" cap="none" spc="0" normalizeH="0" baseline="0" noProof="0" dirty="0">
                <a:ln>
                  <a:noFill/>
                </a:ln>
                <a:solidFill>
                  <a:srgbClr val="00B0F0"/>
                </a:solidFill>
                <a:effectLst/>
                <a:uLnTx/>
                <a:uFillTx/>
                <a:latin typeface="+mn-ea"/>
                <a:ea typeface="+mn-ea"/>
                <a:cs typeface="+mn-cs"/>
              </a:rPr>
              <a:t>途径最短距离策略：</a:t>
            </a:r>
            <a:r>
              <a:rPr kumimoji="1" lang="zh-CN" altLang="en-US" sz="2800" b="0" i="0" u="none" strike="noStrike" kern="1200" cap="none" spc="0" normalizeH="0" baseline="0" noProof="0" dirty="0" smtClean="0">
                <a:ln>
                  <a:noFill/>
                </a:ln>
                <a:solidFill>
                  <a:srgbClr val="00B0F0"/>
                </a:solidFill>
                <a:effectLst/>
                <a:uLnTx/>
                <a:uFillTx/>
                <a:latin typeface="+mn-ea"/>
                <a:ea typeface="+mn-ea"/>
                <a:cs typeface="+mn-cs"/>
              </a:rPr>
              <a:t>途径</a:t>
            </a:r>
            <a:r>
              <a:rPr kumimoji="1" lang="zh-CN" altLang="en-US" sz="2800" b="0" i="0" u="none" strike="noStrike" kern="1200" cap="none" spc="0" normalizeH="0" baseline="0" noProof="0" dirty="0">
                <a:ln>
                  <a:noFill/>
                </a:ln>
                <a:solidFill>
                  <a:srgbClr val="00B0F0"/>
                </a:solidFill>
                <a:effectLst/>
                <a:uLnTx/>
                <a:uFillTx/>
                <a:latin typeface="+mn-ea"/>
                <a:ea typeface="+mn-ea"/>
                <a:cs typeface="+mn-cs"/>
              </a:rPr>
              <a:t>多个</a:t>
            </a:r>
            <a:r>
              <a:rPr kumimoji="1" lang="zh-CN" altLang="en-US" sz="2800" b="0" i="0" u="none" strike="noStrike" kern="1200" cap="none" spc="0" normalizeH="0" baseline="0" noProof="0" dirty="0" smtClean="0">
                <a:ln>
                  <a:noFill/>
                </a:ln>
                <a:solidFill>
                  <a:srgbClr val="00B0F0"/>
                </a:solidFill>
                <a:effectLst/>
                <a:uLnTx/>
                <a:uFillTx/>
                <a:latin typeface="+mn-ea"/>
                <a:ea typeface="+mn-ea"/>
                <a:cs typeface="+mn-cs"/>
              </a:rPr>
              <a:t>地点</a:t>
            </a:r>
            <a:r>
              <a:rPr kumimoji="1" lang="zh-CN" altLang="en-US" sz="2800" b="0" i="0" u="none" strike="noStrike" kern="1200" cap="none" spc="0" normalizeH="0" baseline="0" noProof="0" dirty="0">
                <a:ln>
                  <a:noFill/>
                </a:ln>
                <a:solidFill>
                  <a:srgbClr val="00B0F0"/>
                </a:solidFill>
                <a:effectLst/>
                <a:uLnTx/>
                <a:uFillTx/>
                <a:latin typeface="+mn-ea"/>
                <a:ea typeface="+mn-ea"/>
                <a:cs typeface="+mn-cs"/>
              </a:rPr>
              <a:t>的最</a:t>
            </a:r>
            <a:r>
              <a:rPr kumimoji="1" lang="zh-CN" altLang="en-US" sz="2800" b="0" i="0" u="none" strike="noStrike" kern="1200" cap="none" spc="0" normalizeH="0" baseline="0" noProof="0" dirty="0" smtClean="0">
                <a:ln>
                  <a:noFill/>
                </a:ln>
                <a:solidFill>
                  <a:srgbClr val="00B0F0"/>
                </a:solidFill>
                <a:effectLst/>
                <a:uLnTx/>
                <a:uFillTx/>
                <a:latin typeface="+mn-ea"/>
                <a:ea typeface="+mn-ea"/>
                <a:cs typeface="+mn-cs"/>
              </a:rPr>
              <a:t>短距离路径；</a:t>
            </a:r>
            <a:endParaRPr kumimoji="1" lang="en-US" altLang="zh-CN" sz="2800" b="0" i="0" u="none" strike="noStrike" kern="1200" cap="none" spc="0" normalizeH="0" baseline="0" noProof="0" dirty="0">
              <a:ln>
                <a:noFill/>
              </a:ln>
              <a:solidFill>
                <a:srgbClr val="00B0F0"/>
              </a:solidFill>
              <a:effectLst/>
              <a:uLnTx/>
              <a:uFillTx/>
              <a:latin typeface="+mn-ea"/>
              <a:ea typeface="+mn-ea"/>
              <a:cs typeface="+mn-cs"/>
              <a:sym typeface="Symbol" panose="05050102010706020507" pitchFamily="18" charset="2"/>
            </a:endParaRPr>
          </a:p>
          <a:p>
            <a:pPr marL="342900" marR="0" lvl="0" indent="-342900" algn="l" defTabSz="914400" rtl="0" eaLnBrk="1" fontAlgn="base" latinLnBrk="0" hangingPunct="1">
              <a:lnSpc>
                <a:spcPct val="90000"/>
              </a:lnSpc>
              <a:spcBef>
                <a:spcPct val="20000"/>
              </a:spcBef>
              <a:spcAft>
                <a:spcPct val="0"/>
              </a:spcAft>
              <a:buClrTx/>
              <a:buSzTx/>
              <a:buFontTx/>
              <a:buChar char="•"/>
              <a:defRPr/>
            </a:pPr>
            <a:r>
              <a:rPr kumimoji="1" lang="zh-CN" altLang="en-US" sz="2800" b="0" i="0" u="none" strike="noStrike" kern="1200" cap="none" spc="0" normalizeH="0" baseline="0" noProof="0" dirty="0" smtClean="0">
                <a:ln>
                  <a:noFill/>
                </a:ln>
                <a:solidFill>
                  <a:srgbClr val="00B0F0"/>
                </a:solidFill>
                <a:effectLst/>
                <a:uLnTx/>
                <a:uFillTx/>
                <a:latin typeface="+mn-ea"/>
                <a:ea typeface="+mn-ea"/>
                <a:cs typeface="+mn-cs"/>
                <a:sym typeface="Symbol" panose="05050102010706020507" pitchFamily="18" charset="2"/>
              </a:rPr>
              <a:t>选做三：能够使用课表图形界面方式进行课程管理和查询；</a:t>
            </a:r>
            <a:endParaRPr kumimoji="1" lang="en-US" altLang="zh-CN" sz="2800" b="0" i="0" u="none" strike="noStrike" kern="1200" cap="none" spc="0" normalizeH="0" baseline="0" noProof="0" dirty="0" smtClean="0">
              <a:ln>
                <a:noFill/>
              </a:ln>
              <a:solidFill>
                <a:srgbClr val="00B0F0"/>
              </a:solidFill>
              <a:effectLst/>
              <a:uLnTx/>
              <a:uFillTx/>
              <a:latin typeface="+mn-ea"/>
              <a:ea typeface="+mn-ea"/>
              <a:cs typeface="+mn-cs"/>
              <a:sym typeface="Symbol" panose="05050102010706020507" pitchFamily="18" charset="2"/>
            </a:endParaRPr>
          </a:p>
          <a:p>
            <a:pPr marL="342900" marR="0" lvl="0" indent="-342900" algn="l" defTabSz="914400" rtl="0" eaLnBrk="1" fontAlgn="base" latinLnBrk="0" hangingPunct="1">
              <a:lnSpc>
                <a:spcPct val="90000"/>
              </a:lnSpc>
              <a:spcBef>
                <a:spcPct val="20000"/>
              </a:spcBef>
              <a:spcAft>
                <a:spcPct val="0"/>
              </a:spcAft>
              <a:buClrTx/>
              <a:buSzTx/>
              <a:buFontTx/>
              <a:buChar char="•"/>
              <a:defRPr/>
            </a:pPr>
            <a:r>
              <a:rPr kumimoji="1" lang="zh-CN" altLang="en-US" sz="2800" b="0" i="0" u="none" strike="noStrike" kern="1200" cap="none" spc="0" normalizeH="0" baseline="0" noProof="0" dirty="0">
                <a:ln>
                  <a:noFill/>
                </a:ln>
                <a:solidFill>
                  <a:srgbClr val="00B0F0"/>
                </a:solidFill>
                <a:effectLst/>
                <a:uLnTx/>
                <a:uFillTx/>
                <a:latin typeface="+mn-ea"/>
                <a:ea typeface="+mn-ea"/>
                <a:cs typeface="+mn-cs"/>
                <a:sym typeface="Symbol" panose="05050102010706020507" pitchFamily="18" charset="2"/>
              </a:rPr>
              <a:t>选</a:t>
            </a:r>
            <a:r>
              <a:rPr kumimoji="1" lang="zh-CN" altLang="en-US" sz="2800" b="0" i="0" u="none" strike="noStrike" kern="1200" cap="none" spc="0" normalizeH="0" baseline="0" noProof="0" dirty="0" smtClean="0">
                <a:ln>
                  <a:noFill/>
                </a:ln>
                <a:solidFill>
                  <a:srgbClr val="00B0F0"/>
                </a:solidFill>
                <a:effectLst/>
                <a:uLnTx/>
                <a:uFillTx/>
                <a:latin typeface="+mn-ea"/>
                <a:ea typeface="+mn-ea"/>
                <a:cs typeface="+mn-cs"/>
                <a:sym typeface="Symbol" panose="05050102010706020507" pitchFamily="18" charset="2"/>
              </a:rPr>
              <a:t>做四：能够对课程作业和资料进行版本管理。</a:t>
            </a:r>
            <a:endParaRPr kumimoji="1" lang="en-US" altLang="zh-CN" sz="2800" b="0" i="0" u="none" strike="noStrike" kern="1200" cap="none" spc="0" normalizeH="0" baseline="0" noProof="0" dirty="0">
              <a:ln>
                <a:noFill/>
              </a:ln>
              <a:solidFill>
                <a:srgbClr val="00B0F0"/>
              </a:solidFill>
              <a:effectLst/>
              <a:uLnTx/>
              <a:uFillTx/>
              <a:latin typeface="+mn-ea"/>
              <a:ea typeface="+mn-ea"/>
              <a:cs typeface="+mn-cs"/>
              <a:sym typeface="Symbol" panose="05050102010706020507" pitchFamily="18" charset="2"/>
            </a:endParaRPr>
          </a:p>
          <a:p>
            <a:pPr marL="342900" marR="0" lvl="0" indent="-342900" algn="l" defTabSz="914400" rtl="0" eaLnBrk="1" fontAlgn="base" latinLnBrk="0" hangingPunct="1">
              <a:lnSpc>
                <a:spcPct val="90000"/>
              </a:lnSpc>
              <a:spcBef>
                <a:spcPct val="20000"/>
              </a:spcBef>
              <a:spcAft>
                <a:spcPct val="0"/>
              </a:spcAft>
              <a:buClrTx/>
              <a:buSzTx/>
              <a:buFontTx/>
              <a:buChar char="•"/>
              <a:defRPr/>
            </a:pPr>
            <a:endParaRPr kumimoji="1" lang="en-US" altLang="zh-CN" sz="2800" b="0" i="0" u="none" strike="noStrike" kern="1200" cap="none" spc="0" normalizeH="0" baseline="0" noProof="0" dirty="0" smtClean="0">
              <a:ln>
                <a:noFill/>
              </a:ln>
              <a:solidFill>
                <a:srgbClr val="00B0F0"/>
              </a:solidFill>
              <a:effectLst/>
              <a:uLnTx/>
              <a:uFillTx/>
              <a:latin typeface="+mn-ea"/>
              <a:ea typeface="+mn-ea"/>
              <a:cs typeface="+mn-cs"/>
              <a:sym typeface="Symbol" panose="05050102010706020507" pitchFamily="18" charset="2"/>
            </a:endParaRPr>
          </a:p>
          <a:p>
            <a:pPr marL="0" marR="0" lvl="0" indent="0" algn="l" defTabSz="914400" rtl="0" eaLnBrk="1" fontAlgn="base" latinLnBrk="0" hangingPunct="1">
              <a:lnSpc>
                <a:spcPct val="90000"/>
              </a:lnSpc>
              <a:spcBef>
                <a:spcPct val="20000"/>
              </a:spcBef>
              <a:spcAft>
                <a:spcPct val="0"/>
              </a:spcAft>
              <a:buClrTx/>
              <a:buSzTx/>
              <a:buFontTx/>
              <a:buNone/>
              <a:defRPr/>
            </a:pPr>
            <a:endParaRPr kumimoji="1" lang="zh-CN" altLang="zh-CN" sz="3100" b="0" i="0" u="none" strike="noStrike" kern="1200" cap="none" spc="0" normalizeH="0" baseline="0" noProof="0" dirty="0" smtClean="0">
              <a:ln>
                <a:noFill/>
              </a:ln>
              <a:solidFill>
                <a:srgbClr val="FF0000"/>
              </a:solidFill>
              <a:effectLst/>
              <a:uLnTx/>
              <a:uFillTx/>
              <a:latin typeface="+mn-lt"/>
              <a:ea typeface="+mn-ea"/>
              <a:cs typeface="+mn-cs"/>
              <a:sym typeface="Symbol" panose="05050102010706020507" pitchFamily="18" charset="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3"/>
          <p:cNvSpPr>
            <a:spLocks noGrp="1"/>
          </p:cNvSpPr>
          <p:nvPr>
            <p:ph idx="1" hasCustomPrompt="1"/>
          </p:nvPr>
        </p:nvSpPr>
        <p:spPr>
          <a:xfrm>
            <a:off x="468313" y="0"/>
            <a:ext cx="7772400" cy="6408738"/>
          </a:xfrm>
          <a:ln/>
        </p:spPr>
        <p:txBody>
          <a:bodyPr vert="horz" wrap="square" lIns="91440" tIns="45720" rIns="91440" bIns="45720" anchor="t" anchorCtr="0"/>
          <a:p>
            <a:pPr eaLnBrk="1" hangingPunct="1">
              <a:buNone/>
            </a:pPr>
            <a:r>
              <a:rPr lang="en-US" altLang="zh-CN" sz="4000" dirty="0">
                <a:solidFill>
                  <a:srgbClr val="990000"/>
                </a:solidFill>
                <a:latin typeface="隶书" panose="02010509060101010101" pitchFamily="49" charset="-122"/>
                <a:ea typeface="隶书" panose="02010509060101010101" pitchFamily="49" charset="-122"/>
              </a:rPr>
              <a:t>3.</a:t>
            </a:r>
            <a:r>
              <a:rPr lang="zh-CN" altLang="en-US" sz="4000" dirty="0">
                <a:solidFill>
                  <a:srgbClr val="990000"/>
                </a:solidFill>
                <a:latin typeface="隶书" panose="02010509060101010101" pitchFamily="49" charset="-122"/>
                <a:ea typeface="隶书" panose="02010509060101010101" pitchFamily="49" charset="-122"/>
              </a:rPr>
              <a:t>程序参考结构</a:t>
            </a:r>
            <a:endParaRPr lang="zh-CN" altLang="en-US" sz="4000" dirty="0">
              <a:solidFill>
                <a:srgbClr val="990000"/>
              </a:solidFill>
              <a:latin typeface="隶书" panose="02010509060101010101" pitchFamily="49" charset="-122"/>
              <a:ea typeface="隶书" panose="02010509060101010101" pitchFamily="49" charset="-122"/>
            </a:endParaRPr>
          </a:p>
          <a:p>
            <a:pPr eaLnBrk="1" hangingPunct="1"/>
            <a:r>
              <a:rPr lang="zh-CN" altLang="en-US" sz="2800" dirty="0"/>
              <a:t>主模块</a:t>
            </a:r>
            <a:endParaRPr lang="en-US" altLang="zh-CN" sz="2800" dirty="0"/>
          </a:p>
          <a:p>
            <a:pPr lvl="1" eaLnBrk="1" hangingPunct="1"/>
            <a:r>
              <a:rPr lang="en-US" altLang="zh-CN" sz="2000" dirty="0"/>
              <a:t>PC</a:t>
            </a:r>
            <a:r>
              <a:rPr lang="zh-CN" altLang="en-US" sz="2000" dirty="0"/>
              <a:t>主界面接收键盘键入命令，分析该命令并调用相应的模块，并以时间为轴向前推进；</a:t>
            </a:r>
            <a:endParaRPr lang="en-US" altLang="zh-CN" sz="2000" dirty="0"/>
          </a:p>
          <a:p>
            <a:pPr lvl="1" eaLnBrk="1" hangingPunct="1"/>
            <a:r>
              <a:rPr lang="zh-CN" altLang="en-US" sz="2000" dirty="0"/>
              <a:t>手机主界面，用户可以选择不同功能，并以时间为轴向前推进；</a:t>
            </a:r>
            <a:endParaRPr lang="en-US" altLang="zh-CN" sz="2000" dirty="0"/>
          </a:p>
          <a:p>
            <a:pPr eaLnBrk="1" hangingPunct="1"/>
            <a:r>
              <a:rPr lang="zh-CN" altLang="en-US" sz="2800" dirty="0"/>
              <a:t>导航线路设计和输出模块</a:t>
            </a:r>
            <a:endParaRPr lang="en-US" altLang="zh-CN" sz="2800" dirty="0"/>
          </a:p>
          <a:p>
            <a:pPr lvl="1" eaLnBrk="1" hangingPunct="1"/>
            <a:r>
              <a:rPr lang="zh-CN" altLang="en-US" sz="2000" dirty="0"/>
              <a:t>生成相应的导航线路，并输出到界面上，可以是文字描述，也可以是图形；</a:t>
            </a:r>
            <a:endParaRPr lang="zh-CN" altLang="en-US" sz="2000" dirty="0"/>
          </a:p>
          <a:p>
            <a:pPr eaLnBrk="1" hangingPunct="1"/>
            <a:r>
              <a:rPr lang="zh-CN" altLang="en-US" sz="2800" dirty="0"/>
              <a:t>课程信息管理和查询模块</a:t>
            </a:r>
            <a:endParaRPr lang="en-US" altLang="zh-CN" sz="2800" dirty="0"/>
          </a:p>
          <a:p>
            <a:pPr lvl="1" eaLnBrk="1" hangingPunct="1"/>
            <a:r>
              <a:rPr lang="zh-CN" altLang="en-US" sz="2000" dirty="0"/>
              <a:t>可以管理和查询课程的上课信息、课程资料、作业和考试等信息，并能够进行相应的提醒；</a:t>
            </a:r>
            <a:endParaRPr lang="en-US" altLang="zh-CN" sz="2000" dirty="0"/>
          </a:p>
          <a:p>
            <a:pPr eaLnBrk="1" hangingPunct="1"/>
            <a:r>
              <a:rPr lang="zh-CN" altLang="en-US" sz="2800" dirty="0"/>
              <a:t>课外信息管理和查询模块</a:t>
            </a:r>
            <a:endParaRPr lang="en-US" altLang="zh-CN" sz="2800" dirty="0"/>
          </a:p>
          <a:p>
            <a:pPr lvl="1" eaLnBrk="1" hangingPunct="1"/>
            <a:r>
              <a:rPr lang="zh-CN" altLang="en-US" sz="2000" dirty="0"/>
              <a:t>可以管理和查询课外活动信息，并能够进行冲突检测和提醒；</a:t>
            </a:r>
            <a:endParaRPr lang="zh-CN" altLang="en-US" sz="2000" dirty="0"/>
          </a:p>
          <a:p>
            <a:pPr eaLnBrk="1" hangingPunct="1"/>
            <a:r>
              <a:rPr lang="zh-CN" altLang="en-US" sz="2800" dirty="0"/>
              <a:t>日志文件处理模块</a:t>
            </a:r>
            <a:endParaRPr lang="en-US" altLang="zh-CN" sz="2800" dirty="0"/>
          </a:p>
          <a:p>
            <a:pPr lvl="1" eaLnBrk="1" hangingPunct="1"/>
            <a:r>
              <a:rPr lang="zh-CN" altLang="en-US" sz="2000" dirty="0"/>
              <a:t>完成相应的日志文件写入和查询结果输出等功能。</a:t>
            </a:r>
            <a:endParaRPr lang="zh-CN" altLang="en-US" sz="2000" dirty="0">
              <a:solidFill>
                <a:srgbClr val="990000"/>
              </a:solidFill>
              <a:latin typeface="隶书" panose="02010509060101010101" pitchFamily="49" charset="-122"/>
              <a:ea typeface="隶书" panose="02010509060101010101" pitchFamily="49"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Rectangle 2"/>
          <p:cNvSpPr>
            <a:spLocks noGrp="1"/>
          </p:cNvSpPr>
          <p:nvPr>
            <p:ph idx="1" hasCustomPrompt="1"/>
          </p:nvPr>
        </p:nvSpPr>
        <p:spPr>
          <a:xfrm>
            <a:off x="685800" y="762000"/>
            <a:ext cx="7772400" cy="5334000"/>
          </a:xfrm>
          <a:ln/>
        </p:spPr>
        <p:txBody>
          <a:bodyPr vert="horz" wrap="square" lIns="91440" tIns="45720" rIns="91440" bIns="45720" anchor="t" anchorCtr="0"/>
          <a:p>
            <a:pPr eaLnBrk="1" hangingPunct="1">
              <a:lnSpc>
                <a:spcPct val="90000"/>
              </a:lnSpc>
              <a:buNone/>
            </a:pPr>
            <a:r>
              <a:rPr lang="en-US" altLang="zh-CN" sz="4000" dirty="0">
                <a:solidFill>
                  <a:srgbClr val="990000"/>
                </a:solidFill>
                <a:latin typeface="隶书" panose="02010509060101010101" pitchFamily="49" charset="-122"/>
                <a:ea typeface="隶书" panose="02010509060101010101" pitchFamily="49" charset="-122"/>
              </a:rPr>
              <a:t>4.</a:t>
            </a:r>
            <a:r>
              <a:rPr lang="zh-CN" altLang="en-US" sz="4000" dirty="0">
                <a:solidFill>
                  <a:srgbClr val="990000"/>
                </a:solidFill>
                <a:latin typeface="隶书" panose="02010509060101010101" pitchFamily="49" charset="-122"/>
                <a:ea typeface="隶书" panose="02010509060101010101" pitchFamily="49" charset="-122"/>
              </a:rPr>
              <a:t>参考数据结构</a:t>
            </a:r>
            <a:endParaRPr lang="zh-CN" altLang="en-US" sz="4000" dirty="0">
              <a:solidFill>
                <a:srgbClr val="990000"/>
              </a:solidFill>
              <a:latin typeface="隶书" panose="02010509060101010101" pitchFamily="49" charset="-122"/>
              <a:ea typeface="隶书" panose="02010509060101010101" pitchFamily="49" charset="-122"/>
            </a:endParaRPr>
          </a:p>
          <a:p>
            <a:pPr eaLnBrk="1" hangingPunct="1">
              <a:lnSpc>
                <a:spcPct val="90000"/>
              </a:lnSpc>
            </a:pPr>
            <a:r>
              <a:rPr lang="zh-CN" altLang="en-US" sz="2400" dirty="0"/>
              <a:t>建筑物的位置信息；</a:t>
            </a:r>
            <a:endParaRPr lang="en-US" altLang="zh-CN" sz="2400" dirty="0"/>
          </a:p>
          <a:p>
            <a:pPr eaLnBrk="1" hangingPunct="1">
              <a:lnSpc>
                <a:spcPct val="90000"/>
              </a:lnSpc>
            </a:pPr>
            <a:r>
              <a:rPr lang="zh-CN" altLang="en-US" sz="2400" dirty="0"/>
              <a:t>课程的上课信息，课程和上课地点的对应表；</a:t>
            </a:r>
            <a:endParaRPr lang="en-US" altLang="zh-CN" sz="2400" dirty="0"/>
          </a:p>
          <a:p>
            <a:pPr eaLnBrk="1" hangingPunct="1">
              <a:lnSpc>
                <a:spcPct val="90000"/>
              </a:lnSpc>
            </a:pPr>
            <a:r>
              <a:rPr lang="zh-CN" altLang="en-US" sz="2400" dirty="0"/>
              <a:t>课程资料、作业和考试信息；</a:t>
            </a:r>
            <a:endParaRPr lang="en-US" altLang="zh-CN" sz="2400" dirty="0"/>
          </a:p>
          <a:p>
            <a:pPr eaLnBrk="1" hangingPunct="1">
              <a:lnSpc>
                <a:spcPct val="90000"/>
              </a:lnSpc>
            </a:pPr>
            <a:r>
              <a:rPr lang="zh-CN" altLang="en-US" sz="2400" dirty="0"/>
              <a:t>个人活动和集体活动信息；</a:t>
            </a:r>
            <a:endParaRPr lang="en-US" altLang="zh-CN" sz="2400" dirty="0"/>
          </a:p>
          <a:p>
            <a:pPr eaLnBrk="1" hangingPunct="1">
              <a:lnSpc>
                <a:spcPct val="90000"/>
              </a:lnSpc>
            </a:pPr>
            <a:r>
              <a:rPr lang="zh-CN" altLang="en-US" sz="2400" dirty="0"/>
              <a:t>各条道路的距离、拥挤程度、是否可通行自行车等信息；</a:t>
            </a:r>
            <a:endParaRPr lang="en-US" altLang="zh-CN" sz="2400" dirty="0"/>
          </a:p>
          <a:p>
            <a:pPr eaLnBrk="1" hangingPunct="1">
              <a:lnSpc>
                <a:spcPct val="90000"/>
              </a:lnSpc>
            </a:pPr>
            <a:r>
              <a:rPr lang="zh-CN" altLang="en-US" sz="2400" dirty="0"/>
              <a:t>校区间班车车次信息、班车行走距离和时间开销，和公共汽车间隔信息，公共汽车行走距离和时间开销；</a:t>
            </a:r>
            <a:endParaRPr lang="en-US" altLang="zh-CN" sz="2400" dirty="0"/>
          </a:p>
          <a:p>
            <a:pPr eaLnBrk="1" hangingPunct="1">
              <a:lnSpc>
                <a:spcPct val="90000"/>
              </a:lnSpc>
            </a:pPr>
            <a:r>
              <a:rPr lang="zh-CN" altLang="en-US" sz="2400" dirty="0"/>
              <a:t>学生当前的位置信息；</a:t>
            </a:r>
            <a:endParaRPr lang="zh-CN" altLang="en-US" sz="2400" dirty="0"/>
          </a:p>
          <a:p>
            <a:pPr eaLnBrk="1" hangingPunct="1">
              <a:lnSpc>
                <a:spcPct val="90000"/>
              </a:lnSpc>
            </a:pPr>
            <a:r>
              <a:rPr lang="zh-CN" altLang="en-US" sz="2400" dirty="0"/>
              <a:t>导航策略信息和路径信息；</a:t>
            </a:r>
            <a:endParaRPr lang="zh-CN" altLang="en-US" sz="2400" dirty="0"/>
          </a:p>
          <a:p>
            <a:pPr eaLnBrk="1" hangingPunct="1">
              <a:lnSpc>
                <a:spcPct val="90000"/>
              </a:lnSpc>
            </a:pPr>
            <a:r>
              <a:rPr lang="zh-CN" altLang="en-US" sz="2400" dirty="0"/>
              <a:t>日志文件：当前时间、事件等；</a:t>
            </a:r>
            <a:endParaRPr lang="zh-CN" alt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标题 1"/>
          <p:cNvSpPr>
            <a:spLocks noGrp="1"/>
          </p:cNvSpPr>
          <p:nvPr>
            <p:ph type="title"/>
          </p:nvPr>
        </p:nvSpPr>
        <p:spPr>
          <a:xfrm>
            <a:off x="685800" y="620713"/>
            <a:ext cx="7772400" cy="1143000"/>
          </a:xfrm>
          <a:ln/>
        </p:spPr>
        <p:txBody>
          <a:bodyPr vert="horz" wrap="square" lIns="91440" tIns="45720" rIns="91440" bIns="45720" anchor="ctr" anchorCtr="0"/>
          <a:p>
            <a:r>
              <a:rPr lang="zh-CN" altLang="en-US" sz="4000" b="1" dirty="0">
                <a:solidFill>
                  <a:schemeClr val="accent2"/>
                </a:solidFill>
                <a:ea typeface="楷体_GB2312" pitchFamily="49" charset="-122"/>
              </a:rPr>
              <a:t>特别提醒</a:t>
            </a:r>
            <a:endParaRPr lang="zh-CN" altLang="en-US" sz="4000" b="1" dirty="0">
              <a:solidFill>
                <a:schemeClr val="accent2"/>
              </a:solidFill>
              <a:ea typeface="楷体_GB2312" pitchFamily="49" charset="-122"/>
            </a:endParaRPr>
          </a:p>
        </p:txBody>
      </p:sp>
      <p:sp>
        <p:nvSpPr>
          <p:cNvPr id="21507" name="内容占位符 2"/>
          <p:cNvSpPr>
            <a:spLocks noGrp="1"/>
          </p:cNvSpPr>
          <p:nvPr>
            <p:ph idx="1" hasCustomPrompt="1"/>
          </p:nvPr>
        </p:nvSpPr>
        <p:spPr>
          <a:ln/>
        </p:spPr>
        <p:txBody>
          <a:bodyPr vert="horz" wrap="square" lIns="91440" tIns="45720" rIns="91440" bIns="45720" anchor="t" anchorCtr="0"/>
          <a:p>
            <a:r>
              <a:rPr lang="zh-CN" altLang="en-US" sz="2800" b="1" dirty="0"/>
              <a:t>请务必于</a:t>
            </a:r>
            <a:r>
              <a:rPr lang="en-US" altLang="zh-CN" sz="2800" b="1" dirty="0">
                <a:solidFill>
                  <a:srgbClr val="FF0000"/>
                </a:solidFill>
              </a:rPr>
              <a:t>3</a:t>
            </a:r>
            <a:r>
              <a:rPr lang="zh-CN" altLang="en-US" sz="2800" b="1" dirty="0">
                <a:solidFill>
                  <a:srgbClr val="FF0000"/>
                </a:solidFill>
              </a:rPr>
              <a:t>月</a:t>
            </a:r>
            <a:r>
              <a:rPr lang="en-US" altLang="zh-CN" sz="2800" b="1" dirty="0">
                <a:solidFill>
                  <a:srgbClr val="FF0000"/>
                </a:solidFill>
              </a:rPr>
              <a:t>11</a:t>
            </a:r>
            <a:r>
              <a:rPr lang="zh-CN" altLang="en-US" sz="2800" b="1" dirty="0">
                <a:solidFill>
                  <a:srgbClr val="FF0000"/>
                </a:solidFill>
              </a:rPr>
              <a:t>日</a:t>
            </a:r>
            <a:r>
              <a:rPr lang="zh-CN" altLang="en-US" sz="2800" b="1" dirty="0"/>
              <a:t>之前将各组的分组情况和联系电话发到</a:t>
            </a:r>
            <a:r>
              <a:rPr lang="en-US" altLang="zh-CN" sz="2800" dirty="0"/>
              <a:t>bupt_ds02@163.com</a:t>
            </a:r>
            <a:r>
              <a:rPr lang="zh-CN" altLang="en-US" sz="2800" b="1" dirty="0"/>
              <a:t>中。将不定期地抽查各组的进展情况。</a:t>
            </a:r>
            <a:endParaRPr lang="en-US" altLang="zh-CN" sz="2800" b="1" dirty="0"/>
          </a:p>
          <a:p>
            <a:r>
              <a:rPr lang="zh-CN" altLang="en-US" sz="2800" b="1" dirty="0">
                <a:solidFill>
                  <a:srgbClr val="FF0000"/>
                </a:solidFill>
              </a:rPr>
              <a:t>从第五周开始每组每周需要提交周报阐述一周的工作进展和下一周的计划安排</a:t>
            </a:r>
            <a:r>
              <a:rPr lang="zh-CN" altLang="en-US" sz="2800" b="1" dirty="0"/>
              <a:t>。</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标题 1"/>
          <p:cNvSpPr>
            <a:spLocks noGrp="1"/>
          </p:cNvSpPr>
          <p:nvPr>
            <p:ph type="title"/>
          </p:nvPr>
        </p:nvSpPr>
        <p:spPr>
          <a:xfrm>
            <a:off x="468313" y="404813"/>
            <a:ext cx="7772400" cy="1143000"/>
          </a:xfrm>
          <a:ln/>
        </p:spPr>
        <p:txBody>
          <a:bodyPr vert="horz" wrap="square" lIns="91440" tIns="45720" rIns="91440" bIns="45720" anchor="ctr" anchorCtr="0"/>
          <a:p>
            <a:r>
              <a:rPr lang="zh-CN" altLang="en-US" sz="4000" b="1" dirty="0">
                <a:solidFill>
                  <a:schemeClr val="accent2"/>
                </a:solidFill>
                <a:ea typeface="楷体_GB2312" pitchFamily="49" charset="-122"/>
              </a:rPr>
              <a:t>进度要求和安排</a:t>
            </a:r>
            <a:endParaRPr lang="zh-CN" altLang="en-US" sz="4000" b="1" dirty="0">
              <a:solidFill>
                <a:schemeClr val="accent2"/>
              </a:solidFill>
              <a:ea typeface="楷体_GB2312" pitchFamily="49" charset="-122"/>
            </a:endParaRPr>
          </a:p>
        </p:txBody>
      </p:sp>
      <p:sp>
        <p:nvSpPr>
          <p:cNvPr id="22531" name="内容占位符 2"/>
          <p:cNvSpPr>
            <a:spLocks noGrp="1"/>
          </p:cNvSpPr>
          <p:nvPr>
            <p:ph idx="1" hasCustomPrompt="1"/>
          </p:nvPr>
        </p:nvSpPr>
        <p:spPr>
          <a:xfrm>
            <a:off x="685800" y="1196975"/>
            <a:ext cx="7772400" cy="525621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1" lang="zh-CN" altLang="en-US" sz="2800" b="0" i="0" u="none" strike="noStrike" kern="1200" cap="none" spc="0" normalizeH="0" baseline="0" noProof="0" dirty="0" smtClean="0">
                <a:ln>
                  <a:noFill/>
                </a:ln>
                <a:solidFill>
                  <a:schemeClr val="tx1"/>
                </a:solidFill>
                <a:effectLst/>
                <a:uLnTx/>
                <a:uFillTx/>
                <a:latin typeface="+mn-lt"/>
                <a:ea typeface="+mn-ea"/>
                <a:cs typeface="+mn-cs"/>
              </a:rPr>
              <a:t>第一周  布置题目</a:t>
            </a:r>
            <a:endParaRPr kumimoji="1"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1" lang="zh-CN" altLang="en-US" sz="2800" b="0" i="0" u="none" strike="noStrike" kern="1200" cap="none" spc="0" normalizeH="0" baseline="0" noProof="0" dirty="0" smtClean="0">
                <a:ln>
                  <a:noFill/>
                </a:ln>
                <a:solidFill>
                  <a:schemeClr val="tx1"/>
                </a:solidFill>
                <a:effectLst/>
                <a:uLnTx/>
                <a:uFillTx/>
                <a:latin typeface="+mn-lt"/>
                <a:ea typeface="+mn-ea"/>
                <a:cs typeface="+mn-cs"/>
              </a:rPr>
              <a:t>第二周  提交分组信息</a:t>
            </a:r>
            <a:endParaRPr kumimoji="1"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1" lang="zh-CN" altLang="en-US" sz="2800" b="0" i="0" u="none" strike="noStrike" kern="1200" cap="none" spc="0" normalizeH="0" baseline="0" noProof="0" dirty="0" smtClean="0">
                <a:ln>
                  <a:noFill/>
                </a:ln>
                <a:solidFill>
                  <a:schemeClr val="tx1"/>
                </a:solidFill>
                <a:effectLst/>
                <a:uLnTx/>
                <a:uFillTx/>
                <a:latin typeface="+mn-lt"/>
                <a:ea typeface="+mn-ea"/>
                <a:cs typeface="+mn-cs"/>
              </a:rPr>
              <a:t>第三周  在线答疑</a:t>
            </a:r>
            <a:endParaRPr kumimoji="1"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1" lang="zh-CN" altLang="en-US" sz="2800" b="0" i="0" u="none" strike="noStrike" kern="1200" cap="none" spc="0" normalizeH="0" baseline="0" noProof="0" dirty="0" smtClean="0">
                <a:ln>
                  <a:noFill/>
                </a:ln>
                <a:solidFill>
                  <a:schemeClr val="tx1"/>
                </a:solidFill>
                <a:effectLst/>
                <a:uLnTx/>
                <a:uFillTx/>
                <a:latin typeface="+mn-lt"/>
                <a:ea typeface="+mn-ea"/>
                <a:cs typeface="+mn-cs"/>
              </a:rPr>
              <a:t>第四周  课堂讲解疑难问题 </a:t>
            </a:r>
            <a:endParaRPr kumimoji="1"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1" lang="zh-CN" altLang="en-US" sz="2800" b="0" i="0" u="none" strike="noStrike" kern="1200" cap="none" spc="0" normalizeH="0" baseline="0" noProof="0" dirty="0" smtClean="0">
                <a:ln>
                  <a:noFill/>
                </a:ln>
                <a:solidFill>
                  <a:schemeClr val="tx1"/>
                </a:solidFill>
                <a:effectLst/>
                <a:uLnTx/>
                <a:uFillTx/>
                <a:latin typeface="+mn-lt"/>
                <a:ea typeface="+mn-ea"/>
                <a:cs typeface="+mn-cs"/>
              </a:rPr>
              <a:t>第五周  提交项目计划</a:t>
            </a:r>
            <a:endParaRPr kumimoji="1"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1" lang="zh-CN" altLang="en-US" sz="2800" b="0" i="0" u="none" strike="noStrike" kern="1200" cap="none" spc="0" normalizeH="0" baseline="0" noProof="0" dirty="0" smtClean="0">
                <a:ln>
                  <a:noFill/>
                </a:ln>
                <a:solidFill>
                  <a:schemeClr val="tx1"/>
                </a:solidFill>
                <a:effectLst/>
                <a:uLnTx/>
                <a:uFillTx/>
                <a:latin typeface="+mn-lt"/>
                <a:ea typeface="+mn-ea"/>
                <a:cs typeface="+mn-cs"/>
              </a:rPr>
              <a:t>第八周  中期检查</a:t>
            </a:r>
            <a:r>
              <a:rPr kumimoji="1" lang="en-US" altLang="zh-CN" sz="2800" b="0" i="0" u="none" strike="noStrike" kern="1200" cap="none" spc="0" normalizeH="0" baseline="0" noProof="0" dirty="0" smtClean="0">
                <a:ln>
                  <a:noFill/>
                </a:ln>
                <a:solidFill>
                  <a:schemeClr val="tx1"/>
                </a:solidFill>
                <a:effectLst/>
                <a:uLnTx/>
                <a:uFillTx/>
                <a:latin typeface="+mn-lt"/>
                <a:ea typeface="+mn-ea"/>
                <a:cs typeface="+mn-cs"/>
              </a:rPr>
              <a:t>-</a:t>
            </a:r>
            <a:r>
              <a:rPr kumimoji="1" lang="zh-CN" altLang="en-US" sz="2800" b="0" i="0" u="none" strike="noStrike" kern="1200" cap="none" spc="0" normalizeH="0" baseline="0" noProof="0" dirty="0" smtClean="0">
                <a:ln>
                  <a:noFill/>
                </a:ln>
                <a:solidFill>
                  <a:schemeClr val="tx1"/>
                </a:solidFill>
                <a:effectLst/>
                <a:uLnTx/>
                <a:uFillTx/>
                <a:latin typeface="+mn-lt"/>
                <a:ea typeface="+mn-ea"/>
                <a:cs typeface="+mn-cs"/>
              </a:rPr>
              <a:t>地点</a:t>
            </a:r>
            <a:r>
              <a:rPr kumimoji="1" lang="en-US" altLang="zh-CN" sz="2800" b="0" i="0" u="none" strike="noStrike" kern="1200" cap="none" spc="0" normalizeH="0" baseline="0" noProof="0" dirty="0" smtClean="0">
                <a:ln>
                  <a:noFill/>
                </a:ln>
                <a:solidFill>
                  <a:schemeClr val="tx1"/>
                </a:solidFill>
                <a:effectLst/>
                <a:uLnTx/>
                <a:uFillTx/>
                <a:latin typeface="+mn-lt"/>
                <a:ea typeface="+mn-ea"/>
                <a:cs typeface="+mn-cs"/>
              </a:rPr>
              <a:t>N201</a:t>
            </a:r>
            <a:r>
              <a:rPr kumimoji="1" lang="zh-CN" altLang="en-US" sz="2800" b="0" i="0" u="none" strike="noStrike" kern="1200" cap="none" spc="0" normalizeH="0" baseline="0" noProof="0" dirty="0" smtClean="0">
                <a:ln>
                  <a:noFill/>
                </a:ln>
                <a:solidFill>
                  <a:schemeClr val="tx1"/>
                </a:solidFill>
                <a:effectLst/>
                <a:uLnTx/>
                <a:uFillTx/>
                <a:latin typeface="+mn-lt"/>
                <a:ea typeface="+mn-ea"/>
                <a:cs typeface="+mn-cs"/>
              </a:rPr>
              <a:t>，</a:t>
            </a:r>
            <a:r>
              <a:rPr kumimoji="1" lang="en-US" altLang="zh-CN" sz="2800" b="0" i="0" u="none" strike="noStrike" kern="1200" cap="none" spc="0" normalizeH="0" baseline="0" noProof="0" dirty="0" smtClean="0">
                <a:ln>
                  <a:noFill/>
                </a:ln>
                <a:solidFill>
                  <a:schemeClr val="tx1"/>
                </a:solidFill>
                <a:effectLst/>
                <a:uLnTx/>
                <a:uFillTx/>
                <a:latin typeface="+mn-lt"/>
                <a:ea typeface="+mn-ea"/>
                <a:cs typeface="+mn-cs"/>
              </a:rPr>
              <a:t>4/20</a:t>
            </a:r>
            <a:r>
              <a:rPr kumimoji="1" lang="zh-CN" altLang="en-US" sz="2800" b="0" i="0" u="none" strike="noStrike" kern="1200" cap="none" spc="0" normalizeH="0" baseline="0" noProof="0" dirty="0" smtClean="0">
                <a:ln>
                  <a:noFill/>
                </a:ln>
                <a:solidFill>
                  <a:schemeClr val="tx1"/>
                </a:solidFill>
                <a:effectLst/>
                <a:uLnTx/>
                <a:uFillTx/>
                <a:latin typeface="+mn-lt"/>
                <a:ea typeface="+mn-ea"/>
                <a:cs typeface="+mn-cs"/>
              </a:rPr>
              <a:t>第三节开始</a:t>
            </a:r>
            <a:endParaRPr kumimoji="1"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1" lang="zh-CN" altLang="en-US" sz="2800" b="0" i="0" u="none" strike="noStrike" kern="1200" cap="none" spc="0" normalizeH="0" baseline="0" noProof="0" dirty="0" smtClean="0">
                <a:ln>
                  <a:noFill/>
                </a:ln>
                <a:solidFill>
                  <a:schemeClr val="tx1"/>
                </a:solidFill>
                <a:effectLst/>
                <a:uLnTx/>
                <a:uFillTx/>
                <a:latin typeface="+mn-lt"/>
                <a:ea typeface="+mn-ea"/>
                <a:cs typeface="+mn-cs"/>
              </a:rPr>
              <a:t>第十五、十六周  进行验收</a:t>
            </a:r>
            <a:endParaRPr kumimoji="1"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1" lang="en-US" altLang="zh-CN" sz="2400" b="0" i="0" u="none" strike="noStrike" kern="1200" cap="none" spc="0" normalizeH="0" baseline="0" noProof="0" dirty="0">
                <a:ln>
                  <a:noFill/>
                </a:ln>
                <a:solidFill>
                  <a:schemeClr val="tx1"/>
                </a:solidFill>
                <a:effectLst/>
                <a:uLnTx/>
                <a:uFillTx/>
                <a:latin typeface="+mn-lt"/>
                <a:ea typeface="+mn-ea"/>
                <a:cs typeface="+mn-cs"/>
              </a:rPr>
              <a:t>6</a:t>
            </a:r>
            <a:r>
              <a:rPr kumimoji="1" lang="zh-CN" altLang="en-US" sz="2400" b="0" i="0" u="none" strike="noStrike" kern="1200" cap="none" spc="0" normalizeH="0" baseline="0" noProof="0" dirty="0">
                <a:ln>
                  <a:noFill/>
                </a:ln>
                <a:solidFill>
                  <a:schemeClr val="tx1"/>
                </a:solidFill>
                <a:effectLst/>
                <a:uLnTx/>
                <a:uFillTx/>
                <a:latin typeface="+mn-lt"/>
                <a:ea typeface="+mn-ea"/>
                <a:cs typeface="+mn-cs"/>
              </a:rPr>
              <a:t>月</a:t>
            </a:r>
            <a:r>
              <a:rPr kumimoji="1" lang="en-US" altLang="zh-CN" sz="2400" b="0" i="0" u="none" strike="noStrike" kern="1200" cap="none" spc="0" normalizeH="0" baseline="0" noProof="0" dirty="0">
                <a:ln>
                  <a:noFill/>
                </a:ln>
                <a:solidFill>
                  <a:schemeClr val="tx1"/>
                </a:solidFill>
                <a:effectLst/>
                <a:uLnTx/>
                <a:uFillTx/>
                <a:latin typeface="+mn-lt"/>
                <a:ea typeface="+mn-ea"/>
                <a:cs typeface="+mn-cs"/>
              </a:rPr>
              <a:t>10</a:t>
            </a:r>
            <a:r>
              <a:rPr kumimoji="1" lang="zh-CN" altLang="en-US" sz="2400" b="0" i="0" u="none" strike="noStrike" kern="1200" cap="none" spc="0" normalizeH="0" baseline="0" noProof="0" dirty="0">
                <a:ln>
                  <a:noFill/>
                </a:ln>
                <a:solidFill>
                  <a:schemeClr val="tx1"/>
                </a:solidFill>
                <a:effectLst/>
                <a:uLnTx/>
                <a:uFillTx/>
                <a:latin typeface="+mn-lt"/>
                <a:ea typeface="+mn-ea"/>
                <a:cs typeface="+mn-cs"/>
              </a:rPr>
              <a:t>日前将电子版提交到</a:t>
            </a:r>
            <a:r>
              <a:rPr kumimoji="1" lang="en-US" altLang="zh-CN" sz="2400" b="0" i="0" u="none" strike="noStrike" kern="1200" cap="none" spc="0" normalizeH="0" baseline="0" noProof="0" dirty="0">
                <a:ln>
                  <a:noFill/>
                </a:ln>
                <a:solidFill>
                  <a:schemeClr val="tx1"/>
                </a:solidFill>
                <a:effectLst/>
                <a:uLnTx/>
                <a:uFillTx/>
                <a:latin typeface="+mn-lt"/>
                <a:ea typeface="+mn-ea"/>
                <a:cs typeface="+mn-cs"/>
              </a:rPr>
              <a:t>bupt_ds02@163.com</a:t>
            </a:r>
            <a:r>
              <a:rPr kumimoji="1" lang="zh-CN" altLang="en-US" sz="2400" b="0" i="0" u="none" strike="noStrike" kern="1200" cap="none" spc="0" normalizeH="0" baseline="0" noProof="0" dirty="0" smtClean="0">
                <a:ln>
                  <a:noFill/>
                </a:ln>
                <a:solidFill>
                  <a:schemeClr val="tx1"/>
                </a:solidFill>
                <a:effectLst/>
                <a:uLnTx/>
                <a:uFillTx/>
                <a:latin typeface="+mn-lt"/>
                <a:ea typeface="+mn-ea"/>
                <a:cs typeface="+mn-cs"/>
              </a:rPr>
              <a:t>；</a:t>
            </a:r>
            <a:endParaRPr kumimoji="1"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1" lang="en-US" altLang="zh-CN" sz="2400" b="0" i="0" u="none" strike="noStrike" kern="1200" cap="none" spc="0" normalizeH="0" baseline="0" noProof="0" dirty="0" smtClean="0">
                <a:ln>
                  <a:noFill/>
                </a:ln>
                <a:solidFill>
                  <a:schemeClr val="tx1"/>
                </a:solidFill>
                <a:effectLst/>
                <a:uLnTx/>
                <a:uFillTx/>
                <a:latin typeface="+mn-lt"/>
                <a:ea typeface="+mn-ea"/>
                <a:cs typeface="+mn-cs"/>
              </a:rPr>
              <a:t>6</a:t>
            </a:r>
            <a:r>
              <a:rPr kumimoji="1" lang="zh-CN" altLang="en-US" sz="2400" b="0" i="0" u="none" strike="noStrike" kern="1200" cap="none" spc="0" normalizeH="0" baseline="0" noProof="0" dirty="0">
                <a:ln>
                  <a:noFill/>
                </a:ln>
                <a:solidFill>
                  <a:schemeClr val="tx1"/>
                </a:solidFill>
                <a:effectLst/>
                <a:uLnTx/>
                <a:uFillTx/>
                <a:latin typeface="+mn-lt"/>
                <a:ea typeface="+mn-ea"/>
                <a:cs typeface="+mn-cs"/>
              </a:rPr>
              <a:t>月</a:t>
            </a:r>
            <a:r>
              <a:rPr kumimoji="1" lang="en-US" altLang="zh-CN" sz="2400" b="0" i="0" u="none" strike="noStrike" kern="1200" cap="none" spc="0" normalizeH="0" baseline="0" noProof="0" dirty="0">
                <a:ln>
                  <a:noFill/>
                </a:ln>
                <a:solidFill>
                  <a:schemeClr val="tx1"/>
                </a:solidFill>
                <a:effectLst/>
                <a:uLnTx/>
                <a:uFillTx/>
                <a:latin typeface="+mn-lt"/>
                <a:ea typeface="+mn-ea"/>
                <a:cs typeface="+mn-cs"/>
              </a:rPr>
              <a:t>15</a:t>
            </a:r>
            <a:r>
              <a:rPr kumimoji="1" lang="zh-CN" altLang="en-US" sz="2400" b="0" i="0" u="none" strike="noStrike" kern="1200" cap="none" spc="0" normalizeH="0" baseline="0" noProof="0" dirty="0" smtClean="0">
                <a:ln>
                  <a:noFill/>
                </a:ln>
                <a:solidFill>
                  <a:schemeClr val="tx1"/>
                </a:solidFill>
                <a:effectLst/>
                <a:uLnTx/>
                <a:uFillTx/>
                <a:latin typeface="+mn-lt"/>
                <a:ea typeface="+mn-ea"/>
                <a:cs typeface="+mn-cs"/>
              </a:rPr>
              <a:t>日第三节课开始</a:t>
            </a:r>
            <a:r>
              <a:rPr kumimoji="1" lang="en-US" altLang="zh-CN" sz="2400" b="0" i="0" u="none" strike="noStrike" kern="1200" cap="none" spc="0" normalizeH="0" baseline="0" noProof="0" dirty="0" smtClean="0">
                <a:ln>
                  <a:noFill/>
                </a:ln>
                <a:solidFill>
                  <a:schemeClr val="tx1"/>
                </a:solidFill>
                <a:effectLst/>
                <a:uLnTx/>
                <a:uFillTx/>
                <a:latin typeface="+mn-lt"/>
                <a:ea typeface="+mn-ea"/>
                <a:cs typeface="+mn-cs"/>
              </a:rPr>
              <a:t>N201</a:t>
            </a:r>
            <a:r>
              <a:rPr kumimoji="1" lang="zh-CN" altLang="en-US" sz="2400" b="0" i="0" u="none" strike="noStrike" kern="1200" cap="none" spc="0" normalizeH="0" baseline="0" noProof="0" dirty="0">
                <a:ln>
                  <a:noFill/>
                </a:ln>
                <a:solidFill>
                  <a:schemeClr val="tx1"/>
                </a:solidFill>
                <a:effectLst/>
                <a:uLnTx/>
                <a:uFillTx/>
                <a:latin typeface="+mn-lt"/>
                <a:ea typeface="+mn-ea"/>
                <a:cs typeface="+mn-cs"/>
              </a:rPr>
              <a:t>验收</a:t>
            </a:r>
            <a:endParaRPr kumimoji="1" lang="en-US" altLang="zh-CN" sz="24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1" lang="zh-CN" altLang="en-US" sz="2800" b="0" i="0" u="none" strike="noStrike" kern="1200" cap="none" spc="0" normalizeH="0" baseline="0" noProof="0" dirty="0" smtClean="0">
                <a:ln>
                  <a:noFill/>
                </a:ln>
                <a:solidFill>
                  <a:schemeClr val="tx1"/>
                </a:solidFill>
                <a:effectLst/>
                <a:uLnTx/>
                <a:uFillTx/>
                <a:latin typeface="+mn-lt"/>
                <a:ea typeface="+mn-ea"/>
                <a:cs typeface="+mn-cs"/>
              </a:rPr>
              <a:t>每周发送周报到邮箱（第五周开始提交），提交邮箱</a:t>
            </a:r>
            <a:r>
              <a:rPr kumimoji="1" lang="en-US" altLang="zh-CN" sz="2800" b="0" i="0" u="none" strike="noStrike" kern="1200" cap="none" spc="0" normalizeH="0" baseline="0" noProof="0" dirty="0" smtClean="0">
                <a:ln>
                  <a:noFill/>
                </a:ln>
                <a:solidFill>
                  <a:schemeClr val="tx1"/>
                </a:solidFill>
                <a:effectLst/>
                <a:uLnTx/>
                <a:uFillTx/>
                <a:latin typeface="+mn-lt"/>
                <a:ea typeface="+mn-ea"/>
                <a:cs typeface="+mn-cs"/>
              </a:rPr>
              <a:t>bupt_ds02@163.com</a:t>
            </a:r>
            <a:endParaRPr kumimoji="1"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endParaRPr kumimoji="1" lang="zh-CN" alt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2"/>
          <p:cNvSpPr>
            <a:spLocks noGrp="1"/>
          </p:cNvSpPr>
          <p:nvPr>
            <p:ph type="title"/>
          </p:nvPr>
        </p:nvSpPr>
        <p:spPr>
          <a:xfrm>
            <a:off x="611188" y="620713"/>
            <a:ext cx="7772400" cy="1143000"/>
          </a:xfrm>
          <a:ln/>
        </p:spPr>
        <p:txBody>
          <a:bodyPr vert="horz" wrap="square" lIns="91440" tIns="45720" rIns="91440" bIns="45720" anchor="ctr" anchorCtr="0"/>
          <a:p>
            <a:pPr algn="l" eaLnBrk="1" hangingPunct="1"/>
            <a:r>
              <a:rPr lang="zh-CN" altLang="en-US" sz="4000" b="1" dirty="0">
                <a:solidFill>
                  <a:schemeClr val="accent2"/>
                </a:solidFill>
                <a:ea typeface="楷体_GB2312" pitchFamily="49" charset="-122"/>
              </a:rPr>
              <a:t>一、课程设计的目的</a:t>
            </a:r>
            <a:endParaRPr lang="zh-CN" altLang="en-US" sz="4000" b="1" dirty="0">
              <a:solidFill>
                <a:schemeClr val="accent2"/>
              </a:solidFill>
              <a:ea typeface="楷体_GB2312" pitchFamily="49" charset="-122"/>
            </a:endParaRPr>
          </a:p>
        </p:txBody>
      </p:sp>
      <p:sp>
        <p:nvSpPr>
          <p:cNvPr id="5123" name="Rectangle 3"/>
          <p:cNvSpPr>
            <a:spLocks noGrp="1"/>
          </p:cNvSpPr>
          <p:nvPr>
            <p:ph idx="1" hasCustomPrompt="1"/>
          </p:nvPr>
        </p:nvSpPr>
        <p:spPr>
          <a:xfrm>
            <a:off x="684213" y="2349500"/>
            <a:ext cx="7486650" cy="2087563"/>
          </a:xfrm>
          <a:ln/>
        </p:spPr>
        <p:txBody>
          <a:bodyPr vert="horz" wrap="square" lIns="91440" tIns="45720" rIns="91440" bIns="45720" anchor="t" anchorCtr="0"/>
          <a:p>
            <a:pPr eaLnBrk="1" hangingPunct="1"/>
            <a:r>
              <a:rPr lang="zh-CN" altLang="en-US" sz="2800" dirty="0">
                <a:ea typeface="隶书" panose="02010509060101010101" pitchFamily="49" charset="-122"/>
              </a:rPr>
              <a:t>巩固课堂讲授和书本知识，以理论联系实际的方法进行教和学的实践</a:t>
            </a:r>
            <a:endParaRPr lang="zh-CN" altLang="en-US" sz="2800" dirty="0">
              <a:ea typeface="隶书" panose="02010509060101010101" pitchFamily="49" charset="-122"/>
            </a:endParaRPr>
          </a:p>
          <a:p>
            <a:pPr eaLnBrk="1" hangingPunct="1"/>
            <a:r>
              <a:rPr lang="zh-CN" altLang="en-US" sz="2800" dirty="0">
                <a:ea typeface="隶书" panose="02010509060101010101" pitchFamily="49" charset="-122"/>
              </a:rPr>
              <a:t>提高分析和解决实际问题的能力</a:t>
            </a:r>
            <a:endParaRPr lang="zh-CN" altLang="en-US" sz="2800" dirty="0">
              <a:ea typeface="隶书" panose="02010509060101010101" pitchFamily="49" charset="-122"/>
            </a:endParaRPr>
          </a:p>
          <a:p>
            <a:pPr eaLnBrk="1" hangingPunct="1"/>
            <a:r>
              <a:rPr lang="zh-CN" altLang="en-US" sz="2800" dirty="0">
                <a:ea typeface="隶书" panose="02010509060101010101" pitchFamily="49" charset="-122"/>
              </a:rPr>
              <a:t>训练开发软件和书写软件文档的能力</a:t>
            </a:r>
            <a:endParaRPr lang="zh-CN" altLang="en-US" sz="2800" dirty="0">
              <a:ea typeface="隶书" panose="02010509060101010101" pitchFamily="49"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p:cNvSpPr>
          <p:nvPr>
            <p:ph type="title"/>
          </p:nvPr>
        </p:nvSpPr>
        <p:spPr>
          <a:xfrm>
            <a:off x="609600" y="304800"/>
            <a:ext cx="7772400" cy="1143000"/>
          </a:xfrm>
          <a:ln/>
        </p:spPr>
        <p:txBody>
          <a:bodyPr vert="horz" wrap="square" lIns="91440" tIns="45720" rIns="91440" bIns="45720" anchor="ctr" anchorCtr="0"/>
          <a:p>
            <a:pPr algn="l" eaLnBrk="1" hangingPunct="1"/>
            <a:r>
              <a:rPr lang="zh-CN" altLang="en-US" sz="4000" b="1" dirty="0">
                <a:solidFill>
                  <a:schemeClr val="accent2"/>
                </a:solidFill>
                <a:ea typeface="楷体_GB2312" pitchFamily="49" charset="-122"/>
              </a:rPr>
              <a:t>二、开发软件的基本知识</a:t>
            </a:r>
            <a:endParaRPr lang="zh-CN" altLang="en-US" sz="4000" b="1" dirty="0">
              <a:solidFill>
                <a:schemeClr val="accent2"/>
              </a:solidFill>
              <a:ea typeface="楷体_GB2312" pitchFamily="49" charset="-122"/>
            </a:endParaRPr>
          </a:p>
        </p:txBody>
      </p:sp>
      <p:sp>
        <p:nvSpPr>
          <p:cNvPr id="6147" name="Rectangle 3"/>
          <p:cNvSpPr>
            <a:spLocks noGrp="1"/>
          </p:cNvSpPr>
          <p:nvPr>
            <p:ph idx="1" hasCustomPrompt="1"/>
          </p:nvPr>
        </p:nvSpPr>
        <p:spPr>
          <a:xfrm>
            <a:off x="395288" y="1557338"/>
            <a:ext cx="8424862" cy="4724400"/>
          </a:xfrm>
          <a:ln/>
        </p:spPr>
        <p:txBody>
          <a:bodyPr vert="horz" wrap="square" lIns="91440" tIns="45720" rIns="91440" bIns="45720" anchor="t" anchorCtr="0"/>
          <a:p>
            <a:pPr eaLnBrk="1" hangingPunct="1">
              <a:lnSpc>
                <a:spcPct val="80000"/>
              </a:lnSpc>
              <a:buNone/>
            </a:pPr>
            <a:r>
              <a:rPr lang="en-US" altLang="zh-CN" sz="4000" dirty="0">
                <a:solidFill>
                  <a:srgbClr val="990000"/>
                </a:solidFill>
                <a:latin typeface="隶书" panose="02010509060101010101" pitchFamily="49" charset="-122"/>
                <a:ea typeface="隶书" panose="02010509060101010101" pitchFamily="49" charset="-122"/>
              </a:rPr>
              <a:t>1. </a:t>
            </a:r>
            <a:r>
              <a:rPr lang="zh-CN" altLang="en-US" sz="4000" dirty="0">
                <a:solidFill>
                  <a:srgbClr val="990000"/>
                </a:solidFill>
                <a:latin typeface="隶书" panose="02010509060101010101" pitchFamily="49" charset="-122"/>
                <a:ea typeface="隶书" panose="02010509060101010101" pitchFamily="49" charset="-122"/>
              </a:rPr>
              <a:t>软件的组成</a:t>
            </a:r>
            <a:endParaRPr lang="zh-CN" altLang="en-US" sz="4000" dirty="0">
              <a:solidFill>
                <a:srgbClr val="990000"/>
              </a:solidFill>
              <a:latin typeface="隶书" panose="02010509060101010101" pitchFamily="49" charset="-122"/>
              <a:ea typeface="隶书" panose="02010509060101010101" pitchFamily="49" charset="-122"/>
            </a:endParaRPr>
          </a:p>
          <a:p>
            <a:pPr eaLnBrk="1" hangingPunct="1">
              <a:lnSpc>
                <a:spcPct val="80000"/>
              </a:lnSpc>
            </a:pPr>
            <a:r>
              <a:rPr lang="zh-CN" altLang="en-US" b="1" dirty="0">
                <a:ea typeface="隶书" panose="02010509060101010101" pitchFamily="49" charset="-122"/>
              </a:rPr>
              <a:t>应用程序</a:t>
            </a:r>
            <a:endParaRPr lang="zh-CN" altLang="en-US" b="1" dirty="0">
              <a:ea typeface="隶书" panose="02010509060101010101" pitchFamily="49" charset="-122"/>
            </a:endParaRPr>
          </a:p>
          <a:p>
            <a:pPr eaLnBrk="1" hangingPunct="1">
              <a:lnSpc>
                <a:spcPct val="80000"/>
              </a:lnSpc>
              <a:buNone/>
            </a:pPr>
            <a:r>
              <a:rPr lang="zh-CN" altLang="en-US" dirty="0"/>
              <a:t>   </a:t>
            </a:r>
            <a:r>
              <a:rPr lang="zh-CN" altLang="en-US" sz="2800" dirty="0"/>
              <a:t>直接面向用户为解决特定问题而编写的程序。</a:t>
            </a:r>
            <a:endParaRPr lang="zh-CN" altLang="en-US" sz="2800" dirty="0"/>
          </a:p>
          <a:p>
            <a:pPr eaLnBrk="1" hangingPunct="1">
              <a:lnSpc>
                <a:spcPct val="80000"/>
              </a:lnSpc>
            </a:pPr>
            <a:r>
              <a:rPr lang="zh-CN" altLang="en-US" b="1" dirty="0">
                <a:ea typeface="隶书" panose="02010509060101010101" pitchFamily="49" charset="-122"/>
              </a:rPr>
              <a:t>系统程序</a:t>
            </a:r>
            <a:endParaRPr lang="zh-CN" altLang="en-US" b="1" dirty="0">
              <a:ea typeface="隶书" panose="02010509060101010101" pitchFamily="49" charset="-122"/>
            </a:endParaRPr>
          </a:p>
          <a:p>
            <a:pPr eaLnBrk="1" hangingPunct="1">
              <a:lnSpc>
                <a:spcPct val="80000"/>
              </a:lnSpc>
              <a:buNone/>
            </a:pPr>
            <a:r>
              <a:rPr lang="zh-CN" altLang="en-US" dirty="0"/>
              <a:t>    </a:t>
            </a:r>
            <a:r>
              <a:rPr lang="zh-CN" altLang="en-US" sz="2800" dirty="0"/>
              <a:t>应用程序的支撑部分。如操作系统、编译程序等。</a:t>
            </a:r>
            <a:endParaRPr lang="zh-CN" altLang="en-US" dirty="0"/>
          </a:p>
          <a:p>
            <a:pPr eaLnBrk="1" hangingPunct="1">
              <a:lnSpc>
                <a:spcPct val="80000"/>
              </a:lnSpc>
            </a:pPr>
            <a:r>
              <a:rPr lang="zh-CN" altLang="en-US" b="1" dirty="0">
                <a:ea typeface="隶书" panose="02010509060101010101" pitchFamily="49" charset="-122"/>
              </a:rPr>
              <a:t>面向用户的文档</a:t>
            </a:r>
            <a:endParaRPr lang="zh-CN" altLang="en-US" b="1" dirty="0">
              <a:ea typeface="隶书" panose="02010509060101010101" pitchFamily="49" charset="-122"/>
            </a:endParaRPr>
          </a:p>
          <a:p>
            <a:pPr eaLnBrk="1" hangingPunct="1">
              <a:lnSpc>
                <a:spcPct val="80000"/>
              </a:lnSpc>
              <a:buNone/>
            </a:pPr>
            <a:r>
              <a:rPr lang="zh-CN" altLang="en-US" dirty="0"/>
              <a:t>    </a:t>
            </a:r>
            <a:r>
              <a:rPr lang="zh-CN" altLang="en-US" sz="2800" dirty="0"/>
              <a:t>指明如何使用、维护、修改程序。如用户手册、操作手册等。</a:t>
            </a:r>
            <a:endParaRPr lang="zh-CN" altLang="en-US" dirty="0"/>
          </a:p>
          <a:p>
            <a:pPr eaLnBrk="1" hangingPunct="1">
              <a:lnSpc>
                <a:spcPct val="80000"/>
              </a:lnSpc>
            </a:pPr>
            <a:r>
              <a:rPr lang="zh-CN" altLang="en-US" b="1" dirty="0">
                <a:ea typeface="隶书" panose="02010509060101010101" pitchFamily="49" charset="-122"/>
              </a:rPr>
              <a:t>面向开发者的文档</a:t>
            </a:r>
            <a:endParaRPr lang="zh-CN" altLang="en-US" b="1" dirty="0">
              <a:ea typeface="隶书" panose="02010509060101010101" pitchFamily="49" charset="-122"/>
            </a:endParaRPr>
          </a:p>
          <a:p>
            <a:pPr eaLnBrk="1" hangingPunct="1">
              <a:lnSpc>
                <a:spcPct val="80000"/>
              </a:lnSpc>
              <a:buNone/>
            </a:pPr>
            <a:r>
              <a:rPr lang="zh-CN" altLang="en-US" sz="2800" dirty="0"/>
              <a:t>     保证软件按质、按期有效地进行开发。</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a:spLocks noGrp="1"/>
          </p:cNvSpPr>
          <p:nvPr>
            <p:ph type="title"/>
          </p:nvPr>
        </p:nvSpPr>
        <p:spPr>
          <a:xfrm>
            <a:off x="609600" y="304800"/>
            <a:ext cx="7772400" cy="1143000"/>
          </a:xfrm>
          <a:ln/>
        </p:spPr>
        <p:txBody>
          <a:bodyPr vert="horz" wrap="square" lIns="91440" tIns="45720" rIns="91440" bIns="45720" anchor="ctr" anchorCtr="0"/>
          <a:p>
            <a:pPr algn="l" eaLnBrk="1" hangingPunct="1"/>
            <a:r>
              <a:rPr lang="zh-CN" altLang="en-US" sz="4000" b="1" dirty="0">
                <a:solidFill>
                  <a:schemeClr val="accent2"/>
                </a:solidFill>
                <a:ea typeface="楷体_GB2312" pitchFamily="49" charset="-122"/>
              </a:rPr>
              <a:t>二、开发软件的基本知识</a:t>
            </a:r>
            <a:r>
              <a:rPr lang="zh-CN" altLang="en-US" sz="4000" dirty="0">
                <a:solidFill>
                  <a:schemeClr val="accent2"/>
                </a:solidFill>
                <a:ea typeface="楷体_GB2312" pitchFamily="49" charset="-122"/>
              </a:rPr>
              <a:t>（续）</a:t>
            </a:r>
            <a:endParaRPr lang="zh-CN" altLang="en-US" sz="4000" dirty="0">
              <a:solidFill>
                <a:schemeClr val="accent2"/>
              </a:solidFill>
              <a:ea typeface="楷体_GB2312" pitchFamily="49" charset="-122"/>
            </a:endParaRPr>
          </a:p>
        </p:txBody>
      </p:sp>
      <p:sp>
        <p:nvSpPr>
          <p:cNvPr id="7171" name="Rectangle 5"/>
          <p:cNvSpPr>
            <a:spLocks noGrp="1"/>
          </p:cNvSpPr>
          <p:nvPr>
            <p:ph idx="1" hasCustomPrompt="1"/>
          </p:nvPr>
        </p:nvSpPr>
        <p:spPr>
          <a:xfrm>
            <a:off x="323850" y="1484313"/>
            <a:ext cx="8424863" cy="4724400"/>
          </a:xfrm>
          <a:ln/>
        </p:spPr>
        <p:txBody>
          <a:bodyPr vert="horz" wrap="square" lIns="91440" tIns="45720" rIns="91440" bIns="45720" anchor="t" anchorCtr="0"/>
          <a:p>
            <a:pPr eaLnBrk="1" hangingPunct="1">
              <a:buNone/>
            </a:pPr>
            <a:r>
              <a:rPr lang="en-US" altLang="zh-CN" sz="4000" dirty="0">
                <a:solidFill>
                  <a:srgbClr val="990000"/>
                </a:solidFill>
                <a:latin typeface="隶书" panose="02010509060101010101" pitchFamily="49" charset="-122"/>
                <a:ea typeface="隶书" panose="02010509060101010101" pitchFamily="49" charset="-122"/>
              </a:rPr>
              <a:t>2. </a:t>
            </a:r>
            <a:r>
              <a:rPr lang="zh-CN" altLang="en-US" sz="4000" dirty="0">
                <a:solidFill>
                  <a:srgbClr val="990000"/>
                </a:solidFill>
                <a:latin typeface="隶书" panose="02010509060101010101" pitchFamily="49" charset="-122"/>
                <a:ea typeface="隶书" panose="02010509060101010101" pitchFamily="49" charset="-122"/>
              </a:rPr>
              <a:t>开发软件的几个阶段</a:t>
            </a:r>
            <a:endParaRPr lang="zh-CN" altLang="en-US" sz="4000" dirty="0">
              <a:solidFill>
                <a:srgbClr val="990000"/>
              </a:solidFill>
              <a:latin typeface="隶书" panose="02010509060101010101" pitchFamily="49" charset="-122"/>
              <a:ea typeface="隶书" panose="02010509060101010101" pitchFamily="49" charset="-122"/>
            </a:endParaRPr>
          </a:p>
          <a:p>
            <a:pPr eaLnBrk="1" hangingPunct="1"/>
            <a:r>
              <a:rPr lang="zh-CN" altLang="en-US" sz="2800" b="1" dirty="0">
                <a:ea typeface="楷体_GB2312" pitchFamily="49" charset="-122"/>
              </a:rPr>
              <a:t>需求分析</a:t>
            </a:r>
            <a:r>
              <a:rPr lang="zh-CN" altLang="en-US" sz="2800" dirty="0"/>
              <a:t>：</a:t>
            </a:r>
            <a:r>
              <a:rPr lang="zh-CN" altLang="en-US" sz="2400" dirty="0"/>
              <a:t>明确任务定义是什么，限制条件是什么。例如：输入</a:t>
            </a:r>
            <a:r>
              <a:rPr lang="en-US" altLang="zh-CN" sz="2400" dirty="0"/>
              <a:t>/</a:t>
            </a:r>
            <a:r>
              <a:rPr lang="zh-CN" altLang="en-US" sz="2400" dirty="0"/>
              <a:t>输出数据的类型、值的范围以及形式等。</a:t>
            </a:r>
            <a:endParaRPr lang="zh-CN" altLang="en-US" sz="2400" dirty="0"/>
          </a:p>
          <a:p>
            <a:pPr eaLnBrk="1" hangingPunct="1"/>
            <a:r>
              <a:rPr lang="zh-CN" altLang="en-US" sz="2800" b="1" dirty="0">
                <a:ea typeface="楷体_GB2312" pitchFamily="49" charset="-122"/>
              </a:rPr>
              <a:t>概要设计</a:t>
            </a:r>
            <a:r>
              <a:rPr lang="zh-CN" altLang="en-US" sz="2800" dirty="0"/>
              <a:t>：</a:t>
            </a:r>
            <a:r>
              <a:rPr lang="zh-CN" altLang="en-US" sz="2400" dirty="0"/>
              <a:t>定义所需的数据结构；划分结构清晰、层次分明的主模块和各子功能模块；定义各模块之间的接口。</a:t>
            </a:r>
            <a:endParaRPr lang="zh-CN" altLang="en-US" sz="2400" dirty="0"/>
          </a:p>
          <a:p>
            <a:pPr eaLnBrk="1" hangingPunct="1"/>
            <a:r>
              <a:rPr lang="zh-CN" altLang="en-US" sz="2800" b="1" dirty="0">
                <a:ea typeface="楷体_GB2312" pitchFamily="49" charset="-122"/>
              </a:rPr>
              <a:t>详细设计</a:t>
            </a:r>
            <a:r>
              <a:rPr lang="zh-CN" altLang="en-US" sz="2800" dirty="0"/>
              <a:t>：</a:t>
            </a:r>
            <a:r>
              <a:rPr lang="zh-CN" altLang="en-US" sz="2400" dirty="0"/>
              <a:t>对模块流程进行描述，定义数据结构的基本操作，画出函数调用关系，写出函数的伪码算法。</a:t>
            </a:r>
            <a:endParaRPr lang="zh-CN" altLang="en-US" sz="2400" dirty="0"/>
          </a:p>
          <a:p>
            <a:pPr eaLnBrk="1" hangingPunct="1"/>
            <a:r>
              <a:rPr lang="zh-CN" altLang="en-US" sz="2800" b="1" dirty="0">
                <a:ea typeface="楷体_GB2312" pitchFamily="49" charset="-122"/>
              </a:rPr>
              <a:t>编码</a:t>
            </a:r>
            <a:r>
              <a:rPr lang="zh-CN" altLang="en-US" sz="2800" dirty="0"/>
              <a:t>：</a:t>
            </a:r>
            <a:r>
              <a:rPr lang="zh-CN" altLang="en-US" sz="2400" dirty="0"/>
              <a:t>选择一种合适的程序设计语言（软件开发环境），按设计说明产生程序。</a:t>
            </a:r>
            <a:endParaRPr lang="zh-CN" altLang="en-US" sz="2400" dirty="0"/>
          </a:p>
          <a:p>
            <a:pPr eaLnBrk="1" hangingPunct="1"/>
            <a:r>
              <a:rPr lang="zh-CN" altLang="en-US" sz="2800" b="1" dirty="0">
                <a:ea typeface="楷体_GB2312" pitchFamily="49" charset="-122"/>
              </a:rPr>
              <a:t>测试</a:t>
            </a:r>
            <a:r>
              <a:rPr lang="zh-CN" altLang="en-US" sz="2800" dirty="0"/>
              <a:t>：</a:t>
            </a:r>
            <a:r>
              <a:rPr lang="zh-CN" altLang="en-US" sz="2400" dirty="0"/>
              <a:t>设计测试用例，对软件进行测试。</a:t>
            </a:r>
            <a:endParaRPr lang="zh-CN" alt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2"/>
          <p:cNvSpPr>
            <a:spLocks noGrp="1"/>
          </p:cNvSpPr>
          <p:nvPr>
            <p:ph type="title"/>
          </p:nvPr>
        </p:nvSpPr>
        <p:spPr>
          <a:xfrm>
            <a:off x="766763" y="182563"/>
            <a:ext cx="7772400" cy="996950"/>
          </a:xfrm>
          <a:ln/>
        </p:spPr>
        <p:txBody>
          <a:bodyPr vert="horz" wrap="square" lIns="91440" tIns="45720" rIns="91440" bIns="45720" anchor="ctr" anchorCtr="0"/>
          <a:p>
            <a:pPr algn="l" eaLnBrk="1" hangingPunct="1"/>
            <a:r>
              <a:rPr lang="zh-CN" altLang="en-US" sz="4000" b="1" dirty="0">
                <a:solidFill>
                  <a:schemeClr val="accent2"/>
                </a:solidFill>
                <a:ea typeface="楷体_GB2312" pitchFamily="49" charset="-122"/>
              </a:rPr>
              <a:t>三、安排与要求</a:t>
            </a:r>
            <a:endParaRPr lang="zh-CN" altLang="en-US" sz="4000" b="1" dirty="0">
              <a:solidFill>
                <a:schemeClr val="accent2"/>
              </a:solidFill>
              <a:ea typeface="楷体_GB2312" pitchFamily="49" charset="-122"/>
            </a:endParaRPr>
          </a:p>
        </p:txBody>
      </p:sp>
      <p:sp>
        <p:nvSpPr>
          <p:cNvPr id="8195" name="Rectangle 5"/>
          <p:cNvSpPr/>
          <p:nvPr/>
        </p:nvSpPr>
        <p:spPr>
          <a:xfrm>
            <a:off x="5942013" y="3000375"/>
            <a:ext cx="1509712" cy="284163"/>
          </a:xfrm>
          <a:prstGeom prst="rect">
            <a:avLst/>
          </a:prstGeom>
          <a:solidFill>
            <a:srgbClr val="FFFF00"/>
          </a:solidFill>
          <a:ln w="9525">
            <a:noFill/>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0"/>
              </a:spcBef>
              <a:buNone/>
            </a:pPr>
            <a:endParaRPr lang="zh-CN" altLang="en-US" sz="2400" dirty="0"/>
          </a:p>
        </p:txBody>
      </p:sp>
      <p:sp>
        <p:nvSpPr>
          <p:cNvPr id="8196" name="Rectangle 6"/>
          <p:cNvSpPr/>
          <p:nvPr/>
        </p:nvSpPr>
        <p:spPr>
          <a:xfrm>
            <a:off x="5942013" y="2640013"/>
            <a:ext cx="1447800" cy="304800"/>
          </a:xfrm>
          <a:prstGeom prst="rect">
            <a:avLst/>
          </a:prstGeom>
          <a:solidFill>
            <a:srgbClr val="FFFF00"/>
          </a:solidFill>
          <a:ln w="9525">
            <a:noFill/>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0"/>
              </a:spcBef>
              <a:buNone/>
            </a:pPr>
            <a:endParaRPr lang="zh-CN" altLang="en-US" sz="2400" dirty="0"/>
          </a:p>
        </p:txBody>
      </p:sp>
      <p:sp>
        <p:nvSpPr>
          <p:cNvPr id="8197" name="Rectangle 7"/>
          <p:cNvSpPr/>
          <p:nvPr/>
        </p:nvSpPr>
        <p:spPr>
          <a:xfrm>
            <a:off x="5940425" y="3860800"/>
            <a:ext cx="1654175" cy="360363"/>
          </a:xfrm>
          <a:prstGeom prst="rect">
            <a:avLst/>
          </a:prstGeom>
          <a:solidFill>
            <a:schemeClr val="hlink"/>
          </a:solidFill>
          <a:ln w="9525">
            <a:noFill/>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0"/>
              </a:spcBef>
              <a:buNone/>
            </a:pPr>
            <a:endParaRPr lang="zh-CN" altLang="en-US" sz="2400" dirty="0"/>
          </a:p>
        </p:txBody>
      </p:sp>
      <p:sp>
        <p:nvSpPr>
          <p:cNvPr id="8198" name="Rectangle 8"/>
          <p:cNvSpPr/>
          <p:nvPr/>
        </p:nvSpPr>
        <p:spPr>
          <a:xfrm>
            <a:off x="5940425" y="3429000"/>
            <a:ext cx="1676400" cy="304800"/>
          </a:xfrm>
          <a:prstGeom prst="rect">
            <a:avLst/>
          </a:prstGeom>
          <a:solidFill>
            <a:schemeClr val="hlink"/>
          </a:solidFill>
          <a:ln w="9525">
            <a:noFill/>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0"/>
              </a:spcBef>
              <a:buNone/>
            </a:pPr>
            <a:endParaRPr lang="zh-CN" altLang="en-US" sz="2400" dirty="0"/>
          </a:p>
        </p:txBody>
      </p:sp>
      <p:sp>
        <p:nvSpPr>
          <p:cNvPr id="8199" name="Rectangle 9"/>
          <p:cNvSpPr/>
          <p:nvPr/>
        </p:nvSpPr>
        <p:spPr>
          <a:xfrm>
            <a:off x="1260475" y="2566988"/>
            <a:ext cx="4391025" cy="381000"/>
          </a:xfrm>
          <a:prstGeom prst="rect">
            <a:avLst/>
          </a:prstGeom>
          <a:solidFill>
            <a:schemeClr val="hlink"/>
          </a:solidFill>
          <a:ln w="9525">
            <a:noFill/>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0"/>
              </a:spcBef>
              <a:buNone/>
            </a:pPr>
            <a:endParaRPr lang="zh-CN" altLang="en-US" sz="2400" dirty="0"/>
          </a:p>
        </p:txBody>
      </p:sp>
      <p:grpSp>
        <p:nvGrpSpPr>
          <p:cNvPr id="8200" name="Group 10"/>
          <p:cNvGrpSpPr/>
          <p:nvPr/>
        </p:nvGrpSpPr>
        <p:grpSpPr>
          <a:xfrm>
            <a:off x="5508625" y="2711450"/>
            <a:ext cx="457200" cy="1371600"/>
            <a:chOff x="2988" y="1167"/>
            <a:chExt cx="288" cy="864"/>
          </a:xfrm>
        </p:grpSpPr>
        <p:sp>
          <p:nvSpPr>
            <p:cNvPr id="8211" name="Line 11"/>
            <p:cNvSpPr/>
            <p:nvPr/>
          </p:nvSpPr>
          <p:spPr>
            <a:xfrm>
              <a:off x="2988" y="1167"/>
              <a:ext cx="288" cy="0"/>
            </a:xfrm>
            <a:prstGeom prst="line">
              <a:avLst/>
            </a:prstGeom>
            <a:ln w="9525" cap="flat" cmpd="sng">
              <a:solidFill>
                <a:schemeClr val="tx1"/>
              </a:solidFill>
              <a:prstDash val="solid"/>
              <a:headEnd type="none" w="med" len="med"/>
              <a:tailEnd type="none" w="med" len="med"/>
            </a:ln>
          </p:spPr>
        </p:sp>
        <p:sp>
          <p:nvSpPr>
            <p:cNvPr id="8212" name="Line 12"/>
            <p:cNvSpPr/>
            <p:nvPr/>
          </p:nvSpPr>
          <p:spPr>
            <a:xfrm>
              <a:off x="3132" y="1167"/>
              <a:ext cx="0" cy="864"/>
            </a:xfrm>
            <a:prstGeom prst="line">
              <a:avLst/>
            </a:prstGeom>
            <a:ln w="9525" cap="flat" cmpd="sng">
              <a:solidFill>
                <a:schemeClr val="tx1"/>
              </a:solidFill>
              <a:prstDash val="solid"/>
              <a:headEnd type="none" w="med" len="med"/>
              <a:tailEnd type="none" w="med" len="med"/>
            </a:ln>
          </p:spPr>
        </p:sp>
        <p:sp>
          <p:nvSpPr>
            <p:cNvPr id="8213" name="Line 13"/>
            <p:cNvSpPr/>
            <p:nvPr/>
          </p:nvSpPr>
          <p:spPr>
            <a:xfrm>
              <a:off x="3132" y="1455"/>
              <a:ext cx="144" cy="0"/>
            </a:xfrm>
            <a:prstGeom prst="line">
              <a:avLst/>
            </a:prstGeom>
            <a:ln w="9525" cap="flat" cmpd="sng">
              <a:solidFill>
                <a:schemeClr val="tx1"/>
              </a:solidFill>
              <a:prstDash val="solid"/>
              <a:headEnd type="none" w="med" len="med"/>
              <a:tailEnd type="none" w="med" len="med"/>
            </a:ln>
          </p:spPr>
        </p:sp>
        <p:sp>
          <p:nvSpPr>
            <p:cNvPr id="8214" name="Line 14"/>
            <p:cNvSpPr/>
            <p:nvPr/>
          </p:nvSpPr>
          <p:spPr>
            <a:xfrm>
              <a:off x="3132" y="1743"/>
              <a:ext cx="144" cy="0"/>
            </a:xfrm>
            <a:prstGeom prst="line">
              <a:avLst/>
            </a:prstGeom>
            <a:ln w="9525" cap="flat" cmpd="sng">
              <a:solidFill>
                <a:schemeClr val="tx1"/>
              </a:solidFill>
              <a:prstDash val="solid"/>
              <a:headEnd type="none" w="med" len="med"/>
              <a:tailEnd type="none" w="med" len="med"/>
            </a:ln>
          </p:spPr>
        </p:sp>
        <p:sp>
          <p:nvSpPr>
            <p:cNvPr id="8215" name="Line 15"/>
            <p:cNvSpPr/>
            <p:nvPr/>
          </p:nvSpPr>
          <p:spPr>
            <a:xfrm>
              <a:off x="3132" y="2031"/>
              <a:ext cx="144" cy="0"/>
            </a:xfrm>
            <a:prstGeom prst="line">
              <a:avLst/>
            </a:prstGeom>
            <a:ln w="9525" cap="flat" cmpd="sng">
              <a:solidFill>
                <a:schemeClr val="tx1"/>
              </a:solidFill>
              <a:prstDash val="solid"/>
              <a:headEnd type="none" w="med" len="med"/>
              <a:tailEnd type="none" w="med" len="med"/>
            </a:ln>
          </p:spPr>
        </p:sp>
      </p:grpSp>
      <p:sp>
        <p:nvSpPr>
          <p:cNvPr id="8201" name="Text Box 16"/>
          <p:cNvSpPr txBox="1"/>
          <p:nvPr/>
        </p:nvSpPr>
        <p:spPr>
          <a:xfrm>
            <a:off x="1565275" y="2947988"/>
            <a:ext cx="2862263" cy="46196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zh-CN" altLang="en-US" sz="2400" dirty="0"/>
              <a:t>例</a:t>
            </a:r>
            <a:r>
              <a:rPr lang="en-US" altLang="zh-CN" sz="2400" dirty="0"/>
              <a:t>:  </a:t>
            </a:r>
            <a:r>
              <a:rPr lang="zh-CN" altLang="en-US" sz="2400" dirty="0"/>
              <a:t>张三</a:t>
            </a:r>
            <a:r>
              <a:rPr lang="en-US" altLang="zh-CN" sz="2400" dirty="0"/>
              <a:t>-</a:t>
            </a:r>
            <a:r>
              <a:rPr lang="zh-CN" altLang="en-US" sz="2400" dirty="0"/>
              <a:t>李四</a:t>
            </a:r>
            <a:r>
              <a:rPr lang="en-US" altLang="zh-CN" sz="2400" dirty="0"/>
              <a:t>-</a:t>
            </a:r>
            <a:r>
              <a:rPr lang="zh-CN" altLang="en-US" sz="2400" dirty="0"/>
              <a:t>王五</a:t>
            </a:r>
            <a:endParaRPr lang="en-US" altLang="zh-CN" sz="2400" dirty="0"/>
          </a:p>
        </p:txBody>
      </p:sp>
      <p:sp>
        <p:nvSpPr>
          <p:cNvPr id="8202" name="Rectangle 17"/>
          <p:cNvSpPr>
            <a:spLocks noGrp="1"/>
          </p:cNvSpPr>
          <p:nvPr>
            <p:ph idx="1" hasCustomPrompt="1"/>
          </p:nvPr>
        </p:nvSpPr>
        <p:spPr>
          <a:xfrm>
            <a:off x="317500" y="1143000"/>
            <a:ext cx="8543925" cy="5454650"/>
          </a:xfrm>
          <a:ln/>
        </p:spPr>
        <p:txBody>
          <a:bodyPr vert="horz" wrap="square" lIns="91440" tIns="45720" rIns="91440" bIns="45720" anchor="t" anchorCtr="0"/>
          <a:p>
            <a:pPr eaLnBrk="1" hangingPunct="1"/>
            <a:r>
              <a:rPr lang="zh-CN" altLang="en-US" sz="2400" dirty="0"/>
              <a:t>按照软件开发的各个阶段完成任务</a:t>
            </a:r>
            <a:endParaRPr lang="zh-CN" altLang="en-US" sz="2400" dirty="0"/>
          </a:p>
          <a:p>
            <a:pPr eaLnBrk="1" hangingPunct="1"/>
            <a:r>
              <a:rPr lang="zh-CN" altLang="en-US" sz="2400" dirty="0"/>
              <a:t>整个开发过程中注意积累文档，任务完毕应做到文档完备</a:t>
            </a:r>
            <a:endParaRPr lang="zh-CN" altLang="en-US" sz="2400" dirty="0"/>
          </a:p>
          <a:p>
            <a:pPr eaLnBrk="1" hangingPunct="1"/>
            <a:r>
              <a:rPr lang="zh-CN" altLang="en-US" sz="2400" dirty="0"/>
              <a:t>报告（电子版）参考格式：</a:t>
            </a:r>
            <a:endParaRPr lang="zh-CN" altLang="en-US" sz="2400" dirty="0"/>
          </a:p>
          <a:p>
            <a:pPr eaLnBrk="1" hangingPunct="1">
              <a:buNone/>
            </a:pPr>
            <a:r>
              <a:rPr lang="zh-CN" altLang="en-US" sz="2400" dirty="0"/>
              <a:t>           姓名</a:t>
            </a:r>
            <a:r>
              <a:rPr lang="en-US" altLang="zh-CN" sz="2400" dirty="0"/>
              <a:t>1-</a:t>
            </a:r>
            <a:r>
              <a:rPr lang="zh-CN" altLang="en-US" sz="2400" dirty="0"/>
              <a:t>姓名</a:t>
            </a:r>
            <a:r>
              <a:rPr lang="en-US" altLang="zh-CN" sz="2400" dirty="0"/>
              <a:t>2-</a:t>
            </a:r>
            <a:r>
              <a:rPr lang="zh-CN" altLang="en-US" sz="2400" dirty="0"/>
              <a:t>姓名</a:t>
            </a:r>
            <a:r>
              <a:rPr lang="en-US" altLang="zh-CN" sz="2400" dirty="0"/>
              <a:t>3                              report.doc</a:t>
            </a:r>
            <a:endParaRPr lang="en-US" altLang="zh-CN" sz="2400" dirty="0"/>
          </a:p>
          <a:p>
            <a:pPr eaLnBrk="1" hangingPunct="1">
              <a:buNone/>
            </a:pPr>
            <a:r>
              <a:rPr lang="en-US" altLang="zh-CN" sz="2400" dirty="0"/>
              <a:t>                                                                          run.exe</a:t>
            </a:r>
            <a:endParaRPr lang="en-US" altLang="zh-CN" sz="2400" dirty="0"/>
          </a:p>
          <a:p>
            <a:pPr eaLnBrk="1" hangingPunct="1">
              <a:buNone/>
            </a:pPr>
            <a:r>
              <a:rPr lang="en-US" altLang="zh-CN" sz="2400" dirty="0"/>
              <a:t>                                                                          source_code</a:t>
            </a:r>
            <a:endParaRPr lang="en-US" altLang="zh-CN" sz="2400" dirty="0"/>
          </a:p>
          <a:p>
            <a:pPr eaLnBrk="1" hangingPunct="1">
              <a:buNone/>
            </a:pPr>
            <a:r>
              <a:rPr lang="en-US" altLang="zh-CN" sz="2400" dirty="0"/>
              <a:t>                                                                          document</a:t>
            </a:r>
            <a:endParaRPr lang="en-US" altLang="zh-CN" sz="2400" dirty="0"/>
          </a:p>
          <a:p>
            <a:pPr eaLnBrk="1" hangingPunct="1">
              <a:buNone/>
            </a:pPr>
            <a:r>
              <a:rPr lang="en-US" altLang="zh-CN" sz="2400" dirty="0"/>
              <a:t>  </a:t>
            </a:r>
            <a:endParaRPr lang="en-US" altLang="zh-CN" sz="2400" dirty="0"/>
          </a:p>
          <a:p>
            <a:pPr eaLnBrk="1" hangingPunct="1"/>
            <a:r>
              <a:rPr lang="zh-CN" altLang="en-US" sz="2400" dirty="0"/>
              <a:t>每组人数 </a:t>
            </a:r>
            <a:r>
              <a:rPr lang="en-US" altLang="zh-CN" sz="2400" dirty="0"/>
              <a:t>3</a:t>
            </a:r>
            <a:r>
              <a:rPr lang="zh-CN" altLang="en-US" sz="2400" dirty="0"/>
              <a:t>人</a:t>
            </a:r>
            <a:endParaRPr lang="zh-CN" altLang="en-US" sz="2400" dirty="0"/>
          </a:p>
          <a:p>
            <a:pPr eaLnBrk="1" hangingPunct="1"/>
            <a:r>
              <a:rPr lang="zh-CN" altLang="en-US" sz="2400" dirty="0"/>
              <a:t>交报告（电子版）日期：</a:t>
            </a:r>
            <a:r>
              <a:rPr lang="en-US" altLang="zh-CN" sz="2400" dirty="0"/>
              <a:t>2022</a:t>
            </a:r>
            <a:r>
              <a:rPr lang="zh-CN" altLang="en-US" sz="2400" dirty="0"/>
              <a:t>年</a:t>
            </a:r>
            <a:r>
              <a:rPr lang="en-US" altLang="zh-CN" sz="2400" dirty="0"/>
              <a:t>6</a:t>
            </a:r>
            <a:r>
              <a:rPr lang="zh-CN" altLang="en-US" sz="2400" dirty="0"/>
              <a:t>月</a:t>
            </a:r>
            <a:r>
              <a:rPr lang="en-US" altLang="zh-CN" sz="2400" dirty="0"/>
              <a:t>10</a:t>
            </a:r>
            <a:r>
              <a:rPr lang="zh-CN" altLang="en-US" sz="2400" dirty="0"/>
              <a:t>日</a:t>
            </a:r>
            <a:endParaRPr lang="zh-CN" altLang="en-US" sz="2400" dirty="0"/>
          </a:p>
          <a:p>
            <a:pPr eaLnBrk="1" hangingPunct="1">
              <a:buNone/>
            </a:pPr>
            <a:r>
              <a:rPr lang="zh-CN" altLang="en-US" sz="2400" dirty="0"/>
              <a:t>     前打包后发给邮箱或验收时提交到邮箱</a:t>
            </a:r>
            <a:endParaRPr lang="en-US" altLang="zh-CN" sz="2400" dirty="0"/>
          </a:p>
          <a:p>
            <a:pPr eaLnBrk="1" hangingPunct="1">
              <a:buNone/>
            </a:pPr>
            <a:r>
              <a:rPr lang="en-US" altLang="zh-CN" sz="2400" dirty="0"/>
              <a:t>		bupt_ds02@163.com</a:t>
            </a:r>
            <a:endParaRPr lang="zh-CN" altLang="en-US" sz="2400" dirty="0"/>
          </a:p>
        </p:txBody>
      </p:sp>
      <p:sp>
        <p:nvSpPr>
          <p:cNvPr id="8203" name="AutoShape 19"/>
          <p:cNvSpPr/>
          <p:nvPr/>
        </p:nvSpPr>
        <p:spPr>
          <a:xfrm flipH="1">
            <a:off x="3246438" y="3605213"/>
            <a:ext cx="1152525" cy="796925"/>
          </a:xfrm>
          <a:prstGeom prst="borderCallout2">
            <a:avLst>
              <a:gd name="adj1" fmla="val 14343"/>
              <a:gd name="adj2" fmla="val -6616"/>
              <a:gd name="adj3" fmla="val 14343"/>
              <a:gd name="adj4" fmla="val -26171"/>
              <a:gd name="adj5" fmla="val -84463"/>
              <a:gd name="adj6" fmla="val -46560"/>
            </a:avLst>
          </a:prstGeom>
          <a:noFill/>
          <a:ln w="9525" cap="flat" cmpd="sng">
            <a:solidFill>
              <a:schemeClr val="accent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a:spcBef>
                <a:spcPct val="0"/>
              </a:spcBef>
              <a:buNone/>
            </a:pPr>
            <a:r>
              <a:rPr lang="zh-CN" altLang="en-US" sz="2000" dirty="0">
                <a:latin typeface="Arial" panose="020B0604020202020204" pitchFamily="34" charset="0"/>
                <a:ea typeface="楷体_GB2312" pitchFamily="49" charset="-122"/>
              </a:rPr>
              <a:t>文件夹名称</a:t>
            </a:r>
            <a:endParaRPr lang="zh-CN" altLang="en-US" sz="2000" dirty="0">
              <a:latin typeface="Arial" panose="020B0604020202020204" pitchFamily="34" charset="0"/>
              <a:ea typeface="楷体_GB2312" pitchFamily="49" charset="-122"/>
            </a:endParaRPr>
          </a:p>
        </p:txBody>
      </p:sp>
      <p:sp>
        <p:nvSpPr>
          <p:cNvPr id="8204" name="Line 20"/>
          <p:cNvSpPr/>
          <p:nvPr/>
        </p:nvSpPr>
        <p:spPr>
          <a:xfrm flipV="1">
            <a:off x="4418013" y="3662363"/>
            <a:ext cx="1309687" cy="274637"/>
          </a:xfrm>
          <a:prstGeom prst="line">
            <a:avLst/>
          </a:prstGeom>
          <a:ln w="9525" cap="flat" cmpd="sng">
            <a:solidFill>
              <a:schemeClr val="accent1"/>
            </a:solidFill>
            <a:prstDash val="solid"/>
            <a:headEnd type="none" w="med" len="med"/>
            <a:tailEnd type="none" w="med" len="med"/>
          </a:ln>
        </p:spPr>
      </p:sp>
      <p:sp>
        <p:nvSpPr>
          <p:cNvPr id="8205" name="Line 21"/>
          <p:cNvSpPr/>
          <p:nvPr/>
        </p:nvSpPr>
        <p:spPr>
          <a:xfrm>
            <a:off x="4427538" y="4149725"/>
            <a:ext cx="1584325" cy="0"/>
          </a:xfrm>
          <a:prstGeom prst="line">
            <a:avLst/>
          </a:prstGeom>
          <a:ln w="9525" cap="flat" cmpd="sng">
            <a:solidFill>
              <a:schemeClr val="accent1"/>
            </a:solidFill>
            <a:prstDash val="solid"/>
            <a:headEnd type="none" w="med" len="med"/>
            <a:tailEnd type="none" w="med" len="med"/>
          </a:ln>
        </p:spPr>
      </p:sp>
      <p:sp>
        <p:nvSpPr>
          <p:cNvPr id="8206" name="AutoShape 22"/>
          <p:cNvSpPr/>
          <p:nvPr/>
        </p:nvSpPr>
        <p:spPr>
          <a:xfrm>
            <a:off x="7812088" y="2060575"/>
            <a:ext cx="1042987" cy="431800"/>
          </a:xfrm>
          <a:prstGeom prst="borderCallout2">
            <a:avLst>
              <a:gd name="adj1" fmla="val 26472"/>
              <a:gd name="adj2" fmla="val -7306"/>
              <a:gd name="adj3" fmla="val 26472"/>
              <a:gd name="adj4" fmla="val -43685"/>
              <a:gd name="adj5" fmla="val 134190"/>
              <a:gd name="adj6" fmla="val -81431"/>
            </a:avLst>
          </a:prstGeom>
          <a:noFill/>
          <a:ln w="9525" cap="flat" cmpd="sng">
            <a:solidFill>
              <a:schemeClr val="accent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a:spcBef>
                <a:spcPct val="0"/>
              </a:spcBef>
              <a:buNone/>
            </a:pPr>
            <a:r>
              <a:rPr lang="zh-CN" altLang="en-US" sz="2000" dirty="0">
                <a:ea typeface="楷体_GB2312" pitchFamily="49" charset="-122"/>
              </a:rPr>
              <a:t>文件名</a:t>
            </a:r>
            <a:endParaRPr lang="zh-CN" altLang="en-US" sz="2000" dirty="0">
              <a:ea typeface="楷体_GB2312" pitchFamily="49" charset="-122"/>
            </a:endParaRPr>
          </a:p>
        </p:txBody>
      </p:sp>
      <p:sp>
        <p:nvSpPr>
          <p:cNvPr id="8207" name="Line 23"/>
          <p:cNvSpPr/>
          <p:nvPr/>
        </p:nvSpPr>
        <p:spPr>
          <a:xfrm flipH="1">
            <a:off x="7451725" y="2422525"/>
            <a:ext cx="433388" cy="719138"/>
          </a:xfrm>
          <a:prstGeom prst="line">
            <a:avLst/>
          </a:prstGeom>
          <a:ln w="9525" cap="flat" cmpd="sng">
            <a:solidFill>
              <a:schemeClr val="accent1"/>
            </a:solidFill>
            <a:prstDash val="solid"/>
            <a:headEnd type="none" w="med" len="med"/>
            <a:tailEnd type="none" w="med" len="med"/>
          </a:ln>
        </p:spPr>
      </p:sp>
      <p:sp>
        <p:nvSpPr>
          <p:cNvPr id="8208" name="Text Box 24"/>
          <p:cNvSpPr txBox="1"/>
          <p:nvPr/>
        </p:nvSpPr>
        <p:spPr>
          <a:xfrm>
            <a:off x="7534275" y="3798888"/>
            <a:ext cx="1476375" cy="7080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zh-CN" altLang="en-US" sz="2000" dirty="0">
                <a:solidFill>
                  <a:srgbClr val="FF0000"/>
                </a:solidFill>
              </a:rPr>
              <a:t>注意后续文档说明</a:t>
            </a:r>
            <a:endParaRPr lang="en-US" altLang="zh-CN" sz="2000" dirty="0">
              <a:solidFill>
                <a:srgbClr val="FF0000"/>
              </a:solidFill>
            </a:endParaRPr>
          </a:p>
        </p:txBody>
      </p:sp>
      <p:sp>
        <p:nvSpPr>
          <p:cNvPr id="8209" name="Text Box 25"/>
          <p:cNvSpPr txBox="1"/>
          <p:nvPr/>
        </p:nvSpPr>
        <p:spPr>
          <a:xfrm>
            <a:off x="6057900" y="4591050"/>
            <a:ext cx="2881313" cy="1625600"/>
          </a:xfrm>
          <a:prstGeom prst="rect">
            <a:avLst/>
          </a:prstGeom>
          <a:noFill/>
          <a:ln w="9525" cap="flat" cmpd="sng">
            <a:solidFill>
              <a:schemeClr val="accent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zh-CN" altLang="en-US" sz="2000" dirty="0">
                <a:latin typeface="楷体_GB2312" pitchFamily="49" charset="-122"/>
                <a:ea typeface="楷体_GB2312" pitchFamily="49" charset="-122"/>
              </a:rPr>
              <a:t>注</a:t>
            </a:r>
            <a:r>
              <a:rPr lang="en-US" altLang="zh-CN" sz="2000" dirty="0">
                <a:latin typeface="楷体_GB2312" pitchFamily="49" charset="-122"/>
                <a:ea typeface="楷体_GB2312" pitchFamily="49" charset="-122"/>
              </a:rPr>
              <a:t>1.report</a:t>
            </a:r>
            <a:r>
              <a:rPr lang="zh-CN" altLang="en-US" sz="2000" dirty="0">
                <a:latin typeface="楷体_GB2312" pitchFamily="49" charset="-122"/>
                <a:ea typeface="楷体_GB2312" pitchFamily="49" charset="-122"/>
              </a:rPr>
              <a:t>为学校课程设计报告表；</a:t>
            </a:r>
            <a:endParaRPr lang="zh-CN" altLang="en-US" sz="2000" dirty="0">
              <a:latin typeface="楷体_GB2312" pitchFamily="49" charset="-122"/>
              <a:ea typeface="楷体_GB2312" pitchFamily="49" charset="-122"/>
            </a:endParaRPr>
          </a:p>
          <a:p>
            <a:pPr marL="0" lvl="0" indent="0">
              <a:spcBef>
                <a:spcPct val="50000"/>
              </a:spcBef>
              <a:buNone/>
            </a:pPr>
            <a:r>
              <a:rPr lang="zh-CN" altLang="en-US" sz="2000" dirty="0">
                <a:latin typeface="楷体_GB2312" pitchFamily="49" charset="-122"/>
                <a:ea typeface="楷体_GB2312" pitchFamily="49" charset="-122"/>
              </a:rPr>
              <a:t>注</a:t>
            </a:r>
            <a:r>
              <a:rPr lang="en-US" altLang="zh-CN" sz="2000" dirty="0">
                <a:latin typeface="楷体_GB2312" pitchFamily="49" charset="-122"/>
                <a:ea typeface="楷体_GB2312" pitchFamily="49" charset="-122"/>
              </a:rPr>
              <a:t>2.run</a:t>
            </a:r>
            <a:r>
              <a:rPr lang="zh-CN" altLang="en-US" sz="2000" dirty="0">
                <a:latin typeface="楷体_GB2312" pitchFamily="49" charset="-122"/>
                <a:ea typeface="楷体_GB2312" pitchFamily="49" charset="-122"/>
              </a:rPr>
              <a:t>为可执行程序；</a:t>
            </a:r>
            <a:endParaRPr lang="zh-CN" altLang="en-US" sz="2000" dirty="0">
              <a:latin typeface="楷体_GB2312" pitchFamily="49" charset="-122"/>
              <a:ea typeface="楷体_GB2312" pitchFamily="49" charset="-122"/>
            </a:endParaRPr>
          </a:p>
          <a:p>
            <a:pPr marL="0" lvl="0" indent="0">
              <a:spcBef>
                <a:spcPct val="50000"/>
              </a:spcBef>
              <a:buNone/>
            </a:pPr>
            <a:r>
              <a:rPr lang="zh-CN" altLang="en-US" sz="2000" dirty="0">
                <a:latin typeface="楷体_GB2312" pitchFamily="49" charset="-122"/>
                <a:ea typeface="楷体_GB2312" pitchFamily="49" charset="-122"/>
              </a:rPr>
              <a:t>不符合格式报告不批改</a:t>
            </a:r>
            <a:endParaRPr lang="zh-CN" altLang="en-US" sz="2000" dirty="0">
              <a:latin typeface="楷体_GB2312" pitchFamily="49" charset="-122"/>
              <a:ea typeface="楷体_GB2312" pitchFamily="49" charset="-122"/>
            </a:endParaRPr>
          </a:p>
        </p:txBody>
      </p:sp>
      <p:sp>
        <p:nvSpPr>
          <p:cNvPr id="8210" name="AutoShape 27"/>
          <p:cNvSpPr/>
          <p:nvPr/>
        </p:nvSpPr>
        <p:spPr>
          <a:xfrm>
            <a:off x="7812088" y="2060575"/>
            <a:ext cx="1042987" cy="431800"/>
          </a:xfrm>
          <a:prstGeom prst="borderCallout2">
            <a:avLst>
              <a:gd name="adj1" fmla="val 26472"/>
              <a:gd name="adj2" fmla="val -7306"/>
              <a:gd name="adj3" fmla="val 26472"/>
              <a:gd name="adj4" fmla="val -43685"/>
              <a:gd name="adj5" fmla="val 134190"/>
              <a:gd name="adj6" fmla="val -81431"/>
            </a:avLst>
          </a:prstGeom>
          <a:noFill/>
          <a:ln w="9525" cap="flat" cmpd="sng">
            <a:solidFill>
              <a:schemeClr val="accent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a:spcBef>
                <a:spcPct val="0"/>
              </a:spcBef>
              <a:buNone/>
            </a:pPr>
            <a:r>
              <a:rPr lang="zh-CN" altLang="en-US" sz="2000" dirty="0">
                <a:ea typeface="楷体_GB2312" pitchFamily="49" charset="-122"/>
              </a:rPr>
              <a:t>文件名</a:t>
            </a:r>
            <a:endParaRPr lang="zh-CN" altLang="en-US" sz="2000" dirty="0">
              <a:ea typeface="楷体_GB2312" pitchFamily="49"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2"/>
          <p:cNvSpPr>
            <a:spLocks noGrp="1"/>
          </p:cNvSpPr>
          <p:nvPr>
            <p:ph type="title"/>
          </p:nvPr>
        </p:nvSpPr>
        <p:spPr>
          <a:xfrm>
            <a:off x="684213" y="260350"/>
            <a:ext cx="7772400" cy="1143000"/>
          </a:xfrm>
          <a:ln/>
        </p:spPr>
        <p:txBody>
          <a:bodyPr vert="horz" wrap="square" lIns="91440" tIns="45720" rIns="91440" bIns="45720" anchor="ctr" anchorCtr="0"/>
          <a:p>
            <a:pPr algn="l" eaLnBrk="1" hangingPunct="1"/>
            <a:r>
              <a:rPr lang="zh-CN" altLang="en-US" sz="4000" b="1" dirty="0">
                <a:solidFill>
                  <a:schemeClr val="accent2"/>
                </a:solidFill>
                <a:ea typeface="楷体_GB2312" pitchFamily="49" charset="-122"/>
              </a:rPr>
              <a:t>四、应完成的文档资料</a:t>
            </a:r>
            <a:endParaRPr lang="zh-CN" altLang="en-US" sz="4000" b="1" dirty="0">
              <a:solidFill>
                <a:schemeClr val="accent2"/>
              </a:solidFill>
              <a:ea typeface="楷体_GB2312" pitchFamily="49" charset="-122"/>
            </a:endParaRPr>
          </a:p>
        </p:txBody>
      </p:sp>
      <p:sp>
        <p:nvSpPr>
          <p:cNvPr id="9219" name="Rectangle 5"/>
          <p:cNvSpPr>
            <a:spLocks noGrp="1"/>
          </p:cNvSpPr>
          <p:nvPr>
            <p:ph idx="1" hasCustomPrompt="1"/>
          </p:nvPr>
        </p:nvSpPr>
        <p:spPr>
          <a:xfrm>
            <a:off x="468313" y="1484313"/>
            <a:ext cx="8278812" cy="4953000"/>
          </a:xfrm>
          <a:ln/>
        </p:spPr>
        <p:txBody>
          <a:bodyPr vert="horz" wrap="square" lIns="91440" tIns="45720" rIns="91440" bIns="45720" anchor="t" anchorCtr="0"/>
          <a:p>
            <a:pPr eaLnBrk="1" hangingPunct="1">
              <a:lnSpc>
                <a:spcPct val="80000"/>
              </a:lnSpc>
            </a:pPr>
            <a:r>
              <a:rPr lang="zh-CN" altLang="en-US" sz="2800" dirty="0">
                <a:latin typeface="隶书" panose="02010509060101010101" pitchFamily="49" charset="-122"/>
                <a:ea typeface="隶书" panose="02010509060101010101" pitchFamily="49" charset="-122"/>
              </a:rPr>
              <a:t>软件开发任务的描述</a:t>
            </a:r>
            <a:endParaRPr lang="zh-CN" altLang="en-US" sz="2800" dirty="0">
              <a:latin typeface="隶书" panose="02010509060101010101" pitchFamily="49" charset="-122"/>
              <a:ea typeface="隶书" panose="02010509060101010101" pitchFamily="49" charset="-122"/>
            </a:endParaRPr>
          </a:p>
          <a:p>
            <a:pPr eaLnBrk="1" hangingPunct="1">
              <a:lnSpc>
                <a:spcPct val="80000"/>
              </a:lnSpc>
            </a:pPr>
            <a:r>
              <a:rPr lang="zh-CN" altLang="en-US" sz="2800" dirty="0">
                <a:latin typeface="隶书" panose="02010509060101010101" pitchFamily="49" charset="-122"/>
                <a:ea typeface="隶书" panose="02010509060101010101" pitchFamily="49" charset="-122"/>
              </a:rPr>
              <a:t>功能需求说明和分析</a:t>
            </a:r>
            <a:endParaRPr lang="zh-CN" altLang="en-US" sz="2800" dirty="0">
              <a:latin typeface="隶书" panose="02010509060101010101" pitchFamily="49" charset="-122"/>
              <a:ea typeface="隶书" panose="02010509060101010101" pitchFamily="49" charset="-122"/>
            </a:endParaRPr>
          </a:p>
          <a:p>
            <a:pPr eaLnBrk="1" hangingPunct="1">
              <a:lnSpc>
                <a:spcPct val="80000"/>
              </a:lnSpc>
            </a:pPr>
            <a:r>
              <a:rPr lang="zh-CN" altLang="en-US" sz="2800" dirty="0">
                <a:latin typeface="隶书" panose="02010509060101010101" pitchFamily="49" charset="-122"/>
                <a:ea typeface="隶书" panose="02010509060101010101" pitchFamily="49" charset="-122"/>
              </a:rPr>
              <a:t>总体方案设计说明</a:t>
            </a:r>
            <a:endParaRPr lang="zh-CN" altLang="en-US" sz="2800" dirty="0">
              <a:latin typeface="隶书" panose="02010509060101010101" pitchFamily="49" charset="-122"/>
              <a:ea typeface="隶书" panose="02010509060101010101" pitchFamily="49" charset="-122"/>
            </a:endParaRPr>
          </a:p>
          <a:p>
            <a:pPr eaLnBrk="1" hangingPunct="1">
              <a:lnSpc>
                <a:spcPct val="80000"/>
              </a:lnSpc>
              <a:buNone/>
            </a:pPr>
            <a:r>
              <a:rPr lang="zh-CN" altLang="en-US" sz="2800" dirty="0">
                <a:latin typeface="隶书" panose="02010509060101010101" pitchFamily="49" charset="-122"/>
                <a:ea typeface="隶书" panose="02010509060101010101" pitchFamily="49" charset="-122"/>
              </a:rPr>
              <a:t>     软件开发环境、总体结构和模块划分等</a:t>
            </a:r>
            <a:endParaRPr lang="zh-CN" altLang="en-US" sz="2800" dirty="0">
              <a:latin typeface="隶书" panose="02010509060101010101" pitchFamily="49" charset="-122"/>
              <a:ea typeface="隶书" panose="02010509060101010101" pitchFamily="49" charset="-122"/>
            </a:endParaRPr>
          </a:p>
          <a:p>
            <a:pPr eaLnBrk="1" hangingPunct="1">
              <a:lnSpc>
                <a:spcPct val="80000"/>
              </a:lnSpc>
            </a:pPr>
            <a:r>
              <a:rPr lang="zh-CN" altLang="en-US" sz="2800" dirty="0">
                <a:latin typeface="隶书" panose="02010509060101010101" pitchFamily="49" charset="-122"/>
                <a:ea typeface="隶书" panose="02010509060101010101" pitchFamily="49" charset="-122"/>
              </a:rPr>
              <a:t>数据结构说明和数据字典（数据名称、用途等）</a:t>
            </a:r>
            <a:endParaRPr lang="zh-CN" altLang="en-US" sz="2800" dirty="0">
              <a:latin typeface="隶书" panose="02010509060101010101" pitchFamily="49" charset="-122"/>
              <a:ea typeface="隶书" panose="02010509060101010101" pitchFamily="49" charset="-122"/>
            </a:endParaRPr>
          </a:p>
          <a:p>
            <a:pPr eaLnBrk="1" hangingPunct="1">
              <a:lnSpc>
                <a:spcPct val="80000"/>
              </a:lnSpc>
            </a:pPr>
            <a:r>
              <a:rPr lang="zh-CN" altLang="en-US" sz="2800" dirty="0">
                <a:latin typeface="隶书" panose="02010509060101010101" pitchFamily="49" charset="-122"/>
                <a:ea typeface="隶书" panose="02010509060101010101" pitchFamily="49" charset="-122"/>
              </a:rPr>
              <a:t>各模块设计说明</a:t>
            </a:r>
            <a:endParaRPr lang="zh-CN" altLang="en-US" sz="2800" dirty="0">
              <a:latin typeface="隶书" panose="02010509060101010101" pitchFamily="49" charset="-122"/>
              <a:ea typeface="隶书" panose="02010509060101010101" pitchFamily="49" charset="-122"/>
            </a:endParaRPr>
          </a:p>
          <a:p>
            <a:pPr eaLnBrk="1" hangingPunct="1">
              <a:lnSpc>
                <a:spcPct val="80000"/>
              </a:lnSpc>
              <a:buNone/>
            </a:pPr>
            <a:r>
              <a:rPr lang="zh-CN" altLang="en-US" sz="2800" dirty="0">
                <a:latin typeface="隶书" panose="02010509060101010101" pitchFamily="49" charset="-122"/>
                <a:ea typeface="隶书" panose="02010509060101010101" pitchFamily="49" charset="-122"/>
              </a:rPr>
              <a:t>     算法思想、算法、特点及与其它模块的关系等</a:t>
            </a:r>
            <a:endParaRPr lang="zh-CN" altLang="en-US" sz="2800" dirty="0">
              <a:latin typeface="隶书" panose="02010509060101010101" pitchFamily="49" charset="-122"/>
              <a:ea typeface="隶书" panose="02010509060101010101" pitchFamily="49" charset="-122"/>
            </a:endParaRPr>
          </a:p>
          <a:p>
            <a:pPr eaLnBrk="1" hangingPunct="1">
              <a:lnSpc>
                <a:spcPct val="80000"/>
              </a:lnSpc>
            </a:pPr>
            <a:r>
              <a:rPr lang="zh-CN" altLang="en-US" sz="2800" dirty="0">
                <a:latin typeface="隶书" panose="02010509060101010101" pitchFamily="49" charset="-122"/>
                <a:ea typeface="隶书" panose="02010509060101010101" pitchFamily="49" charset="-122"/>
              </a:rPr>
              <a:t>应用范例执行结果及测试情况说明</a:t>
            </a:r>
            <a:endParaRPr lang="zh-CN" altLang="en-US" sz="2800" dirty="0">
              <a:latin typeface="隶书" panose="02010509060101010101" pitchFamily="49" charset="-122"/>
              <a:ea typeface="隶书" panose="02010509060101010101" pitchFamily="49" charset="-122"/>
            </a:endParaRPr>
          </a:p>
          <a:p>
            <a:pPr eaLnBrk="1" hangingPunct="1">
              <a:lnSpc>
                <a:spcPct val="80000"/>
              </a:lnSpc>
            </a:pPr>
            <a:r>
              <a:rPr lang="zh-CN" altLang="en-US" sz="2800" dirty="0">
                <a:latin typeface="隶书" panose="02010509060101010101" pitchFamily="49" charset="-122"/>
                <a:ea typeface="隶书" panose="02010509060101010101" pitchFamily="49" charset="-122"/>
              </a:rPr>
              <a:t>评价和改进意见</a:t>
            </a:r>
            <a:endParaRPr lang="zh-CN" altLang="en-US" sz="2800" dirty="0">
              <a:latin typeface="隶书" panose="02010509060101010101" pitchFamily="49" charset="-122"/>
              <a:ea typeface="隶书" panose="02010509060101010101" pitchFamily="49" charset="-122"/>
            </a:endParaRPr>
          </a:p>
          <a:p>
            <a:pPr eaLnBrk="1" hangingPunct="1">
              <a:lnSpc>
                <a:spcPct val="80000"/>
              </a:lnSpc>
            </a:pPr>
            <a:r>
              <a:rPr lang="zh-CN" altLang="en-US" sz="2800" dirty="0">
                <a:latin typeface="隶书" panose="02010509060101010101" pitchFamily="49" charset="-122"/>
                <a:ea typeface="隶书" panose="02010509060101010101" pitchFamily="49" charset="-122"/>
              </a:rPr>
              <a:t>用户使用说明</a:t>
            </a:r>
            <a:endParaRPr lang="zh-CN" altLang="en-US" sz="2800" dirty="0">
              <a:latin typeface="隶书" panose="02010509060101010101" pitchFamily="49" charset="-122"/>
              <a:ea typeface="隶书" panose="02010509060101010101" pitchFamily="49"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2"/>
          <p:cNvSpPr>
            <a:spLocks noGrp="1"/>
          </p:cNvSpPr>
          <p:nvPr>
            <p:ph type="title"/>
          </p:nvPr>
        </p:nvSpPr>
        <p:spPr>
          <a:xfrm>
            <a:off x="468313" y="609600"/>
            <a:ext cx="8351837" cy="1447800"/>
          </a:xfrm>
          <a:ln/>
        </p:spPr>
        <p:txBody>
          <a:bodyPr vert="horz" wrap="square" lIns="91440" tIns="45720" rIns="91440" bIns="45720" anchor="ctr" anchorCtr="0"/>
          <a:p>
            <a:pPr algn="l" eaLnBrk="1" hangingPunct="1"/>
            <a:r>
              <a:rPr lang="en-US" altLang="zh-CN" sz="3600" b="1" dirty="0">
                <a:solidFill>
                  <a:schemeClr val="accent2"/>
                </a:solidFill>
                <a:latin typeface="楷体_GB2312" pitchFamily="49" charset="-122"/>
                <a:ea typeface="楷体_GB2312" pitchFamily="49" charset="-122"/>
              </a:rPr>
              <a:t> </a:t>
            </a:r>
            <a:r>
              <a:rPr lang="zh-CN" altLang="en-US" sz="4000" b="1" dirty="0">
                <a:solidFill>
                  <a:schemeClr val="accent2"/>
                </a:solidFill>
                <a:ea typeface="楷体_GB2312" pitchFamily="49" charset="-122"/>
              </a:rPr>
              <a:t>五、课程设计题目</a:t>
            </a:r>
            <a:br>
              <a:rPr lang="zh-CN" altLang="en-US" sz="4000" b="1" dirty="0">
                <a:solidFill>
                  <a:schemeClr val="accent2"/>
                </a:solidFill>
                <a:ea typeface="楷体_GB2312" pitchFamily="49" charset="-122"/>
              </a:rPr>
            </a:br>
            <a:r>
              <a:rPr lang="zh-CN" altLang="en-US" sz="4000" b="1" dirty="0">
                <a:solidFill>
                  <a:schemeClr val="accent2"/>
                </a:solidFill>
                <a:ea typeface="楷体_GB2312" pitchFamily="49" charset="-122"/>
              </a:rPr>
              <a:t>   </a:t>
            </a:r>
            <a:r>
              <a:rPr lang="en-US" altLang="zh-CN" sz="4000" b="1" dirty="0">
                <a:solidFill>
                  <a:schemeClr val="accent2"/>
                </a:solidFill>
                <a:ea typeface="楷体_GB2312" pitchFamily="49" charset="-122"/>
              </a:rPr>
              <a:t>——</a:t>
            </a:r>
            <a:r>
              <a:rPr lang="zh-CN" altLang="en-US" sz="4000" b="1" dirty="0">
                <a:solidFill>
                  <a:schemeClr val="accent2"/>
                </a:solidFill>
                <a:ea typeface="楷体_GB2312" pitchFamily="49" charset="-122"/>
              </a:rPr>
              <a:t>线下</a:t>
            </a:r>
            <a:r>
              <a:rPr lang="zh-CN" altLang="en-US" sz="3600" b="1" dirty="0">
                <a:solidFill>
                  <a:schemeClr val="accent2"/>
                </a:solidFill>
                <a:ea typeface="楷体_GB2312" pitchFamily="49" charset="-122"/>
              </a:rPr>
              <a:t>课程辅助系统的设计与实现</a:t>
            </a:r>
            <a:endParaRPr lang="zh-CN" altLang="en-US" sz="3600" b="1" dirty="0">
              <a:solidFill>
                <a:schemeClr val="accent2"/>
              </a:solidFill>
              <a:ea typeface="楷体_GB2312" pitchFamily="49" charset="-122"/>
            </a:endParaRPr>
          </a:p>
        </p:txBody>
      </p:sp>
      <p:sp>
        <p:nvSpPr>
          <p:cNvPr id="10243" name="Rectangle 3"/>
          <p:cNvSpPr>
            <a:spLocks noGrp="1" noChangeArrowheads="1"/>
          </p:cNvSpPr>
          <p:nvPr>
            <p:ph idx="1" hasCustomPrompt="1"/>
          </p:nvPr>
        </p:nvSpPr>
        <p:spPr>
          <a:xfrm>
            <a:off x="757238" y="2133600"/>
            <a:ext cx="7772400" cy="4248150"/>
          </a:xfrm>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20000"/>
              </a:spcBef>
              <a:spcAft>
                <a:spcPct val="0"/>
              </a:spcAft>
              <a:buClrTx/>
              <a:buSzTx/>
              <a:buFontTx/>
              <a:buNone/>
              <a:defRPr/>
            </a:pPr>
            <a:r>
              <a:rPr kumimoji="1" lang="en-US" altLang="zh-CN" sz="4000" b="0" i="0" u="none" strike="noStrike" kern="1200" cap="none" spc="0" normalizeH="0" baseline="0" noProof="0" dirty="0" smtClean="0">
                <a:ln>
                  <a:noFill/>
                </a:ln>
                <a:solidFill>
                  <a:srgbClr val="990000"/>
                </a:solidFill>
                <a:effectLst/>
                <a:uLnTx/>
                <a:uFillTx/>
                <a:latin typeface="隶书" panose="02010509060101010101" pitchFamily="49" charset="-122"/>
                <a:ea typeface="隶书" panose="02010509060101010101" pitchFamily="49" charset="-122"/>
                <a:cs typeface="+mn-cs"/>
              </a:rPr>
              <a:t>1.</a:t>
            </a:r>
            <a:r>
              <a:rPr kumimoji="1" lang="zh-CN" altLang="en-US" sz="4000" b="0" i="0" u="none" strike="noStrike" kern="1200" cap="none" spc="0" normalizeH="0" baseline="0" noProof="0" dirty="0" smtClean="0">
                <a:ln>
                  <a:noFill/>
                </a:ln>
                <a:solidFill>
                  <a:srgbClr val="990000"/>
                </a:solidFill>
                <a:effectLst/>
                <a:uLnTx/>
                <a:uFillTx/>
                <a:latin typeface="隶书" panose="02010509060101010101" pitchFamily="49" charset="-122"/>
                <a:ea typeface="隶书" panose="02010509060101010101" pitchFamily="49" charset="-122"/>
                <a:cs typeface="+mn-cs"/>
              </a:rPr>
              <a:t>问题描述</a:t>
            </a:r>
            <a:endParaRPr kumimoji="1" lang="zh-CN" altLang="en-US" sz="4000" b="0" i="0" u="none" strike="noStrike" kern="1200" cap="none" spc="0" normalizeH="0" baseline="0" noProof="0" dirty="0" smtClean="0">
              <a:ln>
                <a:noFill/>
              </a:ln>
              <a:solidFill>
                <a:srgbClr val="990000"/>
              </a:solidFill>
              <a:effectLst/>
              <a:uLnTx/>
              <a:uFillTx/>
              <a:latin typeface="隶书" panose="02010509060101010101" pitchFamily="49" charset="-122"/>
              <a:ea typeface="隶书" panose="02010509060101010101" pitchFamily="49" charset="-122"/>
              <a:cs typeface="+mn-cs"/>
            </a:endParaRPr>
          </a:p>
          <a:p>
            <a:pPr marL="342900" marR="0" lvl="0" indent="342900" algn="l" defTabSz="914400" rtl="0" eaLnBrk="1" fontAlgn="base" latinLnBrk="0" hangingPunct="1">
              <a:lnSpc>
                <a:spcPct val="90000"/>
              </a:lnSpc>
              <a:spcBef>
                <a:spcPct val="20000"/>
              </a:spcBef>
              <a:spcAft>
                <a:spcPct val="0"/>
              </a:spcAft>
              <a:buClrTx/>
              <a:buSzTx/>
              <a:buFontTx/>
              <a:buNone/>
              <a:defRPr/>
            </a:pPr>
            <a:r>
              <a:rPr kumimoji="1" lang="zh-CN" altLang="en-US" sz="2000" b="0" i="0" u="none" strike="noStrike" kern="1200" cap="none" spc="0" normalizeH="0" baseline="0" noProof="0" dirty="0" smtClean="0">
                <a:ln>
                  <a:noFill/>
                </a:ln>
                <a:solidFill>
                  <a:schemeClr val="tx1"/>
                </a:solidFill>
                <a:effectLst/>
                <a:uLnTx/>
                <a:uFillTx/>
                <a:latin typeface="+mn-lt"/>
                <a:ea typeface="+mn-ea"/>
                <a:cs typeface="+mn-cs"/>
              </a:rPr>
              <a:t>大学中每位同学每学期会有多门不同的课程，课程分布在不同的教学楼甚至不同的校区；每门课程都会有一些课程资料、作业、考试和课程群等内容；此外每位同学在课外还会有一些个人或者集体的活动安排。</a:t>
            </a:r>
            <a:endParaRPr kumimoji="1" lang="en-US" altLang="zh-CN"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Tx/>
              <a:buNone/>
              <a:defRPr/>
            </a:pPr>
            <a:r>
              <a:rPr kumimoji="1" lang="zh-CN" altLang="en-US" sz="2000" b="0" i="0" u="none" strike="noStrike" kern="1200" cap="none" spc="0" normalizeH="0" baseline="0" noProof="0" dirty="0" smtClean="0">
                <a:ln>
                  <a:noFill/>
                </a:ln>
                <a:solidFill>
                  <a:schemeClr val="tx1"/>
                </a:solidFill>
                <a:effectLst/>
                <a:uLnTx/>
                <a:uFillTx/>
                <a:latin typeface="+mn-lt"/>
                <a:ea typeface="+mn-ea"/>
                <a:cs typeface="+mn-cs"/>
              </a:rPr>
              <a:t>线下课程辅助系统可以帮助学生管理自己的课程和课外活动，具备课程导航功能、课程信息管理和查询功能，以及课外信息管理和查询功能等。每天晚上系统会提醒学生第二天上的课，每门课需要交的作业和需要带的资料，以及考试的信息；快要上课时系统根据该课程的上课地点设计一条最佳线路并输出；学生可以通过系统管理每门课的学习资料、作业和考试信息；在课外，学生可以管理自己的个人活动和集体活动信息，可以进行活动时间的冲突检测和闹钟提醒。</a:t>
            </a:r>
            <a:endParaRPr kumimoji="1" lang="zh-CN" altLang="en-US"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3"/>
          <p:cNvSpPr>
            <a:spLocks noGrp="1"/>
          </p:cNvSpPr>
          <p:nvPr>
            <p:ph idx="1" hasCustomPrompt="1"/>
          </p:nvPr>
        </p:nvSpPr>
        <p:spPr>
          <a:xfrm>
            <a:off x="539750" y="836613"/>
            <a:ext cx="8064500" cy="5400675"/>
          </a:xfrm>
          <a:ln/>
        </p:spPr>
        <p:txBody>
          <a:bodyPr vert="horz" wrap="square" lIns="91440" tIns="45720" rIns="91440" bIns="45720" anchor="t" anchorCtr="0"/>
          <a:p>
            <a:pPr eaLnBrk="1" hangingPunct="1">
              <a:lnSpc>
                <a:spcPct val="90000"/>
              </a:lnSpc>
              <a:buNone/>
            </a:pPr>
            <a:r>
              <a:rPr lang="en-US" altLang="zh-CN" sz="4000" dirty="0">
                <a:solidFill>
                  <a:srgbClr val="990000"/>
                </a:solidFill>
                <a:latin typeface="隶书" panose="02010509060101010101" pitchFamily="49" charset="-122"/>
                <a:ea typeface="隶书" panose="02010509060101010101" pitchFamily="49" charset="-122"/>
              </a:rPr>
              <a:t>2.</a:t>
            </a:r>
            <a:r>
              <a:rPr lang="zh-CN" altLang="en-US" sz="4000" dirty="0">
                <a:solidFill>
                  <a:srgbClr val="990000"/>
                </a:solidFill>
                <a:latin typeface="隶书" panose="02010509060101010101" pitchFamily="49" charset="-122"/>
                <a:ea typeface="隶书" panose="02010509060101010101" pitchFamily="49" charset="-122"/>
              </a:rPr>
              <a:t>功能需求</a:t>
            </a:r>
            <a:endParaRPr lang="zh-CN" altLang="en-US" sz="4000" dirty="0">
              <a:solidFill>
                <a:srgbClr val="990000"/>
              </a:solidFill>
              <a:latin typeface="隶书" panose="02010509060101010101" pitchFamily="49" charset="-122"/>
              <a:ea typeface="隶书" panose="02010509060101010101" pitchFamily="49" charset="-122"/>
            </a:endParaRPr>
          </a:p>
          <a:p>
            <a:pPr eaLnBrk="1" hangingPunct="1">
              <a:lnSpc>
                <a:spcPct val="90000"/>
              </a:lnSpc>
            </a:pPr>
            <a:r>
              <a:rPr lang="zh-CN" altLang="en-US" sz="2800" dirty="0"/>
              <a:t>校园内建筑物（教学楼、办公楼、宿舍楼）数不少于</a:t>
            </a:r>
            <a:r>
              <a:rPr lang="en-US" altLang="zh-CN" sz="2800" dirty="0"/>
              <a:t>20</a:t>
            </a:r>
            <a:r>
              <a:rPr lang="zh-CN" altLang="en-US" sz="2800" dirty="0"/>
              <a:t>个，其它服务设施不少于</a:t>
            </a:r>
            <a:r>
              <a:rPr lang="en-US" altLang="zh-CN" sz="2800" dirty="0"/>
              <a:t>5</a:t>
            </a:r>
            <a:r>
              <a:rPr lang="zh-CN" altLang="en-US" sz="2800" dirty="0"/>
              <a:t>种，共</a:t>
            </a:r>
            <a:r>
              <a:rPr lang="en-US" altLang="zh-CN" sz="2800" dirty="0"/>
              <a:t>20</a:t>
            </a:r>
            <a:r>
              <a:rPr lang="zh-CN" altLang="en-US" sz="2800" dirty="0"/>
              <a:t>个；</a:t>
            </a:r>
            <a:endParaRPr lang="zh-CN" altLang="en-US" sz="2800" dirty="0"/>
          </a:p>
          <a:p>
            <a:pPr eaLnBrk="1" hangingPunct="1">
              <a:lnSpc>
                <a:spcPct val="90000"/>
              </a:lnSpc>
            </a:pPr>
            <a:r>
              <a:rPr lang="zh-CN" altLang="en-US" sz="2800" dirty="0"/>
              <a:t>建立校园内部道路图</a:t>
            </a:r>
            <a:endParaRPr lang="en-US" altLang="zh-CN" sz="2800" dirty="0"/>
          </a:p>
          <a:p>
            <a:pPr lvl="1" eaLnBrk="1" hangingPunct="1">
              <a:lnSpc>
                <a:spcPct val="90000"/>
              </a:lnSpc>
            </a:pPr>
            <a:r>
              <a:rPr lang="zh-CN" altLang="en-US" sz="2400" dirty="0"/>
              <a:t>包括各种建筑物、服务设施等信息；</a:t>
            </a:r>
            <a:endParaRPr lang="en-US" altLang="zh-CN" sz="2400" dirty="0"/>
          </a:p>
          <a:p>
            <a:pPr lvl="1" eaLnBrk="1" hangingPunct="1">
              <a:lnSpc>
                <a:spcPct val="90000"/>
              </a:lnSpc>
            </a:pPr>
            <a:r>
              <a:rPr lang="zh-CN" altLang="en-US" sz="2400" dirty="0"/>
              <a:t>不能太简单（边数不能少于</a:t>
            </a:r>
            <a:r>
              <a:rPr lang="en-US" altLang="zh-CN" sz="2400" dirty="0"/>
              <a:t>200</a:t>
            </a:r>
            <a:r>
              <a:rPr lang="zh-CN" altLang="en-US" sz="2400" dirty="0"/>
              <a:t>条）；</a:t>
            </a:r>
            <a:endParaRPr lang="en-US" altLang="zh-CN" sz="2400" dirty="0"/>
          </a:p>
          <a:p>
            <a:pPr lvl="1" eaLnBrk="1" hangingPunct="1">
              <a:lnSpc>
                <a:spcPct val="90000"/>
              </a:lnSpc>
            </a:pPr>
            <a:r>
              <a:rPr lang="zh-CN" altLang="en-US" sz="2400" dirty="0"/>
              <a:t>校区个数至少</a:t>
            </a:r>
            <a:r>
              <a:rPr lang="en-US" altLang="zh-CN" sz="2400" dirty="0"/>
              <a:t>2</a:t>
            </a:r>
            <a:r>
              <a:rPr lang="zh-CN" altLang="en-US" sz="2400" dirty="0"/>
              <a:t>个；</a:t>
            </a:r>
            <a:endParaRPr lang="en-US" altLang="zh-CN" sz="2400" dirty="0"/>
          </a:p>
          <a:p>
            <a:pPr eaLnBrk="1" hangingPunct="1">
              <a:lnSpc>
                <a:spcPct val="90000"/>
              </a:lnSpc>
            </a:pPr>
            <a:r>
              <a:rPr lang="zh-CN" altLang="en-US" sz="2800" dirty="0"/>
              <a:t>课程数目不少于</a:t>
            </a:r>
            <a:r>
              <a:rPr lang="en-US" altLang="zh-CN" sz="2800" dirty="0"/>
              <a:t>10</a:t>
            </a:r>
            <a:r>
              <a:rPr lang="zh-CN" altLang="en-US" sz="2800" dirty="0"/>
              <a:t>门</a:t>
            </a:r>
            <a:endParaRPr lang="en-US" altLang="zh-CN" sz="2800" dirty="0"/>
          </a:p>
          <a:p>
            <a:pPr lvl="1" eaLnBrk="1" hangingPunct="1">
              <a:lnSpc>
                <a:spcPct val="90000"/>
              </a:lnSpc>
            </a:pPr>
            <a:r>
              <a:rPr lang="zh-CN" altLang="en-US" sz="2400" dirty="0"/>
              <a:t>每门课程包括上课时间、上课地点、课程教师、电子资料、纸质资料、作业信息和考试信息等；</a:t>
            </a:r>
            <a:endParaRPr lang="en-US" altLang="zh-CN" sz="2400" dirty="0"/>
          </a:p>
          <a:p>
            <a:pPr eaLnBrk="1" hangingPunct="1">
              <a:lnSpc>
                <a:spcPct val="90000"/>
              </a:lnSpc>
            </a:pPr>
            <a:r>
              <a:rPr lang="zh-CN" altLang="en-US" sz="2800" dirty="0"/>
              <a:t>课外活动不少于</a:t>
            </a:r>
            <a:r>
              <a:rPr lang="en-US" altLang="zh-CN" sz="2800" dirty="0"/>
              <a:t>20</a:t>
            </a:r>
            <a:r>
              <a:rPr lang="zh-CN" altLang="en-US" sz="2800" dirty="0"/>
              <a:t>个</a:t>
            </a:r>
            <a:endParaRPr lang="en-US" altLang="zh-CN" sz="2800" dirty="0"/>
          </a:p>
          <a:p>
            <a:pPr lvl="1" eaLnBrk="1" hangingPunct="1">
              <a:lnSpc>
                <a:spcPct val="90000"/>
              </a:lnSpc>
            </a:pPr>
            <a:r>
              <a:rPr lang="zh-CN" altLang="en-US" sz="2400" dirty="0"/>
              <a:t>课外活动包括个人活动和集体活动，每个活动包括活动时间、活动地点等信息。</a:t>
            </a:r>
            <a:endParaRPr lang="zh-CN" alt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hasCustomPrompt="1"/>
          </p:nvPr>
        </p:nvSpPr>
        <p:spPr>
          <a:xfrm>
            <a:off x="468313" y="476250"/>
            <a:ext cx="8280400" cy="5691188"/>
          </a:xfrm>
        </p:spPr>
        <p:txBody>
          <a:bodyPr vert="horz" wrap="square" lIns="91440" tIns="45720" rIns="91440" bIns="45720" numCol="1" anchor="t" anchorCtr="0" compatLnSpc="1"/>
          <a:lstStyle/>
          <a:p>
            <a:pPr marL="0" marR="0" lvl="0" indent="0" algn="l" defTabSz="914400" rtl="0" eaLnBrk="1" fontAlgn="base" latinLnBrk="0" hangingPunct="1">
              <a:lnSpc>
                <a:spcPct val="90000"/>
              </a:lnSpc>
              <a:spcBef>
                <a:spcPct val="20000"/>
              </a:spcBef>
              <a:spcAft>
                <a:spcPct val="0"/>
              </a:spcAft>
              <a:buClrTx/>
              <a:buSzTx/>
              <a:buFontTx/>
              <a:buNone/>
              <a:defRPr/>
            </a:pPr>
            <a:r>
              <a:rPr kumimoji="1" lang="en-US" altLang="zh-CN" sz="4000" b="0" i="0" u="none" strike="noStrike" kern="1200" cap="none" spc="0" normalizeH="0" baseline="0" noProof="0" dirty="0">
                <a:ln>
                  <a:noFill/>
                </a:ln>
                <a:solidFill>
                  <a:srgbClr val="990000"/>
                </a:solidFill>
                <a:effectLst/>
                <a:uLnTx/>
                <a:uFillTx/>
                <a:latin typeface="隶书" panose="02010509060101010101" pitchFamily="49" charset="-122"/>
                <a:ea typeface="隶书" panose="02010509060101010101" pitchFamily="49" charset="-122"/>
                <a:cs typeface="+mn-cs"/>
              </a:rPr>
              <a:t>2.</a:t>
            </a:r>
            <a:r>
              <a:rPr kumimoji="1" lang="zh-CN" altLang="en-US" sz="4000" b="0" i="0" u="none" strike="noStrike" kern="1200" cap="none" spc="0" normalizeH="0" baseline="0" noProof="0" dirty="0">
                <a:ln>
                  <a:noFill/>
                </a:ln>
                <a:solidFill>
                  <a:srgbClr val="990000"/>
                </a:solidFill>
                <a:effectLst/>
                <a:uLnTx/>
                <a:uFillTx/>
                <a:latin typeface="隶书" panose="02010509060101010101" pitchFamily="49" charset="-122"/>
                <a:ea typeface="隶书" panose="02010509060101010101" pitchFamily="49" charset="-122"/>
                <a:cs typeface="+mn-cs"/>
              </a:rPr>
              <a:t>功能需求（续</a:t>
            </a:r>
            <a:r>
              <a:rPr kumimoji="1" lang="en-US" altLang="zh-CN" sz="4000" b="0" i="0" u="none" strike="noStrike" kern="1200" cap="none" spc="0" normalizeH="0" baseline="0" noProof="0" dirty="0">
                <a:ln>
                  <a:noFill/>
                </a:ln>
                <a:solidFill>
                  <a:srgbClr val="990000"/>
                </a:solidFill>
                <a:effectLst/>
                <a:uLnTx/>
                <a:uFillTx/>
                <a:latin typeface="隶书" panose="02010509060101010101" pitchFamily="49" charset="-122"/>
                <a:ea typeface="隶书" panose="02010509060101010101" pitchFamily="49" charset="-122"/>
                <a:cs typeface="+mn-cs"/>
              </a:rPr>
              <a:t>1</a:t>
            </a:r>
            <a:r>
              <a:rPr kumimoji="1" lang="zh-CN" altLang="en-US" sz="4000" b="0" i="0" u="none" strike="noStrike" kern="1200" cap="none" spc="0" normalizeH="0" baseline="0" noProof="0" dirty="0">
                <a:ln>
                  <a:noFill/>
                </a:ln>
                <a:solidFill>
                  <a:srgbClr val="990000"/>
                </a:solidFill>
                <a:effectLst/>
                <a:uLnTx/>
                <a:uFillTx/>
                <a:latin typeface="隶书" panose="02010509060101010101" pitchFamily="49" charset="-122"/>
                <a:ea typeface="隶书" panose="02010509060101010101" pitchFamily="49" charset="-122"/>
                <a:cs typeface="+mn-cs"/>
              </a:rPr>
              <a:t>）</a:t>
            </a:r>
            <a:endParaRPr kumimoji="1" lang="en-US" altLang="zh-CN" sz="4000" b="0" i="0" u="none" strike="noStrike" kern="1200" cap="none" spc="0" normalizeH="0" baseline="0" noProof="0" dirty="0">
              <a:ln>
                <a:noFill/>
              </a:ln>
              <a:solidFill>
                <a:srgbClr val="990000"/>
              </a:solidFill>
              <a:effectLst/>
              <a:uLnTx/>
              <a:uFillTx/>
              <a:latin typeface="隶书" panose="02010509060101010101" pitchFamily="49" charset="-122"/>
              <a:ea typeface="隶书" panose="02010509060101010101" pitchFamily="49" charset="-122"/>
              <a:cs typeface="+mn-cs"/>
            </a:endParaRPr>
          </a:p>
          <a:p>
            <a:pPr marL="0" marR="0" lvl="0" indent="0" algn="l" defTabSz="914400" rtl="0" eaLnBrk="1" fontAlgn="base" latinLnBrk="0" hangingPunct="1">
              <a:lnSpc>
                <a:spcPct val="90000"/>
              </a:lnSpc>
              <a:spcBef>
                <a:spcPct val="20000"/>
              </a:spcBef>
              <a:spcAft>
                <a:spcPct val="0"/>
              </a:spcAft>
              <a:buClrTx/>
              <a:buSzTx/>
              <a:buFontTx/>
              <a:buNone/>
              <a:defRPr/>
            </a:pPr>
            <a:r>
              <a:rPr kumimoji="1" lang="zh-CN" altLang="en-US" sz="2800" b="0" i="0" u="none" strike="noStrike" kern="1200" cap="none" spc="0" normalizeH="0" baseline="0" noProof="0" dirty="0" smtClean="0">
                <a:ln>
                  <a:noFill/>
                </a:ln>
                <a:solidFill>
                  <a:schemeClr val="tx1"/>
                </a:solidFill>
                <a:effectLst/>
                <a:uLnTx/>
                <a:uFillTx/>
                <a:latin typeface="+mn-lt"/>
                <a:ea typeface="+mn-ea"/>
                <a:cs typeface="+mn-cs"/>
              </a:rPr>
              <a:t>    （</a:t>
            </a:r>
            <a:r>
              <a:rPr kumimoji="1" lang="en-US" altLang="zh-CN" sz="2800" b="0" i="0" u="none" strike="noStrike" kern="1200" cap="none" spc="0" normalizeH="0" baseline="0" noProof="0" dirty="0" smtClean="0">
                <a:ln>
                  <a:noFill/>
                </a:ln>
                <a:solidFill>
                  <a:schemeClr val="tx1"/>
                </a:solidFill>
                <a:effectLst/>
                <a:uLnTx/>
                <a:uFillTx/>
                <a:latin typeface="+mn-lt"/>
                <a:ea typeface="+mn-ea"/>
                <a:cs typeface="+mn-cs"/>
              </a:rPr>
              <a:t>1</a:t>
            </a:r>
            <a:r>
              <a:rPr kumimoji="1" lang="zh-CN" altLang="en-US" sz="2800" b="0" i="0" u="none" strike="noStrike" kern="1200" cap="none" spc="0" normalizeH="0" baseline="0" noProof="0" dirty="0" smtClean="0">
                <a:ln>
                  <a:noFill/>
                </a:ln>
                <a:solidFill>
                  <a:schemeClr val="tx1"/>
                </a:solidFill>
                <a:effectLst/>
                <a:uLnTx/>
                <a:uFillTx/>
                <a:latin typeface="+mn-lt"/>
                <a:ea typeface="+mn-ea"/>
                <a:cs typeface="+mn-cs"/>
              </a:rPr>
              <a:t>）</a:t>
            </a:r>
            <a:r>
              <a:rPr kumimoji="1" lang="zh-CN" altLang="en-US" sz="2800" b="1" i="0" u="none" strike="noStrike" kern="1200" cap="none" spc="0" normalizeH="0" baseline="0" noProof="0" dirty="0" smtClean="0">
                <a:ln>
                  <a:noFill/>
                </a:ln>
                <a:solidFill>
                  <a:schemeClr val="tx1"/>
                </a:solidFill>
                <a:effectLst/>
                <a:uLnTx/>
                <a:uFillTx/>
                <a:latin typeface="+mn-lt"/>
                <a:ea typeface="+mn-ea"/>
                <a:cs typeface="+mn-cs"/>
              </a:rPr>
              <a:t>课程信息管理和查询 </a:t>
            </a:r>
            <a:r>
              <a:rPr kumimoji="1" lang="en-US" altLang="zh-CN" sz="2800" b="1" i="0" u="none" strike="noStrike" kern="1200" cap="none" spc="0" normalizeH="0" baseline="0" noProof="0" dirty="0" smtClean="0">
                <a:ln>
                  <a:noFill/>
                </a:ln>
                <a:solidFill>
                  <a:schemeClr val="tx1"/>
                </a:solidFill>
                <a:effectLst/>
                <a:uLnTx/>
                <a:uFillTx/>
                <a:latin typeface="+mn-lt"/>
                <a:ea typeface="+mn-ea"/>
                <a:cs typeface="+mn-cs"/>
              </a:rPr>
              <a:t> </a:t>
            </a:r>
            <a:endParaRPr kumimoji="1" lang="en-US" altLang="zh-CN" sz="2800" b="1"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90000"/>
              </a:lnSpc>
              <a:spcBef>
                <a:spcPct val="20000"/>
              </a:spcBef>
              <a:spcAft>
                <a:spcPct val="0"/>
              </a:spcAft>
              <a:buClrTx/>
              <a:buSzTx/>
              <a:buFontTx/>
              <a:buNone/>
              <a:defRPr/>
            </a:pPr>
            <a:r>
              <a:rPr kumimoji="1" lang="zh-CN" altLang="en-US" sz="2800" b="0" i="0" u="none" strike="noStrike" kern="1200" cap="none" spc="0" normalizeH="0" baseline="0" noProof="0" dirty="0" smtClean="0">
                <a:ln>
                  <a:noFill/>
                </a:ln>
                <a:solidFill>
                  <a:schemeClr val="tx1"/>
                </a:solidFill>
                <a:effectLst/>
                <a:uLnTx/>
                <a:uFillTx/>
                <a:latin typeface="+mn-lt"/>
                <a:ea typeface="+mn-ea"/>
                <a:cs typeface="+mn-cs"/>
              </a:rPr>
              <a:t>    学生可以输入</a:t>
            </a:r>
            <a:r>
              <a:rPr kumimoji="1" lang="zh-CN" altLang="en-US" sz="2800" b="0" i="0" u="none" strike="noStrike" kern="1200" cap="none" spc="0" normalizeH="0" baseline="0" noProof="0" dirty="0">
                <a:ln>
                  <a:noFill/>
                </a:ln>
                <a:solidFill>
                  <a:schemeClr val="tx1"/>
                </a:solidFill>
                <a:effectLst/>
                <a:uLnTx/>
                <a:uFillTx/>
                <a:latin typeface="+mn-lt"/>
                <a:ea typeface="+mn-ea"/>
                <a:cs typeface="+mn-cs"/>
              </a:rPr>
              <a:t>课程名称，或者通过</a:t>
            </a:r>
            <a:r>
              <a:rPr kumimoji="1" lang="zh-CN" altLang="en-US" sz="2800" b="0" i="0" u="none" strike="noStrike" kern="1200" cap="none" spc="0" normalizeH="0" baseline="0" noProof="0" dirty="0" smtClean="0">
                <a:ln>
                  <a:noFill/>
                </a:ln>
                <a:solidFill>
                  <a:schemeClr val="tx1"/>
                </a:solidFill>
                <a:effectLst/>
                <a:uLnTx/>
                <a:uFillTx/>
                <a:latin typeface="+mn-lt"/>
                <a:ea typeface="+mn-ea"/>
                <a:cs typeface="+mn-cs"/>
              </a:rPr>
              <a:t>课程表查询课程的上课时间、上课地点、课程资料、当前进度、已交作业、待交作业、课程群、考试时间和考试地点等信息。</a:t>
            </a:r>
            <a:endParaRPr kumimoji="1"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90000"/>
              </a:lnSpc>
              <a:spcBef>
                <a:spcPct val="20000"/>
              </a:spcBef>
              <a:spcAft>
                <a:spcPct val="0"/>
              </a:spcAft>
              <a:buClrTx/>
              <a:buSzTx/>
              <a:buFontTx/>
              <a:buNone/>
              <a:defRPr/>
            </a:pPr>
            <a:r>
              <a:rPr kumimoji="1" lang="en-US" altLang="zh-CN" sz="2800" b="0" i="0" u="none" strike="noStrike" kern="1200" cap="none" spc="0" normalizeH="0" baseline="0" noProof="0" dirty="0">
                <a:ln>
                  <a:noFill/>
                </a:ln>
                <a:solidFill>
                  <a:schemeClr val="tx1"/>
                </a:solidFill>
                <a:effectLst/>
                <a:uLnTx/>
                <a:uFillTx/>
                <a:latin typeface="+mn-ea"/>
                <a:ea typeface="+mn-ea"/>
                <a:cs typeface="+mn-cs"/>
              </a:rPr>
              <a:t> </a:t>
            </a:r>
            <a:r>
              <a:rPr kumimoji="1" lang="en-US" altLang="zh-CN" sz="2800" b="0" i="0" u="none" strike="noStrike" kern="1200" cap="none" spc="0" normalizeH="0" baseline="0" noProof="0" dirty="0" smtClean="0">
                <a:ln>
                  <a:noFill/>
                </a:ln>
                <a:solidFill>
                  <a:schemeClr val="tx1"/>
                </a:solidFill>
                <a:effectLst/>
                <a:uLnTx/>
                <a:uFillTx/>
                <a:latin typeface="+mn-ea"/>
                <a:ea typeface="+mn-ea"/>
                <a:cs typeface="+mn-cs"/>
              </a:rPr>
              <a:t> </a:t>
            </a:r>
            <a:r>
              <a:rPr kumimoji="1" lang="zh-CN" altLang="en-US" sz="2800" b="0" i="0" u="none" strike="noStrike" kern="1200" cap="none" spc="0" normalizeH="0" baseline="0" noProof="0" dirty="0" smtClean="0">
                <a:ln>
                  <a:noFill/>
                </a:ln>
                <a:solidFill>
                  <a:schemeClr val="tx1"/>
                </a:solidFill>
                <a:effectLst/>
                <a:uLnTx/>
                <a:uFillTx/>
                <a:latin typeface="+mn-ea"/>
                <a:ea typeface="+mn-ea"/>
                <a:cs typeface="+mn-cs"/>
              </a:rPr>
              <a:t>学生可以上传和更新课程资料、上传完成的作业内容。对于课程资料和作业可以进行查询、压缩和去重。</a:t>
            </a:r>
            <a:endParaRPr kumimoji="1" lang="en-US" altLang="zh-CN" sz="2800"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1" fontAlgn="base" latinLnBrk="0" hangingPunct="1">
              <a:lnSpc>
                <a:spcPct val="90000"/>
              </a:lnSpc>
              <a:spcBef>
                <a:spcPct val="20000"/>
              </a:spcBef>
              <a:spcAft>
                <a:spcPct val="0"/>
              </a:spcAft>
              <a:buClrTx/>
              <a:buSzTx/>
              <a:buFontTx/>
              <a:buNone/>
              <a:defRPr/>
            </a:pPr>
            <a:r>
              <a:rPr kumimoji="1" lang="en-US" altLang="zh-CN" sz="2800" b="0" i="0" u="none" strike="noStrike" kern="1200" cap="none" spc="0" normalizeH="0" baseline="0" noProof="0" dirty="0" smtClean="0">
                <a:ln>
                  <a:noFill/>
                </a:ln>
                <a:solidFill>
                  <a:schemeClr val="tx1"/>
                </a:solidFill>
                <a:effectLst/>
                <a:uLnTx/>
                <a:uFillTx/>
                <a:latin typeface="+mn-ea"/>
                <a:ea typeface="+mn-ea"/>
                <a:cs typeface="+mn-cs"/>
              </a:rPr>
              <a:t>  </a:t>
            </a:r>
            <a:r>
              <a:rPr kumimoji="1" lang="zh-CN" altLang="en-US" sz="2800" b="0" i="0" u="none" strike="noStrike" kern="1200" cap="none" spc="0" normalizeH="0" baseline="0" noProof="0" dirty="0" smtClean="0">
                <a:ln>
                  <a:noFill/>
                </a:ln>
                <a:solidFill>
                  <a:schemeClr val="tx1"/>
                </a:solidFill>
                <a:effectLst/>
                <a:uLnTx/>
                <a:uFillTx/>
                <a:latin typeface="+mn-ea"/>
                <a:ea typeface="+mn-ea"/>
                <a:cs typeface="+mn-cs"/>
              </a:rPr>
              <a:t>系统管理员统一发布考试时间和考试地点，并可以发布和更改课程上课的时间和上课地点。</a:t>
            </a:r>
            <a:endParaRPr kumimoji="1" lang="zh-CN" altLang="en-US" sz="2400" b="0" i="0" u="none" strike="noStrike" kern="1200" cap="none" spc="0" normalizeH="0" baseline="0" noProof="0" dirty="0" smtClean="0">
              <a:ln>
                <a:noFill/>
              </a:ln>
              <a:solidFill>
                <a:schemeClr val="tx1"/>
              </a:solidFill>
              <a:effectLst/>
              <a:uLnTx/>
              <a:uFillTx/>
              <a:latin typeface="+mn-ea"/>
              <a:ea typeface="+mn-ea"/>
              <a:cs typeface="+mn-cs"/>
            </a:endParaRPr>
          </a:p>
        </p:txBody>
      </p:sp>
    </p:spTree>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3512</Words>
  <Application>WPS 演示</Application>
  <PresentationFormat>全屏显示(4:3)</PresentationFormat>
  <Paragraphs>181</Paragraphs>
  <Slides>18</Slides>
  <Notes>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18</vt:i4>
      </vt:variant>
    </vt:vector>
  </HeadingPairs>
  <TitlesOfParts>
    <vt:vector size="30" baseType="lpstr">
      <vt:lpstr>Arial</vt:lpstr>
      <vt:lpstr>宋体</vt:lpstr>
      <vt:lpstr>Wingdings</vt:lpstr>
      <vt:lpstr>Times New Roman</vt:lpstr>
      <vt:lpstr>楷体_GB2312</vt:lpstr>
      <vt:lpstr>新宋体</vt:lpstr>
      <vt:lpstr>Garamond</vt:lpstr>
      <vt:lpstr>隶书</vt:lpstr>
      <vt:lpstr>Symbol</vt:lpstr>
      <vt:lpstr>微软雅黑</vt:lpstr>
      <vt:lpstr>Arial Unicode MS</vt: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数据结构课程设计</dc:title>
  <dc:creator>zhhy_</dc:creator>
  <cp:lastModifiedBy>西北偏北</cp:lastModifiedBy>
  <cp:revision>164</cp:revision>
  <cp:lastPrinted>2001-06-29T00:08:45Z</cp:lastPrinted>
  <dcterms:created xsi:type="dcterms:W3CDTF">1996-07-15T15:40:02Z</dcterms:created>
  <dcterms:modified xsi:type="dcterms:W3CDTF">2022-06-11T12:06:19Z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955D0F22C33E4207AE5F8990E83F1538</vt:lpwstr>
  </property>
  <property fmtid="{D5CDD505-2E9C-101B-9397-08002B2CF9AE}" pid="3" name="KSOProductBuildVer">
    <vt:lpwstr>2052-11.1.0.11372</vt:lpwstr>
  </property>
</Properties>
</file>