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60" r:id="rId6"/>
    <p:sldId id="261" r:id="rId7"/>
    <p:sldId id="262" r:id="rId8"/>
    <p:sldId id="257" r:id="rId9"/>
    <p:sldId id="259" r:id="rId10"/>
    <p:sldId id="258" r:id="rId11"/>
    <p:sldId id="264" r:id="rId12"/>
    <p:sldId id="266" r:id="rId13"/>
    <p:sldId id="267" r:id="rId14"/>
    <p:sldId id="263" r:id="rId15"/>
    <p:sldId id="265" r:id="rId16"/>
    <p:sldId id="269" r:id="rId17"/>
    <p:sldId id="268"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we Ni Oo Wai" initials="NNOW" lastIdx="1" clrIdx="0">
    <p:extLst>
      <p:ext uri="{19B8F6BF-5375-455C-9EA6-DF929625EA0E}">
        <p15:presenceInfo xmlns:p15="http://schemas.microsoft.com/office/powerpoint/2012/main" userId="Nwe Ni Oo Wa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5C82"/>
    <a:srgbClr val="FF6600"/>
    <a:srgbClr val="2C73A4"/>
    <a:srgbClr val="61A6D5"/>
    <a:srgbClr val="A6BDE2"/>
    <a:srgbClr val="080E1A"/>
    <a:srgbClr val="39465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660"/>
  </p:normalViewPr>
  <p:slideViewPr>
    <p:cSldViewPr snapToGrid="0" showGuides="1">
      <p:cViewPr varScale="1">
        <p:scale>
          <a:sx n="69" d="100"/>
          <a:sy n="69" d="100"/>
        </p:scale>
        <p:origin x="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87484553451819369"/>
          <c:y val="0.25135507905109"/>
        </c:manualLayout>
      </c:layout>
      <c:overlay val="0"/>
      <c:spPr>
        <a:noFill/>
        <a:ln>
          <a:noFill/>
        </a:ln>
        <a:effectLst/>
      </c:spPr>
      <c:txPr>
        <a:bodyPr rot="0" spcFirstLastPara="1" vertOverflow="ellipsis" vert="horz" wrap="square" anchor="ctr" anchorCtr="1"/>
        <a:lstStyle/>
        <a:p>
          <a:pPr algn="ctr">
            <a:defRPr sz="1862" b="0" i="0" u="none" strike="noStrike" kern="1200" spc="0" baseline="0">
              <a:solidFill>
                <a:schemeClr val="bg1"/>
              </a:solidFill>
              <a:latin typeface="Showcard Gothic" panose="04020904020102020604" pitchFamily="82" charset="0"/>
              <a:ea typeface="+mn-ea"/>
              <a:cs typeface="+mn-cs"/>
            </a:defRPr>
          </a:pPr>
          <a:endParaRPr lang="en-US"/>
        </a:p>
      </c:txPr>
    </c:title>
    <c:autoTitleDeleted val="0"/>
    <c:plotArea>
      <c:layout/>
      <c:doughnutChart>
        <c:varyColors val="1"/>
        <c:ser>
          <c:idx val="0"/>
          <c:order val="0"/>
          <c:tx>
            <c:strRef>
              <c:f>Sheet1!$B$1</c:f>
              <c:strCache>
                <c:ptCount val="1"/>
                <c:pt idx="0">
                  <c:v>Teams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5-1239-42AD-8FBA-4B3BE6A8ECB2}"/>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8-1239-42AD-8FBA-4B3BE6A8ECB2}"/>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7-1239-42AD-8FBA-4B3BE6A8ECB2}"/>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4-1239-42AD-8FBA-4B3BE6A8ECB2}"/>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6-1239-42AD-8FBA-4B3BE6A8ECB2}"/>
              </c:ext>
            </c:extLst>
          </c:dPt>
          <c:dPt>
            <c:idx val="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9-1239-42AD-8FBA-4B3BE6A8ECB2}"/>
              </c:ext>
            </c:extLst>
          </c:dPt>
          <c:dLbls>
            <c:dLbl>
              <c:idx val="0"/>
              <c:tx>
                <c:rich>
                  <a:bodyPr/>
                  <a:lstStyle/>
                  <a:p>
                    <a:fld id="{BE2AD90C-B7A3-414F-B7BC-C27A1CC1ED1A}" type="CATEGORYNAME">
                      <a:rPr lang="en-US"/>
                      <a:pPr/>
                      <a:t>[CATEGORY NAME]</a:t>
                    </a:fld>
                    <a:r>
                      <a:rPr lang="en-US" baseline="0"/>
                      <a:t>,</a:t>
                    </a:r>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239-42AD-8FBA-4B3BE6A8ECB2}"/>
                </c:ext>
              </c:extLst>
            </c:dLbl>
            <c:dLbl>
              <c:idx val="1"/>
              <c:tx>
                <c:rich>
                  <a:bodyPr/>
                  <a:lstStyle/>
                  <a:p>
                    <a:fld id="{1CA7867C-D5BA-48EE-B90D-DA6B065C8E45}" type="CATEGORYNAME">
                      <a:rPr lang="en-US" smtClean="0"/>
                      <a:pPr/>
                      <a:t>[CATEGORY NAME]</a:t>
                    </a:fld>
                    <a:endParaRPr lang="en-US"/>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1239-42AD-8FBA-4B3BE6A8ECB2}"/>
                </c:ext>
              </c:extLst>
            </c:dLbl>
            <c:dLbl>
              <c:idx val="2"/>
              <c:tx>
                <c:rich>
                  <a:bodyPr/>
                  <a:lstStyle/>
                  <a:p>
                    <a:fld id="{BD5F8A0B-B676-49D3-AC92-6856A63C7743}" type="CATEGORYNAME">
                      <a:rPr lang="en-US" smtClean="0"/>
                      <a:pPr/>
                      <a:t>[CATEGORY NAME]</a:t>
                    </a:fld>
                    <a:endParaRPr lang="en-US"/>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1239-42AD-8FBA-4B3BE6A8ECB2}"/>
                </c:ext>
              </c:extLst>
            </c:dLbl>
            <c:dLbl>
              <c:idx val="3"/>
              <c:tx>
                <c:rich>
                  <a:bodyPr/>
                  <a:lstStyle/>
                  <a:p>
                    <a:fld id="{BDD8DC17-2CC6-46F5-891F-60ED4D79BC43}" type="CATEGORYNAME">
                      <a:rPr lang="en-US" smtClean="0"/>
                      <a:pPr/>
                      <a:t>[CATEGORY NAME]</a:t>
                    </a:fld>
                    <a:endParaRPr lang="en-US"/>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1239-42AD-8FBA-4B3BE6A8ECB2}"/>
                </c:ext>
              </c:extLst>
            </c:dLbl>
            <c:dLbl>
              <c:idx val="4"/>
              <c:tx>
                <c:rich>
                  <a:bodyPr/>
                  <a:lstStyle/>
                  <a:p>
                    <a:fld id="{C9B2AAF4-48D1-4090-B447-BB401AA913F5}" type="CATEGORYNAME">
                      <a:rPr lang="en-US" smtClean="0"/>
                      <a:pPr/>
                      <a:t>[CATEGORY NAME]</a:t>
                    </a:fld>
                    <a:endParaRPr lang="en-US"/>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1239-42AD-8FBA-4B3BE6A8ECB2}"/>
                </c:ext>
              </c:extLst>
            </c:dLbl>
            <c:dLbl>
              <c:idx val="5"/>
              <c:tx>
                <c:rich>
                  <a:bodyPr/>
                  <a:lstStyle/>
                  <a:p>
                    <a:fld id="{A008CE39-FEF3-44C5-885B-F7A5C09BDF05}" type="CATEGORYNAME">
                      <a:rPr lang="en-US" smtClean="0"/>
                      <a:pPr/>
                      <a:t>[CATEGORY NAME]</a:t>
                    </a:fld>
                    <a:endParaRPr lang="en-US"/>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1239-42AD-8FBA-4B3BE6A8ECB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Customer Service</c:v>
                </c:pt>
                <c:pt idx="1">
                  <c:v>Account</c:v>
                </c:pt>
                <c:pt idx="2">
                  <c:v> Developer</c:v>
                </c:pt>
                <c:pt idx="3">
                  <c:v>HR</c:v>
                </c:pt>
                <c:pt idx="4">
                  <c:v>Designer</c:v>
                </c:pt>
                <c:pt idx="5">
                  <c:v>CopyWriter</c:v>
                </c:pt>
              </c:strCache>
            </c:strRef>
          </c:cat>
          <c:val>
            <c:numRef>
              <c:f>Sheet1!$B$2:$B$7</c:f>
              <c:numCache>
                <c:formatCode>General</c:formatCode>
                <c:ptCount val="6"/>
                <c:pt idx="0">
                  <c:v>3</c:v>
                </c:pt>
                <c:pt idx="1">
                  <c:v>3</c:v>
                </c:pt>
                <c:pt idx="2">
                  <c:v>3</c:v>
                </c:pt>
                <c:pt idx="3">
                  <c:v>3</c:v>
                </c:pt>
                <c:pt idx="4">
                  <c:v>3</c:v>
                </c:pt>
                <c:pt idx="5">
                  <c:v>3</c:v>
                </c:pt>
              </c:numCache>
            </c:numRef>
          </c:val>
          <c:extLst>
            <c:ext xmlns:c16="http://schemas.microsoft.com/office/drawing/2014/chart" uri="{C3380CC4-5D6E-409C-BE32-E72D297353CC}">
              <c16:uniqueId val="{00000000-1239-42AD-8FBA-4B3BE6A8ECB2}"/>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egendEntry>
        <c:idx val="0"/>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Entry>
      <c:legendEntry>
        <c:idx val="1"/>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Entry>
      <c:legendEntry>
        <c:idx val="2"/>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Entry>
      <c:legendEntry>
        <c:idx val="3"/>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Entry>
      <c:legendEntry>
        <c:idx val="4"/>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Entry>
      <c:legendEntry>
        <c:idx val="5"/>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Entry>
      <c:layout>
        <c:manualLayout>
          <c:xMode val="edge"/>
          <c:yMode val="edge"/>
          <c:x val="0.79864862204724407"/>
          <c:y val="0.31886372981017286"/>
          <c:w val="0.20030969702281826"/>
          <c:h val="0.3654737698853856"/>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546407242572938E-2"/>
          <c:y val="2.132079833835018E-2"/>
          <c:w val="0.97745359275742705"/>
          <c:h val="0.90948761047751292"/>
        </c:manualLayout>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rgbClr val="FF0000"/>
              </a:solidFill>
              <a:ln>
                <a:solidFill>
                  <a:schemeClr val="tx1"/>
                </a:solidFill>
              </a:ln>
              <a:effectLst/>
            </c:spPr>
            <c:extLst>
              <c:ext xmlns:c16="http://schemas.microsoft.com/office/drawing/2014/chart" uri="{C3380CC4-5D6E-409C-BE32-E72D297353CC}">
                <c16:uniqueId val="{00000003-A1F9-4D9D-9807-700F5F91970A}"/>
              </c:ext>
            </c:extLst>
          </c:dPt>
          <c:dPt>
            <c:idx val="2"/>
            <c:invertIfNegative val="0"/>
            <c:bubble3D val="0"/>
            <c:spPr>
              <a:solidFill>
                <a:schemeClr val="accent6">
                  <a:lumMod val="75000"/>
                </a:schemeClr>
              </a:solidFill>
              <a:ln>
                <a:noFill/>
              </a:ln>
              <a:effectLst/>
            </c:spPr>
            <c:extLst>
              <c:ext xmlns:c16="http://schemas.microsoft.com/office/drawing/2014/chart" uri="{C3380CC4-5D6E-409C-BE32-E72D297353CC}">
                <c16:uniqueId val="{00000004-A1F9-4D9D-9807-700F5F91970A}"/>
              </c:ext>
            </c:extLst>
          </c:dPt>
          <c:dPt>
            <c:idx val="3"/>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5-A1F9-4D9D-9807-700F5F91970A}"/>
              </c:ext>
            </c:extLst>
          </c:dPt>
          <c:dPt>
            <c:idx val="4"/>
            <c:invertIfNegative val="0"/>
            <c:bubble3D val="0"/>
            <c:spPr>
              <a:solidFill>
                <a:srgbClr val="00B050"/>
              </a:solidFill>
              <a:ln>
                <a:noFill/>
              </a:ln>
              <a:effectLst/>
            </c:spPr>
            <c:extLst>
              <c:ext xmlns:c16="http://schemas.microsoft.com/office/drawing/2014/chart" uri="{C3380CC4-5D6E-409C-BE32-E72D297353CC}">
                <c16:uniqueId val="{00000006-A1F9-4D9D-9807-700F5F91970A}"/>
              </c:ext>
            </c:extLst>
          </c:dPt>
          <c:cat>
            <c:strRef>
              <c:f>Sheet1!$A$2:$A$6</c:f>
              <c:strCache>
                <c:ptCount val="5"/>
                <c:pt idx="0">
                  <c:v>Facebook</c:v>
                </c:pt>
                <c:pt idx="1">
                  <c:v>Youtube</c:v>
                </c:pt>
                <c:pt idx="2">
                  <c:v>WhatsApp</c:v>
                </c:pt>
                <c:pt idx="3">
                  <c:v>Messenger</c:v>
                </c:pt>
                <c:pt idx="4">
                  <c:v>WeChat</c:v>
                </c:pt>
              </c:strCache>
            </c:strRef>
          </c:cat>
          <c:val>
            <c:numRef>
              <c:f>Sheet1!$B$2:$B$6</c:f>
              <c:numCache>
                <c:formatCode>General</c:formatCode>
                <c:ptCount val="5"/>
                <c:pt idx="0">
                  <c:v>5</c:v>
                </c:pt>
                <c:pt idx="1">
                  <c:v>4</c:v>
                </c:pt>
                <c:pt idx="2">
                  <c:v>3</c:v>
                </c:pt>
                <c:pt idx="3">
                  <c:v>2</c:v>
                </c:pt>
                <c:pt idx="4">
                  <c:v>1</c:v>
                </c:pt>
              </c:numCache>
            </c:numRef>
          </c:val>
          <c:extLst>
            <c:ext xmlns:c16="http://schemas.microsoft.com/office/drawing/2014/chart" uri="{C3380CC4-5D6E-409C-BE32-E72D297353CC}">
              <c16:uniqueId val="{00000000-A1F9-4D9D-9807-700F5F91970A}"/>
            </c:ext>
          </c:extLst>
        </c:ser>
        <c:ser>
          <c:idx val="1"/>
          <c:order val="1"/>
          <c:tx>
            <c:strRef>
              <c:f>Sheet1!$C$1</c:f>
              <c:strCache>
                <c:ptCount val="1"/>
                <c:pt idx="0">
                  <c:v>Column1</c:v>
                </c:pt>
              </c:strCache>
            </c:strRef>
          </c:tx>
          <c:spPr>
            <a:solidFill>
              <a:schemeClr val="accent2"/>
            </a:solidFill>
            <a:ln>
              <a:noFill/>
            </a:ln>
            <a:effectLst/>
          </c:spPr>
          <c:invertIfNegative val="0"/>
          <c:cat>
            <c:strRef>
              <c:f>Sheet1!$A$2:$A$6</c:f>
              <c:strCache>
                <c:ptCount val="5"/>
                <c:pt idx="0">
                  <c:v>Facebook</c:v>
                </c:pt>
                <c:pt idx="1">
                  <c:v>Youtube</c:v>
                </c:pt>
                <c:pt idx="2">
                  <c:v>WhatsApp</c:v>
                </c:pt>
                <c:pt idx="3">
                  <c:v>Messenger</c:v>
                </c:pt>
                <c:pt idx="4">
                  <c:v>WeChat</c:v>
                </c:pt>
              </c:strCache>
            </c:strRef>
          </c:cat>
          <c:val>
            <c:numRef>
              <c:f>Sheet1!$C$2:$C$6</c:f>
              <c:numCache>
                <c:formatCode>General</c:formatCode>
                <c:ptCount val="5"/>
              </c:numCache>
            </c:numRef>
          </c:val>
          <c:extLst>
            <c:ext xmlns:c16="http://schemas.microsoft.com/office/drawing/2014/chart" uri="{C3380CC4-5D6E-409C-BE32-E72D297353CC}">
              <c16:uniqueId val="{00000001-A1F9-4D9D-9807-700F5F91970A}"/>
            </c:ext>
          </c:extLst>
        </c:ser>
        <c:ser>
          <c:idx val="2"/>
          <c:order val="2"/>
          <c:tx>
            <c:strRef>
              <c:f>Sheet1!$D$1</c:f>
              <c:strCache>
                <c:ptCount val="1"/>
                <c:pt idx="0">
                  <c:v>Column2</c:v>
                </c:pt>
              </c:strCache>
            </c:strRef>
          </c:tx>
          <c:spPr>
            <a:solidFill>
              <a:schemeClr val="accent3"/>
            </a:solidFill>
            <a:ln>
              <a:noFill/>
            </a:ln>
            <a:effectLst/>
          </c:spPr>
          <c:invertIfNegative val="0"/>
          <c:cat>
            <c:strRef>
              <c:f>Sheet1!$A$2:$A$6</c:f>
              <c:strCache>
                <c:ptCount val="5"/>
                <c:pt idx="0">
                  <c:v>Facebook</c:v>
                </c:pt>
                <c:pt idx="1">
                  <c:v>Youtube</c:v>
                </c:pt>
                <c:pt idx="2">
                  <c:v>WhatsApp</c:v>
                </c:pt>
                <c:pt idx="3">
                  <c:v>Messenger</c:v>
                </c:pt>
                <c:pt idx="4">
                  <c:v>WeChat</c:v>
                </c:pt>
              </c:strCache>
            </c:strRef>
          </c:cat>
          <c:val>
            <c:numRef>
              <c:f>Sheet1!$D$2:$D$6</c:f>
              <c:numCache>
                <c:formatCode>General</c:formatCode>
                <c:ptCount val="5"/>
              </c:numCache>
            </c:numRef>
          </c:val>
          <c:extLst>
            <c:ext xmlns:c16="http://schemas.microsoft.com/office/drawing/2014/chart" uri="{C3380CC4-5D6E-409C-BE32-E72D297353CC}">
              <c16:uniqueId val="{00000002-A1F9-4D9D-9807-700F5F91970A}"/>
            </c:ext>
          </c:extLst>
        </c:ser>
        <c:dLbls>
          <c:showLegendKey val="0"/>
          <c:showVal val="0"/>
          <c:showCatName val="0"/>
          <c:showSerName val="0"/>
          <c:showPercent val="0"/>
          <c:showBubbleSize val="0"/>
        </c:dLbls>
        <c:gapWidth val="150"/>
        <c:overlap val="100"/>
        <c:axId val="1470689664"/>
        <c:axId val="1582451584"/>
      </c:barChart>
      <c:catAx>
        <c:axId val="1470689664"/>
        <c:scaling>
          <c:orientation val="minMax"/>
        </c:scaling>
        <c:delete val="0"/>
        <c:axPos val="b"/>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582451584"/>
        <c:crosses val="autoZero"/>
        <c:auto val="1"/>
        <c:lblAlgn val="ctr"/>
        <c:lblOffset val="100"/>
        <c:noMultiLvlLbl val="0"/>
      </c:catAx>
      <c:valAx>
        <c:axId val="1582451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70689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0.53581</cdr:x>
      <cdr:y>0.18636</cdr:y>
    </cdr:from>
    <cdr:to>
      <cdr:x>0.65466</cdr:x>
      <cdr:y>0.33485</cdr:y>
    </cdr:to>
    <cdr:cxnSp macro="">
      <cdr:nvCxnSpPr>
        <cdr:cNvPr id="3" name="Straight Arrow Connector 2">
          <a:extLst xmlns:a="http://schemas.openxmlformats.org/drawingml/2006/main">
            <a:ext uri="{FF2B5EF4-FFF2-40B4-BE49-F238E27FC236}">
              <a16:creationId xmlns:a16="http://schemas.microsoft.com/office/drawing/2014/main" id="{48B58E95-4250-46EA-924C-5235991B2F36}"/>
            </a:ext>
          </a:extLst>
        </cdr:cNvPr>
        <cdr:cNvCxnSpPr/>
      </cdr:nvCxnSpPr>
      <cdr:spPr>
        <a:xfrm xmlns:a="http://schemas.openxmlformats.org/drawingml/2006/main" flipV="1">
          <a:off x="6972300" y="1129596"/>
          <a:ext cx="1546499" cy="900001"/>
        </a:xfrm>
        <a:prstGeom xmlns:a="http://schemas.openxmlformats.org/drawingml/2006/main" prst="straightConnector1">
          <a:avLst/>
        </a:prstGeom>
        <a:ln xmlns:a="http://schemas.openxmlformats.org/drawingml/2006/main" w="38100">
          <a:solidFill>
            <a:schemeClr val="accent5">
              <a:lumMod val="20000"/>
              <a:lumOff val="80000"/>
            </a:schemeClr>
          </a:solidFill>
          <a:prstDash val="sysDot"/>
          <a:tailEnd type="triangle"/>
        </a:ln>
      </cdr:spPr>
      <cdr:style>
        <a:lnRef xmlns:a="http://schemas.openxmlformats.org/drawingml/2006/main" idx="3">
          <a:schemeClr val="accent4"/>
        </a:lnRef>
        <a:fillRef xmlns:a="http://schemas.openxmlformats.org/drawingml/2006/main" idx="0">
          <a:schemeClr val="accent4"/>
        </a:fillRef>
        <a:effectRef xmlns:a="http://schemas.openxmlformats.org/drawingml/2006/main" idx="2">
          <a:schemeClr val="accent4"/>
        </a:effectRef>
        <a:fontRef xmlns:a="http://schemas.openxmlformats.org/drawingml/2006/main" idx="minor">
          <a:schemeClr val="tx1"/>
        </a:fontRef>
      </cdr:style>
    </cdr:cxnSp>
  </cdr:relSizeAnchor>
  <cdr:relSizeAnchor xmlns:cdr="http://schemas.openxmlformats.org/drawingml/2006/chartDrawing">
    <cdr:from>
      <cdr:x>0.58811</cdr:x>
      <cdr:y>0.19032</cdr:y>
    </cdr:from>
    <cdr:to>
      <cdr:x>0.65838</cdr:x>
      <cdr:y>0.52917</cdr:y>
    </cdr:to>
    <cdr:cxnSp macro="">
      <cdr:nvCxnSpPr>
        <cdr:cNvPr id="10" name="Straight Arrow Connector 9">
          <a:extLst xmlns:a="http://schemas.openxmlformats.org/drawingml/2006/main">
            <a:ext uri="{FF2B5EF4-FFF2-40B4-BE49-F238E27FC236}">
              <a16:creationId xmlns:a16="http://schemas.microsoft.com/office/drawing/2014/main" id="{2476324D-6BD9-4C34-B61D-310B11EADAA9}"/>
            </a:ext>
          </a:extLst>
        </cdr:cNvPr>
        <cdr:cNvCxnSpPr/>
      </cdr:nvCxnSpPr>
      <cdr:spPr>
        <a:xfrm xmlns:a="http://schemas.openxmlformats.org/drawingml/2006/main" flipV="1">
          <a:off x="7652825" y="1153551"/>
          <a:ext cx="914400" cy="2053883"/>
        </a:xfrm>
        <a:prstGeom xmlns:a="http://schemas.openxmlformats.org/drawingml/2006/main" prst="straightConnector1">
          <a:avLst/>
        </a:prstGeom>
        <a:ln xmlns:a="http://schemas.openxmlformats.org/drawingml/2006/main" w="38100">
          <a:solidFill>
            <a:schemeClr val="accent5">
              <a:lumMod val="20000"/>
              <a:lumOff val="80000"/>
            </a:schemeClr>
          </a:solidFill>
          <a:prstDash val="sysDot"/>
          <a:tailEnd type="triangle"/>
        </a:ln>
      </cdr:spPr>
      <cdr:style>
        <a:lnRef xmlns:a="http://schemas.openxmlformats.org/drawingml/2006/main" idx="3">
          <a:schemeClr val="accent4"/>
        </a:lnRef>
        <a:fillRef xmlns:a="http://schemas.openxmlformats.org/drawingml/2006/main" idx="0">
          <a:schemeClr val="accent4"/>
        </a:fillRef>
        <a:effectRef xmlns:a="http://schemas.openxmlformats.org/drawingml/2006/main" idx="2">
          <a:schemeClr val="accent4"/>
        </a:effectRef>
        <a:fontRef xmlns:a="http://schemas.openxmlformats.org/drawingml/2006/main" idx="minor">
          <a:schemeClr val="tx1"/>
        </a:fontRef>
      </cdr:style>
    </cdr:cxnSp>
  </cdr:relSizeAnchor>
  <cdr:relSizeAnchor xmlns:cdr="http://schemas.openxmlformats.org/drawingml/2006/chartDrawing">
    <cdr:from>
      <cdr:x>0.66811</cdr:x>
      <cdr:y>0.16246</cdr:y>
    </cdr:from>
    <cdr:to>
      <cdr:x>0.73838</cdr:x>
      <cdr:y>0.31332</cdr:y>
    </cdr:to>
    <cdr:sp macro="" textlink="">
      <cdr:nvSpPr>
        <cdr:cNvPr id="13" name="TextBox 12">
          <a:extLst xmlns:a="http://schemas.openxmlformats.org/drawingml/2006/main">
            <a:ext uri="{FF2B5EF4-FFF2-40B4-BE49-F238E27FC236}">
              <a16:creationId xmlns:a16="http://schemas.microsoft.com/office/drawing/2014/main" id="{B5256D99-F0DB-49FD-B5AF-8D08B83CC448}"/>
            </a:ext>
          </a:extLst>
        </cdr:cNvPr>
        <cdr:cNvSpPr txBox="1"/>
      </cdr:nvSpPr>
      <cdr:spPr>
        <a:xfrm xmlns:a="http://schemas.openxmlformats.org/drawingml/2006/main">
          <a:off x="8693834" y="984738"/>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800" dirty="0">
              <a:solidFill>
                <a:schemeClr val="bg1"/>
              </a:solidFill>
              <a:latin typeface="Berlin Sans FB" panose="020E0602020502020306" pitchFamily="34" charset="0"/>
            </a:rPr>
            <a:t>Data Analysis</a:t>
          </a:r>
        </a:p>
      </cdr:txBody>
    </cdr:sp>
  </cdr:relSizeAnchor>
  <cdr:relSizeAnchor xmlns:cdr="http://schemas.openxmlformats.org/drawingml/2006/chartDrawing">
    <cdr:from>
      <cdr:x>0.23712</cdr:x>
      <cdr:y>0.15635</cdr:y>
    </cdr:from>
    <cdr:to>
      <cdr:x>0.3462</cdr:x>
      <cdr:y>0.25735</cdr:y>
    </cdr:to>
    <cdr:cxnSp macro="">
      <cdr:nvCxnSpPr>
        <cdr:cNvPr id="17" name="Straight Arrow Connector 16">
          <a:extLst xmlns:a="http://schemas.openxmlformats.org/drawingml/2006/main">
            <a:ext uri="{FF2B5EF4-FFF2-40B4-BE49-F238E27FC236}">
              <a16:creationId xmlns:a16="http://schemas.microsoft.com/office/drawing/2014/main" id="{CFA34D84-00E8-4500-9A37-2BA09061B39F}"/>
            </a:ext>
          </a:extLst>
        </cdr:cNvPr>
        <cdr:cNvCxnSpPr/>
      </cdr:nvCxnSpPr>
      <cdr:spPr>
        <a:xfrm xmlns:a="http://schemas.openxmlformats.org/drawingml/2006/main" flipH="1" flipV="1">
          <a:off x="3085514" y="947664"/>
          <a:ext cx="1419472" cy="612230"/>
        </a:xfrm>
        <a:prstGeom xmlns:a="http://schemas.openxmlformats.org/drawingml/2006/main" prst="straightConnector1">
          <a:avLst/>
        </a:prstGeom>
        <a:ln xmlns:a="http://schemas.openxmlformats.org/drawingml/2006/main" w="38100">
          <a:solidFill>
            <a:schemeClr val="accent5">
              <a:lumMod val="20000"/>
              <a:lumOff val="80000"/>
            </a:schemeClr>
          </a:solidFill>
          <a:prstDash val="sysDot"/>
          <a:tailEnd type="triangle"/>
        </a:ln>
      </cdr:spPr>
      <cdr:style>
        <a:lnRef xmlns:a="http://schemas.openxmlformats.org/drawingml/2006/main" idx="3">
          <a:schemeClr val="accent4"/>
        </a:lnRef>
        <a:fillRef xmlns:a="http://schemas.openxmlformats.org/drawingml/2006/main" idx="0">
          <a:schemeClr val="accent4"/>
        </a:fillRef>
        <a:effectRef xmlns:a="http://schemas.openxmlformats.org/drawingml/2006/main" idx="2">
          <a:schemeClr val="accent4"/>
        </a:effectRef>
        <a:fontRef xmlns:a="http://schemas.openxmlformats.org/drawingml/2006/main" idx="minor">
          <a:schemeClr val="tx1"/>
        </a:fontRef>
      </cdr:style>
    </cdr:cxnSp>
  </cdr:relSizeAnchor>
  <cdr:relSizeAnchor xmlns:cdr="http://schemas.openxmlformats.org/drawingml/2006/chartDrawing">
    <cdr:from>
      <cdr:x>0.23093</cdr:x>
      <cdr:y>0.15956</cdr:y>
    </cdr:from>
    <cdr:to>
      <cdr:x>0.29874</cdr:x>
      <cdr:y>0.43428</cdr:y>
    </cdr:to>
    <cdr:cxnSp macro="">
      <cdr:nvCxnSpPr>
        <cdr:cNvPr id="20" name="Straight Arrow Connector 19">
          <a:extLst xmlns:a="http://schemas.openxmlformats.org/drawingml/2006/main">
            <a:ext uri="{FF2B5EF4-FFF2-40B4-BE49-F238E27FC236}">
              <a16:creationId xmlns:a16="http://schemas.microsoft.com/office/drawing/2014/main" id="{37D387C6-5658-47C0-ACC2-79FB5D521321}"/>
            </a:ext>
          </a:extLst>
        </cdr:cNvPr>
        <cdr:cNvCxnSpPr/>
      </cdr:nvCxnSpPr>
      <cdr:spPr>
        <a:xfrm xmlns:a="http://schemas.openxmlformats.org/drawingml/2006/main" flipH="1" flipV="1">
          <a:off x="3005016" y="967153"/>
          <a:ext cx="882357" cy="1665117"/>
        </a:xfrm>
        <a:prstGeom xmlns:a="http://schemas.openxmlformats.org/drawingml/2006/main" prst="straightConnector1">
          <a:avLst/>
        </a:prstGeom>
        <a:ln xmlns:a="http://schemas.openxmlformats.org/drawingml/2006/main" w="38100">
          <a:solidFill>
            <a:schemeClr val="accent5">
              <a:lumMod val="20000"/>
              <a:lumOff val="80000"/>
            </a:schemeClr>
          </a:solidFill>
          <a:prstDash val="sysDot"/>
          <a:tailEnd type="triangle"/>
        </a:ln>
      </cdr:spPr>
      <cdr:style>
        <a:lnRef xmlns:a="http://schemas.openxmlformats.org/drawingml/2006/main" idx="3">
          <a:schemeClr val="accent4"/>
        </a:lnRef>
        <a:fillRef xmlns:a="http://schemas.openxmlformats.org/drawingml/2006/main" idx="0">
          <a:schemeClr val="accent4"/>
        </a:fillRef>
        <a:effectRef xmlns:a="http://schemas.openxmlformats.org/drawingml/2006/main" idx="2">
          <a:schemeClr val="accent4"/>
        </a:effectRef>
        <a:fontRef xmlns:a="http://schemas.openxmlformats.org/drawingml/2006/main" idx="minor">
          <a:schemeClr val="tx1"/>
        </a:fontRef>
      </cdr:style>
    </cdr:cxnSp>
  </cdr:relSizeAnchor>
  <cdr:relSizeAnchor xmlns:cdr="http://schemas.openxmlformats.org/drawingml/2006/chartDrawing">
    <cdr:from>
      <cdr:x>0.21838</cdr:x>
      <cdr:y>0.0834</cdr:y>
    </cdr:from>
    <cdr:to>
      <cdr:x>0.28865</cdr:x>
      <cdr:y>0.23426</cdr:y>
    </cdr:to>
    <cdr:sp macro="" textlink="">
      <cdr:nvSpPr>
        <cdr:cNvPr id="25" name="TextBox 24">
          <a:extLst xmlns:a="http://schemas.openxmlformats.org/drawingml/2006/main">
            <a:ext uri="{FF2B5EF4-FFF2-40B4-BE49-F238E27FC236}">
              <a16:creationId xmlns:a16="http://schemas.microsoft.com/office/drawing/2014/main" id="{6FCA46FC-1315-4EBF-BFFB-B9133C07A6E5}"/>
            </a:ext>
          </a:extLst>
        </cdr:cNvPr>
        <cdr:cNvSpPr txBox="1"/>
      </cdr:nvSpPr>
      <cdr:spPr>
        <a:xfrm xmlns:a="http://schemas.openxmlformats.org/drawingml/2006/main">
          <a:off x="2841674" y="505484"/>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0.45441</cdr:x>
      <cdr:y>0.46271</cdr:y>
    </cdr:from>
    <cdr:to>
      <cdr:x>0.48901</cdr:x>
      <cdr:y>0.5</cdr:y>
    </cdr:to>
    <cdr:sp macro="" textlink="">
      <cdr:nvSpPr>
        <cdr:cNvPr id="26" name="TextBox 25">
          <a:extLst xmlns:a="http://schemas.openxmlformats.org/drawingml/2006/main">
            <a:ext uri="{FF2B5EF4-FFF2-40B4-BE49-F238E27FC236}">
              <a16:creationId xmlns:a16="http://schemas.microsoft.com/office/drawing/2014/main" id="{A9C35206-7EC6-4D48-AABE-65E35395A2CF}"/>
            </a:ext>
          </a:extLst>
        </cdr:cNvPr>
        <cdr:cNvSpPr txBox="1"/>
      </cdr:nvSpPr>
      <cdr:spPr>
        <a:xfrm xmlns:a="http://schemas.openxmlformats.org/drawingml/2006/main">
          <a:off x="5913121" y="2804599"/>
          <a:ext cx="450166" cy="22603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0.14198</cdr:x>
      <cdr:y>0.04726</cdr:y>
    </cdr:from>
    <cdr:to>
      <cdr:x>0.25441</cdr:x>
      <cdr:y>0.20509</cdr:y>
    </cdr:to>
    <cdr:sp macro="" textlink="">
      <cdr:nvSpPr>
        <cdr:cNvPr id="28" name="TextBox 27">
          <a:extLst xmlns:a="http://schemas.openxmlformats.org/drawingml/2006/main">
            <a:ext uri="{FF2B5EF4-FFF2-40B4-BE49-F238E27FC236}">
              <a16:creationId xmlns:a16="http://schemas.microsoft.com/office/drawing/2014/main" id="{4506A60A-2D1B-4CB2-962C-24452FBD6F0F}"/>
            </a:ext>
          </a:extLst>
        </cdr:cNvPr>
        <cdr:cNvSpPr txBox="1"/>
      </cdr:nvSpPr>
      <cdr:spPr>
        <a:xfrm xmlns:a="http://schemas.openxmlformats.org/drawingml/2006/main">
          <a:off x="1847558" y="286482"/>
          <a:ext cx="1463040" cy="95660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800" dirty="0">
              <a:solidFill>
                <a:schemeClr val="bg1"/>
              </a:solidFill>
              <a:latin typeface="Berlin Sans FB" panose="020E0602020502020306" pitchFamily="34" charset="0"/>
            </a:rPr>
            <a:t>Promoting product</a:t>
          </a:r>
        </a:p>
        <a:p xmlns:a="http://schemas.openxmlformats.org/drawingml/2006/main">
          <a:r>
            <a:rPr lang="en-US" sz="1800" dirty="0">
              <a:solidFill>
                <a:schemeClr val="bg1"/>
              </a:solidFill>
              <a:latin typeface="Berlin Sans FB" panose="020E0602020502020306" pitchFamily="34" charset="0"/>
            </a:rPr>
            <a:t>and Develop ideas</a:t>
          </a:r>
        </a:p>
      </cdr:txBody>
    </cdr:sp>
  </cdr:relSizeAnchor>
  <cdr:relSizeAnchor xmlns:cdr="http://schemas.openxmlformats.org/drawingml/2006/chartDrawing">
    <cdr:from>
      <cdr:x>0.46486</cdr:x>
      <cdr:y>0.42457</cdr:y>
    </cdr:from>
    <cdr:to>
      <cdr:x>0.53514</cdr:x>
      <cdr:y>0.57543</cdr:y>
    </cdr:to>
    <cdr:sp macro="" textlink="">
      <cdr:nvSpPr>
        <cdr:cNvPr id="41" name="TextBox 40">
          <a:extLst xmlns:a="http://schemas.openxmlformats.org/drawingml/2006/main">
            <a:ext uri="{FF2B5EF4-FFF2-40B4-BE49-F238E27FC236}">
              <a16:creationId xmlns:a16="http://schemas.microsoft.com/office/drawing/2014/main" id="{7C4E2F5C-465E-4CA6-99E8-032AF9FBC8C2}"/>
            </a:ext>
          </a:extLst>
        </cdr:cNvPr>
        <cdr:cNvSpPr txBox="1"/>
      </cdr:nvSpPr>
      <cdr:spPr>
        <a:xfrm xmlns:a="http://schemas.openxmlformats.org/drawingml/2006/main">
          <a:off x="6049108" y="2573435"/>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0.42739</cdr:x>
      <cdr:y>0.10993</cdr:y>
    </cdr:from>
    <cdr:to>
      <cdr:x>0.49766</cdr:x>
      <cdr:y>0.26079</cdr:y>
    </cdr:to>
    <cdr:sp macro="" textlink="">
      <cdr:nvSpPr>
        <cdr:cNvPr id="42" name="TextBox 41">
          <a:extLst xmlns:a="http://schemas.openxmlformats.org/drawingml/2006/main">
            <a:ext uri="{FF2B5EF4-FFF2-40B4-BE49-F238E27FC236}">
              <a16:creationId xmlns:a16="http://schemas.microsoft.com/office/drawing/2014/main" id="{E0374222-4361-4DCC-8D88-3BABBB2469C2}"/>
            </a:ext>
          </a:extLst>
        </cdr:cNvPr>
        <cdr:cNvSpPr txBox="1"/>
      </cdr:nvSpPr>
      <cdr:spPr>
        <a:xfrm xmlns:a="http://schemas.openxmlformats.org/drawingml/2006/main">
          <a:off x="5561428" y="666310"/>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0.34306</cdr:x>
      <cdr:y>0.05655</cdr:y>
    </cdr:from>
    <cdr:to>
      <cdr:x>0.6155</cdr:x>
      <cdr:y>0.12997</cdr:y>
    </cdr:to>
    <cdr:sp macro="" textlink="">
      <cdr:nvSpPr>
        <cdr:cNvPr id="43" name="TextBox 42">
          <a:extLst xmlns:a="http://schemas.openxmlformats.org/drawingml/2006/main">
            <a:ext uri="{FF2B5EF4-FFF2-40B4-BE49-F238E27FC236}">
              <a16:creationId xmlns:a16="http://schemas.microsoft.com/office/drawing/2014/main" id="{AD33F219-982D-4619-9576-9D43A463C0F0}"/>
            </a:ext>
          </a:extLst>
        </cdr:cNvPr>
        <cdr:cNvSpPr txBox="1"/>
      </cdr:nvSpPr>
      <cdr:spPr>
        <a:xfrm xmlns:a="http://schemas.openxmlformats.org/drawingml/2006/main">
          <a:off x="4464148" y="342754"/>
          <a:ext cx="3545059" cy="445036"/>
        </a:xfrm>
        <a:prstGeom xmlns:a="http://schemas.openxmlformats.org/drawingml/2006/main" prst="rect">
          <a:avLst/>
        </a:prstGeom>
        <a:scene3d xmlns:a="http://schemas.openxmlformats.org/drawingml/2006/main">
          <a:camera prst="perspectiveAbove"/>
          <a:lightRig rig="threePt" dir="t"/>
        </a:scene3d>
      </cdr:spPr>
      <cdr:txBody>
        <a:bodyPr xmlns:a="http://schemas.openxmlformats.org/drawingml/2006/main" vertOverflow="clip" wrap="none" rtlCol="0"/>
        <a:lstStyle xmlns:a="http://schemas.openxmlformats.org/drawingml/2006/main"/>
        <a:p xmlns:a="http://schemas.openxmlformats.org/drawingml/2006/main">
          <a:r>
            <a:rPr lang="en-US" sz="2000" i="1" dirty="0">
              <a:solidFill>
                <a:schemeClr val="bg1"/>
              </a:solidFill>
              <a:latin typeface="Berlin Sans FB" panose="020E0602020502020306" pitchFamily="34" charset="0"/>
            </a:rPr>
            <a:t>Briefing and meeting session</a:t>
          </a:r>
        </a:p>
      </cdr:txBody>
    </cdr:sp>
  </cdr:relSizeAnchor>
  <cdr:relSizeAnchor xmlns:cdr="http://schemas.openxmlformats.org/drawingml/2006/chartDrawing">
    <cdr:from>
      <cdr:x>0.78955</cdr:x>
      <cdr:y>0.86445</cdr:y>
    </cdr:from>
    <cdr:to>
      <cdr:x>0.97009</cdr:x>
      <cdr:y>1</cdr:y>
    </cdr:to>
    <cdr:sp macro="" textlink="">
      <cdr:nvSpPr>
        <cdr:cNvPr id="44" name="TextBox 43">
          <a:extLst xmlns:a="http://schemas.openxmlformats.org/drawingml/2006/main">
            <a:ext uri="{FF2B5EF4-FFF2-40B4-BE49-F238E27FC236}">
              <a16:creationId xmlns:a16="http://schemas.microsoft.com/office/drawing/2014/main" id="{8C72ACCC-0C61-42A8-9C57-616B9AC8BD40}"/>
            </a:ext>
          </a:extLst>
        </cdr:cNvPr>
        <cdr:cNvSpPr txBox="1"/>
      </cdr:nvSpPr>
      <cdr:spPr>
        <a:xfrm xmlns:a="http://schemas.openxmlformats.org/drawingml/2006/main">
          <a:off x="10274104" y="5113607"/>
          <a:ext cx="2349305" cy="80185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a:solidFill>
                <a:schemeClr val="bg1"/>
              </a:solidFill>
            </a:rPr>
            <a:t>Based of Nexlabs  Marketing Agency</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96901-05F5-434C-8992-5699FEAA24DB}" type="datetimeFigureOut">
              <a:rPr lang="en-US" smtClean="0"/>
              <a:t>8/5/2019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34C7A-39E0-4688-B477-76C68A8C2C11}" type="slidenum">
              <a:rPr lang="en-US" smtClean="0"/>
              <a:t>‹#›</a:t>
            </a:fld>
            <a:endParaRPr lang="en-US"/>
          </a:p>
        </p:txBody>
      </p:sp>
    </p:spTree>
    <p:extLst>
      <p:ext uri="{BB962C8B-B14F-4D97-AF65-F5344CB8AC3E}">
        <p14:creationId xmlns:p14="http://schemas.microsoft.com/office/powerpoint/2010/main" val="4098495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098-2D52-470B-B8A7-70006FC02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CD1BDD-BB96-4D00-BD06-A63A4D7E19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A9697A-51A0-40E2-A623-C45A2EEBC235}"/>
              </a:ext>
            </a:extLst>
          </p:cNvPr>
          <p:cNvSpPr>
            <a:spLocks noGrp="1"/>
          </p:cNvSpPr>
          <p:nvPr>
            <p:ph type="dt" sz="half" idx="10"/>
          </p:nvPr>
        </p:nvSpPr>
        <p:spPr/>
        <p:txBody>
          <a:bodyPr/>
          <a:lstStyle/>
          <a:p>
            <a:fld id="{01E6CEC0-5FE8-4737-AAA0-579DDADFD652}" type="datetimeFigureOut">
              <a:rPr lang="en-US" smtClean="0"/>
              <a:t>8/5/2019</a:t>
            </a:fld>
            <a:endParaRPr lang="en-US"/>
          </a:p>
        </p:txBody>
      </p:sp>
      <p:sp>
        <p:nvSpPr>
          <p:cNvPr id="5" name="Footer Placeholder 4">
            <a:extLst>
              <a:ext uri="{FF2B5EF4-FFF2-40B4-BE49-F238E27FC236}">
                <a16:creationId xmlns:a16="http://schemas.microsoft.com/office/drawing/2014/main" id="{4D1FF41B-1FEB-4D8D-8855-F20C83CDB9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911A3-7D3C-4A2C-B559-97267E373D39}"/>
              </a:ext>
            </a:extLst>
          </p:cNvPr>
          <p:cNvSpPr>
            <a:spLocks noGrp="1"/>
          </p:cNvSpPr>
          <p:nvPr>
            <p:ph type="sldNum" sz="quarter" idx="12"/>
          </p:nvPr>
        </p:nvSpPr>
        <p:spPr/>
        <p:txBody>
          <a:bodyPr/>
          <a:lstStyle/>
          <a:p>
            <a:fld id="{CFE12C93-5DBE-432E-A726-3F5F163E2C45}" type="slidenum">
              <a:rPr lang="en-US" smtClean="0"/>
              <a:t>‹#›</a:t>
            </a:fld>
            <a:endParaRPr lang="en-US"/>
          </a:p>
        </p:txBody>
      </p:sp>
    </p:spTree>
    <p:extLst>
      <p:ext uri="{BB962C8B-B14F-4D97-AF65-F5344CB8AC3E}">
        <p14:creationId xmlns:p14="http://schemas.microsoft.com/office/powerpoint/2010/main" val="104866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D736D-F886-4314-9EAC-AA875A30E5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CF9C76-FC84-448F-B8D5-FE3FAA3752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F4EB8A-EDBE-4A1F-888E-9B9B682D62BE}"/>
              </a:ext>
            </a:extLst>
          </p:cNvPr>
          <p:cNvSpPr>
            <a:spLocks noGrp="1"/>
          </p:cNvSpPr>
          <p:nvPr>
            <p:ph type="dt" sz="half" idx="10"/>
          </p:nvPr>
        </p:nvSpPr>
        <p:spPr/>
        <p:txBody>
          <a:bodyPr/>
          <a:lstStyle/>
          <a:p>
            <a:fld id="{01E6CEC0-5FE8-4737-AAA0-579DDADFD652}" type="datetimeFigureOut">
              <a:rPr lang="en-US" smtClean="0"/>
              <a:t>8/5/2019</a:t>
            </a:fld>
            <a:endParaRPr lang="en-US"/>
          </a:p>
        </p:txBody>
      </p:sp>
      <p:sp>
        <p:nvSpPr>
          <p:cNvPr id="5" name="Footer Placeholder 4">
            <a:extLst>
              <a:ext uri="{FF2B5EF4-FFF2-40B4-BE49-F238E27FC236}">
                <a16:creationId xmlns:a16="http://schemas.microsoft.com/office/drawing/2014/main" id="{23D1D6DA-47CD-4886-A478-8871B626D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E661F0-1B45-42C0-AA7A-B30838C5AC42}"/>
              </a:ext>
            </a:extLst>
          </p:cNvPr>
          <p:cNvSpPr>
            <a:spLocks noGrp="1"/>
          </p:cNvSpPr>
          <p:nvPr>
            <p:ph type="sldNum" sz="quarter" idx="12"/>
          </p:nvPr>
        </p:nvSpPr>
        <p:spPr/>
        <p:txBody>
          <a:bodyPr/>
          <a:lstStyle/>
          <a:p>
            <a:fld id="{CFE12C93-5DBE-432E-A726-3F5F163E2C45}" type="slidenum">
              <a:rPr lang="en-US" smtClean="0"/>
              <a:t>‹#›</a:t>
            </a:fld>
            <a:endParaRPr lang="en-US"/>
          </a:p>
        </p:txBody>
      </p:sp>
    </p:spTree>
    <p:extLst>
      <p:ext uri="{BB962C8B-B14F-4D97-AF65-F5344CB8AC3E}">
        <p14:creationId xmlns:p14="http://schemas.microsoft.com/office/powerpoint/2010/main" val="3791954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6430A8-60DA-4360-A50C-61798DDA48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097423-3E72-4835-9067-A4AB121945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4F129-369C-4D87-A24D-D5D94C087DE5}"/>
              </a:ext>
            </a:extLst>
          </p:cNvPr>
          <p:cNvSpPr>
            <a:spLocks noGrp="1"/>
          </p:cNvSpPr>
          <p:nvPr>
            <p:ph type="dt" sz="half" idx="10"/>
          </p:nvPr>
        </p:nvSpPr>
        <p:spPr/>
        <p:txBody>
          <a:bodyPr/>
          <a:lstStyle/>
          <a:p>
            <a:fld id="{01E6CEC0-5FE8-4737-AAA0-579DDADFD652}" type="datetimeFigureOut">
              <a:rPr lang="en-US" smtClean="0"/>
              <a:t>8/5/2019</a:t>
            </a:fld>
            <a:endParaRPr lang="en-US"/>
          </a:p>
        </p:txBody>
      </p:sp>
      <p:sp>
        <p:nvSpPr>
          <p:cNvPr id="5" name="Footer Placeholder 4">
            <a:extLst>
              <a:ext uri="{FF2B5EF4-FFF2-40B4-BE49-F238E27FC236}">
                <a16:creationId xmlns:a16="http://schemas.microsoft.com/office/drawing/2014/main" id="{CC380206-73F6-4D79-A69C-80B40D9DF6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378A7-B914-498D-9520-D7AB72548F26}"/>
              </a:ext>
            </a:extLst>
          </p:cNvPr>
          <p:cNvSpPr>
            <a:spLocks noGrp="1"/>
          </p:cNvSpPr>
          <p:nvPr>
            <p:ph type="sldNum" sz="quarter" idx="12"/>
          </p:nvPr>
        </p:nvSpPr>
        <p:spPr/>
        <p:txBody>
          <a:bodyPr/>
          <a:lstStyle/>
          <a:p>
            <a:fld id="{CFE12C93-5DBE-432E-A726-3F5F163E2C45}" type="slidenum">
              <a:rPr lang="en-US" smtClean="0"/>
              <a:t>‹#›</a:t>
            </a:fld>
            <a:endParaRPr lang="en-US"/>
          </a:p>
        </p:txBody>
      </p:sp>
    </p:spTree>
    <p:extLst>
      <p:ext uri="{BB962C8B-B14F-4D97-AF65-F5344CB8AC3E}">
        <p14:creationId xmlns:p14="http://schemas.microsoft.com/office/powerpoint/2010/main" val="2524109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37F9-24BC-44C2-B740-3600951995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CD1A08-BA9C-477F-BAAE-F1FE04D90C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F5BAE-0358-43D8-AA71-ECF8CF6842E5}"/>
              </a:ext>
            </a:extLst>
          </p:cNvPr>
          <p:cNvSpPr>
            <a:spLocks noGrp="1"/>
          </p:cNvSpPr>
          <p:nvPr>
            <p:ph type="dt" sz="half" idx="10"/>
          </p:nvPr>
        </p:nvSpPr>
        <p:spPr/>
        <p:txBody>
          <a:bodyPr/>
          <a:lstStyle/>
          <a:p>
            <a:fld id="{01E6CEC0-5FE8-4737-AAA0-579DDADFD652}" type="datetimeFigureOut">
              <a:rPr lang="en-US" smtClean="0"/>
              <a:t>8/5/2019</a:t>
            </a:fld>
            <a:endParaRPr lang="en-US"/>
          </a:p>
        </p:txBody>
      </p:sp>
      <p:sp>
        <p:nvSpPr>
          <p:cNvPr id="5" name="Footer Placeholder 4">
            <a:extLst>
              <a:ext uri="{FF2B5EF4-FFF2-40B4-BE49-F238E27FC236}">
                <a16:creationId xmlns:a16="http://schemas.microsoft.com/office/drawing/2014/main" id="{9CDCC06A-91BA-4943-9D5D-AD2E99CDA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C313C7-7260-4280-8CED-8A9057BDA000}"/>
              </a:ext>
            </a:extLst>
          </p:cNvPr>
          <p:cNvSpPr>
            <a:spLocks noGrp="1"/>
          </p:cNvSpPr>
          <p:nvPr>
            <p:ph type="sldNum" sz="quarter" idx="12"/>
          </p:nvPr>
        </p:nvSpPr>
        <p:spPr/>
        <p:txBody>
          <a:bodyPr/>
          <a:lstStyle/>
          <a:p>
            <a:fld id="{CFE12C93-5DBE-432E-A726-3F5F163E2C45}" type="slidenum">
              <a:rPr lang="en-US" smtClean="0"/>
              <a:t>‹#›</a:t>
            </a:fld>
            <a:endParaRPr lang="en-US"/>
          </a:p>
        </p:txBody>
      </p:sp>
    </p:spTree>
    <p:extLst>
      <p:ext uri="{BB962C8B-B14F-4D97-AF65-F5344CB8AC3E}">
        <p14:creationId xmlns:p14="http://schemas.microsoft.com/office/powerpoint/2010/main" val="449528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6D080-D731-4CA8-9D06-7CEB681F02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0C5EA9-6D2A-43D0-8B7D-770FEE63E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D940DB-C3A1-4774-8907-7D01EA0B9D97}"/>
              </a:ext>
            </a:extLst>
          </p:cNvPr>
          <p:cNvSpPr>
            <a:spLocks noGrp="1"/>
          </p:cNvSpPr>
          <p:nvPr>
            <p:ph type="dt" sz="half" idx="10"/>
          </p:nvPr>
        </p:nvSpPr>
        <p:spPr/>
        <p:txBody>
          <a:bodyPr/>
          <a:lstStyle/>
          <a:p>
            <a:fld id="{01E6CEC0-5FE8-4737-AAA0-579DDADFD652}" type="datetimeFigureOut">
              <a:rPr lang="en-US" smtClean="0"/>
              <a:t>8/5/2019</a:t>
            </a:fld>
            <a:endParaRPr lang="en-US"/>
          </a:p>
        </p:txBody>
      </p:sp>
      <p:sp>
        <p:nvSpPr>
          <p:cNvPr id="5" name="Footer Placeholder 4">
            <a:extLst>
              <a:ext uri="{FF2B5EF4-FFF2-40B4-BE49-F238E27FC236}">
                <a16:creationId xmlns:a16="http://schemas.microsoft.com/office/drawing/2014/main" id="{091D80A1-6509-4FC2-AD53-B37B2DF3C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8D667-4A1A-4EAB-B0F7-27B5BD518466}"/>
              </a:ext>
            </a:extLst>
          </p:cNvPr>
          <p:cNvSpPr>
            <a:spLocks noGrp="1"/>
          </p:cNvSpPr>
          <p:nvPr>
            <p:ph type="sldNum" sz="quarter" idx="12"/>
          </p:nvPr>
        </p:nvSpPr>
        <p:spPr/>
        <p:txBody>
          <a:bodyPr/>
          <a:lstStyle/>
          <a:p>
            <a:fld id="{CFE12C93-5DBE-432E-A726-3F5F163E2C45}" type="slidenum">
              <a:rPr lang="en-US" smtClean="0"/>
              <a:t>‹#›</a:t>
            </a:fld>
            <a:endParaRPr lang="en-US"/>
          </a:p>
        </p:txBody>
      </p:sp>
    </p:spTree>
    <p:extLst>
      <p:ext uri="{BB962C8B-B14F-4D97-AF65-F5344CB8AC3E}">
        <p14:creationId xmlns:p14="http://schemas.microsoft.com/office/powerpoint/2010/main" val="1594341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5FA8-D08A-43CE-9E38-E578EE6E8C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009706-B2E1-402A-83F0-B42CB1487E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F00790-E117-4DB1-B14C-7D6FEABCA4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CC9AC7-BDBA-4F32-BE85-254D09377E18}"/>
              </a:ext>
            </a:extLst>
          </p:cNvPr>
          <p:cNvSpPr>
            <a:spLocks noGrp="1"/>
          </p:cNvSpPr>
          <p:nvPr>
            <p:ph type="dt" sz="half" idx="10"/>
          </p:nvPr>
        </p:nvSpPr>
        <p:spPr/>
        <p:txBody>
          <a:bodyPr/>
          <a:lstStyle/>
          <a:p>
            <a:fld id="{01E6CEC0-5FE8-4737-AAA0-579DDADFD652}" type="datetimeFigureOut">
              <a:rPr lang="en-US" smtClean="0"/>
              <a:t>8/5/2019</a:t>
            </a:fld>
            <a:endParaRPr lang="en-US"/>
          </a:p>
        </p:txBody>
      </p:sp>
      <p:sp>
        <p:nvSpPr>
          <p:cNvPr id="6" name="Footer Placeholder 5">
            <a:extLst>
              <a:ext uri="{FF2B5EF4-FFF2-40B4-BE49-F238E27FC236}">
                <a16:creationId xmlns:a16="http://schemas.microsoft.com/office/drawing/2014/main" id="{12089232-CF40-40E3-9A5A-F616EA078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76DC7-345E-44B2-BD6F-0E345FAC301E}"/>
              </a:ext>
            </a:extLst>
          </p:cNvPr>
          <p:cNvSpPr>
            <a:spLocks noGrp="1"/>
          </p:cNvSpPr>
          <p:nvPr>
            <p:ph type="sldNum" sz="quarter" idx="12"/>
          </p:nvPr>
        </p:nvSpPr>
        <p:spPr/>
        <p:txBody>
          <a:bodyPr/>
          <a:lstStyle/>
          <a:p>
            <a:fld id="{CFE12C93-5DBE-432E-A726-3F5F163E2C45}" type="slidenum">
              <a:rPr lang="en-US" smtClean="0"/>
              <a:t>‹#›</a:t>
            </a:fld>
            <a:endParaRPr lang="en-US"/>
          </a:p>
        </p:txBody>
      </p:sp>
    </p:spTree>
    <p:extLst>
      <p:ext uri="{BB962C8B-B14F-4D97-AF65-F5344CB8AC3E}">
        <p14:creationId xmlns:p14="http://schemas.microsoft.com/office/powerpoint/2010/main" val="3140915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3BD9-780D-4681-BDFE-0282BD80EF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3E8519-0B95-42E3-9939-972121986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3668B6-8B3E-42B8-A190-7D2FA27AE6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C5430F-74BD-4091-9D4D-5D53DB6435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CF7F8E-8F72-4205-BED2-C48C2C3394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8548CA-3A9C-4A5B-A8F8-689F7C934AD3}"/>
              </a:ext>
            </a:extLst>
          </p:cNvPr>
          <p:cNvSpPr>
            <a:spLocks noGrp="1"/>
          </p:cNvSpPr>
          <p:nvPr>
            <p:ph type="dt" sz="half" idx="10"/>
          </p:nvPr>
        </p:nvSpPr>
        <p:spPr/>
        <p:txBody>
          <a:bodyPr/>
          <a:lstStyle/>
          <a:p>
            <a:fld id="{01E6CEC0-5FE8-4737-AAA0-579DDADFD652}" type="datetimeFigureOut">
              <a:rPr lang="en-US" smtClean="0"/>
              <a:t>8/5/2019</a:t>
            </a:fld>
            <a:endParaRPr lang="en-US"/>
          </a:p>
        </p:txBody>
      </p:sp>
      <p:sp>
        <p:nvSpPr>
          <p:cNvPr id="8" name="Footer Placeholder 7">
            <a:extLst>
              <a:ext uri="{FF2B5EF4-FFF2-40B4-BE49-F238E27FC236}">
                <a16:creationId xmlns:a16="http://schemas.microsoft.com/office/drawing/2014/main" id="{08DDAE17-B165-41D8-B8DC-9FDA820AF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ECF022-158C-49BE-9DA3-758DFB0CC08F}"/>
              </a:ext>
            </a:extLst>
          </p:cNvPr>
          <p:cNvSpPr>
            <a:spLocks noGrp="1"/>
          </p:cNvSpPr>
          <p:nvPr>
            <p:ph type="sldNum" sz="quarter" idx="12"/>
          </p:nvPr>
        </p:nvSpPr>
        <p:spPr/>
        <p:txBody>
          <a:bodyPr/>
          <a:lstStyle/>
          <a:p>
            <a:fld id="{CFE12C93-5DBE-432E-A726-3F5F163E2C45}" type="slidenum">
              <a:rPr lang="en-US" smtClean="0"/>
              <a:t>‹#›</a:t>
            </a:fld>
            <a:endParaRPr lang="en-US"/>
          </a:p>
        </p:txBody>
      </p:sp>
    </p:spTree>
    <p:extLst>
      <p:ext uri="{BB962C8B-B14F-4D97-AF65-F5344CB8AC3E}">
        <p14:creationId xmlns:p14="http://schemas.microsoft.com/office/powerpoint/2010/main" val="1427176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31ED-C891-4544-9DF6-CCE5EA1D5F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445D52-084F-422E-94D7-2C7807045EBB}"/>
              </a:ext>
            </a:extLst>
          </p:cNvPr>
          <p:cNvSpPr>
            <a:spLocks noGrp="1"/>
          </p:cNvSpPr>
          <p:nvPr>
            <p:ph type="dt" sz="half" idx="10"/>
          </p:nvPr>
        </p:nvSpPr>
        <p:spPr/>
        <p:txBody>
          <a:bodyPr/>
          <a:lstStyle/>
          <a:p>
            <a:fld id="{01E6CEC0-5FE8-4737-AAA0-579DDADFD652}" type="datetimeFigureOut">
              <a:rPr lang="en-US" smtClean="0"/>
              <a:t>8/5/2019</a:t>
            </a:fld>
            <a:endParaRPr lang="en-US"/>
          </a:p>
        </p:txBody>
      </p:sp>
      <p:sp>
        <p:nvSpPr>
          <p:cNvPr id="4" name="Footer Placeholder 3">
            <a:extLst>
              <a:ext uri="{FF2B5EF4-FFF2-40B4-BE49-F238E27FC236}">
                <a16:creationId xmlns:a16="http://schemas.microsoft.com/office/drawing/2014/main" id="{C7656048-AE32-4E0C-B1CC-674AF9AEFC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5E2A1A-73F5-45FB-BC68-7CAC75634385}"/>
              </a:ext>
            </a:extLst>
          </p:cNvPr>
          <p:cNvSpPr>
            <a:spLocks noGrp="1"/>
          </p:cNvSpPr>
          <p:nvPr>
            <p:ph type="sldNum" sz="quarter" idx="12"/>
          </p:nvPr>
        </p:nvSpPr>
        <p:spPr/>
        <p:txBody>
          <a:bodyPr/>
          <a:lstStyle/>
          <a:p>
            <a:fld id="{CFE12C93-5DBE-432E-A726-3F5F163E2C45}" type="slidenum">
              <a:rPr lang="en-US" smtClean="0"/>
              <a:t>‹#›</a:t>
            </a:fld>
            <a:endParaRPr lang="en-US"/>
          </a:p>
        </p:txBody>
      </p:sp>
    </p:spTree>
    <p:extLst>
      <p:ext uri="{BB962C8B-B14F-4D97-AF65-F5344CB8AC3E}">
        <p14:creationId xmlns:p14="http://schemas.microsoft.com/office/powerpoint/2010/main" val="2484599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AE7241-1473-4147-B6BC-E5D36DBE2378}"/>
              </a:ext>
            </a:extLst>
          </p:cNvPr>
          <p:cNvSpPr>
            <a:spLocks noGrp="1"/>
          </p:cNvSpPr>
          <p:nvPr>
            <p:ph type="dt" sz="half" idx="10"/>
          </p:nvPr>
        </p:nvSpPr>
        <p:spPr/>
        <p:txBody>
          <a:bodyPr/>
          <a:lstStyle/>
          <a:p>
            <a:fld id="{01E6CEC0-5FE8-4737-AAA0-579DDADFD652}" type="datetimeFigureOut">
              <a:rPr lang="en-US" smtClean="0"/>
              <a:t>8/5/2019</a:t>
            </a:fld>
            <a:endParaRPr lang="en-US"/>
          </a:p>
        </p:txBody>
      </p:sp>
      <p:sp>
        <p:nvSpPr>
          <p:cNvPr id="3" name="Footer Placeholder 2">
            <a:extLst>
              <a:ext uri="{FF2B5EF4-FFF2-40B4-BE49-F238E27FC236}">
                <a16:creationId xmlns:a16="http://schemas.microsoft.com/office/drawing/2014/main" id="{C7D0FC61-8140-44FD-BDEA-C712A75180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09FF54-BB91-46D8-B2F9-5B50B8C57946}"/>
              </a:ext>
            </a:extLst>
          </p:cNvPr>
          <p:cNvSpPr>
            <a:spLocks noGrp="1"/>
          </p:cNvSpPr>
          <p:nvPr>
            <p:ph type="sldNum" sz="quarter" idx="12"/>
          </p:nvPr>
        </p:nvSpPr>
        <p:spPr/>
        <p:txBody>
          <a:bodyPr/>
          <a:lstStyle/>
          <a:p>
            <a:fld id="{CFE12C93-5DBE-432E-A726-3F5F163E2C45}" type="slidenum">
              <a:rPr lang="en-US" smtClean="0"/>
              <a:t>‹#›</a:t>
            </a:fld>
            <a:endParaRPr lang="en-US"/>
          </a:p>
        </p:txBody>
      </p:sp>
    </p:spTree>
    <p:extLst>
      <p:ext uri="{BB962C8B-B14F-4D97-AF65-F5344CB8AC3E}">
        <p14:creationId xmlns:p14="http://schemas.microsoft.com/office/powerpoint/2010/main" val="1464868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426C-43E4-426A-AA51-E3EBF7526B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C54F56-B602-45E0-B229-97A56263AF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44382A-D4CB-487A-82FA-9950DFB07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5CE478-9BFE-4530-82F8-F698195440D8}"/>
              </a:ext>
            </a:extLst>
          </p:cNvPr>
          <p:cNvSpPr>
            <a:spLocks noGrp="1"/>
          </p:cNvSpPr>
          <p:nvPr>
            <p:ph type="dt" sz="half" idx="10"/>
          </p:nvPr>
        </p:nvSpPr>
        <p:spPr/>
        <p:txBody>
          <a:bodyPr/>
          <a:lstStyle/>
          <a:p>
            <a:fld id="{01E6CEC0-5FE8-4737-AAA0-579DDADFD652}" type="datetimeFigureOut">
              <a:rPr lang="en-US" smtClean="0"/>
              <a:t>8/5/2019</a:t>
            </a:fld>
            <a:endParaRPr lang="en-US"/>
          </a:p>
        </p:txBody>
      </p:sp>
      <p:sp>
        <p:nvSpPr>
          <p:cNvPr id="6" name="Footer Placeholder 5">
            <a:extLst>
              <a:ext uri="{FF2B5EF4-FFF2-40B4-BE49-F238E27FC236}">
                <a16:creationId xmlns:a16="http://schemas.microsoft.com/office/drawing/2014/main" id="{40B10C3C-DF18-46C2-8247-8CF2B17EF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916FD-9A98-4769-A449-C1CF1B77C7D3}"/>
              </a:ext>
            </a:extLst>
          </p:cNvPr>
          <p:cNvSpPr>
            <a:spLocks noGrp="1"/>
          </p:cNvSpPr>
          <p:nvPr>
            <p:ph type="sldNum" sz="quarter" idx="12"/>
          </p:nvPr>
        </p:nvSpPr>
        <p:spPr/>
        <p:txBody>
          <a:bodyPr/>
          <a:lstStyle/>
          <a:p>
            <a:fld id="{CFE12C93-5DBE-432E-A726-3F5F163E2C45}" type="slidenum">
              <a:rPr lang="en-US" smtClean="0"/>
              <a:t>‹#›</a:t>
            </a:fld>
            <a:endParaRPr lang="en-US"/>
          </a:p>
        </p:txBody>
      </p:sp>
    </p:spTree>
    <p:extLst>
      <p:ext uri="{BB962C8B-B14F-4D97-AF65-F5344CB8AC3E}">
        <p14:creationId xmlns:p14="http://schemas.microsoft.com/office/powerpoint/2010/main" val="147816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F919-560E-4AD5-94A6-7B541DA7F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09FD9D-C1EC-4824-9949-AC5D005810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3DB3FA-D09A-435B-8A72-412E5A1D6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1D3B03-E05B-4831-A0FA-501EB5B7A077}"/>
              </a:ext>
            </a:extLst>
          </p:cNvPr>
          <p:cNvSpPr>
            <a:spLocks noGrp="1"/>
          </p:cNvSpPr>
          <p:nvPr>
            <p:ph type="dt" sz="half" idx="10"/>
          </p:nvPr>
        </p:nvSpPr>
        <p:spPr/>
        <p:txBody>
          <a:bodyPr/>
          <a:lstStyle/>
          <a:p>
            <a:fld id="{01E6CEC0-5FE8-4737-AAA0-579DDADFD652}" type="datetimeFigureOut">
              <a:rPr lang="en-US" smtClean="0"/>
              <a:t>8/5/2019</a:t>
            </a:fld>
            <a:endParaRPr lang="en-US"/>
          </a:p>
        </p:txBody>
      </p:sp>
      <p:sp>
        <p:nvSpPr>
          <p:cNvPr id="6" name="Footer Placeholder 5">
            <a:extLst>
              <a:ext uri="{FF2B5EF4-FFF2-40B4-BE49-F238E27FC236}">
                <a16:creationId xmlns:a16="http://schemas.microsoft.com/office/drawing/2014/main" id="{2FF50D05-CDF9-474C-80B0-7DF186191C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1D057E-C85B-45FE-BE3E-E581761A3D6C}"/>
              </a:ext>
            </a:extLst>
          </p:cNvPr>
          <p:cNvSpPr>
            <a:spLocks noGrp="1"/>
          </p:cNvSpPr>
          <p:nvPr>
            <p:ph type="sldNum" sz="quarter" idx="12"/>
          </p:nvPr>
        </p:nvSpPr>
        <p:spPr/>
        <p:txBody>
          <a:bodyPr/>
          <a:lstStyle/>
          <a:p>
            <a:fld id="{CFE12C93-5DBE-432E-A726-3F5F163E2C45}" type="slidenum">
              <a:rPr lang="en-US" smtClean="0"/>
              <a:t>‹#›</a:t>
            </a:fld>
            <a:endParaRPr lang="en-US"/>
          </a:p>
        </p:txBody>
      </p:sp>
    </p:spTree>
    <p:extLst>
      <p:ext uri="{BB962C8B-B14F-4D97-AF65-F5344CB8AC3E}">
        <p14:creationId xmlns:p14="http://schemas.microsoft.com/office/powerpoint/2010/main" val="10575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3ACF9-A5C2-49E0-A9B0-EBD94C0E50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6302E7-072A-4747-81F7-80F8B4C58C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0DCA-417E-4DF8-9FAE-784F1A36B6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E6CEC0-5FE8-4737-AAA0-579DDADFD652}" type="datetimeFigureOut">
              <a:rPr lang="en-US" smtClean="0"/>
              <a:t>8/5/2019</a:t>
            </a:fld>
            <a:endParaRPr lang="en-US"/>
          </a:p>
        </p:txBody>
      </p:sp>
      <p:sp>
        <p:nvSpPr>
          <p:cNvPr id="5" name="Footer Placeholder 4">
            <a:extLst>
              <a:ext uri="{FF2B5EF4-FFF2-40B4-BE49-F238E27FC236}">
                <a16:creationId xmlns:a16="http://schemas.microsoft.com/office/drawing/2014/main" id="{B13E8B21-BEEB-4174-B092-660F482076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2405DE-D5B1-463A-A1B2-7E2E41853E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12C93-5DBE-432E-A726-3F5F163E2C45}" type="slidenum">
              <a:rPr lang="en-US" smtClean="0"/>
              <a:t>‹#›</a:t>
            </a:fld>
            <a:endParaRPr lang="en-US"/>
          </a:p>
        </p:txBody>
      </p:sp>
    </p:spTree>
    <p:extLst>
      <p:ext uri="{BB962C8B-B14F-4D97-AF65-F5344CB8AC3E}">
        <p14:creationId xmlns:p14="http://schemas.microsoft.com/office/powerpoint/2010/main" val="347561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25C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751A-7093-4978-B502-B027F96BC343}"/>
              </a:ext>
            </a:extLst>
          </p:cNvPr>
          <p:cNvSpPr>
            <a:spLocks noGrp="1"/>
          </p:cNvSpPr>
          <p:nvPr>
            <p:ph type="ctrTitle"/>
          </p:nvPr>
        </p:nvSpPr>
        <p:spPr/>
        <p:txBody>
          <a:bodyPr/>
          <a:lstStyle/>
          <a:p>
            <a:r>
              <a:rPr lang="en-US" dirty="0"/>
              <a:t>Ethics of Digital Marketing</a:t>
            </a:r>
          </a:p>
        </p:txBody>
      </p:sp>
      <p:sp>
        <p:nvSpPr>
          <p:cNvPr id="3" name="Subtitle 2">
            <a:extLst>
              <a:ext uri="{FF2B5EF4-FFF2-40B4-BE49-F238E27FC236}">
                <a16:creationId xmlns:a16="http://schemas.microsoft.com/office/drawing/2014/main" id="{DFF830B3-49BE-4C50-AD3C-772EE6F523E2}"/>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F66E2AC9-3A36-44FD-82EE-35FF52FE5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97"/>
            <a:ext cx="12192000" cy="6866897"/>
          </a:xfrm>
          <a:prstGeom prst="rect">
            <a:avLst/>
          </a:prstGeom>
          <a:solidFill>
            <a:srgbClr val="225C82">
              <a:alpha val="0"/>
            </a:srgbClr>
          </a:solidFill>
        </p:spPr>
      </p:pic>
      <p:sp>
        <p:nvSpPr>
          <p:cNvPr id="6" name="Rectangle 5">
            <a:extLst>
              <a:ext uri="{FF2B5EF4-FFF2-40B4-BE49-F238E27FC236}">
                <a16:creationId xmlns:a16="http://schemas.microsoft.com/office/drawing/2014/main" id="{06D6194D-0D2F-46D3-9EF2-03EFD36FA3ED}"/>
              </a:ext>
            </a:extLst>
          </p:cNvPr>
          <p:cNvSpPr/>
          <p:nvPr/>
        </p:nvSpPr>
        <p:spPr>
          <a:xfrm>
            <a:off x="0" y="2778221"/>
            <a:ext cx="11999742" cy="1569660"/>
          </a:xfrm>
          <a:prstGeom prst="rect">
            <a:avLst/>
          </a:prstGeom>
          <a:noFill/>
          <a:effectLst>
            <a:outerShdw blurRad="50800" dist="50800" dir="5400000" algn="ctr" rotWithShape="0">
              <a:schemeClr val="accent1">
                <a:lumMod val="50000"/>
              </a:schemeClr>
            </a:outerShdw>
            <a:reflection stA="85000" endPos="65000" dist="50800" dir="5400000" sy="-100000" algn="bl" rotWithShape="0"/>
          </a:effectLst>
        </p:spPr>
        <p:txBody>
          <a:bodyPr wrap="square">
            <a:spAutoFit/>
          </a:bodyPr>
          <a:lstStyle/>
          <a:p>
            <a:pPr algn="ctr"/>
            <a:r>
              <a:rPr lang="en-US" sz="4800" dirty="0">
                <a:solidFill>
                  <a:schemeClr val="accent5">
                    <a:lumMod val="60000"/>
                    <a:lumOff val="40000"/>
                  </a:schemeClr>
                </a:solidFill>
                <a:latin typeface="Showcard Gothic" panose="04020904020102020604" pitchFamily="82" charset="0"/>
              </a:rPr>
              <a:t>Ethics  of Business and Digital-Marketing</a:t>
            </a:r>
          </a:p>
        </p:txBody>
      </p:sp>
    </p:spTree>
    <p:extLst>
      <p:ext uri="{BB962C8B-B14F-4D97-AF65-F5344CB8AC3E}">
        <p14:creationId xmlns:p14="http://schemas.microsoft.com/office/powerpoint/2010/main" val="312507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25C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1A18-2B36-4459-909E-B771EF205454}"/>
              </a:ext>
            </a:extLst>
          </p:cNvPr>
          <p:cNvSpPr>
            <a:spLocks noGrp="1"/>
          </p:cNvSpPr>
          <p:nvPr>
            <p:ph type="title"/>
          </p:nvPr>
        </p:nvSpPr>
        <p:spPr/>
        <p:txBody>
          <a:bodyPr/>
          <a:lstStyle/>
          <a:p>
            <a:pPr algn="ctr"/>
            <a:r>
              <a:rPr lang="en-US" dirty="0">
                <a:solidFill>
                  <a:schemeClr val="bg1"/>
                </a:solidFill>
                <a:latin typeface="Showcard Gothic" panose="04020904020102020604" pitchFamily="82" charset="0"/>
              </a:rPr>
              <a:t>About Digital Currency</a:t>
            </a:r>
            <a:endParaRPr lang="en-US" dirty="0"/>
          </a:p>
        </p:txBody>
      </p:sp>
      <p:sp>
        <p:nvSpPr>
          <p:cNvPr id="3" name="Content Placeholder 2">
            <a:extLst>
              <a:ext uri="{FF2B5EF4-FFF2-40B4-BE49-F238E27FC236}">
                <a16:creationId xmlns:a16="http://schemas.microsoft.com/office/drawing/2014/main" id="{A2B4A0CE-DCEC-4A08-BF7D-4BDA9E5E889B}"/>
              </a:ext>
            </a:extLst>
          </p:cNvPr>
          <p:cNvSpPr>
            <a:spLocks noGrp="1"/>
          </p:cNvSpPr>
          <p:nvPr>
            <p:ph idx="1"/>
          </p:nvPr>
        </p:nvSpPr>
        <p:spPr/>
        <p:txBody>
          <a:bodyPr>
            <a:normAutofit lnSpcReduction="10000"/>
          </a:bodyPr>
          <a:lstStyle/>
          <a:p>
            <a:r>
              <a:rPr lang="en-US" dirty="0">
                <a:solidFill>
                  <a:schemeClr val="bg1"/>
                </a:solidFill>
                <a:latin typeface="Berlin Sans FB" panose="020E0602020502020306" pitchFamily="34" charset="0"/>
              </a:rPr>
              <a:t>Example include virtual currencies and cryptocurrencies and control bank issued money occurred for in computer database.</a:t>
            </a:r>
          </a:p>
          <a:p>
            <a:endParaRPr lang="en-US" dirty="0">
              <a:solidFill>
                <a:schemeClr val="bg1"/>
              </a:solidFill>
              <a:latin typeface="Berlin Sans FB" panose="020E0602020502020306" pitchFamily="34" charset="0"/>
            </a:endParaRPr>
          </a:p>
          <a:p>
            <a:r>
              <a:rPr lang="en-US" dirty="0">
                <a:solidFill>
                  <a:schemeClr val="bg1"/>
                </a:solidFill>
                <a:latin typeface="Berlin Sans FB" panose="020E0602020502020306" pitchFamily="34" charset="0"/>
              </a:rPr>
              <a:t>These currencies may be used to buy physical goods and services</a:t>
            </a:r>
          </a:p>
          <a:p>
            <a:endParaRPr lang="en-US" dirty="0">
              <a:solidFill>
                <a:schemeClr val="bg1"/>
              </a:solidFill>
              <a:latin typeface="Berlin Sans FB" panose="020E0602020502020306" pitchFamily="34" charset="0"/>
            </a:endParaRPr>
          </a:p>
          <a:p>
            <a:r>
              <a:rPr lang="en-US" dirty="0">
                <a:solidFill>
                  <a:schemeClr val="bg1"/>
                </a:solidFill>
                <a:latin typeface="Berlin Sans FB" panose="020E0602020502020306" pitchFamily="34" charset="0"/>
              </a:rPr>
              <a:t>Digital currency is a money balance recorded electrically on a stored-value cord or other devices.</a:t>
            </a:r>
          </a:p>
          <a:p>
            <a:endParaRPr lang="en-US" dirty="0">
              <a:solidFill>
                <a:schemeClr val="bg1"/>
              </a:solidFill>
              <a:latin typeface="Berlin Sans FB" panose="020E0602020502020306" pitchFamily="34" charset="0"/>
            </a:endParaRPr>
          </a:p>
          <a:p>
            <a:r>
              <a:rPr lang="en-US" dirty="0">
                <a:solidFill>
                  <a:schemeClr val="bg1"/>
                </a:solidFill>
                <a:latin typeface="Berlin Sans FB" panose="020E0602020502020306" pitchFamily="34" charset="0"/>
              </a:rPr>
              <a:t>Digital currency is network money, allowing the transfer of value on computer networks.</a:t>
            </a:r>
          </a:p>
        </p:txBody>
      </p:sp>
    </p:spTree>
    <p:extLst>
      <p:ext uri="{BB962C8B-B14F-4D97-AF65-F5344CB8AC3E}">
        <p14:creationId xmlns:p14="http://schemas.microsoft.com/office/powerpoint/2010/main" val="3594262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25C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4A7C-6A38-4704-980C-D1C29D0F21BF}"/>
              </a:ext>
            </a:extLst>
          </p:cNvPr>
          <p:cNvSpPr>
            <a:spLocks noGrp="1"/>
          </p:cNvSpPr>
          <p:nvPr>
            <p:ph type="title"/>
          </p:nvPr>
        </p:nvSpPr>
        <p:spPr/>
        <p:txBody>
          <a:bodyPr>
            <a:normAutofit/>
          </a:bodyPr>
          <a:lstStyle/>
          <a:p>
            <a:pPr algn="ctr"/>
            <a:r>
              <a:rPr lang="en-US" sz="2400" dirty="0">
                <a:solidFill>
                  <a:schemeClr val="bg1"/>
                </a:solidFill>
                <a:latin typeface="Showcard Gothic" panose="04020904020102020604" pitchFamily="82" charset="0"/>
              </a:rPr>
              <a:t>Most used Social Media Platform for Digital Marketing</a:t>
            </a:r>
          </a:p>
        </p:txBody>
      </p:sp>
      <p:graphicFrame>
        <p:nvGraphicFramePr>
          <p:cNvPr id="9" name="Content Placeholder 8">
            <a:extLst>
              <a:ext uri="{FF2B5EF4-FFF2-40B4-BE49-F238E27FC236}">
                <a16:creationId xmlns:a16="http://schemas.microsoft.com/office/drawing/2014/main" id="{7094072F-4E48-499A-914F-BABB69E52923}"/>
              </a:ext>
            </a:extLst>
          </p:cNvPr>
          <p:cNvGraphicFramePr>
            <a:graphicFrameLocks noGrp="1"/>
          </p:cNvGraphicFramePr>
          <p:nvPr>
            <p:ph idx="1"/>
            <p:extLst>
              <p:ext uri="{D42A27DB-BD31-4B8C-83A1-F6EECF244321}">
                <p14:modId xmlns:p14="http://schemas.microsoft.com/office/powerpoint/2010/main" val="168136724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44350BF3-29B3-41B4-AC7B-9C095114F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179" y="1575491"/>
            <a:ext cx="1005508" cy="1005508"/>
          </a:xfrm>
          <a:prstGeom prst="rect">
            <a:avLst/>
          </a:prstGeom>
        </p:spPr>
      </p:pic>
      <p:pic>
        <p:nvPicPr>
          <p:cNvPr id="8" name="Picture 7">
            <a:extLst>
              <a:ext uri="{FF2B5EF4-FFF2-40B4-BE49-F238E27FC236}">
                <a16:creationId xmlns:a16="http://schemas.microsoft.com/office/drawing/2014/main" id="{8FD1B1FB-C09C-4E09-BF62-5E1980940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7917" y="3363534"/>
            <a:ext cx="1164535" cy="1164535"/>
          </a:xfrm>
          <a:prstGeom prst="rect">
            <a:avLst/>
          </a:prstGeom>
        </p:spPr>
      </p:pic>
      <p:pic>
        <p:nvPicPr>
          <p:cNvPr id="15" name="Picture 14">
            <a:extLst>
              <a:ext uri="{FF2B5EF4-FFF2-40B4-BE49-F238E27FC236}">
                <a16:creationId xmlns:a16="http://schemas.microsoft.com/office/drawing/2014/main" id="{85F6A458-961C-49DE-AD59-2EB8C5D6F4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0147" y="2205177"/>
            <a:ext cx="1005508" cy="1005508"/>
          </a:xfrm>
          <a:prstGeom prst="rect">
            <a:avLst/>
          </a:prstGeom>
        </p:spPr>
      </p:pic>
      <p:pic>
        <p:nvPicPr>
          <p:cNvPr id="17" name="Picture 16">
            <a:extLst>
              <a:ext uri="{FF2B5EF4-FFF2-40B4-BE49-F238E27FC236}">
                <a16:creationId xmlns:a16="http://schemas.microsoft.com/office/drawing/2014/main" id="{C05679B5-4054-4A4E-AFB1-A58C4529D6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2263" y="4160432"/>
            <a:ext cx="1164535" cy="991487"/>
          </a:xfrm>
          <a:prstGeom prst="rect">
            <a:avLst/>
          </a:prstGeom>
        </p:spPr>
      </p:pic>
      <p:pic>
        <p:nvPicPr>
          <p:cNvPr id="19" name="Picture 18">
            <a:extLst>
              <a:ext uri="{FF2B5EF4-FFF2-40B4-BE49-F238E27FC236}">
                <a16:creationId xmlns:a16="http://schemas.microsoft.com/office/drawing/2014/main" id="{5A5D8F4C-A277-4A9A-825E-8E025C8BE91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54757" y="2821886"/>
            <a:ext cx="1005508" cy="1005508"/>
          </a:xfrm>
          <a:prstGeom prst="rect">
            <a:avLst/>
          </a:prstGeom>
        </p:spPr>
      </p:pic>
    </p:spTree>
    <p:extLst>
      <p:ext uri="{BB962C8B-B14F-4D97-AF65-F5344CB8AC3E}">
        <p14:creationId xmlns:p14="http://schemas.microsoft.com/office/powerpoint/2010/main" val="4024996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25C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7F855-F0A2-448B-9983-5174A90605C1}"/>
              </a:ext>
            </a:extLst>
          </p:cNvPr>
          <p:cNvSpPr>
            <a:spLocks noGrp="1"/>
          </p:cNvSpPr>
          <p:nvPr>
            <p:ph type="title"/>
          </p:nvPr>
        </p:nvSpPr>
        <p:spPr/>
        <p:txBody>
          <a:bodyPr>
            <a:normAutofit/>
          </a:bodyPr>
          <a:lstStyle/>
          <a:p>
            <a:r>
              <a:rPr lang="en-US" sz="3600" dirty="0">
                <a:solidFill>
                  <a:schemeClr val="bg1"/>
                </a:solidFill>
                <a:latin typeface="Showcard Gothic" panose="04020904020102020604" pitchFamily="82" charset="0"/>
              </a:rPr>
              <a:t>Why use Digital Marketing in business?</a:t>
            </a:r>
          </a:p>
        </p:txBody>
      </p:sp>
      <p:sp>
        <p:nvSpPr>
          <p:cNvPr id="3" name="Content Placeholder 2">
            <a:extLst>
              <a:ext uri="{FF2B5EF4-FFF2-40B4-BE49-F238E27FC236}">
                <a16:creationId xmlns:a16="http://schemas.microsoft.com/office/drawing/2014/main" id="{456B2C67-B101-4AB1-BA68-9C20A522A715}"/>
              </a:ext>
            </a:extLst>
          </p:cNvPr>
          <p:cNvSpPr>
            <a:spLocks noGrp="1"/>
          </p:cNvSpPr>
          <p:nvPr>
            <p:ph idx="1"/>
          </p:nvPr>
        </p:nvSpPr>
        <p:spPr/>
        <p:txBody>
          <a:bodyPr/>
          <a:lstStyle/>
          <a:p>
            <a:r>
              <a:rPr lang="en-US" dirty="0">
                <a:solidFill>
                  <a:schemeClr val="bg1"/>
                </a:solidFill>
                <a:latin typeface="Berlin Sans FB" panose="020E0602020502020306" pitchFamily="34" charset="0"/>
              </a:rPr>
              <a:t>Business use digital marketing to increase Sates and Revenue. Business’ man goal for digital marketing is to make money.</a:t>
            </a:r>
          </a:p>
          <a:p>
            <a:endParaRPr lang="en-US" dirty="0">
              <a:solidFill>
                <a:schemeClr val="bg1"/>
              </a:solidFill>
              <a:latin typeface="Berlin Sans FB" panose="020E0602020502020306" pitchFamily="34" charset="0"/>
            </a:endParaRPr>
          </a:p>
          <a:p>
            <a:r>
              <a:rPr lang="en-US" dirty="0">
                <a:solidFill>
                  <a:schemeClr val="bg1"/>
                </a:solidFill>
                <a:latin typeface="Berlin Sans FB" panose="020E0602020502020306" pitchFamily="34" charset="0"/>
              </a:rPr>
              <a:t>Large business use Digital marketing to stand out from the competition because they already have established brand awareness and want to encourage potential customers to convert</a:t>
            </a:r>
          </a:p>
          <a:p>
            <a:endParaRPr lang="en-US" dirty="0">
              <a:solidFill>
                <a:schemeClr val="bg1"/>
              </a:solidFill>
              <a:latin typeface="Berlin Sans FB" panose="020E0602020502020306" pitchFamily="34" charset="0"/>
            </a:endParaRPr>
          </a:p>
          <a:p>
            <a:r>
              <a:rPr lang="en-US" dirty="0">
                <a:solidFill>
                  <a:schemeClr val="bg1"/>
                </a:solidFill>
                <a:latin typeface="Berlin Sans FB" panose="020E0602020502020306" pitchFamily="34" charset="0"/>
              </a:rPr>
              <a:t>Digital marketing helps business differentiate themselves from the competition</a:t>
            </a:r>
          </a:p>
        </p:txBody>
      </p:sp>
    </p:spTree>
    <p:extLst>
      <p:ext uri="{BB962C8B-B14F-4D97-AF65-F5344CB8AC3E}">
        <p14:creationId xmlns:p14="http://schemas.microsoft.com/office/powerpoint/2010/main" val="200560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25C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2CE0-BCA6-4AC5-A183-FCA3E93942F0}"/>
              </a:ext>
            </a:extLst>
          </p:cNvPr>
          <p:cNvSpPr>
            <a:spLocks noGrp="1"/>
          </p:cNvSpPr>
          <p:nvPr>
            <p:ph type="title"/>
          </p:nvPr>
        </p:nvSpPr>
        <p:spPr/>
        <p:txBody>
          <a:bodyPr/>
          <a:lstStyle/>
          <a:p>
            <a:pPr algn="ctr"/>
            <a:r>
              <a:rPr lang="en-US" dirty="0">
                <a:solidFill>
                  <a:schemeClr val="bg1"/>
                </a:solidFill>
                <a:latin typeface="Showcard Gothic" panose="04020904020102020604" pitchFamily="82" charset="0"/>
              </a:rPr>
              <a:t> Growth of Digital Marketing</a:t>
            </a:r>
          </a:p>
        </p:txBody>
      </p:sp>
      <p:pic>
        <p:nvPicPr>
          <p:cNvPr id="12" name="Content Placeholder 11">
            <a:extLst>
              <a:ext uri="{FF2B5EF4-FFF2-40B4-BE49-F238E27FC236}">
                <a16:creationId xmlns:a16="http://schemas.microsoft.com/office/drawing/2014/main" id="{5787C9B0-5418-4EEF-99F2-FD4A894A0E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0145" y="1420986"/>
            <a:ext cx="9240982" cy="5199593"/>
          </a:xfrm>
        </p:spPr>
      </p:pic>
    </p:spTree>
    <p:extLst>
      <p:ext uri="{BB962C8B-B14F-4D97-AF65-F5344CB8AC3E}">
        <p14:creationId xmlns:p14="http://schemas.microsoft.com/office/powerpoint/2010/main" val="717961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25C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B839-97C7-42F3-A68C-19E6E02DB544}"/>
              </a:ext>
            </a:extLst>
          </p:cNvPr>
          <p:cNvSpPr>
            <a:spLocks noGrp="1"/>
          </p:cNvSpPr>
          <p:nvPr>
            <p:ph type="title"/>
          </p:nvPr>
        </p:nvSpPr>
        <p:spPr/>
        <p:txBody>
          <a:bodyPr>
            <a:normAutofit/>
          </a:bodyPr>
          <a:lstStyle/>
          <a:p>
            <a:r>
              <a:rPr lang="en-US" sz="3600" dirty="0">
                <a:solidFill>
                  <a:schemeClr val="bg1"/>
                </a:solidFill>
                <a:latin typeface="Showcard Gothic" panose="04020904020102020604" pitchFamily="82" charset="0"/>
              </a:rPr>
              <a:t>Future of Digital marketing</a:t>
            </a:r>
          </a:p>
        </p:txBody>
      </p:sp>
      <p:sp>
        <p:nvSpPr>
          <p:cNvPr id="3" name="Content Placeholder 2">
            <a:extLst>
              <a:ext uri="{FF2B5EF4-FFF2-40B4-BE49-F238E27FC236}">
                <a16:creationId xmlns:a16="http://schemas.microsoft.com/office/drawing/2014/main" id="{4465D089-996E-414F-8FC2-316C2BC0F70D}"/>
              </a:ext>
            </a:extLst>
          </p:cNvPr>
          <p:cNvSpPr>
            <a:spLocks noGrp="1"/>
          </p:cNvSpPr>
          <p:nvPr>
            <p:ph idx="1"/>
          </p:nvPr>
        </p:nvSpPr>
        <p:spPr/>
        <p:txBody>
          <a:bodyPr/>
          <a:lstStyle/>
          <a:p>
            <a:r>
              <a:rPr lang="en-US" dirty="0">
                <a:solidFill>
                  <a:schemeClr val="bg1"/>
                </a:solidFill>
                <a:latin typeface="Berlin Sans FB" panose="020E0602020502020306" pitchFamily="34" charset="0"/>
              </a:rPr>
              <a:t>Technology is integrated into our lives more than even before we are used to buy products from conversation AI devices Amazon Alex, Google Home and Online Shop. According to world records, 61% of marketers using digital platform for selling and promoting their products.</a:t>
            </a:r>
          </a:p>
          <a:p>
            <a:endParaRPr lang="en-US" dirty="0">
              <a:solidFill>
                <a:schemeClr val="bg1"/>
              </a:solidFill>
              <a:latin typeface="Berlin Sans FB" panose="020E0602020502020306" pitchFamily="34" charset="0"/>
            </a:endParaRPr>
          </a:p>
          <a:p>
            <a:r>
              <a:rPr lang="en-US" dirty="0">
                <a:solidFill>
                  <a:schemeClr val="bg1"/>
                </a:solidFill>
                <a:latin typeface="Berlin Sans FB" panose="020E0602020502020306" pitchFamily="34" charset="0"/>
              </a:rPr>
              <a:t>The scope of Digital Marketing provides some of the most powerful techniques whereas traditional marketing fails to do. It is undoubtedly  it’s clear that there is a great scope for Digital Marketing in the future.</a:t>
            </a:r>
          </a:p>
          <a:p>
            <a:endParaRPr lang="en-US" dirty="0">
              <a:solidFill>
                <a:schemeClr val="bg1"/>
              </a:solidFill>
              <a:latin typeface="Berlin Sans FB" panose="020E0602020502020306" pitchFamily="34" charset="0"/>
            </a:endParaRPr>
          </a:p>
          <a:p>
            <a:endParaRPr lang="en-US"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565839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25C82"/>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0444206-5CF2-4B6B-9710-40A87CCC02CB}"/>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556163" y="-69746"/>
            <a:ext cx="7079673" cy="6497782"/>
          </a:xfrm>
        </p:spPr>
      </p:pic>
      <p:sp>
        <p:nvSpPr>
          <p:cNvPr id="6" name="TextBox 5">
            <a:extLst>
              <a:ext uri="{FF2B5EF4-FFF2-40B4-BE49-F238E27FC236}">
                <a16:creationId xmlns:a16="http://schemas.microsoft.com/office/drawing/2014/main" id="{BF1E22FD-281F-41F2-85BD-DF555713B657}"/>
              </a:ext>
            </a:extLst>
          </p:cNvPr>
          <p:cNvSpPr txBox="1"/>
          <p:nvPr/>
        </p:nvSpPr>
        <p:spPr>
          <a:xfrm>
            <a:off x="166255" y="1759068"/>
            <a:ext cx="3172689" cy="1015663"/>
          </a:xfrm>
          <a:prstGeom prst="rect">
            <a:avLst/>
          </a:prstGeom>
          <a:noFill/>
        </p:spPr>
        <p:txBody>
          <a:bodyPr wrap="square" rtlCol="0">
            <a:spAutoFit/>
          </a:bodyPr>
          <a:lstStyle/>
          <a:p>
            <a:pPr algn="ctr"/>
            <a:r>
              <a:rPr lang="en-US" sz="6000" dirty="0">
                <a:solidFill>
                  <a:schemeClr val="bg1"/>
                </a:solidFill>
                <a:latin typeface="Showcard Gothic" panose="04020904020102020604" pitchFamily="82" charset="0"/>
              </a:rPr>
              <a:t>Thank</a:t>
            </a:r>
          </a:p>
        </p:txBody>
      </p:sp>
      <p:sp>
        <p:nvSpPr>
          <p:cNvPr id="9" name="Rectangle 8">
            <a:extLst>
              <a:ext uri="{FF2B5EF4-FFF2-40B4-BE49-F238E27FC236}">
                <a16:creationId xmlns:a16="http://schemas.microsoft.com/office/drawing/2014/main" id="{9CA11FF4-6DEE-4311-9E79-BB096E1F87C1}"/>
              </a:ext>
            </a:extLst>
          </p:cNvPr>
          <p:cNvSpPr/>
          <p:nvPr/>
        </p:nvSpPr>
        <p:spPr>
          <a:xfrm>
            <a:off x="692727" y="2590065"/>
            <a:ext cx="1510146" cy="1323439"/>
          </a:xfrm>
          <a:prstGeom prst="rect">
            <a:avLst/>
          </a:prstGeom>
        </p:spPr>
        <p:txBody>
          <a:bodyPr wrap="square">
            <a:spAutoFit/>
          </a:bodyPr>
          <a:lstStyle/>
          <a:p>
            <a:r>
              <a:rPr lang="en-US" sz="4000" dirty="0">
                <a:solidFill>
                  <a:schemeClr val="bg1"/>
                </a:solidFill>
                <a:latin typeface="Showcard Gothic" panose="04020904020102020604" pitchFamily="82" charset="0"/>
              </a:rPr>
              <a:t>YOU^^</a:t>
            </a:r>
          </a:p>
        </p:txBody>
      </p:sp>
      <p:sp>
        <p:nvSpPr>
          <p:cNvPr id="11" name="Rectangle 10">
            <a:extLst>
              <a:ext uri="{FF2B5EF4-FFF2-40B4-BE49-F238E27FC236}">
                <a16:creationId xmlns:a16="http://schemas.microsoft.com/office/drawing/2014/main" id="{01B34A9D-CE2E-4679-904D-2A934F689D98}"/>
              </a:ext>
            </a:extLst>
          </p:cNvPr>
          <p:cNvSpPr/>
          <p:nvPr/>
        </p:nvSpPr>
        <p:spPr>
          <a:xfrm rot="21349010">
            <a:off x="6899275" y="4926698"/>
            <a:ext cx="6096000" cy="1938992"/>
          </a:xfrm>
          <a:prstGeom prst="rect">
            <a:avLst/>
          </a:prstGeom>
        </p:spPr>
        <p:txBody>
          <a:bodyPr>
            <a:spAutoFit/>
          </a:bodyPr>
          <a:lstStyle/>
          <a:p>
            <a:pPr algn="ctr"/>
            <a:r>
              <a:rPr lang="en-US" sz="6000" dirty="0">
                <a:solidFill>
                  <a:schemeClr val="bg1"/>
                </a:solidFill>
                <a:latin typeface="Showcard Gothic" panose="04020904020102020604" pitchFamily="82" charset="0"/>
              </a:rPr>
              <a:t>Any </a:t>
            </a:r>
          </a:p>
          <a:p>
            <a:pPr algn="ctr"/>
            <a:r>
              <a:rPr lang="en-US" sz="6000" dirty="0">
                <a:solidFill>
                  <a:schemeClr val="bg1"/>
                </a:solidFill>
                <a:latin typeface="Showcard Gothic" panose="04020904020102020604" pitchFamily="82" charset="0"/>
              </a:rPr>
              <a:t>Question?</a:t>
            </a:r>
          </a:p>
        </p:txBody>
      </p:sp>
    </p:spTree>
    <p:extLst>
      <p:ext uri="{BB962C8B-B14F-4D97-AF65-F5344CB8AC3E}">
        <p14:creationId xmlns:p14="http://schemas.microsoft.com/office/powerpoint/2010/main" val="1586555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25C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14462-0B15-4AA1-87D0-305D757BBA1B}"/>
              </a:ext>
            </a:extLst>
          </p:cNvPr>
          <p:cNvSpPr>
            <a:spLocks noGrp="1"/>
          </p:cNvSpPr>
          <p:nvPr>
            <p:ph type="title"/>
          </p:nvPr>
        </p:nvSpPr>
        <p:spPr/>
        <p:txBody>
          <a:bodyPr>
            <a:normAutofit/>
          </a:bodyPr>
          <a:lstStyle/>
          <a:p>
            <a:r>
              <a:rPr lang="en-US" sz="2800" dirty="0">
                <a:solidFill>
                  <a:schemeClr val="bg1"/>
                </a:solidFill>
                <a:latin typeface="Showcard Gothic" panose="04020904020102020604" pitchFamily="82" charset="0"/>
              </a:rPr>
              <a:t>What is ethics?</a:t>
            </a:r>
          </a:p>
        </p:txBody>
      </p:sp>
      <p:sp>
        <p:nvSpPr>
          <p:cNvPr id="3" name="Content Placeholder 2">
            <a:extLst>
              <a:ext uri="{FF2B5EF4-FFF2-40B4-BE49-F238E27FC236}">
                <a16:creationId xmlns:a16="http://schemas.microsoft.com/office/drawing/2014/main" id="{06ACAF9B-09DC-427E-914F-EEB0CB2928CD}"/>
              </a:ext>
            </a:extLst>
          </p:cNvPr>
          <p:cNvSpPr>
            <a:spLocks noGrp="1"/>
          </p:cNvSpPr>
          <p:nvPr>
            <p:ph idx="1"/>
          </p:nvPr>
        </p:nvSpPr>
        <p:spPr/>
        <p:txBody>
          <a:bodyPr/>
          <a:lstStyle/>
          <a:p>
            <a:pPr marL="0" indent="0">
              <a:buNone/>
            </a:pPr>
            <a:r>
              <a:rPr lang="en-US" dirty="0">
                <a:solidFill>
                  <a:schemeClr val="bg1"/>
                </a:solidFill>
                <a:latin typeface="Berlin Sans FB" panose="020E0602020502020306" pitchFamily="34" charset="0"/>
              </a:rPr>
              <a:t>The discipline dealing with what is good and bad and with moral duty and obligation.</a:t>
            </a:r>
          </a:p>
          <a:p>
            <a:pPr marL="0" indent="0">
              <a:buNone/>
            </a:pPr>
            <a:endParaRPr lang="en-US" dirty="0">
              <a:solidFill>
                <a:schemeClr val="bg1"/>
              </a:solidFill>
              <a:latin typeface="Berlin Sans FB" panose="020E0602020502020306" pitchFamily="34" charset="0"/>
            </a:endParaRPr>
          </a:p>
          <a:p>
            <a:pPr marL="0" indent="0">
              <a:buNone/>
            </a:pPr>
            <a:r>
              <a:rPr lang="en-US" dirty="0">
                <a:solidFill>
                  <a:schemeClr val="bg1"/>
                </a:solidFill>
                <a:latin typeface="Showcard Gothic" panose="04020904020102020604" pitchFamily="82" charset="0"/>
              </a:rPr>
              <a:t>What is  the difference between moral and ethic?</a:t>
            </a:r>
          </a:p>
          <a:p>
            <a:pPr marL="0" indent="0">
              <a:buNone/>
            </a:pPr>
            <a:endParaRPr lang="en-US" dirty="0">
              <a:solidFill>
                <a:schemeClr val="bg1"/>
              </a:solidFill>
              <a:latin typeface="Showcard Gothic" panose="04020904020102020604" pitchFamily="82" charset="0"/>
            </a:endParaRPr>
          </a:p>
          <a:p>
            <a:pPr marL="0" indent="0">
              <a:buNone/>
            </a:pPr>
            <a:r>
              <a:rPr lang="en-US" dirty="0">
                <a:solidFill>
                  <a:schemeClr val="bg1"/>
                </a:solidFill>
                <a:latin typeface="Berlin Sans FB" panose="020E0602020502020306" pitchFamily="34" charset="0"/>
              </a:rPr>
              <a:t>Ethics refer to rules provided by an external source, </a:t>
            </a:r>
            <a:r>
              <a:rPr lang="en-US" dirty="0" err="1">
                <a:solidFill>
                  <a:schemeClr val="bg1"/>
                </a:solidFill>
                <a:latin typeface="Berlin Sans FB" panose="020E0602020502020306" pitchFamily="34" charset="0"/>
              </a:rPr>
              <a:t>eg.</a:t>
            </a:r>
            <a:r>
              <a:rPr lang="en-US" dirty="0">
                <a:solidFill>
                  <a:schemeClr val="bg1"/>
                </a:solidFill>
                <a:latin typeface="Berlin Sans FB" panose="020E0602020502020306" pitchFamily="34" charset="0"/>
              </a:rPr>
              <a:t> codes of conduct in workplaces or principles in religions.</a:t>
            </a:r>
          </a:p>
          <a:p>
            <a:pPr marL="0" indent="0">
              <a:buNone/>
            </a:pPr>
            <a:r>
              <a:rPr lang="en-US" dirty="0">
                <a:solidFill>
                  <a:schemeClr val="bg1"/>
                </a:solidFill>
                <a:latin typeface="Berlin Sans FB" panose="020E0602020502020306" pitchFamily="34" charset="0"/>
              </a:rPr>
              <a:t>Morals refer to an individual’s own principle regarding right or wrong</a:t>
            </a:r>
          </a:p>
          <a:p>
            <a:pPr marL="0" indent="0">
              <a:buNone/>
            </a:pPr>
            <a:endParaRPr lang="en-US" dirty="0">
              <a:solidFill>
                <a:schemeClr val="bg1"/>
              </a:solidFill>
              <a:latin typeface="Berlin Sans FB" panose="020E0602020502020306" pitchFamily="34" charset="0"/>
            </a:endParaRPr>
          </a:p>
          <a:p>
            <a:pPr marL="0" indent="0">
              <a:buNone/>
            </a:pPr>
            <a:endParaRPr lang="en-US" dirty="0">
              <a:solidFill>
                <a:schemeClr val="bg1"/>
              </a:solidFill>
              <a:latin typeface="Berlin Sans FB" panose="020E0602020502020306" pitchFamily="34" charset="0"/>
            </a:endParaRPr>
          </a:p>
        </p:txBody>
      </p:sp>
      <p:pic>
        <p:nvPicPr>
          <p:cNvPr id="5" name="Picture 4">
            <a:extLst>
              <a:ext uri="{FF2B5EF4-FFF2-40B4-BE49-F238E27FC236}">
                <a16:creationId xmlns:a16="http://schemas.microsoft.com/office/drawing/2014/main" id="{24C6850E-869A-4343-82E0-90F779C1D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96612">
            <a:off x="4052751" y="322614"/>
            <a:ext cx="1299248" cy="1299248"/>
          </a:xfrm>
          <a:prstGeom prst="rect">
            <a:avLst/>
          </a:prstGeom>
        </p:spPr>
      </p:pic>
    </p:spTree>
    <p:extLst>
      <p:ext uri="{BB962C8B-B14F-4D97-AF65-F5344CB8AC3E}">
        <p14:creationId xmlns:p14="http://schemas.microsoft.com/office/powerpoint/2010/main" val="1642758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25C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BBB0-6472-43AD-BBC7-E0433FF4B293}"/>
              </a:ext>
            </a:extLst>
          </p:cNvPr>
          <p:cNvSpPr>
            <a:spLocks noGrp="1"/>
          </p:cNvSpPr>
          <p:nvPr>
            <p:ph type="title"/>
          </p:nvPr>
        </p:nvSpPr>
        <p:spPr/>
        <p:txBody>
          <a:bodyPr>
            <a:normAutofit/>
          </a:bodyPr>
          <a:lstStyle/>
          <a:p>
            <a:r>
              <a:rPr lang="en-US" sz="3600" dirty="0">
                <a:solidFill>
                  <a:schemeClr val="bg1"/>
                </a:solidFill>
                <a:latin typeface="Showcard Gothic" panose="04020904020102020604" pitchFamily="82" charset="0"/>
              </a:rPr>
              <a:t>Approach to dealing with ethical issues</a:t>
            </a:r>
          </a:p>
        </p:txBody>
      </p:sp>
      <p:sp>
        <p:nvSpPr>
          <p:cNvPr id="3" name="Content Placeholder 2">
            <a:extLst>
              <a:ext uri="{FF2B5EF4-FFF2-40B4-BE49-F238E27FC236}">
                <a16:creationId xmlns:a16="http://schemas.microsoft.com/office/drawing/2014/main" id="{B2198B8E-F6CA-42C4-AAAC-840476D95918}"/>
              </a:ext>
            </a:extLst>
          </p:cNvPr>
          <p:cNvSpPr>
            <a:spLocks noGrp="1"/>
          </p:cNvSpPr>
          <p:nvPr>
            <p:ph idx="1"/>
          </p:nvPr>
        </p:nvSpPr>
        <p:spPr/>
        <p:txBody>
          <a:bodyPr>
            <a:normAutofit/>
          </a:bodyPr>
          <a:lstStyle/>
          <a:p>
            <a:pPr marL="0" indent="0">
              <a:buNone/>
            </a:pPr>
            <a:r>
              <a:rPr lang="en-US" b="1" dirty="0">
                <a:solidFill>
                  <a:schemeClr val="bg1"/>
                </a:solidFill>
                <a:latin typeface="Berlin Sans FB" panose="020E0602020502020306" pitchFamily="34" charset="0"/>
              </a:rPr>
              <a:t>Virtues Ethics Approach</a:t>
            </a:r>
          </a:p>
          <a:p>
            <a:pPr marL="514350" indent="-514350">
              <a:buAutoNum type="arabicParenR"/>
            </a:pPr>
            <a:r>
              <a:rPr lang="en-US" sz="2600" dirty="0">
                <a:solidFill>
                  <a:schemeClr val="bg1"/>
                </a:solidFill>
                <a:latin typeface="Berlin Sans FB" panose="020E0602020502020306" pitchFamily="34" charset="0"/>
              </a:rPr>
              <a:t>The virtues approach to decision making focuses on how you should behave and think about relationship if you are concerned with your daily life in community</a:t>
            </a:r>
          </a:p>
          <a:p>
            <a:pPr marL="514350" indent="-514350">
              <a:buAutoNum type="arabicParenR"/>
            </a:pPr>
            <a:r>
              <a:rPr lang="en-US" sz="2600" dirty="0">
                <a:solidFill>
                  <a:schemeClr val="bg1"/>
                </a:solidFill>
                <a:latin typeface="Berlin Sans FB" panose="020E0602020502020306" pitchFamily="34" charset="0"/>
              </a:rPr>
              <a:t>The assumption is that people are guided by their virtues to reach the right decision.</a:t>
            </a:r>
          </a:p>
          <a:p>
            <a:pPr marL="0" indent="0">
              <a:buNone/>
            </a:pPr>
            <a:r>
              <a:rPr lang="en-US" b="1" dirty="0">
                <a:solidFill>
                  <a:schemeClr val="bg1"/>
                </a:solidFill>
                <a:latin typeface="Berlin Sans FB" panose="020E0602020502020306" pitchFamily="34" charset="0"/>
              </a:rPr>
              <a:t>Utilitarian Approach</a:t>
            </a:r>
          </a:p>
          <a:p>
            <a:pPr marL="514350" indent="-514350">
              <a:buAutoNum type="arabicParenR"/>
            </a:pPr>
            <a:r>
              <a:rPr lang="en-US" sz="2600" dirty="0">
                <a:solidFill>
                  <a:schemeClr val="bg1"/>
                </a:solidFill>
                <a:latin typeface="Berlin Sans FB" panose="020E0602020502020306" pitchFamily="34" charset="0"/>
              </a:rPr>
              <a:t>The Utilitarian Approach to the ethical decision making states that you should choose the action or the policy that has the best overall consequences for all the people who are directly or indirectly affected</a:t>
            </a:r>
          </a:p>
        </p:txBody>
      </p:sp>
    </p:spTree>
    <p:extLst>
      <p:ext uri="{BB962C8B-B14F-4D97-AF65-F5344CB8AC3E}">
        <p14:creationId xmlns:p14="http://schemas.microsoft.com/office/powerpoint/2010/main" val="163177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25C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1E36-9EE4-4BD4-A8D1-20A95CC7EB7E}"/>
              </a:ext>
            </a:extLst>
          </p:cNvPr>
          <p:cNvSpPr>
            <a:spLocks noGrp="1"/>
          </p:cNvSpPr>
          <p:nvPr>
            <p:ph type="title"/>
          </p:nvPr>
        </p:nvSpPr>
        <p:spPr/>
        <p:txBody>
          <a:bodyPr>
            <a:normAutofit/>
          </a:bodyPr>
          <a:lstStyle/>
          <a:p>
            <a:r>
              <a:rPr lang="en-US" sz="3600" dirty="0">
                <a:solidFill>
                  <a:schemeClr val="bg1"/>
                </a:solidFill>
                <a:latin typeface="Showcard Gothic" panose="04020904020102020604" pitchFamily="82" charset="0"/>
              </a:rPr>
              <a:t>Approach to dealing with ethical issues</a:t>
            </a:r>
            <a:endParaRPr lang="en-US" sz="3600" dirty="0"/>
          </a:p>
        </p:txBody>
      </p:sp>
      <p:sp>
        <p:nvSpPr>
          <p:cNvPr id="3" name="Content Placeholder 2">
            <a:extLst>
              <a:ext uri="{FF2B5EF4-FFF2-40B4-BE49-F238E27FC236}">
                <a16:creationId xmlns:a16="http://schemas.microsoft.com/office/drawing/2014/main" id="{8D724FED-8BAB-456A-B3BC-60F8DE7DD74A}"/>
              </a:ext>
            </a:extLst>
          </p:cNvPr>
          <p:cNvSpPr>
            <a:spLocks noGrp="1"/>
          </p:cNvSpPr>
          <p:nvPr>
            <p:ph idx="1"/>
          </p:nvPr>
        </p:nvSpPr>
        <p:spPr/>
        <p:txBody>
          <a:bodyPr>
            <a:normAutofit lnSpcReduction="10000"/>
          </a:bodyPr>
          <a:lstStyle/>
          <a:p>
            <a:pPr marL="0" indent="0">
              <a:buNone/>
            </a:pPr>
            <a:r>
              <a:rPr lang="en-US" b="1" dirty="0">
                <a:solidFill>
                  <a:schemeClr val="bg1"/>
                </a:solidFill>
                <a:latin typeface="Berlin Sans FB" panose="020E0602020502020306" pitchFamily="34" charset="0"/>
              </a:rPr>
              <a:t>Fairness Approach</a:t>
            </a:r>
          </a:p>
          <a:p>
            <a:pPr marL="514350" indent="-514350">
              <a:buAutoNum type="arabicParenR"/>
            </a:pPr>
            <a:r>
              <a:rPr lang="en-US" dirty="0">
                <a:solidFill>
                  <a:schemeClr val="bg1"/>
                </a:solidFill>
                <a:latin typeface="Berlin Sans FB" panose="020E0602020502020306" pitchFamily="34" charset="0"/>
              </a:rPr>
              <a:t>Fairness Approach focuses on how fairly actions and polices distributes benefits and burdens among people affected by the decision.</a:t>
            </a:r>
          </a:p>
          <a:p>
            <a:pPr marL="514350" indent="-514350">
              <a:buAutoNum type="arabicParenR"/>
            </a:pPr>
            <a:r>
              <a:rPr lang="en-US" dirty="0">
                <a:solidFill>
                  <a:schemeClr val="bg1"/>
                </a:solidFill>
                <a:latin typeface="Berlin Sans FB" panose="020E0602020502020306" pitchFamily="34" charset="0"/>
              </a:rPr>
              <a:t>The guiding principle of this approach is to treat all people the same.</a:t>
            </a:r>
          </a:p>
          <a:p>
            <a:pPr marL="0" indent="0">
              <a:buNone/>
            </a:pPr>
            <a:r>
              <a:rPr lang="en-US" b="1" dirty="0">
                <a:solidFill>
                  <a:schemeClr val="bg1"/>
                </a:solidFill>
                <a:latin typeface="Berlin Sans FB" panose="020E0602020502020306" pitchFamily="34" charset="0"/>
              </a:rPr>
              <a:t>Common Good Approach</a:t>
            </a:r>
          </a:p>
          <a:p>
            <a:pPr marL="514350" indent="-514350">
              <a:buAutoNum type="arabicParenR"/>
            </a:pPr>
            <a:r>
              <a:rPr lang="en-US" dirty="0">
                <a:solidFill>
                  <a:schemeClr val="bg1"/>
                </a:solidFill>
                <a:latin typeface="Berlin Sans FB" panose="020E0602020502020306" pitchFamily="34" charset="0"/>
              </a:rPr>
              <a:t>The common good approach to the decision making is based in a vision of society as a community whose  member works together to achieve a common set of values and goals </a:t>
            </a:r>
          </a:p>
          <a:p>
            <a:pPr marL="0" indent="0">
              <a:buNone/>
            </a:pPr>
            <a:endParaRPr lang="en-US" dirty="0">
              <a:solidFill>
                <a:schemeClr val="bg1"/>
              </a:solidFill>
              <a:latin typeface="Berlin Sans FB" panose="020E0602020502020306" pitchFamily="34" charset="0"/>
            </a:endParaRPr>
          </a:p>
          <a:p>
            <a:pPr marL="514350" indent="-514350">
              <a:buAutoNum type="arabicParenR"/>
            </a:pPr>
            <a:endParaRPr lang="en-US" dirty="0">
              <a:solidFill>
                <a:schemeClr val="bg1"/>
              </a:solidFill>
              <a:latin typeface="Berlin Sans FB" panose="020E0602020502020306" pitchFamily="34" charset="0"/>
            </a:endParaRPr>
          </a:p>
        </p:txBody>
      </p:sp>
    </p:spTree>
    <p:extLst>
      <p:ext uri="{BB962C8B-B14F-4D97-AF65-F5344CB8AC3E}">
        <p14:creationId xmlns:p14="http://schemas.microsoft.com/office/powerpoint/2010/main" val="21661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25C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51A1-029C-4187-890F-8550923302AD}"/>
              </a:ext>
            </a:extLst>
          </p:cNvPr>
          <p:cNvSpPr>
            <a:spLocks noGrp="1"/>
          </p:cNvSpPr>
          <p:nvPr>
            <p:ph type="title"/>
          </p:nvPr>
        </p:nvSpPr>
        <p:spPr/>
        <p:txBody>
          <a:bodyPr/>
          <a:lstStyle/>
          <a:p>
            <a:pPr algn="ctr"/>
            <a:r>
              <a:rPr lang="en-US" dirty="0">
                <a:solidFill>
                  <a:schemeClr val="bg1"/>
                </a:solidFill>
                <a:latin typeface="Showcard Gothic" panose="04020904020102020604" pitchFamily="82" charset="0"/>
              </a:rPr>
              <a:t>“ Ethics in Business “</a:t>
            </a:r>
          </a:p>
        </p:txBody>
      </p:sp>
      <p:sp>
        <p:nvSpPr>
          <p:cNvPr id="3" name="Content Placeholder 2">
            <a:extLst>
              <a:ext uri="{FF2B5EF4-FFF2-40B4-BE49-F238E27FC236}">
                <a16:creationId xmlns:a16="http://schemas.microsoft.com/office/drawing/2014/main" id="{77DF2D6A-4B9D-4431-B436-50107E91F60A}"/>
              </a:ext>
            </a:extLst>
          </p:cNvPr>
          <p:cNvSpPr>
            <a:spLocks noGrp="1"/>
          </p:cNvSpPr>
          <p:nvPr>
            <p:ph idx="1"/>
          </p:nvPr>
        </p:nvSpPr>
        <p:spPr>
          <a:xfrm>
            <a:off x="689316" y="1690689"/>
            <a:ext cx="10664484" cy="4330284"/>
          </a:xfrm>
        </p:spPr>
        <p:txBody>
          <a:bodyPr>
            <a:normAutofit fontScale="92500" lnSpcReduction="20000"/>
          </a:bodyPr>
          <a:lstStyle/>
          <a:p>
            <a:r>
              <a:rPr lang="en-US" dirty="0">
                <a:solidFill>
                  <a:schemeClr val="bg1"/>
                </a:solidFill>
                <a:latin typeface="Berlin Sans FB" panose="020E0602020502020306" pitchFamily="34" charset="0"/>
              </a:rPr>
              <a:t>Ethics is becoming more and more important in the business world.</a:t>
            </a:r>
          </a:p>
          <a:p>
            <a:endParaRPr lang="en-US" dirty="0">
              <a:solidFill>
                <a:schemeClr val="bg1"/>
              </a:solidFill>
              <a:latin typeface="Berlin Sans FB" panose="020E0602020502020306" pitchFamily="34" charset="0"/>
            </a:endParaRPr>
          </a:p>
          <a:p>
            <a:r>
              <a:rPr lang="en-US" dirty="0">
                <a:solidFill>
                  <a:schemeClr val="bg1"/>
                </a:solidFill>
                <a:latin typeface="Berlin Sans FB" panose="020E0602020502020306" pitchFamily="34" charset="0"/>
              </a:rPr>
              <a:t>Financial institutes due to unwise and unethical decision making regarding the approval of mortgages, loans and lines to unqualified individuals and organizations.</a:t>
            </a:r>
          </a:p>
          <a:p>
            <a:pPr marL="0" indent="0">
              <a:buNone/>
            </a:pPr>
            <a:endParaRPr lang="en-US" dirty="0">
              <a:solidFill>
                <a:schemeClr val="bg1"/>
              </a:solidFill>
              <a:latin typeface="Berlin Sans FB" panose="020E0602020502020306" pitchFamily="34" charset="0"/>
            </a:endParaRPr>
          </a:p>
          <a:p>
            <a:r>
              <a:rPr lang="en-US" dirty="0">
                <a:solidFill>
                  <a:schemeClr val="bg1"/>
                </a:solidFill>
                <a:latin typeface="Berlin Sans FB" panose="020E0602020502020306" pitchFamily="34" charset="0"/>
              </a:rPr>
              <a:t>Numerous corporate officers and senior managers have been sentenced to prison terms for their unethical behaviors.</a:t>
            </a:r>
          </a:p>
          <a:p>
            <a:endParaRPr lang="en-US" dirty="0">
              <a:solidFill>
                <a:schemeClr val="bg1"/>
              </a:solidFill>
              <a:latin typeface="Berlin Sans FB" panose="020E0602020502020306" pitchFamily="34" charset="0"/>
            </a:endParaRPr>
          </a:p>
          <a:p>
            <a:r>
              <a:rPr lang="en-US" dirty="0">
                <a:solidFill>
                  <a:schemeClr val="bg1"/>
                </a:solidFill>
                <a:latin typeface="Berlin Sans FB" panose="020E0602020502020306" pitchFamily="34" charset="0"/>
              </a:rPr>
              <a:t>Organization are sorely tempted to resort to unethical behavior to maintain profit</a:t>
            </a:r>
          </a:p>
          <a:p>
            <a:pPr marL="0" indent="0">
              <a:buNone/>
            </a:pPr>
            <a:endParaRPr lang="en-US" dirty="0">
              <a:solidFill>
                <a:schemeClr val="accent1">
                  <a:lumMod val="20000"/>
                  <a:lumOff val="80000"/>
                </a:schemeClr>
              </a:solidFill>
              <a:latin typeface="Berlin Sans FB" panose="020E0602020502020306" pitchFamily="34" charset="0"/>
            </a:endParaRPr>
          </a:p>
          <a:p>
            <a:endParaRPr lang="en-US" dirty="0">
              <a:solidFill>
                <a:schemeClr val="accent1">
                  <a:lumMod val="20000"/>
                  <a:lumOff val="80000"/>
                </a:schemeClr>
              </a:solidFill>
              <a:latin typeface="Berlin Sans FB" panose="020E0602020502020306" pitchFamily="34" charset="0"/>
            </a:endParaRPr>
          </a:p>
          <a:p>
            <a:endParaRPr lang="en-US" dirty="0">
              <a:solidFill>
                <a:schemeClr val="accent1">
                  <a:lumMod val="20000"/>
                  <a:lumOff val="80000"/>
                </a:schemeClr>
              </a:solidFill>
              <a:latin typeface="Berlin Sans FB" panose="020E0602020502020306" pitchFamily="34" charset="0"/>
            </a:endParaRPr>
          </a:p>
        </p:txBody>
      </p:sp>
      <p:pic>
        <p:nvPicPr>
          <p:cNvPr id="11" name="Picture 10">
            <a:extLst>
              <a:ext uri="{FF2B5EF4-FFF2-40B4-BE49-F238E27FC236}">
                <a16:creationId xmlns:a16="http://schemas.microsoft.com/office/drawing/2014/main" id="{38FC584A-B493-4536-9A6D-AB0C67DB2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959" y="0"/>
            <a:ext cx="928467" cy="1747800"/>
          </a:xfrm>
          <a:prstGeom prst="rect">
            <a:avLst/>
          </a:prstGeom>
        </p:spPr>
      </p:pic>
      <p:pic>
        <p:nvPicPr>
          <p:cNvPr id="13" name="Picture 12">
            <a:extLst>
              <a:ext uri="{FF2B5EF4-FFF2-40B4-BE49-F238E27FC236}">
                <a16:creationId xmlns:a16="http://schemas.microsoft.com/office/drawing/2014/main" id="{E6F6B54C-C41C-4921-A542-49E848A92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2610" y="4811151"/>
            <a:ext cx="2159390" cy="2159390"/>
          </a:xfrm>
          <a:prstGeom prst="rect">
            <a:avLst/>
          </a:prstGeom>
        </p:spPr>
      </p:pic>
    </p:spTree>
    <p:extLst>
      <p:ext uri="{BB962C8B-B14F-4D97-AF65-F5344CB8AC3E}">
        <p14:creationId xmlns:p14="http://schemas.microsoft.com/office/powerpoint/2010/main" val="423755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25C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4A77E-F6ED-4847-B7B2-80B81D8A633B}"/>
              </a:ext>
            </a:extLst>
          </p:cNvPr>
          <p:cNvSpPr>
            <a:spLocks noGrp="1"/>
          </p:cNvSpPr>
          <p:nvPr>
            <p:ph type="title"/>
          </p:nvPr>
        </p:nvSpPr>
        <p:spPr/>
        <p:txBody>
          <a:bodyPr/>
          <a:lstStyle/>
          <a:p>
            <a:pPr algn="ctr"/>
            <a:r>
              <a:rPr lang="en-US" dirty="0">
                <a:solidFill>
                  <a:schemeClr val="bg1"/>
                </a:solidFill>
                <a:latin typeface="Showcard Gothic" panose="04020904020102020604" pitchFamily="82" charset="0"/>
              </a:rPr>
              <a:t>What is Digital Marketing</a:t>
            </a:r>
          </a:p>
        </p:txBody>
      </p:sp>
      <p:sp>
        <p:nvSpPr>
          <p:cNvPr id="3" name="Content Placeholder 2">
            <a:extLst>
              <a:ext uri="{FF2B5EF4-FFF2-40B4-BE49-F238E27FC236}">
                <a16:creationId xmlns:a16="http://schemas.microsoft.com/office/drawing/2014/main" id="{48C2BA5D-C407-497A-B9F7-2FC0EE34BBFC}"/>
              </a:ext>
            </a:extLst>
          </p:cNvPr>
          <p:cNvSpPr>
            <a:spLocks noGrp="1"/>
          </p:cNvSpPr>
          <p:nvPr>
            <p:ph idx="1"/>
          </p:nvPr>
        </p:nvSpPr>
        <p:spPr/>
        <p:txBody>
          <a:bodyPr/>
          <a:lstStyle/>
          <a:p>
            <a:pPr marL="0" indent="0">
              <a:buNone/>
            </a:pPr>
            <a:r>
              <a:rPr lang="en-US" dirty="0">
                <a:solidFill>
                  <a:schemeClr val="bg1"/>
                </a:solidFill>
                <a:latin typeface="Berlin Sans FB" panose="020E0602020502020306" pitchFamily="34" charset="0"/>
              </a:rPr>
              <a:t>Digital Marketing  is the marketing of products or services using digital technologies, mainly on the Internet, but also including mobile phones, display advertising and any other digital medium.</a:t>
            </a:r>
          </a:p>
        </p:txBody>
      </p:sp>
      <p:pic>
        <p:nvPicPr>
          <p:cNvPr id="7" name="Picture 6">
            <a:extLst>
              <a:ext uri="{FF2B5EF4-FFF2-40B4-BE49-F238E27FC236}">
                <a16:creationId xmlns:a16="http://schemas.microsoft.com/office/drawing/2014/main" id="{7BC3A5D6-C3FD-4133-8CC1-60F07D861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26" y="3429000"/>
            <a:ext cx="5257800" cy="3075540"/>
          </a:xfrm>
          <a:prstGeom prst="rect">
            <a:avLst/>
          </a:prstGeom>
        </p:spPr>
      </p:pic>
    </p:spTree>
    <p:extLst>
      <p:ext uri="{BB962C8B-B14F-4D97-AF65-F5344CB8AC3E}">
        <p14:creationId xmlns:p14="http://schemas.microsoft.com/office/powerpoint/2010/main" val="199272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25C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7B394-2907-4991-9A58-CF437716CA6F}"/>
              </a:ext>
            </a:extLst>
          </p:cNvPr>
          <p:cNvSpPr>
            <a:spLocks noGrp="1"/>
          </p:cNvSpPr>
          <p:nvPr>
            <p:ph type="title"/>
          </p:nvPr>
        </p:nvSpPr>
        <p:spPr>
          <a:xfrm>
            <a:off x="1026942" y="140678"/>
            <a:ext cx="10326858" cy="801857"/>
          </a:xfrm>
        </p:spPr>
        <p:txBody>
          <a:bodyPr>
            <a:normAutofit fontScale="90000"/>
          </a:bodyPr>
          <a:lstStyle/>
          <a:p>
            <a:pPr algn="ctr"/>
            <a:r>
              <a:rPr lang="en-US" sz="3200" dirty="0">
                <a:solidFill>
                  <a:schemeClr val="bg1"/>
                </a:solidFill>
                <a:latin typeface="Showcard Gothic" panose="04020904020102020604" pitchFamily="82" charset="0"/>
              </a:rPr>
              <a:t>“ Organization of Digital- Marketing Company  “</a:t>
            </a:r>
          </a:p>
        </p:txBody>
      </p:sp>
      <p:graphicFrame>
        <p:nvGraphicFramePr>
          <p:cNvPr id="6" name="Content Placeholder 5">
            <a:extLst>
              <a:ext uri="{FF2B5EF4-FFF2-40B4-BE49-F238E27FC236}">
                <a16:creationId xmlns:a16="http://schemas.microsoft.com/office/drawing/2014/main" id="{B011BFA5-14AA-441C-B247-4E6D01077B59}"/>
              </a:ext>
            </a:extLst>
          </p:cNvPr>
          <p:cNvGraphicFramePr>
            <a:graphicFrameLocks noGrp="1"/>
          </p:cNvGraphicFramePr>
          <p:nvPr>
            <p:ph idx="1"/>
            <p:extLst>
              <p:ext uri="{D42A27DB-BD31-4B8C-83A1-F6EECF244321}">
                <p14:modId xmlns:p14="http://schemas.microsoft.com/office/powerpoint/2010/main" val="2276811688"/>
              </p:ext>
            </p:extLst>
          </p:nvPr>
        </p:nvGraphicFramePr>
        <p:xfrm>
          <a:off x="-820616" y="1139483"/>
          <a:ext cx="13012616" cy="55778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13343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25C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6D4E-560E-4CB1-ACE3-BF8FCE8D37FA}"/>
              </a:ext>
            </a:extLst>
          </p:cNvPr>
          <p:cNvSpPr>
            <a:spLocks noGrp="1"/>
          </p:cNvSpPr>
          <p:nvPr>
            <p:ph type="title"/>
          </p:nvPr>
        </p:nvSpPr>
        <p:spPr/>
        <p:txBody>
          <a:bodyPr>
            <a:normAutofit/>
          </a:bodyPr>
          <a:lstStyle/>
          <a:p>
            <a:pPr algn="ctr"/>
            <a:r>
              <a:rPr lang="en-US" sz="3600" dirty="0">
                <a:solidFill>
                  <a:schemeClr val="bg1"/>
                </a:solidFill>
                <a:latin typeface="Showcard Gothic" panose="04020904020102020604" pitchFamily="82" charset="0"/>
              </a:rPr>
              <a:t>“ Ethical issues in Digital Marketing ”</a:t>
            </a:r>
          </a:p>
        </p:txBody>
      </p:sp>
      <p:sp>
        <p:nvSpPr>
          <p:cNvPr id="3" name="Content Placeholder 2">
            <a:extLst>
              <a:ext uri="{FF2B5EF4-FFF2-40B4-BE49-F238E27FC236}">
                <a16:creationId xmlns:a16="http://schemas.microsoft.com/office/drawing/2014/main" id="{D0735F6D-3F4C-4E5A-B462-9BDCF21D500B}"/>
              </a:ext>
            </a:extLst>
          </p:cNvPr>
          <p:cNvSpPr>
            <a:spLocks noGrp="1"/>
          </p:cNvSpPr>
          <p:nvPr>
            <p:ph idx="1"/>
          </p:nvPr>
        </p:nvSpPr>
        <p:spPr/>
        <p:txBody>
          <a:bodyPr>
            <a:normAutofit lnSpcReduction="10000"/>
          </a:bodyPr>
          <a:lstStyle/>
          <a:p>
            <a:r>
              <a:rPr lang="en-US" dirty="0">
                <a:solidFill>
                  <a:schemeClr val="bg1"/>
                </a:solidFill>
                <a:latin typeface="Berlin Sans FB" panose="020E0602020502020306" pitchFamily="34" charset="0"/>
              </a:rPr>
              <a:t>The Quality of your content</a:t>
            </a:r>
          </a:p>
          <a:p>
            <a:r>
              <a:rPr lang="en-US" dirty="0">
                <a:solidFill>
                  <a:schemeClr val="bg1"/>
                </a:solidFill>
                <a:latin typeface="Berlin Sans FB" panose="020E0602020502020306" pitchFamily="34" charset="0"/>
              </a:rPr>
              <a:t>The Quality of your product</a:t>
            </a:r>
          </a:p>
          <a:p>
            <a:r>
              <a:rPr lang="en-US" dirty="0">
                <a:solidFill>
                  <a:schemeClr val="bg1"/>
                </a:solidFill>
                <a:latin typeface="Berlin Sans FB" panose="020E0602020502020306" pitchFamily="34" charset="0"/>
              </a:rPr>
              <a:t>Consider implication</a:t>
            </a:r>
          </a:p>
          <a:p>
            <a:r>
              <a:rPr lang="en-US" dirty="0">
                <a:solidFill>
                  <a:schemeClr val="bg1"/>
                </a:solidFill>
                <a:latin typeface="Berlin Sans FB" panose="020E0602020502020306" pitchFamily="34" charset="0"/>
              </a:rPr>
              <a:t>Representing your brand correctly</a:t>
            </a:r>
          </a:p>
          <a:p>
            <a:r>
              <a:rPr lang="en-US" dirty="0">
                <a:solidFill>
                  <a:schemeClr val="bg1"/>
                </a:solidFill>
                <a:latin typeface="Berlin Sans FB" panose="020E0602020502020306" pitchFamily="34" charset="0"/>
              </a:rPr>
              <a:t>Email Correspondences</a:t>
            </a:r>
          </a:p>
          <a:p>
            <a:r>
              <a:rPr lang="en-US" dirty="0">
                <a:solidFill>
                  <a:schemeClr val="bg1"/>
                </a:solidFill>
                <a:latin typeface="Berlin Sans FB" panose="020E0602020502020306" pitchFamily="34" charset="0"/>
              </a:rPr>
              <a:t>Virtue ethics concerns</a:t>
            </a:r>
          </a:p>
          <a:p>
            <a:r>
              <a:rPr lang="en-US" dirty="0">
                <a:solidFill>
                  <a:schemeClr val="bg1"/>
                </a:solidFill>
                <a:latin typeface="Berlin Sans FB" panose="020E0602020502020306" pitchFamily="34" charset="0"/>
              </a:rPr>
              <a:t>Transparency</a:t>
            </a:r>
          </a:p>
          <a:p>
            <a:r>
              <a:rPr lang="en-US" dirty="0">
                <a:solidFill>
                  <a:schemeClr val="bg1"/>
                </a:solidFill>
                <a:latin typeface="Berlin Sans FB" panose="020E0602020502020306" pitchFamily="34" charset="0"/>
              </a:rPr>
              <a:t>Ownership of information</a:t>
            </a:r>
          </a:p>
          <a:p>
            <a:r>
              <a:rPr lang="en-US" dirty="0">
                <a:solidFill>
                  <a:schemeClr val="bg1"/>
                </a:solidFill>
                <a:latin typeface="Berlin Sans FB" panose="020E0602020502020306" pitchFamily="34" charset="0"/>
              </a:rPr>
              <a:t>Privacy of Customers</a:t>
            </a:r>
          </a:p>
        </p:txBody>
      </p:sp>
    </p:spTree>
    <p:extLst>
      <p:ext uri="{BB962C8B-B14F-4D97-AF65-F5344CB8AC3E}">
        <p14:creationId xmlns:p14="http://schemas.microsoft.com/office/powerpoint/2010/main" val="97048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25C8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35FB-F59B-453E-9259-E53EC0528526}"/>
              </a:ext>
            </a:extLst>
          </p:cNvPr>
          <p:cNvSpPr>
            <a:spLocks noGrp="1"/>
          </p:cNvSpPr>
          <p:nvPr>
            <p:ph type="title"/>
          </p:nvPr>
        </p:nvSpPr>
        <p:spPr/>
        <p:txBody>
          <a:bodyPr/>
          <a:lstStyle/>
          <a:p>
            <a:pPr algn="ctr"/>
            <a:r>
              <a:rPr lang="en-US" dirty="0">
                <a:solidFill>
                  <a:schemeClr val="bg1"/>
                </a:solidFill>
                <a:latin typeface="Showcard Gothic" panose="04020904020102020604" pitchFamily="82" charset="0"/>
              </a:rPr>
              <a:t>About Digital Currency</a:t>
            </a:r>
          </a:p>
        </p:txBody>
      </p:sp>
      <p:sp>
        <p:nvSpPr>
          <p:cNvPr id="3" name="Content Placeholder 2">
            <a:extLst>
              <a:ext uri="{FF2B5EF4-FFF2-40B4-BE49-F238E27FC236}">
                <a16:creationId xmlns:a16="http://schemas.microsoft.com/office/drawing/2014/main" id="{F5EB6F69-1B12-479A-BF4E-6568B1A86D6D}"/>
              </a:ext>
            </a:extLst>
          </p:cNvPr>
          <p:cNvSpPr>
            <a:spLocks noGrp="1"/>
          </p:cNvSpPr>
          <p:nvPr>
            <p:ph idx="1"/>
          </p:nvPr>
        </p:nvSpPr>
        <p:spPr/>
        <p:txBody>
          <a:bodyPr>
            <a:normAutofit lnSpcReduction="10000"/>
          </a:bodyPr>
          <a:lstStyle/>
          <a:p>
            <a:r>
              <a:rPr lang="en-US" dirty="0">
                <a:solidFill>
                  <a:schemeClr val="bg1"/>
                </a:solidFill>
                <a:latin typeface="Berlin Sans FB" panose="020E0602020502020306" pitchFamily="34" charset="0"/>
              </a:rPr>
              <a:t>Digital Currency, among its various names in electronic money that acts as alternative currency. Alternative digital currencies are not produced by government, endorsed central banks.</a:t>
            </a:r>
          </a:p>
          <a:p>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pPr marL="0" indent="0">
              <a:buNone/>
            </a:pPr>
            <a:endParaRPr lang="en-US" dirty="0">
              <a:solidFill>
                <a:schemeClr val="bg1"/>
              </a:solidFill>
            </a:endParaRPr>
          </a:p>
          <a:p>
            <a:r>
              <a:rPr lang="en-US" dirty="0">
                <a:solidFill>
                  <a:schemeClr val="bg1"/>
                </a:solidFill>
              </a:rPr>
              <a:t>Digital Currency or Electronic currency is a type of currency available in digital form such as banknotes and coins.</a:t>
            </a:r>
          </a:p>
        </p:txBody>
      </p:sp>
      <p:pic>
        <p:nvPicPr>
          <p:cNvPr id="5" name="Picture 4">
            <a:extLst>
              <a:ext uri="{FF2B5EF4-FFF2-40B4-BE49-F238E27FC236}">
                <a16:creationId xmlns:a16="http://schemas.microsoft.com/office/drawing/2014/main" id="{B2A56A7A-32DA-429B-AC40-322B37BA5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566" y="3122132"/>
            <a:ext cx="2100205" cy="2137152"/>
          </a:xfrm>
          <a:prstGeom prst="rect">
            <a:avLst/>
          </a:prstGeom>
        </p:spPr>
      </p:pic>
      <p:pic>
        <p:nvPicPr>
          <p:cNvPr id="7" name="Picture 6">
            <a:extLst>
              <a:ext uri="{FF2B5EF4-FFF2-40B4-BE49-F238E27FC236}">
                <a16:creationId xmlns:a16="http://schemas.microsoft.com/office/drawing/2014/main" id="{66628203-C4AA-4E71-81CF-C50A34E5A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0695" y="3122132"/>
            <a:ext cx="2134842" cy="2135628"/>
          </a:xfrm>
          <a:prstGeom prst="rect">
            <a:avLst/>
          </a:prstGeom>
        </p:spPr>
      </p:pic>
    </p:spTree>
    <p:extLst>
      <p:ext uri="{BB962C8B-B14F-4D97-AF65-F5344CB8AC3E}">
        <p14:creationId xmlns:p14="http://schemas.microsoft.com/office/powerpoint/2010/main" val="908241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349E18116FB74F9CF0464538CBD15C" ma:contentTypeVersion="2" ma:contentTypeDescription="Create a new document." ma:contentTypeScope="" ma:versionID="263ca08449dfc59478096dbe4f15bb38">
  <xsd:schema xmlns:xsd="http://www.w3.org/2001/XMLSchema" xmlns:xs="http://www.w3.org/2001/XMLSchema" xmlns:p="http://schemas.microsoft.com/office/2006/metadata/properties" xmlns:ns3="a7a610f5-5cbd-47c1-a030-300ad87d1a40" targetNamespace="http://schemas.microsoft.com/office/2006/metadata/properties" ma:root="true" ma:fieldsID="05778d984cb9f0334d3d289480143376" ns3:_="">
    <xsd:import namespace="a7a610f5-5cbd-47c1-a030-300ad87d1a40"/>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a610f5-5cbd-47c1-a030-300ad87d1a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194608-090C-4F1C-A800-E42FF7024050}">
  <ds:schemaRefs>
    <ds:schemaRef ds:uri="http://schemas.microsoft.com/sharepoint/v3/contenttype/forms"/>
  </ds:schemaRefs>
</ds:datastoreItem>
</file>

<file path=customXml/itemProps2.xml><?xml version="1.0" encoding="utf-8"?>
<ds:datastoreItem xmlns:ds="http://schemas.openxmlformats.org/officeDocument/2006/customXml" ds:itemID="{998F10F4-0177-4624-8BD0-01197ECDFC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a610f5-5cbd-47c1-a030-300ad87d1a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85D36C-ABE4-4349-B3B6-B1E37D3A1799}">
  <ds:schemaRefs>
    <ds:schemaRef ds:uri="http://purl.org/dc/elements/1.1/"/>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a7a610f5-5cbd-47c1-a030-300ad87d1a40"/>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2726</TotalTime>
  <Words>692</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Berlin Sans FB</vt:lpstr>
      <vt:lpstr>Calibri</vt:lpstr>
      <vt:lpstr>Calibri Light</vt:lpstr>
      <vt:lpstr>Showcard Gothic</vt:lpstr>
      <vt:lpstr>Office Theme</vt:lpstr>
      <vt:lpstr>Ethics of Digital Marketing</vt:lpstr>
      <vt:lpstr>What is ethics?</vt:lpstr>
      <vt:lpstr>Approach to dealing with ethical issues</vt:lpstr>
      <vt:lpstr>Approach to dealing with ethical issues</vt:lpstr>
      <vt:lpstr>“ Ethics in Business “</vt:lpstr>
      <vt:lpstr>What is Digital Marketing</vt:lpstr>
      <vt:lpstr>“ Organization of Digital- Marketing Company  “</vt:lpstr>
      <vt:lpstr>“ Ethical issues in Digital Marketing ”</vt:lpstr>
      <vt:lpstr>About Digital Currency</vt:lpstr>
      <vt:lpstr>About Digital Currency</vt:lpstr>
      <vt:lpstr>Most used Social Media Platform for Digital Marketing</vt:lpstr>
      <vt:lpstr>Why use Digital Marketing in business?</vt:lpstr>
      <vt:lpstr> Growth of Digital Marketing</vt:lpstr>
      <vt:lpstr>Future of Digital marketing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of Digital Marketing</dc:title>
  <dc:creator>Nwe Ni Oo Wai</dc:creator>
  <cp:lastModifiedBy>Nwe Ni Oo Wai</cp:lastModifiedBy>
  <cp:revision>59</cp:revision>
  <dcterms:created xsi:type="dcterms:W3CDTF">2019-07-28T03:27:20Z</dcterms:created>
  <dcterms:modified xsi:type="dcterms:W3CDTF">2019-08-05T03:22:39Z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0x0101007F349E18116FB74F9CF0464538CBD15C</vt:lpwstr>
  </property>
</Properties>
</file>