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6" r:id="rId1"/>
  </p:sldMasterIdLst>
  <p:notesMasterIdLst>
    <p:notesMasterId r:id="rId20"/>
  </p:notesMasterIdLst>
  <p:sldIdLst>
    <p:sldId id="272" r:id="rId2"/>
    <p:sldId id="263" r:id="rId3"/>
    <p:sldId id="277" r:id="rId4"/>
    <p:sldId id="276" r:id="rId5"/>
    <p:sldId id="282" r:id="rId6"/>
    <p:sldId id="286" r:id="rId7"/>
    <p:sldId id="284" r:id="rId8"/>
    <p:sldId id="275" r:id="rId9"/>
    <p:sldId id="285" r:id="rId10"/>
    <p:sldId id="287" r:id="rId11"/>
    <p:sldId id="288" r:id="rId12"/>
    <p:sldId id="294" r:id="rId13"/>
    <p:sldId id="289" r:id="rId14"/>
    <p:sldId id="290" r:id="rId15"/>
    <p:sldId id="291" r:id="rId16"/>
    <p:sldId id="293" r:id="rId17"/>
    <p:sldId id="292" r:id="rId18"/>
    <p:sldId id="29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E5E5FF"/>
    <a:srgbClr val="FFCC66"/>
    <a:srgbClr val="FFFF99"/>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AE5808-AA18-43C7-97C0-B3F74D12ECD8}" v="7538" dt="2019-08-31T16:58:54.202"/>
  </p1510:revLst>
</p1510:revInfo>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9539" autoAdjust="0"/>
    <p:restoredTop sz="94660"/>
  </p:normalViewPr>
  <p:slideViewPr>
    <p:cSldViewPr snapToGrid="0">
      <p:cViewPr varScale="1">
        <p:scale>
          <a:sx n="34" d="100"/>
          <a:sy n="34" d="100"/>
        </p:scale>
        <p:origin x="1638" y="48"/>
      </p:cViewPr>
      <p:guideLst/>
    </p:cSldViewPr>
  </p:slideViewPr>
  <p:notesTextViewPr>
    <p:cViewPr>
      <p:scale>
        <a:sx n="1" d="1"/>
        <a:sy n="1" d="1"/>
      </p:scale>
      <p:origin x="0" y="0"/>
    </p:cViewPr>
  </p:notesTextViewPr>
  <p:sorterViewPr>
    <p:cViewPr>
      <p:scale>
        <a:sx n="100" d="100"/>
        <a:sy n="100" d="100"/>
      </p:scale>
      <p:origin x="0" y="-896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AD5535-13FB-4BE1-AE44-0C1FD563772A}" type="doc">
      <dgm:prSet loTypeId="urn:microsoft.com/office/officeart/2005/8/layout/list1" loCatId="list" qsTypeId="urn:microsoft.com/office/officeart/2005/8/quickstyle/simple4" qsCatId="simple" csTypeId="urn:microsoft.com/office/officeart/2005/8/colors/accent0_3" csCatId="mainScheme" phldr="1"/>
      <dgm:spPr/>
      <dgm:t>
        <a:bodyPr/>
        <a:lstStyle/>
        <a:p>
          <a:endParaRPr lang="en-US"/>
        </a:p>
      </dgm:t>
    </dgm:pt>
    <dgm:pt modelId="{7A65D567-E47B-47D3-BC2A-8665FD84B249}">
      <dgm:prSet/>
      <dgm:spPr/>
      <dgm:t>
        <a:bodyPr/>
        <a:lstStyle/>
        <a:p>
          <a:r>
            <a:rPr lang="en-US" dirty="0"/>
            <a:t>Problem Statement</a:t>
          </a:r>
        </a:p>
      </dgm:t>
    </dgm:pt>
    <dgm:pt modelId="{87C5BAD6-DF86-491D-BA31-AA75CA388545}" type="parTrans" cxnId="{D74EAE9D-6C00-4868-8606-F644A92AED21}">
      <dgm:prSet/>
      <dgm:spPr/>
      <dgm:t>
        <a:bodyPr/>
        <a:lstStyle/>
        <a:p>
          <a:endParaRPr lang="en-US"/>
        </a:p>
      </dgm:t>
    </dgm:pt>
    <dgm:pt modelId="{71835CF5-1938-4825-BEFD-0E4D951D89A9}" type="sibTrans" cxnId="{D74EAE9D-6C00-4868-8606-F644A92AED21}">
      <dgm:prSet/>
      <dgm:spPr/>
      <dgm:t>
        <a:bodyPr/>
        <a:lstStyle/>
        <a:p>
          <a:endParaRPr lang="en-US"/>
        </a:p>
      </dgm:t>
    </dgm:pt>
    <dgm:pt modelId="{801C502B-1E40-4A1B-B32B-F9AE4E2C032D}">
      <dgm:prSet/>
      <dgm:spPr/>
      <dgm:t>
        <a:bodyPr/>
        <a:lstStyle/>
        <a:p>
          <a:r>
            <a:rPr lang="en-US" dirty="0"/>
            <a:t>Quoting turn around time for RFQ’s is way too long</a:t>
          </a:r>
        </a:p>
      </dgm:t>
    </dgm:pt>
    <dgm:pt modelId="{EC930DDC-9EEF-44E8-95C5-A502C5B2643F}" type="parTrans" cxnId="{86C37CF7-253F-45CE-8DF9-DFB762AA4C78}">
      <dgm:prSet/>
      <dgm:spPr/>
      <dgm:t>
        <a:bodyPr/>
        <a:lstStyle/>
        <a:p>
          <a:endParaRPr lang="en-US"/>
        </a:p>
      </dgm:t>
    </dgm:pt>
    <dgm:pt modelId="{23001FD7-B9C2-4D25-9291-D82F6B8B070C}" type="sibTrans" cxnId="{86C37CF7-253F-45CE-8DF9-DFB762AA4C78}">
      <dgm:prSet/>
      <dgm:spPr/>
      <dgm:t>
        <a:bodyPr/>
        <a:lstStyle/>
        <a:p>
          <a:endParaRPr lang="en-US"/>
        </a:p>
      </dgm:t>
    </dgm:pt>
    <dgm:pt modelId="{73B8A70D-6913-41C7-BE99-4B72A060E746}">
      <dgm:prSet/>
      <dgm:spPr/>
      <dgm:t>
        <a:bodyPr/>
        <a:lstStyle/>
        <a:p>
          <a:r>
            <a:rPr lang="en-US" dirty="0"/>
            <a:t>Business Impact</a:t>
          </a:r>
        </a:p>
      </dgm:t>
    </dgm:pt>
    <dgm:pt modelId="{F5FCACCC-203C-4706-8650-BC7A9EE67045}" type="parTrans" cxnId="{8E7173C2-B352-48E3-BE8B-8F57D1486F96}">
      <dgm:prSet/>
      <dgm:spPr/>
      <dgm:t>
        <a:bodyPr/>
        <a:lstStyle/>
        <a:p>
          <a:endParaRPr lang="en-US"/>
        </a:p>
      </dgm:t>
    </dgm:pt>
    <dgm:pt modelId="{10C969D4-F1E3-4EF8-9FDE-9C9BC304F12D}" type="sibTrans" cxnId="{8E7173C2-B352-48E3-BE8B-8F57D1486F96}">
      <dgm:prSet/>
      <dgm:spPr/>
      <dgm:t>
        <a:bodyPr/>
        <a:lstStyle/>
        <a:p>
          <a:endParaRPr lang="en-US"/>
        </a:p>
      </dgm:t>
    </dgm:pt>
    <dgm:pt modelId="{0B2A862A-3A8B-41C2-912D-ED25B112B1F7}">
      <dgm:prSet/>
      <dgm:spPr/>
      <dgm:t>
        <a:bodyPr/>
        <a:lstStyle/>
        <a:p>
          <a:endParaRPr lang="en-US" dirty="0"/>
        </a:p>
      </dgm:t>
    </dgm:pt>
    <dgm:pt modelId="{B82D5F48-196D-4B87-B3E1-F0EFC11D4626}" type="parTrans" cxnId="{F9BE0445-D7A5-455C-86AA-04BFF974B892}">
      <dgm:prSet/>
      <dgm:spPr/>
      <dgm:t>
        <a:bodyPr/>
        <a:lstStyle/>
        <a:p>
          <a:endParaRPr lang="en-US"/>
        </a:p>
      </dgm:t>
    </dgm:pt>
    <dgm:pt modelId="{31FE7E2A-8979-4C09-82CB-08965BAB5044}" type="sibTrans" cxnId="{F9BE0445-D7A5-455C-86AA-04BFF974B892}">
      <dgm:prSet/>
      <dgm:spPr/>
      <dgm:t>
        <a:bodyPr/>
        <a:lstStyle/>
        <a:p>
          <a:endParaRPr lang="en-US"/>
        </a:p>
      </dgm:t>
    </dgm:pt>
    <dgm:pt modelId="{ED165712-AF14-4D5B-BB4F-3596171B9B14}">
      <dgm:prSet/>
      <dgm:spPr/>
      <dgm:t>
        <a:bodyPr/>
        <a:lstStyle/>
        <a:p>
          <a:r>
            <a:rPr lang="en-US" dirty="0"/>
            <a:t>Needs quicker quoting process to not miss bid opportunities, to obtain new work and achieve profitability</a:t>
          </a:r>
        </a:p>
      </dgm:t>
    </dgm:pt>
    <dgm:pt modelId="{C1941CC2-2447-4238-ACFE-DF3B053AECDC}" type="parTrans" cxnId="{DBF0C14C-A184-4825-8643-2173C8F78710}">
      <dgm:prSet/>
      <dgm:spPr/>
      <dgm:t>
        <a:bodyPr/>
        <a:lstStyle/>
        <a:p>
          <a:endParaRPr lang="en-US"/>
        </a:p>
      </dgm:t>
    </dgm:pt>
    <dgm:pt modelId="{37C31DF1-3BF6-4922-BDFC-1DF49A18AA94}" type="sibTrans" cxnId="{DBF0C14C-A184-4825-8643-2173C8F78710}">
      <dgm:prSet/>
      <dgm:spPr/>
      <dgm:t>
        <a:bodyPr/>
        <a:lstStyle/>
        <a:p>
          <a:endParaRPr lang="en-US"/>
        </a:p>
      </dgm:t>
    </dgm:pt>
    <dgm:pt modelId="{75E2B98D-A758-45E5-8CCD-5C5C16A56B41}">
      <dgm:prSet/>
      <dgm:spPr/>
      <dgm:t>
        <a:bodyPr/>
        <a:lstStyle/>
        <a:p>
          <a:r>
            <a:rPr lang="en-US" dirty="0"/>
            <a:t>The current process is very manual &amp; time consuming</a:t>
          </a:r>
        </a:p>
      </dgm:t>
    </dgm:pt>
    <dgm:pt modelId="{9D396747-B655-4564-ADB2-F37284582A7E}" type="parTrans" cxnId="{A813B4E1-94F0-4CE1-86A4-CF1301ABB26A}">
      <dgm:prSet/>
      <dgm:spPr/>
      <dgm:t>
        <a:bodyPr/>
        <a:lstStyle/>
        <a:p>
          <a:endParaRPr lang="en-US"/>
        </a:p>
      </dgm:t>
    </dgm:pt>
    <dgm:pt modelId="{7876836E-0370-4F1E-9A1B-5551B6D3EB9D}" type="sibTrans" cxnId="{A813B4E1-94F0-4CE1-86A4-CF1301ABB26A}">
      <dgm:prSet/>
      <dgm:spPr/>
      <dgm:t>
        <a:bodyPr/>
        <a:lstStyle/>
        <a:p>
          <a:endParaRPr lang="en-US"/>
        </a:p>
      </dgm:t>
    </dgm:pt>
    <dgm:pt modelId="{2DFC0F13-4669-4B7A-9ED3-1C6BEBCD4DB5}">
      <dgm:prSet/>
      <dgm:spPr/>
      <dgm:t>
        <a:bodyPr/>
        <a:lstStyle/>
        <a:p>
          <a:r>
            <a:rPr lang="en-US" dirty="0"/>
            <a:t>Process lacks structure, guidelines and timing goals</a:t>
          </a:r>
        </a:p>
      </dgm:t>
    </dgm:pt>
    <dgm:pt modelId="{45E541F9-7054-4156-AD0F-FEA111132062}" type="parTrans" cxnId="{F7AAC3D9-1505-4973-98BE-0BB368D7F5B7}">
      <dgm:prSet/>
      <dgm:spPr/>
      <dgm:t>
        <a:bodyPr/>
        <a:lstStyle/>
        <a:p>
          <a:endParaRPr lang="en-US"/>
        </a:p>
      </dgm:t>
    </dgm:pt>
    <dgm:pt modelId="{7B9C9387-FA1C-4C19-87CE-C8494CE112D7}" type="sibTrans" cxnId="{F7AAC3D9-1505-4973-98BE-0BB368D7F5B7}">
      <dgm:prSet/>
      <dgm:spPr/>
      <dgm:t>
        <a:bodyPr/>
        <a:lstStyle/>
        <a:p>
          <a:endParaRPr lang="en-US"/>
        </a:p>
      </dgm:t>
    </dgm:pt>
    <dgm:pt modelId="{D409461E-95E5-4D1A-8D5B-E5BD830D37F7}">
      <dgm:prSet/>
      <dgm:spPr/>
      <dgm:t>
        <a:bodyPr/>
        <a:lstStyle/>
        <a:p>
          <a:r>
            <a:rPr lang="en-US"/>
            <a:t>The process is inconsistent and unreliable</a:t>
          </a:r>
          <a:endParaRPr lang="en-US" dirty="0"/>
        </a:p>
      </dgm:t>
    </dgm:pt>
    <dgm:pt modelId="{AD8CFB30-4996-41A2-97F4-D0490F0175F0}" type="parTrans" cxnId="{D946A2B5-99B4-4284-BF3B-409161A31C7A}">
      <dgm:prSet/>
      <dgm:spPr/>
      <dgm:t>
        <a:bodyPr/>
        <a:lstStyle/>
        <a:p>
          <a:endParaRPr lang="en-US"/>
        </a:p>
      </dgm:t>
    </dgm:pt>
    <dgm:pt modelId="{B2AE106C-ED3E-4FCA-83BD-5EB0254A47AB}" type="sibTrans" cxnId="{D946A2B5-99B4-4284-BF3B-409161A31C7A}">
      <dgm:prSet/>
      <dgm:spPr/>
      <dgm:t>
        <a:bodyPr/>
        <a:lstStyle/>
        <a:p>
          <a:endParaRPr lang="en-US"/>
        </a:p>
      </dgm:t>
    </dgm:pt>
    <dgm:pt modelId="{87B6B546-EE2A-4C7D-AE1D-52274870670E}">
      <dgm:prSet/>
      <dgm:spPr/>
      <dgm:t>
        <a:bodyPr/>
        <a:lstStyle/>
        <a:p>
          <a:r>
            <a:rPr lang="en-US" dirty="0"/>
            <a:t>Company often misses RFQ deadlines because they are unable to turnaround the quotes in a timely manner</a:t>
          </a:r>
        </a:p>
      </dgm:t>
    </dgm:pt>
    <dgm:pt modelId="{FA063881-25E4-4CA0-979A-4C94AFFF30C3}" type="parTrans" cxnId="{EC1F4172-F3F8-48E5-8BE6-C2C8B9B0A7AC}">
      <dgm:prSet/>
      <dgm:spPr/>
      <dgm:t>
        <a:bodyPr/>
        <a:lstStyle/>
        <a:p>
          <a:endParaRPr lang="en-US"/>
        </a:p>
      </dgm:t>
    </dgm:pt>
    <dgm:pt modelId="{FD807A19-6926-4521-B33A-3A981146F364}" type="sibTrans" cxnId="{EC1F4172-F3F8-48E5-8BE6-C2C8B9B0A7AC}">
      <dgm:prSet/>
      <dgm:spPr/>
      <dgm:t>
        <a:bodyPr/>
        <a:lstStyle/>
        <a:p>
          <a:endParaRPr lang="en-US"/>
        </a:p>
      </dgm:t>
    </dgm:pt>
    <dgm:pt modelId="{D10AAD6A-1925-4BC8-AFE5-0DFEA3999B2E}">
      <dgm:prSet/>
      <dgm:spPr/>
      <dgm:t>
        <a:bodyPr/>
        <a:lstStyle/>
        <a:p>
          <a:r>
            <a:rPr lang="en-US" dirty="0"/>
            <a:t>Operating at the current state will cause the business to lose potential work and miss out on profitable opportunities</a:t>
          </a:r>
        </a:p>
      </dgm:t>
    </dgm:pt>
    <dgm:pt modelId="{3EE76416-C8D2-47BD-AE3F-0D474C966E7D}" type="parTrans" cxnId="{F089FDC5-1BB3-455D-9D89-1F1D5A147474}">
      <dgm:prSet/>
      <dgm:spPr/>
      <dgm:t>
        <a:bodyPr/>
        <a:lstStyle/>
        <a:p>
          <a:endParaRPr lang="en-US"/>
        </a:p>
      </dgm:t>
    </dgm:pt>
    <dgm:pt modelId="{0D3E921A-A750-4682-AB62-618C946A51AA}" type="sibTrans" cxnId="{F089FDC5-1BB3-455D-9D89-1F1D5A147474}">
      <dgm:prSet/>
      <dgm:spPr/>
      <dgm:t>
        <a:bodyPr/>
        <a:lstStyle/>
        <a:p>
          <a:endParaRPr lang="en-US"/>
        </a:p>
      </dgm:t>
    </dgm:pt>
    <dgm:pt modelId="{74511B45-7195-4DEA-90A9-725B36D84EC3}">
      <dgm:prSet/>
      <dgm:spPr/>
      <dgm:t>
        <a:bodyPr/>
        <a:lstStyle/>
        <a:p>
          <a:r>
            <a:rPr lang="en-US" dirty="0"/>
            <a:t>Improving the quoting turn-around time will increase the amount of jobs awarded to the business and in turn increase profitability and overall success</a:t>
          </a:r>
        </a:p>
      </dgm:t>
    </dgm:pt>
    <dgm:pt modelId="{FF33B8DF-4C89-4C94-9B03-7D1816FF4BCD}" type="parTrans" cxnId="{AC63026A-6057-4C76-A010-4B554CE09C5B}">
      <dgm:prSet/>
      <dgm:spPr/>
      <dgm:t>
        <a:bodyPr/>
        <a:lstStyle/>
        <a:p>
          <a:endParaRPr lang="en-US"/>
        </a:p>
      </dgm:t>
    </dgm:pt>
    <dgm:pt modelId="{5304B8DD-97CA-41CC-86C4-0FF5967456AF}" type="sibTrans" cxnId="{AC63026A-6057-4C76-A010-4B554CE09C5B}">
      <dgm:prSet/>
      <dgm:spPr/>
      <dgm:t>
        <a:bodyPr/>
        <a:lstStyle/>
        <a:p>
          <a:endParaRPr lang="en-US"/>
        </a:p>
      </dgm:t>
    </dgm:pt>
    <dgm:pt modelId="{0534BEAD-4CC9-4928-AF2D-6805BA780930}" type="pres">
      <dgm:prSet presAssocID="{94AD5535-13FB-4BE1-AE44-0C1FD563772A}" presName="linear" presStyleCnt="0">
        <dgm:presLayoutVars>
          <dgm:dir/>
          <dgm:animLvl val="lvl"/>
          <dgm:resizeHandles val="exact"/>
        </dgm:presLayoutVars>
      </dgm:prSet>
      <dgm:spPr/>
    </dgm:pt>
    <dgm:pt modelId="{F0CC7B60-50DC-4398-BA4A-44DBBBE722F5}" type="pres">
      <dgm:prSet presAssocID="{7A65D567-E47B-47D3-BC2A-8665FD84B249}" presName="parentLin" presStyleCnt="0"/>
      <dgm:spPr/>
    </dgm:pt>
    <dgm:pt modelId="{0B712DAA-8538-4A39-9078-15A6A72ABA6E}" type="pres">
      <dgm:prSet presAssocID="{7A65D567-E47B-47D3-BC2A-8665FD84B249}" presName="parentLeftMargin" presStyleLbl="node1" presStyleIdx="0" presStyleCnt="2"/>
      <dgm:spPr/>
    </dgm:pt>
    <dgm:pt modelId="{0FEBE13A-BB1C-4627-889E-8541C6061FCD}" type="pres">
      <dgm:prSet presAssocID="{7A65D567-E47B-47D3-BC2A-8665FD84B249}" presName="parentText" presStyleLbl="node1" presStyleIdx="0" presStyleCnt="2">
        <dgm:presLayoutVars>
          <dgm:chMax val="0"/>
          <dgm:bulletEnabled val="1"/>
        </dgm:presLayoutVars>
      </dgm:prSet>
      <dgm:spPr/>
    </dgm:pt>
    <dgm:pt modelId="{5EAF1FD0-7D49-482E-B4E1-BEAD3879BF9E}" type="pres">
      <dgm:prSet presAssocID="{7A65D567-E47B-47D3-BC2A-8665FD84B249}" presName="negativeSpace" presStyleCnt="0"/>
      <dgm:spPr/>
    </dgm:pt>
    <dgm:pt modelId="{F2F43D21-8F53-44B7-B3F6-AE4C6E31CDCE}" type="pres">
      <dgm:prSet presAssocID="{7A65D567-E47B-47D3-BC2A-8665FD84B249}" presName="childText" presStyleLbl="conFgAcc1" presStyleIdx="0" presStyleCnt="2" custScaleY="82515">
        <dgm:presLayoutVars>
          <dgm:bulletEnabled val="1"/>
        </dgm:presLayoutVars>
      </dgm:prSet>
      <dgm:spPr/>
    </dgm:pt>
    <dgm:pt modelId="{5B9EA122-AAAB-4C83-8D31-F6E2C9C303D9}" type="pres">
      <dgm:prSet presAssocID="{71835CF5-1938-4825-BEFD-0E4D951D89A9}" presName="spaceBetweenRectangles" presStyleCnt="0"/>
      <dgm:spPr/>
    </dgm:pt>
    <dgm:pt modelId="{4D406878-224F-4DAA-A85F-DB3A17AF2799}" type="pres">
      <dgm:prSet presAssocID="{73B8A70D-6913-41C7-BE99-4B72A060E746}" presName="parentLin" presStyleCnt="0"/>
      <dgm:spPr/>
    </dgm:pt>
    <dgm:pt modelId="{F7C2C5FF-4DC1-4ADF-96E6-860D7A650A84}" type="pres">
      <dgm:prSet presAssocID="{73B8A70D-6913-41C7-BE99-4B72A060E746}" presName="parentLeftMargin" presStyleLbl="node1" presStyleIdx="0" presStyleCnt="2"/>
      <dgm:spPr/>
    </dgm:pt>
    <dgm:pt modelId="{D4867D00-ABC2-4F6A-B368-7F833B5B91E2}" type="pres">
      <dgm:prSet presAssocID="{73B8A70D-6913-41C7-BE99-4B72A060E746}" presName="parentText" presStyleLbl="node1" presStyleIdx="1" presStyleCnt="2" custLinFactNeighborX="10506">
        <dgm:presLayoutVars>
          <dgm:chMax val="0"/>
          <dgm:bulletEnabled val="1"/>
        </dgm:presLayoutVars>
      </dgm:prSet>
      <dgm:spPr/>
    </dgm:pt>
    <dgm:pt modelId="{B22C41B9-2522-4902-95C9-43B41ADE5215}" type="pres">
      <dgm:prSet presAssocID="{73B8A70D-6913-41C7-BE99-4B72A060E746}" presName="negativeSpace" presStyleCnt="0"/>
      <dgm:spPr/>
    </dgm:pt>
    <dgm:pt modelId="{7C745F28-D390-4909-94B2-F3A75B953A25}" type="pres">
      <dgm:prSet presAssocID="{73B8A70D-6913-41C7-BE99-4B72A060E746}" presName="childText" presStyleLbl="conFgAcc1" presStyleIdx="1" presStyleCnt="2" custScaleY="91303">
        <dgm:presLayoutVars>
          <dgm:bulletEnabled val="1"/>
        </dgm:presLayoutVars>
      </dgm:prSet>
      <dgm:spPr/>
    </dgm:pt>
  </dgm:ptLst>
  <dgm:cxnLst>
    <dgm:cxn modelId="{0F17F401-3961-4B41-B389-1006468D3AAE}" type="presOf" srcId="{75E2B98D-A758-45E5-8CCD-5C5C16A56B41}" destId="{F2F43D21-8F53-44B7-B3F6-AE4C6E31CDCE}" srcOrd="0" destOrd="1" presId="urn:microsoft.com/office/officeart/2005/8/layout/list1"/>
    <dgm:cxn modelId="{39AC0939-101D-49F1-BE9A-089E74D7AD53}" type="presOf" srcId="{73B8A70D-6913-41C7-BE99-4B72A060E746}" destId="{D4867D00-ABC2-4F6A-B368-7F833B5B91E2}" srcOrd="1" destOrd="0" presId="urn:microsoft.com/office/officeart/2005/8/layout/list1"/>
    <dgm:cxn modelId="{B39AC55B-9A7B-4D73-8A50-94C0F5FE23B4}" type="presOf" srcId="{2DFC0F13-4669-4B7A-9ED3-1C6BEBCD4DB5}" destId="{F2F43D21-8F53-44B7-B3F6-AE4C6E31CDCE}" srcOrd="0" destOrd="2" presId="urn:microsoft.com/office/officeart/2005/8/layout/list1"/>
    <dgm:cxn modelId="{2F979364-6CDF-428F-8ED3-C187316B44A5}" type="presOf" srcId="{D409461E-95E5-4D1A-8D5B-E5BD830D37F7}" destId="{F2F43D21-8F53-44B7-B3F6-AE4C6E31CDCE}" srcOrd="0" destOrd="3" presId="urn:microsoft.com/office/officeart/2005/8/layout/list1"/>
    <dgm:cxn modelId="{F9BE0445-D7A5-455C-86AA-04BFF974B892}" srcId="{73B8A70D-6913-41C7-BE99-4B72A060E746}" destId="{0B2A862A-3A8B-41C2-912D-ED25B112B1F7}" srcOrd="0" destOrd="0" parTransId="{B82D5F48-196D-4B87-B3E1-F0EFC11D4626}" sibTransId="{31FE7E2A-8979-4C09-82CB-08965BAB5044}"/>
    <dgm:cxn modelId="{5269B967-1551-4DE2-A636-9E36F45B28E8}" type="presOf" srcId="{ED165712-AF14-4D5B-BB4F-3596171B9B14}" destId="{7C745F28-D390-4909-94B2-F3A75B953A25}" srcOrd="0" destOrd="1" presId="urn:microsoft.com/office/officeart/2005/8/layout/list1"/>
    <dgm:cxn modelId="{AC63026A-6057-4C76-A010-4B554CE09C5B}" srcId="{73B8A70D-6913-41C7-BE99-4B72A060E746}" destId="{74511B45-7195-4DEA-90A9-725B36D84EC3}" srcOrd="3" destOrd="0" parTransId="{FF33B8DF-4C89-4C94-9B03-7D1816FF4BCD}" sibTransId="{5304B8DD-97CA-41CC-86C4-0FF5967456AF}"/>
    <dgm:cxn modelId="{DBF0C14C-A184-4825-8643-2173C8F78710}" srcId="{73B8A70D-6913-41C7-BE99-4B72A060E746}" destId="{ED165712-AF14-4D5B-BB4F-3596171B9B14}" srcOrd="1" destOrd="0" parTransId="{C1941CC2-2447-4238-ACFE-DF3B053AECDC}" sibTransId="{37C31DF1-3BF6-4922-BDFC-1DF49A18AA94}"/>
    <dgm:cxn modelId="{CAD06D6D-E2E6-4E72-967E-9253C4C1B128}" type="presOf" srcId="{87B6B546-EE2A-4C7D-AE1D-52274870670E}" destId="{F2F43D21-8F53-44B7-B3F6-AE4C6E31CDCE}" srcOrd="0" destOrd="4" presId="urn:microsoft.com/office/officeart/2005/8/layout/list1"/>
    <dgm:cxn modelId="{EC1F4172-F3F8-48E5-8BE6-C2C8B9B0A7AC}" srcId="{7A65D567-E47B-47D3-BC2A-8665FD84B249}" destId="{87B6B546-EE2A-4C7D-AE1D-52274870670E}" srcOrd="4" destOrd="0" parTransId="{FA063881-25E4-4CA0-979A-4C94AFFF30C3}" sibTransId="{FD807A19-6926-4521-B33A-3A981146F364}"/>
    <dgm:cxn modelId="{D74EAE9D-6C00-4868-8606-F644A92AED21}" srcId="{94AD5535-13FB-4BE1-AE44-0C1FD563772A}" destId="{7A65D567-E47B-47D3-BC2A-8665FD84B249}" srcOrd="0" destOrd="0" parTransId="{87C5BAD6-DF86-491D-BA31-AA75CA388545}" sibTransId="{71835CF5-1938-4825-BEFD-0E4D951D89A9}"/>
    <dgm:cxn modelId="{E492A69E-4440-4911-A312-3A010FA88745}" type="presOf" srcId="{74511B45-7195-4DEA-90A9-725B36D84EC3}" destId="{7C745F28-D390-4909-94B2-F3A75B953A25}" srcOrd="0" destOrd="3" presId="urn:microsoft.com/office/officeart/2005/8/layout/list1"/>
    <dgm:cxn modelId="{8427ECB0-E01A-4AEC-830B-B30D325240C9}" type="presOf" srcId="{73B8A70D-6913-41C7-BE99-4B72A060E746}" destId="{F7C2C5FF-4DC1-4ADF-96E6-860D7A650A84}" srcOrd="0" destOrd="0" presId="urn:microsoft.com/office/officeart/2005/8/layout/list1"/>
    <dgm:cxn modelId="{552B8DB5-64FA-46C8-AC67-F58B05AACBC3}" type="presOf" srcId="{7A65D567-E47B-47D3-BC2A-8665FD84B249}" destId="{0FEBE13A-BB1C-4627-889E-8541C6061FCD}" srcOrd="1" destOrd="0" presId="urn:microsoft.com/office/officeart/2005/8/layout/list1"/>
    <dgm:cxn modelId="{D946A2B5-99B4-4284-BF3B-409161A31C7A}" srcId="{7A65D567-E47B-47D3-BC2A-8665FD84B249}" destId="{D409461E-95E5-4D1A-8D5B-E5BD830D37F7}" srcOrd="3" destOrd="0" parTransId="{AD8CFB30-4996-41A2-97F4-D0490F0175F0}" sibTransId="{B2AE106C-ED3E-4FCA-83BD-5EB0254A47AB}"/>
    <dgm:cxn modelId="{8E7173C2-B352-48E3-BE8B-8F57D1486F96}" srcId="{94AD5535-13FB-4BE1-AE44-0C1FD563772A}" destId="{73B8A70D-6913-41C7-BE99-4B72A060E746}" srcOrd="1" destOrd="0" parTransId="{F5FCACCC-203C-4706-8650-BC7A9EE67045}" sibTransId="{10C969D4-F1E3-4EF8-9FDE-9C9BC304F12D}"/>
    <dgm:cxn modelId="{F089FDC5-1BB3-455D-9D89-1F1D5A147474}" srcId="{73B8A70D-6913-41C7-BE99-4B72A060E746}" destId="{D10AAD6A-1925-4BC8-AFE5-0DFEA3999B2E}" srcOrd="2" destOrd="0" parTransId="{3EE76416-C8D2-47BD-AE3F-0D474C966E7D}" sibTransId="{0D3E921A-A750-4682-AB62-618C946A51AA}"/>
    <dgm:cxn modelId="{3F93C6D3-AA8A-4588-ABC2-FE52DE26C984}" type="presOf" srcId="{0B2A862A-3A8B-41C2-912D-ED25B112B1F7}" destId="{7C745F28-D390-4909-94B2-F3A75B953A25}" srcOrd="0" destOrd="0" presId="urn:microsoft.com/office/officeart/2005/8/layout/list1"/>
    <dgm:cxn modelId="{8AFFE6D6-BD06-419E-98F6-3B88BD94A506}" type="presOf" srcId="{801C502B-1E40-4A1B-B32B-F9AE4E2C032D}" destId="{F2F43D21-8F53-44B7-B3F6-AE4C6E31CDCE}" srcOrd="0" destOrd="0" presId="urn:microsoft.com/office/officeart/2005/8/layout/list1"/>
    <dgm:cxn modelId="{F7AAC3D9-1505-4973-98BE-0BB368D7F5B7}" srcId="{7A65D567-E47B-47D3-BC2A-8665FD84B249}" destId="{2DFC0F13-4669-4B7A-9ED3-1C6BEBCD4DB5}" srcOrd="2" destOrd="0" parTransId="{45E541F9-7054-4156-AD0F-FEA111132062}" sibTransId="{7B9C9387-FA1C-4C19-87CE-C8494CE112D7}"/>
    <dgm:cxn modelId="{8CC544DC-8101-4456-A47B-BA14EF2EF69E}" type="presOf" srcId="{D10AAD6A-1925-4BC8-AFE5-0DFEA3999B2E}" destId="{7C745F28-D390-4909-94B2-F3A75B953A25}" srcOrd="0" destOrd="2" presId="urn:microsoft.com/office/officeart/2005/8/layout/list1"/>
    <dgm:cxn modelId="{75B515DD-9B55-4FEF-8DB2-144257BAFF2A}" type="presOf" srcId="{7A65D567-E47B-47D3-BC2A-8665FD84B249}" destId="{0B712DAA-8538-4A39-9078-15A6A72ABA6E}" srcOrd="0" destOrd="0" presId="urn:microsoft.com/office/officeart/2005/8/layout/list1"/>
    <dgm:cxn modelId="{A813B4E1-94F0-4CE1-86A4-CF1301ABB26A}" srcId="{7A65D567-E47B-47D3-BC2A-8665FD84B249}" destId="{75E2B98D-A758-45E5-8CCD-5C5C16A56B41}" srcOrd="1" destOrd="0" parTransId="{9D396747-B655-4564-ADB2-F37284582A7E}" sibTransId="{7876836E-0370-4F1E-9A1B-5551B6D3EB9D}"/>
    <dgm:cxn modelId="{DACCB4E6-6C00-4EB1-867E-7A1B9125800C}" type="presOf" srcId="{94AD5535-13FB-4BE1-AE44-0C1FD563772A}" destId="{0534BEAD-4CC9-4928-AF2D-6805BA780930}" srcOrd="0" destOrd="0" presId="urn:microsoft.com/office/officeart/2005/8/layout/list1"/>
    <dgm:cxn modelId="{86C37CF7-253F-45CE-8DF9-DFB762AA4C78}" srcId="{7A65D567-E47B-47D3-BC2A-8665FD84B249}" destId="{801C502B-1E40-4A1B-B32B-F9AE4E2C032D}" srcOrd="0" destOrd="0" parTransId="{EC930DDC-9EEF-44E8-95C5-A502C5B2643F}" sibTransId="{23001FD7-B9C2-4D25-9291-D82F6B8B070C}"/>
    <dgm:cxn modelId="{ECDE2EFE-BA4E-4828-AF9B-7DE5B4B25A2E}" type="presParOf" srcId="{0534BEAD-4CC9-4928-AF2D-6805BA780930}" destId="{F0CC7B60-50DC-4398-BA4A-44DBBBE722F5}" srcOrd="0" destOrd="0" presId="urn:microsoft.com/office/officeart/2005/8/layout/list1"/>
    <dgm:cxn modelId="{26DC1660-CDBE-4C9A-9CD1-79619077785C}" type="presParOf" srcId="{F0CC7B60-50DC-4398-BA4A-44DBBBE722F5}" destId="{0B712DAA-8538-4A39-9078-15A6A72ABA6E}" srcOrd="0" destOrd="0" presId="urn:microsoft.com/office/officeart/2005/8/layout/list1"/>
    <dgm:cxn modelId="{6918AA24-30D1-4F51-875A-5C75A1CF4E0C}" type="presParOf" srcId="{F0CC7B60-50DC-4398-BA4A-44DBBBE722F5}" destId="{0FEBE13A-BB1C-4627-889E-8541C6061FCD}" srcOrd="1" destOrd="0" presId="urn:microsoft.com/office/officeart/2005/8/layout/list1"/>
    <dgm:cxn modelId="{2D8004B0-2323-416C-BDFB-231B422BFDE4}" type="presParOf" srcId="{0534BEAD-4CC9-4928-AF2D-6805BA780930}" destId="{5EAF1FD0-7D49-482E-B4E1-BEAD3879BF9E}" srcOrd="1" destOrd="0" presId="urn:microsoft.com/office/officeart/2005/8/layout/list1"/>
    <dgm:cxn modelId="{DE37D8D9-2138-4312-8558-AB19EC44844D}" type="presParOf" srcId="{0534BEAD-4CC9-4928-AF2D-6805BA780930}" destId="{F2F43D21-8F53-44B7-B3F6-AE4C6E31CDCE}" srcOrd="2" destOrd="0" presId="urn:microsoft.com/office/officeart/2005/8/layout/list1"/>
    <dgm:cxn modelId="{BC549088-C679-4435-83DB-2F552D8025E3}" type="presParOf" srcId="{0534BEAD-4CC9-4928-AF2D-6805BA780930}" destId="{5B9EA122-AAAB-4C83-8D31-F6E2C9C303D9}" srcOrd="3" destOrd="0" presId="urn:microsoft.com/office/officeart/2005/8/layout/list1"/>
    <dgm:cxn modelId="{953BBFE5-745F-4C56-A70A-05C7A3FC40CE}" type="presParOf" srcId="{0534BEAD-4CC9-4928-AF2D-6805BA780930}" destId="{4D406878-224F-4DAA-A85F-DB3A17AF2799}" srcOrd="4" destOrd="0" presId="urn:microsoft.com/office/officeart/2005/8/layout/list1"/>
    <dgm:cxn modelId="{9C271F04-DBF1-4FE2-88A0-153CA96F50F9}" type="presParOf" srcId="{4D406878-224F-4DAA-A85F-DB3A17AF2799}" destId="{F7C2C5FF-4DC1-4ADF-96E6-860D7A650A84}" srcOrd="0" destOrd="0" presId="urn:microsoft.com/office/officeart/2005/8/layout/list1"/>
    <dgm:cxn modelId="{5737D748-0826-42C5-9327-B4C313C39FE4}" type="presParOf" srcId="{4D406878-224F-4DAA-A85F-DB3A17AF2799}" destId="{D4867D00-ABC2-4F6A-B368-7F833B5B91E2}" srcOrd="1" destOrd="0" presId="urn:microsoft.com/office/officeart/2005/8/layout/list1"/>
    <dgm:cxn modelId="{260D5380-C815-4F7F-985F-417249771577}" type="presParOf" srcId="{0534BEAD-4CC9-4928-AF2D-6805BA780930}" destId="{B22C41B9-2522-4902-95C9-43B41ADE5215}" srcOrd="5" destOrd="0" presId="urn:microsoft.com/office/officeart/2005/8/layout/list1"/>
    <dgm:cxn modelId="{E39E41EE-9B6F-46EF-8B08-1C888DD60179}" type="presParOf" srcId="{0534BEAD-4CC9-4928-AF2D-6805BA780930}" destId="{7C745F28-D390-4909-94B2-F3A75B953A2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9CF80D-7A28-4BDC-965F-ACAD7DAD7AF6}" type="doc">
      <dgm:prSet loTypeId="urn:microsoft.com/office/officeart/2005/8/layout/vList5" loCatId="list" qsTypeId="urn:microsoft.com/office/officeart/2005/8/quickstyle/simple1" qsCatId="simple" csTypeId="urn:microsoft.com/office/officeart/2005/8/colors/accent1_3" csCatId="accent1" phldr="1"/>
      <dgm:spPr/>
      <dgm:t>
        <a:bodyPr/>
        <a:lstStyle/>
        <a:p>
          <a:endParaRPr lang="en-US"/>
        </a:p>
      </dgm:t>
    </dgm:pt>
    <dgm:pt modelId="{8D4495D2-2811-4AD5-9F62-BBDACDF9FB2D}">
      <dgm:prSet phldrT="[Text]"/>
      <dgm:spPr/>
      <dgm:t>
        <a:bodyPr/>
        <a:lstStyle/>
        <a:p>
          <a:r>
            <a:rPr lang="en-US" dirty="0"/>
            <a:t>GOAL</a:t>
          </a:r>
        </a:p>
      </dgm:t>
    </dgm:pt>
    <dgm:pt modelId="{23890E40-C623-45C7-BD10-639EE5126F25}" type="parTrans" cxnId="{8AB5CD34-DBCA-407C-9934-45A325EA7AF3}">
      <dgm:prSet/>
      <dgm:spPr/>
      <dgm:t>
        <a:bodyPr/>
        <a:lstStyle/>
        <a:p>
          <a:endParaRPr lang="en-US"/>
        </a:p>
      </dgm:t>
    </dgm:pt>
    <dgm:pt modelId="{9E2AFD57-380A-402E-A7BB-7EE467B99DE7}" type="sibTrans" cxnId="{8AB5CD34-DBCA-407C-9934-45A325EA7AF3}">
      <dgm:prSet/>
      <dgm:spPr/>
      <dgm:t>
        <a:bodyPr/>
        <a:lstStyle/>
        <a:p>
          <a:endParaRPr lang="en-US"/>
        </a:p>
      </dgm:t>
    </dgm:pt>
    <dgm:pt modelId="{9F6CB5A1-A9D8-44A9-8102-145EAEA88128}">
      <dgm:prSet phldrT="[Text]"/>
      <dgm:spPr/>
      <dgm:t>
        <a:bodyPr/>
        <a:lstStyle/>
        <a:p>
          <a:pPr algn="ctr">
            <a:buNone/>
          </a:pPr>
          <a:r>
            <a:rPr lang="en-US" dirty="0"/>
            <a:t>	The goal of this project is to decrease the amount of time (measured in hours &amp; days) spent on completing and submitting a quote to the customer in response to an RFQ (request for proposal). The current average days it takes to complete and submit a quote is 3.6. Our goal is to complete a quote in 2 days or less.</a:t>
          </a:r>
        </a:p>
      </dgm:t>
    </dgm:pt>
    <dgm:pt modelId="{0FC17A6F-4376-4490-84E2-C147B496B9AF}" type="parTrans" cxnId="{59990A65-FC65-4DE7-BCF0-73DC82AB0427}">
      <dgm:prSet/>
      <dgm:spPr/>
      <dgm:t>
        <a:bodyPr/>
        <a:lstStyle/>
        <a:p>
          <a:endParaRPr lang="en-US"/>
        </a:p>
      </dgm:t>
    </dgm:pt>
    <dgm:pt modelId="{D4C9617D-B7D6-4383-8F5C-2319F4B7C2ED}" type="sibTrans" cxnId="{59990A65-FC65-4DE7-BCF0-73DC82AB0427}">
      <dgm:prSet/>
      <dgm:spPr/>
      <dgm:t>
        <a:bodyPr/>
        <a:lstStyle/>
        <a:p>
          <a:endParaRPr lang="en-US"/>
        </a:p>
      </dgm:t>
    </dgm:pt>
    <dgm:pt modelId="{2A169598-7DE1-490D-9EB1-A41B1A15720F}">
      <dgm:prSet phldrT="[Text]"/>
      <dgm:spPr/>
      <dgm:t>
        <a:bodyPr/>
        <a:lstStyle/>
        <a:p>
          <a:r>
            <a:rPr lang="en-US" dirty="0"/>
            <a:t>OPERATIONAL DEFINITION</a:t>
          </a:r>
        </a:p>
      </dgm:t>
    </dgm:pt>
    <dgm:pt modelId="{4A57158E-2EEC-454C-B893-DE666367A90F}" type="parTrans" cxnId="{48C7D623-15E8-4694-AB09-212C06601E22}">
      <dgm:prSet/>
      <dgm:spPr/>
      <dgm:t>
        <a:bodyPr/>
        <a:lstStyle/>
        <a:p>
          <a:endParaRPr lang="en-US"/>
        </a:p>
      </dgm:t>
    </dgm:pt>
    <dgm:pt modelId="{50B07197-7B02-47DA-AF80-248C3B446FD9}" type="sibTrans" cxnId="{48C7D623-15E8-4694-AB09-212C06601E22}">
      <dgm:prSet/>
      <dgm:spPr/>
      <dgm:t>
        <a:bodyPr/>
        <a:lstStyle/>
        <a:p>
          <a:endParaRPr lang="en-US"/>
        </a:p>
      </dgm:t>
    </dgm:pt>
    <dgm:pt modelId="{59FBECAC-9F4F-46D2-8B27-AFA25B1C3F03}">
      <dgm:prSet phldrT="[Text]"/>
      <dgm:spPr/>
      <dgm:t>
        <a:bodyPr/>
        <a:lstStyle/>
        <a:p>
          <a:pPr algn="ctr">
            <a:buNone/>
          </a:pPr>
          <a:r>
            <a:rPr lang="en-US" dirty="0"/>
            <a:t>	The total days that it takes to complete and submit a quote (Y) is calculated by combining our 7 (X) variable components. These variables are tracked to the nearest hour and consist of the following:</a:t>
          </a:r>
        </a:p>
      </dgm:t>
    </dgm:pt>
    <dgm:pt modelId="{2878746E-7856-4391-89DE-EA378749A92F}" type="parTrans" cxnId="{82A365DE-CE27-4EDA-A1C3-937BB5365789}">
      <dgm:prSet/>
      <dgm:spPr/>
      <dgm:t>
        <a:bodyPr/>
        <a:lstStyle/>
        <a:p>
          <a:endParaRPr lang="en-US"/>
        </a:p>
      </dgm:t>
    </dgm:pt>
    <dgm:pt modelId="{AB3D19FD-03D5-4262-9C00-0324EF5B92B4}" type="sibTrans" cxnId="{82A365DE-CE27-4EDA-A1C3-937BB5365789}">
      <dgm:prSet/>
      <dgm:spPr/>
      <dgm:t>
        <a:bodyPr/>
        <a:lstStyle/>
        <a:p>
          <a:endParaRPr lang="en-US"/>
        </a:p>
      </dgm:t>
    </dgm:pt>
    <dgm:pt modelId="{EEC15547-6D83-42F7-9023-BD0538F6A08F}">
      <dgm:prSet phldrT="[Text]"/>
      <dgm:spPr/>
      <dgm:t>
        <a:bodyPr/>
        <a:lstStyle/>
        <a:p>
          <a:r>
            <a:rPr lang="en-US" dirty="0"/>
            <a:t>BASELINE</a:t>
          </a:r>
        </a:p>
      </dgm:t>
    </dgm:pt>
    <dgm:pt modelId="{A349E35F-0826-4A99-BBD8-A40ACB01E782}" type="parTrans" cxnId="{53B5E9F6-1AE4-4272-897F-3AC7F9BEC7FE}">
      <dgm:prSet/>
      <dgm:spPr/>
      <dgm:t>
        <a:bodyPr/>
        <a:lstStyle/>
        <a:p>
          <a:endParaRPr lang="en-US"/>
        </a:p>
      </dgm:t>
    </dgm:pt>
    <dgm:pt modelId="{6F52AA12-DEB6-4472-ADBC-DE38C8315012}" type="sibTrans" cxnId="{53B5E9F6-1AE4-4272-897F-3AC7F9BEC7FE}">
      <dgm:prSet/>
      <dgm:spPr/>
      <dgm:t>
        <a:bodyPr/>
        <a:lstStyle/>
        <a:p>
          <a:endParaRPr lang="en-US"/>
        </a:p>
      </dgm:t>
    </dgm:pt>
    <dgm:pt modelId="{6FD3EC2D-C75E-481D-A4C1-F6F0E00DD1CC}">
      <dgm:prSet phldrT="[Text]"/>
      <dgm:spPr/>
      <dgm:t>
        <a:bodyPr/>
        <a:lstStyle/>
        <a:p>
          <a:pPr algn="ctr">
            <a:buNone/>
          </a:pPr>
          <a:r>
            <a:rPr lang="en-US" dirty="0"/>
            <a:t>Prior to the improvement, Dobber’s Machine and tool spent an average of 3.6 days from the time an RFQ was received, to the time a quote was completed and submitted to the customer. The Sigma Quality Level of the original process was 2.1</a:t>
          </a:r>
        </a:p>
      </dgm:t>
    </dgm:pt>
    <dgm:pt modelId="{7257AB4E-E502-4E56-B8B9-CD6FB66B4C5B}" type="parTrans" cxnId="{40BF77BA-A72C-4895-8E6D-3E138297D214}">
      <dgm:prSet/>
      <dgm:spPr/>
      <dgm:t>
        <a:bodyPr/>
        <a:lstStyle/>
        <a:p>
          <a:endParaRPr lang="en-US"/>
        </a:p>
      </dgm:t>
    </dgm:pt>
    <dgm:pt modelId="{7671E348-31C0-4D28-A147-C362CEF503B7}" type="sibTrans" cxnId="{40BF77BA-A72C-4895-8E6D-3E138297D214}">
      <dgm:prSet/>
      <dgm:spPr/>
      <dgm:t>
        <a:bodyPr/>
        <a:lstStyle/>
        <a:p>
          <a:endParaRPr lang="en-US"/>
        </a:p>
      </dgm:t>
    </dgm:pt>
    <dgm:pt modelId="{798832E4-4B60-4527-A7AC-B918F551ED56}">
      <dgm:prSet phldrT="[Text]"/>
      <dgm:spPr/>
      <dgm:t>
        <a:bodyPr/>
        <a:lstStyle/>
        <a:p>
          <a:pPr algn="ctr">
            <a:buNone/>
          </a:pPr>
          <a:r>
            <a:rPr lang="en-US" dirty="0"/>
            <a:t>* Hours for David to Review * Hours for Dobber to Review * Hours to Get Material Quote * Hours to Get OSP Quote * Hours for Dobber to Estimate Labor * Hours Till Input Data in Quote Tool * Hours Till Final Analysis to Submit *</a:t>
          </a:r>
        </a:p>
      </dgm:t>
    </dgm:pt>
    <dgm:pt modelId="{459FFD3E-BB84-40A9-936C-798223DEE38B}" type="parTrans" cxnId="{5B09D13C-6965-46B5-8E72-DCA4A296A14F}">
      <dgm:prSet/>
      <dgm:spPr/>
      <dgm:t>
        <a:bodyPr/>
        <a:lstStyle/>
        <a:p>
          <a:endParaRPr lang="en-US"/>
        </a:p>
      </dgm:t>
    </dgm:pt>
    <dgm:pt modelId="{8B4DBC4B-F036-4AD4-BE7C-BF3E5263E7A8}" type="sibTrans" cxnId="{5B09D13C-6965-46B5-8E72-DCA4A296A14F}">
      <dgm:prSet/>
      <dgm:spPr/>
      <dgm:t>
        <a:bodyPr/>
        <a:lstStyle/>
        <a:p>
          <a:endParaRPr lang="en-US"/>
        </a:p>
      </dgm:t>
    </dgm:pt>
    <dgm:pt modelId="{8E7147D6-4C7A-4955-AEA1-EC1E9B4D8259}">
      <dgm:prSet phldrT="[Text]"/>
      <dgm:spPr/>
      <dgm:t>
        <a:bodyPr/>
        <a:lstStyle/>
        <a:p>
          <a:pPr algn="ctr">
            <a:buNone/>
          </a:pPr>
          <a:endParaRPr lang="en-US" dirty="0"/>
        </a:p>
      </dgm:t>
    </dgm:pt>
    <dgm:pt modelId="{A0A06A68-7358-4704-AE6C-825D05F474D4}" type="parTrans" cxnId="{2745EB65-D4A6-47D5-98EA-2BF7CD3E2C4A}">
      <dgm:prSet/>
      <dgm:spPr/>
      <dgm:t>
        <a:bodyPr/>
        <a:lstStyle/>
        <a:p>
          <a:endParaRPr lang="en-US"/>
        </a:p>
      </dgm:t>
    </dgm:pt>
    <dgm:pt modelId="{01EB02D2-F3ED-4061-9582-A32FD7D2E39B}" type="sibTrans" cxnId="{2745EB65-D4A6-47D5-98EA-2BF7CD3E2C4A}">
      <dgm:prSet/>
      <dgm:spPr/>
      <dgm:t>
        <a:bodyPr/>
        <a:lstStyle/>
        <a:p>
          <a:endParaRPr lang="en-US"/>
        </a:p>
      </dgm:t>
    </dgm:pt>
    <dgm:pt modelId="{B275900F-379F-4597-BAB3-2F0C98C792AF}" type="pres">
      <dgm:prSet presAssocID="{DC9CF80D-7A28-4BDC-965F-ACAD7DAD7AF6}" presName="Name0" presStyleCnt="0">
        <dgm:presLayoutVars>
          <dgm:dir/>
          <dgm:animLvl val="lvl"/>
          <dgm:resizeHandles val="exact"/>
        </dgm:presLayoutVars>
      </dgm:prSet>
      <dgm:spPr/>
    </dgm:pt>
    <dgm:pt modelId="{77AA333D-A22A-4C57-A452-0CDA6D03C28A}" type="pres">
      <dgm:prSet presAssocID="{8D4495D2-2811-4AD5-9F62-BBDACDF9FB2D}" presName="linNode" presStyleCnt="0"/>
      <dgm:spPr/>
    </dgm:pt>
    <dgm:pt modelId="{3263E957-8C9F-41E5-8AF1-189C18CDC7DD}" type="pres">
      <dgm:prSet presAssocID="{8D4495D2-2811-4AD5-9F62-BBDACDF9FB2D}" presName="parentText" presStyleLbl="node1" presStyleIdx="0" presStyleCnt="3" custScaleX="64003" custScaleY="96882">
        <dgm:presLayoutVars>
          <dgm:chMax val="1"/>
          <dgm:bulletEnabled val="1"/>
        </dgm:presLayoutVars>
      </dgm:prSet>
      <dgm:spPr/>
    </dgm:pt>
    <dgm:pt modelId="{C08C430C-974A-477C-BF99-5A8F73EF221E}" type="pres">
      <dgm:prSet presAssocID="{8D4495D2-2811-4AD5-9F62-BBDACDF9FB2D}" presName="descendantText" presStyleLbl="alignAccFollowNode1" presStyleIdx="0" presStyleCnt="3" custScaleX="114082" custScaleY="128344">
        <dgm:presLayoutVars>
          <dgm:bulletEnabled val="1"/>
        </dgm:presLayoutVars>
      </dgm:prSet>
      <dgm:spPr/>
    </dgm:pt>
    <dgm:pt modelId="{8F9898FC-5C28-4C1C-BC9B-809771F80044}" type="pres">
      <dgm:prSet presAssocID="{9E2AFD57-380A-402E-A7BB-7EE467B99DE7}" presName="sp" presStyleCnt="0"/>
      <dgm:spPr/>
    </dgm:pt>
    <dgm:pt modelId="{C9ED5855-BC58-4C10-A99D-92CAEE758CD6}" type="pres">
      <dgm:prSet presAssocID="{2A169598-7DE1-490D-9EB1-A41B1A15720F}" presName="linNode" presStyleCnt="0"/>
      <dgm:spPr/>
    </dgm:pt>
    <dgm:pt modelId="{5733CC87-C0BA-4198-8373-72E0DB650065}" type="pres">
      <dgm:prSet presAssocID="{2A169598-7DE1-490D-9EB1-A41B1A15720F}" presName="parentText" presStyleLbl="node1" presStyleIdx="1" presStyleCnt="3" custScaleX="64003" custScaleY="99080">
        <dgm:presLayoutVars>
          <dgm:chMax val="1"/>
          <dgm:bulletEnabled val="1"/>
        </dgm:presLayoutVars>
      </dgm:prSet>
      <dgm:spPr/>
    </dgm:pt>
    <dgm:pt modelId="{09CDD178-EA24-40A9-8CD6-FF8A8D62DB31}" type="pres">
      <dgm:prSet presAssocID="{2A169598-7DE1-490D-9EB1-A41B1A15720F}" presName="descendantText" presStyleLbl="alignAccFollowNode1" presStyleIdx="1" presStyleCnt="3" custScaleX="114082" custScaleY="181041" custLinFactNeighborX="643" custLinFactNeighborY="4865">
        <dgm:presLayoutVars>
          <dgm:bulletEnabled val="1"/>
        </dgm:presLayoutVars>
      </dgm:prSet>
      <dgm:spPr/>
    </dgm:pt>
    <dgm:pt modelId="{9627D135-8610-4F83-B7AB-EA19D800AE90}" type="pres">
      <dgm:prSet presAssocID="{50B07197-7B02-47DA-AF80-248C3B446FD9}" presName="sp" presStyleCnt="0"/>
      <dgm:spPr/>
    </dgm:pt>
    <dgm:pt modelId="{F8A91A07-388B-484F-A80F-162A44B03B9C}" type="pres">
      <dgm:prSet presAssocID="{EEC15547-6D83-42F7-9023-BD0538F6A08F}" presName="linNode" presStyleCnt="0"/>
      <dgm:spPr/>
    </dgm:pt>
    <dgm:pt modelId="{08CE86FD-75A0-4AA7-86AC-7A21E598B229}" type="pres">
      <dgm:prSet presAssocID="{EEC15547-6D83-42F7-9023-BD0538F6A08F}" presName="parentText" presStyleLbl="node1" presStyleIdx="2" presStyleCnt="3" custScaleX="64003" custScaleY="99080">
        <dgm:presLayoutVars>
          <dgm:chMax val="1"/>
          <dgm:bulletEnabled val="1"/>
        </dgm:presLayoutVars>
      </dgm:prSet>
      <dgm:spPr/>
    </dgm:pt>
    <dgm:pt modelId="{D3039E05-CD85-4C8D-87DD-35F103C5EBF4}" type="pres">
      <dgm:prSet presAssocID="{EEC15547-6D83-42F7-9023-BD0538F6A08F}" presName="descendantText" presStyleLbl="alignAccFollowNode1" presStyleIdx="2" presStyleCnt="3" custScaleX="114082">
        <dgm:presLayoutVars>
          <dgm:bulletEnabled val="1"/>
        </dgm:presLayoutVars>
      </dgm:prSet>
      <dgm:spPr/>
    </dgm:pt>
  </dgm:ptLst>
  <dgm:cxnLst>
    <dgm:cxn modelId="{49B2650D-D038-47AB-9729-649167477003}" type="presOf" srcId="{59FBECAC-9F4F-46D2-8B27-AFA25B1C3F03}" destId="{09CDD178-EA24-40A9-8CD6-FF8A8D62DB31}" srcOrd="0" destOrd="0" presId="urn:microsoft.com/office/officeart/2005/8/layout/vList5"/>
    <dgm:cxn modelId="{EA489E1B-FE2C-44EA-BFA0-9715F6041189}" type="presOf" srcId="{DC9CF80D-7A28-4BDC-965F-ACAD7DAD7AF6}" destId="{B275900F-379F-4597-BAB3-2F0C98C792AF}" srcOrd="0" destOrd="0" presId="urn:microsoft.com/office/officeart/2005/8/layout/vList5"/>
    <dgm:cxn modelId="{48C7D623-15E8-4694-AB09-212C06601E22}" srcId="{DC9CF80D-7A28-4BDC-965F-ACAD7DAD7AF6}" destId="{2A169598-7DE1-490D-9EB1-A41B1A15720F}" srcOrd="1" destOrd="0" parTransId="{4A57158E-2EEC-454C-B893-DE666367A90F}" sibTransId="{50B07197-7B02-47DA-AF80-248C3B446FD9}"/>
    <dgm:cxn modelId="{8AB5CD34-DBCA-407C-9934-45A325EA7AF3}" srcId="{DC9CF80D-7A28-4BDC-965F-ACAD7DAD7AF6}" destId="{8D4495D2-2811-4AD5-9F62-BBDACDF9FB2D}" srcOrd="0" destOrd="0" parTransId="{23890E40-C623-45C7-BD10-639EE5126F25}" sibTransId="{9E2AFD57-380A-402E-A7BB-7EE467B99DE7}"/>
    <dgm:cxn modelId="{5B09D13C-6965-46B5-8E72-DCA4A296A14F}" srcId="{2A169598-7DE1-490D-9EB1-A41B1A15720F}" destId="{798832E4-4B60-4527-A7AC-B918F551ED56}" srcOrd="2" destOrd="0" parTransId="{459FFD3E-BB84-40A9-936C-798223DEE38B}" sibTransId="{8B4DBC4B-F036-4AD4-BE7C-BF3E5263E7A8}"/>
    <dgm:cxn modelId="{59990A65-FC65-4DE7-BCF0-73DC82AB0427}" srcId="{8D4495D2-2811-4AD5-9F62-BBDACDF9FB2D}" destId="{9F6CB5A1-A9D8-44A9-8102-145EAEA88128}" srcOrd="0" destOrd="0" parTransId="{0FC17A6F-4376-4490-84E2-C147B496B9AF}" sibTransId="{D4C9617D-B7D6-4383-8F5C-2319F4B7C2ED}"/>
    <dgm:cxn modelId="{2745EB65-D4A6-47D5-98EA-2BF7CD3E2C4A}" srcId="{2A169598-7DE1-490D-9EB1-A41B1A15720F}" destId="{8E7147D6-4C7A-4955-AEA1-EC1E9B4D8259}" srcOrd="1" destOrd="0" parTransId="{A0A06A68-7358-4704-AE6C-825D05F474D4}" sibTransId="{01EB02D2-F3ED-4061-9582-A32FD7D2E39B}"/>
    <dgm:cxn modelId="{5F568269-D219-4AE3-BE96-554F3FD60CFF}" type="presOf" srcId="{2A169598-7DE1-490D-9EB1-A41B1A15720F}" destId="{5733CC87-C0BA-4198-8373-72E0DB650065}" srcOrd="0" destOrd="0" presId="urn:microsoft.com/office/officeart/2005/8/layout/vList5"/>
    <dgm:cxn modelId="{6579D371-7DCA-4DA0-A421-2C9CDF288021}" type="presOf" srcId="{8D4495D2-2811-4AD5-9F62-BBDACDF9FB2D}" destId="{3263E957-8C9F-41E5-8AF1-189C18CDC7DD}" srcOrd="0" destOrd="0" presId="urn:microsoft.com/office/officeart/2005/8/layout/vList5"/>
    <dgm:cxn modelId="{CD531954-B27C-44BE-8D38-B35D8D1322EA}" type="presOf" srcId="{9F6CB5A1-A9D8-44A9-8102-145EAEA88128}" destId="{C08C430C-974A-477C-BF99-5A8F73EF221E}" srcOrd="0" destOrd="0" presId="urn:microsoft.com/office/officeart/2005/8/layout/vList5"/>
    <dgm:cxn modelId="{FFC1E978-444C-4EE5-A96B-D5ADEE405483}" type="presOf" srcId="{798832E4-4B60-4527-A7AC-B918F551ED56}" destId="{09CDD178-EA24-40A9-8CD6-FF8A8D62DB31}" srcOrd="0" destOrd="2" presId="urn:microsoft.com/office/officeart/2005/8/layout/vList5"/>
    <dgm:cxn modelId="{0F823AAF-636C-4016-BD42-71F5F0DC26D8}" type="presOf" srcId="{EEC15547-6D83-42F7-9023-BD0538F6A08F}" destId="{08CE86FD-75A0-4AA7-86AC-7A21E598B229}" srcOrd="0" destOrd="0" presId="urn:microsoft.com/office/officeart/2005/8/layout/vList5"/>
    <dgm:cxn modelId="{40BF77BA-A72C-4895-8E6D-3E138297D214}" srcId="{EEC15547-6D83-42F7-9023-BD0538F6A08F}" destId="{6FD3EC2D-C75E-481D-A4C1-F6F0E00DD1CC}" srcOrd="0" destOrd="0" parTransId="{7257AB4E-E502-4E56-B8B9-CD6FB66B4C5B}" sibTransId="{7671E348-31C0-4D28-A147-C362CEF503B7}"/>
    <dgm:cxn modelId="{A6844BD2-8BF3-4E10-BD21-4B1F3682B5BC}" type="presOf" srcId="{6FD3EC2D-C75E-481D-A4C1-F6F0E00DD1CC}" destId="{D3039E05-CD85-4C8D-87DD-35F103C5EBF4}" srcOrd="0" destOrd="0" presId="urn:microsoft.com/office/officeart/2005/8/layout/vList5"/>
    <dgm:cxn modelId="{82A365DE-CE27-4EDA-A1C3-937BB5365789}" srcId="{2A169598-7DE1-490D-9EB1-A41B1A15720F}" destId="{59FBECAC-9F4F-46D2-8B27-AFA25B1C3F03}" srcOrd="0" destOrd="0" parTransId="{2878746E-7856-4391-89DE-EA378749A92F}" sibTransId="{AB3D19FD-03D5-4262-9C00-0324EF5B92B4}"/>
    <dgm:cxn modelId="{E5A5A9E9-61D7-40A4-9427-D03D4DC915B0}" type="presOf" srcId="{8E7147D6-4C7A-4955-AEA1-EC1E9B4D8259}" destId="{09CDD178-EA24-40A9-8CD6-FF8A8D62DB31}" srcOrd="0" destOrd="1" presId="urn:microsoft.com/office/officeart/2005/8/layout/vList5"/>
    <dgm:cxn modelId="{53B5E9F6-1AE4-4272-897F-3AC7F9BEC7FE}" srcId="{DC9CF80D-7A28-4BDC-965F-ACAD7DAD7AF6}" destId="{EEC15547-6D83-42F7-9023-BD0538F6A08F}" srcOrd="2" destOrd="0" parTransId="{A349E35F-0826-4A99-BBD8-A40ACB01E782}" sibTransId="{6F52AA12-DEB6-4472-ADBC-DE38C8315012}"/>
    <dgm:cxn modelId="{8CCF9349-E824-44E0-806E-81C720447FB2}" type="presParOf" srcId="{B275900F-379F-4597-BAB3-2F0C98C792AF}" destId="{77AA333D-A22A-4C57-A452-0CDA6D03C28A}" srcOrd="0" destOrd="0" presId="urn:microsoft.com/office/officeart/2005/8/layout/vList5"/>
    <dgm:cxn modelId="{2B385E9A-452B-41D6-AA46-F14802F2D90C}" type="presParOf" srcId="{77AA333D-A22A-4C57-A452-0CDA6D03C28A}" destId="{3263E957-8C9F-41E5-8AF1-189C18CDC7DD}" srcOrd="0" destOrd="0" presId="urn:microsoft.com/office/officeart/2005/8/layout/vList5"/>
    <dgm:cxn modelId="{8F53220F-B5A7-4D44-A2A7-406785770F20}" type="presParOf" srcId="{77AA333D-A22A-4C57-A452-0CDA6D03C28A}" destId="{C08C430C-974A-477C-BF99-5A8F73EF221E}" srcOrd="1" destOrd="0" presId="urn:microsoft.com/office/officeart/2005/8/layout/vList5"/>
    <dgm:cxn modelId="{3F9F69E8-0279-41D0-AEA9-42FC19CD99C0}" type="presParOf" srcId="{B275900F-379F-4597-BAB3-2F0C98C792AF}" destId="{8F9898FC-5C28-4C1C-BC9B-809771F80044}" srcOrd="1" destOrd="0" presId="urn:microsoft.com/office/officeart/2005/8/layout/vList5"/>
    <dgm:cxn modelId="{EDE4FB3C-EEEA-4FAE-A5E2-8A056697E92B}" type="presParOf" srcId="{B275900F-379F-4597-BAB3-2F0C98C792AF}" destId="{C9ED5855-BC58-4C10-A99D-92CAEE758CD6}" srcOrd="2" destOrd="0" presId="urn:microsoft.com/office/officeart/2005/8/layout/vList5"/>
    <dgm:cxn modelId="{F0EAEC24-0119-470C-AF36-D6D4A360B6BD}" type="presParOf" srcId="{C9ED5855-BC58-4C10-A99D-92CAEE758CD6}" destId="{5733CC87-C0BA-4198-8373-72E0DB650065}" srcOrd="0" destOrd="0" presId="urn:microsoft.com/office/officeart/2005/8/layout/vList5"/>
    <dgm:cxn modelId="{327C0294-4FD8-47D5-BCA4-3B0A3919F533}" type="presParOf" srcId="{C9ED5855-BC58-4C10-A99D-92CAEE758CD6}" destId="{09CDD178-EA24-40A9-8CD6-FF8A8D62DB31}" srcOrd="1" destOrd="0" presId="urn:microsoft.com/office/officeart/2005/8/layout/vList5"/>
    <dgm:cxn modelId="{59B7ABEA-FDEA-49EA-B650-E3B678F4EB55}" type="presParOf" srcId="{B275900F-379F-4597-BAB3-2F0C98C792AF}" destId="{9627D135-8610-4F83-B7AB-EA19D800AE90}" srcOrd="3" destOrd="0" presId="urn:microsoft.com/office/officeart/2005/8/layout/vList5"/>
    <dgm:cxn modelId="{55A2676F-D930-4898-A8DF-D7F10C372807}" type="presParOf" srcId="{B275900F-379F-4597-BAB3-2F0C98C792AF}" destId="{F8A91A07-388B-484F-A80F-162A44B03B9C}" srcOrd="4" destOrd="0" presId="urn:microsoft.com/office/officeart/2005/8/layout/vList5"/>
    <dgm:cxn modelId="{6CD0917C-20F5-4304-844C-108F354D236E}" type="presParOf" srcId="{F8A91A07-388B-484F-A80F-162A44B03B9C}" destId="{08CE86FD-75A0-4AA7-86AC-7A21E598B229}" srcOrd="0" destOrd="0" presId="urn:microsoft.com/office/officeart/2005/8/layout/vList5"/>
    <dgm:cxn modelId="{6204AA31-34CD-4797-BE2D-985C148B1D66}" type="presParOf" srcId="{F8A91A07-388B-484F-A80F-162A44B03B9C}" destId="{D3039E05-CD85-4C8D-87DD-35F103C5EBF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AD5535-13FB-4BE1-AE44-0C1FD563772A}" type="doc">
      <dgm:prSet loTypeId="urn:microsoft.com/office/officeart/2005/8/layout/list1" loCatId="list" qsTypeId="urn:microsoft.com/office/officeart/2005/8/quickstyle/simple4" qsCatId="simple" csTypeId="urn:microsoft.com/office/officeart/2005/8/colors/accent0_3" csCatId="mainScheme" phldr="1"/>
      <dgm:spPr/>
      <dgm:t>
        <a:bodyPr/>
        <a:lstStyle/>
        <a:p>
          <a:endParaRPr lang="en-US"/>
        </a:p>
      </dgm:t>
    </dgm:pt>
    <dgm:pt modelId="{7A65D567-E47B-47D3-BC2A-8665FD84B249}">
      <dgm:prSet/>
      <dgm:spPr/>
      <dgm:t>
        <a:bodyPr/>
        <a:lstStyle/>
        <a:p>
          <a:r>
            <a:rPr lang="en-US" dirty="0"/>
            <a:t>Collection Method</a:t>
          </a:r>
        </a:p>
      </dgm:t>
    </dgm:pt>
    <dgm:pt modelId="{87C5BAD6-DF86-491D-BA31-AA75CA388545}" type="parTrans" cxnId="{D74EAE9D-6C00-4868-8606-F644A92AED21}">
      <dgm:prSet/>
      <dgm:spPr/>
      <dgm:t>
        <a:bodyPr/>
        <a:lstStyle/>
        <a:p>
          <a:endParaRPr lang="en-US"/>
        </a:p>
      </dgm:t>
    </dgm:pt>
    <dgm:pt modelId="{71835CF5-1938-4825-BEFD-0E4D951D89A9}" type="sibTrans" cxnId="{D74EAE9D-6C00-4868-8606-F644A92AED21}">
      <dgm:prSet/>
      <dgm:spPr/>
      <dgm:t>
        <a:bodyPr/>
        <a:lstStyle/>
        <a:p>
          <a:endParaRPr lang="en-US"/>
        </a:p>
      </dgm:t>
    </dgm:pt>
    <dgm:pt modelId="{801C502B-1E40-4A1B-B32B-F9AE4E2C032D}">
      <dgm:prSet custT="1"/>
      <dgm:spPr/>
      <dgm:t>
        <a:bodyPr/>
        <a:lstStyle/>
        <a:p>
          <a:r>
            <a:rPr lang="en-US" sz="2000" dirty="0"/>
            <a:t>Current process data was collected for 6 weeks from 07.08.19 to 08.16.19 totaling 30 quotes</a:t>
          </a:r>
        </a:p>
      </dgm:t>
    </dgm:pt>
    <dgm:pt modelId="{EC930DDC-9EEF-44E8-95C5-A502C5B2643F}" type="parTrans" cxnId="{86C37CF7-253F-45CE-8DF9-DFB762AA4C78}">
      <dgm:prSet/>
      <dgm:spPr/>
      <dgm:t>
        <a:bodyPr/>
        <a:lstStyle/>
        <a:p>
          <a:endParaRPr lang="en-US"/>
        </a:p>
      </dgm:t>
    </dgm:pt>
    <dgm:pt modelId="{23001FD7-B9C2-4D25-9291-D82F6B8B070C}" type="sibTrans" cxnId="{86C37CF7-253F-45CE-8DF9-DFB762AA4C78}">
      <dgm:prSet/>
      <dgm:spPr/>
      <dgm:t>
        <a:bodyPr/>
        <a:lstStyle/>
        <a:p>
          <a:endParaRPr lang="en-US"/>
        </a:p>
      </dgm:t>
    </dgm:pt>
    <dgm:pt modelId="{73B8A70D-6913-41C7-BE99-4B72A060E746}">
      <dgm:prSet/>
      <dgm:spPr/>
      <dgm:t>
        <a:bodyPr/>
        <a:lstStyle/>
        <a:p>
          <a:r>
            <a:rPr lang="en-US" dirty="0"/>
            <a:t>Continuous Data</a:t>
          </a:r>
        </a:p>
      </dgm:t>
    </dgm:pt>
    <dgm:pt modelId="{F5FCACCC-203C-4706-8650-BC7A9EE67045}" type="parTrans" cxnId="{8E7173C2-B352-48E3-BE8B-8F57D1486F96}">
      <dgm:prSet/>
      <dgm:spPr/>
      <dgm:t>
        <a:bodyPr/>
        <a:lstStyle/>
        <a:p>
          <a:endParaRPr lang="en-US"/>
        </a:p>
      </dgm:t>
    </dgm:pt>
    <dgm:pt modelId="{10C969D4-F1E3-4EF8-9FDE-9C9BC304F12D}" type="sibTrans" cxnId="{8E7173C2-B352-48E3-BE8B-8F57D1486F96}">
      <dgm:prSet/>
      <dgm:spPr/>
      <dgm:t>
        <a:bodyPr/>
        <a:lstStyle/>
        <a:p>
          <a:endParaRPr lang="en-US"/>
        </a:p>
      </dgm:t>
    </dgm:pt>
    <dgm:pt modelId="{0B2A862A-3A8B-41C2-912D-ED25B112B1F7}">
      <dgm:prSet/>
      <dgm:spPr/>
      <dgm:t>
        <a:bodyPr/>
        <a:lstStyle/>
        <a:p>
          <a:r>
            <a:rPr lang="en-US" dirty="0"/>
            <a:t>7 continuous data (x) variables were collected from the DMT Tracker</a:t>
          </a:r>
        </a:p>
      </dgm:t>
    </dgm:pt>
    <dgm:pt modelId="{B82D5F48-196D-4B87-B3E1-F0EFC11D4626}" type="parTrans" cxnId="{F9BE0445-D7A5-455C-86AA-04BFF974B892}">
      <dgm:prSet/>
      <dgm:spPr/>
      <dgm:t>
        <a:bodyPr/>
        <a:lstStyle/>
        <a:p>
          <a:endParaRPr lang="en-US"/>
        </a:p>
      </dgm:t>
    </dgm:pt>
    <dgm:pt modelId="{31FE7E2A-8979-4C09-82CB-08965BAB5044}" type="sibTrans" cxnId="{F9BE0445-D7A5-455C-86AA-04BFF974B892}">
      <dgm:prSet/>
      <dgm:spPr/>
      <dgm:t>
        <a:bodyPr/>
        <a:lstStyle/>
        <a:p>
          <a:endParaRPr lang="en-US"/>
        </a:p>
      </dgm:t>
    </dgm:pt>
    <dgm:pt modelId="{E8E09D17-0147-4B7C-B916-567D7E4ACBCC}">
      <dgm:prSet custT="1"/>
      <dgm:spPr/>
      <dgm:t>
        <a:bodyPr/>
        <a:lstStyle/>
        <a:p>
          <a:r>
            <a:rPr lang="en-US" sz="2000" dirty="0"/>
            <a:t>Improved process data was collected for 3 weeks from 08.19.19 to 09.06.19 totaling 15 quotes</a:t>
          </a:r>
        </a:p>
      </dgm:t>
    </dgm:pt>
    <dgm:pt modelId="{AB7CBB8E-19F0-4B6A-94D1-02993DDB7EFD}" type="parTrans" cxnId="{38D28983-2844-4EDF-AC60-3DBDEFC4D5DE}">
      <dgm:prSet/>
      <dgm:spPr/>
      <dgm:t>
        <a:bodyPr/>
        <a:lstStyle/>
        <a:p>
          <a:endParaRPr lang="en-US"/>
        </a:p>
      </dgm:t>
    </dgm:pt>
    <dgm:pt modelId="{F665C0A8-CB69-492F-8072-42E4C6AA535B}" type="sibTrans" cxnId="{38D28983-2844-4EDF-AC60-3DBDEFC4D5DE}">
      <dgm:prSet/>
      <dgm:spPr/>
      <dgm:t>
        <a:bodyPr/>
        <a:lstStyle/>
        <a:p>
          <a:endParaRPr lang="en-US"/>
        </a:p>
      </dgm:t>
    </dgm:pt>
    <dgm:pt modelId="{C742D752-1D82-4D53-B59D-3D6DFAB4130B}">
      <dgm:prSet custT="1"/>
      <dgm:spPr/>
      <dgm:t>
        <a:bodyPr/>
        <a:lstStyle/>
        <a:p>
          <a:r>
            <a:rPr lang="en-US" sz="2000" dirty="0"/>
            <a:t>9 weeks of total data collected, Monday thru Friday</a:t>
          </a:r>
        </a:p>
      </dgm:t>
    </dgm:pt>
    <dgm:pt modelId="{40B3695D-96B5-40B7-B503-768C06A4D4AB}" type="parTrans" cxnId="{32AA0514-BC36-4005-BF60-37A41360880D}">
      <dgm:prSet/>
      <dgm:spPr/>
      <dgm:t>
        <a:bodyPr/>
        <a:lstStyle/>
        <a:p>
          <a:endParaRPr lang="en-US"/>
        </a:p>
      </dgm:t>
    </dgm:pt>
    <dgm:pt modelId="{AF7B7872-BF08-4710-8FC5-5FE46A69D4E5}" type="sibTrans" cxnId="{32AA0514-BC36-4005-BF60-37A41360880D}">
      <dgm:prSet/>
      <dgm:spPr/>
      <dgm:t>
        <a:bodyPr/>
        <a:lstStyle/>
        <a:p>
          <a:endParaRPr lang="en-US"/>
        </a:p>
      </dgm:t>
    </dgm:pt>
    <dgm:pt modelId="{0B503A84-5FA1-4816-8A7C-903301F21E42}">
      <dgm:prSet custT="1"/>
      <dgm:spPr/>
      <dgm:t>
        <a:bodyPr/>
        <a:lstStyle/>
        <a:p>
          <a:r>
            <a:rPr lang="en-US" sz="2000" dirty="0"/>
            <a:t>Total quote hours were tracked through 7 final variables recorded in the DMT Tracker which is based out of an Excel spreadsheet</a:t>
          </a:r>
        </a:p>
      </dgm:t>
    </dgm:pt>
    <dgm:pt modelId="{71C1D1C1-92F3-411F-8E8E-93B2C2D03E19}" type="parTrans" cxnId="{08A8A95A-DA34-498C-BD5E-B204AD51CB35}">
      <dgm:prSet/>
      <dgm:spPr/>
      <dgm:t>
        <a:bodyPr/>
        <a:lstStyle/>
        <a:p>
          <a:endParaRPr lang="en-US"/>
        </a:p>
      </dgm:t>
    </dgm:pt>
    <dgm:pt modelId="{0536FFFC-0F0E-434F-B355-23282AF3037E}" type="sibTrans" cxnId="{08A8A95A-DA34-498C-BD5E-B204AD51CB35}">
      <dgm:prSet/>
      <dgm:spPr/>
      <dgm:t>
        <a:bodyPr/>
        <a:lstStyle/>
        <a:p>
          <a:endParaRPr lang="en-US"/>
        </a:p>
      </dgm:t>
    </dgm:pt>
    <dgm:pt modelId="{8E2AC41F-64C0-4646-BC09-5E98CAE2D4DA}">
      <dgm:prSet/>
      <dgm:spPr/>
      <dgm:t>
        <a:bodyPr/>
        <a:lstStyle/>
        <a:p>
          <a:r>
            <a:rPr lang="en-US" dirty="0"/>
            <a:t>* Hours for David to Review * Hours for Dobber to Review * Hours to Get Material Quote * Hours to Get OSP Quote * Hours for Dobber to Estimate Labor * Hours Till Input Data in Quote Tool * Hours Till Final Analysis to Submit *</a:t>
          </a:r>
        </a:p>
      </dgm:t>
    </dgm:pt>
    <dgm:pt modelId="{D6394DF6-E96C-45B0-85A9-EF7AC31AA058}" type="parTrans" cxnId="{48552F12-636B-4353-97E2-20BD036A30FD}">
      <dgm:prSet/>
      <dgm:spPr/>
      <dgm:t>
        <a:bodyPr/>
        <a:lstStyle/>
        <a:p>
          <a:endParaRPr lang="en-US"/>
        </a:p>
      </dgm:t>
    </dgm:pt>
    <dgm:pt modelId="{EC00075D-B632-4E36-A636-051CE45DA97A}" type="sibTrans" cxnId="{48552F12-636B-4353-97E2-20BD036A30FD}">
      <dgm:prSet/>
      <dgm:spPr/>
      <dgm:t>
        <a:bodyPr/>
        <a:lstStyle/>
        <a:p>
          <a:endParaRPr lang="en-US"/>
        </a:p>
      </dgm:t>
    </dgm:pt>
    <dgm:pt modelId="{1DF02827-01E9-447D-BE7C-6852353AF0EB}">
      <dgm:prSet/>
      <dgm:spPr/>
      <dgm:t>
        <a:bodyPr/>
        <a:lstStyle/>
        <a:p>
          <a:r>
            <a:rPr lang="en-US" dirty="0"/>
            <a:t>These 7 (x) data variables were added together to determine the total amount of hours to complete each quote (Y)</a:t>
          </a:r>
        </a:p>
      </dgm:t>
    </dgm:pt>
    <dgm:pt modelId="{3746E5CC-0CFA-4184-BACA-D86F3A2609A1}" type="parTrans" cxnId="{D5D3BD64-7933-41A7-A963-123FB9B29424}">
      <dgm:prSet/>
      <dgm:spPr/>
    </dgm:pt>
    <dgm:pt modelId="{C78818C2-DE7D-42FB-B156-57EE3626B81A}" type="sibTrans" cxnId="{D5D3BD64-7933-41A7-A963-123FB9B29424}">
      <dgm:prSet/>
      <dgm:spPr/>
    </dgm:pt>
    <dgm:pt modelId="{0534BEAD-4CC9-4928-AF2D-6805BA780930}" type="pres">
      <dgm:prSet presAssocID="{94AD5535-13FB-4BE1-AE44-0C1FD563772A}" presName="linear" presStyleCnt="0">
        <dgm:presLayoutVars>
          <dgm:dir/>
          <dgm:animLvl val="lvl"/>
          <dgm:resizeHandles val="exact"/>
        </dgm:presLayoutVars>
      </dgm:prSet>
      <dgm:spPr/>
    </dgm:pt>
    <dgm:pt modelId="{F0CC7B60-50DC-4398-BA4A-44DBBBE722F5}" type="pres">
      <dgm:prSet presAssocID="{7A65D567-E47B-47D3-BC2A-8665FD84B249}" presName="parentLin" presStyleCnt="0"/>
      <dgm:spPr/>
    </dgm:pt>
    <dgm:pt modelId="{0B712DAA-8538-4A39-9078-15A6A72ABA6E}" type="pres">
      <dgm:prSet presAssocID="{7A65D567-E47B-47D3-BC2A-8665FD84B249}" presName="parentLeftMargin" presStyleLbl="node1" presStyleIdx="0" presStyleCnt="2"/>
      <dgm:spPr/>
    </dgm:pt>
    <dgm:pt modelId="{0FEBE13A-BB1C-4627-889E-8541C6061FCD}" type="pres">
      <dgm:prSet presAssocID="{7A65D567-E47B-47D3-BC2A-8665FD84B249}" presName="parentText" presStyleLbl="node1" presStyleIdx="0" presStyleCnt="2">
        <dgm:presLayoutVars>
          <dgm:chMax val="0"/>
          <dgm:bulletEnabled val="1"/>
        </dgm:presLayoutVars>
      </dgm:prSet>
      <dgm:spPr/>
    </dgm:pt>
    <dgm:pt modelId="{5EAF1FD0-7D49-482E-B4E1-BEAD3879BF9E}" type="pres">
      <dgm:prSet presAssocID="{7A65D567-E47B-47D3-BC2A-8665FD84B249}" presName="negativeSpace" presStyleCnt="0"/>
      <dgm:spPr/>
    </dgm:pt>
    <dgm:pt modelId="{F2F43D21-8F53-44B7-B3F6-AE4C6E31CDCE}" type="pres">
      <dgm:prSet presAssocID="{7A65D567-E47B-47D3-BC2A-8665FD84B249}" presName="childText" presStyleLbl="conFgAcc1" presStyleIdx="0" presStyleCnt="2">
        <dgm:presLayoutVars>
          <dgm:bulletEnabled val="1"/>
        </dgm:presLayoutVars>
      </dgm:prSet>
      <dgm:spPr/>
    </dgm:pt>
    <dgm:pt modelId="{5B9EA122-AAAB-4C83-8D31-F6E2C9C303D9}" type="pres">
      <dgm:prSet presAssocID="{71835CF5-1938-4825-BEFD-0E4D951D89A9}" presName="spaceBetweenRectangles" presStyleCnt="0"/>
      <dgm:spPr/>
    </dgm:pt>
    <dgm:pt modelId="{4D406878-224F-4DAA-A85F-DB3A17AF2799}" type="pres">
      <dgm:prSet presAssocID="{73B8A70D-6913-41C7-BE99-4B72A060E746}" presName="parentLin" presStyleCnt="0"/>
      <dgm:spPr/>
    </dgm:pt>
    <dgm:pt modelId="{F7C2C5FF-4DC1-4ADF-96E6-860D7A650A84}" type="pres">
      <dgm:prSet presAssocID="{73B8A70D-6913-41C7-BE99-4B72A060E746}" presName="parentLeftMargin" presStyleLbl="node1" presStyleIdx="0" presStyleCnt="2"/>
      <dgm:spPr/>
    </dgm:pt>
    <dgm:pt modelId="{D4867D00-ABC2-4F6A-B368-7F833B5B91E2}" type="pres">
      <dgm:prSet presAssocID="{73B8A70D-6913-41C7-BE99-4B72A060E746}" presName="parentText" presStyleLbl="node1" presStyleIdx="1" presStyleCnt="2" custLinFactNeighborX="10506">
        <dgm:presLayoutVars>
          <dgm:chMax val="0"/>
          <dgm:bulletEnabled val="1"/>
        </dgm:presLayoutVars>
      </dgm:prSet>
      <dgm:spPr/>
    </dgm:pt>
    <dgm:pt modelId="{B22C41B9-2522-4902-95C9-43B41ADE5215}" type="pres">
      <dgm:prSet presAssocID="{73B8A70D-6913-41C7-BE99-4B72A060E746}" presName="negativeSpace" presStyleCnt="0"/>
      <dgm:spPr/>
    </dgm:pt>
    <dgm:pt modelId="{7C745F28-D390-4909-94B2-F3A75B953A25}" type="pres">
      <dgm:prSet presAssocID="{73B8A70D-6913-41C7-BE99-4B72A060E746}" presName="childText" presStyleLbl="conFgAcc1" presStyleIdx="1" presStyleCnt="2" custScaleY="91303">
        <dgm:presLayoutVars>
          <dgm:bulletEnabled val="1"/>
        </dgm:presLayoutVars>
      </dgm:prSet>
      <dgm:spPr/>
    </dgm:pt>
  </dgm:ptLst>
  <dgm:cxnLst>
    <dgm:cxn modelId="{48552F12-636B-4353-97E2-20BD036A30FD}" srcId="{73B8A70D-6913-41C7-BE99-4B72A060E746}" destId="{8E2AC41F-64C0-4646-BC09-5E98CAE2D4DA}" srcOrd="1" destOrd="0" parTransId="{D6394DF6-E96C-45B0-85A9-EF7AC31AA058}" sibTransId="{EC00075D-B632-4E36-A636-051CE45DA97A}"/>
    <dgm:cxn modelId="{32AA0514-BC36-4005-BF60-37A41360880D}" srcId="{7A65D567-E47B-47D3-BC2A-8665FD84B249}" destId="{C742D752-1D82-4D53-B59D-3D6DFAB4130B}" srcOrd="0" destOrd="0" parTransId="{40B3695D-96B5-40B7-B503-768C06A4D4AB}" sibTransId="{AF7B7872-BF08-4710-8FC5-5FE46A69D4E5}"/>
    <dgm:cxn modelId="{39AC0939-101D-49F1-BE9A-089E74D7AD53}" type="presOf" srcId="{73B8A70D-6913-41C7-BE99-4B72A060E746}" destId="{D4867D00-ABC2-4F6A-B368-7F833B5B91E2}" srcOrd="1" destOrd="0" presId="urn:microsoft.com/office/officeart/2005/8/layout/list1"/>
    <dgm:cxn modelId="{D5D3BD64-7933-41A7-A963-123FB9B29424}" srcId="{73B8A70D-6913-41C7-BE99-4B72A060E746}" destId="{1DF02827-01E9-447D-BE7C-6852353AF0EB}" srcOrd="2" destOrd="0" parTransId="{3746E5CC-0CFA-4184-BACA-D86F3A2609A1}" sibTransId="{C78818C2-DE7D-42FB-B156-57EE3626B81A}"/>
    <dgm:cxn modelId="{F9BE0445-D7A5-455C-86AA-04BFF974B892}" srcId="{73B8A70D-6913-41C7-BE99-4B72A060E746}" destId="{0B2A862A-3A8B-41C2-912D-ED25B112B1F7}" srcOrd="0" destOrd="0" parTransId="{B82D5F48-196D-4B87-B3E1-F0EFC11D4626}" sibTransId="{31FE7E2A-8979-4C09-82CB-08965BAB5044}"/>
    <dgm:cxn modelId="{08A8A95A-DA34-498C-BD5E-B204AD51CB35}" srcId="{7A65D567-E47B-47D3-BC2A-8665FD84B249}" destId="{0B503A84-5FA1-4816-8A7C-903301F21E42}" srcOrd="3" destOrd="0" parTransId="{71C1D1C1-92F3-411F-8E8E-93B2C2D03E19}" sibTransId="{0536FFFC-0F0E-434F-B355-23282AF3037E}"/>
    <dgm:cxn modelId="{38D28983-2844-4EDF-AC60-3DBDEFC4D5DE}" srcId="{7A65D567-E47B-47D3-BC2A-8665FD84B249}" destId="{E8E09D17-0147-4B7C-B916-567D7E4ACBCC}" srcOrd="2" destOrd="0" parTransId="{AB7CBB8E-19F0-4B6A-94D1-02993DDB7EFD}" sibTransId="{F665C0A8-CB69-492F-8072-42E4C6AA535B}"/>
    <dgm:cxn modelId="{02555E8D-B365-4B9B-AAA9-FA54FDC5AE8A}" type="presOf" srcId="{C742D752-1D82-4D53-B59D-3D6DFAB4130B}" destId="{F2F43D21-8F53-44B7-B3F6-AE4C6E31CDCE}" srcOrd="0" destOrd="0" presId="urn:microsoft.com/office/officeart/2005/8/layout/list1"/>
    <dgm:cxn modelId="{43075891-A540-4118-A235-9A8AF0B502AB}" type="presOf" srcId="{E8E09D17-0147-4B7C-B916-567D7E4ACBCC}" destId="{F2F43D21-8F53-44B7-B3F6-AE4C6E31CDCE}" srcOrd="0" destOrd="2" presId="urn:microsoft.com/office/officeart/2005/8/layout/list1"/>
    <dgm:cxn modelId="{D74EAE9D-6C00-4868-8606-F644A92AED21}" srcId="{94AD5535-13FB-4BE1-AE44-0C1FD563772A}" destId="{7A65D567-E47B-47D3-BC2A-8665FD84B249}" srcOrd="0" destOrd="0" parTransId="{87C5BAD6-DF86-491D-BA31-AA75CA388545}" sibTransId="{71835CF5-1938-4825-BEFD-0E4D951D89A9}"/>
    <dgm:cxn modelId="{094423AD-ABB0-4ABA-92C0-BED12AD0CAC9}" type="presOf" srcId="{0B503A84-5FA1-4816-8A7C-903301F21E42}" destId="{F2F43D21-8F53-44B7-B3F6-AE4C6E31CDCE}" srcOrd="0" destOrd="3" presId="urn:microsoft.com/office/officeart/2005/8/layout/list1"/>
    <dgm:cxn modelId="{8427ECB0-E01A-4AEC-830B-B30D325240C9}" type="presOf" srcId="{73B8A70D-6913-41C7-BE99-4B72A060E746}" destId="{F7C2C5FF-4DC1-4ADF-96E6-860D7A650A84}" srcOrd="0" destOrd="0" presId="urn:microsoft.com/office/officeart/2005/8/layout/list1"/>
    <dgm:cxn modelId="{D48886B5-4CC3-4547-8346-5253118835C7}" type="presOf" srcId="{1DF02827-01E9-447D-BE7C-6852353AF0EB}" destId="{7C745F28-D390-4909-94B2-F3A75B953A25}" srcOrd="0" destOrd="2" presId="urn:microsoft.com/office/officeart/2005/8/layout/list1"/>
    <dgm:cxn modelId="{552B8DB5-64FA-46C8-AC67-F58B05AACBC3}" type="presOf" srcId="{7A65D567-E47B-47D3-BC2A-8665FD84B249}" destId="{0FEBE13A-BB1C-4627-889E-8541C6061FCD}" srcOrd="1" destOrd="0" presId="urn:microsoft.com/office/officeart/2005/8/layout/list1"/>
    <dgm:cxn modelId="{3877FFBC-0BFC-4E31-A8E8-6E752A5200C4}" type="presOf" srcId="{8E2AC41F-64C0-4646-BC09-5E98CAE2D4DA}" destId="{7C745F28-D390-4909-94B2-F3A75B953A25}" srcOrd="0" destOrd="1" presId="urn:microsoft.com/office/officeart/2005/8/layout/list1"/>
    <dgm:cxn modelId="{8E7173C2-B352-48E3-BE8B-8F57D1486F96}" srcId="{94AD5535-13FB-4BE1-AE44-0C1FD563772A}" destId="{73B8A70D-6913-41C7-BE99-4B72A060E746}" srcOrd="1" destOrd="0" parTransId="{F5FCACCC-203C-4706-8650-BC7A9EE67045}" sibTransId="{10C969D4-F1E3-4EF8-9FDE-9C9BC304F12D}"/>
    <dgm:cxn modelId="{3F93C6D3-AA8A-4588-ABC2-FE52DE26C984}" type="presOf" srcId="{0B2A862A-3A8B-41C2-912D-ED25B112B1F7}" destId="{7C745F28-D390-4909-94B2-F3A75B953A25}" srcOrd="0" destOrd="0" presId="urn:microsoft.com/office/officeart/2005/8/layout/list1"/>
    <dgm:cxn modelId="{8AFFE6D6-BD06-419E-98F6-3B88BD94A506}" type="presOf" srcId="{801C502B-1E40-4A1B-B32B-F9AE4E2C032D}" destId="{F2F43D21-8F53-44B7-B3F6-AE4C6E31CDCE}" srcOrd="0" destOrd="1" presId="urn:microsoft.com/office/officeart/2005/8/layout/list1"/>
    <dgm:cxn modelId="{75B515DD-9B55-4FEF-8DB2-144257BAFF2A}" type="presOf" srcId="{7A65D567-E47B-47D3-BC2A-8665FD84B249}" destId="{0B712DAA-8538-4A39-9078-15A6A72ABA6E}" srcOrd="0" destOrd="0" presId="urn:microsoft.com/office/officeart/2005/8/layout/list1"/>
    <dgm:cxn modelId="{DACCB4E6-6C00-4EB1-867E-7A1B9125800C}" type="presOf" srcId="{94AD5535-13FB-4BE1-AE44-0C1FD563772A}" destId="{0534BEAD-4CC9-4928-AF2D-6805BA780930}" srcOrd="0" destOrd="0" presId="urn:microsoft.com/office/officeart/2005/8/layout/list1"/>
    <dgm:cxn modelId="{86C37CF7-253F-45CE-8DF9-DFB762AA4C78}" srcId="{7A65D567-E47B-47D3-BC2A-8665FD84B249}" destId="{801C502B-1E40-4A1B-B32B-F9AE4E2C032D}" srcOrd="1" destOrd="0" parTransId="{EC930DDC-9EEF-44E8-95C5-A502C5B2643F}" sibTransId="{23001FD7-B9C2-4D25-9291-D82F6B8B070C}"/>
    <dgm:cxn modelId="{ECDE2EFE-BA4E-4828-AF9B-7DE5B4B25A2E}" type="presParOf" srcId="{0534BEAD-4CC9-4928-AF2D-6805BA780930}" destId="{F0CC7B60-50DC-4398-BA4A-44DBBBE722F5}" srcOrd="0" destOrd="0" presId="urn:microsoft.com/office/officeart/2005/8/layout/list1"/>
    <dgm:cxn modelId="{26DC1660-CDBE-4C9A-9CD1-79619077785C}" type="presParOf" srcId="{F0CC7B60-50DC-4398-BA4A-44DBBBE722F5}" destId="{0B712DAA-8538-4A39-9078-15A6A72ABA6E}" srcOrd="0" destOrd="0" presId="urn:microsoft.com/office/officeart/2005/8/layout/list1"/>
    <dgm:cxn modelId="{6918AA24-30D1-4F51-875A-5C75A1CF4E0C}" type="presParOf" srcId="{F0CC7B60-50DC-4398-BA4A-44DBBBE722F5}" destId="{0FEBE13A-BB1C-4627-889E-8541C6061FCD}" srcOrd="1" destOrd="0" presId="urn:microsoft.com/office/officeart/2005/8/layout/list1"/>
    <dgm:cxn modelId="{2D8004B0-2323-416C-BDFB-231B422BFDE4}" type="presParOf" srcId="{0534BEAD-4CC9-4928-AF2D-6805BA780930}" destId="{5EAF1FD0-7D49-482E-B4E1-BEAD3879BF9E}" srcOrd="1" destOrd="0" presId="urn:microsoft.com/office/officeart/2005/8/layout/list1"/>
    <dgm:cxn modelId="{DE37D8D9-2138-4312-8558-AB19EC44844D}" type="presParOf" srcId="{0534BEAD-4CC9-4928-AF2D-6805BA780930}" destId="{F2F43D21-8F53-44B7-B3F6-AE4C6E31CDCE}" srcOrd="2" destOrd="0" presId="urn:microsoft.com/office/officeart/2005/8/layout/list1"/>
    <dgm:cxn modelId="{BC549088-C679-4435-83DB-2F552D8025E3}" type="presParOf" srcId="{0534BEAD-4CC9-4928-AF2D-6805BA780930}" destId="{5B9EA122-AAAB-4C83-8D31-F6E2C9C303D9}" srcOrd="3" destOrd="0" presId="urn:microsoft.com/office/officeart/2005/8/layout/list1"/>
    <dgm:cxn modelId="{953BBFE5-745F-4C56-A70A-05C7A3FC40CE}" type="presParOf" srcId="{0534BEAD-4CC9-4928-AF2D-6805BA780930}" destId="{4D406878-224F-4DAA-A85F-DB3A17AF2799}" srcOrd="4" destOrd="0" presId="urn:microsoft.com/office/officeart/2005/8/layout/list1"/>
    <dgm:cxn modelId="{9C271F04-DBF1-4FE2-88A0-153CA96F50F9}" type="presParOf" srcId="{4D406878-224F-4DAA-A85F-DB3A17AF2799}" destId="{F7C2C5FF-4DC1-4ADF-96E6-860D7A650A84}" srcOrd="0" destOrd="0" presId="urn:microsoft.com/office/officeart/2005/8/layout/list1"/>
    <dgm:cxn modelId="{5737D748-0826-42C5-9327-B4C313C39FE4}" type="presParOf" srcId="{4D406878-224F-4DAA-A85F-DB3A17AF2799}" destId="{D4867D00-ABC2-4F6A-B368-7F833B5B91E2}" srcOrd="1" destOrd="0" presId="urn:microsoft.com/office/officeart/2005/8/layout/list1"/>
    <dgm:cxn modelId="{260D5380-C815-4F7F-985F-417249771577}" type="presParOf" srcId="{0534BEAD-4CC9-4928-AF2D-6805BA780930}" destId="{B22C41B9-2522-4902-95C9-43B41ADE5215}" srcOrd="5" destOrd="0" presId="urn:microsoft.com/office/officeart/2005/8/layout/list1"/>
    <dgm:cxn modelId="{E39E41EE-9B6F-46EF-8B08-1C888DD60179}" type="presParOf" srcId="{0534BEAD-4CC9-4928-AF2D-6805BA780930}" destId="{7C745F28-D390-4909-94B2-F3A75B953A2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AD5535-13FB-4BE1-AE44-0C1FD563772A}" type="doc">
      <dgm:prSet loTypeId="urn:microsoft.com/office/officeart/2005/8/layout/list1" loCatId="list" qsTypeId="urn:microsoft.com/office/officeart/2005/8/quickstyle/simple4" qsCatId="simple" csTypeId="urn:microsoft.com/office/officeart/2005/8/colors/accent0_3" csCatId="mainScheme" phldr="1"/>
      <dgm:spPr/>
      <dgm:t>
        <a:bodyPr/>
        <a:lstStyle/>
        <a:p>
          <a:endParaRPr lang="en-US"/>
        </a:p>
      </dgm:t>
    </dgm:pt>
    <dgm:pt modelId="{7A65D567-E47B-47D3-BC2A-8665FD84B249}">
      <dgm:prSet custT="1"/>
      <dgm:spPr/>
      <dgm:t>
        <a:bodyPr/>
        <a:lstStyle/>
        <a:p>
          <a:r>
            <a:rPr lang="en-US" sz="3200" dirty="0"/>
            <a:t>Process Improvement Changes</a:t>
          </a:r>
        </a:p>
      </dgm:t>
    </dgm:pt>
    <dgm:pt modelId="{87C5BAD6-DF86-491D-BA31-AA75CA388545}" type="parTrans" cxnId="{D74EAE9D-6C00-4868-8606-F644A92AED21}">
      <dgm:prSet/>
      <dgm:spPr/>
      <dgm:t>
        <a:bodyPr/>
        <a:lstStyle/>
        <a:p>
          <a:endParaRPr lang="en-US"/>
        </a:p>
      </dgm:t>
    </dgm:pt>
    <dgm:pt modelId="{71835CF5-1938-4825-BEFD-0E4D951D89A9}" type="sibTrans" cxnId="{D74EAE9D-6C00-4868-8606-F644A92AED21}">
      <dgm:prSet/>
      <dgm:spPr/>
      <dgm:t>
        <a:bodyPr/>
        <a:lstStyle/>
        <a:p>
          <a:endParaRPr lang="en-US"/>
        </a:p>
      </dgm:t>
    </dgm:pt>
    <dgm:pt modelId="{C742D752-1D82-4D53-B59D-3D6DFAB4130B}">
      <dgm:prSet custT="1"/>
      <dgm:spPr/>
      <dgm:t>
        <a:bodyPr/>
        <a:lstStyle/>
        <a:p>
          <a:pPr marL="228600" lvl="1" indent="0" algn="l" defTabSz="889000">
            <a:lnSpc>
              <a:spcPct val="90000"/>
            </a:lnSpc>
            <a:spcBef>
              <a:spcPct val="0"/>
            </a:spcBef>
            <a:spcAft>
              <a:spcPct val="15000"/>
            </a:spcAft>
          </a:pPr>
          <a:r>
            <a:rPr lang="en-US" sz="2000" kern="1200" dirty="0"/>
            <a:t>The first sign that there was a problem with the quoting process at Dobber’s Machine and tool was that DMT was losing the opportunity to bid on RFQ’s because they couldn’t meet the submission deadlines. This is when we knew that there had to be a problem with the existing quoting process and improvements needed to be made</a:t>
          </a:r>
        </a:p>
      </dgm:t>
    </dgm:pt>
    <dgm:pt modelId="{40B3695D-96B5-40B7-B503-768C06A4D4AB}" type="parTrans" cxnId="{32AA0514-BC36-4005-BF60-37A41360880D}">
      <dgm:prSet/>
      <dgm:spPr/>
      <dgm:t>
        <a:bodyPr/>
        <a:lstStyle/>
        <a:p>
          <a:endParaRPr lang="en-US"/>
        </a:p>
      </dgm:t>
    </dgm:pt>
    <dgm:pt modelId="{AF7B7872-BF08-4710-8FC5-5FE46A69D4E5}" type="sibTrans" cxnId="{32AA0514-BC36-4005-BF60-37A41360880D}">
      <dgm:prSet/>
      <dgm:spPr/>
      <dgm:t>
        <a:bodyPr/>
        <a:lstStyle/>
        <a:p>
          <a:endParaRPr lang="en-US"/>
        </a:p>
      </dgm:t>
    </dgm:pt>
    <dgm:pt modelId="{B5DE56E6-EBA2-4C81-B0FF-3D228419CCF7}">
      <dgm:prSet custT="1"/>
      <dgm:spPr/>
      <dgm:t>
        <a:bodyPr/>
        <a:lstStyle/>
        <a:p>
          <a:pPr marL="228600" lvl="1" indent="0" algn="l" defTabSz="889000">
            <a:lnSpc>
              <a:spcPct val="90000"/>
            </a:lnSpc>
            <a:spcBef>
              <a:spcPct val="0"/>
            </a:spcBef>
            <a:spcAft>
              <a:spcPct val="15000"/>
            </a:spcAft>
          </a:pPr>
          <a:r>
            <a:rPr lang="en-US" sz="2000" kern="1200" dirty="0"/>
            <a:t>The first thing that stuck out to me when reviewing the Current Process Map, was that David wouldn’t even review the RFQ’s until the end of each day, This alone could cost the company a significant amount of lost time. The new process requires David to review the RFQ immediately once it has been received.</a:t>
          </a:r>
        </a:p>
      </dgm:t>
    </dgm:pt>
    <dgm:pt modelId="{FA73D6E9-F0AA-489B-88C4-7519A3EDA380}" type="parTrans" cxnId="{8C2901F4-5F5F-461B-BECE-44CF10B4C508}">
      <dgm:prSet/>
      <dgm:spPr/>
      <dgm:t>
        <a:bodyPr/>
        <a:lstStyle/>
        <a:p>
          <a:endParaRPr lang="en-US"/>
        </a:p>
      </dgm:t>
    </dgm:pt>
    <dgm:pt modelId="{6F61883E-75D0-4D1A-B1BB-AB8215EAC602}" type="sibTrans" cxnId="{8C2901F4-5F5F-461B-BECE-44CF10B4C508}">
      <dgm:prSet/>
      <dgm:spPr/>
      <dgm:t>
        <a:bodyPr/>
        <a:lstStyle/>
        <a:p>
          <a:endParaRPr lang="en-US"/>
        </a:p>
      </dgm:t>
    </dgm:pt>
    <dgm:pt modelId="{23B0C5BD-BDF1-4E10-8302-1DC342AD6011}">
      <dgm:prSet custT="1"/>
      <dgm:spPr/>
      <dgm:t>
        <a:bodyPr/>
        <a:lstStyle/>
        <a:p>
          <a:pPr marL="228600" lvl="1" indent="0" algn="l" defTabSz="889000">
            <a:lnSpc>
              <a:spcPct val="90000"/>
            </a:lnSpc>
            <a:spcBef>
              <a:spcPct val="0"/>
            </a:spcBef>
            <a:spcAft>
              <a:spcPct val="15000"/>
            </a:spcAft>
          </a:pPr>
          <a:r>
            <a:rPr lang="en-US" sz="2000" kern="1200" dirty="0"/>
            <a:t>Another issue was that when requesting material and OSP quotes, David would email the suppliers and/or the vendors causing another delay. The new process requires David to call the vendors and/or suppliers and get an immediate quote for material and OSP’s.</a:t>
          </a:r>
        </a:p>
      </dgm:t>
    </dgm:pt>
    <dgm:pt modelId="{CD5737DB-CCD0-4321-8E97-D500D9D46E8B}" type="parTrans" cxnId="{CE9DEDB8-B780-4BEF-A8E0-C3AD9E97E36A}">
      <dgm:prSet/>
      <dgm:spPr/>
      <dgm:t>
        <a:bodyPr/>
        <a:lstStyle/>
        <a:p>
          <a:endParaRPr lang="en-US"/>
        </a:p>
      </dgm:t>
    </dgm:pt>
    <dgm:pt modelId="{7FB93E14-B5C8-40DF-AC95-F85C1DDE4F2D}" type="sibTrans" cxnId="{CE9DEDB8-B780-4BEF-A8E0-C3AD9E97E36A}">
      <dgm:prSet/>
      <dgm:spPr/>
      <dgm:t>
        <a:bodyPr/>
        <a:lstStyle/>
        <a:p>
          <a:endParaRPr lang="en-US"/>
        </a:p>
      </dgm:t>
    </dgm:pt>
    <dgm:pt modelId="{041A3B32-CDCE-4105-9150-4D18FAFDC359}">
      <dgm:prSet custT="1"/>
      <dgm:spPr/>
      <dgm:t>
        <a:bodyPr/>
        <a:lstStyle/>
        <a:p>
          <a:pPr marL="228600" lvl="1" indent="0" algn="l" defTabSz="889000">
            <a:lnSpc>
              <a:spcPct val="90000"/>
            </a:lnSpc>
            <a:spcBef>
              <a:spcPct val="0"/>
            </a:spcBef>
            <a:spcAft>
              <a:spcPct val="15000"/>
            </a:spcAft>
          </a:pPr>
          <a:r>
            <a:rPr lang="en-US" sz="2000" kern="1200" dirty="0"/>
            <a:t>The Pareto chart shows that </a:t>
          </a:r>
          <a:r>
            <a:rPr lang="en-US" sz="2000" kern="1200" dirty="0">
              <a:solidFill>
                <a:schemeClr val="tx1"/>
              </a:solidFill>
            </a:rPr>
            <a:t>80% of hours are spent on David reviewing the quote, obtaining the material quote from our suppliers, obtaining the OSP quote from our vendors and estimating the labor hours for the job. After implementing these small but effective changes, we are confident that we will see an improvement to our process and an increased Sigma Quality Level</a:t>
          </a:r>
          <a:endParaRPr lang="en-US" sz="2000" kern="1200" dirty="0"/>
        </a:p>
      </dgm:t>
    </dgm:pt>
    <dgm:pt modelId="{1F4A0C66-1D53-4C9E-81E7-D9CFFA1BA6BD}" type="parTrans" cxnId="{2CBEF64F-B58D-40F3-913B-0477E036E231}">
      <dgm:prSet/>
      <dgm:spPr/>
      <dgm:t>
        <a:bodyPr/>
        <a:lstStyle/>
        <a:p>
          <a:endParaRPr lang="en-US"/>
        </a:p>
      </dgm:t>
    </dgm:pt>
    <dgm:pt modelId="{40EE59F8-39DA-4EDC-A605-30DFF4893F9F}" type="sibTrans" cxnId="{2CBEF64F-B58D-40F3-913B-0477E036E231}">
      <dgm:prSet/>
      <dgm:spPr/>
      <dgm:t>
        <a:bodyPr/>
        <a:lstStyle/>
        <a:p>
          <a:endParaRPr lang="en-US"/>
        </a:p>
      </dgm:t>
    </dgm:pt>
    <dgm:pt modelId="{0534BEAD-4CC9-4928-AF2D-6805BA780930}" type="pres">
      <dgm:prSet presAssocID="{94AD5535-13FB-4BE1-AE44-0C1FD563772A}" presName="linear" presStyleCnt="0">
        <dgm:presLayoutVars>
          <dgm:dir/>
          <dgm:animLvl val="lvl"/>
          <dgm:resizeHandles val="exact"/>
        </dgm:presLayoutVars>
      </dgm:prSet>
      <dgm:spPr/>
    </dgm:pt>
    <dgm:pt modelId="{F0CC7B60-50DC-4398-BA4A-44DBBBE722F5}" type="pres">
      <dgm:prSet presAssocID="{7A65D567-E47B-47D3-BC2A-8665FD84B249}" presName="parentLin" presStyleCnt="0"/>
      <dgm:spPr/>
    </dgm:pt>
    <dgm:pt modelId="{0B712DAA-8538-4A39-9078-15A6A72ABA6E}" type="pres">
      <dgm:prSet presAssocID="{7A65D567-E47B-47D3-BC2A-8665FD84B249}" presName="parentLeftMargin" presStyleLbl="node1" presStyleIdx="0" presStyleCnt="1"/>
      <dgm:spPr/>
    </dgm:pt>
    <dgm:pt modelId="{0FEBE13A-BB1C-4627-889E-8541C6061FCD}" type="pres">
      <dgm:prSet presAssocID="{7A65D567-E47B-47D3-BC2A-8665FD84B249}" presName="parentText" presStyleLbl="node1" presStyleIdx="0" presStyleCnt="1" custScaleY="49884">
        <dgm:presLayoutVars>
          <dgm:chMax val="0"/>
          <dgm:bulletEnabled val="1"/>
        </dgm:presLayoutVars>
      </dgm:prSet>
      <dgm:spPr/>
    </dgm:pt>
    <dgm:pt modelId="{5EAF1FD0-7D49-482E-B4E1-BEAD3879BF9E}" type="pres">
      <dgm:prSet presAssocID="{7A65D567-E47B-47D3-BC2A-8665FD84B249}" presName="negativeSpace" presStyleCnt="0"/>
      <dgm:spPr/>
    </dgm:pt>
    <dgm:pt modelId="{F2F43D21-8F53-44B7-B3F6-AE4C6E31CDCE}" type="pres">
      <dgm:prSet presAssocID="{7A65D567-E47B-47D3-BC2A-8665FD84B249}" presName="childText" presStyleLbl="conFgAcc1" presStyleIdx="0" presStyleCnt="1" custScaleY="98502">
        <dgm:presLayoutVars>
          <dgm:bulletEnabled val="1"/>
        </dgm:presLayoutVars>
      </dgm:prSet>
      <dgm:spPr/>
    </dgm:pt>
  </dgm:ptLst>
  <dgm:cxnLst>
    <dgm:cxn modelId="{32AA0514-BC36-4005-BF60-37A41360880D}" srcId="{7A65D567-E47B-47D3-BC2A-8665FD84B249}" destId="{C742D752-1D82-4D53-B59D-3D6DFAB4130B}" srcOrd="0" destOrd="0" parTransId="{40B3695D-96B5-40B7-B503-768C06A4D4AB}" sibTransId="{AF7B7872-BF08-4710-8FC5-5FE46A69D4E5}"/>
    <dgm:cxn modelId="{2CBEF64F-B58D-40F3-913B-0477E036E231}" srcId="{7A65D567-E47B-47D3-BC2A-8665FD84B249}" destId="{041A3B32-CDCE-4105-9150-4D18FAFDC359}" srcOrd="3" destOrd="0" parTransId="{1F4A0C66-1D53-4C9E-81E7-D9CFFA1BA6BD}" sibTransId="{40EE59F8-39DA-4EDC-A605-30DFF4893F9F}"/>
    <dgm:cxn modelId="{02555E8D-B365-4B9B-AAA9-FA54FDC5AE8A}" type="presOf" srcId="{C742D752-1D82-4D53-B59D-3D6DFAB4130B}" destId="{F2F43D21-8F53-44B7-B3F6-AE4C6E31CDCE}" srcOrd="0" destOrd="0" presId="urn:microsoft.com/office/officeart/2005/8/layout/list1"/>
    <dgm:cxn modelId="{98C61A90-24FC-4824-9ECC-C5E5AB4BCDF2}" type="presOf" srcId="{B5DE56E6-EBA2-4C81-B0FF-3D228419CCF7}" destId="{F2F43D21-8F53-44B7-B3F6-AE4C6E31CDCE}" srcOrd="0" destOrd="1" presId="urn:microsoft.com/office/officeart/2005/8/layout/list1"/>
    <dgm:cxn modelId="{D74EAE9D-6C00-4868-8606-F644A92AED21}" srcId="{94AD5535-13FB-4BE1-AE44-0C1FD563772A}" destId="{7A65D567-E47B-47D3-BC2A-8665FD84B249}" srcOrd="0" destOrd="0" parTransId="{87C5BAD6-DF86-491D-BA31-AA75CA388545}" sibTransId="{71835CF5-1938-4825-BEFD-0E4D951D89A9}"/>
    <dgm:cxn modelId="{99640EA5-1535-4692-87C3-5E0A33374408}" type="presOf" srcId="{041A3B32-CDCE-4105-9150-4D18FAFDC359}" destId="{F2F43D21-8F53-44B7-B3F6-AE4C6E31CDCE}" srcOrd="0" destOrd="3" presId="urn:microsoft.com/office/officeart/2005/8/layout/list1"/>
    <dgm:cxn modelId="{552B8DB5-64FA-46C8-AC67-F58B05AACBC3}" type="presOf" srcId="{7A65D567-E47B-47D3-BC2A-8665FD84B249}" destId="{0FEBE13A-BB1C-4627-889E-8541C6061FCD}" srcOrd="1" destOrd="0" presId="urn:microsoft.com/office/officeart/2005/8/layout/list1"/>
    <dgm:cxn modelId="{CE9DEDB8-B780-4BEF-A8E0-C3AD9E97E36A}" srcId="{7A65D567-E47B-47D3-BC2A-8665FD84B249}" destId="{23B0C5BD-BDF1-4E10-8302-1DC342AD6011}" srcOrd="2" destOrd="0" parTransId="{CD5737DB-CCD0-4321-8E97-D500D9D46E8B}" sibTransId="{7FB93E14-B5C8-40DF-AC95-F85C1DDE4F2D}"/>
    <dgm:cxn modelId="{75B515DD-9B55-4FEF-8DB2-144257BAFF2A}" type="presOf" srcId="{7A65D567-E47B-47D3-BC2A-8665FD84B249}" destId="{0B712DAA-8538-4A39-9078-15A6A72ABA6E}" srcOrd="0" destOrd="0" presId="urn:microsoft.com/office/officeart/2005/8/layout/list1"/>
    <dgm:cxn modelId="{DACCB4E6-6C00-4EB1-867E-7A1B9125800C}" type="presOf" srcId="{94AD5535-13FB-4BE1-AE44-0C1FD563772A}" destId="{0534BEAD-4CC9-4928-AF2D-6805BA780930}" srcOrd="0" destOrd="0" presId="urn:microsoft.com/office/officeart/2005/8/layout/list1"/>
    <dgm:cxn modelId="{E29F06E9-05CD-4CB3-8D9F-3139460AA671}" type="presOf" srcId="{23B0C5BD-BDF1-4E10-8302-1DC342AD6011}" destId="{F2F43D21-8F53-44B7-B3F6-AE4C6E31CDCE}" srcOrd="0" destOrd="2" presId="urn:microsoft.com/office/officeart/2005/8/layout/list1"/>
    <dgm:cxn modelId="{8C2901F4-5F5F-461B-BECE-44CF10B4C508}" srcId="{7A65D567-E47B-47D3-BC2A-8665FD84B249}" destId="{B5DE56E6-EBA2-4C81-B0FF-3D228419CCF7}" srcOrd="1" destOrd="0" parTransId="{FA73D6E9-F0AA-489B-88C4-7519A3EDA380}" sibTransId="{6F61883E-75D0-4D1A-B1BB-AB8215EAC602}"/>
    <dgm:cxn modelId="{ECDE2EFE-BA4E-4828-AF9B-7DE5B4B25A2E}" type="presParOf" srcId="{0534BEAD-4CC9-4928-AF2D-6805BA780930}" destId="{F0CC7B60-50DC-4398-BA4A-44DBBBE722F5}" srcOrd="0" destOrd="0" presId="urn:microsoft.com/office/officeart/2005/8/layout/list1"/>
    <dgm:cxn modelId="{26DC1660-CDBE-4C9A-9CD1-79619077785C}" type="presParOf" srcId="{F0CC7B60-50DC-4398-BA4A-44DBBBE722F5}" destId="{0B712DAA-8538-4A39-9078-15A6A72ABA6E}" srcOrd="0" destOrd="0" presId="urn:microsoft.com/office/officeart/2005/8/layout/list1"/>
    <dgm:cxn modelId="{6918AA24-30D1-4F51-875A-5C75A1CF4E0C}" type="presParOf" srcId="{F0CC7B60-50DC-4398-BA4A-44DBBBE722F5}" destId="{0FEBE13A-BB1C-4627-889E-8541C6061FCD}" srcOrd="1" destOrd="0" presId="urn:microsoft.com/office/officeart/2005/8/layout/list1"/>
    <dgm:cxn modelId="{2D8004B0-2323-416C-BDFB-231B422BFDE4}" type="presParOf" srcId="{0534BEAD-4CC9-4928-AF2D-6805BA780930}" destId="{5EAF1FD0-7D49-482E-B4E1-BEAD3879BF9E}" srcOrd="1" destOrd="0" presId="urn:microsoft.com/office/officeart/2005/8/layout/list1"/>
    <dgm:cxn modelId="{DE37D8D9-2138-4312-8558-AB19EC44844D}" type="presParOf" srcId="{0534BEAD-4CC9-4928-AF2D-6805BA780930}" destId="{F2F43D21-8F53-44B7-B3F6-AE4C6E31CDCE}"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AD5535-13FB-4BE1-AE44-0C1FD563772A}" type="doc">
      <dgm:prSet loTypeId="urn:microsoft.com/office/officeart/2005/8/layout/list1" loCatId="list" qsTypeId="urn:microsoft.com/office/officeart/2005/8/quickstyle/simple4" qsCatId="simple" csTypeId="urn:microsoft.com/office/officeart/2005/8/colors/accent0_3" csCatId="mainScheme" phldr="1"/>
      <dgm:spPr/>
      <dgm:t>
        <a:bodyPr/>
        <a:lstStyle/>
        <a:p>
          <a:endParaRPr lang="en-US"/>
        </a:p>
      </dgm:t>
    </dgm:pt>
    <dgm:pt modelId="{7A65D567-E47B-47D3-BC2A-8665FD84B249}">
      <dgm:prSet custT="1"/>
      <dgm:spPr/>
      <dgm:t>
        <a:bodyPr/>
        <a:lstStyle/>
        <a:p>
          <a:r>
            <a:rPr lang="en-US" sz="3200" dirty="0"/>
            <a:t>Summary Conclusion</a:t>
          </a:r>
        </a:p>
      </dgm:t>
    </dgm:pt>
    <dgm:pt modelId="{87C5BAD6-DF86-491D-BA31-AA75CA388545}" type="parTrans" cxnId="{D74EAE9D-6C00-4868-8606-F644A92AED21}">
      <dgm:prSet/>
      <dgm:spPr/>
      <dgm:t>
        <a:bodyPr/>
        <a:lstStyle/>
        <a:p>
          <a:endParaRPr lang="en-US"/>
        </a:p>
      </dgm:t>
    </dgm:pt>
    <dgm:pt modelId="{71835CF5-1938-4825-BEFD-0E4D951D89A9}" type="sibTrans" cxnId="{D74EAE9D-6C00-4868-8606-F644A92AED21}">
      <dgm:prSet/>
      <dgm:spPr/>
      <dgm:t>
        <a:bodyPr/>
        <a:lstStyle/>
        <a:p>
          <a:endParaRPr lang="en-US"/>
        </a:p>
      </dgm:t>
    </dgm:pt>
    <dgm:pt modelId="{C742D752-1D82-4D53-B59D-3D6DFAB4130B}">
      <dgm:prSet custT="1"/>
      <dgm:spPr/>
      <dgm:t>
        <a:bodyPr/>
        <a:lstStyle/>
        <a:p>
          <a:pPr marL="228600" lvl="1" indent="0" algn="ctr" defTabSz="889000">
            <a:lnSpc>
              <a:spcPct val="90000"/>
            </a:lnSpc>
            <a:spcBef>
              <a:spcPct val="0"/>
            </a:spcBef>
            <a:spcAft>
              <a:spcPct val="15000"/>
            </a:spcAft>
            <a:buNone/>
          </a:pPr>
          <a:r>
            <a:rPr lang="en-US" sz="1350" kern="1200" dirty="0"/>
            <a:t>The overall goal of my project, was to reduce the time it took to complete and submit a quote back to the customer once we received an RFQ (Request For Proposal), from the current process max of 7 days down to our new goal of 2 days or less.</a:t>
          </a:r>
        </a:p>
      </dgm:t>
    </dgm:pt>
    <dgm:pt modelId="{40B3695D-96B5-40B7-B503-768C06A4D4AB}" type="parTrans" cxnId="{32AA0514-BC36-4005-BF60-37A41360880D}">
      <dgm:prSet/>
      <dgm:spPr/>
      <dgm:t>
        <a:bodyPr/>
        <a:lstStyle/>
        <a:p>
          <a:endParaRPr lang="en-US"/>
        </a:p>
      </dgm:t>
    </dgm:pt>
    <dgm:pt modelId="{AF7B7872-BF08-4710-8FC5-5FE46A69D4E5}" type="sibTrans" cxnId="{32AA0514-BC36-4005-BF60-37A41360880D}">
      <dgm:prSet/>
      <dgm:spPr/>
      <dgm:t>
        <a:bodyPr/>
        <a:lstStyle/>
        <a:p>
          <a:endParaRPr lang="en-US"/>
        </a:p>
      </dgm:t>
    </dgm:pt>
    <dgm:pt modelId="{2A4B07EE-0067-42E1-8D07-F9EBAF68031B}">
      <dgm:prSet custT="1"/>
      <dgm:spPr/>
      <dgm:t>
        <a:bodyPr/>
        <a:lstStyle/>
        <a:p>
          <a:pPr marL="228600" lvl="1" indent="0" algn="ctr" defTabSz="889000">
            <a:lnSpc>
              <a:spcPct val="90000"/>
            </a:lnSpc>
            <a:spcBef>
              <a:spcPct val="0"/>
            </a:spcBef>
            <a:spcAft>
              <a:spcPct val="15000"/>
            </a:spcAft>
            <a:buNone/>
          </a:pPr>
          <a:r>
            <a:rPr lang="en-US" sz="1350" kern="1200" dirty="0"/>
            <a:t>After careful process evaluation and analysis, our end result was an absolute </a:t>
          </a:r>
          <a:r>
            <a:rPr lang="en-US" sz="1350" b="1" kern="1200" dirty="0"/>
            <a:t>success!</a:t>
          </a:r>
          <a:r>
            <a:rPr lang="en-US" sz="1350" kern="1200" dirty="0"/>
            <a:t> We were able to reduce the days it took to complete our quotes from an average of 3.6 days down to an average of 1.4 days!</a:t>
          </a:r>
        </a:p>
      </dgm:t>
    </dgm:pt>
    <dgm:pt modelId="{9A0C4414-C6A3-488C-8835-69D39C1CB29D}" type="parTrans" cxnId="{014728DE-99C2-458A-B5C3-5AB6C2A1BE14}">
      <dgm:prSet/>
      <dgm:spPr/>
      <dgm:t>
        <a:bodyPr/>
        <a:lstStyle/>
        <a:p>
          <a:endParaRPr lang="en-US"/>
        </a:p>
      </dgm:t>
    </dgm:pt>
    <dgm:pt modelId="{F8B44A77-417A-4751-94FE-0C415E483A7D}" type="sibTrans" cxnId="{014728DE-99C2-458A-B5C3-5AB6C2A1BE14}">
      <dgm:prSet/>
      <dgm:spPr/>
      <dgm:t>
        <a:bodyPr/>
        <a:lstStyle/>
        <a:p>
          <a:endParaRPr lang="en-US"/>
        </a:p>
      </dgm:t>
    </dgm:pt>
    <dgm:pt modelId="{F911493F-9AB7-4A9F-B8CE-FC577537F841}">
      <dgm:prSet custT="1"/>
      <dgm:spPr/>
      <dgm:t>
        <a:bodyPr/>
        <a:lstStyle/>
        <a:p>
          <a:pPr marL="228600" lvl="1" indent="0" algn="ctr" defTabSz="889000">
            <a:lnSpc>
              <a:spcPct val="90000"/>
            </a:lnSpc>
            <a:spcBef>
              <a:spcPct val="0"/>
            </a:spcBef>
            <a:spcAft>
              <a:spcPct val="15000"/>
            </a:spcAft>
            <a:buNone/>
          </a:pPr>
          <a:r>
            <a:rPr lang="en-US" sz="1350" kern="1200" dirty="0"/>
            <a:t>In order to reach this successful result we used the following processes and analysis which were directly aligned with the </a:t>
          </a:r>
          <a:r>
            <a:rPr lang="en-US" sz="1350" b="1" kern="1200" dirty="0"/>
            <a:t>DMAIC</a:t>
          </a:r>
          <a:r>
            <a:rPr lang="en-US" sz="1350" kern="1200" dirty="0"/>
            <a:t> format.</a:t>
          </a:r>
        </a:p>
      </dgm:t>
    </dgm:pt>
    <dgm:pt modelId="{C30A4565-54B5-4511-AD1E-7275625B7043}" type="parTrans" cxnId="{842C0BE2-A2B3-42CB-8933-BC722827BF43}">
      <dgm:prSet/>
      <dgm:spPr/>
      <dgm:t>
        <a:bodyPr/>
        <a:lstStyle/>
        <a:p>
          <a:endParaRPr lang="en-US"/>
        </a:p>
      </dgm:t>
    </dgm:pt>
    <dgm:pt modelId="{83B9A767-BE3C-4A48-9A62-0B5C0D967EB8}" type="sibTrans" cxnId="{842C0BE2-A2B3-42CB-8933-BC722827BF43}">
      <dgm:prSet/>
      <dgm:spPr/>
      <dgm:t>
        <a:bodyPr/>
        <a:lstStyle/>
        <a:p>
          <a:endParaRPr lang="en-US"/>
        </a:p>
      </dgm:t>
    </dgm:pt>
    <dgm:pt modelId="{B0CFB0DA-FDAF-4D5E-8D03-0CCED554E3FD}">
      <dgm:prSet custT="1"/>
      <dgm:spPr/>
      <dgm:t>
        <a:bodyPr/>
        <a:lstStyle/>
        <a:p>
          <a:pPr marL="228600" lvl="1" indent="0" algn="l" defTabSz="889000">
            <a:lnSpc>
              <a:spcPct val="90000"/>
            </a:lnSpc>
            <a:spcBef>
              <a:spcPct val="0"/>
            </a:spcBef>
            <a:spcAft>
              <a:spcPct val="15000"/>
            </a:spcAft>
            <a:buFont typeface="Arial" panose="020B0604020202020204" pitchFamily="34" charset="0"/>
            <a:buChar char="•"/>
          </a:pPr>
          <a:r>
            <a:rPr lang="en-US" sz="1350" kern="1200" dirty="0"/>
            <a:t>Carefully defined our </a:t>
          </a:r>
          <a:r>
            <a:rPr lang="en-US" sz="1350" b="1" kern="1200" dirty="0"/>
            <a:t>Problem Statement</a:t>
          </a:r>
          <a:r>
            <a:rPr lang="en-US" sz="1350" kern="1200" dirty="0"/>
            <a:t> and </a:t>
          </a:r>
          <a:r>
            <a:rPr lang="en-US" sz="1350" b="1" kern="1200" dirty="0"/>
            <a:t>Business Impact</a:t>
          </a:r>
          <a:r>
            <a:rPr lang="en-US" sz="1350" kern="1200" dirty="0"/>
            <a:t>. </a:t>
          </a:r>
        </a:p>
      </dgm:t>
    </dgm:pt>
    <dgm:pt modelId="{943AC092-CD08-4D35-9BA6-04F677EF350B}" type="parTrans" cxnId="{BE3A6E7F-3F5A-4BED-A388-5AC5FF75A6F7}">
      <dgm:prSet/>
      <dgm:spPr/>
      <dgm:t>
        <a:bodyPr/>
        <a:lstStyle/>
        <a:p>
          <a:endParaRPr lang="en-US"/>
        </a:p>
      </dgm:t>
    </dgm:pt>
    <dgm:pt modelId="{5F9507CC-6469-4D00-9EC8-0D47E469F0AA}" type="sibTrans" cxnId="{BE3A6E7F-3F5A-4BED-A388-5AC5FF75A6F7}">
      <dgm:prSet/>
      <dgm:spPr/>
      <dgm:t>
        <a:bodyPr/>
        <a:lstStyle/>
        <a:p>
          <a:endParaRPr lang="en-US"/>
        </a:p>
      </dgm:t>
    </dgm:pt>
    <dgm:pt modelId="{4BA81922-E32F-46EC-88B5-F4CD609A2335}">
      <dgm:prSet custT="1"/>
      <dgm:spPr/>
      <dgm:t>
        <a:bodyPr/>
        <a:lstStyle/>
        <a:p>
          <a:pPr marL="228600" lvl="1" indent="0" algn="l" defTabSz="889000">
            <a:lnSpc>
              <a:spcPct val="90000"/>
            </a:lnSpc>
            <a:spcBef>
              <a:spcPct val="0"/>
            </a:spcBef>
            <a:spcAft>
              <a:spcPct val="15000"/>
            </a:spcAft>
            <a:buNone/>
          </a:pPr>
          <a:endParaRPr lang="en-US" sz="2000" kern="1200" dirty="0"/>
        </a:p>
      </dgm:t>
    </dgm:pt>
    <dgm:pt modelId="{D0635E6A-753F-4D51-BF70-082BCA4E21E9}" type="parTrans" cxnId="{D26B0658-D48C-4F3F-B4CC-7FA64942620C}">
      <dgm:prSet/>
      <dgm:spPr/>
      <dgm:t>
        <a:bodyPr/>
        <a:lstStyle/>
        <a:p>
          <a:endParaRPr lang="en-US"/>
        </a:p>
      </dgm:t>
    </dgm:pt>
    <dgm:pt modelId="{19FF9E7F-EA35-4845-9E0E-25C4C2F74F11}" type="sibTrans" cxnId="{D26B0658-D48C-4F3F-B4CC-7FA64942620C}">
      <dgm:prSet/>
      <dgm:spPr/>
      <dgm:t>
        <a:bodyPr/>
        <a:lstStyle/>
        <a:p>
          <a:endParaRPr lang="en-US"/>
        </a:p>
      </dgm:t>
    </dgm:pt>
    <dgm:pt modelId="{FDC09691-1B3B-4B4D-A346-A088442941A2}">
      <dgm:prSet custT="1"/>
      <dgm:spPr/>
      <dgm:t>
        <a:bodyPr/>
        <a:lstStyle/>
        <a:p>
          <a:pPr marL="228600" lvl="1" indent="0" algn="l" defTabSz="889000">
            <a:lnSpc>
              <a:spcPct val="90000"/>
            </a:lnSpc>
            <a:spcBef>
              <a:spcPct val="0"/>
            </a:spcBef>
            <a:spcAft>
              <a:spcPct val="15000"/>
            </a:spcAft>
            <a:buFont typeface="Arial" panose="020B0604020202020204" pitchFamily="34" charset="0"/>
            <a:buChar char="•"/>
          </a:pPr>
          <a:r>
            <a:rPr lang="en-US" sz="1350" kern="1200" dirty="0"/>
            <a:t>Developed a current process </a:t>
          </a:r>
          <a:r>
            <a:rPr lang="en-US" sz="1350" b="1" kern="1200" dirty="0" err="1"/>
            <a:t>Process</a:t>
          </a:r>
          <a:r>
            <a:rPr lang="en-US" sz="1350" b="1" kern="1200" dirty="0"/>
            <a:t> Map</a:t>
          </a:r>
          <a:r>
            <a:rPr lang="en-US" sz="1350" kern="1200" dirty="0"/>
            <a:t> to visually analyze our current pain points and areas for improvement opportunities</a:t>
          </a:r>
        </a:p>
      </dgm:t>
    </dgm:pt>
    <dgm:pt modelId="{2A74D0B4-E5AF-4BD8-A5FB-D1AF41D77FC3}" type="parTrans" cxnId="{FBE76CF1-30C3-4C12-9B1C-F0EF11EDE78C}">
      <dgm:prSet/>
      <dgm:spPr/>
      <dgm:t>
        <a:bodyPr/>
        <a:lstStyle/>
        <a:p>
          <a:endParaRPr lang="en-US"/>
        </a:p>
      </dgm:t>
    </dgm:pt>
    <dgm:pt modelId="{FBECF7E1-AE74-41A4-BD62-5A4411CEC00D}" type="sibTrans" cxnId="{FBE76CF1-30C3-4C12-9B1C-F0EF11EDE78C}">
      <dgm:prSet/>
      <dgm:spPr/>
      <dgm:t>
        <a:bodyPr/>
        <a:lstStyle/>
        <a:p>
          <a:endParaRPr lang="en-US"/>
        </a:p>
      </dgm:t>
    </dgm:pt>
    <dgm:pt modelId="{6B415D3F-6B49-4354-A49C-6F33CA6F1FB9}">
      <dgm:prSet custT="1"/>
      <dgm:spPr/>
      <dgm:t>
        <a:bodyPr/>
        <a:lstStyle/>
        <a:p>
          <a:pPr marL="228600" lvl="1" indent="0" algn="l" defTabSz="889000">
            <a:lnSpc>
              <a:spcPct val="90000"/>
            </a:lnSpc>
            <a:spcBef>
              <a:spcPct val="0"/>
            </a:spcBef>
            <a:spcAft>
              <a:spcPct val="15000"/>
            </a:spcAft>
            <a:buFont typeface="Arial" panose="020B0604020202020204" pitchFamily="34" charset="0"/>
            <a:buChar char="•"/>
          </a:pPr>
          <a:r>
            <a:rPr lang="en-US" sz="1350" kern="1200" dirty="0"/>
            <a:t>Calculated our </a:t>
          </a:r>
          <a:r>
            <a:rPr lang="en-US" sz="1350" b="1" kern="1200" dirty="0"/>
            <a:t>SQL (Sigma Quality Level) </a:t>
          </a:r>
          <a:r>
            <a:rPr lang="en-US" sz="1350" kern="1200" dirty="0"/>
            <a:t>to measure our DPMO (Defect Per Million Opportunities) for both before and after our process improvement</a:t>
          </a:r>
        </a:p>
      </dgm:t>
    </dgm:pt>
    <dgm:pt modelId="{5D94D14E-6DA6-4253-85C8-8480FF992064}" type="parTrans" cxnId="{6FD2BEF4-2B34-4903-931A-694E8B0AC888}">
      <dgm:prSet/>
      <dgm:spPr/>
      <dgm:t>
        <a:bodyPr/>
        <a:lstStyle/>
        <a:p>
          <a:endParaRPr lang="en-US"/>
        </a:p>
      </dgm:t>
    </dgm:pt>
    <dgm:pt modelId="{E1FBF382-BA94-4EAC-A6A1-3BB6D1C04884}" type="sibTrans" cxnId="{6FD2BEF4-2B34-4903-931A-694E8B0AC888}">
      <dgm:prSet/>
      <dgm:spPr/>
      <dgm:t>
        <a:bodyPr/>
        <a:lstStyle/>
        <a:p>
          <a:endParaRPr lang="en-US"/>
        </a:p>
      </dgm:t>
    </dgm:pt>
    <dgm:pt modelId="{17A3AE65-137E-419B-B220-A35E9DFF04BD}">
      <dgm:prSet custT="1"/>
      <dgm:spPr/>
      <dgm:t>
        <a:bodyPr/>
        <a:lstStyle/>
        <a:p>
          <a:pPr marL="228600" lvl="1" indent="0" algn="l" defTabSz="889000">
            <a:lnSpc>
              <a:spcPct val="90000"/>
            </a:lnSpc>
            <a:spcBef>
              <a:spcPct val="0"/>
            </a:spcBef>
            <a:spcAft>
              <a:spcPct val="15000"/>
            </a:spcAft>
            <a:buFont typeface="Arial" panose="020B0604020202020204" pitchFamily="34" charset="0"/>
            <a:buChar char="•"/>
          </a:pPr>
          <a:endParaRPr lang="en-US" sz="2000" kern="1200" dirty="0"/>
        </a:p>
      </dgm:t>
    </dgm:pt>
    <dgm:pt modelId="{625D4E48-F59A-4DD4-ACD8-9B5DA0BD93F5}" type="parTrans" cxnId="{564B2D99-E0C2-4D03-B4D2-1F4987277761}">
      <dgm:prSet/>
      <dgm:spPr/>
      <dgm:t>
        <a:bodyPr/>
        <a:lstStyle/>
        <a:p>
          <a:endParaRPr lang="en-US"/>
        </a:p>
      </dgm:t>
    </dgm:pt>
    <dgm:pt modelId="{DB9B680C-B49D-4B9F-B9A7-DBCCAA72B473}" type="sibTrans" cxnId="{564B2D99-E0C2-4D03-B4D2-1F4987277761}">
      <dgm:prSet/>
      <dgm:spPr/>
      <dgm:t>
        <a:bodyPr/>
        <a:lstStyle/>
        <a:p>
          <a:endParaRPr lang="en-US"/>
        </a:p>
      </dgm:t>
    </dgm:pt>
    <dgm:pt modelId="{561FFEA8-D536-4DAD-B888-DFA954C49DA7}">
      <dgm:prSet custT="1"/>
      <dgm:spPr/>
      <dgm:t>
        <a:bodyPr/>
        <a:lstStyle/>
        <a:p>
          <a:pPr marL="228600" lvl="1" indent="0" algn="l" defTabSz="889000">
            <a:lnSpc>
              <a:spcPct val="90000"/>
            </a:lnSpc>
            <a:spcBef>
              <a:spcPct val="0"/>
            </a:spcBef>
            <a:spcAft>
              <a:spcPct val="15000"/>
            </a:spcAft>
            <a:buFont typeface="Arial" panose="020B0604020202020204" pitchFamily="34" charset="0"/>
            <a:buChar char="•"/>
          </a:pPr>
          <a:endParaRPr lang="en-US" sz="1600" kern="1200" dirty="0"/>
        </a:p>
      </dgm:t>
    </dgm:pt>
    <dgm:pt modelId="{672E06D7-EDBB-4B15-BC86-EFEA2F873D99}" type="parTrans" cxnId="{F4577BE4-FF7F-413B-98ED-D96B0F0782E5}">
      <dgm:prSet/>
      <dgm:spPr/>
      <dgm:t>
        <a:bodyPr/>
        <a:lstStyle/>
        <a:p>
          <a:endParaRPr lang="en-US"/>
        </a:p>
      </dgm:t>
    </dgm:pt>
    <dgm:pt modelId="{2962CE0C-B270-46B9-BAED-C7F12E5AB635}" type="sibTrans" cxnId="{F4577BE4-FF7F-413B-98ED-D96B0F0782E5}">
      <dgm:prSet/>
      <dgm:spPr/>
      <dgm:t>
        <a:bodyPr/>
        <a:lstStyle/>
        <a:p>
          <a:endParaRPr lang="en-US"/>
        </a:p>
      </dgm:t>
    </dgm:pt>
    <dgm:pt modelId="{949D5262-A3E3-4BE8-BEE3-88D98BFE3937}">
      <dgm:prSet custT="1"/>
      <dgm:spPr/>
      <dgm:t>
        <a:bodyPr/>
        <a:lstStyle/>
        <a:p>
          <a:pPr marL="228600" lvl="1" indent="0" algn="l" defTabSz="889000">
            <a:lnSpc>
              <a:spcPct val="90000"/>
            </a:lnSpc>
            <a:spcBef>
              <a:spcPct val="0"/>
            </a:spcBef>
            <a:spcAft>
              <a:spcPct val="15000"/>
            </a:spcAft>
            <a:buFont typeface="Arial" panose="020B0604020202020204" pitchFamily="34" charset="0"/>
            <a:buChar char="•"/>
          </a:pPr>
          <a:r>
            <a:rPr lang="en-US" sz="1350" kern="1200" dirty="0"/>
            <a:t>Determined our </a:t>
          </a:r>
          <a:r>
            <a:rPr lang="en-US" sz="1350" b="1" kern="1200" dirty="0"/>
            <a:t>Collection Method </a:t>
          </a:r>
          <a:r>
            <a:rPr lang="en-US" sz="1350" kern="1200" dirty="0"/>
            <a:t>and identified our measurements would be </a:t>
          </a:r>
          <a:r>
            <a:rPr lang="en-US" sz="1350" b="1" kern="1200" dirty="0"/>
            <a:t>Continuous Data</a:t>
          </a:r>
        </a:p>
      </dgm:t>
    </dgm:pt>
    <dgm:pt modelId="{101A15F6-E275-4A2E-98CE-E30FD412DD23}" type="parTrans" cxnId="{226F4BF3-D3A1-4D0F-AD9F-6D2A6879F292}">
      <dgm:prSet/>
      <dgm:spPr/>
      <dgm:t>
        <a:bodyPr/>
        <a:lstStyle/>
        <a:p>
          <a:endParaRPr lang="en-US"/>
        </a:p>
      </dgm:t>
    </dgm:pt>
    <dgm:pt modelId="{16FE2197-B0FA-4B61-A1A1-CAEFF3DD709A}" type="sibTrans" cxnId="{226F4BF3-D3A1-4D0F-AD9F-6D2A6879F292}">
      <dgm:prSet/>
      <dgm:spPr/>
      <dgm:t>
        <a:bodyPr/>
        <a:lstStyle/>
        <a:p>
          <a:endParaRPr lang="en-US"/>
        </a:p>
      </dgm:t>
    </dgm:pt>
    <dgm:pt modelId="{64E51F01-1BD0-4FEF-84C2-6C57D6B9C25F}">
      <dgm:prSet custT="1"/>
      <dgm:spPr/>
      <dgm:t>
        <a:bodyPr/>
        <a:lstStyle/>
        <a:p>
          <a:pPr marL="228600" lvl="1" indent="0" algn="l" defTabSz="889000">
            <a:lnSpc>
              <a:spcPct val="90000"/>
            </a:lnSpc>
            <a:spcBef>
              <a:spcPct val="0"/>
            </a:spcBef>
            <a:spcAft>
              <a:spcPct val="15000"/>
            </a:spcAft>
            <a:buFont typeface="Arial" panose="020B0604020202020204" pitchFamily="34" charset="0"/>
            <a:buChar char="•"/>
          </a:pPr>
          <a:r>
            <a:rPr lang="en-US" sz="1350" kern="1200" dirty="0"/>
            <a:t>Developed a structured </a:t>
          </a:r>
          <a:r>
            <a:rPr lang="en-US" sz="1350" b="1" kern="1200" dirty="0"/>
            <a:t>Data Measurement Plan</a:t>
          </a:r>
        </a:p>
      </dgm:t>
    </dgm:pt>
    <dgm:pt modelId="{BDD13199-12D1-4A8A-9084-F8416AC43401}" type="parTrans" cxnId="{800747EB-692F-4D59-99C1-2FB070139A45}">
      <dgm:prSet/>
      <dgm:spPr/>
      <dgm:t>
        <a:bodyPr/>
        <a:lstStyle/>
        <a:p>
          <a:endParaRPr lang="en-US"/>
        </a:p>
      </dgm:t>
    </dgm:pt>
    <dgm:pt modelId="{0D5FACA3-20D7-4CBD-9759-3AC8E03D7980}" type="sibTrans" cxnId="{800747EB-692F-4D59-99C1-2FB070139A45}">
      <dgm:prSet/>
      <dgm:spPr/>
      <dgm:t>
        <a:bodyPr/>
        <a:lstStyle/>
        <a:p>
          <a:endParaRPr lang="en-US"/>
        </a:p>
      </dgm:t>
    </dgm:pt>
    <dgm:pt modelId="{A5E41009-B870-4C8D-8C79-FAFF48BBB071}">
      <dgm:prSet custT="1"/>
      <dgm:spPr/>
      <dgm:t>
        <a:bodyPr/>
        <a:lstStyle/>
        <a:p>
          <a:pPr marL="228600" lvl="1" indent="0" algn="l" defTabSz="889000">
            <a:lnSpc>
              <a:spcPct val="90000"/>
            </a:lnSpc>
            <a:spcBef>
              <a:spcPct val="0"/>
            </a:spcBef>
            <a:spcAft>
              <a:spcPct val="15000"/>
            </a:spcAft>
            <a:buFont typeface="Arial" panose="020B0604020202020204" pitchFamily="34" charset="0"/>
            <a:buChar char="•"/>
          </a:pPr>
          <a:r>
            <a:rPr lang="en-US" sz="1350" kern="1200" dirty="0"/>
            <a:t>Analyzed our </a:t>
          </a:r>
          <a:r>
            <a:rPr lang="en-US" sz="1350" b="1" kern="1200" dirty="0"/>
            <a:t>Sample Size </a:t>
          </a:r>
          <a:r>
            <a:rPr lang="en-US" sz="1350" kern="1200" dirty="0"/>
            <a:t>to ensure we had enough measurements to provide meaningful calculations, as well as identified our </a:t>
          </a:r>
          <a:r>
            <a:rPr lang="en-US" sz="1350" b="1" kern="1200" dirty="0"/>
            <a:t>Level of Measurement Errors</a:t>
          </a:r>
          <a:r>
            <a:rPr lang="en-US" sz="1350" kern="1200" dirty="0"/>
            <a:t>.</a:t>
          </a:r>
        </a:p>
      </dgm:t>
    </dgm:pt>
    <dgm:pt modelId="{5C400526-80ED-49BF-98B9-1C7D8413631F}" type="parTrans" cxnId="{33C7DE1B-BCA8-4A7A-AB05-5B30CA84B8D6}">
      <dgm:prSet/>
      <dgm:spPr/>
      <dgm:t>
        <a:bodyPr/>
        <a:lstStyle/>
        <a:p>
          <a:endParaRPr lang="en-US"/>
        </a:p>
      </dgm:t>
    </dgm:pt>
    <dgm:pt modelId="{30D9ECD8-3ECE-409E-BF8E-C2E854DC58C2}" type="sibTrans" cxnId="{33C7DE1B-BCA8-4A7A-AB05-5B30CA84B8D6}">
      <dgm:prSet/>
      <dgm:spPr/>
      <dgm:t>
        <a:bodyPr/>
        <a:lstStyle/>
        <a:p>
          <a:endParaRPr lang="en-US"/>
        </a:p>
      </dgm:t>
    </dgm:pt>
    <dgm:pt modelId="{5086A676-757D-49E1-97E2-339E38D109CE}">
      <dgm:prSet custT="1"/>
      <dgm:spPr/>
      <dgm:t>
        <a:bodyPr/>
        <a:lstStyle/>
        <a:p>
          <a:pPr marL="228600" lvl="1" indent="0" algn="l" defTabSz="889000">
            <a:lnSpc>
              <a:spcPct val="90000"/>
            </a:lnSpc>
            <a:spcBef>
              <a:spcPct val="0"/>
            </a:spcBef>
            <a:spcAft>
              <a:spcPct val="15000"/>
            </a:spcAft>
            <a:buFont typeface="Arial" panose="020B0604020202020204" pitchFamily="34" charset="0"/>
            <a:buChar char="•"/>
          </a:pPr>
          <a:r>
            <a:rPr lang="en-US" sz="1350" kern="1200" dirty="0"/>
            <a:t>Created a </a:t>
          </a:r>
          <a:r>
            <a:rPr lang="en-US" sz="1350" b="1" kern="1200" dirty="0"/>
            <a:t>Pareto Chart </a:t>
          </a:r>
          <a:r>
            <a:rPr lang="en-US" sz="1350" kern="1200" dirty="0"/>
            <a:t>on both our before and after improvement data to determine where most of our efforts were being focused.</a:t>
          </a:r>
        </a:p>
      </dgm:t>
    </dgm:pt>
    <dgm:pt modelId="{861451A8-B53C-4890-8A84-D0789F34380A}" type="parTrans" cxnId="{8D708206-A0E9-41A8-B780-A442B6923629}">
      <dgm:prSet/>
      <dgm:spPr/>
      <dgm:t>
        <a:bodyPr/>
        <a:lstStyle/>
        <a:p>
          <a:endParaRPr lang="en-US"/>
        </a:p>
      </dgm:t>
    </dgm:pt>
    <dgm:pt modelId="{A93F2852-5396-426E-9673-565D6B44594D}" type="sibTrans" cxnId="{8D708206-A0E9-41A8-B780-A442B6923629}">
      <dgm:prSet/>
      <dgm:spPr/>
      <dgm:t>
        <a:bodyPr/>
        <a:lstStyle/>
        <a:p>
          <a:endParaRPr lang="en-US"/>
        </a:p>
      </dgm:t>
    </dgm:pt>
    <dgm:pt modelId="{47DD1F77-43B8-49F7-A850-2928AB10657B}">
      <dgm:prSet custT="1"/>
      <dgm:spPr/>
      <dgm:t>
        <a:bodyPr/>
        <a:lstStyle/>
        <a:p>
          <a:pPr marL="228600" lvl="1" indent="0" algn="l" defTabSz="889000">
            <a:lnSpc>
              <a:spcPct val="90000"/>
            </a:lnSpc>
            <a:spcBef>
              <a:spcPct val="0"/>
            </a:spcBef>
            <a:spcAft>
              <a:spcPct val="15000"/>
            </a:spcAft>
            <a:buFont typeface="Arial" panose="020B0604020202020204" pitchFamily="34" charset="0"/>
            <a:buChar char="•"/>
          </a:pPr>
          <a:r>
            <a:rPr lang="en-US" sz="1350" kern="1200" dirty="0"/>
            <a:t>Investigated our </a:t>
          </a:r>
          <a:r>
            <a:rPr lang="en-US" sz="1350" b="1" kern="1200" dirty="0"/>
            <a:t>Descriptive Statistics </a:t>
          </a:r>
          <a:r>
            <a:rPr lang="en-US" sz="1350" kern="1200" dirty="0"/>
            <a:t>in order to better analyze our data and results</a:t>
          </a:r>
        </a:p>
      </dgm:t>
    </dgm:pt>
    <dgm:pt modelId="{0DADE765-EC69-4D23-80E9-8150B1947EB2}" type="parTrans" cxnId="{8457B361-324D-45AD-B95A-DC164EFDAC51}">
      <dgm:prSet/>
      <dgm:spPr/>
      <dgm:t>
        <a:bodyPr/>
        <a:lstStyle/>
        <a:p>
          <a:endParaRPr lang="en-US"/>
        </a:p>
      </dgm:t>
    </dgm:pt>
    <dgm:pt modelId="{F0D10361-18A6-47B3-A40A-45A752612664}" type="sibTrans" cxnId="{8457B361-324D-45AD-B95A-DC164EFDAC51}">
      <dgm:prSet/>
      <dgm:spPr/>
      <dgm:t>
        <a:bodyPr/>
        <a:lstStyle/>
        <a:p>
          <a:endParaRPr lang="en-US"/>
        </a:p>
      </dgm:t>
    </dgm:pt>
    <dgm:pt modelId="{45C6F481-B220-42C6-AF2F-8D08C7FF0439}">
      <dgm:prSet custT="1"/>
      <dgm:spPr/>
      <dgm:t>
        <a:bodyPr/>
        <a:lstStyle/>
        <a:p>
          <a:pPr marL="228600" lvl="1" indent="0" algn="l" defTabSz="889000">
            <a:lnSpc>
              <a:spcPct val="90000"/>
            </a:lnSpc>
            <a:spcBef>
              <a:spcPct val="0"/>
            </a:spcBef>
            <a:spcAft>
              <a:spcPct val="15000"/>
            </a:spcAft>
            <a:buFont typeface="Arial" panose="020B0604020202020204" pitchFamily="34" charset="0"/>
            <a:buNone/>
          </a:pPr>
          <a:endParaRPr lang="en-US" sz="1600" kern="1200" dirty="0"/>
        </a:p>
      </dgm:t>
    </dgm:pt>
    <dgm:pt modelId="{FFAF1922-141E-4166-9458-02EAE7CC2E25}" type="parTrans" cxnId="{7D0E54E0-B807-4D01-8A2C-A775C000E783}">
      <dgm:prSet/>
      <dgm:spPr/>
      <dgm:t>
        <a:bodyPr/>
        <a:lstStyle/>
        <a:p>
          <a:endParaRPr lang="en-US"/>
        </a:p>
      </dgm:t>
    </dgm:pt>
    <dgm:pt modelId="{FC7E76F9-6DC9-4192-8BA4-473E5A93DBCA}" type="sibTrans" cxnId="{7D0E54E0-B807-4D01-8A2C-A775C000E783}">
      <dgm:prSet/>
      <dgm:spPr/>
      <dgm:t>
        <a:bodyPr/>
        <a:lstStyle/>
        <a:p>
          <a:endParaRPr lang="en-US"/>
        </a:p>
      </dgm:t>
    </dgm:pt>
    <dgm:pt modelId="{4ACB636C-88B2-4DA9-B59C-DEDCB71B196D}">
      <dgm:prSet custT="1"/>
      <dgm:spPr/>
      <dgm:t>
        <a:bodyPr/>
        <a:lstStyle/>
        <a:p>
          <a:pPr marL="228600" lvl="1" indent="0" algn="l" defTabSz="889000">
            <a:lnSpc>
              <a:spcPct val="90000"/>
            </a:lnSpc>
            <a:spcBef>
              <a:spcPct val="0"/>
            </a:spcBef>
            <a:spcAft>
              <a:spcPct val="15000"/>
            </a:spcAft>
            <a:buFont typeface="Arial" panose="020B0604020202020204" pitchFamily="34" charset="0"/>
            <a:buChar char="•"/>
          </a:pPr>
          <a:r>
            <a:rPr lang="en-US" sz="1350" kern="1200" dirty="0"/>
            <a:t>Identified our </a:t>
          </a:r>
          <a:r>
            <a:rPr lang="en-US" sz="1350" b="1" kern="1200" dirty="0"/>
            <a:t>Process Improvement Changes </a:t>
          </a:r>
          <a:r>
            <a:rPr lang="en-US" sz="1350" kern="1200" dirty="0"/>
            <a:t>and plan forward</a:t>
          </a:r>
        </a:p>
      </dgm:t>
    </dgm:pt>
    <dgm:pt modelId="{B3E21FFE-3D84-4E90-913C-6A722FFFAEA8}" type="parTrans" cxnId="{15C0CD9A-A965-4831-A3D8-709A8078F4F8}">
      <dgm:prSet/>
      <dgm:spPr/>
      <dgm:t>
        <a:bodyPr/>
        <a:lstStyle/>
        <a:p>
          <a:endParaRPr lang="en-US"/>
        </a:p>
      </dgm:t>
    </dgm:pt>
    <dgm:pt modelId="{523D71D3-5905-4B8C-BD2B-D36585C43B92}" type="sibTrans" cxnId="{15C0CD9A-A965-4831-A3D8-709A8078F4F8}">
      <dgm:prSet/>
      <dgm:spPr/>
      <dgm:t>
        <a:bodyPr/>
        <a:lstStyle/>
        <a:p>
          <a:endParaRPr lang="en-US"/>
        </a:p>
      </dgm:t>
    </dgm:pt>
    <dgm:pt modelId="{2119C813-45A6-49F9-BAFB-E352A3F8560C}">
      <dgm:prSet custT="1"/>
      <dgm:spPr/>
      <dgm:t>
        <a:bodyPr/>
        <a:lstStyle/>
        <a:p>
          <a:pPr marL="228600" lvl="1" indent="0" algn="l" defTabSz="889000">
            <a:lnSpc>
              <a:spcPct val="90000"/>
            </a:lnSpc>
            <a:spcBef>
              <a:spcPct val="0"/>
            </a:spcBef>
            <a:spcAft>
              <a:spcPct val="15000"/>
            </a:spcAft>
            <a:buFont typeface="Arial" panose="020B0604020202020204" pitchFamily="34" charset="0"/>
            <a:buChar char="•"/>
          </a:pPr>
          <a:endParaRPr lang="en-US" sz="1600" kern="1200" dirty="0"/>
        </a:p>
      </dgm:t>
    </dgm:pt>
    <dgm:pt modelId="{596EBF9A-5EB8-46D6-92D2-B959544ED61F}" type="parTrans" cxnId="{2874EABA-E3BF-488B-9CD8-A2539BD204EF}">
      <dgm:prSet/>
      <dgm:spPr/>
      <dgm:t>
        <a:bodyPr/>
        <a:lstStyle/>
        <a:p>
          <a:endParaRPr lang="en-US"/>
        </a:p>
      </dgm:t>
    </dgm:pt>
    <dgm:pt modelId="{FC8163CB-7DE6-47F3-B2B2-0BAF5A25DAF3}" type="sibTrans" cxnId="{2874EABA-E3BF-488B-9CD8-A2539BD204EF}">
      <dgm:prSet/>
      <dgm:spPr/>
      <dgm:t>
        <a:bodyPr/>
        <a:lstStyle/>
        <a:p>
          <a:endParaRPr lang="en-US"/>
        </a:p>
      </dgm:t>
    </dgm:pt>
    <dgm:pt modelId="{E4609F0C-4F8C-4224-BAF8-B766387942C1}">
      <dgm:prSet custT="1"/>
      <dgm:spPr/>
      <dgm:t>
        <a:bodyPr/>
        <a:lstStyle/>
        <a:p>
          <a:pPr marL="228600" lvl="1" indent="0" algn="l" defTabSz="889000">
            <a:lnSpc>
              <a:spcPct val="90000"/>
            </a:lnSpc>
            <a:spcBef>
              <a:spcPct val="0"/>
            </a:spcBef>
            <a:spcAft>
              <a:spcPct val="15000"/>
            </a:spcAft>
            <a:buFont typeface="Arial" panose="020B0604020202020204" pitchFamily="34" charset="0"/>
            <a:buChar char="•"/>
          </a:pPr>
          <a:r>
            <a:rPr lang="en-US" sz="1350" kern="1200" dirty="0"/>
            <a:t>Performed a </a:t>
          </a:r>
          <a:r>
            <a:rPr lang="en-US" sz="1350" b="1" kern="1200" dirty="0"/>
            <a:t>Multiple Regression Analysis </a:t>
          </a:r>
          <a:r>
            <a:rPr lang="en-US" sz="1350" kern="1200" dirty="0"/>
            <a:t>to determine the meaningfulness of our (X) variables for both before and after our process</a:t>
          </a:r>
        </a:p>
      </dgm:t>
    </dgm:pt>
    <dgm:pt modelId="{46D0CE97-A33A-4736-9E5D-0D2990EFFA18}" type="parTrans" cxnId="{6E441EDA-9E3A-488E-9800-E71515C0D9E8}">
      <dgm:prSet/>
      <dgm:spPr/>
      <dgm:t>
        <a:bodyPr/>
        <a:lstStyle/>
        <a:p>
          <a:endParaRPr lang="en-US"/>
        </a:p>
      </dgm:t>
    </dgm:pt>
    <dgm:pt modelId="{43935C52-55EF-406E-8D1B-A93B5F909F07}" type="sibTrans" cxnId="{6E441EDA-9E3A-488E-9800-E71515C0D9E8}">
      <dgm:prSet/>
      <dgm:spPr/>
      <dgm:t>
        <a:bodyPr/>
        <a:lstStyle/>
        <a:p>
          <a:endParaRPr lang="en-US"/>
        </a:p>
      </dgm:t>
    </dgm:pt>
    <dgm:pt modelId="{752AF006-F4F5-491B-9DEA-5EF6D57FA9CE}">
      <dgm:prSet custT="1"/>
      <dgm:spPr/>
      <dgm:t>
        <a:bodyPr/>
        <a:lstStyle/>
        <a:p>
          <a:pPr marL="228600" lvl="1" indent="0" algn="l" defTabSz="889000">
            <a:lnSpc>
              <a:spcPct val="90000"/>
            </a:lnSpc>
            <a:spcBef>
              <a:spcPct val="0"/>
            </a:spcBef>
            <a:spcAft>
              <a:spcPct val="15000"/>
            </a:spcAft>
            <a:buFont typeface="Arial" panose="020B0604020202020204" pitchFamily="34" charset="0"/>
            <a:buChar char="•"/>
          </a:pPr>
          <a:r>
            <a:rPr lang="en-US" sz="1350" kern="1200" dirty="0"/>
            <a:t>Analyzed our before and after days per quote data in </a:t>
          </a:r>
          <a:r>
            <a:rPr lang="en-US" sz="1350" b="1" kern="1200" dirty="0"/>
            <a:t>Scatter Plot </a:t>
          </a:r>
          <a:r>
            <a:rPr lang="en-US" sz="1350" kern="1200" dirty="0"/>
            <a:t>format for a clear visualization</a:t>
          </a:r>
        </a:p>
      </dgm:t>
    </dgm:pt>
    <dgm:pt modelId="{818517D8-EB0B-44C9-ABA9-BDDDFE438E6C}" type="parTrans" cxnId="{EFB7D25E-4357-4C74-BA04-18A24C1592FD}">
      <dgm:prSet/>
      <dgm:spPr/>
      <dgm:t>
        <a:bodyPr/>
        <a:lstStyle/>
        <a:p>
          <a:endParaRPr lang="en-US"/>
        </a:p>
      </dgm:t>
    </dgm:pt>
    <dgm:pt modelId="{E9949DCE-39B9-468A-A41E-CCA1F6DE77A1}" type="sibTrans" cxnId="{EFB7D25E-4357-4C74-BA04-18A24C1592FD}">
      <dgm:prSet/>
      <dgm:spPr/>
      <dgm:t>
        <a:bodyPr/>
        <a:lstStyle/>
        <a:p>
          <a:endParaRPr lang="en-US"/>
        </a:p>
      </dgm:t>
    </dgm:pt>
    <dgm:pt modelId="{A5C290DD-CDC1-4642-9A95-DA8DF32119C8}">
      <dgm:prSet custT="1"/>
      <dgm:spPr/>
      <dgm:t>
        <a:bodyPr/>
        <a:lstStyle/>
        <a:p>
          <a:pPr marL="228600" lvl="1" indent="0" algn="l" defTabSz="889000">
            <a:lnSpc>
              <a:spcPct val="90000"/>
            </a:lnSpc>
            <a:spcBef>
              <a:spcPct val="0"/>
            </a:spcBef>
            <a:spcAft>
              <a:spcPct val="15000"/>
            </a:spcAft>
            <a:buFont typeface="Arial" panose="020B0604020202020204" pitchFamily="34" charset="0"/>
            <a:buChar char="•"/>
          </a:pPr>
          <a:r>
            <a:rPr lang="en-US" sz="1350" kern="1200" dirty="0"/>
            <a:t>Developed a </a:t>
          </a:r>
          <a:r>
            <a:rPr lang="en-US" sz="1350" b="1" kern="1200" dirty="0"/>
            <a:t>Moving Average Time Series Analysis </a:t>
          </a:r>
          <a:r>
            <a:rPr lang="en-US" sz="1350" kern="1200" dirty="0"/>
            <a:t>and forecast to see how we were performing and expecting to perform over time</a:t>
          </a:r>
        </a:p>
      </dgm:t>
    </dgm:pt>
    <dgm:pt modelId="{7392FE2F-02BA-4BB9-9E49-BBED9BA0E969}" type="parTrans" cxnId="{D81C28E1-95AC-4337-8858-085854369FA6}">
      <dgm:prSet/>
      <dgm:spPr/>
      <dgm:t>
        <a:bodyPr/>
        <a:lstStyle/>
        <a:p>
          <a:endParaRPr lang="en-US"/>
        </a:p>
      </dgm:t>
    </dgm:pt>
    <dgm:pt modelId="{4A3CA130-4428-40D7-B80E-42DCD827ADB1}" type="sibTrans" cxnId="{D81C28E1-95AC-4337-8858-085854369FA6}">
      <dgm:prSet/>
      <dgm:spPr/>
      <dgm:t>
        <a:bodyPr/>
        <a:lstStyle/>
        <a:p>
          <a:endParaRPr lang="en-US"/>
        </a:p>
      </dgm:t>
    </dgm:pt>
    <dgm:pt modelId="{B8E1B4FD-545F-4A2C-B919-E1D3DCECB0C8}">
      <dgm:prSet custT="1"/>
      <dgm:spPr/>
      <dgm:t>
        <a:bodyPr/>
        <a:lstStyle/>
        <a:p>
          <a:pPr marL="228600" lvl="1" indent="0" algn="l" defTabSz="889000">
            <a:lnSpc>
              <a:spcPct val="90000"/>
            </a:lnSpc>
            <a:spcBef>
              <a:spcPct val="0"/>
            </a:spcBef>
            <a:spcAft>
              <a:spcPct val="15000"/>
            </a:spcAft>
            <a:buFont typeface="Arial" panose="020B0604020202020204" pitchFamily="34" charset="0"/>
            <a:buChar char="•"/>
          </a:pPr>
          <a:r>
            <a:rPr lang="en-US" sz="1350" kern="1200" dirty="0"/>
            <a:t>Concluded with an </a:t>
          </a:r>
          <a:r>
            <a:rPr lang="en-US" sz="1350" b="1" kern="1200" dirty="0" err="1"/>
            <a:t>XmR</a:t>
          </a:r>
          <a:r>
            <a:rPr lang="en-US" sz="1350" b="1" kern="1200" dirty="0"/>
            <a:t> Control Chart </a:t>
          </a:r>
          <a:r>
            <a:rPr lang="en-US" sz="1350" kern="1200" dirty="0"/>
            <a:t>analysis to evaluate our process performance before and after the improvements were implemented</a:t>
          </a:r>
        </a:p>
      </dgm:t>
    </dgm:pt>
    <dgm:pt modelId="{E2B9F133-173F-4E2C-A19C-FDD72F2889A3}" type="parTrans" cxnId="{C405729C-F3B8-4E8B-AA87-3AF55CC88DFA}">
      <dgm:prSet/>
      <dgm:spPr/>
      <dgm:t>
        <a:bodyPr/>
        <a:lstStyle/>
        <a:p>
          <a:endParaRPr lang="en-US"/>
        </a:p>
      </dgm:t>
    </dgm:pt>
    <dgm:pt modelId="{EBC9BEAA-7AC6-4F37-868B-6F4C2633A32C}" type="sibTrans" cxnId="{C405729C-F3B8-4E8B-AA87-3AF55CC88DFA}">
      <dgm:prSet/>
      <dgm:spPr/>
      <dgm:t>
        <a:bodyPr/>
        <a:lstStyle/>
        <a:p>
          <a:endParaRPr lang="en-US"/>
        </a:p>
      </dgm:t>
    </dgm:pt>
    <dgm:pt modelId="{21E36D2C-31BD-4DE4-83BB-1B09D02C0CDA}">
      <dgm:prSet custT="1"/>
      <dgm:spPr/>
      <dgm:t>
        <a:bodyPr/>
        <a:lstStyle/>
        <a:p>
          <a:pPr marL="228600" lvl="1" indent="0" algn="l" defTabSz="889000">
            <a:lnSpc>
              <a:spcPct val="90000"/>
            </a:lnSpc>
            <a:spcBef>
              <a:spcPct val="0"/>
            </a:spcBef>
            <a:spcAft>
              <a:spcPct val="15000"/>
            </a:spcAft>
            <a:buFont typeface="Arial" panose="020B0604020202020204" pitchFamily="34" charset="0"/>
            <a:buChar char="•"/>
          </a:pPr>
          <a:r>
            <a:rPr lang="en-US" sz="1350" kern="1200" dirty="0"/>
            <a:t>Outlined our </a:t>
          </a:r>
          <a:r>
            <a:rPr lang="en-US" sz="1350" b="1" kern="1200" dirty="0"/>
            <a:t>Success Measures</a:t>
          </a:r>
          <a:r>
            <a:rPr lang="en-US" sz="1350" kern="1200" dirty="0"/>
            <a:t>, including our </a:t>
          </a:r>
          <a:r>
            <a:rPr lang="en-US" sz="1350" b="1" kern="1200" dirty="0"/>
            <a:t>Goal</a:t>
          </a:r>
          <a:r>
            <a:rPr lang="en-US" sz="1350" kern="1200" dirty="0"/>
            <a:t>, </a:t>
          </a:r>
          <a:r>
            <a:rPr lang="en-US" sz="1350" b="1" kern="1200" dirty="0"/>
            <a:t>Operational Definition </a:t>
          </a:r>
          <a:r>
            <a:rPr lang="en-US" sz="1350" kern="1200" dirty="0"/>
            <a:t>and </a:t>
          </a:r>
          <a:r>
            <a:rPr lang="en-US" sz="1350" b="1" kern="1200" dirty="0"/>
            <a:t>Baseline</a:t>
          </a:r>
          <a:endParaRPr lang="en-US" sz="1350" kern="1200" dirty="0"/>
        </a:p>
      </dgm:t>
    </dgm:pt>
    <dgm:pt modelId="{7902B8B8-38A1-472B-9AC1-5ECD2DA827BC}" type="parTrans" cxnId="{CA33E0C5-AA15-4829-AC33-3FCCFF086A84}">
      <dgm:prSet/>
      <dgm:spPr/>
      <dgm:t>
        <a:bodyPr/>
        <a:lstStyle/>
        <a:p>
          <a:endParaRPr lang="en-US"/>
        </a:p>
      </dgm:t>
    </dgm:pt>
    <dgm:pt modelId="{6D63E6D5-C917-4B08-AED5-6AE2B9A529BE}" type="sibTrans" cxnId="{CA33E0C5-AA15-4829-AC33-3FCCFF086A84}">
      <dgm:prSet/>
      <dgm:spPr/>
      <dgm:t>
        <a:bodyPr/>
        <a:lstStyle/>
        <a:p>
          <a:endParaRPr lang="en-US"/>
        </a:p>
      </dgm:t>
    </dgm:pt>
    <dgm:pt modelId="{FA4F9947-C8F6-4918-AD08-4D8289FBC4CA}">
      <dgm:prSet custT="1"/>
      <dgm:spPr/>
      <dgm:t>
        <a:bodyPr/>
        <a:lstStyle/>
        <a:p>
          <a:pPr marL="228600" lvl="1" indent="0" algn="ctr" defTabSz="889000">
            <a:lnSpc>
              <a:spcPct val="90000"/>
            </a:lnSpc>
            <a:spcBef>
              <a:spcPct val="0"/>
            </a:spcBef>
            <a:spcAft>
              <a:spcPct val="15000"/>
            </a:spcAft>
            <a:buNone/>
          </a:pPr>
          <a:endParaRPr lang="en-US" sz="1350" kern="1200" dirty="0"/>
        </a:p>
      </dgm:t>
    </dgm:pt>
    <dgm:pt modelId="{D7A0A1A5-ADC0-45E0-A096-82FB076639C4}" type="parTrans" cxnId="{A27B8ACB-70C8-420A-9CEC-CB8A319677AC}">
      <dgm:prSet/>
      <dgm:spPr/>
      <dgm:t>
        <a:bodyPr/>
        <a:lstStyle/>
        <a:p>
          <a:endParaRPr lang="en-US"/>
        </a:p>
      </dgm:t>
    </dgm:pt>
    <dgm:pt modelId="{82AF9849-F0EE-4388-BAF0-1BC8A3D2E627}" type="sibTrans" cxnId="{A27B8ACB-70C8-420A-9CEC-CB8A319677AC}">
      <dgm:prSet/>
      <dgm:spPr/>
      <dgm:t>
        <a:bodyPr/>
        <a:lstStyle/>
        <a:p>
          <a:endParaRPr lang="en-US"/>
        </a:p>
      </dgm:t>
    </dgm:pt>
    <dgm:pt modelId="{728BB058-20CD-47A6-8D5A-C57C5081241F}">
      <dgm:prSet custT="1"/>
      <dgm:spPr/>
      <dgm:t>
        <a:bodyPr/>
        <a:lstStyle/>
        <a:p>
          <a:pPr marL="228600" lvl="1" indent="0" algn="ctr" defTabSz="889000">
            <a:lnSpc>
              <a:spcPct val="90000"/>
            </a:lnSpc>
            <a:spcBef>
              <a:spcPct val="0"/>
            </a:spcBef>
            <a:spcAft>
              <a:spcPct val="15000"/>
            </a:spcAft>
            <a:buNone/>
          </a:pPr>
          <a:endParaRPr lang="en-US" sz="1350" kern="1200" dirty="0"/>
        </a:p>
      </dgm:t>
    </dgm:pt>
    <dgm:pt modelId="{59ABA3E7-1A85-4C4B-972D-EAE8AECD97C3}" type="parTrans" cxnId="{20E04EEB-EEB2-4E9E-B04A-2DEA450B18DA}">
      <dgm:prSet/>
      <dgm:spPr/>
      <dgm:t>
        <a:bodyPr/>
        <a:lstStyle/>
        <a:p>
          <a:endParaRPr lang="en-US"/>
        </a:p>
      </dgm:t>
    </dgm:pt>
    <dgm:pt modelId="{DE6898F9-C7BE-48E1-B44C-3CE50AF73834}" type="sibTrans" cxnId="{20E04EEB-EEB2-4E9E-B04A-2DEA450B18DA}">
      <dgm:prSet/>
      <dgm:spPr/>
      <dgm:t>
        <a:bodyPr/>
        <a:lstStyle/>
        <a:p>
          <a:endParaRPr lang="en-US"/>
        </a:p>
      </dgm:t>
    </dgm:pt>
    <dgm:pt modelId="{F0E1821B-C2E1-4143-93B3-235FDDAC7558}">
      <dgm:prSet custT="1"/>
      <dgm:spPr/>
      <dgm:t>
        <a:bodyPr/>
        <a:lstStyle/>
        <a:p>
          <a:pPr marL="228600" lvl="1" indent="0" algn="ctr" defTabSz="889000">
            <a:lnSpc>
              <a:spcPct val="90000"/>
            </a:lnSpc>
            <a:spcBef>
              <a:spcPct val="0"/>
            </a:spcBef>
            <a:spcAft>
              <a:spcPct val="15000"/>
            </a:spcAft>
            <a:buNone/>
          </a:pPr>
          <a:endParaRPr lang="en-US" sz="1350" kern="1200" dirty="0"/>
        </a:p>
      </dgm:t>
    </dgm:pt>
    <dgm:pt modelId="{89AF69C5-1FAB-40E8-9233-7EF637FD9388}" type="parTrans" cxnId="{7A43EA94-B879-4C79-B806-902C1E094D88}">
      <dgm:prSet/>
      <dgm:spPr/>
      <dgm:t>
        <a:bodyPr/>
        <a:lstStyle/>
        <a:p>
          <a:endParaRPr lang="en-US"/>
        </a:p>
      </dgm:t>
    </dgm:pt>
    <dgm:pt modelId="{4D5761F3-36C7-4C52-BA7F-98832E9E6D21}" type="sibTrans" cxnId="{7A43EA94-B879-4C79-B806-902C1E094D88}">
      <dgm:prSet/>
      <dgm:spPr/>
      <dgm:t>
        <a:bodyPr/>
        <a:lstStyle/>
        <a:p>
          <a:endParaRPr lang="en-US"/>
        </a:p>
      </dgm:t>
    </dgm:pt>
    <dgm:pt modelId="{0534BEAD-4CC9-4928-AF2D-6805BA780930}" type="pres">
      <dgm:prSet presAssocID="{94AD5535-13FB-4BE1-AE44-0C1FD563772A}" presName="linear" presStyleCnt="0">
        <dgm:presLayoutVars>
          <dgm:dir/>
          <dgm:animLvl val="lvl"/>
          <dgm:resizeHandles val="exact"/>
        </dgm:presLayoutVars>
      </dgm:prSet>
      <dgm:spPr/>
    </dgm:pt>
    <dgm:pt modelId="{F0CC7B60-50DC-4398-BA4A-44DBBBE722F5}" type="pres">
      <dgm:prSet presAssocID="{7A65D567-E47B-47D3-BC2A-8665FD84B249}" presName="parentLin" presStyleCnt="0"/>
      <dgm:spPr/>
    </dgm:pt>
    <dgm:pt modelId="{0B712DAA-8538-4A39-9078-15A6A72ABA6E}" type="pres">
      <dgm:prSet presAssocID="{7A65D567-E47B-47D3-BC2A-8665FD84B249}" presName="parentLeftMargin" presStyleLbl="node1" presStyleIdx="0" presStyleCnt="1"/>
      <dgm:spPr/>
    </dgm:pt>
    <dgm:pt modelId="{0FEBE13A-BB1C-4627-889E-8541C6061FCD}" type="pres">
      <dgm:prSet presAssocID="{7A65D567-E47B-47D3-BC2A-8665FD84B249}" presName="parentText" presStyleLbl="node1" presStyleIdx="0" presStyleCnt="1" custScaleY="471898">
        <dgm:presLayoutVars>
          <dgm:chMax val="0"/>
          <dgm:bulletEnabled val="1"/>
        </dgm:presLayoutVars>
      </dgm:prSet>
      <dgm:spPr/>
    </dgm:pt>
    <dgm:pt modelId="{5EAF1FD0-7D49-482E-B4E1-BEAD3879BF9E}" type="pres">
      <dgm:prSet presAssocID="{7A65D567-E47B-47D3-BC2A-8665FD84B249}" presName="negativeSpace" presStyleCnt="0"/>
      <dgm:spPr/>
    </dgm:pt>
    <dgm:pt modelId="{F2F43D21-8F53-44B7-B3F6-AE4C6E31CDCE}" type="pres">
      <dgm:prSet presAssocID="{7A65D567-E47B-47D3-BC2A-8665FD84B249}" presName="childText" presStyleLbl="conFgAcc1" presStyleIdx="0" presStyleCnt="1">
        <dgm:presLayoutVars>
          <dgm:bulletEnabled val="1"/>
        </dgm:presLayoutVars>
      </dgm:prSet>
      <dgm:spPr/>
    </dgm:pt>
  </dgm:ptLst>
  <dgm:cxnLst>
    <dgm:cxn modelId="{4DE16600-F1CD-4067-8E0E-FB6275B50D5E}" type="presOf" srcId="{21E36D2C-31BD-4DE4-83BB-1B09D02C0CDA}" destId="{F2F43D21-8F53-44B7-B3F6-AE4C6E31CDCE}" srcOrd="0" destOrd="9" presId="urn:microsoft.com/office/officeart/2005/8/layout/list1"/>
    <dgm:cxn modelId="{8D708206-A0E9-41A8-B780-A442B6923629}" srcId="{7A65D567-E47B-47D3-BC2A-8665FD84B249}" destId="{5086A676-757D-49E1-97E2-339E38D109CE}" srcOrd="13" destOrd="0" parTransId="{861451A8-B53C-4890-8A84-D0789F34380A}" sibTransId="{A93F2852-5396-426E-9673-565D6B44594D}"/>
    <dgm:cxn modelId="{9C2FA10C-7F0A-47C2-8536-BDB1F70D8317}" type="presOf" srcId="{64E51F01-1BD0-4FEF-84C2-6C57D6B9C25F}" destId="{F2F43D21-8F53-44B7-B3F6-AE4C6E31CDCE}" srcOrd="0" destOrd="11" presId="urn:microsoft.com/office/officeart/2005/8/layout/list1"/>
    <dgm:cxn modelId="{C9BB9011-B08E-44A9-A9D4-EC1804BCCA8D}" type="presOf" srcId="{47DD1F77-43B8-49F7-A850-2928AB10657B}" destId="{F2F43D21-8F53-44B7-B3F6-AE4C6E31CDCE}" srcOrd="0" destOrd="14" presId="urn:microsoft.com/office/officeart/2005/8/layout/list1"/>
    <dgm:cxn modelId="{32AA0514-BC36-4005-BF60-37A41360880D}" srcId="{7A65D567-E47B-47D3-BC2A-8665FD84B249}" destId="{C742D752-1D82-4D53-B59D-3D6DFAB4130B}" srcOrd="0" destOrd="0" parTransId="{40B3695D-96B5-40B7-B503-768C06A4D4AB}" sibTransId="{AF7B7872-BF08-4710-8FC5-5FE46A69D4E5}"/>
    <dgm:cxn modelId="{BDB0D81A-BB40-4759-9EB6-4D0C368A31A7}" type="presOf" srcId="{17A3AE65-137E-419B-B220-A35E9DFF04BD}" destId="{F2F43D21-8F53-44B7-B3F6-AE4C6E31CDCE}" srcOrd="0" destOrd="23" presId="urn:microsoft.com/office/officeart/2005/8/layout/list1"/>
    <dgm:cxn modelId="{33C7DE1B-BCA8-4A7A-AB05-5B30CA84B8D6}" srcId="{7A65D567-E47B-47D3-BC2A-8665FD84B249}" destId="{A5E41009-B870-4C8D-8C79-FAFF48BBB071}" srcOrd="12" destOrd="0" parTransId="{5C400526-80ED-49BF-98B9-1C7D8413631F}" sibTransId="{30D9ECD8-3ECE-409E-BF8E-C2E854DC58C2}"/>
    <dgm:cxn modelId="{949B3E29-DC80-4FF3-B32F-DC03C39998FE}" type="presOf" srcId="{FDC09691-1B3B-4B4D-A346-A088442941A2}" destId="{F2F43D21-8F53-44B7-B3F6-AE4C6E31CDCE}" srcOrd="0" destOrd="7" presId="urn:microsoft.com/office/officeart/2005/8/layout/list1"/>
    <dgm:cxn modelId="{374F552D-396B-4554-A4F4-0E1DB56A2E3C}" type="presOf" srcId="{A5C290DD-CDC1-4642-9A95-DA8DF32119C8}" destId="{F2F43D21-8F53-44B7-B3F6-AE4C6E31CDCE}" srcOrd="0" destOrd="18" presId="urn:microsoft.com/office/officeart/2005/8/layout/list1"/>
    <dgm:cxn modelId="{C293CA39-D35B-40BE-A173-6F26FC08058F}" type="presOf" srcId="{2119C813-45A6-49F9-BAFB-E352A3F8560C}" destId="{F2F43D21-8F53-44B7-B3F6-AE4C6E31CDCE}" srcOrd="0" destOrd="20" presId="urn:microsoft.com/office/officeart/2005/8/layout/list1"/>
    <dgm:cxn modelId="{E3DA193E-D5F5-44BC-A425-5840082AA902}" type="presOf" srcId="{5086A676-757D-49E1-97E2-339E38D109CE}" destId="{F2F43D21-8F53-44B7-B3F6-AE4C6E31CDCE}" srcOrd="0" destOrd="13" presId="urn:microsoft.com/office/officeart/2005/8/layout/list1"/>
    <dgm:cxn modelId="{EFB7D25E-4357-4C74-BA04-18A24C1592FD}" srcId="{7A65D567-E47B-47D3-BC2A-8665FD84B249}" destId="{752AF006-F4F5-491B-9DEA-5EF6D57FA9CE}" srcOrd="17" destOrd="0" parTransId="{818517D8-EB0B-44C9-ABA9-BDDDFE438E6C}" sibTransId="{E9949DCE-39B9-468A-A41E-CCA1F6DE77A1}"/>
    <dgm:cxn modelId="{8457B361-324D-45AD-B95A-DC164EFDAC51}" srcId="{7A65D567-E47B-47D3-BC2A-8665FD84B249}" destId="{47DD1F77-43B8-49F7-A850-2928AB10657B}" srcOrd="14" destOrd="0" parTransId="{0DADE765-EC69-4D23-80E9-8150B1947EB2}" sibTransId="{F0D10361-18A6-47B3-A40A-45A752612664}"/>
    <dgm:cxn modelId="{B54EF44E-52FD-4490-97FF-D868A2284F11}" type="presOf" srcId="{752AF006-F4F5-491B-9DEA-5EF6D57FA9CE}" destId="{F2F43D21-8F53-44B7-B3F6-AE4C6E31CDCE}" srcOrd="0" destOrd="17" presId="urn:microsoft.com/office/officeart/2005/8/layout/list1"/>
    <dgm:cxn modelId="{D26B0658-D48C-4F3F-B4CC-7FA64942620C}" srcId="{7A65D567-E47B-47D3-BC2A-8665FD84B249}" destId="{4BA81922-E32F-46EC-88B5-F4CD609A2335}" srcOrd="24" destOrd="0" parTransId="{D0635E6A-753F-4D51-BF70-082BCA4E21E9}" sibTransId="{19FF9E7F-EA35-4845-9E0E-25C4C2F74F11}"/>
    <dgm:cxn modelId="{4F089B5A-FBEF-4644-BC07-52E156612316}" type="presOf" srcId="{FA4F9947-C8F6-4918-AD08-4D8289FBC4CA}" destId="{F2F43D21-8F53-44B7-B3F6-AE4C6E31CDCE}" srcOrd="0" destOrd="1" presId="urn:microsoft.com/office/officeart/2005/8/layout/list1"/>
    <dgm:cxn modelId="{BE3A6E7F-3F5A-4BED-A388-5AC5FF75A6F7}" srcId="{7A65D567-E47B-47D3-BC2A-8665FD84B249}" destId="{B0CFB0DA-FDAF-4D5E-8D03-0CCED554E3FD}" srcOrd="6" destOrd="0" parTransId="{943AC092-CD08-4D35-9BA6-04F677EF350B}" sibTransId="{5F9507CC-6469-4D00-9EC8-0D47E469F0AA}"/>
    <dgm:cxn modelId="{3084E98A-B4E1-4683-894E-2329C43C3D6B}" type="presOf" srcId="{B0CFB0DA-FDAF-4D5E-8D03-0CCED554E3FD}" destId="{F2F43D21-8F53-44B7-B3F6-AE4C6E31CDCE}" srcOrd="0" destOrd="6" presId="urn:microsoft.com/office/officeart/2005/8/layout/list1"/>
    <dgm:cxn modelId="{02555E8D-B365-4B9B-AAA9-FA54FDC5AE8A}" type="presOf" srcId="{C742D752-1D82-4D53-B59D-3D6DFAB4130B}" destId="{F2F43D21-8F53-44B7-B3F6-AE4C6E31CDCE}" srcOrd="0" destOrd="0" presId="urn:microsoft.com/office/officeart/2005/8/layout/list1"/>
    <dgm:cxn modelId="{CEF2E18F-9996-44B4-B962-BEB9234EF6E9}" type="presOf" srcId="{4ACB636C-88B2-4DA9-B59C-DEDCB71B196D}" destId="{F2F43D21-8F53-44B7-B3F6-AE4C6E31CDCE}" srcOrd="0" destOrd="15" presId="urn:microsoft.com/office/officeart/2005/8/layout/list1"/>
    <dgm:cxn modelId="{7A43EA94-B879-4C79-B806-902C1E094D88}" srcId="{7A65D567-E47B-47D3-BC2A-8665FD84B249}" destId="{F0E1821B-C2E1-4143-93B3-235FDDAC7558}" srcOrd="5" destOrd="0" parTransId="{89AF69C5-1FAB-40E8-9233-7EF637FD9388}" sibTransId="{4D5761F3-36C7-4C52-BA7F-98832E9E6D21}"/>
    <dgm:cxn modelId="{564B2D99-E0C2-4D03-B4D2-1F4987277761}" srcId="{7A65D567-E47B-47D3-BC2A-8665FD84B249}" destId="{17A3AE65-137E-419B-B220-A35E9DFF04BD}" srcOrd="23" destOrd="0" parTransId="{625D4E48-F59A-4DD4-ACD8-9B5DA0BD93F5}" sibTransId="{DB9B680C-B49D-4B9F-B9A7-DBCCAA72B473}"/>
    <dgm:cxn modelId="{D4399599-5DD3-4A17-9366-7F582E42FFC7}" type="presOf" srcId="{E4609F0C-4F8C-4224-BAF8-B766387942C1}" destId="{F2F43D21-8F53-44B7-B3F6-AE4C6E31CDCE}" srcOrd="0" destOrd="16" presId="urn:microsoft.com/office/officeart/2005/8/layout/list1"/>
    <dgm:cxn modelId="{15C0CD9A-A965-4831-A3D8-709A8078F4F8}" srcId="{7A65D567-E47B-47D3-BC2A-8665FD84B249}" destId="{4ACB636C-88B2-4DA9-B59C-DEDCB71B196D}" srcOrd="15" destOrd="0" parTransId="{B3E21FFE-3D84-4E90-913C-6A722FFFAEA8}" sibTransId="{523D71D3-5905-4B8C-BD2B-D36585C43B92}"/>
    <dgm:cxn modelId="{C405729C-F3B8-4E8B-AA87-3AF55CC88DFA}" srcId="{7A65D567-E47B-47D3-BC2A-8665FD84B249}" destId="{B8E1B4FD-545F-4A2C-B919-E1D3DCECB0C8}" srcOrd="19" destOrd="0" parTransId="{E2B9F133-173F-4E2C-A19C-FDD72F2889A3}" sibTransId="{EBC9BEAA-7AC6-4F37-868B-6F4C2633A32C}"/>
    <dgm:cxn modelId="{D74EAE9D-6C00-4868-8606-F644A92AED21}" srcId="{94AD5535-13FB-4BE1-AE44-0C1FD563772A}" destId="{7A65D567-E47B-47D3-BC2A-8665FD84B249}" srcOrd="0" destOrd="0" parTransId="{87C5BAD6-DF86-491D-BA31-AA75CA388545}" sibTransId="{71835CF5-1938-4825-BEFD-0E4D951D89A9}"/>
    <dgm:cxn modelId="{82E47AA9-B660-4F37-B0F0-682268895601}" type="presOf" srcId="{561FFEA8-D536-4DAD-B888-DFA954C49DA7}" destId="{F2F43D21-8F53-44B7-B3F6-AE4C6E31CDCE}" srcOrd="0" destOrd="22" presId="urn:microsoft.com/office/officeart/2005/8/layout/list1"/>
    <dgm:cxn modelId="{5A2209B0-5214-487B-9814-CB103D59176B}" type="presOf" srcId="{45C6F481-B220-42C6-AF2F-8D08C7FF0439}" destId="{F2F43D21-8F53-44B7-B3F6-AE4C6E31CDCE}" srcOrd="0" destOrd="21" presId="urn:microsoft.com/office/officeart/2005/8/layout/list1"/>
    <dgm:cxn modelId="{552B8DB5-64FA-46C8-AC67-F58B05AACBC3}" type="presOf" srcId="{7A65D567-E47B-47D3-BC2A-8665FD84B249}" destId="{0FEBE13A-BB1C-4627-889E-8541C6061FCD}" srcOrd="1" destOrd="0" presId="urn:microsoft.com/office/officeart/2005/8/layout/list1"/>
    <dgm:cxn modelId="{2874EABA-E3BF-488B-9CD8-A2539BD204EF}" srcId="{7A65D567-E47B-47D3-BC2A-8665FD84B249}" destId="{2119C813-45A6-49F9-BAFB-E352A3F8560C}" srcOrd="20" destOrd="0" parTransId="{596EBF9A-5EB8-46D6-92D2-B959544ED61F}" sibTransId="{FC8163CB-7DE6-47F3-B2B2-0BAF5A25DAF3}"/>
    <dgm:cxn modelId="{969015C1-26AA-4C20-9C2E-06DDF8A8A0EB}" type="presOf" srcId="{2A4B07EE-0067-42E1-8D07-F9EBAF68031B}" destId="{F2F43D21-8F53-44B7-B3F6-AE4C6E31CDCE}" srcOrd="0" destOrd="2" presId="urn:microsoft.com/office/officeart/2005/8/layout/list1"/>
    <dgm:cxn modelId="{CA33E0C5-AA15-4829-AC33-3FCCFF086A84}" srcId="{7A65D567-E47B-47D3-BC2A-8665FD84B249}" destId="{21E36D2C-31BD-4DE4-83BB-1B09D02C0CDA}" srcOrd="9" destOrd="0" parTransId="{7902B8B8-38A1-472B-9AC1-5ECD2DA827BC}" sibTransId="{6D63E6D5-C917-4B08-AED5-6AE2B9A529BE}"/>
    <dgm:cxn modelId="{A27B8ACB-70C8-420A-9CEC-CB8A319677AC}" srcId="{7A65D567-E47B-47D3-BC2A-8665FD84B249}" destId="{FA4F9947-C8F6-4918-AD08-4D8289FBC4CA}" srcOrd="1" destOrd="0" parTransId="{D7A0A1A5-ADC0-45E0-A096-82FB076639C4}" sibTransId="{82AF9849-F0EE-4388-BAF0-1BC8A3D2E627}"/>
    <dgm:cxn modelId="{D475A5CC-29B3-40B6-9B64-C85057719F73}" type="presOf" srcId="{B8E1B4FD-545F-4A2C-B919-E1D3DCECB0C8}" destId="{F2F43D21-8F53-44B7-B3F6-AE4C6E31CDCE}" srcOrd="0" destOrd="19" presId="urn:microsoft.com/office/officeart/2005/8/layout/list1"/>
    <dgm:cxn modelId="{C07356CF-F0E8-4863-A2A4-6105B59967E9}" type="presOf" srcId="{A5E41009-B870-4C8D-8C79-FAFF48BBB071}" destId="{F2F43D21-8F53-44B7-B3F6-AE4C6E31CDCE}" srcOrd="0" destOrd="12" presId="urn:microsoft.com/office/officeart/2005/8/layout/list1"/>
    <dgm:cxn modelId="{224C7AD0-EDBD-4781-8468-3BDA4F57CBBB}" type="presOf" srcId="{6B415D3F-6B49-4354-A49C-6F33CA6F1FB9}" destId="{F2F43D21-8F53-44B7-B3F6-AE4C6E31CDCE}" srcOrd="0" destOrd="8" presId="urn:microsoft.com/office/officeart/2005/8/layout/list1"/>
    <dgm:cxn modelId="{6E441EDA-9E3A-488E-9800-E71515C0D9E8}" srcId="{7A65D567-E47B-47D3-BC2A-8665FD84B249}" destId="{E4609F0C-4F8C-4224-BAF8-B766387942C1}" srcOrd="16" destOrd="0" parTransId="{46D0CE97-A33A-4736-9E5D-0D2990EFFA18}" sibTransId="{43935C52-55EF-406E-8D1B-A93B5F909F07}"/>
    <dgm:cxn modelId="{75B515DD-9B55-4FEF-8DB2-144257BAFF2A}" type="presOf" srcId="{7A65D567-E47B-47D3-BC2A-8665FD84B249}" destId="{0B712DAA-8538-4A39-9078-15A6A72ABA6E}" srcOrd="0" destOrd="0" presId="urn:microsoft.com/office/officeart/2005/8/layout/list1"/>
    <dgm:cxn modelId="{014728DE-99C2-458A-B5C3-5AB6C2A1BE14}" srcId="{7A65D567-E47B-47D3-BC2A-8665FD84B249}" destId="{2A4B07EE-0067-42E1-8D07-F9EBAF68031B}" srcOrd="2" destOrd="0" parTransId="{9A0C4414-C6A3-488C-8835-69D39C1CB29D}" sibTransId="{F8B44A77-417A-4751-94FE-0C415E483A7D}"/>
    <dgm:cxn modelId="{52A0F6DE-87C0-48C9-9203-C9C5A5F77D60}" type="presOf" srcId="{728BB058-20CD-47A6-8D5A-C57C5081241F}" destId="{F2F43D21-8F53-44B7-B3F6-AE4C6E31CDCE}" srcOrd="0" destOrd="3" presId="urn:microsoft.com/office/officeart/2005/8/layout/list1"/>
    <dgm:cxn modelId="{7D0E54E0-B807-4D01-8A2C-A775C000E783}" srcId="{7A65D567-E47B-47D3-BC2A-8665FD84B249}" destId="{45C6F481-B220-42C6-AF2F-8D08C7FF0439}" srcOrd="21" destOrd="0" parTransId="{FFAF1922-141E-4166-9458-02EAE7CC2E25}" sibTransId="{FC7E76F9-6DC9-4192-8BA4-473E5A93DBCA}"/>
    <dgm:cxn modelId="{D81C28E1-95AC-4337-8858-085854369FA6}" srcId="{7A65D567-E47B-47D3-BC2A-8665FD84B249}" destId="{A5C290DD-CDC1-4642-9A95-DA8DF32119C8}" srcOrd="18" destOrd="0" parTransId="{7392FE2F-02BA-4BB9-9E49-BBED9BA0E969}" sibTransId="{4A3CA130-4428-40D7-B80E-42DCD827ADB1}"/>
    <dgm:cxn modelId="{842C0BE2-A2B3-42CB-8933-BC722827BF43}" srcId="{7A65D567-E47B-47D3-BC2A-8665FD84B249}" destId="{F911493F-9AB7-4A9F-B8CE-FC577537F841}" srcOrd="4" destOrd="0" parTransId="{C30A4565-54B5-4511-AD1E-7275625B7043}" sibTransId="{83B9A767-BE3C-4A48-9A62-0B5C0D967EB8}"/>
    <dgm:cxn modelId="{F4577BE4-FF7F-413B-98ED-D96B0F0782E5}" srcId="{7A65D567-E47B-47D3-BC2A-8665FD84B249}" destId="{561FFEA8-D536-4DAD-B888-DFA954C49DA7}" srcOrd="22" destOrd="0" parTransId="{672E06D7-EDBB-4B15-BC86-EFEA2F873D99}" sibTransId="{2962CE0C-B270-46B9-BAED-C7F12E5AB635}"/>
    <dgm:cxn modelId="{DACCB4E6-6C00-4EB1-867E-7A1B9125800C}" type="presOf" srcId="{94AD5535-13FB-4BE1-AE44-0C1FD563772A}" destId="{0534BEAD-4CC9-4928-AF2D-6805BA780930}" srcOrd="0" destOrd="0" presId="urn:microsoft.com/office/officeart/2005/8/layout/list1"/>
    <dgm:cxn modelId="{825C1CEB-5B20-4CFD-A81B-07B4FF9D4A30}" type="presOf" srcId="{4BA81922-E32F-46EC-88B5-F4CD609A2335}" destId="{F2F43D21-8F53-44B7-B3F6-AE4C6E31CDCE}" srcOrd="0" destOrd="24" presId="urn:microsoft.com/office/officeart/2005/8/layout/list1"/>
    <dgm:cxn modelId="{800747EB-692F-4D59-99C1-2FB070139A45}" srcId="{7A65D567-E47B-47D3-BC2A-8665FD84B249}" destId="{64E51F01-1BD0-4FEF-84C2-6C57D6B9C25F}" srcOrd="11" destOrd="0" parTransId="{BDD13199-12D1-4A8A-9084-F8416AC43401}" sibTransId="{0D5FACA3-20D7-4CBD-9759-3AC8E03D7980}"/>
    <dgm:cxn modelId="{20E04EEB-EEB2-4E9E-B04A-2DEA450B18DA}" srcId="{7A65D567-E47B-47D3-BC2A-8665FD84B249}" destId="{728BB058-20CD-47A6-8D5A-C57C5081241F}" srcOrd="3" destOrd="0" parTransId="{59ABA3E7-1A85-4C4B-972D-EAE8AECD97C3}" sibTransId="{DE6898F9-C7BE-48E1-B44C-3CE50AF73834}"/>
    <dgm:cxn modelId="{FBE76CF1-30C3-4C12-9B1C-F0EF11EDE78C}" srcId="{7A65D567-E47B-47D3-BC2A-8665FD84B249}" destId="{FDC09691-1B3B-4B4D-A346-A088442941A2}" srcOrd="7" destOrd="0" parTransId="{2A74D0B4-E5AF-4BD8-A5FB-D1AF41D77FC3}" sibTransId="{FBECF7E1-AE74-41A4-BD62-5A4411CEC00D}"/>
    <dgm:cxn modelId="{226F4BF3-D3A1-4D0F-AD9F-6D2A6879F292}" srcId="{7A65D567-E47B-47D3-BC2A-8665FD84B249}" destId="{949D5262-A3E3-4BE8-BEE3-88D98BFE3937}" srcOrd="10" destOrd="0" parTransId="{101A15F6-E275-4A2E-98CE-E30FD412DD23}" sibTransId="{16FE2197-B0FA-4B61-A1A1-CAEFF3DD709A}"/>
    <dgm:cxn modelId="{80CE73F3-1F7C-43A1-B484-8478E48D4421}" type="presOf" srcId="{949D5262-A3E3-4BE8-BEE3-88D98BFE3937}" destId="{F2F43D21-8F53-44B7-B3F6-AE4C6E31CDCE}" srcOrd="0" destOrd="10" presId="urn:microsoft.com/office/officeart/2005/8/layout/list1"/>
    <dgm:cxn modelId="{6FD2BEF4-2B34-4903-931A-694E8B0AC888}" srcId="{7A65D567-E47B-47D3-BC2A-8665FD84B249}" destId="{6B415D3F-6B49-4354-A49C-6F33CA6F1FB9}" srcOrd="8" destOrd="0" parTransId="{5D94D14E-6DA6-4253-85C8-8480FF992064}" sibTransId="{E1FBF382-BA94-4EAC-A6A1-3BB6D1C04884}"/>
    <dgm:cxn modelId="{B90805FC-1A28-40D5-AAE2-A8B9C155FBBC}" type="presOf" srcId="{F911493F-9AB7-4A9F-B8CE-FC577537F841}" destId="{F2F43D21-8F53-44B7-B3F6-AE4C6E31CDCE}" srcOrd="0" destOrd="4" presId="urn:microsoft.com/office/officeart/2005/8/layout/list1"/>
    <dgm:cxn modelId="{2A2769FF-EDC1-40B0-95FB-8F5938FFD7E2}" type="presOf" srcId="{F0E1821B-C2E1-4143-93B3-235FDDAC7558}" destId="{F2F43D21-8F53-44B7-B3F6-AE4C6E31CDCE}" srcOrd="0" destOrd="5" presId="urn:microsoft.com/office/officeart/2005/8/layout/list1"/>
    <dgm:cxn modelId="{ECDE2EFE-BA4E-4828-AF9B-7DE5B4B25A2E}" type="presParOf" srcId="{0534BEAD-4CC9-4928-AF2D-6805BA780930}" destId="{F0CC7B60-50DC-4398-BA4A-44DBBBE722F5}" srcOrd="0" destOrd="0" presId="urn:microsoft.com/office/officeart/2005/8/layout/list1"/>
    <dgm:cxn modelId="{26DC1660-CDBE-4C9A-9CD1-79619077785C}" type="presParOf" srcId="{F0CC7B60-50DC-4398-BA4A-44DBBBE722F5}" destId="{0B712DAA-8538-4A39-9078-15A6A72ABA6E}" srcOrd="0" destOrd="0" presId="urn:microsoft.com/office/officeart/2005/8/layout/list1"/>
    <dgm:cxn modelId="{6918AA24-30D1-4F51-875A-5C75A1CF4E0C}" type="presParOf" srcId="{F0CC7B60-50DC-4398-BA4A-44DBBBE722F5}" destId="{0FEBE13A-BB1C-4627-889E-8541C6061FCD}" srcOrd="1" destOrd="0" presId="urn:microsoft.com/office/officeart/2005/8/layout/list1"/>
    <dgm:cxn modelId="{2D8004B0-2323-416C-BDFB-231B422BFDE4}" type="presParOf" srcId="{0534BEAD-4CC9-4928-AF2D-6805BA780930}" destId="{5EAF1FD0-7D49-482E-B4E1-BEAD3879BF9E}" srcOrd="1" destOrd="0" presId="urn:microsoft.com/office/officeart/2005/8/layout/list1"/>
    <dgm:cxn modelId="{DE37D8D9-2138-4312-8558-AB19EC44844D}" type="presParOf" srcId="{0534BEAD-4CC9-4928-AF2D-6805BA780930}" destId="{F2F43D21-8F53-44B7-B3F6-AE4C6E31CDCE}"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43D21-8F53-44B7-B3F6-AE4C6E31CDCE}">
      <dsp:nvSpPr>
        <dsp:cNvPr id="0" name=""/>
        <dsp:cNvSpPr/>
      </dsp:nvSpPr>
      <dsp:spPr>
        <a:xfrm>
          <a:off x="0" y="318899"/>
          <a:ext cx="7334290" cy="2391284"/>
        </a:xfrm>
        <a:prstGeom prst="rect">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9222" tIns="395732" rIns="569222"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Quoting turn around time for RFQ’s is way too long</a:t>
          </a:r>
        </a:p>
        <a:p>
          <a:pPr marL="171450" lvl="1" indent="-171450" algn="l" defTabSz="844550">
            <a:lnSpc>
              <a:spcPct val="90000"/>
            </a:lnSpc>
            <a:spcBef>
              <a:spcPct val="0"/>
            </a:spcBef>
            <a:spcAft>
              <a:spcPct val="15000"/>
            </a:spcAft>
            <a:buChar char="•"/>
          </a:pPr>
          <a:r>
            <a:rPr lang="en-US" sz="1900" kern="1200" dirty="0"/>
            <a:t>The current process is very manual &amp; time consuming</a:t>
          </a:r>
        </a:p>
        <a:p>
          <a:pPr marL="171450" lvl="1" indent="-171450" algn="l" defTabSz="844550">
            <a:lnSpc>
              <a:spcPct val="90000"/>
            </a:lnSpc>
            <a:spcBef>
              <a:spcPct val="0"/>
            </a:spcBef>
            <a:spcAft>
              <a:spcPct val="15000"/>
            </a:spcAft>
            <a:buChar char="•"/>
          </a:pPr>
          <a:r>
            <a:rPr lang="en-US" sz="1900" kern="1200" dirty="0"/>
            <a:t>Process lacks structure, guidelines and timing goals</a:t>
          </a:r>
        </a:p>
        <a:p>
          <a:pPr marL="171450" lvl="1" indent="-171450" algn="l" defTabSz="844550">
            <a:lnSpc>
              <a:spcPct val="90000"/>
            </a:lnSpc>
            <a:spcBef>
              <a:spcPct val="0"/>
            </a:spcBef>
            <a:spcAft>
              <a:spcPct val="15000"/>
            </a:spcAft>
            <a:buChar char="•"/>
          </a:pPr>
          <a:r>
            <a:rPr lang="en-US" sz="1900" kern="1200"/>
            <a:t>The process is inconsistent and unreliable</a:t>
          </a:r>
          <a:endParaRPr lang="en-US" sz="1900" kern="1200" dirty="0"/>
        </a:p>
        <a:p>
          <a:pPr marL="171450" lvl="1" indent="-171450" algn="l" defTabSz="844550">
            <a:lnSpc>
              <a:spcPct val="90000"/>
            </a:lnSpc>
            <a:spcBef>
              <a:spcPct val="0"/>
            </a:spcBef>
            <a:spcAft>
              <a:spcPct val="15000"/>
            </a:spcAft>
            <a:buChar char="•"/>
          </a:pPr>
          <a:r>
            <a:rPr lang="en-US" sz="1900" kern="1200" dirty="0"/>
            <a:t>Company often misses RFQ deadlines because they are unable to turnaround the quotes in a timely manner</a:t>
          </a:r>
        </a:p>
      </dsp:txBody>
      <dsp:txXfrm>
        <a:off x="0" y="318899"/>
        <a:ext cx="7334290" cy="2391284"/>
      </dsp:txXfrm>
    </dsp:sp>
    <dsp:sp modelId="{0FEBE13A-BB1C-4627-889E-8541C6061FCD}">
      <dsp:nvSpPr>
        <dsp:cNvPr id="0" name=""/>
        <dsp:cNvSpPr/>
      </dsp:nvSpPr>
      <dsp:spPr>
        <a:xfrm>
          <a:off x="366714" y="23699"/>
          <a:ext cx="5134003" cy="590400"/>
        </a:xfrm>
        <a:prstGeom prst="roundRect">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4053" tIns="0" rIns="194053" bIns="0" numCol="1" spcCol="1270" anchor="ctr" anchorCtr="0">
          <a:noAutofit/>
        </a:bodyPr>
        <a:lstStyle/>
        <a:p>
          <a:pPr marL="0" lvl="0" indent="0" algn="l" defTabSz="844550">
            <a:lnSpc>
              <a:spcPct val="90000"/>
            </a:lnSpc>
            <a:spcBef>
              <a:spcPct val="0"/>
            </a:spcBef>
            <a:spcAft>
              <a:spcPct val="35000"/>
            </a:spcAft>
            <a:buNone/>
          </a:pPr>
          <a:r>
            <a:rPr lang="en-US" sz="1900" kern="1200" dirty="0"/>
            <a:t>Problem Statement</a:t>
          </a:r>
        </a:p>
      </dsp:txBody>
      <dsp:txXfrm>
        <a:off x="395535" y="52520"/>
        <a:ext cx="5076361" cy="532758"/>
      </dsp:txXfrm>
    </dsp:sp>
    <dsp:sp modelId="{7C745F28-D390-4909-94B2-F3A75B953A25}">
      <dsp:nvSpPr>
        <dsp:cNvPr id="0" name=""/>
        <dsp:cNvSpPr/>
      </dsp:nvSpPr>
      <dsp:spPr>
        <a:xfrm>
          <a:off x="0" y="3113384"/>
          <a:ext cx="7334290" cy="3336211"/>
        </a:xfrm>
        <a:prstGeom prst="rect">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9222" tIns="395732" rIns="569222" bIns="135128"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r>
            <a:rPr lang="en-US" sz="1900" kern="1200" dirty="0"/>
            <a:t>Needs quicker quoting process to not miss bid opportunities, to obtain new work and achieve profitability</a:t>
          </a:r>
        </a:p>
        <a:p>
          <a:pPr marL="171450" lvl="1" indent="-171450" algn="l" defTabSz="844550">
            <a:lnSpc>
              <a:spcPct val="90000"/>
            </a:lnSpc>
            <a:spcBef>
              <a:spcPct val="0"/>
            </a:spcBef>
            <a:spcAft>
              <a:spcPct val="15000"/>
            </a:spcAft>
            <a:buChar char="•"/>
          </a:pPr>
          <a:r>
            <a:rPr lang="en-US" sz="1900" kern="1200" dirty="0"/>
            <a:t>Operating at the current state will cause the business to lose potential work and miss out on profitable opportunities</a:t>
          </a:r>
        </a:p>
        <a:p>
          <a:pPr marL="171450" lvl="1" indent="-171450" algn="l" defTabSz="844550">
            <a:lnSpc>
              <a:spcPct val="90000"/>
            </a:lnSpc>
            <a:spcBef>
              <a:spcPct val="0"/>
            </a:spcBef>
            <a:spcAft>
              <a:spcPct val="15000"/>
            </a:spcAft>
            <a:buChar char="•"/>
          </a:pPr>
          <a:r>
            <a:rPr lang="en-US" sz="1900" kern="1200" dirty="0"/>
            <a:t>Improving the quoting turn-around time will increase the amount of jobs awarded to the business and in turn increase profitability and overall success</a:t>
          </a:r>
        </a:p>
      </dsp:txBody>
      <dsp:txXfrm>
        <a:off x="0" y="3113384"/>
        <a:ext cx="7334290" cy="3336211"/>
      </dsp:txXfrm>
    </dsp:sp>
    <dsp:sp modelId="{D4867D00-ABC2-4F6A-B368-7F833B5B91E2}">
      <dsp:nvSpPr>
        <dsp:cNvPr id="0" name=""/>
        <dsp:cNvSpPr/>
      </dsp:nvSpPr>
      <dsp:spPr>
        <a:xfrm>
          <a:off x="405241" y="2818184"/>
          <a:ext cx="5134003" cy="590400"/>
        </a:xfrm>
        <a:prstGeom prst="roundRect">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4053" tIns="0" rIns="194053" bIns="0" numCol="1" spcCol="1270" anchor="ctr" anchorCtr="0">
          <a:noAutofit/>
        </a:bodyPr>
        <a:lstStyle/>
        <a:p>
          <a:pPr marL="0" lvl="0" indent="0" algn="l" defTabSz="844550">
            <a:lnSpc>
              <a:spcPct val="90000"/>
            </a:lnSpc>
            <a:spcBef>
              <a:spcPct val="0"/>
            </a:spcBef>
            <a:spcAft>
              <a:spcPct val="35000"/>
            </a:spcAft>
            <a:buNone/>
          </a:pPr>
          <a:r>
            <a:rPr lang="en-US" sz="1900" kern="1200" dirty="0"/>
            <a:t>Business Impact</a:t>
          </a:r>
        </a:p>
      </dsp:txBody>
      <dsp:txXfrm>
        <a:off x="434062" y="2847005"/>
        <a:ext cx="5076361"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8C430C-974A-477C-BF99-5A8F73EF221E}">
      <dsp:nvSpPr>
        <dsp:cNvPr id="0" name=""/>
        <dsp:cNvSpPr/>
      </dsp:nvSpPr>
      <dsp:spPr>
        <a:xfrm rot="5400000">
          <a:off x="5969799" y="-3223641"/>
          <a:ext cx="1559336" cy="8009755"/>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ctr" defTabSz="755650">
            <a:lnSpc>
              <a:spcPct val="90000"/>
            </a:lnSpc>
            <a:spcBef>
              <a:spcPct val="0"/>
            </a:spcBef>
            <a:spcAft>
              <a:spcPct val="15000"/>
            </a:spcAft>
            <a:buNone/>
          </a:pPr>
          <a:r>
            <a:rPr lang="en-US" sz="1700" kern="1200" dirty="0"/>
            <a:t>	The goal of this project is to decrease the amount of time (measured in hours &amp; days) spent on completing and submitting a quote to the customer in response to an RFQ (request for proposal). The current average days it takes to complete and submit a quote is 3.6. Our goal is to complete a quote in 2 days or less.</a:t>
          </a:r>
        </a:p>
      </dsp:txBody>
      <dsp:txXfrm rot="-5400000">
        <a:off x="2744590" y="77689"/>
        <a:ext cx="7933634" cy="1407094"/>
      </dsp:txXfrm>
    </dsp:sp>
    <dsp:sp modelId="{3263E957-8C9F-41E5-8AF1-189C18CDC7DD}">
      <dsp:nvSpPr>
        <dsp:cNvPr id="0" name=""/>
        <dsp:cNvSpPr/>
      </dsp:nvSpPr>
      <dsp:spPr>
        <a:xfrm>
          <a:off x="216893" y="45558"/>
          <a:ext cx="2527696" cy="1471355"/>
        </a:xfrm>
        <a:prstGeom prst="roundRect">
          <a:avLst/>
        </a:prstGeom>
        <a:solidFill>
          <a:schemeClr val="accent1">
            <a:shade val="8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GOAL</a:t>
          </a:r>
        </a:p>
      </dsp:txBody>
      <dsp:txXfrm>
        <a:off x="288719" y="117384"/>
        <a:ext cx="2384044" cy="1327703"/>
      </dsp:txXfrm>
    </dsp:sp>
    <dsp:sp modelId="{09CDD178-EA24-40A9-8CD6-FF8A8D62DB31}">
      <dsp:nvSpPr>
        <dsp:cNvPr id="0" name=""/>
        <dsp:cNvSpPr/>
      </dsp:nvSpPr>
      <dsp:spPr>
        <a:xfrm rot="5400000">
          <a:off x="5675068" y="-1209135"/>
          <a:ext cx="2199587" cy="8009755"/>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ctr" defTabSz="755650">
            <a:lnSpc>
              <a:spcPct val="90000"/>
            </a:lnSpc>
            <a:spcBef>
              <a:spcPct val="0"/>
            </a:spcBef>
            <a:spcAft>
              <a:spcPct val="15000"/>
            </a:spcAft>
            <a:buNone/>
          </a:pPr>
          <a:r>
            <a:rPr lang="en-US" sz="1700" kern="1200" dirty="0"/>
            <a:t>	The total days that it takes to complete and submit a quote (Y) is calculated by combining our 7 (X) variable components. These variables are tracked to the nearest hour and consist of the following:</a:t>
          </a:r>
        </a:p>
        <a:p>
          <a:pPr marL="171450" lvl="1" indent="-171450" algn="ctr" defTabSz="755650">
            <a:lnSpc>
              <a:spcPct val="90000"/>
            </a:lnSpc>
            <a:spcBef>
              <a:spcPct val="0"/>
            </a:spcBef>
            <a:spcAft>
              <a:spcPct val="15000"/>
            </a:spcAft>
            <a:buNone/>
          </a:pPr>
          <a:endParaRPr lang="en-US" sz="1700" kern="1200" dirty="0"/>
        </a:p>
        <a:p>
          <a:pPr marL="171450" lvl="1" indent="-171450" algn="ctr" defTabSz="755650">
            <a:lnSpc>
              <a:spcPct val="90000"/>
            </a:lnSpc>
            <a:spcBef>
              <a:spcPct val="0"/>
            </a:spcBef>
            <a:spcAft>
              <a:spcPct val="15000"/>
            </a:spcAft>
            <a:buNone/>
          </a:pPr>
          <a:r>
            <a:rPr lang="en-US" sz="1700" kern="1200" dirty="0"/>
            <a:t>* Hours for David to Review * Hours for Dobber to Review * Hours to Get Material Quote * Hours to Get OSP Quote * Hours for Dobber to Estimate Labor * Hours Till Input Data in Quote Tool * Hours Till Final Analysis to Submit *</a:t>
          </a:r>
        </a:p>
      </dsp:txBody>
      <dsp:txXfrm rot="-5400000">
        <a:off x="2769985" y="1803323"/>
        <a:ext cx="7902380" cy="1984837"/>
      </dsp:txXfrm>
    </dsp:sp>
    <dsp:sp modelId="{5733CC87-C0BA-4198-8373-72E0DB650065}">
      <dsp:nvSpPr>
        <dsp:cNvPr id="0" name=""/>
        <dsp:cNvSpPr/>
      </dsp:nvSpPr>
      <dsp:spPr>
        <a:xfrm>
          <a:off x="216893" y="1984265"/>
          <a:ext cx="2527696" cy="1504736"/>
        </a:xfrm>
        <a:prstGeom prst="roundRect">
          <a:avLst/>
        </a:prstGeom>
        <a:solidFill>
          <a:schemeClr val="accent1">
            <a:shade val="80000"/>
            <a:hueOff val="93931"/>
            <a:satOff val="7458"/>
            <a:lumOff val="1057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OPERATIONAL DEFINITION</a:t>
          </a:r>
        </a:p>
      </dsp:txBody>
      <dsp:txXfrm>
        <a:off x="290348" y="2057720"/>
        <a:ext cx="2380786" cy="1357826"/>
      </dsp:txXfrm>
    </dsp:sp>
    <dsp:sp modelId="{D3039E05-CD85-4C8D-87DD-35F103C5EBF4}">
      <dsp:nvSpPr>
        <dsp:cNvPr id="0" name=""/>
        <dsp:cNvSpPr/>
      </dsp:nvSpPr>
      <dsp:spPr>
        <a:xfrm rot="5400000">
          <a:off x="6154762" y="652020"/>
          <a:ext cx="1214966" cy="8025422"/>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ctr" defTabSz="755650">
            <a:lnSpc>
              <a:spcPct val="90000"/>
            </a:lnSpc>
            <a:spcBef>
              <a:spcPct val="0"/>
            </a:spcBef>
            <a:spcAft>
              <a:spcPct val="15000"/>
            </a:spcAft>
            <a:buNone/>
          </a:pPr>
          <a:r>
            <a:rPr lang="en-US" sz="1700" kern="1200" dirty="0"/>
            <a:t>Prior to the improvement, Dobber’s Machine and tool spent an average of 3.6 days from the time an RFQ was received, to the time a quote was completed and submitted to the customer. The Sigma Quality Level of the original process was 2.1</a:t>
          </a:r>
        </a:p>
      </dsp:txBody>
      <dsp:txXfrm rot="-5400000">
        <a:off x="2749534" y="4116558"/>
        <a:ext cx="7966112" cy="1096346"/>
      </dsp:txXfrm>
    </dsp:sp>
    <dsp:sp modelId="{08CE86FD-75A0-4AA7-86AC-7A21E598B229}">
      <dsp:nvSpPr>
        <dsp:cNvPr id="0" name=""/>
        <dsp:cNvSpPr/>
      </dsp:nvSpPr>
      <dsp:spPr>
        <a:xfrm>
          <a:off x="216893" y="3912363"/>
          <a:ext cx="2532640" cy="1504736"/>
        </a:xfrm>
        <a:prstGeom prst="roundRect">
          <a:avLst/>
        </a:prstGeom>
        <a:solidFill>
          <a:schemeClr val="accent1">
            <a:shade val="80000"/>
            <a:hueOff val="187862"/>
            <a:satOff val="14916"/>
            <a:lumOff val="2114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BASELINE</a:t>
          </a:r>
        </a:p>
      </dsp:txBody>
      <dsp:txXfrm>
        <a:off x="290348" y="3985818"/>
        <a:ext cx="2385730" cy="13578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43D21-8F53-44B7-B3F6-AE4C6E31CDCE}">
      <dsp:nvSpPr>
        <dsp:cNvPr id="0" name=""/>
        <dsp:cNvSpPr/>
      </dsp:nvSpPr>
      <dsp:spPr>
        <a:xfrm>
          <a:off x="0" y="398383"/>
          <a:ext cx="8841356" cy="2844450"/>
        </a:xfrm>
        <a:prstGeom prst="rect">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6187" tIns="416560" rIns="686187"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9 weeks of total data collected, Monday thru Friday</a:t>
          </a:r>
        </a:p>
        <a:p>
          <a:pPr marL="228600" lvl="1" indent="-228600" algn="l" defTabSz="889000">
            <a:lnSpc>
              <a:spcPct val="90000"/>
            </a:lnSpc>
            <a:spcBef>
              <a:spcPct val="0"/>
            </a:spcBef>
            <a:spcAft>
              <a:spcPct val="15000"/>
            </a:spcAft>
            <a:buChar char="•"/>
          </a:pPr>
          <a:r>
            <a:rPr lang="en-US" sz="2000" kern="1200" dirty="0"/>
            <a:t>Current process data was collected for 6 weeks from 07.08.19 to 08.16.19 totaling 30 quotes</a:t>
          </a:r>
        </a:p>
        <a:p>
          <a:pPr marL="228600" lvl="1" indent="-228600" algn="l" defTabSz="889000">
            <a:lnSpc>
              <a:spcPct val="90000"/>
            </a:lnSpc>
            <a:spcBef>
              <a:spcPct val="0"/>
            </a:spcBef>
            <a:spcAft>
              <a:spcPct val="15000"/>
            </a:spcAft>
            <a:buChar char="•"/>
          </a:pPr>
          <a:r>
            <a:rPr lang="en-US" sz="2000" kern="1200" dirty="0"/>
            <a:t>Improved process data was collected for 3 weeks from 08.19.19 to 09.06.19 totaling 15 quotes</a:t>
          </a:r>
        </a:p>
        <a:p>
          <a:pPr marL="228600" lvl="1" indent="-228600" algn="l" defTabSz="889000">
            <a:lnSpc>
              <a:spcPct val="90000"/>
            </a:lnSpc>
            <a:spcBef>
              <a:spcPct val="0"/>
            </a:spcBef>
            <a:spcAft>
              <a:spcPct val="15000"/>
            </a:spcAft>
            <a:buChar char="•"/>
          </a:pPr>
          <a:r>
            <a:rPr lang="en-US" sz="2000" kern="1200" dirty="0"/>
            <a:t>Total quote hours were tracked through 7 final variables recorded in the DMT Tracker which is based out of an Excel spreadsheet</a:t>
          </a:r>
        </a:p>
      </dsp:txBody>
      <dsp:txXfrm>
        <a:off x="0" y="398383"/>
        <a:ext cx="8841356" cy="2844450"/>
      </dsp:txXfrm>
    </dsp:sp>
    <dsp:sp modelId="{0FEBE13A-BB1C-4627-889E-8541C6061FCD}">
      <dsp:nvSpPr>
        <dsp:cNvPr id="0" name=""/>
        <dsp:cNvSpPr/>
      </dsp:nvSpPr>
      <dsp:spPr>
        <a:xfrm>
          <a:off x="442067" y="88423"/>
          <a:ext cx="6188949" cy="619920"/>
        </a:xfrm>
        <a:prstGeom prst="roundRect">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3928" tIns="0" rIns="233928" bIns="0" numCol="1" spcCol="1270" anchor="ctr" anchorCtr="0">
          <a:noAutofit/>
        </a:bodyPr>
        <a:lstStyle/>
        <a:p>
          <a:pPr marL="0" lvl="0" indent="0" algn="l" defTabSz="889000">
            <a:lnSpc>
              <a:spcPct val="90000"/>
            </a:lnSpc>
            <a:spcBef>
              <a:spcPct val="0"/>
            </a:spcBef>
            <a:spcAft>
              <a:spcPct val="35000"/>
            </a:spcAft>
            <a:buNone/>
          </a:pPr>
          <a:r>
            <a:rPr lang="en-US" sz="2000" kern="1200" dirty="0"/>
            <a:t>Collection Method</a:t>
          </a:r>
        </a:p>
      </dsp:txBody>
      <dsp:txXfrm>
        <a:off x="472329" y="118685"/>
        <a:ext cx="6128425" cy="559396"/>
      </dsp:txXfrm>
    </dsp:sp>
    <dsp:sp modelId="{7C745F28-D390-4909-94B2-F3A75B953A25}">
      <dsp:nvSpPr>
        <dsp:cNvPr id="0" name=""/>
        <dsp:cNvSpPr/>
      </dsp:nvSpPr>
      <dsp:spPr>
        <a:xfrm>
          <a:off x="0" y="3666193"/>
          <a:ext cx="8841356" cy="2959449"/>
        </a:xfrm>
        <a:prstGeom prst="rect">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6187" tIns="416560" rIns="686187"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7 continuous data (x) variables were collected from the DMT Tracker</a:t>
          </a:r>
        </a:p>
        <a:p>
          <a:pPr marL="228600" lvl="1" indent="-228600" algn="l" defTabSz="889000">
            <a:lnSpc>
              <a:spcPct val="90000"/>
            </a:lnSpc>
            <a:spcBef>
              <a:spcPct val="0"/>
            </a:spcBef>
            <a:spcAft>
              <a:spcPct val="15000"/>
            </a:spcAft>
            <a:buChar char="•"/>
          </a:pPr>
          <a:r>
            <a:rPr lang="en-US" sz="2000" kern="1200" dirty="0"/>
            <a:t>* Hours for David to Review * Hours for Dobber to Review * Hours to Get Material Quote * Hours to Get OSP Quote * Hours for Dobber to Estimate Labor * Hours Till Input Data in Quote Tool * Hours Till Final Analysis to Submit *</a:t>
          </a:r>
        </a:p>
        <a:p>
          <a:pPr marL="228600" lvl="1" indent="-228600" algn="l" defTabSz="889000">
            <a:lnSpc>
              <a:spcPct val="90000"/>
            </a:lnSpc>
            <a:spcBef>
              <a:spcPct val="0"/>
            </a:spcBef>
            <a:spcAft>
              <a:spcPct val="15000"/>
            </a:spcAft>
            <a:buChar char="•"/>
          </a:pPr>
          <a:r>
            <a:rPr lang="en-US" sz="2000" kern="1200" dirty="0"/>
            <a:t>These 7 (x) data variables were added together to determine the total amount of hours to complete each quote (Y)</a:t>
          </a:r>
        </a:p>
      </dsp:txBody>
      <dsp:txXfrm>
        <a:off x="0" y="3666193"/>
        <a:ext cx="8841356" cy="2959449"/>
      </dsp:txXfrm>
    </dsp:sp>
    <dsp:sp modelId="{D4867D00-ABC2-4F6A-B368-7F833B5B91E2}">
      <dsp:nvSpPr>
        <dsp:cNvPr id="0" name=""/>
        <dsp:cNvSpPr/>
      </dsp:nvSpPr>
      <dsp:spPr>
        <a:xfrm>
          <a:off x="488511" y="3356233"/>
          <a:ext cx="6188949" cy="619920"/>
        </a:xfrm>
        <a:prstGeom prst="roundRect">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3928" tIns="0" rIns="233928" bIns="0" numCol="1" spcCol="1270" anchor="ctr" anchorCtr="0">
          <a:noAutofit/>
        </a:bodyPr>
        <a:lstStyle/>
        <a:p>
          <a:pPr marL="0" lvl="0" indent="0" algn="l" defTabSz="889000">
            <a:lnSpc>
              <a:spcPct val="90000"/>
            </a:lnSpc>
            <a:spcBef>
              <a:spcPct val="0"/>
            </a:spcBef>
            <a:spcAft>
              <a:spcPct val="35000"/>
            </a:spcAft>
            <a:buNone/>
          </a:pPr>
          <a:r>
            <a:rPr lang="en-US" sz="2000" kern="1200" dirty="0"/>
            <a:t>Continuous Data</a:t>
          </a:r>
        </a:p>
      </dsp:txBody>
      <dsp:txXfrm>
        <a:off x="518773" y="3386495"/>
        <a:ext cx="6128425" cy="559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43D21-8F53-44B7-B3F6-AE4C6E31CDCE}">
      <dsp:nvSpPr>
        <dsp:cNvPr id="0" name=""/>
        <dsp:cNvSpPr/>
      </dsp:nvSpPr>
      <dsp:spPr>
        <a:xfrm>
          <a:off x="0" y="9232"/>
          <a:ext cx="9618286" cy="6671047"/>
        </a:xfrm>
        <a:prstGeom prst="rect">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486" tIns="812292" rIns="746486" bIns="142240" numCol="1" spcCol="1270" anchor="t" anchorCtr="0">
          <a:noAutofit/>
        </a:bodyPr>
        <a:lstStyle/>
        <a:p>
          <a:pPr marL="228600" lvl="1" indent="0" algn="l" defTabSz="889000">
            <a:lnSpc>
              <a:spcPct val="90000"/>
            </a:lnSpc>
            <a:spcBef>
              <a:spcPct val="0"/>
            </a:spcBef>
            <a:spcAft>
              <a:spcPct val="15000"/>
            </a:spcAft>
            <a:buChar char="•"/>
          </a:pPr>
          <a:r>
            <a:rPr lang="en-US" sz="2000" kern="1200" dirty="0"/>
            <a:t>The first sign that there was a problem with the quoting process at Dobber’s Machine and tool was that DMT was losing the opportunity to bid on RFQ’s because they couldn’t meet the submission deadlines. This is when we knew that there had to be a problem with the existing quoting process and improvements needed to be made</a:t>
          </a:r>
        </a:p>
        <a:p>
          <a:pPr marL="228600" lvl="1" indent="0" algn="l" defTabSz="889000">
            <a:lnSpc>
              <a:spcPct val="90000"/>
            </a:lnSpc>
            <a:spcBef>
              <a:spcPct val="0"/>
            </a:spcBef>
            <a:spcAft>
              <a:spcPct val="15000"/>
            </a:spcAft>
            <a:buChar char="•"/>
          </a:pPr>
          <a:r>
            <a:rPr lang="en-US" sz="2000" kern="1200" dirty="0"/>
            <a:t>The first thing that stuck out to me when reviewing the Current Process Map, was that David wouldn’t even review the RFQ’s until the end of each day, This alone could cost the company a significant amount of lost time. The new process requires David to review the RFQ immediately once it has been received.</a:t>
          </a:r>
        </a:p>
        <a:p>
          <a:pPr marL="228600" lvl="1" indent="0" algn="l" defTabSz="889000">
            <a:lnSpc>
              <a:spcPct val="90000"/>
            </a:lnSpc>
            <a:spcBef>
              <a:spcPct val="0"/>
            </a:spcBef>
            <a:spcAft>
              <a:spcPct val="15000"/>
            </a:spcAft>
            <a:buChar char="•"/>
          </a:pPr>
          <a:r>
            <a:rPr lang="en-US" sz="2000" kern="1200" dirty="0"/>
            <a:t>Another issue was that when requesting material and OSP quotes, David would email the suppliers and/or the vendors causing another delay. The new process requires David to call the vendors and/or suppliers and get an immediate quote for material and OSP’s.</a:t>
          </a:r>
        </a:p>
        <a:p>
          <a:pPr marL="228600" lvl="1" indent="0" algn="l" defTabSz="889000">
            <a:lnSpc>
              <a:spcPct val="90000"/>
            </a:lnSpc>
            <a:spcBef>
              <a:spcPct val="0"/>
            </a:spcBef>
            <a:spcAft>
              <a:spcPct val="15000"/>
            </a:spcAft>
            <a:buChar char="•"/>
          </a:pPr>
          <a:r>
            <a:rPr lang="en-US" sz="2000" kern="1200" dirty="0"/>
            <a:t>The Pareto chart shows that </a:t>
          </a:r>
          <a:r>
            <a:rPr lang="en-US" sz="2000" kern="1200" dirty="0">
              <a:solidFill>
                <a:schemeClr val="tx1"/>
              </a:solidFill>
            </a:rPr>
            <a:t>80% of hours are spent on David reviewing the quote, obtaining the material quote from our suppliers, obtaining the OSP quote from our vendors and estimating the labor hours for the job. After implementing these small but effective changes, we are confident that we will see an improvement to our process and an increased Sigma Quality Level</a:t>
          </a:r>
          <a:endParaRPr lang="en-US" sz="2000" kern="1200" dirty="0"/>
        </a:p>
      </dsp:txBody>
      <dsp:txXfrm>
        <a:off x="0" y="9232"/>
        <a:ext cx="9618286" cy="6671047"/>
      </dsp:txXfrm>
    </dsp:sp>
    <dsp:sp modelId="{0FEBE13A-BB1C-4627-889E-8541C6061FCD}">
      <dsp:nvSpPr>
        <dsp:cNvPr id="0" name=""/>
        <dsp:cNvSpPr/>
      </dsp:nvSpPr>
      <dsp:spPr>
        <a:xfrm>
          <a:off x="480914" y="10704"/>
          <a:ext cx="6732800" cy="633207"/>
        </a:xfrm>
        <a:prstGeom prst="roundRect">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484" tIns="0" rIns="254484" bIns="0" numCol="1" spcCol="1270" anchor="ctr" anchorCtr="0">
          <a:noAutofit/>
        </a:bodyPr>
        <a:lstStyle/>
        <a:p>
          <a:pPr marL="0" lvl="0" indent="0" algn="l" defTabSz="1422400">
            <a:lnSpc>
              <a:spcPct val="90000"/>
            </a:lnSpc>
            <a:spcBef>
              <a:spcPct val="0"/>
            </a:spcBef>
            <a:spcAft>
              <a:spcPct val="35000"/>
            </a:spcAft>
            <a:buNone/>
          </a:pPr>
          <a:r>
            <a:rPr lang="en-US" sz="3200" kern="1200" dirty="0"/>
            <a:t>Process Improvement Changes</a:t>
          </a:r>
        </a:p>
      </dsp:txBody>
      <dsp:txXfrm>
        <a:off x="511825" y="41615"/>
        <a:ext cx="6670978" cy="5713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43D21-8F53-44B7-B3F6-AE4C6E31CDCE}">
      <dsp:nvSpPr>
        <dsp:cNvPr id="0" name=""/>
        <dsp:cNvSpPr/>
      </dsp:nvSpPr>
      <dsp:spPr>
        <a:xfrm>
          <a:off x="0" y="559152"/>
          <a:ext cx="11963400" cy="6060532"/>
        </a:xfrm>
        <a:prstGeom prst="rect">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8493" tIns="152128" rIns="928493" bIns="99568" numCol="1" spcCol="1270" anchor="t" anchorCtr="0">
          <a:noAutofit/>
        </a:bodyPr>
        <a:lstStyle/>
        <a:p>
          <a:pPr marL="228600" lvl="1" indent="0" algn="ctr" defTabSz="889000">
            <a:lnSpc>
              <a:spcPct val="90000"/>
            </a:lnSpc>
            <a:spcBef>
              <a:spcPct val="0"/>
            </a:spcBef>
            <a:spcAft>
              <a:spcPct val="15000"/>
            </a:spcAft>
            <a:buNone/>
          </a:pPr>
          <a:r>
            <a:rPr lang="en-US" sz="1350" kern="1200" dirty="0"/>
            <a:t>The overall goal of my project, was to reduce the time it took to complete and submit a quote back to the customer once we received an RFQ (Request For Proposal), from the current process max of 7 days down to our new goal of 2 days or less.</a:t>
          </a:r>
        </a:p>
        <a:p>
          <a:pPr marL="228600" lvl="1" indent="0" algn="ctr" defTabSz="889000">
            <a:lnSpc>
              <a:spcPct val="90000"/>
            </a:lnSpc>
            <a:spcBef>
              <a:spcPct val="0"/>
            </a:spcBef>
            <a:spcAft>
              <a:spcPct val="15000"/>
            </a:spcAft>
            <a:buNone/>
          </a:pPr>
          <a:endParaRPr lang="en-US" sz="1350" kern="1200" dirty="0"/>
        </a:p>
        <a:p>
          <a:pPr marL="228600" lvl="1" indent="0" algn="ctr" defTabSz="889000">
            <a:lnSpc>
              <a:spcPct val="90000"/>
            </a:lnSpc>
            <a:spcBef>
              <a:spcPct val="0"/>
            </a:spcBef>
            <a:spcAft>
              <a:spcPct val="15000"/>
            </a:spcAft>
            <a:buNone/>
          </a:pPr>
          <a:r>
            <a:rPr lang="en-US" sz="1350" kern="1200" dirty="0"/>
            <a:t>After careful process evaluation and analysis, our end result was an absolute </a:t>
          </a:r>
          <a:r>
            <a:rPr lang="en-US" sz="1350" b="1" kern="1200" dirty="0"/>
            <a:t>success!</a:t>
          </a:r>
          <a:r>
            <a:rPr lang="en-US" sz="1350" kern="1200" dirty="0"/>
            <a:t> We were able to reduce the days it took to complete our quotes from an average of 3.6 days down to an average of 1.4 days!</a:t>
          </a:r>
        </a:p>
        <a:p>
          <a:pPr marL="228600" lvl="1" indent="0" algn="ctr" defTabSz="889000">
            <a:lnSpc>
              <a:spcPct val="90000"/>
            </a:lnSpc>
            <a:spcBef>
              <a:spcPct val="0"/>
            </a:spcBef>
            <a:spcAft>
              <a:spcPct val="15000"/>
            </a:spcAft>
            <a:buNone/>
          </a:pPr>
          <a:endParaRPr lang="en-US" sz="1350" kern="1200" dirty="0"/>
        </a:p>
        <a:p>
          <a:pPr marL="228600" lvl="1" indent="0" algn="ctr" defTabSz="889000">
            <a:lnSpc>
              <a:spcPct val="90000"/>
            </a:lnSpc>
            <a:spcBef>
              <a:spcPct val="0"/>
            </a:spcBef>
            <a:spcAft>
              <a:spcPct val="15000"/>
            </a:spcAft>
            <a:buNone/>
          </a:pPr>
          <a:r>
            <a:rPr lang="en-US" sz="1350" kern="1200" dirty="0"/>
            <a:t>In order to reach this successful result we used the following processes and analysis which were directly aligned with the </a:t>
          </a:r>
          <a:r>
            <a:rPr lang="en-US" sz="1350" b="1" kern="1200" dirty="0"/>
            <a:t>DMAIC</a:t>
          </a:r>
          <a:r>
            <a:rPr lang="en-US" sz="1350" kern="1200" dirty="0"/>
            <a:t> format.</a:t>
          </a:r>
        </a:p>
        <a:p>
          <a:pPr marL="228600" lvl="1" indent="0" algn="ctr" defTabSz="889000">
            <a:lnSpc>
              <a:spcPct val="90000"/>
            </a:lnSpc>
            <a:spcBef>
              <a:spcPct val="0"/>
            </a:spcBef>
            <a:spcAft>
              <a:spcPct val="15000"/>
            </a:spcAft>
            <a:buNone/>
          </a:pPr>
          <a:endParaRPr lang="en-US" sz="1350" kern="1200" dirty="0"/>
        </a:p>
        <a:p>
          <a:pPr marL="228600" lvl="1" indent="0" algn="l" defTabSz="889000">
            <a:lnSpc>
              <a:spcPct val="90000"/>
            </a:lnSpc>
            <a:spcBef>
              <a:spcPct val="0"/>
            </a:spcBef>
            <a:spcAft>
              <a:spcPct val="15000"/>
            </a:spcAft>
            <a:buFont typeface="Arial" panose="020B0604020202020204" pitchFamily="34" charset="0"/>
            <a:buChar char="•"/>
          </a:pPr>
          <a:r>
            <a:rPr lang="en-US" sz="1350" kern="1200" dirty="0"/>
            <a:t>Carefully defined our </a:t>
          </a:r>
          <a:r>
            <a:rPr lang="en-US" sz="1350" b="1" kern="1200" dirty="0"/>
            <a:t>Problem Statement</a:t>
          </a:r>
          <a:r>
            <a:rPr lang="en-US" sz="1350" kern="1200" dirty="0"/>
            <a:t> and </a:t>
          </a:r>
          <a:r>
            <a:rPr lang="en-US" sz="1350" b="1" kern="1200" dirty="0"/>
            <a:t>Business Impact</a:t>
          </a:r>
          <a:r>
            <a:rPr lang="en-US" sz="1350" kern="1200" dirty="0"/>
            <a:t>. </a:t>
          </a:r>
        </a:p>
        <a:p>
          <a:pPr marL="228600" lvl="1" indent="0" algn="l" defTabSz="889000">
            <a:lnSpc>
              <a:spcPct val="90000"/>
            </a:lnSpc>
            <a:spcBef>
              <a:spcPct val="0"/>
            </a:spcBef>
            <a:spcAft>
              <a:spcPct val="15000"/>
            </a:spcAft>
            <a:buFont typeface="Arial" panose="020B0604020202020204" pitchFamily="34" charset="0"/>
            <a:buChar char="•"/>
          </a:pPr>
          <a:r>
            <a:rPr lang="en-US" sz="1350" kern="1200" dirty="0"/>
            <a:t>Developed a current process </a:t>
          </a:r>
          <a:r>
            <a:rPr lang="en-US" sz="1350" b="1" kern="1200" dirty="0" err="1"/>
            <a:t>Process</a:t>
          </a:r>
          <a:r>
            <a:rPr lang="en-US" sz="1350" b="1" kern="1200" dirty="0"/>
            <a:t> Map</a:t>
          </a:r>
          <a:r>
            <a:rPr lang="en-US" sz="1350" kern="1200" dirty="0"/>
            <a:t> to visually analyze our current pain points and areas for improvement opportunities</a:t>
          </a:r>
        </a:p>
        <a:p>
          <a:pPr marL="228600" lvl="1" indent="0" algn="l" defTabSz="889000">
            <a:lnSpc>
              <a:spcPct val="90000"/>
            </a:lnSpc>
            <a:spcBef>
              <a:spcPct val="0"/>
            </a:spcBef>
            <a:spcAft>
              <a:spcPct val="15000"/>
            </a:spcAft>
            <a:buFont typeface="Arial" panose="020B0604020202020204" pitchFamily="34" charset="0"/>
            <a:buChar char="•"/>
          </a:pPr>
          <a:r>
            <a:rPr lang="en-US" sz="1350" kern="1200" dirty="0"/>
            <a:t>Calculated our </a:t>
          </a:r>
          <a:r>
            <a:rPr lang="en-US" sz="1350" b="1" kern="1200" dirty="0"/>
            <a:t>SQL (Sigma Quality Level) </a:t>
          </a:r>
          <a:r>
            <a:rPr lang="en-US" sz="1350" kern="1200" dirty="0"/>
            <a:t>to measure our DPMO (Defect Per Million Opportunities) for both before and after our process improvement</a:t>
          </a:r>
        </a:p>
        <a:p>
          <a:pPr marL="228600" lvl="1" indent="0" algn="l" defTabSz="889000">
            <a:lnSpc>
              <a:spcPct val="90000"/>
            </a:lnSpc>
            <a:spcBef>
              <a:spcPct val="0"/>
            </a:spcBef>
            <a:spcAft>
              <a:spcPct val="15000"/>
            </a:spcAft>
            <a:buFont typeface="Arial" panose="020B0604020202020204" pitchFamily="34" charset="0"/>
            <a:buChar char="•"/>
          </a:pPr>
          <a:r>
            <a:rPr lang="en-US" sz="1350" kern="1200" dirty="0"/>
            <a:t>Outlined our </a:t>
          </a:r>
          <a:r>
            <a:rPr lang="en-US" sz="1350" b="1" kern="1200" dirty="0"/>
            <a:t>Success Measures</a:t>
          </a:r>
          <a:r>
            <a:rPr lang="en-US" sz="1350" kern="1200" dirty="0"/>
            <a:t>, including our </a:t>
          </a:r>
          <a:r>
            <a:rPr lang="en-US" sz="1350" b="1" kern="1200" dirty="0"/>
            <a:t>Goal</a:t>
          </a:r>
          <a:r>
            <a:rPr lang="en-US" sz="1350" kern="1200" dirty="0"/>
            <a:t>, </a:t>
          </a:r>
          <a:r>
            <a:rPr lang="en-US" sz="1350" b="1" kern="1200" dirty="0"/>
            <a:t>Operational Definition </a:t>
          </a:r>
          <a:r>
            <a:rPr lang="en-US" sz="1350" kern="1200" dirty="0"/>
            <a:t>and </a:t>
          </a:r>
          <a:r>
            <a:rPr lang="en-US" sz="1350" b="1" kern="1200" dirty="0"/>
            <a:t>Baseline</a:t>
          </a:r>
          <a:endParaRPr lang="en-US" sz="1350" kern="1200" dirty="0"/>
        </a:p>
        <a:p>
          <a:pPr marL="228600" lvl="1" indent="0" algn="l" defTabSz="889000">
            <a:lnSpc>
              <a:spcPct val="90000"/>
            </a:lnSpc>
            <a:spcBef>
              <a:spcPct val="0"/>
            </a:spcBef>
            <a:spcAft>
              <a:spcPct val="15000"/>
            </a:spcAft>
            <a:buFont typeface="Arial" panose="020B0604020202020204" pitchFamily="34" charset="0"/>
            <a:buChar char="•"/>
          </a:pPr>
          <a:r>
            <a:rPr lang="en-US" sz="1350" kern="1200" dirty="0"/>
            <a:t>Determined our </a:t>
          </a:r>
          <a:r>
            <a:rPr lang="en-US" sz="1350" b="1" kern="1200" dirty="0"/>
            <a:t>Collection Method </a:t>
          </a:r>
          <a:r>
            <a:rPr lang="en-US" sz="1350" kern="1200" dirty="0"/>
            <a:t>and identified our measurements would be </a:t>
          </a:r>
          <a:r>
            <a:rPr lang="en-US" sz="1350" b="1" kern="1200" dirty="0"/>
            <a:t>Continuous Data</a:t>
          </a:r>
        </a:p>
        <a:p>
          <a:pPr marL="228600" lvl="1" indent="0" algn="l" defTabSz="889000">
            <a:lnSpc>
              <a:spcPct val="90000"/>
            </a:lnSpc>
            <a:spcBef>
              <a:spcPct val="0"/>
            </a:spcBef>
            <a:spcAft>
              <a:spcPct val="15000"/>
            </a:spcAft>
            <a:buFont typeface="Arial" panose="020B0604020202020204" pitchFamily="34" charset="0"/>
            <a:buChar char="•"/>
          </a:pPr>
          <a:r>
            <a:rPr lang="en-US" sz="1350" kern="1200" dirty="0"/>
            <a:t>Developed a structured </a:t>
          </a:r>
          <a:r>
            <a:rPr lang="en-US" sz="1350" b="1" kern="1200" dirty="0"/>
            <a:t>Data Measurement Plan</a:t>
          </a:r>
        </a:p>
        <a:p>
          <a:pPr marL="228600" lvl="1" indent="0" algn="l" defTabSz="889000">
            <a:lnSpc>
              <a:spcPct val="90000"/>
            </a:lnSpc>
            <a:spcBef>
              <a:spcPct val="0"/>
            </a:spcBef>
            <a:spcAft>
              <a:spcPct val="15000"/>
            </a:spcAft>
            <a:buFont typeface="Arial" panose="020B0604020202020204" pitchFamily="34" charset="0"/>
            <a:buChar char="•"/>
          </a:pPr>
          <a:r>
            <a:rPr lang="en-US" sz="1350" kern="1200" dirty="0"/>
            <a:t>Analyzed our </a:t>
          </a:r>
          <a:r>
            <a:rPr lang="en-US" sz="1350" b="1" kern="1200" dirty="0"/>
            <a:t>Sample Size </a:t>
          </a:r>
          <a:r>
            <a:rPr lang="en-US" sz="1350" kern="1200" dirty="0"/>
            <a:t>to ensure we had enough measurements to provide meaningful calculations, as well as identified our </a:t>
          </a:r>
          <a:r>
            <a:rPr lang="en-US" sz="1350" b="1" kern="1200" dirty="0"/>
            <a:t>Level of Measurement Errors</a:t>
          </a:r>
          <a:r>
            <a:rPr lang="en-US" sz="1350" kern="1200" dirty="0"/>
            <a:t>.</a:t>
          </a:r>
        </a:p>
        <a:p>
          <a:pPr marL="228600" lvl="1" indent="0" algn="l" defTabSz="889000">
            <a:lnSpc>
              <a:spcPct val="90000"/>
            </a:lnSpc>
            <a:spcBef>
              <a:spcPct val="0"/>
            </a:spcBef>
            <a:spcAft>
              <a:spcPct val="15000"/>
            </a:spcAft>
            <a:buFont typeface="Arial" panose="020B0604020202020204" pitchFamily="34" charset="0"/>
            <a:buChar char="•"/>
          </a:pPr>
          <a:r>
            <a:rPr lang="en-US" sz="1350" kern="1200" dirty="0"/>
            <a:t>Created a </a:t>
          </a:r>
          <a:r>
            <a:rPr lang="en-US" sz="1350" b="1" kern="1200" dirty="0"/>
            <a:t>Pareto Chart </a:t>
          </a:r>
          <a:r>
            <a:rPr lang="en-US" sz="1350" kern="1200" dirty="0"/>
            <a:t>on both our before and after improvement data to determine where most of our efforts were being focused.</a:t>
          </a:r>
        </a:p>
        <a:p>
          <a:pPr marL="228600" lvl="1" indent="0" algn="l" defTabSz="889000">
            <a:lnSpc>
              <a:spcPct val="90000"/>
            </a:lnSpc>
            <a:spcBef>
              <a:spcPct val="0"/>
            </a:spcBef>
            <a:spcAft>
              <a:spcPct val="15000"/>
            </a:spcAft>
            <a:buFont typeface="Arial" panose="020B0604020202020204" pitchFamily="34" charset="0"/>
            <a:buChar char="•"/>
          </a:pPr>
          <a:r>
            <a:rPr lang="en-US" sz="1350" kern="1200" dirty="0"/>
            <a:t>Investigated our </a:t>
          </a:r>
          <a:r>
            <a:rPr lang="en-US" sz="1350" b="1" kern="1200" dirty="0"/>
            <a:t>Descriptive Statistics </a:t>
          </a:r>
          <a:r>
            <a:rPr lang="en-US" sz="1350" kern="1200" dirty="0"/>
            <a:t>in order to better analyze our data and results</a:t>
          </a:r>
        </a:p>
        <a:p>
          <a:pPr marL="228600" lvl="1" indent="0" algn="l" defTabSz="889000">
            <a:lnSpc>
              <a:spcPct val="90000"/>
            </a:lnSpc>
            <a:spcBef>
              <a:spcPct val="0"/>
            </a:spcBef>
            <a:spcAft>
              <a:spcPct val="15000"/>
            </a:spcAft>
            <a:buFont typeface="Arial" panose="020B0604020202020204" pitchFamily="34" charset="0"/>
            <a:buChar char="•"/>
          </a:pPr>
          <a:r>
            <a:rPr lang="en-US" sz="1350" kern="1200" dirty="0"/>
            <a:t>Identified our </a:t>
          </a:r>
          <a:r>
            <a:rPr lang="en-US" sz="1350" b="1" kern="1200" dirty="0"/>
            <a:t>Process Improvement Changes </a:t>
          </a:r>
          <a:r>
            <a:rPr lang="en-US" sz="1350" kern="1200" dirty="0"/>
            <a:t>and plan forward</a:t>
          </a:r>
        </a:p>
        <a:p>
          <a:pPr marL="228600" lvl="1" indent="0" algn="l" defTabSz="889000">
            <a:lnSpc>
              <a:spcPct val="90000"/>
            </a:lnSpc>
            <a:spcBef>
              <a:spcPct val="0"/>
            </a:spcBef>
            <a:spcAft>
              <a:spcPct val="15000"/>
            </a:spcAft>
            <a:buFont typeface="Arial" panose="020B0604020202020204" pitchFamily="34" charset="0"/>
            <a:buChar char="•"/>
          </a:pPr>
          <a:r>
            <a:rPr lang="en-US" sz="1350" kern="1200" dirty="0"/>
            <a:t>Performed a </a:t>
          </a:r>
          <a:r>
            <a:rPr lang="en-US" sz="1350" b="1" kern="1200" dirty="0"/>
            <a:t>Multiple Regression Analysis </a:t>
          </a:r>
          <a:r>
            <a:rPr lang="en-US" sz="1350" kern="1200" dirty="0"/>
            <a:t>to determine the meaningfulness of our (X) variables for both before and after our process</a:t>
          </a:r>
        </a:p>
        <a:p>
          <a:pPr marL="228600" lvl="1" indent="0" algn="l" defTabSz="889000">
            <a:lnSpc>
              <a:spcPct val="90000"/>
            </a:lnSpc>
            <a:spcBef>
              <a:spcPct val="0"/>
            </a:spcBef>
            <a:spcAft>
              <a:spcPct val="15000"/>
            </a:spcAft>
            <a:buFont typeface="Arial" panose="020B0604020202020204" pitchFamily="34" charset="0"/>
            <a:buChar char="•"/>
          </a:pPr>
          <a:r>
            <a:rPr lang="en-US" sz="1350" kern="1200" dirty="0"/>
            <a:t>Analyzed our before and after days per quote data in </a:t>
          </a:r>
          <a:r>
            <a:rPr lang="en-US" sz="1350" b="1" kern="1200" dirty="0"/>
            <a:t>Scatter Plot </a:t>
          </a:r>
          <a:r>
            <a:rPr lang="en-US" sz="1350" kern="1200" dirty="0"/>
            <a:t>format for a clear visualization</a:t>
          </a:r>
        </a:p>
        <a:p>
          <a:pPr marL="228600" lvl="1" indent="0" algn="l" defTabSz="889000">
            <a:lnSpc>
              <a:spcPct val="90000"/>
            </a:lnSpc>
            <a:spcBef>
              <a:spcPct val="0"/>
            </a:spcBef>
            <a:spcAft>
              <a:spcPct val="15000"/>
            </a:spcAft>
            <a:buFont typeface="Arial" panose="020B0604020202020204" pitchFamily="34" charset="0"/>
            <a:buChar char="•"/>
          </a:pPr>
          <a:r>
            <a:rPr lang="en-US" sz="1350" kern="1200" dirty="0"/>
            <a:t>Developed a </a:t>
          </a:r>
          <a:r>
            <a:rPr lang="en-US" sz="1350" b="1" kern="1200" dirty="0"/>
            <a:t>Moving Average Time Series Analysis </a:t>
          </a:r>
          <a:r>
            <a:rPr lang="en-US" sz="1350" kern="1200" dirty="0"/>
            <a:t>and forecast to see how we were performing and expecting to perform over time</a:t>
          </a:r>
        </a:p>
        <a:p>
          <a:pPr marL="228600" lvl="1" indent="0" algn="l" defTabSz="889000">
            <a:lnSpc>
              <a:spcPct val="90000"/>
            </a:lnSpc>
            <a:spcBef>
              <a:spcPct val="0"/>
            </a:spcBef>
            <a:spcAft>
              <a:spcPct val="15000"/>
            </a:spcAft>
            <a:buFont typeface="Arial" panose="020B0604020202020204" pitchFamily="34" charset="0"/>
            <a:buChar char="•"/>
          </a:pPr>
          <a:r>
            <a:rPr lang="en-US" sz="1350" kern="1200" dirty="0"/>
            <a:t>Concluded with an </a:t>
          </a:r>
          <a:r>
            <a:rPr lang="en-US" sz="1350" b="1" kern="1200" dirty="0" err="1"/>
            <a:t>XmR</a:t>
          </a:r>
          <a:r>
            <a:rPr lang="en-US" sz="1350" b="1" kern="1200" dirty="0"/>
            <a:t> Control Chart </a:t>
          </a:r>
          <a:r>
            <a:rPr lang="en-US" sz="1350" kern="1200" dirty="0"/>
            <a:t>analysis to evaluate our process performance before and after the improvements were implemented</a:t>
          </a:r>
        </a:p>
        <a:p>
          <a:pPr marL="228600" lvl="1" indent="0" algn="l" defTabSz="889000">
            <a:lnSpc>
              <a:spcPct val="90000"/>
            </a:lnSpc>
            <a:spcBef>
              <a:spcPct val="0"/>
            </a:spcBef>
            <a:spcAft>
              <a:spcPct val="15000"/>
            </a:spcAft>
            <a:buFont typeface="Arial" panose="020B0604020202020204" pitchFamily="34" charset="0"/>
            <a:buChar char="•"/>
          </a:pPr>
          <a:endParaRPr lang="en-US" sz="1600" kern="1200" dirty="0"/>
        </a:p>
        <a:p>
          <a:pPr marL="228600" lvl="1" indent="0" algn="l" defTabSz="889000">
            <a:lnSpc>
              <a:spcPct val="90000"/>
            </a:lnSpc>
            <a:spcBef>
              <a:spcPct val="0"/>
            </a:spcBef>
            <a:spcAft>
              <a:spcPct val="15000"/>
            </a:spcAft>
            <a:buFont typeface="Arial" panose="020B0604020202020204" pitchFamily="34" charset="0"/>
            <a:buNone/>
          </a:pPr>
          <a:endParaRPr lang="en-US" sz="1600" kern="1200" dirty="0"/>
        </a:p>
        <a:p>
          <a:pPr marL="228600" lvl="1" indent="0" algn="l" defTabSz="889000">
            <a:lnSpc>
              <a:spcPct val="90000"/>
            </a:lnSpc>
            <a:spcBef>
              <a:spcPct val="0"/>
            </a:spcBef>
            <a:spcAft>
              <a:spcPct val="15000"/>
            </a:spcAft>
            <a:buFont typeface="Arial" panose="020B0604020202020204" pitchFamily="34" charset="0"/>
            <a:buChar char="•"/>
          </a:pPr>
          <a:endParaRPr lang="en-US" sz="1600" kern="1200" dirty="0"/>
        </a:p>
        <a:p>
          <a:pPr marL="228600" lvl="1" indent="0" algn="l" defTabSz="889000">
            <a:lnSpc>
              <a:spcPct val="90000"/>
            </a:lnSpc>
            <a:spcBef>
              <a:spcPct val="0"/>
            </a:spcBef>
            <a:spcAft>
              <a:spcPct val="15000"/>
            </a:spcAft>
            <a:buFont typeface="Arial" panose="020B0604020202020204" pitchFamily="34" charset="0"/>
            <a:buChar char="•"/>
          </a:pPr>
          <a:endParaRPr lang="en-US" sz="2000" kern="1200" dirty="0"/>
        </a:p>
        <a:p>
          <a:pPr marL="228600" lvl="1" indent="0" algn="l" defTabSz="889000">
            <a:lnSpc>
              <a:spcPct val="90000"/>
            </a:lnSpc>
            <a:spcBef>
              <a:spcPct val="0"/>
            </a:spcBef>
            <a:spcAft>
              <a:spcPct val="15000"/>
            </a:spcAft>
            <a:buNone/>
          </a:pPr>
          <a:endParaRPr lang="en-US" sz="2000" kern="1200" dirty="0"/>
        </a:p>
      </dsp:txBody>
      <dsp:txXfrm>
        <a:off x="0" y="559152"/>
        <a:ext cx="11963400" cy="6060532"/>
      </dsp:txXfrm>
    </dsp:sp>
    <dsp:sp modelId="{0FEBE13A-BB1C-4627-889E-8541C6061FCD}">
      <dsp:nvSpPr>
        <dsp:cNvPr id="0" name=""/>
        <dsp:cNvSpPr/>
      </dsp:nvSpPr>
      <dsp:spPr>
        <a:xfrm>
          <a:off x="597585" y="4475"/>
          <a:ext cx="8366201" cy="620413"/>
        </a:xfrm>
        <a:prstGeom prst="roundRect">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6532" tIns="0" rIns="316532" bIns="0" numCol="1" spcCol="1270" anchor="ctr" anchorCtr="0">
          <a:noAutofit/>
        </a:bodyPr>
        <a:lstStyle/>
        <a:p>
          <a:pPr marL="0" lvl="0" indent="0" algn="l" defTabSz="1422400">
            <a:lnSpc>
              <a:spcPct val="90000"/>
            </a:lnSpc>
            <a:spcBef>
              <a:spcPct val="0"/>
            </a:spcBef>
            <a:spcAft>
              <a:spcPct val="35000"/>
            </a:spcAft>
            <a:buNone/>
          </a:pPr>
          <a:r>
            <a:rPr lang="en-US" sz="3200" kern="1200" dirty="0"/>
            <a:t>Summary Conclusion</a:t>
          </a:r>
        </a:p>
      </dsp:txBody>
      <dsp:txXfrm>
        <a:off x="627871" y="34761"/>
        <a:ext cx="8305629" cy="55984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B9E6A73B-F8D7-4585-A62F-073D0E9F79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E4193C64-A85D-413F-90EF-0FC48FEEDBAA}" type="slidenum">
              <a:rPr lang="en-US" altLang="en-US" sz="1200" smtClean="0"/>
              <a:pPr/>
              <a:t>2</a:t>
            </a:fld>
            <a:endParaRPr lang="en-US" altLang="en-US" sz="1200"/>
          </a:p>
        </p:txBody>
      </p:sp>
      <p:sp>
        <p:nvSpPr>
          <p:cNvPr id="16387" name="Rectangle 2">
            <a:extLst>
              <a:ext uri="{FF2B5EF4-FFF2-40B4-BE49-F238E27FC236}">
                <a16:creationId xmlns:a16="http://schemas.microsoft.com/office/drawing/2014/main" id="{4A601C39-0C70-4333-829C-5F3A7CFA699B}"/>
              </a:ext>
            </a:extLst>
          </p:cNvPr>
          <p:cNvSpPr>
            <a:spLocks noGrp="1" noChangeArrowheads="1"/>
          </p:cNvSpPr>
          <p:nvPr>
            <p:ph type="body" idx="1"/>
          </p:nvPr>
        </p:nvSpPr>
        <p:spPr>
          <a:xfrm>
            <a:off x="931863" y="4410075"/>
            <a:ext cx="5141912"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17" tIns="51717" rIns="101817" bIns="51717"/>
          <a:lstStyle/>
          <a:p>
            <a:endParaRPr lang="en-US" altLang="en-US"/>
          </a:p>
        </p:txBody>
      </p:sp>
      <p:sp>
        <p:nvSpPr>
          <p:cNvPr id="16388" name="Rectangle 3">
            <a:extLst>
              <a:ext uri="{FF2B5EF4-FFF2-40B4-BE49-F238E27FC236}">
                <a16:creationId xmlns:a16="http://schemas.microsoft.com/office/drawing/2014/main" id="{ADB00AED-1386-492D-BECC-F5358E53C4ED}"/>
              </a:ext>
            </a:extLst>
          </p:cNvPr>
          <p:cNvSpPr>
            <a:spLocks noGrp="1" noRot="1" noChangeAspect="1" noChangeArrowheads="1" noTextEdit="1"/>
          </p:cNvSpPr>
          <p:nvPr>
            <p:ph type="sldImg"/>
          </p:nvPr>
        </p:nvSpPr>
        <p:spPr>
          <a:xfrm>
            <a:off x="438150" y="709613"/>
            <a:ext cx="6138863" cy="3454400"/>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3B0CF2-7F87-4E02-A248-870047730F99}" type="slidenum">
              <a:rPr lang="en-US" smtClean="0"/>
              <a:t>15</a:t>
            </a:fld>
            <a:endParaRPr lang="en-US"/>
          </a:p>
        </p:txBody>
      </p:sp>
    </p:spTree>
    <p:extLst>
      <p:ext uri="{BB962C8B-B14F-4D97-AF65-F5344CB8AC3E}">
        <p14:creationId xmlns:p14="http://schemas.microsoft.com/office/powerpoint/2010/main" val="3863218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1A1D30-C0A0-4124-A783-34D9F15FA0FE}" type="datetime1">
              <a:rPr lang="en-US" smtClean="0"/>
              <a:t>12/1/2020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cxnSp>
        <p:nvCxnSpPr>
          <p:cNvPr id="18" name="Straight Connector 17">
            <a:extLst>
              <a:ext uri="{FF2B5EF4-FFF2-40B4-BE49-F238E27FC236}">
                <a16:creationId xmlns:a16="http://schemas.microsoft.com/office/drawing/2014/main" id="{D59A2D1B-2ED7-4B76-85B9-C318F548826C}"/>
              </a:ext>
            </a:extLst>
          </p:cNvPr>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6469DE5-F26D-42E3-82A6-E5A63A7272CC}"/>
              </a:ext>
            </a:extLst>
          </p:cNvPr>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697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46459-E3C3-4969-9224-5ED50B492D17}" type="datetime1">
              <a:rPr lang="en-US" smtClean="0"/>
              <a:pPr/>
              <a:t>12/1/2020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7382662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46459-E3C3-4969-9224-5ED50B492D17}" type="datetime1">
              <a:rPr lang="en-US" smtClean="0"/>
              <a:pPr/>
              <a:t>12/1/2020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94740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46459-E3C3-4969-9224-5ED50B492D17}" type="datetime1">
              <a:rPr lang="en-US" smtClean="0"/>
              <a:pPr/>
              <a:t>12/1/2020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426418359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46459-E3C3-4969-9224-5ED50B492D17}" type="datetime1">
              <a:rPr lang="en-US" smtClean="0"/>
              <a:pPr/>
              <a:t>12/1/2020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754584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46459-E3C3-4969-9224-5ED50B492D17}" type="datetime1">
              <a:rPr lang="en-US" smtClean="0"/>
              <a:pPr/>
              <a:t>12/1/2020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18468967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D5871-AB0F-4B3D-8861-97E78CB7B47E}" type="datetime1">
              <a:rPr lang="en-US" smtClean="0"/>
              <a:t>12/1/2020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7570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18406-4C3F-4F3E-80BD-A22568EA37EB}" type="datetime1">
              <a:rPr lang="en-US" smtClean="0"/>
              <a:t>12/1/2020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124431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28077-7188-48C5-8679-2287FAC952E9}" type="datetime1">
              <a:rPr lang="en-US" smtClean="0"/>
              <a:t>12/1/2020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55679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12/1/2020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71137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F6BD99-6FFD-46C5-B5E2-43A34BDA2566}" type="datetime1">
              <a:rPr lang="en-US" smtClean="0"/>
              <a:t>12/1/2020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83616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146459-E3C3-4969-9224-5ED50B492D17}" type="datetime1">
              <a:rPr lang="en-US" smtClean="0"/>
              <a:pPr/>
              <a:t>12/1/2020</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140270362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5660E0-FA77-4473-A859-74127B089143}" type="datetime1">
              <a:rPr lang="en-US" smtClean="0"/>
              <a:t>12/1/2020</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4610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12/1/2020</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75825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12/1/2020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57305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5" name="Date Placeholder 4"/>
          <p:cNvSpPr>
            <a:spLocks noGrp="1"/>
          </p:cNvSpPr>
          <p:nvPr>
            <p:ph type="dt" sz="half" idx="10"/>
          </p:nvPr>
        </p:nvSpPr>
        <p:spPr/>
        <p:txBody>
          <a:bodyPr/>
          <a:lstStyle/>
          <a:p>
            <a:fld id="{1359EFBB-CFA1-4AA8-9123-F0B52DBD84FE}" type="datetime1">
              <a:rPr lang="en-US" smtClean="0"/>
              <a:t>12/1/2020</a:t>
            </a:fld>
            <a:endParaRPr lang="en-US"/>
          </a:p>
        </p:txBody>
      </p:sp>
    </p:spTree>
    <p:extLst>
      <p:ext uri="{BB962C8B-B14F-4D97-AF65-F5344CB8AC3E}">
        <p14:creationId xmlns:p14="http://schemas.microsoft.com/office/powerpoint/2010/main" val="59462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1146459-E3C3-4969-9224-5ED50B492D17}" type="datetime1">
              <a:rPr lang="en-US" smtClean="0"/>
              <a:pPr/>
              <a:t>12/1/2020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232266582"/>
      </p:ext>
    </p:extLst>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 id="2147483999" r:id="rId13"/>
    <p:sldLayoutId id="2147484000" r:id="rId14"/>
    <p:sldLayoutId id="2147484001" r:id="rId15"/>
    <p:sldLayoutId id="2147484002"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4.xml"/><Relationship Id="rId4" Type="http://schemas.openxmlformats.org/officeDocument/2006/relationships/image" Target="../media/image17.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MBC 638 </a:t>
            </a:r>
            <a:r>
              <a:rPr lang="en-US" sz="2400" dirty="0"/>
              <a:t>–</a:t>
            </a:r>
            <a:r>
              <a:rPr lang="en-US" dirty="0"/>
              <a:t> </a:t>
            </a:r>
            <a:r>
              <a:rPr lang="en-US" sz="2400" dirty="0"/>
              <a:t>Summer 2019</a:t>
            </a:r>
            <a:br>
              <a:rPr lang="en-US" dirty="0"/>
            </a:br>
            <a:r>
              <a:rPr lang="en-US" sz="3200" dirty="0"/>
              <a:t>Process Improvement Project</a:t>
            </a:r>
            <a:endParaRPr lang="en-US" dirty="0"/>
          </a:p>
        </p:txBody>
      </p:sp>
      <p:sp>
        <p:nvSpPr>
          <p:cNvPr id="5" name="Subtitle 4"/>
          <p:cNvSpPr>
            <a:spLocks noGrp="1"/>
          </p:cNvSpPr>
          <p:nvPr>
            <p:ph type="subTitle" idx="1"/>
          </p:nvPr>
        </p:nvSpPr>
        <p:spPr/>
        <p:txBody>
          <a:bodyPr>
            <a:normAutofit/>
          </a:bodyPr>
          <a:lstStyle/>
          <a:p>
            <a:r>
              <a:rPr lang="en-US" dirty="0"/>
              <a:t>NINA  WILLIAMS (formerly ECKEL)</a:t>
            </a:r>
          </a:p>
          <a:p>
            <a:endParaRPr lang="en-US" dirty="0"/>
          </a:p>
        </p:txBody>
      </p:sp>
    </p:spTree>
    <p:extLst>
      <p:ext uri="{BB962C8B-B14F-4D97-AF65-F5344CB8AC3E}">
        <p14:creationId xmlns:p14="http://schemas.microsoft.com/office/powerpoint/2010/main" val="3549628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691FA1C9-4DC8-435A-8C4D-917AFCA9FC65}"/>
              </a:ext>
            </a:extLst>
          </p:cNvPr>
          <p:cNvSpPr>
            <a:spLocks noGrp="1"/>
          </p:cNvSpPr>
          <p:nvPr>
            <p:ph type="title"/>
          </p:nvPr>
        </p:nvSpPr>
        <p:spPr>
          <a:xfrm>
            <a:off x="4364831" y="150959"/>
            <a:ext cx="3462337" cy="696686"/>
          </a:xfrm>
        </p:spPr>
        <p:txBody>
          <a:bodyPr>
            <a:normAutofit/>
          </a:bodyPr>
          <a:lstStyle/>
          <a:p>
            <a:r>
              <a:rPr lang="en-US" dirty="0"/>
              <a:t>PARETO CHART</a:t>
            </a:r>
          </a:p>
        </p:txBody>
      </p:sp>
      <p:sp>
        <p:nvSpPr>
          <p:cNvPr id="6" name="Rectangle: Rounded Corners 5">
            <a:extLst>
              <a:ext uri="{FF2B5EF4-FFF2-40B4-BE49-F238E27FC236}">
                <a16:creationId xmlns:a16="http://schemas.microsoft.com/office/drawing/2014/main" id="{BBAC1840-2435-466C-AB51-9E40F745CF4A}"/>
              </a:ext>
            </a:extLst>
          </p:cNvPr>
          <p:cNvSpPr/>
          <p:nvPr/>
        </p:nvSpPr>
        <p:spPr>
          <a:xfrm>
            <a:off x="557270" y="1501944"/>
            <a:ext cx="5163759" cy="15569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80% of hours are spent on David reviewing the quote, obtaining the material quote from our suppliers, obtaining the OSP quote from our vendors and estimating the labor hours for the job. The Pareto chart shows us that these are the primary areas that we need to focus our improvement efforts on in order to reduce the hours spent and reach our quote turn around goal of 2 days or less.</a:t>
            </a:r>
          </a:p>
        </p:txBody>
      </p:sp>
      <p:pic>
        <p:nvPicPr>
          <p:cNvPr id="7" name="Picture 6">
            <a:extLst>
              <a:ext uri="{FF2B5EF4-FFF2-40B4-BE49-F238E27FC236}">
                <a16:creationId xmlns:a16="http://schemas.microsoft.com/office/drawing/2014/main" id="{544B587B-C482-4DAD-AF71-84C18FFAD928}"/>
              </a:ext>
            </a:extLst>
          </p:cNvPr>
          <p:cNvPicPr>
            <a:picLocks noChangeAspect="1"/>
          </p:cNvPicPr>
          <p:nvPr/>
        </p:nvPicPr>
        <p:blipFill>
          <a:blip r:embed="rId2"/>
          <a:stretch>
            <a:fillRect/>
          </a:stretch>
        </p:blipFill>
        <p:spPr>
          <a:xfrm>
            <a:off x="303591" y="3190874"/>
            <a:ext cx="5671119" cy="3541939"/>
          </a:xfrm>
          <a:prstGeom prst="rect">
            <a:avLst/>
          </a:prstGeom>
          <a:effectLst>
            <a:glow rad="127000">
              <a:schemeClr val="accent1">
                <a:alpha val="40000"/>
              </a:schemeClr>
            </a:glow>
          </a:effectLst>
        </p:spPr>
      </p:pic>
      <p:pic>
        <p:nvPicPr>
          <p:cNvPr id="8" name="Picture 7">
            <a:extLst>
              <a:ext uri="{FF2B5EF4-FFF2-40B4-BE49-F238E27FC236}">
                <a16:creationId xmlns:a16="http://schemas.microsoft.com/office/drawing/2014/main" id="{7E237FFA-9737-47CB-8F37-094297CFCE81}"/>
              </a:ext>
            </a:extLst>
          </p:cNvPr>
          <p:cNvPicPr>
            <a:picLocks noChangeAspect="1"/>
          </p:cNvPicPr>
          <p:nvPr/>
        </p:nvPicPr>
        <p:blipFill>
          <a:blip r:embed="rId3"/>
          <a:stretch>
            <a:fillRect/>
          </a:stretch>
        </p:blipFill>
        <p:spPr>
          <a:xfrm>
            <a:off x="6343377" y="3190873"/>
            <a:ext cx="5545032" cy="3541939"/>
          </a:xfrm>
          <a:prstGeom prst="rect">
            <a:avLst/>
          </a:prstGeom>
          <a:effectLst>
            <a:glow rad="127000">
              <a:schemeClr val="accent1">
                <a:alpha val="40000"/>
              </a:schemeClr>
            </a:glow>
          </a:effectLst>
        </p:spPr>
      </p:pic>
      <p:sp>
        <p:nvSpPr>
          <p:cNvPr id="9" name="Rectangle: Rounded Corners 8">
            <a:extLst>
              <a:ext uri="{FF2B5EF4-FFF2-40B4-BE49-F238E27FC236}">
                <a16:creationId xmlns:a16="http://schemas.microsoft.com/office/drawing/2014/main" id="{11CFF1F2-A0E0-4403-9231-2533837EDEF7}"/>
              </a:ext>
            </a:extLst>
          </p:cNvPr>
          <p:cNvSpPr/>
          <p:nvPr/>
        </p:nvSpPr>
        <p:spPr>
          <a:xfrm>
            <a:off x="6534013" y="1501943"/>
            <a:ext cx="5163759" cy="15569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After our improvement, we see on our Pareto chart that the hours David would spend to review the quote significantly decreased. We see in the chart that 80% of hours spent after the improvement is on obtaining the material quote from our suppliers, obtaining the OSP quote from our vendors, and estimating the labor hours for the job.</a:t>
            </a:r>
          </a:p>
        </p:txBody>
      </p:sp>
      <p:sp>
        <p:nvSpPr>
          <p:cNvPr id="10" name="Flowchart: Alternate Process 9">
            <a:extLst>
              <a:ext uri="{FF2B5EF4-FFF2-40B4-BE49-F238E27FC236}">
                <a16:creationId xmlns:a16="http://schemas.microsoft.com/office/drawing/2014/main" id="{E5A2187F-AF29-4E29-BD19-1437CEA339CF}"/>
              </a:ext>
            </a:extLst>
          </p:cNvPr>
          <p:cNvSpPr/>
          <p:nvPr/>
        </p:nvSpPr>
        <p:spPr>
          <a:xfrm>
            <a:off x="557270" y="902236"/>
            <a:ext cx="5163759" cy="467720"/>
          </a:xfrm>
          <a:prstGeom prst="flowChartAlternateProcess">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BEFORE IMPROVEMENT</a:t>
            </a:r>
            <a:endParaRPr lang="en-US" sz="2000" i="1" dirty="0">
              <a:solidFill>
                <a:schemeClr val="tx1"/>
              </a:solidFill>
            </a:endParaRPr>
          </a:p>
        </p:txBody>
      </p:sp>
      <p:sp>
        <p:nvSpPr>
          <p:cNvPr id="11" name="Flowchart: Alternate Process 10">
            <a:extLst>
              <a:ext uri="{FF2B5EF4-FFF2-40B4-BE49-F238E27FC236}">
                <a16:creationId xmlns:a16="http://schemas.microsoft.com/office/drawing/2014/main" id="{1B6316AF-3405-4B47-9013-9402B989C120}"/>
              </a:ext>
            </a:extLst>
          </p:cNvPr>
          <p:cNvSpPr/>
          <p:nvPr/>
        </p:nvSpPr>
        <p:spPr>
          <a:xfrm>
            <a:off x="6534013" y="925040"/>
            <a:ext cx="5163759" cy="467720"/>
          </a:xfrm>
          <a:prstGeom prst="flowChartAlternateProcess">
            <a:avLst/>
          </a:prstGeom>
          <a:solidFill>
            <a:srgbClr val="E5E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AFTER IMPROVEMENT</a:t>
            </a:r>
            <a:endParaRPr lang="en-US" sz="2000" i="1" dirty="0">
              <a:solidFill>
                <a:schemeClr val="tx1"/>
              </a:solidFill>
            </a:endParaRPr>
          </a:p>
        </p:txBody>
      </p:sp>
      <p:sp>
        <p:nvSpPr>
          <p:cNvPr id="14" name="Rectangle: Rounded Corners 13">
            <a:extLst>
              <a:ext uri="{FF2B5EF4-FFF2-40B4-BE49-F238E27FC236}">
                <a16:creationId xmlns:a16="http://schemas.microsoft.com/office/drawing/2014/main" id="{FA90F800-7329-4439-B48F-D54435724657}"/>
              </a:ext>
            </a:extLst>
          </p:cNvPr>
          <p:cNvSpPr/>
          <p:nvPr/>
        </p:nvSpPr>
        <p:spPr>
          <a:xfrm>
            <a:off x="8661707" y="82420"/>
            <a:ext cx="3036065" cy="745343"/>
          </a:xfrm>
          <a:prstGeom prst="round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DEFINE - MEASURE – ANALYZE – IMPROVE -</a:t>
            </a:r>
          </a:p>
        </p:txBody>
      </p:sp>
    </p:spTree>
    <p:extLst>
      <p:ext uri="{BB962C8B-B14F-4D97-AF65-F5344CB8AC3E}">
        <p14:creationId xmlns:p14="http://schemas.microsoft.com/office/powerpoint/2010/main" val="216371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67703" y="220435"/>
            <a:ext cx="5256592" cy="696686"/>
          </a:xfrm>
        </p:spPr>
        <p:txBody>
          <a:bodyPr>
            <a:normAutofit/>
          </a:bodyPr>
          <a:lstStyle/>
          <a:p>
            <a:r>
              <a:rPr lang="en-US" dirty="0"/>
              <a:t>DESCRIPTIVE STATISTICS</a:t>
            </a:r>
          </a:p>
        </p:txBody>
      </p:sp>
      <p:pic>
        <p:nvPicPr>
          <p:cNvPr id="6" name="Picture 5">
            <a:extLst>
              <a:ext uri="{FF2B5EF4-FFF2-40B4-BE49-F238E27FC236}">
                <a16:creationId xmlns:a16="http://schemas.microsoft.com/office/drawing/2014/main" id="{604A1D34-D917-4D5E-8C9F-EEA89255FABD}"/>
              </a:ext>
            </a:extLst>
          </p:cNvPr>
          <p:cNvPicPr>
            <a:picLocks noChangeAspect="1"/>
          </p:cNvPicPr>
          <p:nvPr/>
        </p:nvPicPr>
        <p:blipFill>
          <a:blip r:embed="rId2"/>
          <a:stretch>
            <a:fillRect/>
          </a:stretch>
        </p:blipFill>
        <p:spPr>
          <a:xfrm>
            <a:off x="295276" y="1126675"/>
            <a:ext cx="3533775" cy="5450044"/>
          </a:xfrm>
          <a:prstGeom prst="rect">
            <a:avLst/>
          </a:prstGeom>
          <a:effectLst>
            <a:glow rad="127000">
              <a:schemeClr val="accent1">
                <a:alpha val="40000"/>
              </a:schemeClr>
            </a:glow>
          </a:effectLst>
        </p:spPr>
      </p:pic>
      <p:pic>
        <p:nvPicPr>
          <p:cNvPr id="7" name="Picture 6">
            <a:extLst>
              <a:ext uri="{FF2B5EF4-FFF2-40B4-BE49-F238E27FC236}">
                <a16:creationId xmlns:a16="http://schemas.microsoft.com/office/drawing/2014/main" id="{B6D88DC6-BB1E-4AEE-A0C9-FB16DC610736}"/>
              </a:ext>
            </a:extLst>
          </p:cNvPr>
          <p:cNvPicPr>
            <a:picLocks noChangeAspect="1"/>
          </p:cNvPicPr>
          <p:nvPr/>
        </p:nvPicPr>
        <p:blipFill>
          <a:blip r:embed="rId3"/>
          <a:stretch>
            <a:fillRect/>
          </a:stretch>
        </p:blipFill>
        <p:spPr>
          <a:xfrm>
            <a:off x="8471849" y="1126675"/>
            <a:ext cx="3533775" cy="5450046"/>
          </a:xfrm>
          <a:prstGeom prst="rect">
            <a:avLst/>
          </a:prstGeom>
          <a:effectLst>
            <a:glow rad="127000">
              <a:schemeClr val="accent1">
                <a:alpha val="40000"/>
              </a:schemeClr>
            </a:glow>
          </a:effectLst>
        </p:spPr>
      </p:pic>
      <p:sp>
        <p:nvSpPr>
          <p:cNvPr id="13" name="Speech Bubble: Rectangle 12">
            <a:extLst>
              <a:ext uri="{FF2B5EF4-FFF2-40B4-BE49-F238E27FC236}">
                <a16:creationId xmlns:a16="http://schemas.microsoft.com/office/drawing/2014/main" id="{58BAF426-89B7-4868-8775-CFB5BED79524}"/>
              </a:ext>
            </a:extLst>
          </p:cNvPr>
          <p:cNvSpPr/>
          <p:nvPr/>
        </p:nvSpPr>
        <p:spPr>
          <a:xfrm>
            <a:off x="4135040" y="4250872"/>
            <a:ext cx="3921919" cy="2325848"/>
          </a:xfrm>
          <a:prstGeom prst="wedgeRectCallout">
            <a:avLst>
              <a:gd name="adj1" fmla="val 49227"/>
              <a:gd name="adj2" fmla="val -75333"/>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After our improvement, our quoting time process had a range of 1.1 days with the quickest turn-around time being 1 day and the longest being 2.1 days. On average it would take us approximately 1.4 days to complete and submit a quote to our customers. </a:t>
            </a:r>
          </a:p>
        </p:txBody>
      </p:sp>
      <p:sp>
        <p:nvSpPr>
          <p:cNvPr id="15" name="Speech Bubble: Rectangle 14">
            <a:extLst>
              <a:ext uri="{FF2B5EF4-FFF2-40B4-BE49-F238E27FC236}">
                <a16:creationId xmlns:a16="http://schemas.microsoft.com/office/drawing/2014/main" id="{CCE3185A-A3D7-446E-9F6C-964D1B0D7F41}"/>
              </a:ext>
            </a:extLst>
          </p:cNvPr>
          <p:cNvSpPr/>
          <p:nvPr/>
        </p:nvSpPr>
        <p:spPr>
          <a:xfrm flipH="1">
            <a:off x="4135041" y="1141160"/>
            <a:ext cx="3921918" cy="2451126"/>
          </a:xfrm>
          <a:prstGeom prst="wedgeRectCallout">
            <a:avLst>
              <a:gd name="adj1" fmla="val 50094"/>
              <a:gd name="adj2" fmla="val 73432"/>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Before our improvement, our quoting time process had a range of 5 days with the quickest turn-around time being 1.7 days and the longest being 6.7 days. On average it would take us approximately 3.6 days to complete and submit a quote to our customers.</a:t>
            </a:r>
          </a:p>
        </p:txBody>
      </p:sp>
      <p:sp>
        <p:nvSpPr>
          <p:cNvPr id="11" name="Ribbon: Curved and Tilted Up 10">
            <a:extLst>
              <a:ext uri="{FF2B5EF4-FFF2-40B4-BE49-F238E27FC236}">
                <a16:creationId xmlns:a16="http://schemas.microsoft.com/office/drawing/2014/main" id="{FF38C1CA-E6F8-437E-980A-350153423E25}"/>
              </a:ext>
            </a:extLst>
          </p:cNvPr>
          <p:cNvSpPr/>
          <p:nvPr/>
        </p:nvSpPr>
        <p:spPr>
          <a:xfrm>
            <a:off x="8598072" y="141516"/>
            <a:ext cx="3281328" cy="854528"/>
          </a:xfrm>
          <a:prstGeom prst="ellipseRibbon2">
            <a:avLst>
              <a:gd name="adj1" fmla="val 25000"/>
              <a:gd name="adj2" fmla="val 53774"/>
              <a:gd name="adj3" fmla="val 1250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SUCCESS!!!</a:t>
            </a:r>
          </a:p>
        </p:txBody>
      </p:sp>
      <p:sp>
        <p:nvSpPr>
          <p:cNvPr id="9" name="Rectangle: Rounded Corners 8">
            <a:extLst>
              <a:ext uri="{FF2B5EF4-FFF2-40B4-BE49-F238E27FC236}">
                <a16:creationId xmlns:a16="http://schemas.microsoft.com/office/drawing/2014/main" id="{4F7C5D00-2F27-43A8-8B52-2AB25B4F9284}"/>
              </a:ext>
            </a:extLst>
          </p:cNvPr>
          <p:cNvSpPr/>
          <p:nvPr/>
        </p:nvSpPr>
        <p:spPr>
          <a:xfrm>
            <a:off x="179192" y="141515"/>
            <a:ext cx="3036065" cy="854527"/>
          </a:xfrm>
          <a:prstGeom prst="round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DEFINE - MEASURE – ANALYZE – IMPROVE - CONTROL</a:t>
            </a:r>
          </a:p>
        </p:txBody>
      </p:sp>
    </p:spTree>
    <p:extLst>
      <p:ext uri="{BB962C8B-B14F-4D97-AF65-F5344CB8AC3E}">
        <p14:creationId xmlns:p14="http://schemas.microsoft.com/office/powerpoint/2010/main" val="1815033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154" y="2539253"/>
            <a:ext cx="2232646" cy="1779494"/>
          </a:xfrm>
        </p:spPr>
        <p:txBody>
          <a:bodyPr anchor="ctr">
            <a:normAutofit/>
          </a:bodyPr>
          <a:lstStyle/>
          <a:p>
            <a:pPr algn="ctr"/>
            <a:r>
              <a:rPr lang="en-US" sz="4100" dirty="0">
                <a:solidFill>
                  <a:schemeClr val="accent1">
                    <a:lumMod val="75000"/>
                  </a:schemeClr>
                </a:solidFill>
              </a:rPr>
              <a:t>IMPROVE</a:t>
            </a:r>
          </a:p>
        </p:txBody>
      </p:sp>
      <p:graphicFrame>
        <p:nvGraphicFramePr>
          <p:cNvPr id="26" name="Content Placeholder 1">
            <a:extLst>
              <a:ext uri="{FF2B5EF4-FFF2-40B4-BE49-F238E27FC236}">
                <a16:creationId xmlns:a16="http://schemas.microsoft.com/office/drawing/2014/main" id="{B94EA593-C36C-4C2B-8DD3-F5347333D5BD}"/>
              </a:ext>
            </a:extLst>
          </p:cNvPr>
          <p:cNvGraphicFramePr>
            <a:graphicFrameLocks noGrp="1"/>
          </p:cNvGraphicFramePr>
          <p:nvPr>
            <p:ph idx="1"/>
            <p:extLst>
              <p:ext uri="{D42A27DB-BD31-4B8C-83A1-F6EECF244321}">
                <p14:modId xmlns:p14="http://schemas.microsoft.com/office/powerpoint/2010/main" val="2325318647"/>
              </p:ext>
            </p:extLst>
          </p:nvPr>
        </p:nvGraphicFramePr>
        <p:xfrm>
          <a:off x="2425720" y="99908"/>
          <a:ext cx="9618287" cy="6689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483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53F7-7780-4458-817E-BF69C99F4843}"/>
              </a:ext>
            </a:extLst>
          </p:cNvPr>
          <p:cNvSpPr>
            <a:spLocks noGrp="1"/>
          </p:cNvSpPr>
          <p:nvPr>
            <p:ph type="title"/>
          </p:nvPr>
        </p:nvSpPr>
        <p:spPr>
          <a:xfrm>
            <a:off x="877885" y="124505"/>
            <a:ext cx="6913033" cy="698500"/>
          </a:xfrm>
        </p:spPr>
        <p:txBody>
          <a:bodyPr>
            <a:normAutofit/>
          </a:bodyPr>
          <a:lstStyle/>
          <a:p>
            <a:r>
              <a:rPr lang="en-US" dirty="0"/>
              <a:t>MULTIPLE REGRESSION ANALYSIS</a:t>
            </a:r>
          </a:p>
        </p:txBody>
      </p:sp>
      <p:sp>
        <p:nvSpPr>
          <p:cNvPr id="5" name="Flowchart: Alternate Process 4">
            <a:extLst>
              <a:ext uri="{FF2B5EF4-FFF2-40B4-BE49-F238E27FC236}">
                <a16:creationId xmlns:a16="http://schemas.microsoft.com/office/drawing/2014/main" id="{D0D5215A-5F57-491A-B7E8-81E8ED055DD0}"/>
              </a:ext>
            </a:extLst>
          </p:cNvPr>
          <p:cNvSpPr/>
          <p:nvPr/>
        </p:nvSpPr>
        <p:spPr>
          <a:xfrm>
            <a:off x="2111374" y="873315"/>
            <a:ext cx="7969250" cy="444500"/>
          </a:xfrm>
          <a:prstGeom prst="flowChartAlternateProcess">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BEFORE IMPROVEMENT</a:t>
            </a:r>
            <a:endParaRPr lang="en-US" sz="2000" i="1" dirty="0">
              <a:solidFill>
                <a:schemeClr val="tx1"/>
              </a:solidFill>
            </a:endParaRPr>
          </a:p>
        </p:txBody>
      </p:sp>
      <p:sp>
        <p:nvSpPr>
          <p:cNvPr id="12" name="Rectangle: Folded Corner 11">
            <a:extLst>
              <a:ext uri="{FF2B5EF4-FFF2-40B4-BE49-F238E27FC236}">
                <a16:creationId xmlns:a16="http://schemas.microsoft.com/office/drawing/2014/main" id="{E671063D-551F-4C74-9D48-4A1019BE23EB}"/>
              </a:ext>
            </a:extLst>
          </p:cNvPr>
          <p:cNvSpPr/>
          <p:nvPr/>
        </p:nvSpPr>
        <p:spPr>
          <a:xfrm>
            <a:off x="287921" y="5867494"/>
            <a:ext cx="11616156" cy="866001"/>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r>
              <a:rPr lang="en-US" sz="1400" dirty="0">
                <a:solidFill>
                  <a:schemeClr val="tx1"/>
                </a:solidFill>
              </a:rPr>
              <a:t>Our multiple regression analysis prior to our improvements showed that all 7 of our (X) variables had a very strong relationship to our (Y) variable (time it took to complete and submit a quote to the customer in days)</a:t>
            </a:r>
          </a:p>
          <a:p>
            <a:pPr algn="ctr"/>
            <a:r>
              <a:rPr lang="en-US" sz="1400" dirty="0">
                <a:solidFill>
                  <a:schemeClr val="tx1"/>
                </a:solidFill>
              </a:rPr>
              <a:t>Both our R and Adjusted R equal 1.0 which is essentially perfect. </a:t>
            </a:r>
          </a:p>
        </p:txBody>
      </p:sp>
      <p:pic>
        <p:nvPicPr>
          <p:cNvPr id="7" name="Picture 6">
            <a:extLst>
              <a:ext uri="{FF2B5EF4-FFF2-40B4-BE49-F238E27FC236}">
                <a16:creationId xmlns:a16="http://schemas.microsoft.com/office/drawing/2014/main" id="{26182360-9944-4FCB-A7D8-FBD5709863CE}"/>
              </a:ext>
            </a:extLst>
          </p:cNvPr>
          <p:cNvPicPr>
            <a:picLocks noChangeAspect="1"/>
          </p:cNvPicPr>
          <p:nvPr/>
        </p:nvPicPr>
        <p:blipFill>
          <a:blip r:embed="rId2"/>
          <a:stretch>
            <a:fillRect/>
          </a:stretch>
        </p:blipFill>
        <p:spPr>
          <a:xfrm>
            <a:off x="1822430" y="1507105"/>
            <a:ext cx="8547139" cy="4182317"/>
          </a:xfrm>
          <a:prstGeom prst="rect">
            <a:avLst/>
          </a:prstGeom>
          <a:effectLst>
            <a:glow rad="127000">
              <a:schemeClr val="accent1">
                <a:alpha val="40000"/>
              </a:schemeClr>
            </a:glow>
          </a:effectLst>
        </p:spPr>
      </p:pic>
      <p:sp>
        <p:nvSpPr>
          <p:cNvPr id="9" name="Rectangle: Rounded Corners 8">
            <a:extLst>
              <a:ext uri="{FF2B5EF4-FFF2-40B4-BE49-F238E27FC236}">
                <a16:creationId xmlns:a16="http://schemas.microsoft.com/office/drawing/2014/main" id="{EB52B598-FC47-4498-8904-1D907761D971}"/>
              </a:ext>
            </a:extLst>
          </p:cNvPr>
          <p:cNvSpPr/>
          <p:nvPr/>
        </p:nvSpPr>
        <p:spPr>
          <a:xfrm>
            <a:off x="8375027" y="124505"/>
            <a:ext cx="3495129" cy="657406"/>
          </a:xfrm>
          <a:prstGeom prst="round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solidFill>
              </a:rPr>
              <a:t>ANALYZE</a:t>
            </a:r>
          </a:p>
        </p:txBody>
      </p:sp>
    </p:spTree>
    <p:extLst>
      <p:ext uri="{BB962C8B-B14F-4D97-AF65-F5344CB8AC3E}">
        <p14:creationId xmlns:p14="http://schemas.microsoft.com/office/powerpoint/2010/main" val="3127012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53F7-7780-4458-817E-BF69C99F4843}"/>
              </a:ext>
            </a:extLst>
          </p:cNvPr>
          <p:cNvSpPr>
            <a:spLocks noGrp="1"/>
          </p:cNvSpPr>
          <p:nvPr>
            <p:ph type="title"/>
          </p:nvPr>
        </p:nvSpPr>
        <p:spPr>
          <a:xfrm>
            <a:off x="1604433" y="113576"/>
            <a:ext cx="6913033" cy="698500"/>
          </a:xfrm>
        </p:spPr>
        <p:txBody>
          <a:bodyPr>
            <a:normAutofit/>
          </a:bodyPr>
          <a:lstStyle/>
          <a:p>
            <a:r>
              <a:rPr lang="en-US" dirty="0"/>
              <a:t>MULTIPLE REGRESSION ANALYSIS</a:t>
            </a:r>
          </a:p>
        </p:txBody>
      </p:sp>
      <p:sp>
        <p:nvSpPr>
          <p:cNvPr id="5" name="Flowchart: Alternate Process 4">
            <a:extLst>
              <a:ext uri="{FF2B5EF4-FFF2-40B4-BE49-F238E27FC236}">
                <a16:creationId xmlns:a16="http://schemas.microsoft.com/office/drawing/2014/main" id="{D0D5215A-5F57-491A-B7E8-81E8ED055DD0}"/>
              </a:ext>
            </a:extLst>
          </p:cNvPr>
          <p:cNvSpPr/>
          <p:nvPr/>
        </p:nvSpPr>
        <p:spPr>
          <a:xfrm>
            <a:off x="2111375" y="886149"/>
            <a:ext cx="7969250" cy="444500"/>
          </a:xfrm>
          <a:prstGeom prst="flowChartAlternateProcess">
            <a:avLst/>
          </a:prstGeom>
          <a:solidFill>
            <a:srgbClr val="E5E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AFTER IMPROVEMENT</a:t>
            </a:r>
            <a:endParaRPr lang="en-US" sz="2000" i="1" dirty="0">
              <a:solidFill>
                <a:schemeClr val="tx1"/>
              </a:solidFill>
            </a:endParaRPr>
          </a:p>
        </p:txBody>
      </p:sp>
      <p:pic>
        <p:nvPicPr>
          <p:cNvPr id="3" name="Picture 2">
            <a:extLst>
              <a:ext uri="{FF2B5EF4-FFF2-40B4-BE49-F238E27FC236}">
                <a16:creationId xmlns:a16="http://schemas.microsoft.com/office/drawing/2014/main" id="{BDAD1486-B2F3-4314-8DA6-0A04684BCD00}"/>
              </a:ext>
            </a:extLst>
          </p:cNvPr>
          <p:cNvPicPr>
            <a:picLocks noChangeAspect="1"/>
          </p:cNvPicPr>
          <p:nvPr/>
        </p:nvPicPr>
        <p:blipFill>
          <a:blip r:embed="rId2"/>
          <a:stretch>
            <a:fillRect/>
          </a:stretch>
        </p:blipFill>
        <p:spPr>
          <a:xfrm>
            <a:off x="1774525" y="1486938"/>
            <a:ext cx="8642950" cy="4348556"/>
          </a:xfrm>
          <a:prstGeom prst="rect">
            <a:avLst/>
          </a:prstGeom>
          <a:effectLst>
            <a:glow rad="127000">
              <a:schemeClr val="accent1">
                <a:alpha val="40000"/>
              </a:schemeClr>
            </a:glow>
          </a:effectLst>
        </p:spPr>
      </p:pic>
      <p:sp>
        <p:nvSpPr>
          <p:cNvPr id="9" name="Rectangle: Rounded Corners 8">
            <a:extLst>
              <a:ext uri="{FF2B5EF4-FFF2-40B4-BE49-F238E27FC236}">
                <a16:creationId xmlns:a16="http://schemas.microsoft.com/office/drawing/2014/main" id="{2B23F7E1-C898-4ED5-8CF5-A111212364F1}"/>
              </a:ext>
            </a:extLst>
          </p:cNvPr>
          <p:cNvSpPr/>
          <p:nvPr/>
        </p:nvSpPr>
        <p:spPr>
          <a:xfrm>
            <a:off x="8375027" y="124505"/>
            <a:ext cx="3495129" cy="657406"/>
          </a:xfrm>
          <a:prstGeom prst="round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solidFill>
              </a:rPr>
              <a:t>ANALYZE</a:t>
            </a:r>
          </a:p>
        </p:txBody>
      </p:sp>
      <p:sp>
        <p:nvSpPr>
          <p:cNvPr id="10" name="Rectangle: Folded Corner 9">
            <a:extLst>
              <a:ext uri="{FF2B5EF4-FFF2-40B4-BE49-F238E27FC236}">
                <a16:creationId xmlns:a16="http://schemas.microsoft.com/office/drawing/2014/main" id="{188F1053-5EC1-460E-ABEA-FE74C818E8A2}"/>
              </a:ext>
            </a:extLst>
          </p:cNvPr>
          <p:cNvSpPr/>
          <p:nvPr/>
        </p:nvSpPr>
        <p:spPr>
          <a:xfrm>
            <a:off x="287921" y="5922086"/>
            <a:ext cx="11616156" cy="866001"/>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r>
              <a:rPr lang="en-US" sz="1400" dirty="0">
                <a:solidFill>
                  <a:schemeClr val="tx1"/>
                </a:solidFill>
              </a:rPr>
              <a:t>Our multiple regression analysis after our improvements were very similar to our results prior to our improvements. It showed that all 7 of our (X) variables had a very strong relationship to our (Y) variable (time it took to complete and submit a quote to the customer in days)</a:t>
            </a:r>
          </a:p>
          <a:p>
            <a:pPr algn="ctr"/>
            <a:r>
              <a:rPr lang="en-US" sz="1400" dirty="0">
                <a:solidFill>
                  <a:schemeClr val="tx1"/>
                </a:solidFill>
              </a:rPr>
              <a:t>Both our R and Adjusted R equal 1.0 which is essentially perfect. </a:t>
            </a:r>
          </a:p>
        </p:txBody>
      </p:sp>
    </p:spTree>
    <p:extLst>
      <p:ext uri="{BB962C8B-B14F-4D97-AF65-F5344CB8AC3E}">
        <p14:creationId xmlns:p14="http://schemas.microsoft.com/office/powerpoint/2010/main" val="396986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53F7-7780-4458-817E-BF69C99F4843}"/>
              </a:ext>
            </a:extLst>
          </p:cNvPr>
          <p:cNvSpPr>
            <a:spLocks noGrp="1"/>
          </p:cNvSpPr>
          <p:nvPr>
            <p:ph type="title"/>
          </p:nvPr>
        </p:nvSpPr>
        <p:spPr>
          <a:xfrm>
            <a:off x="2058456" y="88642"/>
            <a:ext cx="5856817" cy="698500"/>
          </a:xfrm>
        </p:spPr>
        <p:txBody>
          <a:bodyPr/>
          <a:lstStyle/>
          <a:p>
            <a:r>
              <a:rPr lang="en-US" dirty="0"/>
              <a:t>SCATTER PLOT – ALL DATA</a:t>
            </a:r>
          </a:p>
        </p:txBody>
      </p:sp>
      <p:sp>
        <p:nvSpPr>
          <p:cNvPr id="5" name="Flowchart: Alternate Process 4">
            <a:extLst>
              <a:ext uri="{FF2B5EF4-FFF2-40B4-BE49-F238E27FC236}">
                <a16:creationId xmlns:a16="http://schemas.microsoft.com/office/drawing/2014/main" id="{D0D5215A-5F57-491A-B7E8-81E8ED055DD0}"/>
              </a:ext>
            </a:extLst>
          </p:cNvPr>
          <p:cNvSpPr/>
          <p:nvPr/>
        </p:nvSpPr>
        <p:spPr>
          <a:xfrm>
            <a:off x="1002239" y="780488"/>
            <a:ext cx="7969250" cy="444500"/>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DAYS PER QUOTE BEFORE &amp; AFTER IMPROVEMENT</a:t>
            </a:r>
            <a:endParaRPr lang="en-US" sz="2000" i="1" dirty="0">
              <a:solidFill>
                <a:schemeClr val="tx1"/>
              </a:solidFill>
            </a:endParaRPr>
          </a:p>
        </p:txBody>
      </p:sp>
      <p:sp>
        <p:nvSpPr>
          <p:cNvPr id="12" name="Rectangle: Folded Corner 11">
            <a:extLst>
              <a:ext uri="{FF2B5EF4-FFF2-40B4-BE49-F238E27FC236}">
                <a16:creationId xmlns:a16="http://schemas.microsoft.com/office/drawing/2014/main" id="{E671063D-551F-4C74-9D48-4A1019BE23EB}"/>
              </a:ext>
            </a:extLst>
          </p:cNvPr>
          <p:cNvSpPr/>
          <p:nvPr/>
        </p:nvSpPr>
        <p:spPr>
          <a:xfrm>
            <a:off x="109183" y="1436021"/>
            <a:ext cx="2251880" cy="5101915"/>
          </a:xfrm>
          <a:prstGeom prst="foldedCorner">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sz="1400" dirty="0">
                <a:solidFill>
                  <a:schemeClr val="tx1"/>
                </a:solidFill>
              </a:rPr>
              <a:t>We use the Scatter Plot as a graphical tool to visualize the relationship between our quoting process and the amount of days that it takes to complete and return a quote to the customer. The plot also shows us the strength of the relationship.</a:t>
            </a:r>
          </a:p>
          <a:p>
            <a:pPr algn="ctr"/>
            <a:endParaRPr lang="en-US" sz="1400" dirty="0">
              <a:solidFill>
                <a:schemeClr val="tx1"/>
              </a:solidFill>
            </a:endParaRPr>
          </a:p>
          <a:p>
            <a:pPr algn="ctr"/>
            <a:r>
              <a:rPr lang="en-US" sz="1400" dirty="0">
                <a:solidFill>
                  <a:schemeClr val="tx1"/>
                </a:solidFill>
              </a:rPr>
              <a:t>We implemented our process improvements on quote 31. Here we can clearly visualize and see that once the process was improved, our days to complete a quote were significantly reduced. This signifies a success to our process improvement!</a:t>
            </a:r>
          </a:p>
        </p:txBody>
      </p:sp>
      <p:pic>
        <p:nvPicPr>
          <p:cNvPr id="3" name="Picture 2">
            <a:extLst>
              <a:ext uri="{FF2B5EF4-FFF2-40B4-BE49-F238E27FC236}">
                <a16:creationId xmlns:a16="http://schemas.microsoft.com/office/drawing/2014/main" id="{9A68AA3A-5CC6-43C9-B3F4-0F943F8E8F65}"/>
              </a:ext>
            </a:extLst>
          </p:cNvPr>
          <p:cNvPicPr>
            <a:picLocks noChangeAspect="1"/>
          </p:cNvPicPr>
          <p:nvPr/>
        </p:nvPicPr>
        <p:blipFill>
          <a:blip r:embed="rId3"/>
          <a:stretch>
            <a:fillRect/>
          </a:stretch>
        </p:blipFill>
        <p:spPr>
          <a:xfrm>
            <a:off x="2536714" y="1504057"/>
            <a:ext cx="9438517" cy="4979287"/>
          </a:xfrm>
          <a:prstGeom prst="rect">
            <a:avLst/>
          </a:prstGeom>
          <a:effectLst>
            <a:glow rad="127000">
              <a:schemeClr val="accent1">
                <a:alpha val="40000"/>
              </a:schemeClr>
            </a:glow>
          </a:effectLst>
        </p:spPr>
      </p:pic>
      <p:sp>
        <p:nvSpPr>
          <p:cNvPr id="9" name="Rectangle: Rounded Corners 8">
            <a:extLst>
              <a:ext uri="{FF2B5EF4-FFF2-40B4-BE49-F238E27FC236}">
                <a16:creationId xmlns:a16="http://schemas.microsoft.com/office/drawing/2014/main" id="{1D33F922-84F9-4D43-9397-244A6151468C}"/>
              </a:ext>
            </a:extLst>
          </p:cNvPr>
          <p:cNvSpPr/>
          <p:nvPr/>
        </p:nvSpPr>
        <p:spPr>
          <a:xfrm>
            <a:off x="8971490" y="52377"/>
            <a:ext cx="2894966" cy="753180"/>
          </a:xfrm>
          <a:prstGeom prst="round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MEASURE - ANALYZE - IMPROVE</a:t>
            </a:r>
          </a:p>
        </p:txBody>
      </p:sp>
    </p:spTree>
    <p:extLst>
      <p:ext uri="{BB962C8B-B14F-4D97-AF65-F5344CB8AC3E}">
        <p14:creationId xmlns:p14="http://schemas.microsoft.com/office/powerpoint/2010/main" val="184122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691FA1C9-4DC8-435A-8C4D-917AFCA9FC65}"/>
              </a:ext>
            </a:extLst>
          </p:cNvPr>
          <p:cNvSpPr>
            <a:spLocks noGrp="1"/>
          </p:cNvSpPr>
          <p:nvPr>
            <p:ph type="title"/>
          </p:nvPr>
        </p:nvSpPr>
        <p:spPr>
          <a:xfrm>
            <a:off x="1136348" y="56663"/>
            <a:ext cx="6935408" cy="696686"/>
          </a:xfrm>
        </p:spPr>
        <p:txBody>
          <a:bodyPr>
            <a:normAutofit/>
          </a:bodyPr>
          <a:lstStyle/>
          <a:p>
            <a:r>
              <a:rPr lang="en-US" dirty="0"/>
              <a:t>TIME SERIES ANALYSIS– ALL DATA</a:t>
            </a:r>
          </a:p>
        </p:txBody>
      </p:sp>
      <p:sp>
        <p:nvSpPr>
          <p:cNvPr id="6" name="Rectangle: Rounded Corners 5">
            <a:extLst>
              <a:ext uri="{FF2B5EF4-FFF2-40B4-BE49-F238E27FC236}">
                <a16:creationId xmlns:a16="http://schemas.microsoft.com/office/drawing/2014/main" id="{BBAC1840-2435-466C-AB51-9E40F745CF4A}"/>
              </a:ext>
            </a:extLst>
          </p:cNvPr>
          <p:cNvSpPr/>
          <p:nvPr/>
        </p:nvSpPr>
        <p:spPr>
          <a:xfrm>
            <a:off x="178432" y="1544760"/>
            <a:ext cx="2613755" cy="5194069"/>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We use the Time Series Analysis as a graphical tool that can show and track trends or patterns over a specified time period. For this exercise we chose to display the Moving Average chart to visualize forecasts of the actual data. </a:t>
            </a:r>
          </a:p>
          <a:p>
            <a:pPr algn="ctr"/>
            <a:endParaRPr lang="en-US" sz="1400" dirty="0">
              <a:solidFill>
                <a:schemeClr val="tx1"/>
              </a:solidFill>
            </a:endParaRPr>
          </a:p>
          <a:p>
            <a:pPr algn="ctr"/>
            <a:r>
              <a:rPr lang="en-US" sz="1400" dirty="0">
                <a:solidFill>
                  <a:schemeClr val="tx1"/>
                </a:solidFill>
              </a:rPr>
              <a:t>We see that during the first 6 weeks prior to our improvements our quoting days were ranging from 2-7 days. After our improvement we see that our quoting days were significantly reduced to between 1 and 2 days. The moving average forecast seemed to display results closely and accurately aligned with our actuals.</a:t>
            </a:r>
          </a:p>
        </p:txBody>
      </p:sp>
      <p:pic>
        <p:nvPicPr>
          <p:cNvPr id="4" name="Picture 3">
            <a:extLst>
              <a:ext uri="{FF2B5EF4-FFF2-40B4-BE49-F238E27FC236}">
                <a16:creationId xmlns:a16="http://schemas.microsoft.com/office/drawing/2014/main" id="{B832C5D1-FC37-4DB3-9EDE-0DF2546A783A}"/>
              </a:ext>
            </a:extLst>
          </p:cNvPr>
          <p:cNvPicPr>
            <a:picLocks noChangeAspect="1"/>
          </p:cNvPicPr>
          <p:nvPr/>
        </p:nvPicPr>
        <p:blipFill>
          <a:blip r:embed="rId2"/>
          <a:stretch>
            <a:fillRect/>
          </a:stretch>
        </p:blipFill>
        <p:spPr>
          <a:xfrm>
            <a:off x="2942729" y="1626975"/>
            <a:ext cx="9108940" cy="5111854"/>
          </a:xfrm>
          <a:prstGeom prst="rect">
            <a:avLst/>
          </a:prstGeom>
          <a:effectLst>
            <a:glow rad="127000">
              <a:schemeClr val="accent1">
                <a:alpha val="40000"/>
              </a:schemeClr>
            </a:glow>
          </a:effectLst>
        </p:spPr>
      </p:pic>
      <p:sp>
        <p:nvSpPr>
          <p:cNvPr id="12" name="Rectangle: Rounded Corners 11">
            <a:extLst>
              <a:ext uri="{FF2B5EF4-FFF2-40B4-BE49-F238E27FC236}">
                <a16:creationId xmlns:a16="http://schemas.microsoft.com/office/drawing/2014/main" id="{6D06CA54-5E8F-49E8-BD56-7D319DD0C079}"/>
              </a:ext>
            </a:extLst>
          </p:cNvPr>
          <p:cNvSpPr/>
          <p:nvPr/>
        </p:nvSpPr>
        <p:spPr>
          <a:xfrm>
            <a:off x="8802806" y="62677"/>
            <a:ext cx="2894966" cy="753180"/>
          </a:xfrm>
          <a:prstGeom prst="round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MEASURE - ANALYZE - IMPROVE</a:t>
            </a:r>
          </a:p>
        </p:txBody>
      </p:sp>
      <p:sp>
        <p:nvSpPr>
          <p:cNvPr id="13" name="Flowchart: Alternate Process 12">
            <a:extLst>
              <a:ext uri="{FF2B5EF4-FFF2-40B4-BE49-F238E27FC236}">
                <a16:creationId xmlns:a16="http://schemas.microsoft.com/office/drawing/2014/main" id="{1823CD0D-0D51-4E86-AA5A-663F24A4B445}"/>
              </a:ext>
            </a:extLst>
          </p:cNvPr>
          <p:cNvSpPr/>
          <p:nvPr/>
        </p:nvSpPr>
        <p:spPr>
          <a:xfrm>
            <a:off x="494228" y="815857"/>
            <a:ext cx="7969250" cy="447811"/>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DAYS PER QUOTE BEFORE &amp; AFTER IMPROVEMENT</a:t>
            </a:r>
            <a:endParaRPr lang="en-US" sz="2000" i="1" dirty="0">
              <a:solidFill>
                <a:schemeClr val="tx1"/>
              </a:solidFill>
            </a:endParaRPr>
          </a:p>
        </p:txBody>
      </p:sp>
    </p:spTree>
    <p:extLst>
      <p:ext uri="{BB962C8B-B14F-4D97-AF65-F5344CB8AC3E}">
        <p14:creationId xmlns:p14="http://schemas.microsoft.com/office/powerpoint/2010/main" val="279983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691FA1C9-4DC8-435A-8C4D-917AFCA9FC65}"/>
              </a:ext>
            </a:extLst>
          </p:cNvPr>
          <p:cNvSpPr>
            <a:spLocks noGrp="1"/>
          </p:cNvSpPr>
          <p:nvPr>
            <p:ph type="title"/>
          </p:nvPr>
        </p:nvSpPr>
        <p:spPr>
          <a:xfrm>
            <a:off x="2467179" y="105938"/>
            <a:ext cx="5163759" cy="696686"/>
          </a:xfrm>
        </p:spPr>
        <p:txBody>
          <a:bodyPr>
            <a:normAutofit/>
          </a:bodyPr>
          <a:lstStyle/>
          <a:p>
            <a:r>
              <a:rPr lang="en-US" dirty="0" err="1"/>
              <a:t>XmR</a:t>
            </a:r>
            <a:r>
              <a:rPr lang="en-US" dirty="0"/>
              <a:t> CHART – ALL DATA</a:t>
            </a:r>
          </a:p>
        </p:txBody>
      </p:sp>
      <p:pic>
        <p:nvPicPr>
          <p:cNvPr id="2" name="Picture 1">
            <a:extLst>
              <a:ext uri="{FF2B5EF4-FFF2-40B4-BE49-F238E27FC236}">
                <a16:creationId xmlns:a16="http://schemas.microsoft.com/office/drawing/2014/main" id="{BA8C8AEB-3493-4663-A16D-2F4DBC8569B4}"/>
              </a:ext>
            </a:extLst>
          </p:cNvPr>
          <p:cNvPicPr>
            <a:picLocks noChangeAspect="1"/>
          </p:cNvPicPr>
          <p:nvPr/>
        </p:nvPicPr>
        <p:blipFill>
          <a:blip r:embed="rId2"/>
          <a:stretch>
            <a:fillRect/>
          </a:stretch>
        </p:blipFill>
        <p:spPr>
          <a:xfrm>
            <a:off x="657294" y="3429000"/>
            <a:ext cx="5121369" cy="3186777"/>
          </a:xfrm>
          <a:prstGeom prst="rect">
            <a:avLst/>
          </a:prstGeom>
          <a:effectLst>
            <a:glow rad="127000">
              <a:schemeClr val="accent1">
                <a:alpha val="40000"/>
              </a:schemeClr>
            </a:glow>
          </a:effectLst>
        </p:spPr>
      </p:pic>
      <p:pic>
        <p:nvPicPr>
          <p:cNvPr id="3" name="Picture 2">
            <a:extLst>
              <a:ext uri="{FF2B5EF4-FFF2-40B4-BE49-F238E27FC236}">
                <a16:creationId xmlns:a16="http://schemas.microsoft.com/office/drawing/2014/main" id="{AC16F71B-E7CA-4348-83C2-E777F5D36B49}"/>
              </a:ext>
            </a:extLst>
          </p:cNvPr>
          <p:cNvPicPr>
            <a:picLocks noChangeAspect="1"/>
          </p:cNvPicPr>
          <p:nvPr/>
        </p:nvPicPr>
        <p:blipFill>
          <a:blip r:embed="rId3"/>
          <a:stretch>
            <a:fillRect/>
          </a:stretch>
        </p:blipFill>
        <p:spPr>
          <a:xfrm>
            <a:off x="6299056" y="3429000"/>
            <a:ext cx="5105480" cy="3186776"/>
          </a:xfrm>
          <a:prstGeom prst="rect">
            <a:avLst/>
          </a:prstGeom>
          <a:effectLst>
            <a:glow rad="127000">
              <a:schemeClr val="accent1">
                <a:alpha val="40000"/>
              </a:schemeClr>
            </a:glow>
          </a:effectLst>
        </p:spPr>
      </p:pic>
      <p:sp>
        <p:nvSpPr>
          <p:cNvPr id="4" name="Rectangle: Rounded Corners 3">
            <a:extLst>
              <a:ext uri="{FF2B5EF4-FFF2-40B4-BE49-F238E27FC236}">
                <a16:creationId xmlns:a16="http://schemas.microsoft.com/office/drawing/2014/main" id="{E77BB774-FAD1-4038-8F87-A6D025DDD96C}"/>
              </a:ext>
            </a:extLst>
          </p:cNvPr>
          <p:cNvSpPr/>
          <p:nvPr/>
        </p:nvSpPr>
        <p:spPr>
          <a:xfrm>
            <a:off x="8531622" y="111189"/>
            <a:ext cx="3495129" cy="657406"/>
          </a:xfrm>
          <a:prstGeom prst="round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MEASURE – ANALYZE – IMPROVE - CONTROL</a:t>
            </a:r>
          </a:p>
        </p:txBody>
      </p:sp>
      <p:sp>
        <p:nvSpPr>
          <p:cNvPr id="16" name="Rectangle: Rounded Corners 15">
            <a:extLst>
              <a:ext uri="{FF2B5EF4-FFF2-40B4-BE49-F238E27FC236}">
                <a16:creationId xmlns:a16="http://schemas.microsoft.com/office/drawing/2014/main" id="{0A70DC36-F1B4-44AF-8BC5-F5B3C003CCFB}"/>
              </a:ext>
            </a:extLst>
          </p:cNvPr>
          <p:cNvSpPr/>
          <p:nvPr/>
        </p:nvSpPr>
        <p:spPr>
          <a:xfrm>
            <a:off x="103415" y="1485900"/>
            <a:ext cx="11923336" cy="1801586"/>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The </a:t>
            </a:r>
            <a:r>
              <a:rPr lang="en-US" sz="1400" dirty="0" err="1">
                <a:solidFill>
                  <a:schemeClr val="tx1"/>
                </a:solidFill>
              </a:rPr>
              <a:t>XmR</a:t>
            </a:r>
            <a:r>
              <a:rPr lang="en-US" sz="1400" dirty="0">
                <a:solidFill>
                  <a:schemeClr val="tx1"/>
                </a:solidFill>
              </a:rPr>
              <a:t> Chart is a statistical tool that is great for problem identification as well as the graphical ongoing monitoring of a process over a period of time. The chart allows the reader to distinguish noise or random variation from an actual signal. These charts assist in providing the ability to visually recognize sources of variation that occurs in a specific process. This ensures that the process is performing consistently and predictably.</a:t>
            </a:r>
          </a:p>
          <a:p>
            <a:pPr algn="ctr"/>
            <a:r>
              <a:rPr lang="en-US" sz="1400" dirty="0">
                <a:solidFill>
                  <a:schemeClr val="tx1"/>
                </a:solidFill>
              </a:rPr>
              <a:t>In our examples below, we see that the days it took to complete the quoting process from quote 1 to 30 were for the most part above the average and seemed to be too high, signifying that the process was not performing at it’s best. In quotes 31-45 we can see that the quotes were performing below the average and </a:t>
            </a:r>
            <a:r>
              <a:rPr lang="en-US" sz="1400" dirty="0" err="1">
                <a:solidFill>
                  <a:schemeClr val="tx1"/>
                </a:solidFill>
              </a:rPr>
              <a:t>mRbar</a:t>
            </a:r>
            <a:r>
              <a:rPr lang="en-US" sz="1400" dirty="0">
                <a:solidFill>
                  <a:schemeClr val="tx1"/>
                </a:solidFill>
              </a:rPr>
              <a:t> line signifying that there was indeed a change in process and the process was effective and significantly decreased the days it took to complete and submit a quote to the customer. These results conclude a success in our process improvement efforts.</a:t>
            </a:r>
          </a:p>
        </p:txBody>
      </p:sp>
      <p:sp>
        <p:nvSpPr>
          <p:cNvPr id="17" name="Flowchart: Alternate Process 16">
            <a:extLst>
              <a:ext uri="{FF2B5EF4-FFF2-40B4-BE49-F238E27FC236}">
                <a16:creationId xmlns:a16="http://schemas.microsoft.com/office/drawing/2014/main" id="{42A0500D-04C7-4F67-884D-669FF83FDDF6}"/>
              </a:ext>
            </a:extLst>
          </p:cNvPr>
          <p:cNvSpPr/>
          <p:nvPr/>
        </p:nvSpPr>
        <p:spPr>
          <a:xfrm>
            <a:off x="2111375" y="907417"/>
            <a:ext cx="7969250" cy="447811"/>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DAYS PER QUOTE BEFORE &amp; AFTER IMPROVEMENT</a:t>
            </a:r>
            <a:endParaRPr lang="en-US" sz="2000" i="1" dirty="0">
              <a:solidFill>
                <a:schemeClr val="tx1"/>
              </a:solidFill>
            </a:endParaRPr>
          </a:p>
        </p:txBody>
      </p:sp>
    </p:spTree>
    <p:extLst>
      <p:ext uri="{BB962C8B-B14F-4D97-AF65-F5344CB8AC3E}">
        <p14:creationId xmlns:p14="http://schemas.microsoft.com/office/powerpoint/2010/main" val="4246279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Content Placeholder 1">
            <a:extLst>
              <a:ext uri="{FF2B5EF4-FFF2-40B4-BE49-F238E27FC236}">
                <a16:creationId xmlns:a16="http://schemas.microsoft.com/office/drawing/2014/main" id="{B94EA593-C36C-4C2B-8DD3-F5347333D5BD}"/>
              </a:ext>
            </a:extLst>
          </p:cNvPr>
          <p:cNvGraphicFramePr>
            <a:graphicFrameLocks noGrp="1"/>
          </p:cNvGraphicFramePr>
          <p:nvPr>
            <p:ph idx="1"/>
            <p:extLst>
              <p:ext uri="{D42A27DB-BD31-4B8C-83A1-F6EECF244321}">
                <p14:modId xmlns:p14="http://schemas.microsoft.com/office/powerpoint/2010/main" val="439600974"/>
              </p:ext>
            </p:extLst>
          </p:nvPr>
        </p:nvGraphicFramePr>
        <p:xfrm>
          <a:off x="104774" y="140970"/>
          <a:ext cx="11963400" cy="66241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0205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9F0C1292-6C4B-4E76-8CA2-D50BD3DC9EAF}"/>
              </a:ext>
            </a:extLst>
          </p:cNvPr>
          <p:cNvSpPr>
            <a:spLocks noChangeArrowheads="1"/>
          </p:cNvSpPr>
          <p:nvPr/>
        </p:nvSpPr>
        <p:spPr bwMode="auto">
          <a:xfrm>
            <a:off x="164929" y="593504"/>
            <a:ext cx="11862141" cy="410444"/>
          </a:xfrm>
          <a:prstGeom prst="rect">
            <a:avLst/>
          </a:prstGeom>
          <a:solidFill>
            <a:schemeClr val="accent1"/>
          </a:solidFill>
          <a:ln w="254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defRPr/>
            </a:pPr>
            <a:endParaRPr lang="en-US" altLang="en-US" sz="2400" dirty="0"/>
          </a:p>
        </p:txBody>
      </p:sp>
      <p:sp>
        <p:nvSpPr>
          <p:cNvPr id="15363" name="Line 9">
            <a:extLst>
              <a:ext uri="{FF2B5EF4-FFF2-40B4-BE49-F238E27FC236}">
                <a16:creationId xmlns:a16="http://schemas.microsoft.com/office/drawing/2014/main" id="{8F1548A7-9438-498E-B720-27E8C9D971DC}"/>
              </a:ext>
            </a:extLst>
          </p:cNvPr>
          <p:cNvSpPr>
            <a:spLocks noChangeShapeType="1"/>
          </p:cNvSpPr>
          <p:nvPr/>
        </p:nvSpPr>
        <p:spPr bwMode="auto">
          <a:xfrm>
            <a:off x="5656198" y="1397000"/>
            <a:ext cx="22284" cy="5486412"/>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7" name="Rectangle 11">
            <a:extLst>
              <a:ext uri="{FF2B5EF4-FFF2-40B4-BE49-F238E27FC236}">
                <a16:creationId xmlns:a16="http://schemas.microsoft.com/office/drawing/2014/main" id="{15419D50-3E7B-4981-8A5D-D26F534A882F}"/>
              </a:ext>
            </a:extLst>
          </p:cNvPr>
          <p:cNvSpPr>
            <a:spLocks noChangeArrowheads="1"/>
          </p:cNvSpPr>
          <p:nvPr/>
        </p:nvSpPr>
        <p:spPr bwMode="auto">
          <a:xfrm>
            <a:off x="545910" y="1108075"/>
            <a:ext cx="14478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DEFINE</a:t>
            </a:r>
          </a:p>
        </p:txBody>
      </p:sp>
      <p:sp>
        <p:nvSpPr>
          <p:cNvPr id="19468" name="Rectangle 12">
            <a:extLst>
              <a:ext uri="{FF2B5EF4-FFF2-40B4-BE49-F238E27FC236}">
                <a16:creationId xmlns:a16="http://schemas.microsoft.com/office/drawing/2014/main" id="{60BAD8A9-6D87-49DF-8E2C-E88C058CC396}"/>
              </a:ext>
            </a:extLst>
          </p:cNvPr>
          <p:cNvSpPr>
            <a:spLocks noChangeArrowheads="1"/>
          </p:cNvSpPr>
          <p:nvPr/>
        </p:nvSpPr>
        <p:spPr bwMode="auto">
          <a:xfrm>
            <a:off x="3444859" y="109855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MEASURE</a:t>
            </a:r>
          </a:p>
        </p:txBody>
      </p:sp>
      <p:sp>
        <p:nvSpPr>
          <p:cNvPr id="15367" name="Rectangle 13">
            <a:extLst>
              <a:ext uri="{FF2B5EF4-FFF2-40B4-BE49-F238E27FC236}">
                <a16:creationId xmlns:a16="http://schemas.microsoft.com/office/drawing/2014/main" id="{8122C836-06F0-4D56-AF58-63C8989384F1}"/>
              </a:ext>
            </a:extLst>
          </p:cNvPr>
          <p:cNvSpPr>
            <a:spLocks noChangeArrowheads="1"/>
          </p:cNvSpPr>
          <p:nvPr/>
        </p:nvSpPr>
        <p:spPr bwMode="auto">
          <a:xfrm>
            <a:off x="5489575" y="1430339"/>
            <a:ext cx="985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68" name="Rectangle 14">
            <a:extLst>
              <a:ext uri="{FF2B5EF4-FFF2-40B4-BE49-F238E27FC236}">
                <a16:creationId xmlns:a16="http://schemas.microsoft.com/office/drawing/2014/main" id="{33ED5B1D-EB4D-4AEC-BEB5-5517EA33B3B1}"/>
              </a:ext>
            </a:extLst>
          </p:cNvPr>
          <p:cNvSpPr>
            <a:spLocks noChangeArrowheads="1"/>
          </p:cNvSpPr>
          <p:nvPr/>
        </p:nvSpPr>
        <p:spPr bwMode="auto">
          <a:xfrm>
            <a:off x="9232901"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69" name="Rectangle 15">
            <a:extLst>
              <a:ext uri="{FF2B5EF4-FFF2-40B4-BE49-F238E27FC236}">
                <a16:creationId xmlns:a16="http://schemas.microsoft.com/office/drawing/2014/main" id="{E45186EA-35D8-4A3A-B0E2-4E9AE3524927}"/>
              </a:ext>
            </a:extLst>
          </p:cNvPr>
          <p:cNvSpPr>
            <a:spLocks noChangeArrowheads="1"/>
          </p:cNvSpPr>
          <p:nvPr/>
        </p:nvSpPr>
        <p:spPr bwMode="auto">
          <a:xfrm>
            <a:off x="7583489" y="12525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71" name="Text Box 17">
            <a:extLst>
              <a:ext uri="{FF2B5EF4-FFF2-40B4-BE49-F238E27FC236}">
                <a16:creationId xmlns:a16="http://schemas.microsoft.com/office/drawing/2014/main" id="{48A5E11D-448E-463B-96F2-46632711C549}"/>
              </a:ext>
            </a:extLst>
          </p:cNvPr>
          <p:cNvSpPr txBox="1">
            <a:spLocks noChangeArrowheads="1"/>
          </p:cNvSpPr>
          <p:nvPr/>
        </p:nvSpPr>
        <p:spPr bwMode="auto">
          <a:xfrm>
            <a:off x="1400357" y="605499"/>
            <a:ext cx="1080779" cy="423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050" b="1" dirty="0">
                <a:solidFill>
                  <a:schemeClr val="bg1"/>
                </a:solidFill>
                <a:latin typeface="Arial" panose="020B0604020202020204" pitchFamily="34" charset="0"/>
              </a:rPr>
              <a:t>Team Launch</a:t>
            </a:r>
          </a:p>
          <a:p>
            <a:pPr algn="ctr">
              <a:spcBef>
                <a:spcPct val="0"/>
              </a:spcBef>
              <a:buFontTx/>
              <a:buNone/>
            </a:pPr>
            <a:r>
              <a:rPr lang="en-US" altLang="en-US" sz="1100" b="1" dirty="0">
                <a:solidFill>
                  <a:schemeClr val="bg1"/>
                </a:solidFill>
                <a:latin typeface="Arial" panose="020B0604020202020204" pitchFamily="34" charset="0"/>
              </a:rPr>
              <a:t>07.07.2019</a:t>
            </a:r>
            <a:endParaRPr lang="en-US" altLang="en-US" sz="1050" dirty="0">
              <a:latin typeface="Arial" panose="020B0604020202020204" pitchFamily="34" charset="0"/>
            </a:endParaRPr>
          </a:p>
        </p:txBody>
      </p:sp>
      <p:sp>
        <p:nvSpPr>
          <p:cNvPr id="15372" name="Rectangle 19">
            <a:extLst>
              <a:ext uri="{FF2B5EF4-FFF2-40B4-BE49-F238E27FC236}">
                <a16:creationId xmlns:a16="http://schemas.microsoft.com/office/drawing/2014/main" id="{EF51C01F-7A52-4CAD-A45E-60F3359EF3C6}"/>
              </a:ext>
            </a:extLst>
          </p:cNvPr>
          <p:cNvSpPr>
            <a:spLocks noChangeArrowheads="1"/>
          </p:cNvSpPr>
          <p:nvPr/>
        </p:nvSpPr>
        <p:spPr bwMode="auto">
          <a:xfrm>
            <a:off x="10071101"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73" name="Rectangle 20">
            <a:extLst>
              <a:ext uri="{FF2B5EF4-FFF2-40B4-BE49-F238E27FC236}">
                <a16:creationId xmlns:a16="http://schemas.microsoft.com/office/drawing/2014/main" id="{81B1D702-2419-4C64-9113-8DB0A6B50F36}"/>
              </a:ext>
            </a:extLst>
          </p:cNvPr>
          <p:cNvSpPr>
            <a:spLocks noChangeArrowheads="1"/>
          </p:cNvSpPr>
          <p:nvPr/>
        </p:nvSpPr>
        <p:spPr bwMode="auto">
          <a:xfrm>
            <a:off x="10075864" y="1274763"/>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74" name="Text Box 21">
            <a:extLst>
              <a:ext uri="{FF2B5EF4-FFF2-40B4-BE49-F238E27FC236}">
                <a16:creationId xmlns:a16="http://schemas.microsoft.com/office/drawing/2014/main" id="{9E24C7FB-D8B8-4283-8134-6170BB45432A}"/>
              </a:ext>
            </a:extLst>
          </p:cNvPr>
          <p:cNvSpPr txBox="1">
            <a:spLocks noChangeArrowheads="1"/>
          </p:cNvSpPr>
          <p:nvPr/>
        </p:nvSpPr>
        <p:spPr bwMode="auto">
          <a:xfrm>
            <a:off x="3327213" y="596858"/>
            <a:ext cx="855665"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100" b="1" dirty="0">
                <a:solidFill>
                  <a:schemeClr val="bg1"/>
                </a:solidFill>
                <a:latin typeface="Arial" panose="020B0604020202020204" pitchFamily="34" charset="0"/>
              </a:rPr>
              <a:t>Define</a:t>
            </a:r>
            <a:endParaRPr lang="en-US" altLang="en-US" sz="1050" b="1" dirty="0">
              <a:solidFill>
                <a:schemeClr val="bg1"/>
              </a:solidFill>
              <a:latin typeface="Arial" panose="020B0604020202020204" pitchFamily="34" charset="0"/>
            </a:endParaRPr>
          </a:p>
          <a:p>
            <a:pPr algn="ctr">
              <a:spcBef>
                <a:spcPct val="0"/>
              </a:spcBef>
              <a:buFontTx/>
              <a:buNone/>
            </a:pPr>
            <a:r>
              <a:rPr lang="en-US" altLang="en-US" sz="1050" b="1" dirty="0">
                <a:solidFill>
                  <a:schemeClr val="bg1"/>
                </a:solidFill>
                <a:latin typeface="Arial" panose="020B0604020202020204" pitchFamily="34" charset="0"/>
              </a:rPr>
              <a:t>07.07.2019</a:t>
            </a:r>
          </a:p>
          <a:p>
            <a:pPr algn="ctr">
              <a:spcBef>
                <a:spcPct val="0"/>
              </a:spcBef>
              <a:buFontTx/>
              <a:buNone/>
            </a:pPr>
            <a:endParaRPr lang="en-US" altLang="en-US" sz="1000" dirty="0">
              <a:latin typeface="Arial" panose="020B0604020202020204" pitchFamily="34" charset="0"/>
            </a:endParaRPr>
          </a:p>
        </p:txBody>
      </p:sp>
      <p:sp>
        <p:nvSpPr>
          <p:cNvPr id="15375" name="Text Box 22">
            <a:extLst>
              <a:ext uri="{FF2B5EF4-FFF2-40B4-BE49-F238E27FC236}">
                <a16:creationId xmlns:a16="http://schemas.microsoft.com/office/drawing/2014/main" id="{5D640755-115C-445F-9C54-5D014C8E82BC}"/>
              </a:ext>
            </a:extLst>
          </p:cNvPr>
          <p:cNvSpPr txBox="1">
            <a:spLocks noChangeArrowheads="1"/>
          </p:cNvSpPr>
          <p:nvPr/>
        </p:nvSpPr>
        <p:spPr bwMode="auto">
          <a:xfrm>
            <a:off x="5188080" y="581537"/>
            <a:ext cx="8899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100" b="1" dirty="0">
                <a:solidFill>
                  <a:schemeClr val="bg1"/>
                </a:solidFill>
                <a:latin typeface="Arial" panose="020B0604020202020204" pitchFamily="34" charset="0"/>
              </a:rPr>
              <a:t>Measure</a:t>
            </a:r>
          </a:p>
          <a:p>
            <a:pPr algn="ctr">
              <a:spcBef>
                <a:spcPct val="0"/>
              </a:spcBef>
              <a:buFontTx/>
              <a:buNone/>
            </a:pPr>
            <a:r>
              <a:rPr lang="en-US" altLang="en-US" sz="1100" b="1" dirty="0">
                <a:solidFill>
                  <a:schemeClr val="bg1"/>
                </a:solidFill>
                <a:latin typeface="Arial" panose="020B0604020202020204" pitchFamily="34" charset="0"/>
              </a:rPr>
              <a:t>07.08.2019</a:t>
            </a:r>
            <a:endParaRPr lang="en-US" altLang="en-US" sz="1000" b="1" dirty="0">
              <a:solidFill>
                <a:schemeClr val="bg1"/>
              </a:solidFill>
              <a:latin typeface="Arial" panose="020B0604020202020204" pitchFamily="34" charset="0"/>
            </a:endParaRPr>
          </a:p>
          <a:p>
            <a:pPr>
              <a:spcBef>
                <a:spcPct val="0"/>
              </a:spcBef>
              <a:buFontTx/>
              <a:buNone/>
            </a:pPr>
            <a:endParaRPr lang="en-US" altLang="en-US" sz="1000" dirty="0">
              <a:latin typeface="Arial" panose="020B0604020202020204" pitchFamily="34" charset="0"/>
            </a:endParaRPr>
          </a:p>
        </p:txBody>
      </p:sp>
      <p:sp>
        <p:nvSpPr>
          <p:cNvPr id="15376" name="Text Box 23">
            <a:extLst>
              <a:ext uri="{FF2B5EF4-FFF2-40B4-BE49-F238E27FC236}">
                <a16:creationId xmlns:a16="http://schemas.microsoft.com/office/drawing/2014/main" id="{F1C7B7E7-3A08-43B2-9307-A31E9CD5A68A}"/>
              </a:ext>
            </a:extLst>
          </p:cNvPr>
          <p:cNvSpPr txBox="1">
            <a:spLocks noChangeArrowheads="1"/>
          </p:cNvSpPr>
          <p:nvPr/>
        </p:nvSpPr>
        <p:spPr bwMode="auto">
          <a:xfrm>
            <a:off x="6774829" y="585972"/>
            <a:ext cx="8899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100" b="1" dirty="0">
                <a:solidFill>
                  <a:schemeClr val="bg1"/>
                </a:solidFill>
                <a:latin typeface="Arial" panose="020B0604020202020204" pitchFamily="34" charset="0"/>
              </a:rPr>
              <a:t>Analyze</a:t>
            </a:r>
          </a:p>
          <a:p>
            <a:pPr algn="ctr">
              <a:spcBef>
                <a:spcPct val="0"/>
              </a:spcBef>
              <a:buFontTx/>
              <a:buNone/>
            </a:pPr>
            <a:r>
              <a:rPr lang="en-US" altLang="en-US" sz="1100" b="1" dirty="0">
                <a:solidFill>
                  <a:schemeClr val="bg1"/>
                </a:solidFill>
                <a:latin typeface="Arial" panose="020B0604020202020204" pitchFamily="34" charset="0"/>
              </a:rPr>
              <a:t>08.18.2019</a:t>
            </a:r>
            <a:endParaRPr lang="en-US" altLang="en-US" sz="1000" b="1" dirty="0">
              <a:solidFill>
                <a:schemeClr val="bg1"/>
              </a:solidFill>
              <a:latin typeface="Arial" panose="020B0604020202020204" pitchFamily="34" charset="0"/>
            </a:endParaRPr>
          </a:p>
          <a:p>
            <a:pPr>
              <a:spcBef>
                <a:spcPct val="0"/>
              </a:spcBef>
              <a:buFontTx/>
              <a:buNone/>
            </a:pPr>
            <a:endParaRPr lang="en-US" altLang="en-US" sz="1000" dirty="0">
              <a:latin typeface="Arial" panose="020B0604020202020204" pitchFamily="34" charset="0"/>
            </a:endParaRPr>
          </a:p>
        </p:txBody>
      </p:sp>
      <p:sp>
        <p:nvSpPr>
          <p:cNvPr id="15377" name="Text Box 24">
            <a:extLst>
              <a:ext uri="{FF2B5EF4-FFF2-40B4-BE49-F238E27FC236}">
                <a16:creationId xmlns:a16="http://schemas.microsoft.com/office/drawing/2014/main" id="{99B655D7-1965-4421-BED9-9C83C7953B39}"/>
              </a:ext>
            </a:extLst>
          </p:cNvPr>
          <p:cNvSpPr txBox="1">
            <a:spLocks noChangeArrowheads="1"/>
          </p:cNvSpPr>
          <p:nvPr/>
        </p:nvSpPr>
        <p:spPr bwMode="auto">
          <a:xfrm>
            <a:off x="10531030" y="575429"/>
            <a:ext cx="10973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100" b="1" dirty="0">
                <a:solidFill>
                  <a:schemeClr val="bg1"/>
                </a:solidFill>
                <a:latin typeface="Arial" panose="020B0604020202020204" pitchFamily="34" charset="0"/>
              </a:rPr>
              <a:t>Control</a:t>
            </a:r>
          </a:p>
          <a:p>
            <a:pPr algn="ctr">
              <a:spcBef>
                <a:spcPct val="0"/>
              </a:spcBef>
              <a:buFontTx/>
              <a:buNone/>
            </a:pPr>
            <a:r>
              <a:rPr lang="en-US" altLang="en-US" sz="1100" b="1" dirty="0">
                <a:solidFill>
                  <a:schemeClr val="bg1"/>
                </a:solidFill>
                <a:latin typeface="Arial" panose="020B0604020202020204" pitchFamily="34" charset="0"/>
              </a:rPr>
              <a:t>09.07.2019</a:t>
            </a:r>
            <a:endParaRPr lang="en-US" altLang="en-US" sz="1000" b="1" dirty="0">
              <a:solidFill>
                <a:schemeClr val="bg1"/>
              </a:solidFill>
              <a:latin typeface="Arial" panose="020B0604020202020204" pitchFamily="34" charset="0"/>
            </a:endParaRPr>
          </a:p>
          <a:p>
            <a:pPr>
              <a:spcBef>
                <a:spcPct val="0"/>
              </a:spcBef>
              <a:buFontTx/>
              <a:buNone/>
            </a:pPr>
            <a:endParaRPr lang="en-US" altLang="en-US" sz="1000" dirty="0">
              <a:solidFill>
                <a:schemeClr val="bg1"/>
              </a:solidFill>
              <a:latin typeface="Arial" panose="020B0604020202020204" pitchFamily="34" charset="0"/>
            </a:endParaRPr>
          </a:p>
        </p:txBody>
      </p:sp>
      <p:sp>
        <p:nvSpPr>
          <p:cNvPr id="15378" name="Text Box 25">
            <a:extLst>
              <a:ext uri="{FF2B5EF4-FFF2-40B4-BE49-F238E27FC236}">
                <a16:creationId xmlns:a16="http://schemas.microsoft.com/office/drawing/2014/main" id="{F85A22D5-6AA4-46A0-808B-925B1B79EEA7}"/>
              </a:ext>
            </a:extLst>
          </p:cNvPr>
          <p:cNvSpPr txBox="1">
            <a:spLocks noChangeArrowheads="1"/>
          </p:cNvSpPr>
          <p:nvPr/>
        </p:nvSpPr>
        <p:spPr bwMode="auto">
          <a:xfrm>
            <a:off x="8461670" y="575429"/>
            <a:ext cx="889987"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100" b="1" dirty="0">
                <a:solidFill>
                  <a:schemeClr val="bg1"/>
                </a:solidFill>
                <a:latin typeface="Arial" panose="020B0604020202020204" pitchFamily="34" charset="0"/>
              </a:rPr>
              <a:t>Improve</a:t>
            </a:r>
          </a:p>
          <a:p>
            <a:pPr algn="ctr">
              <a:spcBef>
                <a:spcPct val="0"/>
              </a:spcBef>
              <a:buFontTx/>
              <a:buNone/>
            </a:pPr>
            <a:r>
              <a:rPr lang="en-US" altLang="en-US" sz="1100" b="1" dirty="0">
                <a:solidFill>
                  <a:schemeClr val="bg1"/>
                </a:solidFill>
                <a:latin typeface="Arial" panose="020B0604020202020204" pitchFamily="34" charset="0"/>
              </a:rPr>
              <a:t>08.19.2019</a:t>
            </a:r>
          </a:p>
          <a:p>
            <a:pPr>
              <a:spcBef>
                <a:spcPct val="0"/>
              </a:spcBef>
              <a:buFontTx/>
              <a:buNone/>
            </a:pPr>
            <a:endParaRPr lang="en-US" altLang="en-US" sz="1600" dirty="0">
              <a:solidFill>
                <a:schemeClr val="bg1"/>
              </a:solidFill>
              <a:latin typeface="Arial" panose="020B0604020202020204" pitchFamily="34" charset="0"/>
            </a:endParaRPr>
          </a:p>
        </p:txBody>
      </p:sp>
      <p:sp>
        <p:nvSpPr>
          <p:cNvPr id="15379" name="Text Box 31">
            <a:extLst>
              <a:ext uri="{FF2B5EF4-FFF2-40B4-BE49-F238E27FC236}">
                <a16:creationId xmlns:a16="http://schemas.microsoft.com/office/drawing/2014/main" id="{1C3CF51D-7CE9-4757-A45E-43CC51159AFE}"/>
              </a:ext>
            </a:extLst>
          </p:cNvPr>
          <p:cNvSpPr txBox="1">
            <a:spLocks noChangeArrowheads="1"/>
          </p:cNvSpPr>
          <p:nvPr/>
        </p:nvSpPr>
        <p:spPr bwMode="auto">
          <a:xfrm>
            <a:off x="264535" y="689092"/>
            <a:ext cx="10334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Key Dates ---&gt;</a:t>
            </a:r>
            <a:endParaRPr lang="en-US" altLang="en-US" sz="1000" dirty="0">
              <a:latin typeface="Arial" panose="020B0604020202020204" pitchFamily="34" charset="0"/>
            </a:endParaRPr>
          </a:p>
        </p:txBody>
      </p:sp>
      <p:sp>
        <p:nvSpPr>
          <p:cNvPr id="15380" name="Line 32">
            <a:extLst>
              <a:ext uri="{FF2B5EF4-FFF2-40B4-BE49-F238E27FC236}">
                <a16:creationId xmlns:a16="http://schemas.microsoft.com/office/drawing/2014/main" id="{4E451F6C-9BF8-4AAA-A286-71E5105615EE}"/>
              </a:ext>
            </a:extLst>
          </p:cNvPr>
          <p:cNvSpPr>
            <a:spLocks noChangeShapeType="1"/>
          </p:cNvSpPr>
          <p:nvPr/>
        </p:nvSpPr>
        <p:spPr bwMode="auto">
          <a:xfrm>
            <a:off x="2583496" y="608217"/>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1" name="Line 33">
            <a:extLst>
              <a:ext uri="{FF2B5EF4-FFF2-40B4-BE49-F238E27FC236}">
                <a16:creationId xmlns:a16="http://schemas.microsoft.com/office/drawing/2014/main" id="{F25C5313-E049-4FBB-B115-EB6560527E76}"/>
              </a:ext>
            </a:extLst>
          </p:cNvPr>
          <p:cNvSpPr>
            <a:spLocks noChangeShapeType="1"/>
          </p:cNvSpPr>
          <p:nvPr/>
        </p:nvSpPr>
        <p:spPr bwMode="auto">
          <a:xfrm>
            <a:off x="9954984" y="608217"/>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2" name="Line 34">
            <a:extLst>
              <a:ext uri="{FF2B5EF4-FFF2-40B4-BE49-F238E27FC236}">
                <a16:creationId xmlns:a16="http://schemas.microsoft.com/office/drawing/2014/main" id="{91F76BD2-17CF-4BA7-ABA5-C7BE2DD93FA8}"/>
              </a:ext>
            </a:extLst>
          </p:cNvPr>
          <p:cNvSpPr>
            <a:spLocks noChangeShapeType="1"/>
          </p:cNvSpPr>
          <p:nvPr/>
        </p:nvSpPr>
        <p:spPr bwMode="auto">
          <a:xfrm>
            <a:off x="7924800" y="608217"/>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3" name="Line 35">
            <a:extLst>
              <a:ext uri="{FF2B5EF4-FFF2-40B4-BE49-F238E27FC236}">
                <a16:creationId xmlns:a16="http://schemas.microsoft.com/office/drawing/2014/main" id="{C27E4571-FFB5-4866-BFF4-1176B0EBF770}"/>
              </a:ext>
            </a:extLst>
          </p:cNvPr>
          <p:cNvSpPr>
            <a:spLocks noChangeShapeType="1"/>
          </p:cNvSpPr>
          <p:nvPr/>
        </p:nvSpPr>
        <p:spPr bwMode="auto">
          <a:xfrm>
            <a:off x="6553200" y="608217"/>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4" name="Line 36">
            <a:extLst>
              <a:ext uri="{FF2B5EF4-FFF2-40B4-BE49-F238E27FC236}">
                <a16:creationId xmlns:a16="http://schemas.microsoft.com/office/drawing/2014/main" id="{B29CA425-5833-4C39-BC40-B9D86262F365}"/>
              </a:ext>
            </a:extLst>
          </p:cNvPr>
          <p:cNvSpPr>
            <a:spLocks noChangeShapeType="1"/>
          </p:cNvSpPr>
          <p:nvPr/>
        </p:nvSpPr>
        <p:spPr bwMode="auto">
          <a:xfrm>
            <a:off x="4730664" y="608217"/>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95" name="Rectangle 39">
            <a:extLst>
              <a:ext uri="{FF2B5EF4-FFF2-40B4-BE49-F238E27FC236}">
                <a16:creationId xmlns:a16="http://schemas.microsoft.com/office/drawing/2014/main" id="{4AB46D51-4CEB-4E48-AD8E-D3EB74495895}"/>
              </a:ext>
            </a:extLst>
          </p:cNvPr>
          <p:cNvSpPr>
            <a:spLocks noChangeArrowheads="1"/>
          </p:cNvSpPr>
          <p:nvPr/>
        </p:nvSpPr>
        <p:spPr bwMode="auto">
          <a:xfrm>
            <a:off x="6397469" y="1108075"/>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ANALYZE</a:t>
            </a:r>
          </a:p>
        </p:txBody>
      </p:sp>
      <p:sp>
        <p:nvSpPr>
          <p:cNvPr id="19496" name="Rectangle 40">
            <a:extLst>
              <a:ext uri="{FF2B5EF4-FFF2-40B4-BE49-F238E27FC236}">
                <a16:creationId xmlns:a16="http://schemas.microsoft.com/office/drawing/2014/main" id="{ABBD237F-659B-4013-B20E-E53A5ECE0E10}"/>
              </a:ext>
            </a:extLst>
          </p:cNvPr>
          <p:cNvSpPr>
            <a:spLocks noChangeArrowheads="1"/>
          </p:cNvSpPr>
          <p:nvPr/>
        </p:nvSpPr>
        <p:spPr bwMode="auto">
          <a:xfrm>
            <a:off x="9597185" y="1091477"/>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IMPROVE</a:t>
            </a:r>
          </a:p>
        </p:txBody>
      </p:sp>
      <p:sp>
        <p:nvSpPr>
          <p:cNvPr id="15388" name="Line 43">
            <a:extLst>
              <a:ext uri="{FF2B5EF4-FFF2-40B4-BE49-F238E27FC236}">
                <a16:creationId xmlns:a16="http://schemas.microsoft.com/office/drawing/2014/main" id="{86ECF639-FF7A-436E-A727-2CF856881229}"/>
              </a:ext>
            </a:extLst>
          </p:cNvPr>
          <p:cNvSpPr>
            <a:spLocks noChangeShapeType="1"/>
          </p:cNvSpPr>
          <p:nvPr/>
        </p:nvSpPr>
        <p:spPr bwMode="auto">
          <a:xfrm>
            <a:off x="8602775" y="1436351"/>
            <a:ext cx="31347" cy="5371801"/>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9" name="Rectangle 45">
            <a:extLst>
              <a:ext uri="{FF2B5EF4-FFF2-40B4-BE49-F238E27FC236}">
                <a16:creationId xmlns:a16="http://schemas.microsoft.com/office/drawing/2014/main" id="{589D5639-E5CA-4372-923F-5BD1FF479411}"/>
              </a:ext>
            </a:extLst>
          </p:cNvPr>
          <p:cNvSpPr>
            <a:spLocks noChangeArrowheads="1"/>
          </p:cNvSpPr>
          <p:nvPr/>
        </p:nvSpPr>
        <p:spPr bwMode="auto">
          <a:xfrm>
            <a:off x="4851400" y="365992"/>
            <a:ext cx="5816600" cy="2159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91" name="Line 54">
            <a:extLst>
              <a:ext uri="{FF2B5EF4-FFF2-40B4-BE49-F238E27FC236}">
                <a16:creationId xmlns:a16="http://schemas.microsoft.com/office/drawing/2014/main" id="{436B3A16-C9FA-453A-A398-F7672FD5719A}"/>
              </a:ext>
            </a:extLst>
          </p:cNvPr>
          <p:cNvSpPr>
            <a:spLocks noChangeShapeType="1"/>
          </p:cNvSpPr>
          <p:nvPr/>
        </p:nvSpPr>
        <p:spPr bwMode="auto">
          <a:xfrm>
            <a:off x="2588474" y="1371588"/>
            <a:ext cx="25400" cy="5486412"/>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93" name="Line 77">
            <a:extLst>
              <a:ext uri="{FF2B5EF4-FFF2-40B4-BE49-F238E27FC236}">
                <a16:creationId xmlns:a16="http://schemas.microsoft.com/office/drawing/2014/main" id="{08C48B62-7E2D-41B3-A7BA-0E1B9E37415D}"/>
              </a:ext>
            </a:extLst>
          </p:cNvPr>
          <p:cNvSpPr>
            <a:spLocks noChangeShapeType="1"/>
          </p:cNvSpPr>
          <p:nvPr/>
        </p:nvSpPr>
        <p:spPr bwMode="auto">
          <a:xfrm>
            <a:off x="8776040" y="3943350"/>
            <a:ext cx="3339760"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9534" name="Rectangle 78">
            <a:extLst>
              <a:ext uri="{FF2B5EF4-FFF2-40B4-BE49-F238E27FC236}">
                <a16:creationId xmlns:a16="http://schemas.microsoft.com/office/drawing/2014/main" id="{2028C959-90AF-472C-8FC0-B97CAC202727}"/>
              </a:ext>
            </a:extLst>
          </p:cNvPr>
          <p:cNvSpPr>
            <a:spLocks noChangeArrowheads="1"/>
          </p:cNvSpPr>
          <p:nvPr/>
        </p:nvSpPr>
        <p:spPr bwMode="auto">
          <a:xfrm>
            <a:off x="9591675" y="3996531"/>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CONTROL</a:t>
            </a:r>
          </a:p>
        </p:txBody>
      </p:sp>
      <p:sp>
        <p:nvSpPr>
          <p:cNvPr id="37" name="Title 2">
            <a:extLst>
              <a:ext uri="{FF2B5EF4-FFF2-40B4-BE49-F238E27FC236}">
                <a16:creationId xmlns:a16="http://schemas.microsoft.com/office/drawing/2014/main" id="{FC4E9209-8B9F-421B-95DD-6AA9BB772EDB}"/>
              </a:ext>
            </a:extLst>
          </p:cNvPr>
          <p:cNvSpPr txBox="1">
            <a:spLocks/>
          </p:cNvSpPr>
          <p:nvPr/>
        </p:nvSpPr>
        <p:spPr>
          <a:xfrm>
            <a:off x="734828" y="-60761"/>
            <a:ext cx="11636744" cy="728662"/>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STORYBOARD – Executive Summary – Quoting Time </a:t>
            </a:r>
          </a:p>
        </p:txBody>
      </p:sp>
      <p:pic>
        <p:nvPicPr>
          <p:cNvPr id="3" name="Picture 2">
            <a:extLst>
              <a:ext uri="{FF2B5EF4-FFF2-40B4-BE49-F238E27FC236}">
                <a16:creationId xmlns:a16="http://schemas.microsoft.com/office/drawing/2014/main" id="{8F0AD2B8-04CD-4E07-BA39-0455EF01654A}"/>
              </a:ext>
            </a:extLst>
          </p:cNvPr>
          <p:cNvPicPr>
            <a:picLocks noChangeAspect="1"/>
          </p:cNvPicPr>
          <p:nvPr/>
        </p:nvPicPr>
        <p:blipFill>
          <a:blip r:embed="rId3"/>
          <a:stretch>
            <a:fillRect/>
          </a:stretch>
        </p:blipFill>
        <p:spPr>
          <a:xfrm>
            <a:off x="15451" y="3105799"/>
            <a:ext cx="1455565" cy="1220134"/>
          </a:xfrm>
          <a:prstGeom prst="rect">
            <a:avLst/>
          </a:prstGeom>
        </p:spPr>
      </p:pic>
      <p:sp>
        <p:nvSpPr>
          <p:cNvPr id="5" name="Callout: Down Arrow 4">
            <a:extLst>
              <a:ext uri="{FF2B5EF4-FFF2-40B4-BE49-F238E27FC236}">
                <a16:creationId xmlns:a16="http://schemas.microsoft.com/office/drawing/2014/main" id="{520E4A1C-3744-4E03-A843-152D52943E92}"/>
              </a:ext>
            </a:extLst>
          </p:cNvPr>
          <p:cNvSpPr/>
          <p:nvPr/>
        </p:nvSpPr>
        <p:spPr>
          <a:xfrm>
            <a:off x="168896" y="1432397"/>
            <a:ext cx="2342289" cy="1972606"/>
          </a:xfrm>
          <a:prstGeom prst="downArrowCallout">
            <a:avLst>
              <a:gd name="adj1" fmla="val 19203"/>
              <a:gd name="adj2" fmla="val 15338"/>
              <a:gd name="adj3" fmla="val 21135"/>
              <a:gd name="adj4" fmla="val 73673"/>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u="sng" dirty="0">
                <a:solidFill>
                  <a:srgbClr val="7030A0"/>
                </a:solidFill>
              </a:rPr>
              <a:t>PROBLEM STATEMENT</a:t>
            </a:r>
          </a:p>
          <a:p>
            <a:pPr algn="ctr"/>
            <a:r>
              <a:rPr lang="en-US" sz="1200" b="1" dirty="0">
                <a:solidFill>
                  <a:schemeClr val="accent2">
                    <a:lumMod val="50000"/>
                  </a:schemeClr>
                </a:solidFill>
              </a:rPr>
              <a:t>* Quoting turn around time is too long * Manual Process * Process lacks goal structure * Inconsistent * Unreliable * Losing jobs due to quoting time *</a:t>
            </a:r>
          </a:p>
        </p:txBody>
      </p:sp>
      <p:sp>
        <p:nvSpPr>
          <p:cNvPr id="6" name="Callout: Up Arrow 5">
            <a:extLst>
              <a:ext uri="{FF2B5EF4-FFF2-40B4-BE49-F238E27FC236}">
                <a16:creationId xmlns:a16="http://schemas.microsoft.com/office/drawing/2014/main" id="{F1322027-BA6B-4C59-B5ED-9BE820E0CCF0}"/>
              </a:ext>
            </a:extLst>
          </p:cNvPr>
          <p:cNvSpPr/>
          <p:nvPr/>
        </p:nvSpPr>
        <p:spPr>
          <a:xfrm>
            <a:off x="111706" y="4734557"/>
            <a:ext cx="2316207" cy="2030736"/>
          </a:xfrm>
          <a:prstGeom prst="upArrowCallout">
            <a:avLst>
              <a:gd name="adj1" fmla="val 18146"/>
              <a:gd name="adj2" fmla="val 20215"/>
              <a:gd name="adj3" fmla="val 19059"/>
              <a:gd name="adj4" fmla="val 76923"/>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u="sng" dirty="0">
                <a:solidFill>
                  <a:srgbClr val="7030A0"/>
                </a:solidFill>
              </a:rPr>
              <a:t>BUSINESS</a:t>
            </a:r>
            <a:r>
              <a:rPr lang="en-US" b="1" u="sng" dirty="0">
                <a:solidFill>
                  <a:srgbClr val="7030A0"/>
                </a:solidFill>
              </a:rPr>
              <a:t> IMPACT</a:t>
            </a:r>
          </a:p>
          <a:p>
            <a:pPr algn="ctr"/>
            <a:r>
              <a:rPr lang="en-US" sz="1200" b="1" dirty="0">
                <a:solidFill>
                  <a:schemeClr val="accent2">
                    <a:lumMod val="50000"/>
                  </a:schemeClr>
                </a:solidFill>
              </a:rPr>
              <a:t>* Needs Quicker Process to achieve profitability * Current process will cause business to miss out on profitable opportunities * Improved quote time will increase success *</a:t>
            </a:r>
            <a:endParaRPr lang="en-US" sz="1200" b="1" u="sng" dirty="0">
              <a:solidFill>
                <a:schemeClr val="accent2">
                  <a:lumMod val="50000"/>
                </a:schemeClr>
              </a:solidFill>
            </a:endParaRPr>
          </a:p>
        </p:txBody>
      </p:sp>
      <p:pic>
        <p:nvPicPr>
          <p:cNvPr id="4" name="Graphic 3" descr="Hourglass">
            <a:extLst>
              <a:ext uri="{FF2B5EF4-FFF2-40B4-BE49-F238E27FC236}">
                <a16:creationId xmlns:a16="http://schemas.microsoft.com/office/drawing/2014/main" id="{EEB48D49-486F-4CA0-BE5B-BDFDC0F9A7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067" y="4374176"/>
            <a:ext cx="720761" cy="720761"/>
          </a:xfrm>
          <a:prstGeom prst="rect">
            <a:avLst/>
          </a:prstGeom>
        </p:spPr>
      </p:pic>
      <p:pic>
        <p:nvPicPr>
          <p:cNvPr id="8" name="Graphic 7" descr="Stopwatch">
            <a:extLst>
              <a:ext uri="{FF2B5EF4-FFF2-40B4-BE49-F238E27FC236}">
                <a16:creationId xmlns:a16="http://schemas.microsoft.com/office/drawing/2014/main" id="{6C8042FF-F94D-4406-ADF5-2D43E993703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59824" y="2881134"/>
            <a:ext cx="641350" cy="641350"/>
          </a:xfrm>
          <a:prstGeom prst="rect">
            <a:avLst/>
          </a:prstGeom>
        </p:spPr>
      </p:pic>
      <p:sp>
        <p:nvSpPr>
          <p:cNvPr id="9" name="Speech Bubble: Oval 8">
            <a:extLst>
              <a:ext uri="{FF2B5EF4-FFF2-40B4-BE49-F238E27FC236}">
                <a16:creationId xmlns:a16="http://schemas.microsoft.com/office/drawing/2014/main" id="{7CD1D4CF-7928-4548-A2C2-DB56786B2079}"/>
              </a:ext>
            </a:extLst>
          </p:cNvPr>
          <p:cNvSpPr/>
          <p:nvPr/>
        </p:nvSpPr>
        <p:spPr>
          <a:xfrm>
            <a:off x="1304192" y="3716955"/>
            <a:ext cx="1253905" cy="1220134"/>
          </a:xfrm>
          <a:prstGeom prst="wedgeEllipseCallout">
            <a:avLst>
              <a:gd name="adj1" fmla="val -28552"/>
              <a:gd name="adj2" fmla="val -79183"/>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GOAL:</a:t>
            </a:r>
          </a:p>
          <a:p>
            <a:pPr algn="ctr"/>
            <a:r>
              <a:rPr lang="en-US" sz="1200" dirty="0">
                <a:solidFill>
                  <a:schemeClr val="tx1"/>
                </a:solidFill>
              </a:rPr>
              <a:t>Complete quotes in 2 days or less!</a:t>
            </a:r>
          </a:p>
        </p:txBody>
      </p:sp>
      <p:pic>
        <p:nvPicPr>
          <p:cNvPr id="41" name="Picture 40">
            <a:extLst>
              <a:ext uri="{FF2B5EF4-FFF2-40B4-BE49-F238E27FC236}">
                <a16:creationId xmlns:a16="http://schemas.microsoft.com/office/drawing/2014/main" id="{9995F2F6-677A-44C4-BE8E-24559E388DAE}"/>
              </a:ext>
            </a:extLst>
          </p:cNvPr>
          <p:cNvPicPr>
            <a:picLocks noChangeAspect="1"/>
          </p:cNvPicPr>
          <p:nvPr/>
        </p:nvPicPr>
        <p:blipFill>
          <a:blip r:embed="rId8"/>
          <a:stretch>
            <a:fillRect/>
          </a:stretch>
        </p:blipFill>
        <p:spPr>
          <a:xfrm>
            <a:off x="2713225" y="3341729"/>
            <a:ext cx="2219818" cy="3423564"/>
          </a:xfrm>
          <a:prstGeom prst="rect">
            <a:avLst/>
          </a:prstGeom>
        </p:spPr>
      </p:pic>
      <p:pic>
        <p:nvPicPr>
          <p:cNvPr id="42" name="Picture 41">
            <a:extLst>
              <a:ext uri="{FF2B5EF4-FFF2-40B4-BE49-F238E27FC236}">
                <a16:creationId xmlns:a16="http://schemas.microsoft.com/office/drawing/2014/main" id="{DFDFF7BC-AC00-4D41-83F5-6D2723526AE6}"/>
              </a:ext>
            </a:extLst>
          </p:cNvPr>
          <p:cNvPicPr>
            <a:picLocks noChangeAspect="1"/>
          </p:cNvPicPr>
          <p:nvPr/>
        </p:nvPicPr>
        <p:blipFill>
          <a:blip r:embed="rId9"/>
          <a:stretch>
            <a:fillRect/>
          </a:stretch>
        </p:blipFill>
        <p:spPr>
          <a:xfrm>
            <a:off x="2775797" y="1486424"/>
            <a:ext cx="2689164" cy="1679537"/>
          </a:xfrm>
          <a:prstGeom prst="rect">
            <a:avLst/>
          </a:prstGeom>
          <a:effectLst>
            <a:glow rad="127000">
              <a:schemeClr val="accent1">
                <a:alpha val="40000"/>
              </a:schemeClr>
            </a:glow>
          </a:effectLst>
        </p:spPr>
      </p:pic>
      <p:sp>
        <p:nvSpPr>
          <p:cNvPr id="12" name="Speech Bubble: Rectangle 11">
            <a:extLst>
              <a:ext uri="{FF2B5EF4-FFF2-40B4-BE49-F238E27FC236}">
                <a16:creationId xmlns:a16="http://schemas.microsoft.com/office/drawing/2014/main" id="{39EAC684-2785-47F6-AED1-874D14DD8064}"/>
              </a:ext>
            </a:extLst>
          </p:cNvPr>
          <p:cNvSpPr/>
          <p:nvPr/>
        </p:nvSpPr>
        <p:spPr>
          <a:xfrm>
            <a:off x="4965695" y="3341728"/>
            <a:ext cx="667378" cy="1524185"/>
          </a:xfrm>
          <a:prstGeom prst="wedgeRectCallout">
            <a:avLst>
              <a:gd name="adj1" fmla="val 7432"/>
              <a:gd name="adj2" fmla="val -80960"/>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80% </a:t>
            </a:r>
          </a:p>
          <a:p>
            <a:pPr algn="ctr"/>
            <a:r>
              <a:rPr lang="en-US" sz="1000" dirty="0">
                <a:solidFill>
                  <a:schemeClr val="tx1"/>
                </a:solidFill>
              </a:rPr>
              <a:t>Hours to</a:t>
            </a:r>
          </a:p>
          <a:p>
            <a:pPr algn="ctr"/>
            <a:r>
              <a:rPr lang="en-US" sz="1000" dirty="0">
                <a:solidFill>
                  <a:schemeClr val="tx1"/>
                </a:solidFill>
              </a:rPr>
              <a:t>focus &amp;</a:t>
            </a:r>
          </a:p>
          <a:p>
            <a:pPr algn="ctr"/>
            <a:r>
              <a:rPr lang="en-US" sz="1000" dirty="0">
                <a:solidFill>
                  <a:schemeClr val="tx1"/>
                </a:solidFill>
              </a:rPr>
              <a:t>improve </a:t>
            </a:r>
          </a:p>
          <a:p>
            <a:pPr algn="ctr"/>
            <a:r>
              <a:rPr lang="en-US" sz="1000" dirty="0">
                <a:solidFill>
                  <a:schemeClr val="tx1"/>
                </a:solidFill>
              </a:rPr>
              <a:t>*Review</a:t>
            </a:r>
          </a:p>
          <a:p>
            <a:pPr algn="ctr"/>
            <a:r>
              <a:rPr lang="en-US" sz="1000" dirty="0">
                <a:solidFill>
                  <a:schemeClr val="tx1"/>
                </a:solidFill>
              </a:rPr>
              <a:t>*Mat Qt</a:t>
            </a:r>
          </a:p>
          <a:p>
            <a:pPr algn="ctr"/>
            <a:r>
              <a:rPr lang="en-US" sz="1000" dirty="0">
                <a:solidFill>
                  <a:schemeClr val="tx1"/>
                </a:solidFill>
              </a:rPr>
              <a:t>*OSP Qt</a:t>
            </a:r>
          </a:p>
          <a:p>
            <a:pPr algn="ctr"/>
            <a:r>
              <a:rPr lang="en-US" sz="1000" dirty="0">
                <a:solidFill>
                  <a:schemeClr val="tx1"/>
                </a:solidFill>
              </a:rPr>
              <a:t>*LBR Qt</a:t>
            </a:r>
          </a:p>
        </p:txBody>
      </p:sp>
      <p:sp>
        <p:nvSpPr>
          <p:cNvPr id="45" name="Speech Bubble: Rectangle 44">
            <a:extLst>
              <a:ext uri="{FF2B5EF4-FFF2-40B4-BE49-F238E27FC236}">
                <a16:creationId xmlns:a16="http://schemas.microsoft.com/office/drawing/2014/main" id="{57B23B56-8B70-45D0-922C-1E91CD309ECF}"/>
              </a:ext>
            </a:extLst>
          </p:cNvPr>
          <p:cNvSpPr/>
          <p:nvPr/>
        </p:nvSpPr>
        <p:spPr>
          <a:xfrm>
            <a:off x="4965695" y="4937089"/>
            <a:ext cx="667378" cy="1524185"/>
          </a:xfrm>
          <a:prstGeom prst="wedgeRectCallout">
            <a:avLst>
              <a:gd name="adj1" fmla="val -48026"/>
              <a:gd name="adj2" fmla="val 68665"/>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Mean:</a:t>
            </a:r>
          </a:p>
          <a:p>
            <a:pPr algn="ctr"/>
            <a:r>
              <a:rPr lang="en-US" sz="1200" b="1" dirty="0">
                <a:solidFill>
                  <a:schemeClr val="tx1"/>
                </a:solidFill>
              </a:rPr>
              <a:t>3.6 </a:t>
            </a:r>
            <a:r>
              <a:rPr lang="en-US" sz="1050" dirty="0">
                <a:solidFill>
                  <a:schemeClr val="tx1"/>
                </a:solidFill>
              </a:rPr>
              <a:t>days to submit quote back to </a:t>
            </a:r>
            <a:r>
              <a:rPr lang="en-US" sz="1050" dirty="0" err="1">
                <a:solidFill>
                  <a:schemeClr val="tx1"/>
                </a:solidFill>
              </a:rPr>
              <a:t>cust</a:t>
            </a:r>
            <a:r>
              <a:rPr lang="en-US" sz="1050" dirty="0">
                <a:solidFill>
                  <a:schemeClr val="tx1"/>
                </a:solidFill>
              </a:rPr>
              <a:t>.</a:t>
            </a:r>
            <a:endParaRPr lang="en-US" sz="1000" dirty="0">
              <a:solidFill>
                <a:schemeClr val="tx1"/>
              </a:solidFill>
            </a:endParaRPr>
          </a:p>
        </p:txBody>
      </p:sp>
      <p:pic>
        <p:nvPicPr>
          <p:cNvPr id="2" name="Picture 1">
            <a:extLst>
              <a:ext uri="{FF2B5EF4-FFF2-40B4-BE49-F238E27FC236}">
                <a16:creationId xmlns:a16="http://schemas.microsoft.com/office/drawing/2014/main" id="{2549137E-550B-4939-A200-4182D39A95C8}"/>
              </a:ext>
            </a:extLst>
          </p:cNvPr>
          <p:cNvPicPr>
            <a:picLocks noChangeAspect="1"/>
          </p:cNvPicPr>
          <p:nvPr/>
        </p:nvPicPr>
        <p:blipFill>
          <a:blip r:embed="rId10"/>
          <a:stretch>
            <a:fillRect/>
          </a:stretch>
        </p:blipFill>
        <p:spPr>
          <a:xfrm>
            <a:off x="8677541" y="4227729"/>
            <a:ext cx="3349529" cy="2141876"/>
          </a:xfrm>
          <a:prstGeom prst="rect">
            <a:avLst/>
          </a:prstGeom>
        </p:spPr>
      </p:pic>
      <p:pic>
        <p:nvPicPr>
          <p:cNvPr id="7" name="Picture 6">
            <a:extLst>
              <a:ext uri="{FF2B5EF4-FFF2-40B4-BE49-F238E27FC236}">
                <a16:creationId xmlns:a16="http://schemas.microsoft.com/office/drawing/2014/main" id="{969AAABB-A362-477C-831B-CDEB51AC1B1E}"/>
              </a:ext>
            </a:extLst>
          </p:cNvPr>
          <p:cNvPicPr>
            <a:picLocks noChangeAspect="1"/>
          </p:cNvPicPr>
          <p:nvPr/>
        </p:nvPicPr>
        <p:blipFill>
          <a:blip r:embed="rId11"/>
          <a:stretch>
            <a:fillRect/>
          </a:stretch>
        </p:blipFill>
        <p:spPr>
          <a:xfrm>
            <a:off x="8625026" y="1392439"/>
            <a:ext cx="3321278" cy="1795745"/>
          </a:xfrm>
          <a:prstGeom prst="rect">
            <a:avLst/>
          </a:prstGeom>
        </p:spPr>
      </p:pic>
      <p:pic>
        <p:nvPicPr>
          <p:cNvPr id="44" name="Picture 43">
            <a:extLst>
              <a:ext uri="{FF2B5EF4-FFF2-40B4-BE49-F238E27FC236}">
                <a16:creationId xmlns:a16="http://schemas.microsoft.com/office/drawing/2014/main" id="{721E7274-431D-49E2-9931-081638FE3CA2}"/>
              </a:ext>
            </a:extLst>
          </p:cNvPr>
          <p:cNvPicPr>
            <a:picLocks noChangeAspect="1"/>
          </p:cNvPicPr>
          <p:nvPr/>
        </p:nvPicPr>
        <p:blipFill>
          <a:blip r:embed="rId12"/>
          <a:stretch>
            <a:fillRect/>
          </a:stretch>
        </p:blipFill>
        <p:spPr>
          <a:xfrm>
            <a:off x="5802730" y="2538279"/>
            <a:ext cx="2715984" cy="1524185"/>
          </a:xfrm>
          <a:prstGeom prst="rect">
            <a:avLst/>
          </a:prstGeom>
          <a:effectLst>
            <a:glow rad="127000">
              <a:schemeClr val="accent1">
                <a:alpha val="40000"/>
              </a:schemeClr>
            </a:glow>
          </a:effectLst>
        </p:spPr>
      </p:pic>
      <p:pic>
        <p:nvPicPr>
          <p:cNvPr id="47" name="Picture 46">
            <a:extLst>
              <a:ext uri="{FF2B5EF4-FFF2-40B4-BE49-F238E27FC236}">
                <a16:creationId xmlns:a16="http://schemas.microsoft.com/office/drawing/2014/main" id="{E019190B-70D5-47D8-8A0E-0C9F69DCDF23}"/>
              </a:ext>
            </a:extLst>
          </p:cNvPr>
          <p:cNvPicPr>
            <a:picLocks noChangeAspect="1"/>
          </p:cNvPicPr>
          <p:nvPr/>
        </p:nvPicPr>
        <p:blipFill>
          <a:blip r:embed="rId13"/>
          <a:stretch>
            <a:fillRect/>
          </a:stretch>
        </p:blipFill>
        <p:spPr>
          <a:xfrm>
            <a:off x="5760510" y="5356873"/>
            <a:ext cx="2807525" cy="1373788"/>
          </a:xfrm>
          <a:prstGeom prst="rect">
            <a:avLst/>
          </a:prstGeom>
          <a:effectLst>
            <a:glow rad="127000">
              <a:schemeClr val="accent1">
                <a:alpha val="40000"/>
              </a:schemeClr>
            </a:glow>
          </a:effectLst>
        </p:spPr>
      </p:pic>
      <p:sp>
        <p:nvSpPr>
          <p:cNvPr id="39" name="Explosion: 8 Points 38">
            <a:extLst>
              <a:ext uri="{FF2B5EF4-FFF2-40B4-BE49-F238E27FC236}">
                <a16:creationId xmlns:a16="http://schemas.microsoft.com/office/drawing/2014/main" id="{C524A635-6BED-4710-89E0-875DD3CD234F}"/>
              </a:ext>
            </a:extLst>
          </p:cNvPr>
          <p:cNvSpPr/>
          <p:nvPr/>
        </p:nvSpPr>
        <p:spPr>
          <a:xfrm>
            <a:off x="10566507" y="3201810"/>
            <a:ext cx="1601007" cy="117236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Sigma Quality Level</a:t>
            </a:r>
          </a:p>
          <a:p>
            <a:pPr algn="ctr"/>
            <a:r>
              <a:rPr lang="en-US" sz="1200" b="1" dirty="0">
                <a:solidFill>
                  <a:srgbClr val="FFFF99"/>
                </a:solidFill>
              </a:rPr>
              <a:t>3.8</a:t>
            </a:r>
            <a:endParaRPr lang="en-US" sz="1600" b="1" dirty="0">
              <a:solidFill>
                <a:srgbClr val="FFFF99"/>
              </a:solidFill>
            </a:endParaRPr>
          </a:p>
        </p:txBody>
      </p:sp>
      <p:sp>
        <p:nvSpPr>
          <p:cNvPr id="10" name="Arrow: Circular 9">
            <a:extLst>
              <a:ext uri="{FF2B5EF4-FFF2-40B4-BE49-F238E27FC236}">
                <a16:creationId xmlns:a16="http://schemas.microsoft.com/office/drawing/2014/main" id="{611A797F-A06A-4711-A523-7EA6437076F8}"/>
              </a:ext>
            </a:extLst>
          </p:cNvPr>
          <p:cNvSpPr/>
          <p:nvPr/>
        </p:nvSpPr>
        <p:spPr>
          <a:xfrm rot="15755816" flipV="1">
            <a:off x="11003273" y="5710926"/>
            <a:ext cx="950272" cy="1171261"/>
          </a:xfrm>
          <a:prstGeom prst="circularArrow">
            <a:avLst>
              <a:gd name="adj1" fmla="val 12500"/>
              <a:gd name="adj2" fmla="val 1142319"/>
              <a:gd name="adj3" fmla="val 20457681"/>
              <a:gd name="adj4" fmla="val 10399920"/>
              <a:gd name="adj5" fmla="val 12500"/>
            </a:avLst>
          </a:prstGeom>
          <a:solidFill>
            <a:srgbClr val="E5E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F8F8D7DF-E115-431B-A49B-BDCA0BCE9642}"/>
              </a:ext>
            </a:extLst>
          </p:cNvPr>
          <p:cNvSpPr/>
          <p:nvPr/>
        </p:nvSpPr>
        <p:spPr>
          <a:xfrm>
            <a:off x="8720804" y="6369605"/>
            <a:ext cx="3144645" cy="438547"/>
          </a:xfrm>
          <a:prstGeom prst="rect">
            <a:avLst/>
          </a:prstGeom>
          <a:solidFill>
            <a:srgbClr val="E5E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Control chart shows the new process was implemented and was a success in reducing quoting hours! We will continue with the new process</a:t>
            </a:r>
          </a:p>
        </p:txBody>
      </p:sp>
      <p:sp>
        <p:nvSpPr>
          <p:cNvPr id="13" name="Speech Bubble: Rectangle with Corners Rounded 12">
            <a:extLst>
              <a:ext uri="{FF2B5EF4-FFF2-40B4-BE49-F238E27FC236}">
                <a16:creationId xmlns:a16="http://schemas.microsoft.com/office/drawing/2014/main" id="{9F119FCC-1FC7-445B-B858-1267CB8B4693}"/>
              </a:ext>
            </a:extLst>
          </p:cNvPr>
          <p:cNvSpPr/>
          <p:nvPr/>
        </p:nvSpPr>
        <p:spPr>
          <a:xfrm>
            <a:off x="8721999" y="3233377"/>
            <a:ext cx="1792824" cy="656793"/>
          </a:xfrm>
          <a:prstGeom prst="wedgeRoundRectCallout">
            <a:avLst>
              <a:gd name="adj1" fmla="val 89300"/>
              <a:gd name="adj2" fmla="val -125033"/>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Scatter Plot clearly displays the reduction in quoting time hours from improvement efforts </a:t>
            </a:r>
          </a:p>
        </p:txBody>
      </p:sp>
      <p:sp>
        <p:nvSpPr>
          <p:cNvPr id="14" name="Ribbon: Curved and Tilted Up 13">
            <a:extLst>
              <a:ext uri="{FF2B5EF4-FFF2-40B4-BE49-F238E27FC236}">
                <a16:creationId xmlns:a16="http://schemas.microsoft.com/office/drawing/2014/main" id="{A2CA33B4-1938-45B9-9370-E2C02DC92CAA}"/>
              </a:ext>
            </a:extLst>
          </p:cNvPr>
          <p:cNvSpPr/>
          <p:nvPr/>
        </p:nvSpPr>
        <p:spPr>
          <a:xfrm>
            <a:off x="5799614" y="4247214"/>
            <a:ext cx="2709240" cy="945499"/>
          </a:xfrm>
          <a:prstGeom prst="ellipseRibbon2">
            <a:avLst>
              <a:gd name="adj1" fmla="val 25000"/>
              <a:gd name="adj2" fmla="val 68282"/>
              <a:gd name="adj3" fmla="val 12500"/>
            </a:avLst>
          </a:prstGeom>
          <a:solidFill>
            <a:srgbClr val="FFCC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SUCCESS!!!</a:t>
            </a:r>
          </a:p>
        </p:txBody>
      </p:sp>
      <p:sp>
        <p:nvSpPr>
          <p:cNvPr id="15" name="Scroll: Horizontal 14">
            <a:extLst>
              <a:ext uri="{FF2B5EF4-FFF2-40B4-BE49-F238E27FC236}">
                <a16:creationId xmlns:a16="http://schemas.microsoft.com/office/drawing/2014/main" id="{BCEBF34B-9AAE-4A20-BB33-445DB11286F7}"/>
              </a:ext>
            </a:extLst>
          </p:cNvPr>
          <p:cNvSpPr/>
          <p:nvPr/>
        </p:nvSpPr>
        <p:spPr>
          <a:xfrm>
            <a:off x="5790339" y="1330471"/>
            <a:ext cx="2740766" cy="1064239"/>
          </a:xfrm>
          <a:prstGeom prst="horizontalScroll">
            <a:avLst/>
          </a:prstGeom>
          <a:solidFill>
            <a:srgbClr val="E5E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Time Series analysis showing higher quoting time prior to improvement and decreased quoting time after new process implementation</a:t>
            </a:r>
          </a:p>
        </p:txBody>
      </p:sp>
      <p:sp>
        <p:nvSpPr>
          <p:cNvPr id="16" name="Speech Bubble: Oval 15">
            <a:extLst>
              <a:ext uri="{FF2B5EF4-FFF2-40B4-BE49-F238E27FC236}">
                <a16:creationId xmlns:a16="http://schemas.microsoft.com/office/drawing/2014/main" id="{14D36118-0350-4333-82C9-0BEB3CFA19B9}"/>
              </a:ext>
            </a:extLst>
          </p:cNvPr>
          <p:cNvSpPr/>
          <p:nvPr/>
        </p:nvSpPr>
        <p:spPr>
          <a:xfrm>
            <a:off x="6705867" y="5192713"/>
            <a:ext cx="1862168" cy="603250"/>
          </a:xfrm>
          <a:prstGeom prst="wedgeEllipseCallout">
            <a:avLst>
              <a:gd name="adj1" fmla="val 33519"/>
              <a:gd name="adj2" fmla="val 75869"/>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Regression shows meaningful variables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11">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3" name="Straight Connector 12">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5" name="Straight Connector 13">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Title 2"/>
          <p:cNvSpPr>
            <a:spLocks noGrp="1"/>
          </p:cNvSpPr>
          <p:nvPr>
            <p:ph type="title"/>
          </p:nvPr>
        </p:nvSpPr>
        <p:spPr>
          <a:xfrm>
            <a:off x="848085" y="3114523"/>
            <a:ext cx="2232646" cy="620485"/>
          </a:xfrm>
        </p:spPr>
        <p:txBody>
          <a:bodyPr anchor="ctr">
            <a:normAutofit fontScale="90000"/>
          </a:bodyPr>
          <a:lstStyle/>
          <a:p>
            <a:r>
              <a:rPr lang="en-US" sz="4100" dirty="0">
                <a:solidFill>
                  <a:schemeClr val="accent1">
                    <a:lumMod val="75000"/>
                  </a:schemeClr>
                </a:solidFill>
              </a:rPr>
              <a:t>DEFINE</a:t>
            </a:r>
          </a:p>
        </p:txBody>
      </p:sp>
      <p:sp>
        <p:nvSpPr>
          <p:cNvPr id="23" name="Rectangle 22">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Content Placeholder 1">
            <a:extLst>
              <a:ext uri="{FF2B5EF4-FFF2-40B4-BE49-F238E27FC236}">
                <a16:creationId xmlns:a16="http://schemas.microsoft.com/office/drawing/2014/main" id="{B94EA593-C36C-4C2B-8DD3-F5347333D5BD}"/>
              </a:ext>
            </a:extLst>
          </p:cNvPr>
          <p:cNvGraphicFramePr>
            <a:graphicFrameLocks noGrp="1"/>
          </p:cNvGraphicFramePr>
          <p:nvPr>
            <p:ph idx="1"/>
            <p:extLst>
              <p:ext uri="{D42A27DB-BD31-4B8C-83A1-F6EECF244321}">
                <p14:modId xmlns:p14="http://schemas.microsoft.com/office/powerpoint/2010/main" val="2903839723"/>
              </p:ext>
            </p:extLst>
          </p:nvPr>
        </p:nvGraphicFramePr>
        <p:xfrm>
          <a:off x="4492799" y="222779"/>
          <a:ext cx="7334290" cy="6473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2208560" y="19199"/>
            <a:ext cx="6316436" cy="527957"/>
          </a:xfrm>
        </p:spPr>
        <p:txBody>
          <a:bodyPr>
            <a:normAutofit fontScale="90000"/>
          </a:bodyPr>
          <a:lstStyle/>
          <a:p>
            <a:r>
              <a:rPr lang="en-US" dirty="0"/>
              <a:t>CURRENT PROCESS: PROCESS MAP </a:t>
            </a:r>
          </a:p>
        </p:txBody>
      </p:sp>
      <p:sp>
        <p:nvSpPr>
          <p:cNvPr id="12" name="Isosceles Triangle 11">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9" name="Picture 8">
            <a:extLst>
              <a:ext uri="{FF2B5EF4-FFF2-40B4-BE49-F238E27FC236}">
                <a16:creationId xmlns:a16="http://schemas.microsoft.com/office/drawing/2014/main" id="{DAB4579F-85EC-4975-8675-F7013FD4CEFD}"/>
              </a:ext>
            </a:extLst>
          </p:cNvPr>
          <p:cNvPicPr>
            <a:picLocks noChangeAspect="1"/>
          </p:cNvPicPr>
          <p:nvPr/>
        </p:nvPicPr>
        <p:blipFill>
          <a:blip r:embed="rId2"/>
          <a:stretch>
            <a:fillRect/>
          </a:stretch>
        </p:blipFill>
        <p:spPr>
          <a:xfrm>
            <a:off x="151128" y="357490"/>
            <a:ext cx="12396579" cy="6678386"/>
          </a:xfrm>
          <a:prstGeom prst="rect">
            <a:avLst/>
          </a:prstGeom>
        </p:spPr>
      </p:pic>
      <p:sp>
        <p:nvSpPr>
          <p:cNvPr id="8" name="Rectangle 7">
            <a:extLst>
              <a:ext uri="{FF2B5EF4-FFF2-40B4-BE49-F238E27FC236}">
                <a16:creationId xmlns:a16="http://schemas.microsoft.com/office/drawing/2014/main" id="{64948664-F757-4439-900F-82490AE362D9}"/>
              </a:ext>
            </a:extLst>
          </p:cNvPr>
          <p:cNvSpPr/>
          <p:nvPr/>
        </p:nvSpPr>
        <p:spPr>
          <a:xfrm>
            <a:off x="6732814" y="3184072"/>
            <a:ext cx="2786743" cy="33582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Process Map: provides a graphical tool for documenting the current steps involved to turn around a completed quote.</a:t>
            </a:r>
          </a:p>
          <a:p>
            <a:pPr algn="ctr"/>
            <a:endParaRPr lang="en-US" sz="1600" dirty="0"/>
          </a:p>
          <a:p>
            <a:pPr algn="ctr"/>
            <a:r>
              <a:rPr lang="en-US" sz="1600" dirty="0"/>
              <a:t>The daily activities of the quoting process are displayed. This allows us to understand and visualize the current steps involved in producing a quote in response to an RFQ.</a:t>
            </a:r>
          </a:p>
        </p:txBody>
      </p:sp>
      <p:sp>
        <p:nvSpPr>
          <p:cNvPr id="13" name="Explosion: 8 Points 12">
            <a:extLst>
              <a:ext uri="{FF2B5EF4-FFF2-40B4-BE49-F238E27FC236}">
                <a16:creationId xmlns:a16="http://schemas.microsoft.com/office/drawing/2014/main" id="{0CD1DEDF-F3C7-4031-AF3E-C5AA10D2C124}"/>
              </a:ext>
            </a:extLst>
          </p:cNvPr>
          <p:cNvSpPr/>
          <p:nvPr/>
        </p:nvSpPr>
        <p:spPr>
          <a:xfrm>
            <a:off x="536890" y="2359479"/>
            <a:ext cx="3082610" cy="2666999"/>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Sigma Quality Level</a:t>
            </a:r>
          </a:p>
          <a:p>
            <a:pPr algn="ctr"/>
            <a:r>
              <a:rPr lang="en-US" sz="2400" b="1" dirty="0">
                <a:solidFill>
                  <a:srgbClr val="FFFF99"/>
                </a:solidFill>
              </a:rPr>
              <a:t>2.1</a:t>
            </a:r>
          </a:p>
        </p:txBody>
      </p:sp>
      <p:sp>
        <p:nvSpPr>
          <p:cNvPr id="16" name="Rectangle: Rounded Corners 15">
            <a:extLst>
              <a:ext uri="{FF2B5EF4-FFF2-40B4-BE49-F238E27FC236}">
                <a16:creationId xmlns:a16="http://schemas.microsoft.com/office/drawing/2014/main" id="{8667E2E7-961F-4A41-BDFB-DF37F63EEE2C}"/>
              </a:ext>
            </a:extLst>
          </p:cNvPr>
          <p:cNvSpPr/>
          <p:nvPr/>
        </p:nvSpPr>
        <p:spPr>
          <a:xfrm>
            <a:off x="9004807" y="74427"/>
            <a:ext cx="3036065" cy="854527"/>
          </a:xfrm>
          <a:prstGeom prst="round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DEFINE - MEASURE – ANALYZE – IMPROVE - CONTROL</a:t>
            </a:r>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53F7-7780-4458-817E-BF69C99F4843}"/>
              </a:ext>
            </a:extLst>
          </p:cNvPr>
          <p:cNvSpPr>
            <a:spLocks noGrp="1"/>
          </p:cNvSpPr>
          <p:nvPr>
            <p:ph type="title"/>
          </p:nvPr>
        </p:nvSpPr>
        <p:spPr>
          <a:xfrm>
            <a:off x="3167590" y="62677"/>
            <a:ext cx="5856817" cy="698500"/>
          </a:xfrm>
        </p:spPr>
        <p:txBody>
          <a:bodyPr/>
          <a:lstStyle/>
          <a:p>
            <a:r>
              <a:rPr lang="en-US" dirty="0"/>
              <a:t>SQL - SIGMA QUALITY LEVEL</a:t>
            </a:r>
          </a:p>
        </p:txBody>
      </p:sp>
      <p:sp>
        <p:nvSpPr>
          <p:cNvPr id="5" name="Flowchart: Alternate Process 4">
            <a:extLst>
              <a:ext uri="{FF2B5EF4-FFF2-40B4-BE49-F238E27FC236}">
                <a16:creationId xmlns:a16="http://schemas.microsoft.com/office/drawing/2014/main" id="{D0D5215A-5F57-491A-B7E8-81E8ED055DD0}"/>
              </a:ext>
            </a:extLst>
          </p:cNvPr>
          <p:cNvSpPr/>
          <p:nvPr/>
        </p:nvSpPr>
        <p:spPr>
          <a:xfrm>
            <a:off x="2111373" y="1005652"/>
            <a:ext cx="7969250" cy="444500"/>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DEFECT = </a:t>
            </a:r>
            <a:r>
              <a:rPr lang="en-US" sz="2000" i="1" dirty="0">
                <a:solidFill>
                  <a:schemeClr val="tx1"/>
                </a:solidFill>
              </a:rPr>
              <a:t>When quote turn-around time exceeds 2 days</a:t>
            </a:r>
          </a:p>
        </p:txBody>
      </p:sp>
      <p:pic>
        <p:nvPicPr>
          <p:cNvPr id="6" name="Picture 5">
            <a:extLst>
              <a:ext uri="{FF2B5EF4-FFF2-40B4-BE49-F238E27FC236}">
                <a16:creationId xmlns:a16="http://schemas.microsoft.com/office/drawing/2014/main" id="{56D71EF8-B44E-4720-904F-3F7D3F574A40}"/>
              </a:ext>
            </a:extLst>
          </p:cNvPr>
          <p:cNvPicPr>
            <a:picLocks noChangeAspect="1"/>
          </p:cNvPicPr>
          <p:nvPr/>
        </p:nvPicPr>
        <p:blipFill>
          <a:blip r:embed="rId2"/>
          <a:stretch>
            <a:fillRect/>
          </a:stretch>
        </p:blipFill>
        <p:spPr>
          <a:xfrm>
            <a:off x="396735" y="1773179"/>
            <a:ext cx="11398529" cy="3095742"/>
          </a:xfrm>
          <a:prstGeom prst="rect">
            <a:avLst/>
          </a:prstGeom>
          <a:effectLst>
            <a:glow rad="254000">
              <a:schemeClr val="accent1">
                <a:alpha val="40000"/>
              </a:schemeClr>
            </a:glow>
          </a:effectLst>
        </p:spPr>
      </p:pic>
      <p:sp>
        <p:nvSpPr>
          <p:cNvPr id="12" name="Rectangle: Folded Corner 11">
            <a:extLst>
              <a:ext uri="{FF2B5EF4-FFF2-40B4-BE49-F238E27FC236}">
                <a16:creationId xmlns:a16="http://schemas.microsoft.com/office/drawing/2014/main" id="{E671063D-551F-4C74-9D48-4A1019BE23EB}"/>
              </a:ext>
            </a:extLst>
          </p:cNvPr>
          <p:cNvSpPr/>
          <p:nvPr/>
        </p:nvSpPr>
        <p:spPr>
          <a:xfrm>
            <a:off x="1009650" y="5221346"/>
            <a:ext cx="10414000" cy="1420754"/>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Our Sigma Quality Level of </a:t>
            </a:r>
            <a:r>
              <a:rPr lang="en-US" b="1" dirty="0">
                <a:solidFill>
                  <a:schemeClr val="tx1"/>
                </a:solidFill>
              </a:rPr>
              <a:t>3.8</a:t>
            </a:r>
            <a:r>
              <a:rPr lang="en-US" dirty="0">
                <a:solidFill>
                  <a:schemeClr val="tx1"/>
                </a:solidFill>
              </a:rPr>
              <a:t> after the process improvements were implemented is higher than our beginning Sigma Quality Level of </a:t>
            </a:r>
            <a:r>
              <a:rPr lang="en-US" b="1" dirty="0">
                <a:solidFill>
                  <a:schemeClr val="tx1"/>
                </a:solidFill>
              </a:rPr>
              <a:t>2.1</a:t>
            </a:r>
            <a:r>
              <a:rPr lang="en-US" dirty="0">
                <a:solidFill>
                  <a:schemeClr val="tx1"/>
                </a:solidFill>
              </a:rPr>
              <a:t>. This concludes that our process improvement efforts did in fact decrease our (DPMO) Defects Per Million Opportunities which signifies a positive outcome from our improvement efforts.</a:t>
            </a:r>
          </a:p>
        </p:txBody>
      </p:sp>
      <p:sp>
        <p:nvSpPr>
          <p:cNvPr id="7" name="Rectangle: Rounded Corners 6">
            <a:extLst>
              <a:ext uri="{FF2B5EF4-FFF2-40B4-BE49-F238E27FC236}">
                <a16:creationId xmlns:a16="http://schemas.microsoft.com/office/drawing/2014/main" id="{A332F010-2BDC-4E6B-BD6B-3D2EFCF70DFE}"/>
              </a:ext>
            </a:extLst>
          </p:cNvPr>
          <p:cNvSpPr/>
          <p:nvPr/>
        </p:nvSpPr>
        <p:spPr>
          <a:xfrm>
            <a:off x="9526137" y="62677"/>
            <a:ext cx="2494144" cy="838076"/>
          </a:xfrm>
          <a:prstGeom prst="round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DEFINE &amp; IMPROVE</a:t>
            </a:r>
          </a:p>
        </p:txBody>
      </p:sp>
    </p:spTree>
    <p:extLst>
      <p:ext uri="{BB962C8B-B14F-4D97-AF65-F5344CB8AC3E}">
        <p14:creationId xmlns:p14="http://schemas.microsoft.com/office/powerpoint/2010/main" val="156408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07872AC2-7E81-482F-8175-1CC2CC8F1661}"/>
              </a:ext>
            </a:extLst>
          </p:cNvPr>
          <p:cNvGraphicFramePr/>
          <p:nvPr>
            <p:extLst>
              <p:ext uri="{D42A27DB-BD31-4B8C-83A1-F6EECF244321}">
                <p14:modId xmlns:p14="http://schemas.microsoft.com/office/powerpoint/2010/main" val="2043168154"/>
              </p:ext>
            </p:extLst>
          </p:nvPr>
        </p:nvGraphicFramePr>
        <p:xfrm>
          <a:off x="533400" y="1151466"/>
          <a:ext cx="1099185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86AE7415-8736-4E11-AE6D-89D5EDEBC468}"/>
              </a:ext>
            </a:extLst>
          </p:cNvPr>
          <p:cNvSpPr txBox="1">
            <a:spLocks/>
          </p:cNvSpPr>
          <p:nvPr/>
        </p:nvSpPr>
        <p:spPr>
          <a:xfrm>
            <a:off x="4038600" y="287867"/>
            <a:ext cx="4114800" cy="698500"/>
          </a:xfrm>
          <a:prstGeom prst="rect">
            <a:avLst/>
          </a:prstGeom>
        </p:spPr>
        <p:txBody>
          <a:bodyPr>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SUCCESS MEASURES</a:t>
            </a:r>
          </a:p>
        </p:txBody>
      </p:sp>
      <p:sp>
        <p:nvSpPr>
          <p:cNvPr id="4" name="Rectangle: Rounded Corners 3">
            <a:extLst>
              <a:ext uri="{FF2B5EF4-FFF2-40B4-BE49-F238E27FC236}">
                <a16:creationId xmlns:a16="http://schemas.microsoft.com/office/drawing/2014/main" id="{5E3C8CB8-F4DF-4FD0-8196-76E7CD5A19B2}"/>
              </a:ext>
            </a:extLst>
          </p:cNvPr>
          <p:cNvSpPr/>
          <p:nvPr/>
        </p:nvSpPr>
        <p:spPr>
          <a:xfrm>
            <a:off x="9376012" y="124505"/>
            <a:ext cx="2494144" cy="454252"/>
          </a:xfrm>
          <a:prstGeom prst="round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DEFINE</a:t>
            </a:r>
          </a:p>
        </p:txBody>
      </p:sp>
    </p:spTree>
    <p:extLst>
      <p:ext uri="{BB962C8B-B14F-4D97-AF65-F5344CB8AC3E}">
        <p14:creationId xmlns:p14="http://schemas.microsoft.com/office/powerpoint/2010/main" val="3615152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24" name="Group 11">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3" name="Straight Connector 12">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5" name="Straight Connector 13">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Title 2"/>
          <p:cNvSpPr>
            <a:spLocks noGrp="1"/>
          </p:cNvSpPr>
          <p:nvPr>
            <p:ph type="title"/>
          </p:nvPr>
        </p:nvSpPr>
        <p:spPr>
          <a:xfrm>
            <a:off x="390298" y="3114523"/>
            <a:ext cx="2232646" cy="620485"/>
          </a:xfrm>
        </p:spPr>
        <p:txBody>
          <a:bodyPr anchor="ctr">
            <a:normAutofit fontScale="90000"/>
          </a:bodyPr>
          <a:lstStyle/>
          <a:p>
            <a:r>
              <a:rPr lang="en-US" sz="4100" dirty="0">
                <a:solidFill>
                  <a:schemeClr val="accent1">
                    <a:lumMod val="75000"/>
                  </a:schemeClr>
                </a:solidFill>
              </a:rPr>
              <a:t>MEASURE</a:t>
            </a:r>
          </a:p>
        </p:txBody>
      </p:sp>
      <p:sp>
        <p:nvSpPr>
          <p:cNvPr id="23" name="Rectangle 22">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aphicFrame>
        <p:nvGraphicFramePr>
          <p:cNvPr id="26" name="Content Placeholder 1">
            <a:extLst>
              <a:ext uri="{FF2B5EF4-FFF2-40B4-BE49-F238E27FC236}">
                <a16:creationId xmlns:a16="http://schemas.microsoft.com/office/drawing/2014/main" id="{B94EA593-C36C-4C2B-8DD3-F5347333D5BD}"/>
              </a:ext>
            </a:extLst>
          </p:cNvPr>
          <p:cNvGraphicFramePr>
            <a:graphicFrameLocks noGrp="1"/>
          </p:cNvGraphicFramePr>
          <p:nvPr>
            <p:ph idx="1"/>
            <p:extLst>
              <p:ext uri="{D42A27DB-BD31-4B8C-83A1-F6EECF244321}">
                <p14:modId xmlns:p14="http://schemas.microsoft.com/office/powerpoint/2010/main" val="1206178783"/>
              </p:ext>
            </p:extLst>
          </p:nvPr>
        </p:nvGraphicFramePr>
        <p:xfrm>
          <a:off x="3080731" y="8468"/>
          <a:ext cx="8841356" cy="6714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706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2992058" y="277587"/>
            <a:ext cx="6207881" cy="696686"/>
          </a:xfrm>
        </p:spPr>
        <p:txBody>
          <a:bodyPr>
            <a:normAutofit/>
          </a:bodyPr>
          <a:lstStyle/>
          <a:p>
            <a:r>
              <a:rPr lang="en-US" dirty="0"/>
              <a:t>DATA MEASUREMENT PLAN</a:t>
            </a:r>
          </a:p>
        </p:txBody>
      </p:sp>
      <p:sp>
        <p:nvSpPr>
          <p:cNvPr id="12" name="Isosceles Triangle 11">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2" name="Picture 1">
            <a:extLst>
              <a:ext uri="{FF2B5EF4-FFF2-40B4-BE49-F238E27FC236}">
                <a16:creationId xmlns:a16="http://schemas.microsoft.com/office/drawing/2014/main" id="{A89A78FF-41BB-436B-9BD6-B3BE5368CD85}"/>
              </a:ext>
            </a:extLst>
          </p:cNvPr>
          <p:cNvPicPr>
            <a:picLocks noChangeAspect="1"/>
          </p:cNvPicPr>
          <p:nvPr/>
        </p:nvPicPr>
        <p:blipFill>
          <a:blip r:embed="rId2"/>
          <a:stretch>
            <a:fillRect/>
          </a:stretch>
        </p:blipFill>
        <p:spPr>
          <a:xfrm>
            <a:off x="545158" y="1479240"/>
            <a:ext cx="11101679" cy="4594013"/>
          </a:xfrm>
          <a:prstGeom prst="rect">
            <a:avLst/>
          </a:prstGeom>
          <a:effectLst>
            <a:glow>
              <a:schemeClr val="accent1">
                <a:alpha val="40000"/>
              </a:schemeClr>
            </a:glow>
          </a:effectLst>
        </p:spPr>
      </p:pic>
      <p:sp>
        <p:nvSpPr>
          <p:cNvPr id="7" name="Rectangle: Rounded Corners 6">
            <a:extLst>
              <a:ext uri="{FF2B5EF4-FFF2-40B4-BE49-F238E27FC236}">
                <a16:creationId xmlns:a16="http://schemas.microsoft.com/office/drawing/2014/main" id="{81BFFC44-AE0E-4C77-A9CD-BFE606D4F0EB}"/>
              </a:ext>
            </a:extLst>
          </p:cNvPr>
          <p:cNvSpPr/>
          <p:nvPr/>
        </p:nvSpPr>
        <p:spPr>
          <a:xfrm>
            <a:off x="9376012" y="124505"/>
            <a:ext cx="2494144" cy="454252"/>
          </a:xfrm>
          <a:prstGeom prst="round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MEASURE</a:t>
            </a:r>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53F7-7780-4458-817E-BF69C99F4843}"/>
              </a:ext>
            </a:extLst>
          </p:cNvPr>
          <p:cNvSpPr>
            <a:spLocks noGrp="1"/>
          </p:cNvSpPr>
          <p:nvPr>
            <p:ph type="title"/>
          </p:nvPr>
        </p:nvSpPr>
        <p:spPr>
          <a:xfrm>
            <a:off x="2870200" y="115297"/>
            <a:ext cx="6451600" cy="698500"/>
          </a:xfrm>
        </p:spPr>
        <p:txBody>
          <a:bodyPr>
            <a:normAutofit fontScale="90000"/>
          </a:bodyPr>
          <a:lstStyle/>
          <a:p>
            <a:r>
              <a:rPr lang="en-US" dirty="0"/>
              <a:t>SAMPLE SIZE – CONTINUOUS DATA</a:t>
            </a:r>
          </a:p>
        </p:txBody>
      </p:sp>
      <p:sp>
        <p:nvSpPr>
          <p:cNvPr id="12" name="Rectangle: Folded Corner 11">
            <a:extLst>
              <a:ext uri="{FF2B5EF4-FFF2-40B4-BE49-F238E27FC236}">
                <a16:creationId xmlns:a16="http://schemas.microsoft.com/office/drawing/2014/main" id="{E671063D-551F-4C74-9D48-4A1019BE23EB}"/>
              </a:ext>
            </a:extLst>
          </p:cNvPr>
          <p:cNvSpPr/>
          <p:nvPr/>
        </p:nvSpPr>
        <p:spPr>
          <a:xfrm>
            <a:off x="164045" y="4890497"/>
            <a:ext cx="5780752" cy="1852205"/>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u="sng" dirty="0">
              <a:solidFill>
                <a:srgbClr val="7030A0"/>
              </a:solidFill>
            </a:endParaRPr>
          </a:p>
          <a:p>
            <a:pPr algn="ctr"/>
            <a:r>
              <a:rPr lang="en-US" sz="1600" b="1" u="sng" dirty="0">
                <a:solidFill>
                  <a:srgbClr val="7030A0"/>
                </a:solidFill>
              </a:rPr>
              <a:t>SAMPLE SIZE</a:t>
            </a:r>
          </a:p>
          <a:p>
            <a:pPr marL="285750" indent="-285750" algn="ctr">
              <a:buFont typeface="Arial" panose="020B0604020202020204" pitchFamily="34" charset="0"/>
              <a:buChar char="•"/>
            </a:pPr>
            <a:r>
              <a:rPr lang="en-US" sz="1200" dirty="0">
                <a:solidFill>
                  <a:schemeClr val="tx1"/>
                </a:solidFill>
              </a:rPr>
              <a:t>Data was collected prior to the process improvement on 30 quotes</a:t>
            </a:r>
          </a:p>
          <a:p>
            <a:pPr marL="285750" indent="-285750" algn="ctr">
              <a:buFont typeface="Arial" panose="020B0604020202020204" pitchFamily="34" charset="0"/>
              <a:buChar char="•"/>
            </a:pPr>
            <a:r>
              <a:rPr lang="en-US" sz="1200" dirty="0">
                <a:solidFill>
                  <a:schemeClr val="tx1"/>
                </a:solidFill>
              </a:rPr>
              <a:t>After the improvement, data was collected on 15 quotes</a:t>
            </a:r>
          </a:p>
          <a:p>
            <a:pPr marL="285750" indent="-285750" algn="ctr">
              <a:buFont typeface="Arial" panose="020B0604020202020204" pitchFamily="34" charset="0"/>
              <a:buChar char="•"/>
            </a:pPr>
            <a:r>
              <a:rPr lang="en-US" sz="1200" dirty="0">
                <a:solidFill>
                  <a:schemeClr val="tx1"/>
                </a:solidFill>
              </a:rPr>
              <a:t>Total sample size of 45 quotes were collected</a:t>
            </a:r>
          </a:p>
          <a:p>
            <a:pPr marL="285750" indent="-285750" algn="ctr">
              <a:buFont typeface="Arial" panose="020B0604020202020204" pitchFamily="34" charset="0"/>
              <a:buChar char="•"/>
            </a:pPr>
            <a:r>
              <a:rPr lang="en-US" sz="1200" dirty="0">
                <a:solidFill>
                  <a:schemeClr val="tx1"/>
                </a:solidFill>
              </a:rPr>
              <a:t>According to our sample size calculation, we collected enough samples to provide meaningful analysis in our project</a:t>
            </a:r>
          </a:p>
          <a:p>
            <a:pPr marL="285750" indent="-285750" algn="ctr">
              <a:buFont typeface="Arial" panose="020B0604020202020204" pitchFamily="34" charset="0"/>
              <a:buChar char="•"/>
            </a:pPr>
            <a:r>
              <a:rPr lang="en-US" sz="1200" dirty="0">
                <a:solidFill>
                  <a:schemeClr val="tx1"/>
                </a:solidFill>
              </a:rPr>
              <a:t>Standard Deviation was calculated based on the days it took to create quotes on the before and after data separately</a:t>
            </a:r>
          </a:p>
          <a:p>
            <a:pPr marL="285750" indent="-285750" algn="ctr">
              <a:buFont typeface="Arial" panose="020B0604020202020204" pitchFamily="34" charset="0"/>
              <a:buChar char="•"/>
            </a:pPr>
            <a:r>
              <a:rPr lang="en-US" sz="1200" dirty="0">
                <a:solidFill>
                  <a:schemeClr val="tx1"/>
                </a:solidFill>
              </a:rPr>
              <a:t>The Margin of Error was .5</a:t>
            </a:r>
          </a:p>
        </p:txBody>
      </p:sp>
      <p:pic>
        <p:nvPicPr>
          <p:cNvPr id="4" name="Picture 3">
            <a:extLst>
              <a:ext uri="{FF2B5EF4-FFF2-40B4-BE49-F238E27FC236}">
                <a16:creationId xmlns:a16="http://schemas.microsoft.com/office/drawing/2014/main" id="{3675DDE9-FF8D-4979-8CA9-EBB483DC9EB7}"/>
              </a:ext>
            </a:extLst>
          </p:cNvPr>
          <p:cNvPicPr>
            <a:picLocks noChangeAspect="1"/>
          </p:cNvPicPr>
          <p:nvPr/>
        </p:nvPicPr>
        <p:blipFill>
          <a:blip r:embed="rId2"/>
          <a:stretch>
            <a:fillRect/>
          </a:stretch>
        </p:blipFill>
        <p:spPr>
          <a:xfrm>
            <a:off x="164046" y="929094"/>
            <a:ext cx="6845952" cy="3642906"/>
          </a:xfrm>
          <a:prstGeom prst="rect">
            <a:avLst/>
          </a:prstGeom>
          <a:effectLst>
            <a:glow rad="63500">
              <a:schemeClr val="accent1">
                <a:alpha val="40000"/>
              </a:schemeClr>
            </a:glow>
          </a:effectLst>
        </p:spPr>
      </p:pic>
      <p:pic>
        <p:nvPicPr>
          <p:cNvPr id="8" name="Picture 7">
            <a:extLst>
              <a:ext uri="{FF2B5EF4-FFF2-40B4-BE49-F238E27FC236}">
                <a16:creationId xmlns:a16="http://schemas.microsoft.com/office/drawing/2014/main" id="{2C9A4DC2-9B0E-454F-B01C-D5103A3A3FED}"/>
              </a:ext>
            </a:extLst>
          </p:cNvPr>
          <p:cNvPicPr>
            <a:picLocks noChangeAspect="1"/>
          </p:cNvPicPr>
          <p:nvPr/>
        </p:nvPicPr>
        <p:blipFill>
          <a:blip r:embed="rId3"/>
          <a:stretch>
            <a:fillRect/>
          </a:stretch>
        </p:blipFill>
        <p:spPr>
          <a:xfrm>
            <a:off x="8212667" y="929094"/>
            <a:ext cx="3036920" cy="1987246"/>
          </a:xfrm>
          <a:prstGeom prst="rect">
            <a:avLst/>
          </a:prstGeom>
          <a:effectLst>
            <a:glow rad="381000">
              <a:schemeClr val="accent1">
                <a:alpha val="40000"/>
              </a:schemeClr>
            </a:glow>
          </a:effectLst>
        </p:spPr>
      </p:pic>
      <p:pic>
        <p:nvPicPr>
          <p:cNvPr id="7" name="Picture 6">
            <a:extLst>
              <a:ext uri="{FF2B5EF4-FFF2-40B4-BE49-F238E27FC236}">
                <a16:creationId xmlns:a16="http://schemas.microsoft.com/office/drawing/2014/main" id="{5AD1BA50-4FE4-4894-B5D0-57691EA129F8}"/>
              </a:ext>
            </a:extLst>
          </p:cNvPr>
          <p:cNvPicPr>
            <a:picLocks noChangeAspect="1"/>
          </p:cNvPicPr>
          <p:nvPr/>
        </p:nvPicPr>
        <p:blipFill>
          <a:blip r:embed="rId4"/>
          <a:stretch>
            <a:fillRect/>
          </a:stretch>
        </p:blipFill>
        <p:spPr>
          <a:xfrm>
            <a:off x="7585501" y="3302145"/>
            <a:ext cx="4291251" cy="1150896"/>
          </a:xfrm>
          <a:prstGeom prst="rect">
            <a:avLst/>
          </a:prstGeom>
          <a:effectLst>
            <a:glow rad="63500">
              <a:schemeClr val="accent1">
                <a:alpha val="40000"/>
              </a:schemeClr>
            </a:glow>
          </a:effectLst>
        </p:spPr>
      </p:pic>
      <p:sp>
        <p:nvSpPr>
          <p:cNvPr id="10" name="Rectangle: Folded Corner 9">
            <a:extLst>
              <a:ext uri="{FF2B5EF4-FFF2-40B4-BE49-F238E27FC236}">
                <a16:creationId xmlns:a16="http://schemas.microsoft.com/office/drawing/2014/main" id="{418BEBC1-3892-4B56-AEA5-093DA2D194FC}"/>
              </a:ext>
            </a:extLst>
          </p:cNvPr>
          <p:cNvSpPr/>
          <p:nvPr/>
        </p:nvSpPr>
        <p:spPr>
          <a:xfrm>
            <a:off x="6096000" y="4867711"/>
            <a:ext cx="5780752" cy="1897775"/>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u="sng" dirty="0">
              <a:solidFill>
                <a:srgbClr val="7030A0"/>
              </a:solidFill>
            </a:endParaRPr>
          </a:p>
          <a:p>
            <a:pPr algn="ctr"/>
            <a:endParaRPr lang="en-US" sz="1600" b="1" u="sng" dirty="0">
              <a:solidFill>
                <a:srgbClr val="7030A0"/>
              </a:solidFill>
            </a:endParaRPr>
          </a:p>
          <a:p>
            <a:pPr algn="ctr"/>
            <a:r>
              <a:rPr lang="en-US" sz="1600" b="1" u="sng" dirty="0">
                <a:solidFill>
                  <a:srgbClr val="7030A0"/>
                </a:solidFill>
              </a:rPr>
              <a:t>LEVEL OF MEASUREMENT ERROR</a:t>
            </a:r>
          </a:p>
          <a:p>
            <a:pPr algn="ctr"/>
            <a:r>
              <a:rPr lang="en-US" sz="1200" dirty="0">
                <a:solidFill>
                  <a:schemeClr val="tx1"/>
                </a:solidFill>
              </a:rPr>
              <a:t>Since the time that it took for each of the 7 x variable tasks were manually recorded by David and/or Dobber into the DMT Tracker spreadsheet, there are many possible opportunities for error. This can include how the times were calculated, if they were estimated, how the hours were rounded, etc. The spreadsheet records the hours of the tasks to the nearest whole hour, therefore there can be up to +/- 30 minutes in the variability of the hours that were recorded. David and Dobber were instructed to track the timing of their tasks accurately and so that a reliable and meaningful calculation could be made.</a:t>
            </a:r>
          </a:p>
          <a:p>
            <a:pPr algn="ctr"/>
            <a:endParaRPr lang="en-US" dirty="0">
              <a:solidFill>
                <a:schemeClr val="tx1"/>
              </a:solidFill>
            </a:endParaRPr>
          </a:p>
        </p:txBody>
      </p:sp>
      <p:sp>
        <p:nvSpPr>
          <p:cNvPr id="9" name="Rectangle: Rounded Corners 8">
            <a:extLst>
              <a:ext uri="{FF2B5EF4-FFF2-40B4-BE49-F238E27FC236}">
                <a16:creationId xmlns:a16="http://schemas.microsoft.com/office/drawing/2014/main" id="{1C596E78-3F54-40D4-AF81-3CF207AF3F35}"/>
              </a:ext>
            </a:extLst>
          </p:cNvPr>
          <p:cNvSpPr/>
          <p:nvPr/>
        </p:nvSpPr>
        <p:spPr>
          <a:xfrm>
            <a:off x="9376012" y="124505"/>
            <a:ext cx="2494144" cy="454252"/>
          </a:xfrm>
          <a:prstGeom prst="round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MEASURE</a:t>
            </a:r>
          </a:p>
        </p:txBody>
      </p:sp>
    </p:spTree>
    <p:extLst>
      <p:ext uri="{BB962C8B-B14F-4D97-AF65-F5344CB8AC3E}">
        <p14:creationId xmlns:p14="http://schemas.microsoft.com/office/powerpoint/2010/main" val="1824619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5572</TotalTime>
  <Words>2445</Words>
  <Application>Microsoft Office PowerPoint</Application>
  <PresentationFormat>Widescreen</PresentationFormat>
  <Paragraphs>170</Paragraphs>
  <Slides>18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Trebuchet MS</vt:lpstr>
      <vt:lpstr>Wingdings 3</vt:lpstr>
      <vt:lpstr>Facet</vt:lpstr>
      <vt:lpstr>MBC 638 – Summer 2019 Process Improvement Project</vt:lpstr>
      <vt:lpstr>PowerPoint Presentation</vt:lpstr>
      <vt:lpstr>DEFINE</vt:lpstr>
      <vt:lpstr>CURRENT PROCESS: PROCESS MAP </vt:lpstr>
      <vt:lpstr>SQL - SIGMA QUALITY LEVEL</vt:lpstr>
      <vt:lpstr>PowerPoint Presentation</vt:lpstr>
      <vt:lpstr>MEASURE</vt:lpstr>
      <vt:lpstr>DATA MEASUREMENT PLAN</vt:lpstr>
      <vt:lpstr>SAMPLE SIZE – CONTINUOUS DATA</vt:lpstr>
      <vt:lpstr>PARETO CHART</vt:lpstr>
      <vt:lpstr>DESCRIPTIVE STATISTICS</vt:lpstr>
      <vt:lpstr>IMPROVE</vt:lpstr>
      <vt:lpstr>MULTIPLE REGRESSION ANALYSIS</vt:lpstr>
      <vt:lpstr>MULTIPLE REGRESSION ANALYSIS</vt:lpstr>
      <vt:lpstr>SCATTER PLOT – ALL DATA</vt:lpstr>
      <vt:lpstr>TIME SERIES ANALYSIS– ALL DATA</vt:lpstr>
      <vt:lpstr>XmR CHART – ALL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MBC 638 – Summer 2019 Process Improvement Project</dc:title>
  <dc:creator>nina.astephan@gmail.com</dc:creator>
  <cp:lastModifiedBy>Nina Williams</cp:lastModifiedBy>
  <cp:revision>2</cp:revision>
  <dcterms:created xsi:type="dcterms:W3CDTF">2019-08-27T19:42:28Z</dcterms:created>
  <dcterms:modified xsi:type="dcterms:W3CDTF">2020-12-02T01:24:13Z</dcterms:modified>
</cp:coreProperties>
</file>