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7143750" cx="5715000"/>
  <p:notesSz cx="6858000" cy="9144000"/>
  <p:embeddedFontLst>
    <p:embeddedFont>
      <p:font typeface="IBM Plex Mono Medium"/>
      <p:regular r:id="rId9"/>
      <p:bold r:id="rId10"/>
      <p:italic r:id="rId11"/>
      <p:boldItalic r:id="rId12"/>
    </p:embeddedFont>
    <p:embeddedFont>
      <p:font typeface="Nunito SemiBold"/>
      <p:regular r:id="rId13"/>
      <p:bold r:id="rId14"/>
      <p:italic r:id="rId15"/>
      <p:boldItalic r:id="rId16"/>
    </p:embeddedFont>
    <p:embeddedFont>
      <p:font typeface="Nunito"/>
      <p:regular r:id="rId17"/>
      <p:bold r:id="rId18"/>
      <p:italic r:id="rId19"/>
      <p:boldItalic r:id="rId20"/>
    </p:embeddedFont>
    <p:embeddedFont>
      <p:font typeface="Roboto Mono Light"/>
      <p:regular r:id="rId21"/>
      <p:bold r:id="rId22"/>
      <p:italic r:id="rId23"/>
      <p:boldItalic r:id="rId24"/>
    </p:embeddedFont>
    <p:embeddedFont>
      <p:font typeface="Nunito Medium"/>
      <p:regular r:id="rId25"/>
      <p:bold r:id="rId26"/>
      <p:italic r:id="rId27"/>
      <p:boldItalic r:id="rId28"/>
    </p:embeddedFont>
    <p:embeddedFont>
      <p:font typeface="Roboto Mono"/>
      <p:regular r:id="rId29"/>
      <p:bold r:id="rId30"/>
      <p:italic r:id="rId31"/>
      <p:boldItalic r:id="rId32"/>
    </p:embeddedFont>
    <p:embeddedFont>
      <p:font typeface="IBM Plex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50">
          <p15:clr>
            <a:srgbClr val="747775"/>
          </p15:clr>
        </p15:guide>
        <p15:guide id="2" pos="180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50" orient="horz"/>
        <p:guide pos="180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RobotoMonoLight-bold.fntdata"/><Relationship Id="rId21" Type="http://schemas.openxmlformats.org/officeDocument/2006/relationships/font" Target="fonts/RobotoMonoLight-regular.fntdata"/><Relationship Id="rId24" Type="http://schemas.openxmlformats.org/officeDocument/2006/relationships/font" Target="fonts/RobotoMonoLight-boldItalic.fntdata"/><Relationship Id="rId23" Type="http://schemas.openxmlformats.org/officeDocument/2006/relationships/font" Target="fonts/RobotoMon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IBMPlexMonoMedium-regular.fntdata"/><Relationship Id="rId26" Type="http://schemas.openxmlformats.org/officeDocument/2006/relationships/font" Target="fonts/NunitoMedium-bold.fntdata"/><Relationship Id="rId25" Type="http://schemas.openxmlformats.org/officeDocument/2006/relationships/font" Target="fonts/NunitoMedium-regular.fntdata"/><Relationship Id="rId28" Type="http://schemas.openxmlformats.org/officeDocument/2006/relationships/font" Target="fonts/NunitoMedium-boldItalic.fntdata"/><Relationship Id="rId27" Type="http://schemas.openxmlformats.org/officeDocument/2006/relationships/font" Target="fonts/Nunito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font" Target="fonts/IBMPlexMonoMedium-italic.fntdata"/><Relationship Id="rId33" Type="http://schemas.openxmlformats.org/officeDocument/2006/relationships/font" Target="fonts/IBMPlexMono-regular.fntdata"/><Relationship Id="rId10" Type="http://schemas.openxmlformats.org/officeDocument/2006/relationships/font" Target="fonts/IBMPlexMonoMedium-bold.fntdata"/><Relationship Id="rId32" Type="http://schemas.openxmlformats.org/officeDocument/2006/relationships/font" Target="fonts/RobotoMono-boldItalic.fntdata"/><Relationship Id="rId13" Type="http://schemas.openxmlformats.org/officeDocument/2006/relationships/font" Target="fonts/NunitoSemiBold-regular.fntdata"/><Relationship Id="rId35" Type="http://schemas.openxmlformats.org/officeDocument/2006/relationships/font" Target="fonts/IBMPlexMono-italic.fntdata"/><Relationship Id="rId12" Type="http://schemas.openxmlformats.org/officeDocument/2006/relationships/font" Target="fonts/IBMPlexMonoMedium-boldItalic.fntdata"/><Relationship Id="rId34" Type="http://schemas.openxmlformats.org/officeDocument/2006/relationships/font" Target="fonts/IBMPlexMono-bold.fntdata"/><Relationship Id="rId15" Type="http://schemas.openxmlformats.org/officeDocument/2006/relationships/font" Target="fonts/NunitoSemiBold-italic.fntdata"/><Relationship Id="rId14" Type="http://schemas.openxmlformats.org/officeDocument/2006/relationships/font" Target="fonts/NunitoSemiBold-bold.fntdata"/><Relationship Id="rId36" Type="http://schemas.openxmlformats.org/officeDocument/2006/relationships/font" Target="fonts/IBMPlexMono-boldItalic.fntdata"/><Relationship Id="rId17" Type="http://schemas.openxmlformats.org/officeDocument/2006/relationships/font" Target="fonts/Nunito-regular.fntdata"/><Relationship Id="rId16" Type="http://schemas.openxmlformats.org/officeDocument/2006/relationships/font" Target="fonts/NunitoSemiBold-boldItalic.fntdata"/><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57721" y="685800"/>
            <a:ext cx="2743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a48216b2f_0_0:notes"/>
          <p:cNvSpPr/>
          <p:nvPr>
            <p:ph idx="2" type="sldImg"/>
          </p:nvPr>
        </p:nvSpPr>
        <p:spPr>
          <a:xfrm>
            <a:off x="2057721"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a48216b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a48216b2f_0_72:notes"/>
          <p:cNvSpPr/>
          <p:nvPr>
            <p:ph idx="2" type="sldImg"/>
          </p:nvPr>
        </p:nvSpPr>
        <p:spPr>
          <a:xfrm>
            <a:off x="2057721"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a48216b2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a48216b2f_0_84:notes"/>
          <p:cNvSpPr/>
          <p:nvPr>
            <p:ph idx="2" type="sldImg"/>
          </p:nvPr>
        </p:nvSpPr>
        <p:spPr>
          <a:xfrm>
            <a:off x="2057721" y="685800"/>
            <a:ext cx="27432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a48216b2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94818" y="1034132"/>
            <a:ext cx="5325300" cy="2850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94813" y="3936285"/>
            <a:ext cx="5325300" cy="1100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94813" y="1536285"/>
            <a:ext cx="5325300" cy="272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194813" y="4378090"/>
            <a:ext cx="5325300" cy="1806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94813" y="2987292"/>
            <a:ext cx="5325300" cy="1169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94813" y="618090"/>
            <a:ext cx="5325300" cy="795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194813" y="1600660"/>
            <a:ext cx="5325300" cy="4745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94813" y="618090"/>
            <a:ext cx="5325300" cy="795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194813" y="1600660"/>
            <a:ext cx="2499900" cy="4745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020250" y="1600660"/>
            <a:ext cx="2499900" cy="4745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94813" y="618090"/>
            <a:ext cx="5325300" cy="795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94813" y="771667"/>
            <a:ext cx="1755000" cy="104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194813" y="1930000"/>
            <a:ext cx="1755000" cy="44157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06406" y="625208"/>
            <a:ext cx="3979800" cy="56817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495650" y="-175"/>
            <a:ext cx="2219400" cy="7143600"/>
          </a:xfrm>
          <a:prstGeom prst="rect">
            <a:avLst/>
          </a:prstGeom>
          <a:solidFill>
            <a:srgbClr val="BE9F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65938" y="1712743"/>
            <a:ext cx="2528100" cy="2058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165938" y="3893160"/>
            <a:ext cx="2528100" cy="1715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flipH="1" rot="10800000">
            <a:off x="3087200" y="6137786"/>
            <a:ext cx="2398200" cy="8046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94813" y="5875799"/>
            <a:ext cx="3749400" cy="840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5295286" y="6476690"/>
            <a:ext cx="342900" cy="546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94813" y="618090"/>
            <a:ext cx="5325300" cy="795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4813" y="1600660"/>
            <a:ext cx="5325300" cy="47451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5295286" y="6476690"/>
            <a:ext cx="342900" cy="546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mailto:info@colegio-bourbaki.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huggingface.co/datasets/virattt/financial-qa-10K/viewer?row=0&amp;views%5B%5D=tr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drive.google.com/file/d/1XTjqtFMoJ5hxixIBvZwTZ6b28BKTB77H/view" TargetMode="External"/><Relationship Id="rId5" Type="http://schemas.openxmlformats.org/officeDocument/2006/relationships/hyperlink" Target="https://drive.google.com/file/d/1jenGqFG8ZVO4L5VwDc2mI3I-mUGFXIG_/view" TargetMode="External"/><Relationship Id="rId6" Type="http://schemas.openxmlformats.org/officeDocument/2006/relationships/hyperlink" Target="https://drive.google.com/file/d/1hXl3mNc_PrCIwMIVi_xS3NWxT7CW9jZJ/view" TargetMode="External"/><Relationship Id="rId7" Type="http://schemas.openxmlformats.org/officeDocument/2006/relationships/hyperlink" Target="mailto:info@colegio-bourbaki.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476250" y="1860125"/>
            <a:ext cx="4762500" cy="618900"/>
          </a:xfrm>
          <a:prstGeom prst="rect">
            <a:avLst/>
          </a:prstGeom>
        </p:spPr>
        <p:txBody>
          <a:bodyPr anchorCtr="0" anchor="b" bIns="0" lIns="0" spcFirstLastPara="1" rIns="0" wrap="square" tIns="0">
            <a:noAutofit/>
          </a:bodyPr>
          <a:lstStyle/>
          <a:p>
            <a:pPr indent="0" lvl="0" marL="0" rtl="0" algn="ctr">
              <a:lnSpc>
                <a:spcPct val="115000"/>
              </a:lnSpc>
              <a:spcBef>
                <a:spcPts val="0"/>
              </a:spcBef>
              <a:spcAft>
                <a:spcPts val="0"/>
              </a:spcAft>
              <a:buClr>
                <a:schemeClr val="dk1"/>
              </a:buClr>
              <a:buSzPts val="1100"/>
              <a:buFont typeface="Arial"/>
              <a:buNone/>
            </a:pPr>
            <a:r>
              <a:rPr lang="es-419" sz="2000">
                <a:solidFill>
                  <a:srgbClr val="E8E9EC"/>
                </a:solidFill>
                <a:latin typeface="IBM Plex Mono Medium"/>
                <a:ea typeface="IBM Plex Mono Medium"/>
                <a:cs typeface="IBM Plex Mono Medium"/>
                <a:sym typeface="IBM Plex Mono Medium"/>
              </a:rPr>
              <a:t>Reto V: Deep Learning for Finance </a:t>
            </a:r>
            <a:endParaRPr sz="2000">
              <a:solidFill>
                <a:srgbClr val="E8E9EC"/>
              </a:solidFill>
              <a:latin typeface="IBM Plex Mono Medium"/>
              <a:ea typeface="IBM Plex Mono Medium"/>
              <a:cs typeface="IBM Plex Mono Medium"/>
              <a:sym typeface="IBM Plex Mono Medium"/>
            </a:endParaRPr>
          </a:p>
          <a:p>
            <a:pPr indent="0" lvl="0" marL="0" rtl="0" algn="ctr">
              <a:lnSpc>
                <a:spcPct val="115000"/>
              </a:lnSpc>
              <a:spcBef>
                <a:spcPts val="0"/>
              </a:spcBef>
              <a:spcAft>
                <a:spcPts val="0"/>
              </a:spcAft>
              <a:buNone/>
            </a:pPr>
            <a:r>
              <a:rPr lang="es-419" sz="2000">
                <a:solidFill>
                  <a:schemeClr val="accent4"/>
                </a:solidFill>
                <a:latin typeface="IBM Plex Mono Medium"/>
                <a:ea typeface="IBM Plex Mono Medium"/>
                <a:cs typeface="IBM Plex Mono Medium"/>
                <a:sym typeface="IBM Plex Mono Medium"/>
              </a:rPr>
              <a:t>Mejora de la arquitectura RAG</a:t>
            </a:r>
            <a:endParaRPr sz="2000">
              <a:solidFill>
                <a:schemeClr val="accent4"/>
              </a:solidFill>
              <a:latin typeface="IBM Plex Mono Medium"/>
              <a:ea typeface="IBM Plex Mono Medium"/>
              <a:cs typeface="IBM Plex Mono Medium"/>
              <a:sym typeface="IBM Plex Mono Medium"/>
            </a:endParaRPr>
          </a:p>
        </p:txBody>
      </p:sp>
      <p:sp>
        <p:nvSpPr>
          <p:cNvPr id="55" name="Google Shape;55;p13"/>
          <p:cNvSpPr txBox="1"/>
          <p:nvPr/>
        </p:nvSpPr>
        <p:spPr>
          <a:xfrm>
            <a:off x="733500" y="3390650"/>
            <a:ext cx="4248000" cy="1832700"/>
          </a:xfrm>
          <a:prstGeom prst="rect">
            <a:avLst/>
          </a:prstGeom>
          <a:noFill/>
          <a:ln>
            <a:noFill/>
          </a:ln>
        </p:spPr>
        <p:txBody>
          <a:bodyPr anchorCtr="0" anchor="t" bIns="0" lIns="0" spcFirstLastPara="1" rIns="0" wrap="square" tIns="0">
            <a:noAutofit/>
          </a:bodyPr>
          <a:lstStyle/>
          <a:p>
            <a:pPr indent="0" lvl="0" marL="0" rtl="0" algn="just">
              <a:spcBef>
                <a:spcPts val="0"/>
              </a:spcBef>
              <a:spcAft>
                <a:spcPts val="0"/>
              </a:spcAft>
              <a:buClr>
                <a:schemeClr val="dk1"/>
              </a:buClr>
              <a:buSzPts val="1100"/>
              <a:buFont typeface="Arial"/>
              <a:buNone/>
            </a:pPr>
            <a:r>
              <a:rPr lang="es-419" sz="1000">
                <a:solidFill>
                  <a:srgbClr val="E8E9EC"/>
                </a:solidFill>
                <a:latin typeface="Nunito"/>
                <a:ea typeface="Nunito"/>
                <a:cs typeface="Nunito"/>
                <a:sym typeface="Nunito"/>
              </a:rPr>
              <a:t>La evaluación del curso completo se hará al terminar todos los módulos, por lo tanto el trabajo de este reto no contará para esa calificación sin embargo todos los trabajos recibirán feedback de los profesores. </a:t>
            </a:r>
            <a:endParaRPr sz="1000">
              <a:solidFill>
                <a:srgbClr val="E8E9EC"/>
              </a:solidFill>
              <a:latin typeface="Nunito"/>
              <a:ea typeface="Nunito"/>
              <a:cs typeface="Nunito"/>
              <a:sym typeface="Nunito"/>
            </a:endParaRPr>
          </a:p>
          <a:p>
            <a:pPr indent="0" lvl="0" marL="0" rtl="0" algn="just">
              <a:spcBef>
                <a:spcPts val="0"/>
              </a:spcBef>
              <a:spcAft>
                <a:spcPts val="0"/>
              </a:spcAft>
              <a:buClr>
                <a:schemeClr val="dk1"/>
              </a:buClr>
              <a:buSzPts val="1100"/>
              <a:buFont typeface="Arial"/>
              <a:buNone/>
            </a:pPr>
            <a:r>
              <a:t/>
            </a:r>
            <a:endParaRPr sz="1000">
              <a:solidFill>
                <a:srgbClr val="E8E9EC"/>
              </a:solidFill>
              <a:latin typeface="Nunito"/>
              <a:ea typeface="Nunito"/>
              <a:cs typeface="Nunito"/>
              <a:sym typeface="Nunito"/>
            </a:endParaRPr>
          </a:p>
          <a:p>
            <a:pPr indent="0" lvl="0" marL="0" rtl="0" algn="just">
              <a:spcBef>
                <a:spcPts val="0"/>
              </a:spcBef>
              <a:spcAft>
                <a:spcPts val="0"/>
              </a:spcAft>
              <a:buClr>
                <a:schemeClr val="dk1"/>
              </a:buClr>
              <a:buSzPts val="1100"/>
              <a:buFont typeface="Arial"/>
              <a:buNone/>
            </a:pPr>
            <a:r>
              <a:rPr lang="es-419" sz="1000">
                <a:solidFill>
                  <a:srgbClr val="E8E9EC"/>
                </a:solidFill>
                <a:latin typeface="Nunito"/>
                <a:ea typeface="Nunito"/>
                <a:cs typeface="Nunito"/>
                <a:sym typeface="Nunito"/>
              </a:rPr>
              <a:t>Además de este reto les sugerimos revisar las preguntas que se han dejado abiertas en los distintos códigos del curso, no es obligatorio entregar respuesta a esas preguntas.</a:t>
            </a:r>
            <a:endParaRPr sz="1000">
              <a:solidFill>
                <a:srgbClr val="E8E9EC"/>
              </a:solidFill>
              <a:latin typeface="Nunito"/>
              <a:ea typeface="Nunito"/>
              <a:cs typeface="Nunito"/>
              <a:sym typeface="Nunito"/>
            </a:endParaRPr>
          </a:p>
          <a:p>
            <a:pPr indent="0" lvl="0" marL="0" rtl="0" algn="just">
              <a:spcBef>
                <a:spcPts val="0"/>
              </a:spcBef>
              <a:spcAft>
                <a:spcPts val="0"/>
              </a:spcAft>
              <a:buClr>
                <a:schemeClr val="dk1"/>
              </a:buClr>
              <a:buSzPts val="1100"/>
              <a:buFont typeface="Arial"/>
              <a:buNone/>
            </a:pPr>
            <a:r>
              <a:t/>
            </a:r>
            <a:endParaRPr sz="1000">
              <a:solidFill>
                <a:srgbClr val="E8E9EC"/>
              </a:solidFill>
              <a:latin typeface="Nunito"/>
              <a:ea typeface="Nunito"/>
              <a:cs typeface="Nunito"/>
              <a:sym typeface="Nunito"/>
            </a:endParaRPr>
          </a:p>
          <a:p>
            <a:pPr indent="0" lvl="0" marL="0" rtl="0" algn="just">
              <a:spcBef>
                <a:spcPts val="0"/>
              </a:spcBef>
              <a:spcAft>
                <a:spcPts val="0"/>
              </a:spcAft>
              <a:buNone/>
            </a:pPr>
            <a:r>
              <a:rPr lang="es-419" sz="1000">
                <a:solidFill>
                  <a:srgbClr val="E8E9EC"/>
                </a:solidFill>
                <a:latin typeface="Nunito"/>
                <a:ea typeface="Nunito"/>
                <a:cs typeface="Nunito"/>
                <a:sym typeface="Nunito"/>
              </a:rPr>
              <a:t>Tendrán </a:t>
            </a:r>
            <a:r>
              <a:rPr b="1" lang="es-419" sz="1000">
                <a:solidFill>
                  <a:srgbClr val="FFA100"/>
                </a:solidFill>
                <a:latin typeface="Nunito"/>
                <a:ea typeface="Nunito"/>
                <a:cs typeface="Nunito"/>
                <a:sym typeface="Nunito"/>
              </a:rPr>
              <a:t>4 horas </a:t>
            </a:r>
            <a:r>
              <a:rPr lang="es-419" sz="1000">
                <a:solidFill>
                  <a:srgbClr val="E8E9EC"/>
                </a:solidFill>
                <a:latin typeface="Nunito"/>
                <a:ea typeface="Nunito"/>
                <a:cs typeface="Nunito"/>
                <a:sym typeface="Nunito"/>
              </a:rPr>
              <a:t>para trabajar individualmente. Durante estas sesiones de trabajo estarán acompañados por Gerardo, Max y Alfonso quienes estarán monitoreando el trabajo y les ayudarán a completar el reto. </a:t>
            </a:r>
            <a:endParaRPr sz="1000">
              <a:solidFill>
                <a:srgbClr val="E8E9EC"/>
              </a:solidFill>
              <a:latin typeface="Nunito"/>
              <a:ea typeface="Nunito"/>
              <a:cs typeface="Nunito"/>
              <a:sym typeface="Nunito"/>
            </a:endParaRPr>
          </a:p>
        </p:txBody>
      </p:sp>
      <p:sp>
        <p:nvSpPr>
          <p:cNvPr id="56" name="Google Shape;56;p13"/>
          <p:cNvSpPr txBox="1"/>
          <p:nvPr/>
        </p:nvSpPr>
        <p:spPr>
          <a:xfrm>
            <a:off x="733500" y="2571025"/>
            <a:ext cx="4248000" cy="56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s-419" sz="1100">
                <a:solidFill>
                  <a:srgbClr val="E8E9EC"/>
                </a:solidFill>
                <a:latin typeface="Nunito SemiBold"/>
                <a:ea typeface="Nunito SemiBold"/>
                <a:cs typeface="Nunito SemiBold"/>
                <a:sym typeface="Nunito SemiBold"/>
              </a:rPr>
              <a:t>¡Les felicitamos por haber terminado la primera parte de este módulo! </a:t>
            </a:r>
            <a:r>
              <a:rPr lang="es-419" sz="1100">
                <a:solidFill>
                  <a:srgbClr val="E8E9EC"/>
                </a:solidFill>
                <a:latin typeface="Nunito SemiBold"/>
                <a:ea typeface="Nunito SemiBold"/>
                <a:cs typeface="Nunito SemiBold"/>
                <a:sym typeface="Nunito SemiBold"/>
              </a:rPr>
              <a:t>A continuación les daremos las instrucciones del reto que les proponemos para esta semana. </a:t>
            </a:r>
            <a:endParaRPr sz="1100">
              <a:solidFill>
                <a:srgbClr val="E8E9EC"/>
              </a:solidFill>
              <a:latin typeface="Nunito SemiBold"/>
              <a:ea typeface="Nunito SemiBold"/>
              <a:cs typeface="Nunito SemiBold"/>
              <a:sym typeface="Nunito SemiBold"/>
            </a:endParaRPr>
          </a:p>
        </p:txBody>
      </p:sp>
      <p:pic>
        <p:nvPicPr>
          <p:cNvPr id="57" name="Google Shape;57;p13"/>
          <p:cNvPicPr preferRelativeResize="0"/>
          <p:nvPr/>
        </p:nvPicPr>
        <p:blipFill>
          <a:blip r:embed="rId4">
            <a:alphaModFix/>
          </a:blip>
          <a:stretch>
            <a:fillRect/>
          </a:stretch>
        </p:blipFill>
        <p:spPr>
          <a:xfrm>
            <a:off x="1647295" y="531074"/>
            <a:ext cx="2420410" cy="511500"/>
          </a:xfrm>
          <a:prstGeom prst="rect">
            <a:avLst/>
          </a:prstGeom>
          <a:noFill/>
          <a:ln>
            <a:noFill/>
          </a:ln>
        </p:spPr>
      </p:pic>
      <p:sp>
        <p:nvSpPr>
          <p:cNvPr id="58" name="Google Shape;58;p13"/>
          <p:cNvSpPr txBox="1"/>
          <p:nvPr/>
        </p:nvSpPr>
        <p:spPr>
          <a:xfrm>
            <a:off x="733500" y="5902325"/>
            <a:ext cx="4248000" cy="511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s-419" sz="1000">
                <a:solidFill>
                  <a:srgbClr val="E8E9EC"/>
                </a:solidFill>
                <a:latin typeface="Nunito Medium"/>
                <a:ea typeface="Nunito Medium"/>
                <a:cs typeface="Nunito Medium"/>
                <a:sym typeface="Nunito Medium"/>
              </a:rPr>
              <a:t>Pueden trabajar en local o en Google Colab, al finalizar deberán enviar el archivo o el link con permisos para comentar a </a:t>
            </a:r>
            <a:r>
              <a:rPr lang="es-419" sz="1000" u="sng">
                <a:solidFill>
                  <a:schemeClr val="hlink"/>
                </a:solidFill>
                <a:latin typeface="Nunito Medium"/>
                <a:ea typeface="Nunito Medium"/>
                <a:cs typeface="Nunito Medium"/>
                <a:sym typeface="Nunito Medium"/>
                <a:hlinkClick r:id="rId5"/>
              </a:rPr>
              <a:t>Braulio</a:t>
            </a:r>
            <a:r>
              <a:rPr lang="es-419" sz="1000">
                <a:solidFill>
                  <a:srgbClr val="E8E9EC"/>
                </a:solidFill>
                <a:latin typeface="Nunito Medium"/>
                <a:ea typeface="Nunito Medium"/>
                <a:cs typeface="Nunito Medium"/>
                <a:sym typeface="Nunito Medium"/>
              </a:rPr>
              <a:t>. </a:t>
            </a:r>
            <a:endParaRPr sz="1000">
              <a:solidFill>
                <a:srgbClr val="E8E9EC"/>
              </a:solidFill>
              <a:latin typeface="Nunito Medium"/>
              <a:ea typeface="Nunito Medium"/>
              <a:cs typeface="Nunito Medium"/>
              <a:sym typeface="Nunito Medium"/>
            </a:endParaRPr>
          </a:p>
        </p:txBody>
      </p:sp>
      <p:sp>
        <p:nvSpPr>
          <p:cNvPr id="59" name="Google Shape;59;p13"/>
          <p:cNvSpPr txBox="1"/>
          <p:nvPr/>
        </p:nvSpPr>
        <p:spPr>
          <a:xfrm>
            <a:off x="476250" y="54008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a:solidFill>
                  <a:srgbClr val="FFA100"/>
                </a:solidFill>
                <a:latin typeface="IBM Plex Mono"/>
                <a:ea typeface="IBM Plex Mono"/>
                <a:cs typeface="IBM Plex Mono"/>
                <a:sym typeface="IBM Plex Mono"/>
              </a:rPr>
              <a:t>Instrucciones del reto</a:t>
            </a:r>
            <a:endParaRPr b="1" sz="600">
              <a:solidFill>
                <a:srgbClr val="FFA100"/>
              </a:solidFill>
              <a:latin typeface="IBM Plex Mono"/>
              <a:ea typeface="IBM Plex Mono"/>
              <a:cs typeface="IBM Plex Mono"/>
              <a:sym typeface="IBM Plex Mono"/>
            </a:endParaRPr>
          </a:p>
        </p:txBody>
      </p:sp>
      <p:cxnSp>
        <p:nvCxnSpPr>
          <p:cNvPr id="60" name="Google Shape;60;p13"/>
          <p:cNvCxnSpPr/>
          <p:nvPr/>
        </p:nvCxnSpPr>
        <p:spPr>
          <a:xfrm>
            <a:off x="3085500" y="5600925"/>
            <a:ext cx="1947000" cy="0"/>
          </a:xfrm>
          <a:prstGeom prst="straightConnector1">
            <a:avLst/>
          </a:prstGeom>
          <a:noFill/>
          <a:ln cap="flat" cmpd="sng" w="9525">
            <a:solidFill>
              <a:srgbClr val="FFA100"/>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p:nvPr/>
        </p:nvSpPr>
        <p:spPr>
          <a:xfrm>
            <a:off x="150" y="0"/>
            <a:ext cx="5715000" cy="1327500"/>
          </a:xfrm>
          <a:prstGeom prst="rect">
            <a:avLst/>
          </a:prstGeom>
          <a:solidFill>
            <a:srgbClr val="1E273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txBox="1"/>
          <p:nvPr/>
        </p:nvSpPr>
        <p:spPr>
          <a:xfrm>
            <a:off x="447600" y="317250"/>
            <a:ext cx="4820100" cy="69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s-419" sz="1600">
                <a:solidFill>
                  <a:srgbClr val="E8E9EC"/>
                </a:solidFill>
                <a:latin typeface="Roboto Mono Light"/>
                <a:ea typeface="Roboto Mono Light"/>
                <a:cs typeface="Roboto Mono Light"/>
                <a:sym typeface="Roboto Mono Light"/>
              </a:rPr>
              <a:t>R E T O  V: </a:t>
            </a:r>
            <a:r>
              <a:rPr b="1" lang="es-419" sz="1600">
                <a:solidFill>
                  <a:srgbClr val="E8E9EC"/>
                </a:solidFill>
                <a:latin typeface="Roboto Mono"/>
                <a:ea typeface="Roboto Mono"/>
                <a:cs typeface="Roboto Mono"/>
                <a:sym typeface="Roboto Mono"/>
              </a:rPr>
              <a:t>Mejora de la arquitectura RAG</a:t>
            </a:r>
            <a:endParaRPr b="1" sz="800">
              <a:solidFill>
                <a:srgbClr val="E8E9EC"/>
              </a:solidFill>
              <a:latin typeface="Roboto Mono"/>
              <a:ea typeface="Roboto Mono"/>
              <a:cs typeface="Roboto Mono"/>
              <a:sym typeface="Roboto Mono"/>
            </a:endParaRPr>
          </a:p>
        </p:txBody>
      </p:sp>
      <p:sp>
        <p:nvSpPr>
          <p:cNvPr id="67" name="Google Shape;67;p14"/>
          <p:cNvSpPr txBox="1"/>
          <p:nvPr/>
        </p:nvSpPr>
        <p:spPr>
          <a:xfrm>
            <a:off x="447600" y="1340388"/>
            <a:ext cx="4820100" cy="5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000">
                <a:solidFill>
                  <a:srgbClr val="1E273F"/>
                </a:solidFill>
                <a:latin typeface="Nunito Medium"/>
                <a:ea typeface="Nunito Medium"/>
                <a:cs typeface="Nunito Medium"/>
                <a:sym typeface="Nunito Medium"/>
              </a:rPr>
              <a:t>En caso de no finalizar el reto durante el tiempo establecido sugerimos revisar las soluciones de los otros equipos y plantear las dudas a los profesores. </a:t>
            </a:r>
            <a:endParaRPr sz="1000">
              <a:solidFill>
                <a:srgbClr val="1E273F"/>
              </a:solidFill>
              <a:latin typeface="Nunito Medium"/>
              <a:ea typeface="Nunito Medium"/>
              <a:cs typeface="Nunito Medium"/>
              <a:sym typeface="Nunito Medium"/>
            </a:endParaRPr>
          </a:p>
        </p:txBody>
      </p:sp>
      <p:sp>
        <p:nvSpPr>
          <p:cNvPr id="68" name="Google Shape;68;p14"/>
          <p:cNvSpPr txBox="1"/>
          <p:nvPr/>
        </p:nvSpPr>
        <p:spPr>
          <a:xfrm>
            <a:off x="707150" y="2294050"/>
            <a:ext cx="4430700" cy="4669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1E273F"/>
              </a:buClr>
              <a:buSzPts val="1300"/>
              <a:buFont typeface="Nunito Medium"/>
              <a:buChar char="●"/>
            </a:pPr>
            <a:r>
              <a:rPr lang="es-419" sz="1300">
                <a:solidFill>
                  <a:srgbClr val="1E273F"/>
                </a:solidFill>
                <a:latin typeface="Nunito"/>
                <a:ea typeface="Nunito"/>
                <a:cs typeface="Nunito"/>
                <a:sym typeface="Nunito"/>
              </a:rPr>
              <a:t>Considere el conjunto de</a:t>
            </a:r>
            <a:r>
              <a:rPr lang="es-419" sz="1300" u="sng">
                <a:solidFill>
                  <a:schemeClr val="hlink"/>
                </a:solidFill>
                <a:latin typeface="Nunito"/>
                <a:ea typeface="Nunito"/>
                <a:cs typeface="Nunito"/>
                <a:sym typeface="Nunito"/>
                <a:hlinkClick r:id="rId4"/>
              </a:rPr>
              <a:t> datos siguiente </a:t>
            </a:r>
            <a:r>
              <a:rPr lang="es-419" sz="1300">
                <a:solidFill>
                  <a:srgbClr val="1E273F"/>
                </a:solidFill>
                <a:latin typeface="Nunito"/>
                <a:ea typeface="Nunito"/>
                <a:cs typeface="Nunito"/>
                <a:sym typeface="Nunito"/>
              </a:rPr>
              <a:t>que contiene preguntas, respuestas y contexto sobre diferentes empresas (en particular usaremos las de NVDA).</a:t>
            </a:r>
            <a:br>
              <a:rPr lang="es-419" sz="1300">
                <a:solidFill>
                  <a:srgbClr val="1E273F"/>
                </a:solidFill>
                <a:latin typeface="Nunito"/>
                <a:ea typeface="Nunito"/>
                <a:cs typeface="Nunito"/>
                <a:sym typeface="Nunito"/>
              </a:rPr>
            </a:br>
            <a:endParaRPr sz="1300">
              <a:solidFill>
                <a:srgbClr val="1E273F"/>
              </a:solidFill>
              <a:latin typeface="Nunito"/>
              <a:ea typeface="Nunito"/>
              <a:cs typeface="Nunito"/>
              <a:sym typeface="Nunito"/>
            </a:endParaRPr>
          </a:p>
          <a:p>
            <a:pPr indent="-311150" lvl="0" marL="457200" rtl="0" algn="l">
              <a:spcBef>
                <a:spcPts val="0"/>
              </a:spcBef>
              <a:spcAft>
                <a:spcPts val="0"/>
              </a:spcAft>
              <a:buClr>
                <a:srgbClr val="1E273F"/>
              </a:buClr>
              <a:buSzPts val="1300"/>
              <a:buFont typeface="Nunito"/>
              <a:buChar char="●"/>
            </a:pPr>
            <a:r>
              <a:rPr lang="es-419" sz="1300">
                <a:solidFill>
                  <a:srgbClr val="1E273F"/>
                </a:solidFill>
                <a:latin typeface="Nunito"/>
                <a:ea typeface="Nunito"/>
                <a:cs typeface="Nunito"/>
                <a:sym typeface="Nunito"/>
              </a:rPr>
              <a:t>El conjunto de datos de NVDA tiene 100 preguntas, respuestas y contextos. De los cuales usaremos los contextos para alimentar la base de datos vectoriales, las respuestas para evaluar al modelo y las preguntas las usaremos como input al modelo.</a:t>
            </a:r>
            <a:br>
              <a:rPr lang="es-419" sz="1300">
                <a:solidFill>
                  <a:srgbClr val="1E273F"/>
                </a:solidFill>
                <a:latin typeface="Nunito"/>
                <a:ea typeface="Nunito"/>
                <a:cs typeface="Nunito"/>
                <a:sym typeface="Nunito"/>
              </a:rPr>
            </a:br>
            <a:endParaRPr sz="1300">
              <a:solidFill>
                <a:srgbClr val="1E273F"/>
              </a:solidFill>
              <a:latin typeface="Nunito"/>
              <a:ea typeface="Nunito"/>
              <a:cs typeface="Nunito"/>
              <a:sym typeface="Nunito"/>
            </a:endParaRPr>
          </a:p>
          <a:p>
            <a:pPr indent="-311150" lvl="0" marL="457200" rtl="0" algn="l">
              <a:spcBef>
                <a:spcPts val="0"/>
              </a:spcBef>
              <a:spcAft>
                <a:spcPts val="0"/>
              </a:spcAft>
              <a:buClr>
                <a:srgbClr val="1E273F"/>
              </a:buClr>
              <a:buSzPts val="1300"/>
              <a:buFont typeface="Nunito"/>
              <a:buChar char="●"/>
            </a:pPr>
            <a:r>
              <a:rPr lang="es-419" sz="1300">
                <a:solidFill>
                  <a:srgbClr val="1E273F"/>
                </a:solidFill>
                <a:latin typeface="Nunito"/>
                <a:ea typeface="Nunito"/>
                <a:cs typeface="Nunito"/>
                <a:sym typeface="Nunito"/>
              </a:rPr>
              <a:t>El objetivo del reto es incrementar las métricas RAGAS o el accuracy del extractor de contexto modificando al retriever o al prompt que se utiliza. </a:t>
            </a:r>
            <a:endParaRPr sz="1300">
              <a:solidFill>
                <a:srgbClr val="1E273F"/>
              </a:solidFill>
              <a:latin typeface="Nunito"/>
              <a:ea typeface="Nunito"/>
              <a:cs typeface="Nunito"/>
              <a:sym typeface="Nunito"/>
            </a:endParaRPr>
          </a:p>
          <a:p>
            <a:pPr indent="0" lvl="0" marL="457200" rtl="0" algn="l">
              <a:spcBef>
                <a:spcPts val="0"/>
              </a:spcBef>
              <a:spcAft>
                <a:spcPts val="0"/>
              </a:spcAft>
              <a:buNone/>
            </a:pPr>
            <a:r>
              <a:t/>
            </a:r>
            <a:endParaRPr sz="1300">
              <a:solidFill>
                <a:srgbClr val="1E273F"/>
              </a:solidFill>
              <a:latin typeface="Nunito"/>
              <a:ea typeface="Nunito"/>
              <a:cs typeface="Nunito"/>
              <a:sym typeface="Nunito"/>
            </a:endParaRPr>
          </a:p>
          <a:p>
            <a:pPr indent="-311150" lvl="0" marL="457200" rtl="0" algn="l">
              <a:spcBef>
                <a:spcPts val="0"/>
              </a:spcBef>
              <a:spcAft>
                <a:spcPts val="0"/>
              </a:spcAft>
              <a:buClr>
                <a:srgbClr val="1E273F"/>
              </a:buClr>
              <a:buSzPts val="1300"/>
              <a:buFont typeface="Nunito"/>
              <a:buChar char="●"/>
            </a:pPr>
            <a:r>
              <a:rPr lang="es-419" sz="1300">
                <a:solidFill>
                  <a:srgbClr val="1E273F"/>
                </a:solidFill>
                <a:latin typeface="Nunito"/>
                <a:ea typeface="Nunito"/>
                <a:cs typeface="Nunito"/>
                <a:sym typeface="Nunito"/>
              </a:rPr>
              <a:t>Como reto extra, se puede utilizar alguna de las estrategias de RAG moderno para mejorarlo o bien, modificar el chunking strategy del contexto.</a:t>
            </a:r>
            <a:endParaRPr sz="1000">
              <a:solidFill>
                <a:srgbClr val="1E273F"/>
              </a:solidFill>
              <a:latin typeface="Nunito Medium"/>
              <a:ea typeface="Nunito Medium"/>
              <a:cs typeface="Nunito Medium"/>
              <a:sym typeface="Nunito Medium"/>
            </a:endParaRPr>
          </a:p>
          <a:p>
            <a:pPr indent="0" lvl="0" marL="0" rtl="0" algn="l">
              <a:spcBef>
                <a:spcPts val="0"/>
              </a:spcBef>
              <a:spcAft>
                <a:spcPts val="0"/>
              </a:spcAft>
              <a:buNone/>
            </a:pPr>
            <a:r>
              <a:t/>
            </a:r>
            <a:endParaRPr sz="1000">
              <a:solidFill>
                <a:srgbClr val="1E273F"/>
              </a:solidFill>
              <a:latin typeface="Nunito Medium"/>
              <a:ea typeface="Nunito Medium"/>
              <a:cs typeface="Nunito Medium"/>
              <a:sym typeface="Nunito Medium"/>
            </a:endParaRPr>
          </a:p>
          <a:p>
            <a:pPr indent="0" lvl="0" marL="457200" rtl="0" algn="l">
              <a:spcBef>
                <a:spcPts val="0"/>
              </a:spcBef>
              <a:spcAft>
                <a:spcPts val="0"/>
              </a:spcAft>
              <a:buNone/>
            </a:pPr>
            <a:r>
              <a:t/>
            </a:r>
            <a:endParaRPr sz="1000">
              <a:solidFill>
                <a:srgbClr val="1E273F"/>
              </a:solidFill>
              <a:latin typeface="Nunito Medium"/>
              <a:ea typeface="Nunito Medium"/>
              <a:cs typeface="Nunito Medium"/>
              <a:sym typeface="Nunito Medium"/>
            </a:endParaRPr>
          </a:p>
        </p:txBody>
      </p:sp>
      <p:sp>
        <p:nvSpPr>
          <p:cNvPr id="69" name="Google Shape;69;p14"/>
          <p:cNvSpPr txBox="1"/>
          <p:nvPr/>
        </p:nvSpPr>
        <p:spPr>
          <a:xfrm>
            <a:off x="1360688" y="1801438"/>
            <a:ext cx="21141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419" sz="2000">
                <a:solidFill>
                  <a:srgbClr val="1E273F"/>
                </a:solidFill>
                <a:latin typeface="IBM Plex Mono"/>
                <a:ea typeface="IBM Plex Mono"/>
                <a:cs typeface="IBM Plex Mono"/>
                <a:sym typeface="IBM Plex Mono"/>
              </a:rPr>
              <a:t>Detalles</a:t>
            </a:r>
            <a:endParaRPr b="1" sz="1200">
              <a:solidFill>
                <a:srgbClr val="1E273F"/>
              </a:solidFill>
              <a:latin typeface="IBM Plex Mono"/>
              <a:ea typeface="IBM Plex Mono"/>
              <a:cs typeface="IBM Plex Mono"/>
              <a:sym typeface="IBM Plex Mono"/>
            </a:endParaRPr>
          </a:p>
        </p:txBody>
      </p:sp>
      <p:cxnSp>
        <p:nvCxnSpPr>
          <p:cNvPr id="70" name="Google Shape;70;p14"/>
          <p:cNvCxnSpPr/>
          <p:nvPr/>
        </p:nvCxnSpPr>
        <p:spPr>
          <a:xfrm>
            <a:off x="2786813" y="2053288"/>
            <a:ext cx="1567800" cy="0"/>
          </a:xfrm>
          <a:prstGeom prst="straightConnector1">
            <a:avLst/>
          </a:prstGeom>
          <a:noFill/>
          <a:ln cap="flat" cmpd="sng" w="19050">
            <a:solidFill>
              <a:srgbClr val="FFA1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5"/>
          <p:cNvSpPr txBox="1"/>
          <p:nvPr/>
        </p:nvSpPr>
        <p:spPr>
          <a:xfrm>
            <a:off x="733500" y="3026125"/>
            <a:ext cx="4248000" cy="14799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100"/>
              <a:buFont typeface="Arial"/>
              <a:buNone/>
            </a:pPr>
            <a:r>
              <a:rPr lang="es-419" sz="1000">
                <a:solidFill>
                  <a:srgbClr val="E8E9EC"/>
                </a:solidFill>
                <a:latin typeface="Nunito"/>
                <a:ea typeface="Nunito"/>
                <a:cs typeface="Nunito"/>
                <a:sym typeface="Nunito"/>
              </a:rPr>
              <a:t>Quienes deseen continuar con su aprendizaje al terminar el curso les recomendamos inscribirse a alguna de las continuaciones. </a:t>
            </a:r>
            <a:endParaRPr sz="1000">
              <a:solidFill>
                <a:srgbClr val="E8E9EC"/>
              </a:solidFill>
              <a:latin typeface="Nunito"/>
              <a:ea typeface="Nunito"/>
              <a:cs typeface="Nunito"/>
              <a:sym typeface="Nunito"/>
            </a:endParaRPr>
          </a:p>
          <a:p>
            <a:pPr indent="0" lvl="0" marL="0" rtl="0" algn="ctr">
              <a:spcBef>
                <a:spcPts val="0"/>
              </a:spcBef>
              <a:spcAft>
                <a:spcPts val="0"/>
              </a:spcAft>
              <a:buClr>
                <a:schemeClr val="dk1"/>
              </a:buClr>
              <a:buSzPts val="1100"/>
              <a:buFont typeface="Arial"/>
              <a:buNone/>
            </a:pPr>
            <a:r>
              <a:t/>
            </a:r>
            <a:endParaRPr sz="1000">
              <a:solidFill>
                <a:srgbClr val="E8E9EC"/>
              </a:solidFill>
              <a:latin typeface="Nunito"/>
              <a:ea typeface="Nunito"/>
              <a:cs typeface="Nunito"/>
              <a:sym typeface="Nunito"/>
            </a:endParaRPr>
          </a:p>
          <a:p>
            <a:pPr indent="0" lvl="0" marL="0" rtl="0" algn="ctr">
              <a:spcBef>
                <a:spcPts val="0"/>
              </a:spcBef>
              <a:spcAft>
                <a:spcPts val="0"/>
              </a:spcAft>
              <a:buNone/>
            </a:pPr>
            <a:r>
              <a:rPr lang="es-419" sz="1000">
                <a:solidFill>
                  <a:srgbClr val="E8E9EC"/>
                </a:solidFill>
                <a:latin typeface="Nunito"/>
                <a:ea typeface="Nunito"/>
                <a:cs typeface="Nunito"/>
                <a:sym typeface="Nunito"/>
              </a:rPr>
              <a:t>Por favor acercarse a los profesores para preguntarles </a:t>
            </a:r>
            <a:br>
              <a:rPr lang="es-419" sz="1000">
                <a:solidFill>
                  <a:srgbClr val="E8E9EC"/>
                </a:solidFill>
                <a:latin typeface="Nunito"/>
                <a:ea typeface="Nunito"/>
                <a:cs typeface="Nunito"/>
                <a:sym typeface="Nunito"/>
              </a:rPr>
            </a:br>
            <a:r>
              <a:rPr lang="es-419" sz="1000">
                <a:solidFill>
                  <a:srgbClr val="E8E9EC"/>
                </a:solidFill>
                <a:latin typeface="Nunito"/>
                <a:ea typeface="Nunito"/>
                <a:cs typeface="Nunito"/>
                <a:sym typeface="Nunito"/>
              </a:rPr>
              <a:t>cuál de ellos es ideal para su perfil </a:t>
            </a:r>
            <a:endParaRPr sz="1000">
              <a:solidFill>
                <a:srgbClr val="E8E9EC"/>
              </a:solidFill>
              <a:latin typeface="Nunito"/>
              <a:ea typeface="Nunito"/>
              <a:cs typeface="Nunito"/>
              <a:sym typeface="Nunito"/>
            </a:endParaRPr>
          </a:p>
          <a:p>
            <a:pPr indent="0" lvl="0" marL="0" rtl="0" algn="ctr">
              <a:spcBef>
                <a:spcPts val="0"/>
              </a:spcBef>
              <a:spcAft>
                <a:spcPts val="0"/>
              </a:spcAft>
              <a:buNone/>
            </a:pPr>
            <a:r>
              <a:t/>
            </a:r>
            <a:endParaRPr sz="1000">
              <a:solidFill>
                <a:srgbClr val="E8E9EC"/>
              </a:solidFill>
              <a:latin typeface="Nunito"/>
              <a:ea typeface="Nunito"/>
              <a:cs typeface="Nunito"/>
              <a:sym typeface="Nunito"/>
            </a:endParaRPr>
          </a:p>
          <a:p>
            <a:pPr indent="-292100" lvl="0" marL="914400" rtl="0" algn="l">
              <a:spcBef>
                <a:spcPts val="0"/>
              </a:spcBef>
              <a:spcAft>
                <a:spcPts val="0"/>
              </a:spcAft>
              <a:buClr>
                <a:srgbClr val="E8E9EC"/>
              </a:buClr>
              <a:buSzPts val="1000"/>
              <a:buFont typeface="Nunito"/>
              <a:buAutoNum type="arabicPeriod"/>
            </a:pPr>
            <a:r>
              <a:rPr lang="es-419" sz="1000">
                <a:solidFill>
                  <a:srgbClr val="E8E9EC"/>
                </a:solidFill>
                <a:latin typeface="Nunito"/>
                <a:ea typeface="Nunito"/>
                <a:cs typeface="Nunito"/>
                <a:sym typeface="Nunito"/>
              </a:rPr>
              <a:t>Aplicaciones Financieras de ML &amp; AI </a:t>
            </a:r>
            <a:r>
              <a:rPr lang="es-419" sz="1000" u="sng">
                <a:solidFill>
                  <a:srgbClr val="E8E9EC"/>
                </a:solidFill>
                <a:latin typeface="Nunito"/>
                <a:ea typeface="Nunito"/>
                <a:cs typeface="Nunito"/>
                <a:sym typeface="Nunito"/>
                <a:hlinkClick r:id="rId4">
                  <a:extLst>
                    <a:ext uri="{A12FA001-AC4F-418D-AE19-62706E023703}">
                      <ahyp:hlinkClr val="tx"/>
                    </a:ext>
                  </a:extLst>
                </a:hlinkClick>
              </a:rPr>
              <a:t>Temario.</a:t>
            </a:r>
            <a:endParaRPr sz="1000">
              <a:solidFill>
                <a:srgbClr val="E8E9EC"/>
              </a:solidFill>
              <a:latin typeface="Nunito"/>
              <a:ea typeface="Nunito"/>
              <a:cs typeface="Nunito"/>
              <a:sym typeface="Nunito"/>
            </a:endParaRPr>
          </a:p>
          <a:p>
            <a:pPr indent="-292100" lvl="0" marL="914400" rtl="0" algn="l">
              <a:spcBef>
                <a:spcPts val="0"/>
              </a:spcBef>
              <a:spcAft>
                <a:spcPts val="0"/>
              </a:spcAft>
              <a:buClr>
                <a:srgbClr val="E8E9EC"/>
              </a:buClr>
              <a:buSzPts val="1000"/>
              <a:buFont typeface="Nunito"/>
              <a:buAutoNum type="arabicPeriod"/>
            </a:pPr>
            <a:r>
              <a:rPr lang="es-419" sz="1000">
                <a:solidFill>
                  <a:srgbClr val="E8E9EC"/>
                </a:solidFill>
                <a:latin typeface="Nunito"/>
                <a:ea typeface="Nunito"/>
                <a:cs typeface="Nunito"/>
                <a:sym typeface="Nunito"/>
              </a:rPr>
              <a:t>Especialización en Deep Learning.  </a:t>
            </a:r>
            <a:r>
              <a:rPr lang="es-419" sz="1000" u="sng">
                <a:solidFill>
                  <a:srgbClr val="E8E9EC"/>
                </a:solidFill>
                <a:latin typeface="Nunito"/>
                <a:ea typeface="Nunito"/>
                <a:cs typeface="Nunito"/>
                <a:sym typeface="Nunito"/>
                <a:hlinkClick r:id="rId5">
                  <a:extLst>
                    <a:ext uri="{A12FA001-AC4F-418D-AE19-62706E023703}">
                      <ahyp:hlinkClr val="tx"/>
                    </a:ext>
                  </a:extLst>
                </a:hlinkClick>
              </a:rPr>
              <a:t>Temario.</a:t>
            </a:r>
            <a:endParaRPr sz="1000">
              <a:solidFill>
                <a:srgbClr val="E8E9EC"/>
              </a:solidFill>
              <a:latin typeface="Nunito"/>
              <a:ea typeface="Nunito"/>
              <a:cs typeface="Nunito"/>
              <a:sym typeface="Nunito"/>
            </a:endParaRPr>
          </a:p>
          <a:p>
            <a:pPr indent="-292100" lvl="0" marL="914400" rtl="0" algn="l">
              <a:spcBef>
                <a:spcPts val="0"/>
              </a:spcBef>
              <a:spcAft>
                <a:spcPts val="0"/>
              </a:spcAft>
              <a:buClr>
                <a:srgbClr val="E8E9EC"/>
              </a:buClr>
              <a:buSzPts val="1000"/>
              <a:buFont typeface="Nunito"/>
              <a:buAutoNum type="arabicPeriod"/>
            </a:pPr>
            <a:r>
              <a:rPr lang="es-419" sz="1000">
                <a:solidFill>
                  <a:srgbClr val="E8E9EC"/>
                </a:solidFill>
                <a:latin typeface="Nunito"/>
                <a:ea typeface="Nunito"/>
                <a:cs typeface="Nunito"/>
                <a:sym typeface="Nunito"/>
              </a:rPr>
              <a:t>Track de Ciencia de Datos. </a:t>
            </a:r>
            <a:r>
              <a:rPr lang="es-419" sz="1000" u="sng">
                <a:solidFill>
                  <a:srgbClr val="E8E9EC"/>
                </a:solidFill>
                <a:latin typeface="Nunito"/>
                <a:ea typeface="Nunito"/>
                <a:cs typeface="Nunito"/>
                <a:sym typeface="Nunito"/>
                <a:hlinkClick r:id="rId6">
                  <a:extLst>
                    <a:ext uri="{A12FA001-AC4F-418D-AE19-62706E023703}">
                      <ahyp:hlinkClr val="tx"/>
                    </a:ext>
                  </a:extLst>
                </a:hlinkClick>
              </a:rPr>
              <a:t>Temario.</a:t>
            </a:r>
            <a:endParaRPr sz="1000">
              <a:solidFill>
                <a:srgbClr val="E8E9EC"/>
              </a:solidFill>
              <a:latin typeface="Nunito"/>
              <a:ea typeface="Nunito"/>
              <a:cs typeface="Nunito"/>
              <a:sym typeface="Nunito"/>
            </a:endParaRPr>
          </a:p>
          <a:p>
            <a:pPr indent="-292100" lvl="0" marL="914400" rtl="0" algn="l">
              <a:spcBef>
                <a:spcPts val="0"/>
              </a:spcBef>
              <a:spcAft>
                <a:spcPts val="0"/>
              </a:spcAft>
              <a:buClr>
                <a:srgbClr val="E8E9EC"/>
              </a:buClr>
              <a:buSzPts val="1000"/>
              <a:buFont typeface="Nunito"/>
              <a:buAutoNum type="arabicPeriod"/>
            </a:pPr>
            <a:r>
              <a:rPr lang="es-419" sz="1000">
                <a:solidFill>
                  <a:srgbClr val="E8E9EC"/>
                </a:solidFill>
                <a:latin typeface="Nunito"/>
                <a:ea typeface="Nunito"/>
                <a:cs typeface="Nunito"/>
                <a:sym typeface="Nunito"/>
              </a:rPr>
              <a:t>Matemáticas para Ciencia de Datos.</a:t>
            </a:r>
            <a:endParaRPr sz="1000">
              <a:solidFill>
                <a:srgbClr val="E8E9EC"/>
              </a:solidFill>
              <a:latin typeface="Nunito"/>
              <a:ea typeface="Nunito"/>
              <a:cs typeface="Nunito"/>
              <a:sym typeface="Nunito"/>
            </a:endParaRPr>
          </a:p>
        </p:txBody>
      </p:sp>
      <p:sp>
        <p:nvSpPr>
          <p:cNvPr id="76" name="Google Shape;76;p15"/>
          <p:cNvSpPr txBox="1"/>
          <p:nvPr/>
        </p:nvSpPr>
        <p:spPr>
          <a:xfrm>
            <a:off x="1706575" y="5137350"/>
            <a:ext cx="2301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419" sz="900" u="sng">
                <a:solidFill>
                  <a:srgbClr val="FFA100"/>
                </a:solidFill>
                <a:latin typeface="IBM Plex Mono"/>
                <a:ea typeface="IBM Plex Mono"/>
                <a:cs typeface="IBM Plex Mono"/>
                <a:sym typeface="IBM Plex Mono"/>
                <a:hlinkClick r:id="rId7">
                  <a:extLst>
                    <a:ext uri="{A12FA001-AC4F-418D-AE19-62706E023703}">
                      <ahyp:hlinkClr val="tx"/>
                    </a:ext>
                  </a:extLst>
                </a:hlinkClick>
              </a:rPr>
              <a:t>info@colegio-bourbaki.com</a:t>
            </a:r>
            <a:endParaRPr sz="900">
              <a:solidFill>
                <a:srgbClr val="FFA100"/>
              </a:solidFill>
              <a:latin typeface="IBM Plex Mono"/>
              <a:ea typeface="IBM Plex Mono"/>
              <a:cs typeface="IBM Plex Mono"/>
              <a:sym typeface="IBM Plex Mono"/>
            </a:endParaRPr>
          </a:p>
          <a:p>
            <a:pPr indent="0" lvl="0" marL="0" rtl="0" algn="ctr">
              <a:spcBef>
                <a:spcPts val="0"/>
              </a:spcBef>
              <a:spcAft>
                <a:spcPts val="0"/>
              </a:spcAft>
              <a:buNone/>
            </a:pPr>
            <a:r>
              <a:t/>
            </a:r>
            <a:endParaRPr sz="900">
              <a:solidFill>
                <a:srgbClr val="FFA100"/>
              </a:solidFill>
              <a:latin typeface="IBM Plex Mono"/>
              <a:ea typeface="IBM Plex Mono"/>
              <a:cs typeface="IBM Plex Mono"/>
              <a:sym typeface="IBM Plex Mono"/>
            </a:endParaRPr>
          </a:p>
          <a:p>
            <a:pPr indent="0" lvl="0" marL="0" rtl="0" algn="ctr">
              <a:spcBef>
                <a:spcPts val="0"/>
              </a:spcBef>
              <a:spcAft>
                <a:spcPts val="0"/>
              </a:spcAft>
              <a:buNone/>
            </a:pPr>
            <a:r>
              <a:rPr lang="es-419" sz="900">
                <a:solidFill>
                  <a:srgbClr val="FFA100"/>
                </a:solidFill>
                <a:latin typeface="IBM Plex Mono"/>
                <a:ea typeface="IBM Plex Mono"/>
                <a:cs typeface="IBM Plex Mono"/>
                <a:sym typeface="IBM Plex Mono"/>
              </a:rPr>
              <a:t>+52 56 2141 7850</a:t>
            </a:r>
            <a:endParaRPr sz="900">
              <a:solidFill>
                <a:srgbClr val="FFA100"/>
              </a:solidFill>
              <a:latin typeface="IBM Plex Mono"/>
              <a:ea typeface="IBM Plex Mono"/>
              <a:cs typeface="IBM Plex Mono"/>
              <a:sym typeface="IBM Plex Mono"/>
            </a:endParaRPr>
          </a:p>
          <a:p>
            <a:pPr indent="0" lvl="0" marL="0" rtl="0" algn="ctr">
              <a:spcBef>
                <a:spcPts val="0"/>
              </a:spcBef>
              <a:spcAft>
                <a:spcPts val="0"/>
              </a:spcAft>
              <a:buNone/>
            </a:pPr>
            <a:r>
              <a:t/>
            </a:r>
            <a:endParaRPr sz="900">
              <a:solidFill>
                <a:srgbClr val="FFA100"/>
              </a:solidFill>
              <a:latin typeface="IBM Plex Mono"/>
              <a:ea typeface="IBM Plex Mono"/>
              <a:cs typeface="IBM Plex Mono"/>
              <a:sym typeface="IBM Plex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