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1" r:id="rId5"/>
    <p:sldId id="260" r:id="rId6"/>
    <p:sldId id="271" r:id="rId7"/>
    <p:sldId id="262" r:id="rId8"/>
    <p:sldId id="265" r:id="rId9"/>
    <p:sldId id="266" r:id="rId10"/>
    <p:sldId id="267" r:id="rId11"/>
    <p:sldId id="272" r:id="rId12"/>
    <p:sldId id="269" r:id="rId13"/>
    <p:sldId id="263" r:id="rId14"/>
    <p:sldId id="268" r:id="rId15"/>
    <p:sldId id="2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06" autoAdjust="0"/>
  </p:normalViewPr>
  <p:slideViewPr>
    <p:cSldViewPr snapToGrid="0">
      <p:cViewPr>
        <p:scale>
          <a:sx n="80" d="100"/>
          <a:sy n="80" d="100"/>
        </p:scale>
        <p:origin x="378" y="-27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14B36-42ED-4262-8076-97656CC9F8F2}"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7184A-1070-44EF-B4A4-DD74C61B8D10}" type="slidenum">
              <a:rPr lang="en-IN" smtClean="0"/>
              <a:t>‹#›</a:t>
            </a:fld>
            <a:endParaRPr lang="en-IN"/>
          </a:p>
        </p:txBody>
      </p:sp>
    </p:spTree>
    <p:extLst>
      <p:ext uri="{BB962C8B-B14F-4D97-AF65-F5344CB8AC3E}">
        <p14:creationId xmlns:p14="http://schemas.microsoft.com/office/powerpoint/2010/main" val="2881273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67184A-1070-44EF-B4A4-DD74C61B8D10}" type="slidenum">
              <a:rPr lang="en-IN" smtClean="0"/>
              <a:t>1</a:t>
            </a:fld>
            <a:endParaRPr lang="en-IN"/>
          </a:p>
        </p:txBody>
      </p:sp>
    </p:spTree>
    <p:extLst>
      <p:ext uri="{BB962C8B-B14F-4D97-AF65-F5344CB8AC3E}">
        <p14:creationId xmlns:p14="http://schemas.microsoft.com/office/powerpoint/2010/main" val="327494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9B969-758E-36D0-AC85-A49041A9D1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2AA9D5-F1E2-3E62-01AA-B70B2C8D5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BE2C12-DCFC-3231-6E60-A7067F89C123}"/>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5" name="Footer Placeholder 4">
            <a:extLst>
              <a:ext uri="{FF2B5EF4-FFF2-40B4-BE49-F238E27FC236}">
                <a16:creationId xmlns:a16="http://schemas.microsoft.com/office/drawing/2014/main" id="{38942BF3-2495-9C79-D361-AC8F053AE4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4F6D5-E4D2-822C-A545-849355DD0528}"/>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1197845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E925-9549-382B-9D3F-A9E72AE850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4D04CC-A560-19F0-78F8-C915DEFB1E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1C7BFE-FE45-8BF0-D53C-7FBB1CD286B6}"/>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5" name="Footer Placeholder 4">
            <a:extLst>
              <a:ext uri="{FF2B5EF4-FFF2-40B4-BE49-F238E27FC236}">
                <a16:creationId xmlns:a16="http://schemas.microsoft.com/office/drawing/2014/main" id="{88CC73AC-5289-9E41-06DD-191C1F124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5C942F-B193-6535-6EDD-2B7081B9E06A}"/>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549077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5AE919-5CE0-C14C-9835-8A3754D80F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83DDC6-9209-E7C7-4205-607BF84CBD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76B82-556F-F663-83D4-ED2A2FF75185}"/>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5" name="Footer Placeholder 4">
            <a:extLst>
              <a:ext uri="{FF2B5EF4-FFF2-40B4-BE49-F238E27FC236}">
                <a16:creationId xmlns:a16="http://schemas.microsoft.com/office/drawing/2014/main" id="{ED415598-BE2E-D76F-9DE5-6DF75D8993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C765AC-1055-C144-8327-6BBE64747D80}"/>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3851897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B1598-84D1-8707-32E0-01958C489E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89316D-C99F-4E40-76A9-4B408A597A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3D08E-E255-C1A6-3D0B-7294DED6624C}"/>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5" name="Footer Placeholder 4">
            <a:extLst>
              <a:ext uri="{FF2B5EF4-FFF2-40B4-BE49-F238E27FC236}">
                <a16:creationId xmlns:a16="http://schemas.microsoft.com/office/drawing/2014/main" id="{8E29B6BE-B5A9-16E4-F8E7-6A44CD35F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06FC5-9558-A17C-DCEC-26C8A60D9AF9}"/>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35937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C1CEE-C61A-3D8E-B366-F81534D069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5E785F9-40CA-6662-2FAF-EF0E3E2F98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5C8B36-7442-887B-278B-7AE7131F678F}"/>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5" name="Footer Placeholder 4">
            <a:extLst>
              <a:ext uri="{FF2B5EF4-FFF2-40B4-BE49-F238E27FC236}">
                <a16:creationId xmlns:a16="http://schemas.microsoft.com/office/drawing/2014/main" id="{CEFBCD19-71BA-C312-B676-C3CAADB87C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44045D-7E58-5468-F187-5AB0AEEE8FFE}"/>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28491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B4A94-B5F6-F778-A920-38EDA39F6C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A77452-3A30-84D9-E594-41B597749A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344F60-7E28-7002-BAC9-B247B8B9C2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7FF6CD-D68D-572D-B43E-43D462DBEF03}"/>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6" name="Footer Placeholder 5">
            <a:extLst>
              <a:ext uri="{FF2B5EF4-FFF2-40B4-BE49-F238E27FC236}">
                <a16:creationId xmlns:a16="http://schemas.microsoft.com/office/drawing/2014/main" id="{0EEC0224-4158-10F1-2010-2EC4900AF3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449ED7-CC1D-18FC-A47B-4D999A3C4C68}"/>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255007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6F8B-FB4B-8CEA-57FE-9E0097DBD5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4FE29C-CF85-D4F0-E257-A85E4CD7B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7FB410-223A-C37C-FC21-DFB9221EF2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F48238-8EF8-3CCD-A969-F3B6240352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359707-0E30-5258-A2C1-146E8C0820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332D47-7685-B8FE-31C1-7BED97289E17}"/>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8" name="Footer Placeholder 7">
            <a:extLst>
              <a:ext uri="{FF2B5EF4-FFF2-40B4-BE49-F238E27FC236}">
                <a16:creationId xmlns:a16="http://schemas.microsoft.com/office/drawing/2014/main" id="{32BA5DAB-2D41-D5FB-1F63-B314689A56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7F54A4-980E-A300-23F5-482E0A20A57E}"/>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3844012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87E5-43A9-317E-B4AF-30DC13CDE5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DAD4FF-A8F1-726C-E6BC-C2C321F3D40A}"/>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4" name="Footer Placeholder 3">
            <a:extLst>
              <a:ext uri="{FF2B5EF4-FFF2-40B4-BE49-F238E27FC236}">
                <a16:creationId xmlns:a16="http://schemas.microsoft.com/office/drawing/2014/main" id="{752EAD63-F28C-F6A7-7307-28281D1211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FDBC18-B383-8E6E-7004-966C7DAED3A8}"/>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24352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0309D8-C554-D721-F1B0-E3BDCABE21A3}"/>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3" name="Footer Placeholder 2">
            <a:extLst>
              <a:ext uri="{FF2B5EF4-FFF2-40B4-BE49-F238E27FC236}">
                <a16:creationId xmlns:a16="http://schemas.microsoft.com/office/drawing/2014/main" id="{6859E40F-6CED-516F-C97B-269346D281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BFCDD9-C015-A966-905D-D21AAF590D0A}"/>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116953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CFEE-D6EB-9D78-07FA-FF75AC82C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16E61F-7EF6-A7AD-DC6D-FABB7A0F0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10ACE4-2277-5110-4025-C3B29EF32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EAB81-D7BD-73C2-EE79-434CCA936249}"/>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6" name="Footer Placeholder 5">
            <a:extLst>
              <a:ext uri="{FF2B5EF4-FFF2-40B4-BE49-F238E27FC236}">
                <a16:creationId xmlns:a16="http://schemas.microsoft.com/office/drawing/2014/main" id="{5A5B141B-ADF8-F307-44C0-8F05C7E19B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D3774C-E6CD-1CD8-84F3-9D66BA9A1649}"/>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2447881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ADDF-0718-CFF5-6AB2-65AA56CA5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90F44D-2593-8CC7-5732-8E795CD275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A28FC4-9DE1-81F9-E489-3AB23FD4F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2F520-F7EF-7D94-7D49-9655CB48D643}"/>
              </a:ext>
            </a:extLst>
          </p:cNvPr>
          <p:cNvSpPr>
            <a:spLocks noGrp="1"/>
          </p:cNvSpPr>
          <p:nvPr>
            <p:ph type="dt" sz="half" idx="10"/>
          </p:nvPr>
        </p:nvSpPr>
        <p:spPr/>
        <p:txBody>
          <a:bodyPr/>
          <a:lstStyle/>
          <a:p>
            <a:fld id="{E672AEBE-5EB6-44D7-9571-E15BD7C7FFAA}" type="datetimeFigureOut">
              <a:rPr lang="en-IN" smtClean="0"/>
              <a:t>28-04-2025</a:t>
            </a:fld>
            <a:endParaRPr lang="en-IN"/>
          </a:p>
        </p:txBody>
      </p:sp>
      <p:sp>
        <p:nvSpPr>
          <p:cNvPr id="6" name="Footer Placeholder 5">
            <a:extLst>
              <a:ext uri="{FF2B5EF4-FFF2-40B4-BE49-F238E27FC236}">
                <a16:creationId xmlns:a16="http://schemas.microsoft.com/office/drawing/2014/main" id="{0D6FE122-9012-FD76-0967-0D1A94E346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8BD53A-5C21-6B7B-055B-4D53CE5104ED}"/>
              </a:ext>
            </a:extLst>
          </p:cNvPr>
          <p:cNvSpPr>
            <a:spLocks noGrp="1"/>
          </p:cNvSpPr>
          <p:nvPr>
            <p:ph type="sldNum" sz="quarter" idx="12"/>
          </p:nvPr>
        </p:nvSpPr>
        <p:spPr/>
        <p:txBody>
          <a:bodyPr/>
          <a:lstStyle/>
          <a:p>
            <a:fld id="{D85705E6-1BAA-4C67-B848-FE3FF3A0740A}" type="slidenum">
              <a:rPr lang="en-IN" smtClean="0"/>
              <a:t>‹#›</a:t>
            </a:fld>
            <a:endParaRPr lang="en-IN"/>
          </a:p>
        </p:txBody>
      </p:sp>
    </p:spTree>
    <p:extLst>
      <p:ext uri="{BB962C8B-B14F-4D97-AF65-F5344CB8AC3E}">
        <p14:creationId xmlns:p14="http://schemas.microsoft.com/office/powerpoint/2010/main" val="3654105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40AB96-C49D-C609-710E-267F64294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95442F-A0AA-C824-4463-72390A0EA3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A263CB-D746-9A77-8AD7-7A886E27F7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2AEBE-5EB6-44D7-9571-E15BD7C7FFAA}" type="datetimeFigureOut">
              <a:rPr lang="en-IN" smtClean="0"/>
              <a:t>28-04-2025</a:t>
            </a:fld>
            <a:endParaRPr lang="en-IN"/>
          </a:p>
        </p:txBody>
      </p:sp>
      <p:sp>
        <p:nvSpPr>
          <p:cNvPr id="5" name="Footer Placeholder 4">
            <a:extLst>
              <a:ext uri="{FF2B5EF4-FFF2-40B4-BE49-F238E27FC236}">
                <a16:creationId xmlns:a16="http://schemas.microsoft.com/office/drawing/2014/main" id="{93B67A5B-1AB0-94B6-8FB5-C3705F2A8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5E0ABD-C1F8-B644-4EEC-A11AD00CA1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5705E6-1BAA-4C67-B848-FE3FF3A0740A}" type="slidenum">
              <a:rPr lang="en-IN" smtClean="0"/>
              <a:t>‹#›</a:t>
            </a:fld>
            <a:endParaRPr lang="en-IN"/>
          </a:p>
        </p:txBody>
      </p:sp>
    </p:spTree>
    <p:extLst>
      <p:ext uri="{BB962C8B-B14F-4D97-AF65-F5344CB8AC3E}">
        <p14:creationId xmlns:p14="http://schemas.microsoft.com/office/powerpoint/2010/main" val="1063799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0A7DD-93E4-6358-9F6D-EB07F33AB6D7}"/>
              </a:ext>
            </a:extLst>
          </p:cNvPr>
          <p:cNvSpPr>
            <a:spLocks noGrp="1"/>
          </p:cNvSpPr>
          <p:nvPr>
            <p:ph type="ctrTitle"/>
          </p:nvPr>
        </p:nvSpPr>
        <p:spPr/>
        <p:txBody>
          <a:bodyPr/>
          <a:lstStyle/>
          <a:p>
            <a:r>
              <a:rPr lang="en-IN" b="1" dirty="0">
                <a:solidFill>
                  <a:schemeClr val="tx2"/>
                </a:solidFill>
                <a:latin typeface="Abadi" panose="020B0604020104020204" pitchFamily="34" charset="0"/>
              </a:rPr>
              <a:t>Agent2Agent (A2A) Protocol</a:t>
            </a:r>
          </a:p>
        </p:txBody>
      </p:sp>
      <p:sp>
        <p:nvSpPr>
          <p:cNvPr id="3" name="Subtitle 2">
            <a:extLst>
              <a:ext uri="{FF2B5EF4-FFF2-40B4-BE49-F238E27FC236}">
                <a16:creationId xmlns:a16="http://schemas.microsoft.com/office/drawing/2014/main" id="{6D3829D5-99AA-A7AA-A207-68ED93D763F4}"/>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6930408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156">
        <p159:morph option="byObject"/>
      </p:transition>
    </mc:Choice>
    <mc:Fallback>
      <p:transition spd="slow" advTm="5156">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99CE8-A327-C3E0-C98A-3DB13BBB1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9A665E-AC05-5BD2-2DA2-C16C411CE55E}"/>
              </a:ext>
            </a:extLst>
          </p:cNvPr>
          <p:cNvSpPr>
            <a:spLocks noGrp="1"/>
          </p:cNvSpPr>
          <p:nvPr>
            <p:ph type="title"/>
          </p:nvPr>
        </p:nvSpPr>
        <p:spPr/>
        <p:txBody>
          <a:bodyPr>
            <a:normAutofit/>
          </a:bodyPr>
          <a:lstStyle/>
          <a:p>
            <a:r>
              <a:rPr lang="en-IN" sz="4000" b="1" dirty="0">
                <a:solidFill>
                  <a:schemeClr val="tx2"/>
                </a:solidFill>
              </a:rPr>
              <a:t>A2A Workflow</a:t>
            </a:r>
          </a:p>
        </p:txBody>
      </p:sp>
      <p:sp>
        <p:nvSpPr>
          <p:cNvPr id="4" name="Content Placeholder 3">
            <a:extLst>
              <a:ext uri="{FF2B5EF4-FFF2-40B4-BE49-F238E27FC236}">
                <a16:creationId xmlns:a16="http://schemas.microsoft.com/office/drawing/2014/main" id="{24BCD901-C483-58DF-320C-86B8E61317E2}"/>
              </a:ext>
            </a:extLst>
          </p:cNvPr>
          <p:cNvSpPr>
            <a:spLocks noGrp="1"/>
          </p:cNvSpPr>
          <p:nvPr>
            <p:ph sz="half" idx="1"/>
          </p:nvPr>
        </p:nvSpPr>
        <p:spPr>
          <a:xfrm>
            <a:off x="838200" y="1825625"/>
            <a:ext cx="5334000" cy="4351338"/>
          </a:xfrm>
        </p:spPr>
        <p:txBody>
          <a:bodyPr>
            <a:normAutofit/>
          </a:bodyPr>
          <a:lstStyle/>
          <a:p>
            <a:pPr marL="0" indent="0">
              <a:buNone/>
            </a:pPr>
            <a:r>
              <a:rPr lang="en-IN" dirty="0"/>
              <a:t>7.Chained Workflows (Multi-Agent Collaboration)</a:t>
            </a:r>
            <a:endParaRPr lang="en-US" dirty="0"/>
          </a:p>
          <a:p>
            <a:pPr>
              <a:buNone/>
            </a:pPr>
            <a:r>
              <a:rPr lang="en-US" sz="2400" dirty="0"/>
              <a:t>In complex workflows:</a:t>
            </a:r>
          </a:p>
          <a:p>
            <a:pPr>
              <a:buFont typeface="Arial" panose="020B0604020202020204" pitchFamily="34" charset="0"/>
              <a:buChar char="•"/>
            </a:pPr>
            <a:r>
              <a:rPr lang="en-US" sz="2400" dirty="0"/>
              <a:t>Multiple agents collaborate.</a:t>
            </a:r>
          </a:p>
          <a:p>
            <a:pPr>
              <a:buFont typeface="Arial" panose="020B0604020202020204" pitchFamily="34" charset="0"/>
              <a:buChar char="•"/>
            </a:pPr>
            <a:r>
              <a:rPr lang="en-US" sz="2400" dirty="0"/>
              <a:t>An agent may process partial results and pass them on to another agent.</a:t>
            </a:r>
          </a:p>
          <a:p>
            <a:pPr>
              <a:buFont typeface="Arial" panose="020B0604020202020204" pitchFamily="34" charset="0"/>
              <a:buChar char="•"/>
            </a:pPr>
            <a:r>
              <a:rPr lang="en-US" sz="2400" dirty="0"/>
              <a:t>Chained execution leads to solving large and complex problems collectively.</a:t>
            </a:r>
          </a:p>
          <a:p>
            <a:pPr marL="0" indent="0">
              <a:buNone/>
            </a:pPr>
            <a:endParaRPr lang="en-IN" b="1" dirty="0"/>
          </a:p>
        </p:txBody>
      </p:sp>
      <p:sp>
        <p:nvSpPr>
          <p:cNvPr id="5" name="Content Placeholder 4">
            <a:extLst>
              <a:ext uri="{FF2B5EF4-FFF2-40B4-BE49-F238E27FC236}">
                <a16:creationId xmlns:a16="http://schemas.microsoft.com/office/drawing/2014/main" id="{0217A0AE-ECA9-14C9-AAA5-85C3D11D94BD}"/>
              </a:ext>
            </a:extLst>
          </p:cNvPr>
          <p:cNvSpPr>
            <a:spLocks noGrp="1"/>
          </p:cNvSpPr>
          <p:nvPr>
            <p:ph sz="half" idx="2"/>
          </p:nvPr>
        </p:nvSpPr>
        <p:spPr/>
        <p:txBody>
          <a:bodyPr>
            <a:normAutofit/>
          </a:bodyPr>
          <a:lstStyle/>
          <a:p>
            <a:pPr marL="0" indent="0">
              <a:buNone/>
            </a:pPr>
            <a:r>
              <a:rPr lang="en-IN" dirty="0"/>
              <a:t>8.Final Aggregation</a:t>
            </a:r>
          </a:p>
          <a:p>
            <a:pPr>
              <a:buFont typeface="Arial" panose="020B0604020202020204" pitchFamily="34" charset="0"/>
              <a:buChar char="•"/>
            </a:pPr>
            <a:r>
              <a:rPr lang="en-US" sz="2400" dirty="0"/>
              <a:t>If multiple agents contributed, a Coordinator Agent (or the requesting agent) aggregates all results.</a:t>
            </a:r>
          </a:p>
          <a:p>
            <a:pPr>
              <a:buFont typeface="Arial" panose="020B0604020202020204" pitchFamily="34" charset="0"/>
              <a:buChar char="•"/>
            </a:pPr>
            <a:r>
              <a:rPr lang="en-US" sz="2400" dirty="0"/>
              <a:t>It combines the outputs into a final report, decision, or product.</a:t>
            </a:r>
          </a:p>
          <a:p>
            <a:pPr marL="0" indent="0">
              <a:buNone/>
            </a:pPr>
            <a:endParaRPr lang="en-IN" sz="2400" b="1" dirty="0"/>
          </a:p>
        </p:txBody>
      </p:sp>
    </p:spTree>
    <p:extLst>
      <p:ext uri="{BB962C8B-B14F-4D97-AF65-F5344CB8AC3E}">
        <p14:creationId xmlns:p14="http://schemas.microsoft.com/office/powerpoint/2010/main" val="933405673"/>
      </p:ext>
    </p:extLst>
  </p:cSld>
  <p:clrMapOvr>
    <a:masterClrMapping/>
  </p:clrMapOvr>
  <p:transition spd="slow" advTm="36364">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0C1B53-BF3E-FD5A-1797-366AF1E8D07F}"/>
              </a:ext>
            </a:extLst>
          </p:cNvPr>
          <p:cNvSpPr>
            <a:spLocks noGrp="1"/>
          </p:cNvSpPr>
          <p:nvPr>
            <p:ph type="title"/>
          </p:nvPr>
        </p:nvSpPr>
        <p:spPr/>
        <p:txBody>
          <a:bodyPr/>
          <a:lstStyle/>
          <a:p>
            <a:r>
              <a:rPr lang="en-IN" sz="4400" b="1" i="0" strike="noStrike" dirty="0">
                <a:solidFill>
                  <a:srgbClr val="34495E"/>
                </a:solidFill>
                <a:effectLst/>
                <a:latin typeface="+mn-lt"/>
              </a:rPr>
              <a:t>Agent-to-Agent Communication</a:t>
            </a:r>
            <a:endParaRPr lang="en-IN" b="1" dirty="0">
              <a:solidFill>
                <a:schemeClr val="tx2"/>
              </a:solidFill>
            </a:endParaRPr>
          </a:p>
        </p:txBody>
      </p:sp>
      <p:pic>
        <p:nvPicPr>
          <p:cNvPr id="7" name="Content Placeholder 6">
            <a:extLst>
              <a:ext uri="{FF2B5EF4-FFF2-40B4-BE49-F238E27FC236}">
                <a16:creationId xmlns:a16="http://schemas.microsoft.com/office/drawing/2014/main" id="{609C6FB2-4C8C-CB37-5330-00DAB2DCCB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842" y="1804738"/>
            <a:ext cx="9769642" cy="5053262"/>
          </a:xfrm>
        </p:spPr>
      </p:pic>
    </p:spTree>
    <p:extLst>
      <p:ext uri="{BB962C8B-B14F-4D97-AF65-F5344CB8AC3E}">
        <p14:creationId xmlns:p14="http://schemas.microsoft.com/office/powerpoint/2010/main" val="313738492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342FF0-4DB4-A4B9-35FB-CA4FAC95209E}"/>
              </a:ext>
            </a:extLst>
          </p:cNvPr>
          <p:cNvSpPr>
            <a:spLocks noGrp="1"/>
          </p:cNvSpPr>
          <p:nvPr>
            <p:ph type="title"/>
          </p:nvPr>
        </p:nvSpPr>
        <p:spPr/>
        <p:txBody>
          <a:bodyPr>
            <a:normAutofit/>
          </a:bodyPr>
          <a:lstStyle/>
          <a:p>
            <a:r>
              <a:rPr lang="en-IN" sz="4000" b="1" i="0" strike="noStrike" dirty="0">
                <a:solidFill>
                  <a:srgbClr val="34495E"/>
                </a:solidFill>
                <a:effectLst/>
                <a:latin typeface="+mn-lt"/>
              </a:rPr>
              <a:t>Agent-to-Agent Communication</a:t>
            </a:r>
            <a:endParaRPr lang="en-IN" dirty="0"/>
          </a:p>
        </p:txBody>
      </p:sp>
      <p:sp>
        <p:nvSpPr>
          <p:cNvPr id="5" name="Content Placeholder 4">
            <a:extLst>
              <a:ext uri="{FF2B5EF4-FFF2-40B4-BE49-F238E27FC236}">
                <a16:creationId xmlns:a16="http://schemas.microsoft.com/office/drawing/2014/main" id="{DA2298E6-7778-0BFF-4DC9-5BE3C2416A9E}"/>
              </a:ext>
            </a:extLst>
          </p:cNvPr>
          <p:cNvSpPr>
            <a:spLocks noGrp="1"/>
          </p:cNvSpPr>
          <p:nvPr>
            <p:ph idx="1"/>
          </p:nvPr>
        </p:nvSpPr>
        <p:spPr/>
        <p:txBody>
          <a:bodyPr/>
          <a:lstStyle/>
          <a:p>
            <a:pPr algn="l"/>
            <a:r>
              <a:rPr lang="en-US" sz="2400" i="0" dirty="0">
                <a:effectLst/>
              </a:rPr>
              <a:t>The communication between a Client and a Remote Agent is oriented towards </a:t>
            </a:r>
            <a:r>
              <a:rPr lang="en-US" sz="2400" i="1" dirty="0">
                <a:effectLst/>
              </a:rPr>
              <a:t>task completion</a:t>
            </a:r>
            <a:r>
              <a:rPr lang="en-US" sz="2400" i="0" dirty="0">
                <a:effectLst/>
              </a:rPr>
              <a:t> where agents collaboratively fulfill an end-user’s request. A Task object allows a Client and a Remote Agent to collaborate for completing the submitted task.</a:t>
            </a:r>
          </a:p>
          <a:p>
            <a:pPr marL="0" indent="0" algn="l">
              <a:buNone/>
            </a:pPr>
            <a:endParaRPr lang="en-US" sz="2400" i="0" dirty="0">
              <a:effectLst/>
            </a:endParaRPr>
          </a:p>
          <a:p>
            <a:pPr algn="l"/>
            <a:r>
              <a:rPr lang="en-US" sz="2400" i="0" dirty="0">
                <a:effectLst/>
              </a:rPr>
              <a:t>A task can be completed by a remote agent immediately or it can be long-running. For long-running tasks, the client may poll the agent for fetching the latest status. Agents can also push notifications to the client via SSE (if connected) or through an external notification service.</a:t>
            </a:r>
          </a:p>
          <a:p>
            <a:endParaRPr lang="en-IN" dirty="0"/>
          </a:p>
        </p:txBody>
      </p:sp>
    </p:spTree>
    <p:extLst>
      <p:ext uri="{BB962C8B-B14F-4D97-AF65-F5344CB8AC3E}">
        <p14:creationId xmlns:p14="http://schemas.microsoft.com/office/powerpoint/2010/main" val="3513450386"/>
      </p:ext>
    </p:extLst>
  </p:cSld>
  <p:clrMapOvr>
    <a:masterClrMapping/>
  </p:clrMapOvr>
  <p:transition spd="slow" advTm="32449">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62695-05ED-88EB-BBD9-6E0FBEBA5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F1CB7-6A7A-0260-DAF9-86B3BCF91F41}"/>
              </a:ext>
            </a:extLst>
          </p:cNvPr>
          <p:cNvSpPr>
            <a:spLocks noGrp="1"/>
          </p:cNvSpPr>
          <p:nvPr>
            <p:ph type="title"/>
          </p:nvPr>
        </p:nvSpPr>
        <p:spPr>
          <a:xfrm>
            <a:off x="838200" y="131762"/>
            <a:ext cx="10515600" cy="668338"/>
          </a:xfrm>
        </p:spPr>
        <p:txBody>
          <a:bodyPr>
            <a:normAutofit fontScale="90000"/>
          </a:bodyPr>
          <a:lstStyle/>
          <a:p>
            <a:r>
              <a:rPr lang="en-IN" b="1" dirty="0">
                <a:solidFill>
                  <a:schemeClr val="tx2"/>
                </a:solidFill>
              </a:rPr>
              <a:t>A2A and MCP</a:t>
            </a:r>
          </a:p>
        </p:txBody>
      </p:sp>
      <p:pic>
        <p:nvPicPr>
          <p:cNvPr id="11" name="Content Placeholder 10">
            <a:extLst>
              <a:ext uri="{FF2B5EF4-FFF2-40B4-BE49-F238E27FC236}">
                <a16:creationId xmlns:a16="http://schemas.microsoft.com/office/drawing/2014/main" id="{D6D38014-E3F6-E3E8-AC3B-7C7D37F263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7464" y="681036"/>
            <a:ext cx="7286624" cy="6176963"/>
          </a:xfrm>
        </p:spPr>
      </p:pic>
    </p:spTree>
    <p:extLst>
      <p:ext uri="{BB962C8B-B14F-4D97-AF65-F5344CB8AC3E}">
        <p14:creationId xmlns:p14="http://schemas.microsoft.com/office/powerpoint/2010/main" val="2526116056"/>
      </p:ext>
    </p:extLst>
  </p:cSld>
  <p:clrMapOvr>
    <a:masterClrMapping/>
  </p:clrMapOvr>
  <p:transition spd="slow" advTm="22910">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1334-D42E-933A-CBF1-4DDCDF073C70}"/>
              </a:ext>
            </a:extLst>
          </p:cNvPr>
          <p:cNvSpPr>
            <a:spLocks noGrp="1"/>
          </p:cNvSpPr>
          <p:nvPr>
            <p:ph type="title"/>
          </p:nvPr>
        </p:nvSpPr>
        <p:spPr/>
        <p:txBody>
          <a:bodyPr>
            <a:normAutofit/>
          </a:bodyPr>
          <a:lstStyle/>
          <a:p>
            <a:r>
              <a:rPr lang="en-IN" sz="4000" b="1" dirty="0">
                <a:solidFill>
                  <a:schemeClr val="tx2"/>
                </a:solidFill>
              </a:rPr>
              <a:t>A2A and MCP</a:t>
            </a:r>
          </a:p>
        </p:txBody>
      </p:sp>
      <p:sp>
        <p:nvSpPr>
          <p:cNvPr id="3" name="Content Placeholder 2">
            <a:extLst>
              <a:ext uri="{FF2B5EF4-FFF2-40B4-BE49-F238E27FC236}">
                <a16:creationId xmlns:a16="http://schemas.microsoft.com/office/drawing/2014/main" id="{F0981B23-B152-B6D6-255D-9EAE2AEB9300}"/>
              </a:ext>
            </a:extLst>
          </p:cNvPr>
          <p:cNvSpPr>
            <a:spLocks noGrp="1"/>
          </p:cNvSpPr>
          <p:nvPr>
            <p:ph idx="1"/>
          </p:nvPr>
        </p:nvSpPr>
        <p:spPr/>
        <p:txBody>
          <a:bodyPr>
            <a:normAutofit/>
          </a:bodyPr>
          <a:lstStyle/>
          <a:p>
            <a:r>
              <a:rPr lang="en-US" sz="2400" i="0" dirty="0">
                <a:solidFill>
                  <a:srgbClr val="1E1E1E"/>
                </a:solidFill>
                <a:effectLst/>
              </a:rPr>
              <a:t>all the agents are communicating using the A2A protocol, it’s like their shared language. </a:t>
            </a:r>
          </a:p>
          <a:p>
            <a:r>
              <a:rPr lang="en-US" sz="2400" i="0" dirty="0">
                <a:solidFill>
                  <a:srgbClr val="1E1E1E"/>
                </a:solidFill>
                <a:effectLst/>
              </a:rPr>
              <a:t>Each agent connects to different services like search, databases, and APIs to perform specific tasks. To interact with these tools, individual agents use MCP.</a:t>
            </a:r>
          </a:p>
          <a:p>
            <a:r>
              <a:rPr lang="en-US" sz="2400" i="0" dirty="0">
                <a:solidFill>
                  <a:srgbClr val="1E1E1E"/>
                </a:solidFill>
                <a:effectLst/>
              </a:rPr>
              <a:t> In this way, A2A acts as the language for agent-to-agent communication, while MCP serves as the language for agents to communicate with tools.</a:t>
            </a:r>
            <a:endParaRPr lang="en-IN" sz="2400" dirty="0"/>
          </a:p>
        </p:txBody>
      </p:sp>
    </p:spTree>
    <p:extLst>
      <p:ext uri="{BB962C8B-B14F-4D97-AF65-F5344CB8AC3E}">
        <p14:creationId xmlns:p14="http://schemas.microsoft.com/office/powerpoint/2010/main" val="1669009989"/>
      </p:ext>
    </p:extLst>
  </p:cSld>
  <p:clrMapOvr>
    <a:masterClrMapping/>
  </p:clrMapOvr>
  <p:transition spd="slow" advTm="28236">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32532-47FC-4E43-BFF5-0B4AFF279B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EECFC-8ED9-EE51-D0DF-D8F49D070EA6}"/>
              </a:ext>
            </a:extLst>
          </p:cNvPr>
          <p:cNvSpPr>
            <a:spLocks noGrp="1"/>
          </p:cNvSpPr>
          <p:nvPr>
            <p:ph type="title"/>
          </p:nvPr>
        </p:nvSpPr>
        <p:spPr/>
        <p:txBody>
          <a:bodyPr/>
          <a:lstStyle/>
          <a:p>
            <a:r>
              <a:rPr lang="en-IN" b="1" dirty="0">
                <a:solidFill>
                  <a:schemeClr val="tx2"/>
                </a:solidFill>
              </a:rPr>
              <a:t>Conclusion</a:t>
            </a:r>
          </a:p>
        </p:txBody>
      </p:sp>
      <p:sp>
        <p:nvSpPr>
          <p:cNvPr id="3" name="Content Placeholder 2">
            <a:extLst>
              <a:ext uri="{FF2B5EF4-FFF2-40B4-BE49-F238E27FC236}">
                <a16:creationId xmlns:a16="http://schemas.microsoft.com/office/drawing/2014/main" id="{4C722078-60DF-206C-A5B2-72BFE2054B00}"/>
              </a:ext>
            </a:extLst>
          </p:cNvPr>
          <p:cNvSpPr>
            <a:spLocks noGrp="1"/>
          </p:cNvSpPr>
          <p:nvPr>
            <p:ph idx="1"/>
          </p:nvPr>
        </p:nvSpPr>
        <p:spPr/>
        <p:txBody>
          <a:bodyPr/>
          <a:lstStyle/>
          <a:p>
            <a:pPr marL="0" indent="0">
              <a:buNone/>
            </a:pPr>
            <a:r>
              <a:rPr lang="en-US" dirty="0"/>
              <a:t>Microservices in the A2A Protocol represent the future of distributed AI systems.</a:t>
            </a:r>
            <a:br>
              <a:rPr lang="en-US" dirty="0"/>
            </a:br>
            <a:r>
              <a:rPr lang="en-US" dirty="0"/>
              <a:t>By combining the power of independent, specialized agents with a standardized communication protocol, A2A enables scalable, resilient, and intelligent multi-agent ecosystems that can handle increasingly complex real-world tasks.</a:t>
            </a:r>
            <a:endParaRPr lang="en-IN" dirty="0"/>
          </a:p>
        </p:txBody>
      </p:sp>
    </p:spTree>
    <p:extLst>
      <p:ext uri="{BB962C8B-B14F-4D97-AF65-F5344CB8AC3E}">
        <p14:creationId xmlns:p14="http://schemas.microsoft.com/office/powerpoint/2010/main" val="2231125255"/>
      </p:ext>
    </p:extLst>
  </p:cSld>
  <p:clrMapOvr>
    <a:masterClrMapping/>
  </p:clrMapOvr>
  <p:transition spd="slow" advTm="30251">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86D5-CE81-921B-E36B-0E64D923B0E4}"/>
              </a:ext>
            </a:extLst>
          </p:cNvPr>
          <p:cNvSpPr>
            <a:spLocks noGrp="1"/>
          </p:cNvSpPr>
          <p:nvPr>
            <p:ph type="title"/>
          </p:nvPr>
        </p:nvSpPr>
        <p:spPr/>
        <p:txBody>
          <a:bodyPr/>
          <a:lstStyle/>
          <a:p>
            <a:r>
              <a:rPr lang="en-IN" sz="4000" b="1" dirty="0">
                <a:solidFill>
                  <a:schemeClr val="tx2"/>
                </a:solidFill>
              </a:rPr>
              <a:t>Introduction</a:t>
            </a:r>
            <a:endParaRPr lang="en-IN" b="1" dirty="0">
              <a:solidFill>
                <a:schemeClr val="tx2"/>
              </a:solidFill>
              <a:latin typeface="Abadi" panose="020B0604020104020204" pitchFamily="34" charset="0"/>
            </a:endParaRPr>
          </a:p>
        </p:txBody>
      </p:sp>
      <p:sp>
        <p:nvSpPr>
          <p:cNvPr id="3" name="Content Placeholder 2">
            <a:extLst>
              <a:ext uri="{FF2B5EF4-FFF2-40B4-BE49-F238E27FC236}">
                <a16:creationId xmlns:a16="http://schemas.microsoft.com/office/drawing/2014/main" id="{823D3D91-FFEC-E9DE-A5FF-1FC4AC6042ED}"/>
              </a:ext>
            </a:extLst>
          </p:cNvPr>
          <p:cNvSpPr>
            <a:spLocks noGrp="1"/>
          </p:cNvSpPr>
          <p:nvPr>
            <p:ph idx="1"/>
          </p:nvPr>
        </p:nvSpPr>
        <p:spPr/>
        <p:txBody>
          <a:bodyPr>
            <a:normAutofit/>
          </a:bodyPr>
          <a:lstStyle/>
          <a:p>
            <a:r>
              <a:rPr lang="en-US" dirty="0"/>
              <a:t>The Agent2Agent Protocol (A2A), created by Google, is a set of rules that helps different AI agents talk to each other and work together, even if they are built using different tools or by different companies.</a:t>
            </a:r>
          </a:p>
          <a:p>
            <a:pPr marL="0" indent="0">
              <a:buNone/>
            </a:pPr>
            <a:endParaRPr lang="en-US" dirty="0"/>
          </a:p>
          <a:p>
            <a:r>
              <a:rPr lang="en-US" dirty="0"/>
              <a:t>Its main goal is to make it easier for these agents to share information, coordinate tasks, and team up effectively, especially in complicated systems where many agents are involved.</a:t>
            </a:r>
            <a:endParaRPr lang="en-IN" dirty="0">
              <a:latin typeface="Abadi" panose="020B0604020104020204" pitchFamily="34" charset="0"/>
            </a:endParaRPr>
          </a:p>
        </p:txBody>
      </p:sp>
    </p:spTree>
    <p:extLst>
      <p:ext uri="{BB962C8B-B14F-4D97-AF65-F5344CB8AC3E}">
        <p14:creationId xmlns:p14="http://schemas.microsoft.com/office/powerpoint/2010/main" val="705909415"/>
      </p:ext>
    </p:extLst>
  </p:cSld>
  <p:clrMapOvr>
    <a:masterClrMapping/>
  </p:clrMapOvr>
  <p:transition spd="slow" advTm="13598">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5D077-E99C-13DD-4632-E76979421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6C4EA-7E3B-66F1-83C7-F328767140D8}"/>
              </a:ext>
            </a:extLst>
          </p:cNvPr>
          <p:cNvSpPr>
            <a:spLocks noGrp="1"/>
          </p:cNvSpPr>
          <p:nvPr>
            <p:ph type="title"/>
          </p:nvPr>
        </p:nvSpPr>
        <p:spPr/>
        <p:txBody>
          <a:bodyPr>
            <a:normAutofit/>
          </a:bodyPr>
          <a:lstStyle/>
          <a:p>
            <a:r>
              <a:rPr lang="en-IN" sz="4000" b="1" dirty="0">
                <a:solidFill>
                  <a:schemeClr val="tx2"/>
                </a:solidFill>
              </a:rPr>
              <a:t>Purpose of A2A Protocol</a:t>
            </a:r>
          </a:p>
        </p:txBody>
      </p:sp>
      <p:sp>
        <p:nvSpPr>
          <p:cNvPr id="3" name="Content Placeholder 2">
            <a:extLst>
              <a:ext uri="{FF2B5EF4-FFF2-40B4-BE49-F238E27FC236}">
                <a16:creationId xmlns:a16="http://schemas.microsoft.com/office/drawing/2014/main" id="{3078AA3D-9C2D-546F-A4B2-646595DCE355}"/>
              </a:ext>
            </a:extLst>
          </p:cNvPr>
          <p:cNvSpPr>
            <a:spLocks noGrp="1"/>
          </p:cNvSpPr>
          <p:nvPr>
            <p:ph idx="1"/>
          </p:nvPr>
        </p:nvSpPr>
        <p:spPr/>
        <p:txBody>
          <a:bodyPr>
            <a:normAutofit/>
          </a:bodyPr>
          <a:lstStyle/>
          <a:p>
            <a:r>
              <a:rPr lang="en-IN" b="1" dirty="0">
                <a:effectLst/>
                <a:ea typeface="Calibri" panose="020F0502020204030204" pitchFamily="34" charset="0"/>
                <a:cs typeface="Times New Roman" panose="02020603050405020304" pitchFamily="18" charset="0"/>
              </a:rPr>
              <a:t>Seamless Interoperability:</a:t>
            </a:r>
            <a:r>
              <a:rPr lang="en-US" dirty="0"/>
              <a:t> Agents should be able to work together even if they come from different backgrounds (e.g., OpenAI agent collaborating with Google's or Meta's agent).</a:t>
            </a:r>
          </a:p>
          <a:p>
            <a:pPr marL="0" indent="0">
              <a:lnSpc>
                <a:spcPct val="100000"/>
              </a:lnSpc>
              <a:buNone/>
            </a:pPr>
            <a:endParaRPr lang="en-US" sz="3200" dirty="0"/>
          </a:p>
          <a:p>
            <a:r>
              <a:rPr lang="en-IN" b="1" dirty="0">
                <a:effectLst/>
                <a:ea typeface="Calibri" panose="020F0502020204030204" pitchFamily="34" charset="0"/>
                <a:cs typeface="Times New Roman" panose="02020603050405020304" pitchFamily="18" charset="0"/>
              </a:rPr>
              <a:t>Dynamic Discovery:</a:t>
            </a:r>
            <a:r>
              <a:rPr lang="en-IN" sz="3200" dirty="0">
                <a:effectLst/>
                <a:ea typeface="Calibri" panose="020F0502020204030204" pitchFamily="34" charset="0"/>
                <a:cs typeface="Times New Roman" panose="02020603050405020304" pitchFamily="18" charset="0"/>
              </a:rPr>
              <a:t> </a:t>
            </a:r>
            <a:r>
              <a:rPr lang="en-IN" dirty="0">
                <a:effectLst/>
                <a:ea typeface="Calibri" panose="020F0502020204030204" pitchFamily="34" charset="0"/>
                <a:cs typeface="Times New Roman" panose="02020603050405020304" pitchFamily="18" charset="0"/>
              </a:rPr>
              <a:t>Agents can find new partners in real-time and start working without human intervention</a:t>
            </a:r>
            <a:r>
              <a:rPr lang="en-US" dirty="0">
                <a:effectLst/>
                <a:ea typeface="Calibri" panose="020F0502020204030204" pitchFamily="34" charset="0"/>
                <a:cs typeface="Times New Roman" panose="02020603050405020304" pitchFamily="18" charset="0"/>
              </a:rPr>
              <a:t>.</a:t>
            </a:r>
          </a:p>
          <a:p>
            <a:endParaRPr lang="en-US" sz="3200" dirty="0">
              <a:effectLst/>
              <a:ea typeface="Calibri" panose="020F0502020204030204" pitchFamily="34" charset="0"/>
              <a:cs typeface="Times New Roman" panose="02020603050405020304" pitchFamily="18" charset="0"/>
            </a:endParaRPr>
          </a:p>
          <a:p>
            <a:r>
              <a:rPr lang="en-IN" b="1" dirty="0">
                <a:effectLst/>
                <a:ea typeface="Calibri" panose="020F0502020204030204" pitchFamily="34" charset="0"/>
                <a:cs typeface="Times New Roman" panose="02020603050405020304" pitchFamily="18" charset="0"/>
              </a:rPr>
              <a:t>Decentralized Communication:</a:t>
            </a:r>
            <a:r>
              <a:rPr lang="en-IN" kern="100" dirty="0">
                <a:effectLst/>
                <a:ea typeface="Calibri" panose="020F0502020204030204" pitchFamily="34" charset="0"/>
                <a:cs typeface="Times New Roman" panose="02020603050405020304" pitchFamily="18" charset="0"/>
              </a:rPr>
              <a:t> No need for a central controller or orchestrator.</a:t>
            </a:r>
          </a:p>
          <a:p>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1905735"/>
      </p:ext>
    </p:extLst>
  </p:cSld>
  <p:clrMapOvr>
    <a:masterClrMapping/>
  </p:clrMapOvr>
  <p:transition spd="slow" advTm="16223">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0FC78-5986-7D57-FB91-4566F761F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8592E-F71D-E312-45AF-1004151EDFC7}"/>
              </a:ext>
            </a:extLst>
          </p:cNvPr>
          <p:cNvSpPr>
            <a:spLocks noGrp="1"/>
          </p:cNvSpPr>
          <p:nvPr>
            <p:ph type="title"/>
          </p:nvPr>
        </p:nvSpPr>
        <p:spPr/>
        <p:txBody>
          <a:bodyPr>
            <a:normAutofit/>
          </a:bodyPr>
          <a:lstStyle/>
          <a:p>
            <a:r>
              <a:rPr lang="en-IN" sz="4000" b="1" dirty="0">
                <a:solidFill>
                  <a:schemeClr val="tx2"/>
                </a:solidFill>
              </a:rPr>
              <a:t>Key Features</a:t>
            </a:r>
          </a:p>
        </p:txBody>
      </p:sp>
      <p:sp>
        <p:nvSpPr>
          <p:cNvPr id="3" name="Content Placeholder 2">
            <a:extLst>
              <a:ext uri="{FF2B5EF4-FFF2-40B4-BE49-F238E27FC236}">
                <a16:creationId xmlns:a16="http://schemas.microsoft.com/office/drawing/2014/main" id="{1A64216B-E854-5F36-7A23-987838CE7F76}"/>
              </a:ext>
            </a:extLst>
          </p:cNvPr>
          <p:cNvSpPr>
            <a:spLocks noGrp="1"/>
          </p:cNvSpPr>
          <p:nvPr>
            <p:ph idx="1"/>
          </p:nvPr>
        </p:nvSpPr>
        <p:spPr/>
        <p:txBody>
          <a:bodyPr>
            <a:normAutofit/>
          </a:bodyPr>
          <a:lstStyle/>
          <a:p>
            <a:r>
              <a:rPr lang="en-IN" sz="3000" b="1" kern="100" dirty="0">
                <a:effectLst/>
                <a:ea typeface="Calibri" panose="020F0502020204030204" pitchFamily="34" charset="0"/>
                <a:cs typeface="Times New Roman" panose="02020603050405020304" pitchFamily="18" charset="0"/>
              </a:rPr>
              <a:t>Open-source</a:t>
            </a:r>
            <a:r>
              <a:rPr lang="en-IN" sz="3000" kern="100" dirty="0">
                <a:effectLst/>
                <a:ea typeface="Calibri" panose="020F0502020204030204" pitchFamily="34" charset="0"/>
                <a:cs typeface="Times New Roman" panose="02020603050405020304" pitchFamily="18" charset="0"/>
              </a:rPr>
              <a:t> and freely available.</a:t>
            </a:r>
          </a:p>
          <a:p>
            <a:r>
              <a:rPr lang="en-IN" sz="3000" b="1" dirty="0">
                <a:effectLst/>
                <a:ea typeface="Calibri" panose="020F0502020204030204" pitchFamily="34" charset="0"/>
                <a:cs typeface="Times New Roman" panose="02020603050405020304" pitchFamily="18" charset="0"/>
              </a:rPr>
              <a:t>Vendor-neutral:</a:t>
            </a:r>
            <a:r>
              <a:rPr lang="en-IN" sz="3000" dirty="0">
                <a:effectLst/>
                <a:ea typeface="Calibri" panose="020F0502020204030204" pitchFamily="34" charset="0"/>
                <a:cs typeface="Times New Roman" panose="02020603050405020304" pitchFamily="18" charset="0"/>
              </a:rPr>
              <a:t> Not tied to any particular cloud or platform.</a:t>
            </a:r>
            <a:endParaRPr lang="en-IN" sz="3000" kern="100" dirty="0">
              <a:ea typeface="Calibri" panose="020F0502020204030204" pitchFamily="34" charset="0"/>
              <a:cs typeface="Times New Roman" panose="02020603050405020304" pitchFamily="18" charset="0"/>
            </a:endParaRPr>
          </a:p>
          <a:p>
            <a:r>
              <a:rPr lang="en-US" sz="3000" b="1" dirty="0"/>
              <a:t>Dynamic and scalable:</a:t>
            </a:r>
            <a:r>
              <a:rPr lang="en-US" sz="3000" dirty="0"/>
              <a:t> Agents can join or leave without breaking the system.</a:t>
            </a:r>
          </a:p>
          <a:p>
            <a:r>
              <a:rPr lang="en-US" sz="3000" b="1" dirty="0"/>
              <a:t>Platform-agnostic:</a:t>
            </a:r>
            <a:r>
              <a:rPr lang="en-US" sz="3000" dirty="0"/>
              <a:t> Works across different environments (cloud, edge, local servers).</a:t>
            </a:r>
          </a:p>
          <a:p>
            <a:r>
              <a:rPr lang="en-US" sz="3000" b="1" dirty="0"/>
              <a:t>Extensible:</a:t>
            </a:r>
            <a:r>
              <a:rPr lang="en-US" sz="3000" dirty="0"/>
              <a:t> Future agents or models can easily be added.</a:t>
            </a:r>
            <a:endParaRPr lang="en-IN" sz="3000" kern="100" dirty="0">
              <a:effectLst/>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2284318"/>
      </p:ext>
    </p:extLst>
  </p:cSld>
  <p:clrMapOvr>
    <a:masterClrMapping/>
  </p:clrMapOvr>
  <p:transition spd="slow" advTm="24958">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5030F-C68E-07C0-094F-FA1B76728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B4D43-E977-6B32-FE0A-399266F89360}"/>
              </a:ext>
            </a:extLst>
          </p:cNvPr>
          <p:cNvSpPr>
            <a:spLocks noGrp="1"/>
          </p:cNvSpPr>
          <p:nvPr>
            <p:ph type="title"/>
          </p:nvPr>
        </p:nvSpPr>
        <p:spPr/>
        <p:txBody>
          <a:bodyPr>
            <a:normAutofit/>
          </a:bodyPr>
          <a:lstStyle/>
          <a:p>
            <a:r>
              <a:rPr lang="en-IN" sz="4000" b="1" dirty="0">
                <a:solidFill>
                  <a:schemeClr val="tx2"/>
                </a:solidFill>
              </a:rPr>
              <a:t>Architecture</a:t>
            </a:r>
            <a:r>
              <a:rPr lang="en-IN" sz="4000" b="1" dirty="0">
                <a:solidFill>
                  <a:schemeClr val="accent1">
                    <a:lumMod val="75000"/>
                  </a:schemeClr>
                </a:solidFill>
              </a:rPr>
              <a:t> </a:t>
            </a:r>
            <a:r>
              <a:rPr lang="en-IN" sz="4000" b="1" dirty="0">
                <a:solidFill>
                  <a:schemeClr val="tx2"/>
                </a:solidFill>
              </a:rPr>
              <a:t>Overview</a:t>
            </a:r>
          </a:p>
        </p:txBody>
      </p:sp>
      <p:sp>
        <p:nvSpPr>
          <p:cNvPr id="3" name="Content Placeholder 2">
            <a:extLst>
              <a:ext uri="{FF2B5EF4-FFF2-40B4-BE49-F238E27FC236}">
                <a16:creationId xmlns:a16="http://schemas.microsoft.com/office/drawing/2014/main" id="{369CEDBD-6578-A975-FEDD-91CA3152AEEB}"/>
              </a:ext>
            </a:extLst>
          </p:cNvPr>
          <p:cNvSpPr>
            <a:spLocks noGrp="1"/>
          </p:cNvSpPr>
          <p:nvPr>
            <p:ph idx="1"/>
          </p:nvPr>
        </p:nvSpPr>
        <p:spPr/>
        <p:txBody>
          <a:bodyPr>
            <a:normAutofit/>
          </a:bodyPr>
          <a:lstStyle/>
          <a:p>
            <a:r>
              <a:rPr lang="en-IN" sz="2900" b="1" dirty="0"/>
              <a:t>Agent Discovery Layer</a:t>
            </a:r>
            <a:r>
              <a:rPr lang="en-IN" sz="2900" dirty="0"/>
              <a:t>:</a:t>
            </a:r>
            <a:r>
              <a:rPr lang="en-US" sz="2900" dirty="0"/>
              <a:t> Agents register themselves and discover other agents.</a:t>
            </a:r>
          </a:p>
          <a:p>
            <a:r>
              <a:rPr lang="en-IN" sz="2900" b="1" dirty="0"/>
              <a:t>Messaging Layer</a:t>
            </a:r>
            <a:r>
              <a:rPr lang="en-IN" sz="2900" dirty="0"/>
              <a:t>:</a:t>
            </a:r>
            <a:r>
              <a:rPr lang="en-US" sz="2900" dirty="0"/>
              <a:t> Agents exchange structured task requests, responses, and status messages.</a:t>
            </a:r>
          </a:p>
          <a:p>
            <a:r>
              <a:rPr lang="en-IN" sz="2900" b="1" dirty="0"/>
              <a:t>Task Coordination Layer</a:t>
            </a:r>
            <a:r>
              <a:rPr lang="en-IN" sz="2900" dirty="0"/>
              <a:t>:</a:t>
            </a:r>
            <a:r>
              <a:rPr lang="en-US" sz="2900" dirty="0"/>
              <a:t> Agents collaborate, split, or delegate tasks across the ecosystem.</a:t>
            </a:r>
          </a:p>
          <a:p>
            <a:r>
              <a:rPr lang="en-IN" sz="2900" b="1" dirty="0"/>
              <a:t>Execution Layer</a:t>
            </a:r>
            <a:r>
              <a:rPr lang="en-IN" sz="2900" dirty="0"/>
              <a:t>:</a:t>
            </a:r>
            <a:r>
              <a:rPr lang="en-US" sz="2900" dirty="0"/>
              <a:t> Microservices independently process their assigned tasks and return results.</a:t>
            </a:r>
          </a:p>
        </p:txBody>
      </p:sp>
    </p:spTree>
    <p:extLst>
      <p:ext uri="{BB962C8B-B14F-4D97-AF65-F5344CB8AC3E}">
        <p14:creationId xmlns:p14="http://schemas.microsoft.com/office/powerpoint/2010/main" val="4054049289"/>
      </p:ext>
    </p:extLst>
  </p:cSld>
  <p:clrMapOvr>
    <a:masterClrMapping/>
  </p:clrMapOvr>
  <p:transition spd="slow" advTm="23746">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F71ADA-0D72-C7EC-8D06-0A3F15F0D354}"/>
              </a:ext>
            </a:extLst>
          </p:cNvPr>
          <p:cNvSpPr>
            <a:spLocks noGrp="1"/>
          </p:cNvSpPr>
          <p:nvPr>
            <p:ph type="title"/>
          </p:nvPr>
        </p:nvSpPr>
        <p:spPr/>
        <p:txBody>
          <a:bodyPr/>
          <a:lstStyle/>
          <a:p>
            <a:r>
              <a:rPr lang="en-US" b="1" i="0" dirty="0">
                <a:solidFill>
                  <a:schemeClr val="tx2"/>
                </a:solidFill>
                <a:effectLst/>
                <a:latin typeface="-apple-system"/>
              </a:rPr>
              <a:t>agents talking to other agents over A2A</a:t>
            </a:r>
            <a:endParaRPr lang="en-IN" b="1" dirty="0">
              <a:solidFill>
                <a:schemeClr val="tx2"/>
              </a:solidFill>
            </a:endParaRPr>
          </a:p>
        </p:txBody>
      </p:sp>
      <p:pic>
        <p:nvPicPr>
          <p:cNvPr id="9" name="Content Placeholder 8">
            <a:extLst>
              <a:ext uri="{FF2B5EF4-FFF2-40B4-BE49-F238E27FC236}">
                <a16:creationId xmlns:a16="http://schemas.microsoft.com/office/drawing/2014/main" id="{81E5115B-2DBB-4E35-B648-4C60CBCA3F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062956"/>
            <a:ext cx="10515600" cy="4280694"/>
          </a:xfrm>
        </p:spPr>
      </p:pic>
    </p:spTree>
    <p:extLst>
      <p:ext uri="{BB962C8B-B14F-4D97-AF65-F5344CB8AC3E}">
        <p14:creationId xmlns:p14="http://schemas.microsoft.com/office/powerpoint/2010/main" val="684280230"/>
      </p:ext>
    </p:extLst>
  </p:cSld>
  <p:clrMapOvr>
    <a:masterClrMapping/>
  </p:clrMapOvr>
  <p:transition spd="slow" advTm="23802">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6AF24-B33A-C391-EB4F-8C62F19AE825}"/>
              </a:ext>
            </a:extLst>
          </p:cNvPr>
          <p:cNvSpPr>
            <a:spLocks noGrp="1"/>
          </p:cNvSpPr>
          <p:nvPr>
            <p:ph type="title"/>
          </p:nvPr>
        </p:nvSpPr>
        <p:spPr/>
        <p:txBody>
          <a:bodyPr>
            <a:normAutofit/>
          </a:bodyPr>
          <a:lstStyle/>
          <a:p>
            <a:r>
              <a:rPr lang="en-IN" sz="4000" b="1" dirty="0">
                <a:solidFill>
                  <a:schemeClr val="tx2"/>
                </a:solidFill>
              </a:rPr>
              <a:t>A2A Workflow</a:t>
            </a:r>
          </a:p>
        </p:txBody>
      </p:sp>
      <p:sp>
        <p:nvSpPr>
          <p:cNvPr id="4" name="Content Placeholder 3">
            <a:extLst>
              <a:ext uri="{FF2B5EF4-FFF2-40B4-BE49-F238E27FC236}">
                <a16:creationId xmlns:a16="http://schemas.microsoft.com/office/drawing/2014/main" id="{40F7E6C2-C3F8-0C2A-6A13-917F4EEF3E26}"/>
              </a:ext>
            </a:extLst>
          </p:cNvPr>
          <p:cNvSpPr>
            <a:spLocks noGrp="1"/>
          </p:cNvSpPr>
          <p:nvPr>
            <p:ph sz="half" idx="1"/>
          </p:nvPr>
        </p:nvSpPr>
        <p:spPr/>
        <p:txBody>
          <a:bodyPr>
            <a:normAutofit/>
          </a:bodyPr>
          <a:lstStyle/>
          <a:p>
            <a:pPr marL="0" indent="0">
              <a:buNone/>
            </a:pPr>
            <a:r>
              <a:rPr lang="en-IN" dirty="0"/>
              <a:t>1.Agent Registration</a:t>
            </a:r>
          </a:p>
          <a:p>
            <a:pPr>
              <a:buFont typeface="Arial" panose="020B0604020202020204" pitchFamily="34" charset="0"/>
              <a:buChar char="•"/>
            </a:pPr>
            <a:r>
              <a:rPr lang="en-US" sz="2400" dirty="0"/>
              <a:t>Each agent  registers itself with a Discovery Service.</a:t>
            </a:r>
          </a:p>
          <a:p>
            <a:pPr>
              <a:buFont typeface="Arial" panose="020B0604020202020204" pitchFamily="34" charset="0"/>
              <a:buChar char="•"/>
            </a:pPr>
            <a:r>
              <a:rPr lang="en-US" sz="2400" dirty="0"/>
              <a:t>Registration includes:</a:t>
            </a:r>
          </a:p>
          <a:p>
            <a:pPr marL="742950" lvl="1" indent="-285750">
              <a:buFont typeface="Arial" panose="020B0604020202020204" pitchFamily="34" charset="0"/>
              <a:buChar char="•"/>
            </a:pPr>
            <a:r>
              <a:rPr lang="en-US" dirty="0"/>
              <a:t>Agent name and ID</a:t>
            </a:r>
          </a:p>
          <a:p>
            <a:pPr marL="742950" lvl="1" indent="-285750">
              <a:buFont typeface="Arial" panose="020B0604020202020204" pitchFamily="34" charset="0"/>
              <a:buChar char="•"/>
            </a:pPr>
            <a:r>
              <a:rPr lang="en-US" dirty="0"/>
              <a:t>Capabilities </a:t>
            </a:r>
          </a:p>
          <a:p>
            <a:pPr marL="742950" lvl="1" indent="-285750">
              <a:buFont typeface="Arial" panose="020B0604020202020204" pitchFamily="34" charset="0"/>
              <a:buChar char="•"/>
            </a:pPr>
            <a:r>
              <a:rPr lang="en-US" dirty="0"/>
              <a:t>Communication endpoints</a:t>
            </a:r>
          </a:p>
          <a:p>
            <a:pPr marL="742950" lvl="1" indent="-285750">
              <a:buFont typeface="Arial" panose="020B0604020202020204" pitchFamily="34" charset="0"/>
              <a:buChar char="•"/>
            </a:pPr>
            <a:r>
              <a:rPr lang="en-US" dirty="0"/>
              <a:t>Authentication credentials if needed</a:t>
            </a:r>
          </a:p>
          <a:p>
            <a:pPr marL="0" indent="0">
              <a:buNone/>
            </a:pPr>
            <a:endParaRPr lang="en-IN" b="1" dirty="0"/>
          </a:p>
        </p:txBody>
      </p:sp>
      <p:sp>
        <p:nvSpPr>
          <p:cNvPr id="5" name="Content Placeholder 4">
            <a:extLst>
              <a:ext uri="{FF2B5EF4-FFF2-40B4-BE49-F238E27FC236}">
                <a16:creationId xmlns:a16="http://schemas.microsoft.com/office/drawing/2014/main" id="{BC5AF806-6DB6-53A6-9E02-8E3D3E723D6A}"/>
              </a:ext>
            </a:extLst>
          </p:cNvPr>
          <p:cNvSpPr>
            <a:spLocks noGrp="1"/>
          </p:cNvSpPr>
          <p:nvPr>
            <p:ph sz="half" idx="2"/>
          </p:nvPr>
        </p:nvSpPr>
        <p:spPr/>
        <p:txBody>
          <a:bodyPr>
            <a:normAutofit/>
          </a:bodyPr>
          <a:lstStyle/>
          <a:p>
            <a:pPr marL="0" indent="0">
              <a:buNone/>
            </a:pPr>
            <a:r>
              <a:rPr lang="en-IN" dirty="0"/>
              <a:t>2.Agent Discovery</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When an agent needs help with a task, it queries the Discovery Service.</a:t>
            </a:r>
          </a:p>
          <a:p>
            <a:pPr marL="0" indent="0">
              <a:buNone/>
            </a:pP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400" dirty="0">
                <a:effectLst/>
                <a:latin typeface="Calibri" panose="020F0502020204030204" pitchFamily="34" charset="0"/>
                <a:ea typeface="Calibri" panose="020F0502020204030204" pitchFamily="34" charset="0"/>
                <a:cs typeface="Times New Roman" panose="02020603050405020304" pitchFamily="18" charset="0"/>
              </a:rPr>
              <a:t>The agent finds other agents that can handle specific tasks based on their advertised capabilities.</a:t>
            </a:r>
            <a:endParaRPr lang="en-IN" sz="3600" dirty="0"/>
          </a:p>
        </p:txBody>
      </p:sp>
    </p:spTree>
    <p:extLst>
      <p:ext uri="{BB962C8B-B14F-4D97-AF65-F5344CB8AC3E}">
        <p14:creationId xmlns:p14="http://schemas.microsoft.com/office/powerpoint/2010/main" val="1561994399"/>
      </p:ext>
    </p:extLst>
  </p:cSld>
  <p:clrMapOvr>
    <a:masterClrMapping/>
  </p:clrMapOvr>
  <p:transition spd="slow" advTm="37482">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9DFB4-3CA3-91BF-DCDC-D738B9F3F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4CEA9-3C6D-C6D5-DEC1-B12D37F46861}"/>
              </a:ext>
            </a:extLst>
          </p:cNvPr>
          <p:cNvSpPr>
            <a:spLocks noGrp="1"/>
          </p:cNvSpPr>
          <p:nvPr>
            <p:ph type="title"/>
          </p:nvPr>
        </p:nvSpPr>
        <p:spPr/>
        <p:txBody>
          <a:bodyPr>
            <a:normAutofit/>
          </a:bodyPr>
          <a:lstStyle/>
          <a:p>
            <a:r>
              <a:rPr lang="en-IN" sz="4000" b="1" dirty="0">
                <a:solidFill>
                  <a:schemeClr val="tx2"/>
                </a:solidFill>
              </a:rPr>
              <a:t>A2A Workflow</a:t>
            </a:r>
          </a:p>
        </p:txBody>
      </p:sp>
      <p:sp>
        <p:nvSpPr>
          <p:cNvPr id="4" name="Content Placeholder 3">
            <a:extLst>
              <a:ext uri="{FF2B5EF4-FFF2-40B4-BE49-F238E27FC236}">
                <a16:creationId xmlns:a16="http://schemas.microsoft.com/office/drawing/2014/main" id="{110F9A28-C645-DE1C-3889-171F9153019D}"/>
              </a:ext>
            </a:extLst>
          </p:cNvPr>
          <p:cNvSpPr>
            <a:spLocks noGrp="1"/>
          </p:cNvSpPr>
          <p:nvPr>
            <p:ph sz="half" idx="1"/>
          </p:nvPr>
        </p:nvSpPr>
        <p:spPr/>
        <p:txBody>
          <a:bodyPr>
            <a:normAutofit/>
          </a:bodyPr>
          <a:lstStyle/>
          <a:p>
            <a:pPr marL="0" indent="0">
              <a:buNone/>
            </a:pPr>
            <a:r>
              <a:rPr lang="en-IN" dirty="0"/>
              <a:t>3.Message Sending</a:t>
            </a:r>
          </a:p>
          <a:p>
            <a:pPr>
              <a:buFont typeface="Arial" panose="020B0604020202020204" pitchFamily="34" charset="0"/>
              <a:buChar char="•"/>
            </a:pPr>
            <a:r>
              <a:rPr lang="en-US" sz="2400" dirty="0"/>
              <a:t>Using A2A Standard Message Formats structured like JSON.</a:t>
            </a:r>
          </a:p>
          <a:p>
            <a:pPr>
              <a:lnSpc>
                <a:spcPct val="100000"/>
              </a:lnSpc>
            </a:pPr>
            <a:r>
              <a:rPr lang="en-US" sz="2400" dirty="0"/>
              <a:t>Sends a Task Request Message to the selected agent.</a:t>
            </a:r>
            <a:r>
              <a:rPr lang="en-IN" sz="2400" dirty="0"/>
              <a:t>                      </a:t>
            </a:r>
          </a:p>
          <a:p>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Message includes task description, input parameters, and desired output format.</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marL="0" indent="0">
              <a:buNone/>
            </a:pPr>
            <a:endParaRPr lang="en-IN" b="1" dirty="0"/>
          </a:p>
        </p:txBody>
      </p:sp>
      <p:sp>
        <p:nvSpPr>
          <p:cNvPr id="5" name="Content Placeholder 4">
            <a:extLst>
              <a:ext uri="{FF2B5EF4-FFF2-40B4-BE49-F238E27FC236}">
                <a16:creationId xmlns:a16="http://schemas.microsoft.com/office/drawing/2014/main" id="{1FBBF9D5-98AE-6B05-EF5E-42103CB8C367}"/>
              </a:ext>
            </a:extLst>
          </p:cNvPr>
          <p:cNvSpPr>
            <a:spLocks noGrp="1"/>
          </p:cNvSpPr>
          <p:nvPr>
            <p:ph sz="half" idx="2"/>
          </p:nvPr>
        </p:nvSpPr>
        <p:spPr/>
        <p:txBody>
          <a:bodyPr>
            <a:normAutofit/>
          </a:bodyPr>
          <a:lstStyle/>
          <a:p>
            <a:pPr marL="0" indent="0">
              <a:buNone/>
            </a:pPr>
            <a:r>
              <a:rPr lang="en-IN" dirty="0"/>
              <a:t>4.Task Execution</a:t>
            </a:r>
          </a:p>
          <a:p>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receiving agent accepts the task.</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 It performs its specialized operation (e.g., data retrieval, processing, reasoning, etc.).</a:t>
            </a:r>
          </a:p>
          <a:p>
            <a:r>
              <a:rPr lang="en-IN" sz="2400" kern="100" dirty="0">
                <a:effectLst/>
                <a:latin typeface="Calibri" panose="020F0502020204030204" pitchFamily="34" charset="0"/>
                <a:ea typeface="Calibri" panose="020F0502020204030204" pitchFamily="34" charset="0"/>
                <a:cs typeface="Times New Roman" panose="02020603050405020304" pitchFamily="18" charset="0"/>
              </a:rPr>
              <a:t>During execution, the agent may:</a:t>
            </a:r>
          </a:p>
          <a:p>
            <a:pPr lvl="1"/>
            <a:r>
              <a:rPr lang="en-IN" kern="100" dirty="0">
                <a:effectLst/>
                <a:latin typeface="Calibri" panose="020F0502020204030204" pitchFamily="34" charset="0"/>
                <a:ea typeface="Calibri" panose="020F0502020204030204" pitchFamily="34" charset="0"/>
                <a:cs typeface="Times New Roman" panose="02020603050405020304" pitchFamily="18" charset="0"/>
              </a:rPr>
              <a:t>Work independently</a:t>
            </a:r>
          </a:p>
          <a:p>
            <a:pPr lvl="1"/>
            <a:r>
              <a:rPr lang="en-IN" kern="100" dirty="0">
                <a:effectLst/>
                <a:latin typeface="Calibri" panose="020F0502020204030204" pitchFamily="34" charset="0"/>
                <a:ea typeface="Calibri" panose="020F0502020204030204" pitchFamily="34" charset="0"/>
                <a:cs typeface="Times New Roman" panose="02020603050405020304" pitchFamily="18" charset="0"/>
              </a:rPr>
              <a:t>Further delegate subtasks to other agents via A2A</a:t>
            </a:r>
          </a:p>
          <a:p>
            <a:pPr marL="457200" lvl="1" indent="0">
              <a:buNone/>
            </a:pPr>
            <a:endParaRPr lang="en-IN" dirty="0"/>
          </a:p>
        </p:txBody>
      </p:sp>
    </p:spTree>
    <p:extLst>
      <p:ext uri="{BB962C8B-B14F-4D97-AF65-F5344CB8AC3E}">
        <p14:creationId xmlns:p14="http://schemas.microsoft.com/office/powerpoint/2010/main" val="1737795607"/>
      </p:ext>
    </p:extLst>
  </p:cSld>
  <p:clrMapOvr>
    <a:masterClrMapping/>
  </p:clrMapOvr>
  <p:transition spd="slow" advTm="37697">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52C01-0688-A6C6-0491-B85196849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7E3F47-236C-1AE1-25BD-C1B2D3BBE975}"/>
              </a:ext>
            </a:extLst>
          </p:cNvPr>
          <p:cNvSpPr>
            <a:spLocks noGrp="1"/>
          </p:cNvSpPr>
          <p:nvPr>
            <p:ph type="title"/>
          </p:nvPr>
        </p:nvSpPr>
        <p:spPr/>
        <p:txBody>
          <a:bodyPr>
            <a:normAutofit/>
          </a:bodyPr>
          <a:lstStyle/>
          <a:p>
            <a:r>
              <a:rPr lang="en-IN" sz="4000" b="1" dirty="0">
                <a:solidFill>
                  <a:schemeClr val="tx2"/>
                </a:solidFill>
              </a:rPr>
              <a:t>A2A Workflow</a:t>
            </a:r>
          </a:p>
        </p:txBody>
      </p:sp>
      <p:sp>
        <p:nvSpPr>
          <p:cNvPr id="4" name="Content Placeholder 3">
            <a:extLst>
              <a:ext uri="{FF2B5EF4-FFF2-40B4-BE49-F238E27FC236}">
                <a16:creationId xmlns:a16="http://schemas.microsoft.com/office/drawing/2014/main" id="{F56495E6-FA5B-B9A7-6031-CEFCDACD5A30}"/>
              </a:ext>
            </a:extLst>
          </p:cNvPr>
          <p:cNvSpPr>
            <a:spLocks noGrp="1"/>
          </p:cNvSpPr>
          <p:nvPr>
            <p:ph sz="half" idx="1"/>
          </p:nvPr>
        </p:nvSpPr>
        <p:spPr>
          <a:xfrm>
            <a:off x="838201" y="1825625"/>
            <a:ext cx="5181600" cy="4351338"/>
          </a:xfrm>
        </p:spPr>
        <p:txBody>
          <a:bodyPr>
            <a:normAutofit/>
          </a:bodyPr>
          <a:lstStyle/>
          <a:p>
            <a:pPr marL="0" indent="0">
              <a:buNone/>
            </a:pPr>
            <a:r>
              <a:rPr lang="en-IN" dirty="0"/>
              <a:t>5.Status Updates </a:t>
            </a:r>
          </a:p>
          <a:p>
            <a:r>
              <a:rPr lang="en-US" sz="2400" dirty="0"/>
              <a:t>Agents may send Status Update Messages during task execution:</a:t>
            </a:r>
          </a:p>
          <a:p>
            <a:pPr lvl="1"/>
            <a:r>
              <a:rPr lang="en-US" dirty="0"/>
              <a:t>Started</a:t>
            </a:r>
          </a:p>
          <a:p>
            <a:pPr lvl="1"/>
            <a:r>
              <a:rPr lang="en-US" dirty="0"/>
              <a:t>In progress</a:t>
            </a:r>
          </a:p>
          <a:p>
            <a:pPr lvl="1"/>
            <a:r>
              <a:rPr lang="en-US" dirty="0"/>
              <a:t>Partial results</a:t>
            </a:r>
          </a:p>
          <a:p>
            <a:pPr lvl="1"/>
            <a:r>
              <a:rPr lang="en-US" dirty="0"/>
              <a:t>Errors (if any)</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marL="0" indent="0">
              <a:buNone/>
            </a:pPr>
            <a:endParaRPr lang="en-IN" b="1" dirty="0"/>
          </a:p>
        </p:txBody>
      </p:sp>
      <p:sp>
        <p:nvSpPr>
          <p:cNvPr id="5" name="Content Placeholder 4">
            <a:extLst>
              <a:ext uri="{FF2B5EF4-FFF2-40B4-BE49-F238E27FC236}">
                <a16:creationId xmlns:a16="http://schemas.microsoft.com/office/drawing/2014/main" id="{52AB7A5B-D665-5699-EC82-92F6D458B435}"/>
              </a:ext>
            </a:extLst>
          </p:cNvPr>
          <p:cNvSpPr>
            <a:spLocks noGrp="1"/>
          </p:cNvSpPr>
          <p:nvPr>
            <p:ph sz="half" idx="2"/>
          </p:nvPr>
        </p:nvSpPr>
        <p:spPr/>
        <p:txBody>
          <a:bodyPr>
            <a:normAutofit/>
          </a:bodyPr>
          <a:lstStyle/>
          <a:p>
            <a:pPr marL="0" indent="0">
              <a:buNone/>
            </a:pPr>
            <a:r>
              <a:rPr lang="en-IN" dirty="0"/>
              <a:t>6.Task Completion</a:t>
            </a:r>
          </a:p>
          <a:p>
            <a:pPr>
              <a:buNone/>
            </a:pPr>
            <a:r>
              <a:rPr lang="en-US" sz="2400" dirty="0"/>
              <a:t>After task execution:</a:t>
            </a:r>
          </a:p>
          <a:p>
            <a:pPr>
              <a:buFont typeface="Arial" panose="020B0604020202020204" pitchFamily="34" charset="0"/>
              <a:buChar char="•"/>
            </a:pPr>
            <a:r>
              <a:rPr lang="en-US" sz="2400" dirty="0"/>
              <a:t>The agent sends a Response Message back to the requester.</a:t>
            </a:r>
          </a:p>
          <a:p>
            <a:pPr>
              <a:buFont typeface="Arial" panose="020B0604020202020204" pitchFamily="34" charset="0"/>
              <a:buChar char="•"/>
            </a:pPr>
            <a:r>
              <a:rPr lang="en-US" sz="2400" dirty="0"/>
              <a:t>Response includes the result, success/failure status, and any output data.</a:t>
            </a:r>
          </a:p>
          <a:p>
            <a:endParaRPr lang="en-IN" sz="2400" b="1" dirty="0"/>
          </a:p>
        </p:txBody>
      </p:sp>
    </p:spTree>
    <p:extLst>
      <p:ext uri="{BB962C8B-B14F-4D97-AF65-F5344CB8AC3E}">
        <p14:creationId xmlns:p14="http://schemas.microsoft.com/office/powerpoint/2010/main" val="2952898293"/>
      </p:ext>
    </p:extLst>
  </p:cSld>
  <p:clrMapOvr>
    <a:masterClrMapping/>
  </p:clrMapOvr>
  <p:transition spd="slow" advTm="26422">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779</Words>
  <Application>Microsoft Office PowerPoint</Application>
  <PresentationFormat>Widescreen</PresentationFormat>
  <Paragraphs>81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Abadi</vt:lpstr>
      <vt:lpstr>-apple-system</vt:lpstr>
      <vt:lpstr>Arial</vt:lpstr>
      <vt:lpstr>Calibri</vt:lpstr>
      <vt:lpstr>Calibri Light</vt:lpstr>
      <vt:lpstr>Office Theme</vt:lpstr>
      <vt:lpstr>Agent2Agent (A2A) Protocol</vt:lpstr>
      <vt:lpstr>Introduction</vt:lpstr>
      <vt:lpstr>Purpose of A2A Protocol</vt:lpstr>
      <vt:lpstr>Key Features</vt:lpstr>
      <vt:lpstr>Architecture Overview</vt:lpstr>
      <vt:lpstr>agents talking to other agents over A2A</vt:lpstr>
      <vt:lpstr>A2A Workflow</vt:lpstr>
      <vt:lpstr>A2A Workflow</vt:lpstr>
      <vt:lpstr>A2A Workflow</vt:lpstr>
      <vt:lpstr>A2A Workflow</vt:lpstr>
      <vt:lpstr>Agent-to-Agent Communication</vt:lpstr>
      <vt:lpstr>Agent-to-Agent Communication</vt:lpstr>
      <vt:lpstr>A2A and MCP</vt:lpstr>
      <vt:lpstr>A2A and MCP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Abhilash MD</dc:creator>
  <cp:lastModifiedBy>Abhilash MD</cp:lastModifiedBy>
  <cp:revision>5</cp:revision>
  <dcterms:created xsi:type="dcterms:W3CDTF">2025-04-27T08:02:09Z</dcterms:created>
  <dcterms:modified xsi:type="dcterms:W3CDTF">2025-04-28T11:17:53Z</dcterms:modified>
</cp:coreProperties>
</file>