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Economica"/>
      <p:regular r:id="rId21"/>
      <p:bold r:id="rId22"/>
      <p:italic r:id="rId23"/>
      <p:boldItalic r:id="rId24"/>
    </p:embeddedFont>
    <p:embeddedFont>
      <p:font typeface="Open Sans Medium"/>
      <p:regular r:id="rId25"/>
      <p:bold r:id="rId26"/>
      <p:italic r:id="rId27"/>
      <p:boldItalic r:id="rId28"/>
    </p:embeddedFont>
    <p:embeddedFont>
      <p:font typeface="Open Sans Light"/>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1" name="Miłosz Milosavljević"/>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OpenSansMedium-bold.fntdata"/><Relationship Id="rId25" Type="http://schemas.openxmlformats.org/officeDocument/2006/relationships/font" Target="fonts/OpenSansMedium-regular.fntdata"/><Relationship Id="rId28" Type="http://schemas.openxmlformats.org/officeDocument/2006/relationships/font" Target="fonts/OpenSansMedium-boldItalic.fntdata"/><Relationship Id="rId27" Type="http://schemas.openxmlformats.org/officeDocument/2006/relationships/font" Target="fonts/OpenSansMedium-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Ligh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Light-italic.fntdata"/><Relationship Id="rId30" Type="http://schemas.openxmlformats.org/officeDocument/2006/relationships/font" Target="fonts/OpenSansLight-bold.fntdata"/><Relationship Id="rId11" Type="http://schemas.openxmlformats.org/officeDocument/2006/relationships/slide" Target="slides/slide5.xml"/><Relationship Id="rId33" Type="http://schemas.openxmlformats.org/officeDocument/2006/relationships/font" Target="fonts/OpenSans-regular.fntdata"/><Relationship Id="rId10" Type="http://schemas.openxmlformats.org/officeDocument/2006/relationships/slide" Target="slides/slide4.xml"/><Relationship Id="rId32" Type="http://schemas.openxmlformats.org/officeDocument/2006/relationships/font" Target="fonts/OpenSansLight-boldItalic.fntdata"/><Relationship Id="rId13" Type="http://schemas.openxmlformats.org/officeDocument/2006/relationships/slide" Target="slides/slide7.xml"/><Relationship Id="rId35" Type="http://schemas.openxmlformats.org/officeDocument/2006/relationships/font" Target="fonts/OpenSans-italic.fntdata"/><Relationship Id="rId12" Type="http://schemas.openxmlformats.org/officeDocument/2006/relationships/slide" Target="slides/slide6.xml"/><Relationship Id="rId34" Type="http://schemas.openxmlformats.org/officeDocument/2006/relationships/font" Target="fonts/OpenSans-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Open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16T15:21:08.278">
    <p:pos x="6000" y="0"/>
    <p:text>W latach 50-tych ubiegłego wieku informatyk Donald Shell zauważył, iż algorytm sortowanie przez wstawianie pracuje bardzo efektywnie w przypadku gdy zbiór jest w dużym stopniu uporządkowany. Z kolei algorytm ten pracuje nieefektywnie w zbiorach nieuporządkowanych, ponieważ elementy są przesuwane w każdym obiegu o jedną pozycję przy wstawianiu elementu wybranego na listę uporządkowaną.</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12-16T15:02:00.827">
    <p:pos x="6000" y="0"/>
    <p:text>Pomysł Shella polegał na tym, iż sortowany zbiór dzielimy na podzbiory, których elementy są odległe od siebie w sortowanym zbiorze o pewien odstęp h. Każdy z tych podzbiorów sortujemy algorytmem przez wstawianie. Następnie odstęp zmniejszamy. Powoduje to powstanie nowych podzbiorów (będzie ich już mniej). Sortowanie powtarzamy i znów zmniejszamy odstęp, aż osiągnie on wartość 1.</p:text>
  </p:cm>
  <p:cm authorId="0" idx="3" dt="2022-12-16T15:02:00.827">
    <p:pos x="6000" y="0"/>
    <p:text>Wtedy sortujemy już normalnie za pomocą Instertion Sort. Jednakże z uwagi na wcześniejsze obiegi sortujące mamy ułatwione zadanie, ponieważ zbiór został w dużym stopniu uporządkowany. Dzięki początkowym dużym odstępom elementy były przesuwane w zbiorze bardziej efektywnie - na duże odległości. W wyniku otrzymujemy najlepszy pod względem szybkości czasu wykonania algorytm sortujący w klasie O(n2). Algorytm ten nosi również nazwę algorytmu sortowania przez wstawianie z malejącym odstępem (ang. Diminishing Increment Sort).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2-12-16T14:54:42.095">
    <p:pos x="6000" y="0"/>
    <p:text>Posortujemy metodą Shella zbiór ośmiu liczb: { 4 2 9 5 6 3 8 1 } w porządku rosnącym. Zbiór posiada osiem elementów, zatem przyjmiemy na wstępie odstęp h równy 4. Taki odstęp podzieli zbiór na 4 podzbiory, których elementy będą elementami zbioru wejściowego odległymi od siebie o 4 pozycje. Każdy z otrzymanych podzbiorów sortujemy algorytmem sortowania przez wstawianie. Ponieważ zbiory te są dwuelementowe, to sortowanie pędzie polegało na porównaniu pierwszego elementu podzbioru z elementem drugim i ewentualną zamianę ich miejsc, jeśli będą w niewłaściwym porządku.</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2-12-16T14:56:10.503">
    <p:pos x="6000" y="0"/>
    <p:text>Zmniejszamy odstęp h o połowę, więc h = 2. Zbiór podstawowy zostanie podzielony na dwa podzbiory. Każdy z tych podzbiorów sortujemy przez wstawianie: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2-12-16T14:56:24.327">
    <p:pos x="6000" y="0"/>
    <p:text>Zmniejszamy odstęp h o połowę, h = 1. Taki odstęp nie dzieli zbioru wejściowego na podzbiory, więc teraz będzie sortowany przez wstawianie cały zbiór. Jednak algorytm sortujący ma ułatwioną pracę, ponieważ dzięki poprzednim dwóm obiegom zbiór został częściowo uporządkowany - elementy małe zbliżyły się do początku zbioru, a elementy duże do końca.</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2-12-17T15:29:00.994">
    <p:pos x="6000" y="0"/>
    <p:text>Kluczowym elementem wpływającym na efektywność sortowania metodą Shella jest właściwy dobór ciągu odstępów. Okazuje się, iż ciąg zaproponowany przez twórcę algorytmu jest jednym z najgorszych, ponieważ w kolejnych podzbiorach uczestniczą wielokrotnie te same elementy.</p:text>
  </p:cm>
  <p:cm authorId="0" idx="8" dt="2022-12-17T15:29:00.994">
    <p:pos x="6000" y="0"/>
    <p:text>Dotąd problem optymalnych odstępów w algorytmie sortowania metodą Shella nie został rozwiązany matematycznie, ponieważ w ogólnym przypadku jest niezwykle trudny. Wielu badaczy proponowało na wybór tych odstępów różne ciągi liczbowe otrzymując lepsze lub gorsze rezultaty.</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2-12-17T15:29:12.067">
    <p:pos x="6000" y="0"/>
    <p:text>Jeśli N jest potęga dwójki, to sortowanie z oryginalnym ciągiem odstępów zaproponowanym przez Shella wykonuje w najgorszym przypadku O( N^2 ) porównań. Przypadek ten zachodzi na przykład wtedy, gdy elementy większe i mniejsze od mediany zajmują odpowiednio parzyste i nieparzyste pozycje tablicy, ponieważ są one porównywane dopiero w ostatnim przebiegu.
Wersja zaproponowana przez Pratta ma wprawdzie wyższą złożoność niż optymalne dla algorytmów sortowania opartych na porównaniach O(N log ⁡N) , ale za to prowadzi do sieci sortującej o liczbie komparatorów tego samego rzędu, co sieć Batchera.
Zauważono, że średnio najmniej porównań elementów potrzeba, gdy ilorazy kolejnych odstępów leżą mniej więcej pomiędzy 2,2 a 2,3. Dlatego ciągi Gonneta i Baezy-Yatesa o ilorazie 2,2 i Tokudy o ilorazie 2,25 sprawdzają się w praktyce. Nie wiadomo jednak, dlaczego minimum przypada właśnie w tym miejscu. Zalecane jest też stosowanie odstępów o niskich największych wspólnych dzielnikach lub parami względnie pierwszych.
Pod względem średniej liczby porównań elementów najlepsze znane ciągi odstępów to ciąg 1, 4, 10, 23, 57, 132, 301, 701 i podobne, o wyrazach znalezionych doświadczalnie. Dalsze wyrazy optymalnych ciągów pozostają nieznane. Do dobrych wyników prowadzi przedłużenie ich zgodnie ze wzorem rekurencyjnym h k = ⌊ 2,25 h_k − 1 ⌋ .
Do zastosowań praktycznych można też polecić ciąg Tokudy, określony prostymi wzorami h_k = ⌈ h_k′ ⌉ , gdzie h_k′ = 2 , 25 h_k − 1′ + 1 , h1′ = 1.</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2-12-17T15:58:57.352">
    <p:pos x="6000" y="0"/>
    <p:text>Na początku działania algorytmu ustalany jest przedział wartości, które zależą od wartości wszystkich elementów w sekwencji, która ma być posortowana. Dla przykładu, sekwencja v liczb całkowitych [100, 2, 0, 150, 2, 3, 0] tworzy przedział [min(v), max(v)] = [0, 150] wynoszący łącznie 151 elementów; z kolei v' o wartościach [15, 6, 11, 10] tworzy przedział [6, 15] z dziesięcioma elementami. W momencie, gdy przedział nie jest znany, można posłużyć się minimalnymi i maksymalnymi wartościami typów elementów w v (np. dla sekwencji, gdzie każdy element ma typ unsigned char (8 bitów) jest to [0, 255])</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2-12-17T15:59:05.367">
    <p:pos x="6000" y="0"/>
    <p:text>Dla każdego elementu z utworzonego przedziału obliczana jest ilość jego wystąpień w wejściowej sekwencji v, tzn. tworzony jest histogram dla elementów sekwencji wejściowej. Na podstawie utworzonego histogramu generowana jest sekwencja wyjściowa, czyli posortowane elementy. Generowanie polega na iteracji po kolejnym elemencie w histogramie (który również jest sekwencją) oraz konkatenacji do sekwencji wynikowej tymczasowej sekwencji tylu elementów o danej wartości ile wskazuje histogram dla danego elementu. Początkowa sekwencja wynikowa jest pusta.
Sortowanie przez zliczanie można rozumieć jako złożenie dwóch funkcji, h generującej histogram, oraz g generującej sekwencję wyjściową na podstawie histogramu: g(h(v)). Złożenie w wyniku daje posortowaną sekwencję elementów wejściowych. Przykład: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bb3b5d6ea6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bb3b5d6ea6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b961b98081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b961b9808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b961b9808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b961b9808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beaea5a1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beaea5a1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bbeaea5a16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bbeaea5a1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bb3b5d6ea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bb3b5d6ea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b961b9808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b961b9808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bbeaea5a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bbeaea5a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b961b98081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b961b9808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b961b9808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b961b980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b961b9808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b961b9808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961b9808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961b9808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bb3b5d6ea6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bb3b5d6ea6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Font typeface="Open Sans Medium"/>
              <a:buNone/>
              <a:defRPr>
                <a:latin typeface="Open Sans Medium"/>
                <a:ea typeface="Open Sans Medium"/>
                <a:cs typeface="Open Sans Medium"/>
                <a:sym typeface="Open Sans Medium"/>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9.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8.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comments" Target="../comments/commen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pl" sz="3080">
                <a:latin typeface="Open Sans Medium"/>
                <a:ea typeface="Open Sans Medium"/>
                <a:cs typeface="Open Sans Medium"/>
                <a:sym typeface="Open Sans Medium"/>
              </a:rPr>
              <a:t>Sortowanie Shella, kubełkowe i przez zliczanie</a:t>
            </a:r>
            <a:endParaRPr sz="3080">
              <a:latin typeface="Open Sans Medium"/>
              <a:ea typeface="Open Sans Medium"/>
              <a:cs typeface="Open Sans Medium"/>
              <a:sym typeface="Open Sans Medium"/>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pl">
                <a:latin typeface="Open Sans Light"/>
                <a:ea typeface="Open Sans Light"/>
                <a:cs typeface="Open Sans Light"/>
                <a:sym typeface="Open Sans Light"/>
              </a:rPr>
              <a:t>Miłosz Milosavljević</a:t>
            </a:r>
            <a:endParaRPr>
              <a:latin typeface="Open Sans Light"/>
              <a:ea typeface="Open Sans Light"/>
              <a:cs typeface="Open Sans Light"/>
              <a:sym typeface="Open Sans Light"/>
            </a:endParaRPr>
          </a:p>
          <a:p>
            <a:pPr indent="0" lvl="0" marL="0" rtl="0" algn="ctr">
              <a:spcBef>
                <a:spcPts val="0"/>
              </a:spcBef>
              <a:spcAft>
                <a:spcPts val="0"/>
              </a:spcAft>
              <a:buNone/>
            </a:pPr>
            <a:r>
              <a:rPr lang="pl">
                <a:latin typeface="Open Sans Light"/>
                <a:ea typeface="Open Sans Light"/>
                <a:cs typeface="Open Sans Light"/>
                <a:sym typeface="Open Sans Light"/>
              </a:rPr>
              <a:t>Piotr Dziwisz</a:t>
            </a:r>
            <a:endParaRPr>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1200"/>
              </a:spcAft>
              <a:buNone/>
            </a:pPr>
            <a:r>
              <a:rPr lang="pl">
                <a:latin typeface="Open Sans Medium"/>
                <a:ea typeface="Open Sans Medium"/>
                <a:cs typeface="Open Sans Medium"/>
                <a:sym typeface="Open Sans Medium"/>
              </a:rPr>
              <a:t>Dobór optymalnych odstępów</a:t>
            </a:r>
            <a:endParaRPr/>
          </a:p>
        </p:txBody>
      </p:sp>
      <p:pic>
        <p:nvPicPr>
          <p:cNvPr id="115" name="Google Shape;115;p22"/>
          <p:cNvPicPr preferRelativeResize="0"/>
          <p:nvPr/>
        </p:nvPicPr>
        <p:blipFill>
          <a:blip r:embed="rId4">
            <a:alphaModFix/>
          </a:blip>
          <a:stretch>
            <a:fillRect/>
          </a:stretch>
        </p:blipFill>
        <p:spPr>
          <a:xfrm>
            <a:off x="2065439" y="1225225"/>
            <a:ext cx="5013121" cy="335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1200"/>
              </a:spcAft>
              <a:buNone/>
            </a:pPr>
            <a:r>
              <a:rPr lang="pl">
                <a:latin typeface="Open Sans Medium"/>
                <a:ea typeface="Open Sans Medium"/>
                <a:cs typeface="Open Sans Medium"/>
                <a:sym typeface="Open Sans Medium"/>
              </a:rPr>
              <a:t>Dobór optymalnych odstępów</a:t>
            </a:r>
            <a:endParaRPr>
              <a:latin typeface="Open Sans Medium"/>
              <a:ea typeface="Open Sans Medium"/>
              <a:cs typeface="Open Sans Medium"/>
              <a:sym typeface="Open Sans Medium"/>
            </a:endParaRPr>
          </a:p>
        </p:txBody>
      </p:sp>
      <p:sp>
        <p:nvSpPr>
          <p:cNvPr id="121" name="Google Shape;121;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Clr>
                <a:schemeClr val="dk1"/>
              </a:buClr>
              <a:buSzPts val="852"/>
              <a:buFont typeface="Arial"/>
              <a:buNone/>
            </a:pPr>
            <a:r>
              <a:rPr lang="pl" sz="2000"/>
              <a:t>Na przykład profesor Donald Knuth (autor "Sztuki Programowania Komputerów" - "The Art of Computer Programming") zbadał bardzo dokładnie algorytm sortowania metodą Shella i doszedł do wniosku, iż dobry ciąg odstępów dla n elementowego zbioru można wyznaczyć następująco:</a:t>
            </a:r>
            <a:endParaRPr sz="2000"/>
          </a:p>
          <a:p>
            <a:pPr indent="0" lvl="0" marL="0" rtl="0" algn="ctr">
              <a:lnSpc>
                <a:spcPct val="80000"/>
              </a:lnSpc>
              <a:spcBef>
                <a:spcPts val="1200"/>
              </a:spcBef>
              <a:spcAft>
                <a:spcPts val="0"/>
              </a:spcAft>
              <a:buClr>
                <a:schemeClr val="dk1"/>
              </a:buClr>
              <a:buSzPts val="852"/>
              <a:buFont typeface="Arial"/>
              <a:buNone/>
            </a:pPr>
            <a:r>
              <a:rPr lang="pl" sz="2000"/>
              <a:t>Przyjmujemy h1 = 1</a:t>
            </a:r>
            <a:endParaRPr sz="2000"/>
          </a:p>
          <a:p>
            <a:pPr indent="0" lvl="0" marL="0" rtl="0" algn="ctr">
              <a:lnSpc>
                <a:spcPct val="80000"/>
              </a:lnSpc>
              <a:spcBef>
                <a:spcPts val="1200"/>
              </a:spcBef>
              <a:spcAft>
                <a:spcPts val="0"/>
              </a:spcAft>
              <a:buClr>
                <a:schemeClr val="dk1"/>
              </a:buClr>
              <a:buSzPts val="852"/>
              <a:buFont typeface="Arial"/>
              <a:buNone/>
            </a:pPr>
            <a:r>
              <a:rPr lang="pl" sz="2000"/>
              <a:t>obliczamy hs = 3hs-1 + 1 aż do momentu, gdy hs &gt;= n</a:t>
            </a:r>
            <a:endParaRPr sz="2000"/>
          </a:p>
          <a:p>
            <a:pPr indent="0" lvl="0" marL="0" rtl="0" algn="ctr">
              <a:lnSpc>
                <a:spcPct val="80000"/>
              </a:lnSpc>
              <a:spcBef>
                <a:spcPts val="1200"/>
              </a:spcBef>
              <a:spcAft>
                <a:spcPts val="1200"/>
              </a:spcAft>
              <a:buClr>
                <a:schemeClr val="dk1"/>
              </a:buClr>
              <a:buSzPts val="852"/>
              <a:buFont typeface="Arial"/>
              <a:buNone/>
            </a:pPr>
            <a:r>
              <a:rPr lang="pl" sz="2000"/>
              <a:t>Ostatecznie h = [hs : 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1503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latin typeface="Open Sans Medium"/>
                <a:ea typeface="Open Sans Medium"/>
                <a:cs typeface="Open Sans Medium"/>
                <a:sym typeface="Open Sans Medium"/>
              </a:rPr>
              <a:t>Przykład:</a:t>
            </a:r>
            <a:endParaRPr>
              <a:latin typeface="Open Sans Medium"/>
              <a:ea typeface="Open Sans Medium"/>
              <a:cs typeface="Open Sans Medium"/>
              <a:sym typeface="Open Sans Medium"/>
            </a:endParaRPr>
          </a:p>
        </p:txBody>
      </p:sp>
      <p:sp>
        <p:nvSpPr>
          <p:cNvPr id="127" name="Google Shape;127;p24"/>
          <p:cNvSpPr txBox="1"/>
          <p:nvPr>
            <p:ph idx="1" type="body"/>
          </p:nvPr>
        </p:nvSpPr>
        <p:spPr>
          <a:xfrm>
            <a:off x="311700" y="914400"/>
            <a:ext cx="8520600" cy="36648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lang="pl" sz="2029">
                <a:solidFill>
                  <a:schemeClr val="dk1"/>
                </a:solidFill>
              </a:rPr>
              <a:t>Obliczmy pierwszy odstęp dla zbioru o n = 200 elementach:</a:t>
            </a:r>
            <a:endParaRPr sz="2029">
              <a:solidFill>
                <a:schemeClr val="dk1"/>
              </a:solidFill>
            </a:endParaRPr>
          </a:p>
          <a:p>
            <a:pPr indent="0" lvl="0" marL="0" rtl="0" algn="ctr">
              <a:lnSpc>
                <a:spcPct val="80000"/>
              </a:lnSpc>
              <a:spcBef>
                <a:spcPts val="1200"/>
              </a:spcBef>
              <a:spcAft>
                <a:spcPts val="0"/>
              </a:spcAft>
              <a:buSzPts val="935"/>
              <a:buNone/>
            </a:pPr>
            <a:r>
              <a:rPr lang="pl" sz="2029">
                <a:solidFill>
                  <a:schemeClr val="dk1"/>
                </a:solidFill>
              </a:rPr>
              <a:t>h1 = 1</a:t>
            </a:r>
            <a:endParaRPr sz="2029">
              <a:solidFill>
                <a:schemeClr val="dk1"/>
              </a:solidFill>
            </a:endParaRPr>
          </a:p>
          <a:p>
            <a:pPr indent="0" lvl="0" marL="0" rtl="0" algn="ctr">
              <a:lnSpc>
                <a:spcPct val="80000"/>
              </a:lnSpc>
              <a:spcBef>
                <a:spcPts val="1200"/>
              </a:spcBef>
              <a:spcAft>
                <a:spcPts val="0"/>
              </a:spcAft>
              <a:buSzPts val="935"/>
              <a:buNone/>
            </a:pPr>
            <a:r>
              <a:rPr lang="pl" sz="2029">
                <a:solidFill>
                  <a:schemeClr val="dk1"/>
                </a:solidFill>
              </a:rPr>
              <a:t>h2 = 3h1 + 1 = 3 + 1 = 4 - mniejsze od  200, kontynuujemy</a:t>
            </a:r>
            <a:endParaRPr sz="2029">
              <a:solidFill>
                <a:schemeClr val="dk1"/>
              </a:solidFill>
            </a:endParaRPr>
          </a:p>
          <a:p>
            <a:pPr indent="0" lvl="0" marL="0" rtl="0" algn="ctr">
              <a:lnSpc>
                <a:spcPct val="80000"/>
              </a:lnSpc>
              <a:spcBef>
                <a:spcPts val="1200"/>
              </a:spcBef>
              <a:spcAft>
                <a:spcPts val="0"/>
              </a:spcAft>
              <a:buSzPts val="935"/>
              <a:buNone/>
            </a:pPr>
            <a:r>
              <a:rPr lang="pl" sz="2029">
                <a:solidFill>
                  <a:schemeClr val="dk1"/>
                </a:solidFill>
              </a:rPr>
              <a:t>h3 = 3h2 + 1 = 12 + 1 = 13 - kontynuujemy</a:t>
            </a:r>
            <a:endParaRPr sz="2029">
              <a:solidFill>
                <a:schemeClr val="dk1"/>
              </a:solidFill>
            </a:endParaRPr>
          </a:p>
          <a:p>
            <a:pPr indent="0" lvl="0" marL="0" rtl="0" algn="ctr">
              <a:lnSpc>
                <a:spcPct val="80000"/>
              </a:lnSpc>
              <a:spcBef>
                <a:spcPts val="1200"/>
              </a:spcBef>
              <a:spcAft>
                <a:spcPts val="0"/>
              </a:spcAft>
              <a:buSzPts val="935"/>
              <a:buNone/>
            </a:pPr>
            <a:r>
              <a:rPr lang="pl" sz="2029">
                <a:solidFill>
                  <a:schemeClr val="dk1"/>
                </a:solidFill>
              </a:rPr>
              <a:t>h4 = 3h3 + 1 = 39 + 1 = 40 - kontynuujemy</a:t>
            </a:r>
            <a:endParaRPr sz="2029">
              <a:solidFill>
                <a:schemeClr val="dk1"/>
              </a:solidFill>
            </a:endParaRPr>
          </a:p>
          <a:p>
            <a:pPr indent="0" lvl="0" marL="0" rtl="0" algn="ctr">
              <a:lnSpc>
                <a:spcPct val="80000"/>
              </a:lnSpc>
              <a:spcBef>
                <a:spcPts val="1200"/>
              </a:spcBef>
              <a:spcAft>
                <a:spcPts val="0"/>
              </a:spcAft>
              <a:buSzPts val="935"/>
              <a:buNone/>
            </a:pPr>
            <a:r>
              <a:rPr lang="pl" sz="2029">
                <a:solidFill>
                  <a:schemeClr val="dk1"/>
                </a:solidFill>
              </a:rPr>
              <a:t>h5 = 3h4 + 1 = 120 + 1 = 121 - kontynuujemy</a:t>
            </a:r>
            <a:endParaRPr sz="2029">
              <a:solidFill>
                <a:schemeClr val="dk1"/>
              </a:solidFill>
            </a:endParaRPr>
          </a:p>
          <a:p>
            <a:pPr indent="0" lvl="0" marL="0" rtl="0" algn="ctr">
              <a:lnSpc>
                <a:spcPct val="80000"/>
              </a:lnSpc>
              <a:spcBef>
                <a:spcPts val="1200"/>
              </a:spcBef>
              <a:spcAft>
                <a:spcPts val="0"/>
              </a:spcAft>
              <a:buSzPts val="935"/>
              <a:buNone/>
            </a:pPr>
            <a:r>
              <a:rPr lang="pl" sz="2029">
                <a:solidFill>
                  <a:schemeClr val="dk1"/>
                </a:solidFill>
              </a:rPr>
              <a:t>h6 = 3h5 + 1 = 363 + 1 = 364 - stop, ponieważ jest większe od 200</a:t>
            </a:r>
            <a:endParaRPr sz="2029">
              <a:solidFill>
                <a:schemeClr val="dk1"/>
              </a:solidFill>
            </a:endParaRPr>
          </a:p>
          <a:p>
            <a:pPr indent="0" lvl="0" marL="0" rtl="0" algn="ctr">
              <a:lnSpc>
                <a:spcPct val="80000"/>
              </a:lnSpc>
              <a:spcBef>
                <a:spcPts val="1200"/>
              </a:spcBef>
              <a:spcAft>
                <a:spcPts val="0"/>
              </a:spcAft>
              <a:buSzPts val="935"/>
              <a:buNone/>
            </a:pPr>
            <a:r>
              <a:rPr lang="pl" sz="2029">
                <a:solidFill>
                  <a:schemeClr val="dk1"/>
                </a:solidFill>
              </a:rPr>
              <a:t>h = [h6 : 9] = [364 : 9] = [40 4/9] = 40 (zwróć uwagę, iż jest to zawsze element wcześniejszy o dwie pozycje, czyli h4)</a:t>
            </a:r>
            <a:endParaRPr sz="2029">
              <a:solidFill>
                <a:schemeClr val="dk1"/>
              </a:solidFill>
            </a:endParaRPr>
          </a:p>
          <a:p>
            <a:pPr indent="0" lvl="0" marL="0" rtl="0" algn="ctr">
              <a:lnSpc>
                <a:spcPct val="80000"/>
              </a:lnSpc>
              <a:spcBef>
                <a:spcPts val="1200"/>
              </a:spcBef>
              <a:spcAft>
                <a:spcPts val="1200"/>
              </a:spcAft>
              <a:buClr>
                <a:schemeClr val="dk1"/>
              </a:buClr>
              <a:buSzPts val="935"/>
              <a:buFont typeface="Arial"/>
              <a:buNone/>
            </a:pPr>
            <a:r>
              <a:rPr lang="pl" sz="2029">
                <a:solidFill>
                  <a:schemeClr val="dk1"/>
                </a:solidFill>
              </a:rPr>
              <a:t>Kolejne odstępy obliczamy dzieląc całkowitoliczbowo bieżący odstęp przez 3.</a:t>
            </a:r>
            <a:endParaRPr sz="2029">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t>Sortowanie przez zliczanie</a:t>
            </a:r>
            <a:endParaRPr/>
          </a:p>
        </p:txBody>
      </p:sp>
      <p:sp>
        <p:nvSpPr>
          <p:cNvPr id="133" name="Google Shape;133;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pl" sz="2000"/>
              <a:t>metoda sortowania danych, która polega na sprawdzeniu ile wystąpień kluczy mniejszych od danego występuje w sortowanej tablicy.</a:t>
            </a:r>
            <a:endParaRPr sz="2000"/>
          </a:p>
          <a:p>
            <a:pPr indent="0" lvl="0" marL="0" rtl="0" algn="ctr">
              <a:lnSpc>
                <a:spcPct val="100000"/>
              </a:lnSpc>
              <a:spcBef>
                <a:spcPts val="1200"/>
              </a:spcBef>
              <a:spcAft>
                <a:spcPts val="1200"/>
              </a:spcAft>
              <a:buNone/>
            </a:pPr>
            <a:r>
              <a:rPr lang="pl" sz="2000"/>
              <a:t>Algorytm zakłada, że klucze elementów należą do skończonego zbioru (np. są to liczby całkowite z przedziału 0..100), co ogranicza możliwości jego zastosowania.</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6"/>
          <p:cNvPicPr preferRelativeResize="0"/>
          <p:nvPr/>
        </p:nvPicPr>
        <p:blipFill>
          <a:blip r:embed="rId4">
            <a:alphaModFix/>
          </a:blip>
          <a:stretch>
            <a:fillRect/>
          </a:stretch>
        </p:blipFill>
        <p:spPr>
          <a:xfrm>
            <a:off x="1062038" y="728663"/>
            <a:ext cx="7019925" cy="368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latin typeface="Open Sans Medium"/>
                <a:ea typeface="Open Sans Medium"/>
                <a:cs typeface="Open Sans Medium"/>
                <a:sym typeface="Open Sans Medium"/>
              </a:rPr>
              <a:t>Sortowanie Shella</a:t>
            </a:r>
            <a:endParaRPr>
              <a:latin typeface="Open Sans Medium"/>
              <a:ea typeface="Open Sans Medium"/>
              <a:cs typeface="Open Sans Medium"/>
              <a:sym typeface="Open Sans Medium"/>
            </a:endParaRPr>
          </a:p>
        </p:txBody>
      </p:sp>
      <p:pic>
        <p:nvPicPr>
          <p:cNvPr id="69" name="Google Shape;69;p14"/>
          <p:cNvPicPr preferRelativeResize="0"/>
          <p:nvPr/>
        </p:nvPicPr>
        <p:blipFill>
          <a:blip r:embed="rId4">
            <a:alphaModFix/>
          </a:blip>
          <a:stretch>
            <a:fillRect/>
          </a:stretch>
        </p:blipFill>
        <p:spPr>
          <a:xfrm>
            <a:off x="3221617" y="1225225"/>
            <a:ext cx="2700767" cy="335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4">
            <a:alphaModFix/>
          </a:blip>
          <a:srcRect b="32971" l="0" r="0" t="0"/>
          <a:stretch/>
        </p:blipFill>
        <p:spPr>
          <a:xfrm>
            <a:off x="2086700" y="336000"/>
            <a:ext cx="4970600" cy="447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rotWithShape="1">
          <a:blip r:embed="rId3">
            <a:alphaModFix/>
          </a:blip>
          <a:srcRect b="41578" l="0" r="0" t="0"/>
          <a:stretch/>
        </p:blipFill>
        <p:spPr>
          <a:xfrm>
            <a:off x="2005193" y="315925"/>
            <a:ext cx="5133612" cy="4511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latin typeface="Open Sans Medium"/>
                <a:ea typeface="Open Sans Medium"/>
                <a:cs typeface="Open Sans Medium"/>
                <a:sym typeface="Open Sans Medium"/>
              </a:rPr>
              <a:t>Sortowanie Shella - opis</a:t>
            </a:r>
            <a:endParaRPr>
              <a:latin typeface="Open Sans Medium"/>
              <a:ea typeface="Open Sans Medium"/>
              <a:cs typeface="Open Sans Medium"/>
              <a:sym typeface="Open Sans Medium"/>
            </a:endParaRPr>
          </a:p>
        </p:txBody>
      </p:sp>
      <p:sp>
        <p:nvSpPr>
          <p:cNvPr id="85" name="Google Shape;85;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spcBef>
                <a:spcPts val="1200"/>
              </a:spcBef>
              <a:spcAft>
                <a:spcPts val="1200"/>
              </a:spcAft>
              <a:buClr>
                <a:schemeClr val="dk1"/>
              </a:buClr>
              <a:buSzPts val="1100"/>
              <a:buFont typeface="Arial"/>
              <a:buNone/>
            </a:pPr>
            <a:r>
              <a:rPr lang="pl" sz="2000"/>
              <a:t>Efektywność algorytmu sortowania metodą Shella zależy w dużym stopniu od ciągu przyjętych odstępów. Pierwotnie Shell proponował pierwszy odstęp równy połowie liczby elementów w sortowanym zbiorze. Kolejne odstępy otrzymujemy dzieląc odstęp przez 2 (dzielenie całkowitoliczbowe).</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4">
            <a:alphaModFix/>
          </a:blip>
          <a:stretch>
            <a:fillRect/>
          </a:stretch>
        </p:blipFill>
        <p:spPr>
          <a:xfrm>
            <a:off x="1076325" y="1219200"/>
            <a:ext cx="6991350" cy="2705100"/>
          </a:xfrm>
          <a:prstGeom prst="rect">
            <a:avLst/>
          </a:prstGeom>
          <a:noFill/>
          <a:ln>
            <a:noFill/>
          </a:ln>
        </p:spPr>
      </p:pic>
      <p:sp>
        <p:nvSpPr>
          <p:cNvPr id="91" name="Google Shape;91;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latin typeface="Open Sans Medium"/>
                <a:ea typeface="Open Sans Medium"/>
                <a:cs typeface="Open Sans Medium"/>
                <a:sym typeface="Open Sans Medium"/>
              </a:rPr>
              <a:t>Przykład</a:t>
            </a:r>
            <a:endParaRPr>
              <a:latin typeface="Open Sans Medium"/>
              <a:ea typeface="Open Sans Medium"/>
              <a:cs typeface="Open Sans Medium"/>
              <a:sym typeface="Open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4">
            <a:alphaModFix/>
          </a:blip>
          <a:stretch>
            <a:fillRect/>
          </a:stretch>
        </p:blipFill>
        <p:spPr>
          <a:xfrm>
            <a:off x="752475" y="1619250"/>
            <a:ext cx="7639050" cy="1905000"/>
          </a:xfrm>
          <a:prstGeom prst="rect">
            <a:avLst/>
          </a:prstGeom>
          <a:noFill/>
          <a:ln>
            <a:noFill/>
          </a:ln>
        </p:spPr>
      </p:pic>
      <p:sp>
        <p:nvSpPr>
          <p:cNvPr id="97" name="Google Shape;97;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98" name="Google Shape;98;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4">
            <a:alphaModFix/>
          </a:blip>
          <a:stretch>
            <a:fillRect/>
          </a:stretch>
        </p:blipFill>
        <p:spPr>
          <a:xfrm>
            <a:off x="276225" y="1824038"/>
            <a:ext cx="8591550" cy="1495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1200"/>
              </a:spcAft>
              <a:buNone/>
            </a:pPr>
            <a:r>
              <a:rPr lang="pl">
                <a:latin typeface="Open Sans Medium"/>
                <a:ea typeface="Open Sans Medium"/>
                <a:cs typeface="Open Sans Medium"/>
                <a:sym typeface="Open Sans Medium"/>
              </a:rPr>
              <a:t>Dobór optymalnych odstępów</a:t>
            </a:r>
            <a:endParaRPr/>
          </a:p>
        </p:txBody>
      </p:sp>
      <p:pic>
        <p:nvPicPr>
          <p:cNvPr id="109" name="Google Shape;109;p21"/>
          <p:cNvPicPr preferRelativeResize="0"/>
          <p:nvPr/>
        </p:nvPicPr>
        <p:blipFill>
          <a:blip r:embed="rId4">
            <a:alphaModFix/>
          </a:blip>
          <a:stretch>
            <a:fillRect/>
          </a:stretch>
        </p:blipFill>
        <p:spPr>
          <a:xfrm>
            <a:off x="1407906" y="1147225"/>
            <a:ext cx="6328188" cy="3695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