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81" r:id="rId1"/>
  </p:sldMasterIdLst>
  <p:notesMasterIdLst>
    <p:notesMasterId r:id="rId31"/>
  </p:notesMasterIdLst>
  <p:sldIdLst>
    <p:sldId id="347" r:id="rId2"/>
    <p:sldId id="258" r:id="rId3"/>
    <p:sldId id="266" r:id="rId4"/>
    <p:sldId id="264" r:id="rId5"/>
    <p:sldId id="348" r:id="rId6"/>
    <p:sldId id="268" r:id="rId7"/>
    <p:sldId id="357" r:id="rId8"/>
    <p:sldId id="378" r:id="rId9"/>
    <p:sldId id="369" r:id="rId10"/>
    <p:sldId id="358" r:id="rId11"/>
    <p:sldId id="374" r:id="rId12"/>
    <p:sldId id="373" r:id="rId13"/>
    <p:sldId id="370" r:id="rId14"/>
    <p:sldId id="359" r:id="rId15"/>
    <p:sldId id="380" r:id="rId16"/>
    <p:sldId id="379" r:id="rId17"/>
    <p:sldId id="360" r:id="rId18"/>
    <p:sldId id="361" r:id="rId19"/>
    <p:sldId id="362" r:id="rId20"/>
    <p:sldId id="363" r:id="rId21"/>
    <p:sldId id="364" r:id="rId22"/>
    <p:sldId id="365" r:id="rId23"/>
    <p:sldId id="366" r:id="rId24"/>
    <p:sldId id="367" r:id="rId25"/>
    <p:sldId id="381" r:id="rId26"/>
    <p:sldId id="382" r:id="rId27"/>
    <p:sldId id="371" r:id="rId28"/>
    <p:sldId id="368" r:id="rId29"/>
    <p:sldId id="372" r:id="rId30"/>
  </p:sldIdLst>
  <p:sldSz cx="9144000" cy="5143500" type="screen16x9"/>
  <p:notesSz cx="6858000" cy="9144000"/>
  <p:embeddedFontLst>
    <p:embeddedFont>
      <p:font typeface="Montserrat" panose="020B0604020202020204" charset="-93"/>
      <p:regular r:id="rId32"/>
      <p:bold r:id="rId33"/>
      <p:italic r:id="rId34"/>
      <p:boldItalic r:id="rId35"/>
    </p:embeddedFont>
    <p:embeddedFont>
      <p:font typeface="Calibri Light" panose="020F0302020204030204" pitchFamily="34" charset="0"/>
      <p:regular r:id="rId36"/>
      <p:italic r:id="rId37"/>
    </p:embeddedFont>
    <p:embeddedFont>
      <p:font typeface="Vidaloka" panose="020B0604020202020204" charset="0"/>
      <p:regular r:id="rId38"/>
    </p:embeddedFont>
    <p:embeddedFont>
      <p:font typeface="Calibri" panose="020F0502020204030204"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59D43C-93D9-4348-A8AD-B2495336290E}">
  <a:tblStyle styleId="{5C59D43C-93D9-4348-A8AD-B2495336290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97" d="100"/>
          <a:sy n="97" d="100"/>
        </p:scale>
        <p:origin x="54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1275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cc7554a049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cc7554a049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5462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cc7554a049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cc7554a049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57942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cc7554a049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cc7554a049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55818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61373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cc7554a049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cc7554a049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40517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cc7554a049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cc7554a049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13416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cc7554a049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cc7554a049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9053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cc7554a049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cc7554a049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35777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cc7554a049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cc7554a049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23303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cc7554a049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cc7554a049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9979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cc7554a049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cc7554a049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50073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cc7554a049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cc7554a049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7769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cc7554a049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cc7554a049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94285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cc7554a049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cc7554a049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54659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cc7554a049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cc7554a049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37255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cc7554a049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cc7554a049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08824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cc7554a049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cc7554a049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69174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71671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cc7554a049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cc7554a049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48015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9161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cc7554a049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cc7554a049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0373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cc7554a049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cc7554a049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cc7554a049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cc7554a049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9346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cc7554a049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cc7554a049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3422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5344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vi-VN"/>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vi-VN"/>
          </a:p>
        </p:txBody>
      </p:sp>
      <p:sp>
        <p:nvSpPr>
          <p:cNvPr id="4" name="Date Placeholder 3"/>
          <p:cNvSpPr>
            <a:spLocks noGrp="1"/>
          </p:cNvSpPr>
          <p:nvPr>
            <p:ph type="dt" sz="half" idx="10"/>
          </p:nvPr>
        </p:nvSpPr>
        <p:spPr/>
        <p:txBody>
          <a:bodyPr/>
          <a:lstStyle/>
          <a:p>
            <a:fld id="{EF6CCA62-2167-4334-B1BB-4738C75A05B0}" type="datetimeFigureOut">
              <a:rPr lang="vi-VN" smtClean="0"/>
              <a:t>31/07/2024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EFCB206-967E-46E8-AAD7-409D10EC8408}" type="slidenum">
              <a:rPr lang="vi-VN" smtClean="0"/>
              <a:t>‹#›</a:t>
            </a:fld>
            <a:endParaRPr lang="vi-VN"/>
          </a:p>
        </p:txBody>
      </p:sp>
    </p:spTree>
    <p:extLst>
      <p:ext uri="{BB962C8B-B14F-4D97-AF65-F5344CB8AC3E}">
        <p14:creationId xmlns:p14="http://schemas.microsoft.com/office/powerpoint/2010/main" val="361356189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EF6CCA62-2167-4334-B1BB-4738C75A05B0}" type="datetimeFigureOut">
              <a:rPr lang="vi-VN" smtClean="0"/>
              <a:t>31/07/2024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EFCB206-967E-46E8-AAD7-409D10EC8408}" type="slidenum">
              <a:rPr lang="vi-VN" smtClean="0"/>
              <a:t>‹#›</a:t>
            </a:fld>
            <a:endParaRPr lang="vi-VN"/>
          </a:p>
        </p:txBody>
      </p:sp>
    </p:spTree>
    <p:extLst>
      <p:ext uri="{BB962C8B-B14F-4D97-AF65-F5344CB8AC3E}">
        <p14:creationId xmlns:p14="http://schemas.microsoft.com/office/powerpoint/2010/main" val="51133026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EF6CCA62-2167-4334-B1BB-4738C75A05B0}" type="datetimeFigureOut">
              <a:rPr lang="vi-VN" smtClean="0"/>
              <a:t>31/07/2024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EFCB206-967E-46E8-AAD7-409D10EC8408}" type="slidenum">
              <a:rPr lang="vi-VN" smtClean="0"/>
              <a:t>‹#›</a:t>
            </a:fld>
            <a:endParaRPr lang="vi-VN"/>
          </a:p>
        </p:txBody>
      </p:sp>
    </p:spTree>
    <p:extLst>
      <p:ext uri="{BB962C8B-B14F-4D97-AF65-F5344CB8AC3E}">
        <p14:creationId xmlns:p14="http://schemas.microsoft.com/office/powerpoint/2010/main" val="274914431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5" name="Google Shape;75;p13"/>
          <p:cNvSpPr txBox="1">
            <a:spLocks noGrp="1"/>
          </p:cNvSpPr>
          <p:nvPr>
            <p:ph type="subTitle" idx="1"/>
          </p:nvPr>
        </p:nvSpPr>
        <p:spPr>
          <a:xfrm>
            <a:off x="50010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6" name="Google Shape;76;p13"/>
          <p:cNvSpPr txBox="1">
            <a:spLocks noGrp="1"/>
          </p:cNvSpPr>
          <p:nvPr>
            <p:ph type="subTitle" idx="2"/>
          </p:nvPr>
        </p:nvSpPr>
        <p:spPr>
          <a:xfrm>
            <a:off x="50010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7" name="Google Shape;77;p13"/>
          <p:cNvSpPr txBox="1">
            <a:spLocks noGrp="1"/>
          </p:cNvSpPr>
          <p:nvPr>
            <p:ph type="subTitle" idx="3"/>
          </p:nvPr>
        </p:nvSpPr>
        <p:spPr>
          <a:xfrm>
            <a:off x="16552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8" name="Google Shape;78;p13"/>
          <p:cNvSpPr txBox="1">
            <a:spLocks noGrp="1"/>
          </p:cNvSpPr>
          <p:nvPr>
            <p:ph type="subTitle" idx="4"/>
          </p:nvPr>
        </p:nvSpPr>
        <p:spPr>
          <a:xfrm>
            <a:off x="16552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9" name="Google Shape;79;p13"/>
          <p:cNvSpPr txBox="1">
            <a:spLocks noGrp="1"/>
          </p:cNvSpPr>
          <p:nvPr>
            <p:ph type="subTitle" idx="5"/>
          </p:nvPr>
        </p:nvSpPr>
        <p:spPr>
          <a:xfrm>
            <a:off x="50010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0" name="Google Shape;80;p13"/>
          <p:cNvSpPr txBox="1">
            <a:spLocks noGrp="1"/>
          </p:cNvSpPr>
          <p:nvPr>
            <p:ph type="subTitle" idx="6"/>
          </p:nvPr>
        </p:nvSpPr>
        <p:spPr>
          <a:xfrm>
            <a:off x="500100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 name="Google Shape;81;p13"/>
          <p:cNvSpPr txBox="1">
            <a:spLocks noGrp="1"/>
          </p:cNvSpPr>
          <p:nvPr>
            <p:ph type="subTitle" idx="7"/>
          </p:nvPr>
        </p:nvSpPr>
        <p:spPr>
          <a:xfrm>
            <a:off x="16552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2" name="Google Shape;82;p13"/>
          <p:cNvSpPr txBox="1">
            <a:spLocks noGrp="1"/>
          </p:cNvSpPr>
          <p:nvPr>
            <p:ph type="subTitle" idx="8"/>
          </p:nvPr>
        </p:nvSpPr>
        <p:spPr>
          <a:xfrm>
            <a:off x="165525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 name="Google Shape;83;p13"/>
          <p:cNvSpPr txBox="1">
            <a:spLocks noGrp="1"/>
          </p:cNvSpPr>
          <p:nvPr>
            <p:ph type="title" idx="9" hasCustomPrompt="1"/>
          </p:nvPr>
        </p:nvSpPr>
        <p:spPr>
          <a:xfrm>
            <a:off x="23786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a:spLocks noGrp="1"/>
          </p:cNvSpPr>
          <p:nvPr>
            <p:ph type="title" idx="13" hasCustomPrompt="1"/>
          </p:nvPr>
        </p:nvSpPr>
        <p:spPr>
          <a:xfrm>
            <a:off x="57244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a:spLocks noGrp="1"/>
          </p:cNvSpPr>
          <p:nvPr>
            <p:ph type="title" idx="14" hasCustomPrompt="1"/>
          </p:nvPr>
        </p:nvSpPr>
        <p:spPr>
          <a:xfrm>
            <a:off x="237870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a:spLocks noGrp="1"/>
          </p:cNvSpPr>
          <p:nvPr>
            <p:ph type="title" idx="15" hasCustomPrompt="1"/>
          </p:nvPr>
        </p:nvSpPr>
        <p:spPr>
          <a:xfrm>
            <a:off x="572445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Tree>
    <p:extLst>
      <p:ext uri="{BB962C8B-B14F-4D97-AF65-F5344CB8AC3E}">
        <p14:creationId xmlns:p14="http://schemas.microsoft.com/office/powerpoint/2010/main" val="1399648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714550" y="2366272"/>
            <a:ext cx="3714900" cy="8184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accent4"/>
              </a:buClr>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746550" y="1339163"/>
            <a:ext cx="1650900" cy="9783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8" name="Google Shape;18;p3"/>
          <p:cNvSpPr txBox="1">
            <a:spLocks noGrp="1"/>
          </p:cNvSpPr>
          <p:nvPr>
            <p:ph type="subTitle" idx="1"/>
          </p:nvPr>
        </p:nvSpPr>
        <p:spPr>
          <a:xfrm>
            <a:off x="2291400" y="3076675"/>
            <a:ext cx="4561200" cy="39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extLst>
      <p:ext uri="{BB962C8B-B14F-4D97-AF65-F5344CB8AC3E}">
        <p14:creationId xmlns:p14="http://schemas.microsoft.com/office/powerpoint/2010/main" val="245529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1994850" y="1482825"/>
            <a:ext cx="5154300" cy="129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9000"/>
              <a:buNone/>
              <a:defRPr sz="9000"/>
            </a:lvl1pPr>
            <a:lvl2pPr lvl="1" algn="ctr" rtl="0">
              <a:spcBef>
                <a:spcPts val="0"/>
              </a:spcBef>
              <a:spcAft>
                <a:spcPts val="0"/>
              </a:spcAft>
              <a:buSzPts val="9000"/>
              <a:buNone/>
              <a:defRPr sz="9000"/>
            </a:lvl2pPr>
            <a:lvl3pPr lvl="2" algn="ctr" rtl="0">
              <a:spcBef>
                <a:spcPts val="0"/>
              </a:spcBef>
              <a:spcAft>
                <a:spcPts val="0"/>
              </a:spcAft>
              <a:buSzPts val="9000"/>
              <a:buNone/>
              <a:defRPr sz="9000"/>
            </a:lvl3pPr>
            <a:lvl4pPr lvl="3" algn="ctr" rtl="0">
              <a:spcBef>
                <a:spcPts val="0"/>
              </a:spcBef>
              <a:spcAft>
                <a:spcPts val="0"/>
              </a:spcAft>
              <a:buSzPts val="9000"/>
              <a:buNone/>
              <a:defRPr sz="9000"/>
            </a:lvl4pPr>
            <a:lvl5pPr lvl="4" algn="ctr" rtl="0">
              <a:spcBef>
                <a:spcPts val="0"/>
              </a:spcBef>
              <a:spcAft>
                <a:spcPts val="0"/>
              </a:spcAft>
              <a:buSzPts val="9000"/>
              <a:buNone/>
              <a:defRPr sz="9000"/>
            </a:lvl5pPr>
            <a:lvl6pPr lvl="5" algn="ctr" rtl="0">
              <a:spcBef>
                <a:spcPts val="0"/>
              </a:spcBef>
              <a:spcAft>
                <a:spcPts val="0"/>
              </a:spcAft>
              <a:buSzPts val="9000"/>
              <a:buNone/>
              <a:defRPr sz="9000"/>
            </a:lvl6pPr>
            <a:lvl7pPr lvl="6" algn="ctr" rtl="0">
              <a:spcBef>
                <a:spcPts val="0"/>
              </a:spcBef>
              <a:spcAft>
                <a:spcPts val="0"/>
              </a:spcAft>
              <a:buSzPts val="9000"/>
              <a:buNone/>
              <a:defRPr sz="9000"/>
            </a:lvl7pPr>
            <a:lvl8pPr lvl="7" algn="ctr" rtl="0">
              <a:spcBef>
                <a:spcPts val="0"/>
              </a:spcBef>
              <a:spcAft>
                <a:spcPts val="0"/>
              </a:spcAft>
              <a:buSzPts val="9000"/>
              <a:buNone/>
              <a:defRPr sz="9000"/>
            </a:lvl8pPr>
            <a:lvl9pPr lvl="8" algn="ctr" rtl="0">
              <a:spcBef>
                <a:spcPts val="0"/>
              </a:spcBef>
              <a:spcAft>
                <a:spcPts val="0"/>
              </a:spcAft>
              <a:buSzPts val="9000"/>
              <a:buNone/>
              <a:defRPr sz="9000"/>
            </a:lvl9pPr>
          </a:lstStyle>
          <a:p>
            <a:endParaRPr/>
          </a:p>
        </p:txBody>
      </p:sp>
      <p:sp>
        <p:nvSpPr>
          <p:cNvPr id="134" name="Google Shape;134;p18"/>
          <p:cNvSpPr txBox="1">
            <a:spLocks noGrp="1"/>
          </p:cNvSpPr>
          <p:nvPr>
            <p:ph type="subTitle" idx="1"/>
          </p:nvPr>
        </p:nvSpPr>
        <p:spPr>
          <a:xfrm>
            <a:off x="2299500" y="2972150"/>
            <a:ext cx="4545000" cy="55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extLst>
      <p:ext uri="{BB962C8B-B14F-4D97-AF65-F5344CB8AC3E}">
        <p14:creationId xmlns:p14="http://schemas.microsoft.com/office/powerpoint/2010/main" val="1851769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EF6CCA62-2167-4334-B1BB-4738C75A05B0}" type="datetimeFigureOut">
              <a:rPr lang="vi-VN" smtClean="0"/>
              <a:t>31/07/2024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EFCB206-967E-46E8-AAD7-409D10EC8408}" type="slidenum">
              <a:rPr lang="vi-VN" smtClean="0"/>
              <a:t>‹#›</a:t>
            </a:fld>
            <a:endParaRPr lang="vi-VN"/>
          </a:p>
        </p:txBody>
      </p:sp>
    </p:spTree>
    <p:extLst>
      <p:ext uri="{BB962C8B-B14F-4D97-AF65-F5344CB8AC3E}">
        <p14:creationId xmlns:p14="http://schemas.microsoft.com/office/powerpoint/2010/main" val="199309421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vi-VN"/>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F6CCA62-2167-4334-B1BB-4738C75A05B0}" type="datetimeFigureOut">
              <a:rPr lang="vi-VN" smtClean="0"/>
              <a:t>31/07/2024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EFCB206-967E-46E8-AAD7-409D10EC8408}" type="slidenum">
              <a:rPr lang="vi-VN" smtClean="0"/>
              <a:t>‹#›</a:t>
            </a:fld>
            <a:endParaRPr lang="vi-VN"/>
          </a:p>
        </p:txBody>
      </p:sp>
    </p:spTree>
    <p:extLst>
      <p:ext uri="{BB962C8B-B14F-4D97-AF65-F5344CB8AC3E}">
        <p14:creationId xmlns:p14="http://schemas.microsoft.com/office/powerpoint/2010/main" val="372567401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628650" y="1369219"/>
            <a:ext cx="3886200" cy="32635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29150" y="1369219"/>
            <a:ext cx="3886200" cy="32635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p>
            <a:fld id="{EF6CCA62-2167-4334-B1BB-4738C75A05B0}" type="datetimeFigureOut">
              <a:rPr lang="vi-VN" smtClean="0"/>
              <a:t>31/07/2024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FEFCB206-967E-46E8-AAD7-409D10EC8408}" type="slidenum">
              <a:rPr lang="vi-VN" smtClean="0"/>
              <a:t>‹#›</a:t>
            </a:fld>
            <a:endParaRPr lang="vi-VN"/>
          </a:p>
        </p:txBody>
      </p:sp>
    </p:spTree>
    <p:extLst>
      <p:ext uri="{BB962C8B-B14F-4D97-AF65-F5344CB8AC3E}">
        <p14:creationId xmlns:p14="http://schemas.microsoft.com/office/powerpoint/2010/main" val="294022001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p>
            <a:fld id="{EF6CCA62-2167-4334-B1BB-4738C75A05B0}" type="datetimeFigureOut">
              <a:rPr lang="vi-VN" smtClean="0"/>
              <a:t>31/07/2024</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FEFCB206-967E-46E8-AAD7-409D10EC8408}" type="slidenum">
              <a:rPr lang="vi-VN" smtClean="0"/>
              <a:t>‹#›</a:t>
            </a:fld>
            <a:endParaRPr lang="vi-VN"/>
          </a:p>
        </p:txBody>
      </p:sp>
    </p:spTree>
    <p:extLst>
      <p:ext uri="{BB962C8B-B14F-4D97-AF65-F5344CB8AC3E}">
        <p14:creationId xmlns:p14="http://schemas.microsoft.com/office/powerpoint/2010/main" val="244740338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p>
            <a:fld id="{EF6CCA62-2167-4334-B1BB-4738C75A05B0}" type="datetimeFigureOut">
              <a:rPr lang="vi-VN" smtClean="0"/>
              <a:t>31/07/2024</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FEFCB206-967E-46E8-AAD7-409D10EC8408}" type="slidenum">
              <a:rPr lang="vi-VN" smtClean="0"/>
              <a:t>‹#›</a:t>
            </a:fld>
            <a:endParaRPr lang="vi-VN"/>
          </a:p>
        </p:txBody>
      </p:sp>
    </p:spTree>
    <p:extLst>
      <p:ext uri="{BB962C8B-B14F-4D97-AF65-F5344CB8AC3E}">
        <p14:creationId xmlns:p14="http://schemas.microsoft.com/office/powerpoint/2010/main" val="68144562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6CCA62-2167-4334-B1BB-4738C75A05B0}" type="datetimeFigureOut">
              <a:rPr lang="vi-VN" smtClean="0"/>
              <a:t>31/07/2024</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FEFCB206-967E-46E8-AAD7-409D10EC8408}" type="slidenum">
              <a:rPr lang="vi-VN" smtClean="0"/>
              <a:t>‹#›</a:t>
            </a:fld>
            <a:endParaRPr lang="vi-VN"/>
          </a:p>
        </p:txBody>
      </p:sp>
    </p:spTree>
    <p:extLst>
      <p:ext uri="{BB962C8B-B14F-4D97-AF65-F5344CB8AC3E}">
        <p14:creationId xmlns:p14="http://schemas.microsoft.com/office/powerpoint/2010/main" val="2397820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vi-VN"/>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EF6CCA62-2167-4334-B1BB-4738C75A05B0}" type="datetimeFigureOut">
              <a:rPr lang="vi-VN" smtClean="0"/>
              <a:t>31/07/2024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FEFCB206-967E-46E8-AAD7-409D10EC8408}" type="slidenum">
              <a:rPr lang="vi-VN" smtClean="0"/>
              <a:t>‹#›</a:t>
            </a:fld>
            <a:endParaRPr lang="vi-VN"/>
          </a:p>
        </p:txBody>
      </p:sp>
    </p:spTree>
    <p:extLst>
      <p:ext uri="{BB962C8B-B14F-4D97-AF65-F5344CB8AC3E}">
        <p14:creationId xmlns:p14="http://schemas.microsoft.com/office/powerpoint/2010/main" val="293366422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vi-VN"/>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vi-VN"/>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EF6CCA62-2167-4334-B1BB-4738C75A05B0}" type="datetimeFigureOut">
              <a:rPr lang="vi-VN" smtClean="0"/>
              <a:t>31/07/2024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FEFCB206-967E-46E8-AAD7-409D10EC8408}" type="slidenum">
              <a:rPr lang="vi-VN" smtClean="0"/>
              <a:t>‹#›</a:t>
            </a:fld>
            <a:endParaRPr lang="vi-VN"/>
          </a:p>
        </p:txBody>
      </p:sp>
    </p:spTree>
    <p:extLst>
      <p:ext uri="{BB962C8B-B14F-4D97-AF65-F5344CB8AC3E}">
        <p14:creationId xmlns:p14="http://schemas.microsoft.com/office/powerpoint/2010/main" val="306622973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vi-VN"/>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EF6CCA62-2167-4334-B1BB-4738C75A05B0}" type="datetimeFigureOut">
              <a:rPr lang="vi-VN" smtClean="0"/>
              <a:t>31/07/2024</a:t>
            </a:fld>
            <a:endParaRPr lang="vi-VN"/>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FEFCB206-967E-46E8-AAD7-409D10EC8408}" type="slidenum">
              <a:rPr lang="vi-VN" smtClean="0"/>
              <a:t>‹#›</a:t>
            </a:fld>
            <a:endParaRPr lang="vi-VN"/>
          </a:p>
        </p:txBody>
      </p:sp>
    </p:spTree>
    <p:extLst>
      <p:ext uri="{BB962C8B-B14F-4D97-AF65-F5344CB8AC3E}">
        <p14:creationId xmlns:p14="http://schemas.microsoft.com/office/powerpoint/2010/main" val="794220123"/>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vi-V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16" name="TextBox 15"/>
          <p:cNvSpPr txBox="1"/>
          <p:nvPr/>
        </p:nvSpPr>
        <p:spPr>
          <a:xfrm>
            <a:off x="831272" y="1234523"/>
            <a:ext cx="7523018" cy="707886"/>
          </a:xfrm>
          <a:prstGeom prst="rect">
            <a:avLst/>
          </a:prstGeom>
          <a:noFill/>
        </p:spPr>
        <p:txBody>
          <a:bodyPr wrap="square" rtlCol="0">
            <a:spAutoFit/>
          </a:bodyPr>
          <a:lstStyle/>
          <a:p>
            <a:pPr algn="ctr"/>
            <a:r>
              <a:rPr lang="vi-VN" sz="4000" dirty="0" smtClean="0">
                <a:solidFill>
                  <a:schemeClr val="bg1">
                    <a:lumMod val="25000"/>
                  </a:schemeClr>
                </a:solidFill>
                <a:latin typeface="+mj-lt"/>
              </a:rPr>
              <a:t>KHÓA LUẬN TỐT NGHIỆP </a:t>
            </a:r>
            <a:endParaRPr lang="vi-VN" sz="4000" dirty="0">
              <a:solidFill>
                <a:schemeClr val="bg1">
                  <a:lumMod val="25000"/>
                </a:schemeClr>
              </a:solidFill>
              <a:latin typeface="+mj-lt"/>
            </a:endParaRPr>
          </a:p>
        </p:txBody>
      </p:sp>
      <p:sp>
        <p:nvSpPr>
          <p:cNvPr id="17" name="TextBox 16"/>
          <p:cNvSpPr txBox="1"/>
          <p:nvPr/>
        </p:nvSpPr>
        <p:spPr>
          <a:xfrm>
            <a:off x="883228" y="1942409"/>
            <a:ext cx="7907481" cy="1477328"/>
          </a:xfrm>
          <a:prstGeom prst="rect">
            <a:avLst/>
          </a:prstGeom>
          <a:noFill/>
        </p:spPr>
        <p:txBody>
          <a:bodyPr wrap="square" rtlCol="0">
            <a:spAutoFit/>
          </a:bodyPr>
          <a:lstStyle/>
          <a:p>
            <a:pPr algn="ctr"/>
            <a:r>
              <a:rPr lang="vi-VN" sz="4500" dirty="0" smtClean="0">
                <a:solidFill>
                  <a:schemeClr val="bg1">
                    <a:lumMod val="10000"/>
                  </a:schemeClr>
                </a:solidFill>
                <a:latin typeface="+mj-lt"/>
              </a:rPr>
              <a:t>PHÂN LOẠI ẢNH DỰA TRÊN KỸ THUẬT HỌC SÂU </a:t>
            </a:r>
            <a:endParaRPr lang="vi-VN" sz="4500" dirty="0">
              <a:solidFill>
                <a:schemeClr val="bg1">
                  <a:lumMod val="10000"/>
                </a:schemeClr>
              </a:solidFill>
              <a:latin typeface="+mj-lt"/>
            </a:endParaRPr>
          </a:p>
        </p:txBody>
      </p:sp>
      <p:sp>
        <p:nvSpPr>
          <p:cNvPr id="18" name="TextBox 17"/>
          <p:cNvSpPr txBox="1"/>
          <p:nvPr/>
        </p:nvSpPr>
        <p:spPr>
          <a:xfrm>
            <a:off x="831272" y="3636818"/>
            <a:ext cx="2369127" cy="369332"/>
          </a:xfrm>
          <a:prstGeom prst="rect">
            <a:avLst/>
          </a:prstGeom>
          <a:noFill/>
        </p:spPr>
        <p:txBody>
          <a:bodyPr wrap="square" rtlCol="0">
            <a:spAutoFit/>
          </a:bodyPr>
          <a:lstStyle/>
          <a:p>
            <a:r>
              <a:rPr lang="vi-VN" sz="1800" dirty="0" smtClean="0">
                <a:latin typeface="+mj-lt"/>
              </a:rPr>
              <a:t>Giảng viên hướng dẫn </a:t>
            </a:r>
            <a:endParaRPr lang="vi-VN" sz="1800" dirty="0">
              <a:latin typeface="+mj-lt"/>
            </a:endParaRPr>
          </a:p>
        </p:txBody>
      </p:sp>
      <p:sp>
        <p:nvSpPr>
          <p:cNvPr id="19" name="TextBox 18"/>
          <p:cNvSpPr txBox="1"/>
          <p:nvPr/>
        </p:nvSpPr>
        <p:spPr>
          <a:xfrm>
            <a:off x="831272" y="4006150"/>
            <a:ext cx="2639291" cy="400110"/>
          </a:xfrm>
          <a:prstGeom prst="rect">
            <a:avLst/>
          </a:prstGeom>
          <a:noFill/>
        </p:spPr>
        <p:txBody>
          <a:bodyPr wrap="square" rtlCol="0">
            <a:spAutoFit/>
          </a:bodyPr>
          <a:lstStyle/>
          <a:p>
            <a:r>
              <a:rPr lang="vi-VN" sz="2000" dirty="0" smtClean="0">
                <a:latin typeface="+mj-lt"/>
              </a:rPr>
              <a:t>Nguyễn Mộng Hiền</a:t>
            </a:r>
            <a:endParaRPr lang="vi-VN" sz="2000" dirty="0">
              <a:latin typeface="+mj-lt"/>
            </a:endParaRPr>
          </a:p>
        </p:txBody>
      </p:sp>
      <p:sp>
        <p:nvSpPr>
          <p:cNvPr id="33" name="TextBox 32"/>
          <p:cNvSpPr txBox="1"/>
          <p:nvPr/>
        </p:nvSpPr>
        <p:spPr>
          <a:xfrm>
            <a:off x="6151418" y="3560618"/>
            <a:ext cx="2369127" cy="369332"/>
          </a:xfrm>
          <a:prstGeom prst="rect">
            <a:avLst/>
          </a:prstGeom>
          <a:noFill/>
        </p:spPr>
        <p:txBody>
          <a:bodyPr wrap="square" rtlCol="0">
            <a:spAutoFit/>
          </a:bodyPr>
          <a:lstStyle/>
          <a:p>
            <a:r>
              <a:rPr lang="vi-VN" sz="1800" dirty="0" smtClean="0">
                <a:latin typeface="+mj-lt"/>
              </a:rPr>
              <a:t>Sinh viên thực hiện </a:t>
            </a:r>
            <a:endParaRPr lang="vi-VN" sz="1800" dirty="0">
              <a:latin typeface="+mj-lt"/>
            </a:endParaRPr>
          </a:p>
        </p:txBody>
      </p:sp>
      <p:sp>
        <p:nvSpPr>
          <p:cNvPr id="34" name="TextBox 33"/>
          <p:cNvSpPr txBox="1"/>
          <p:nvPr/>
        </p:nvSpPr>
        <p:spPr>
          <a:xfrm>
            <a:off x="6151418" y="3929950"/>
            <a:ext cx="2639291" cy="400110"/>
          </a:xfrm>
          <a:prstGeom prst="rect">
            <a:avLst/>
          </a:prstGeom>
          <a:noFill/>
        </p:spPr>
        <p:txBody>
          <a:bodyPr wrap="square" rtlCol="0">
            <a:spAutoFit/>
          </a:bodyPr>
          <a:lstStyle/>
          <a:p>
            <a:r>
              <a:rPr lang="vi-VN" sz="2000" dirty="0" smtClean="0">
                <a:latin typeface="+mj-lt"/>
              </a:rPr>
              <a:t>Nguyễn Xuân Vinh</a:t>
            </a:r>
            <a:endParaRPr lang="vi-VN" sz="2000" dirty="0">
              <a:latin typeface="+mj-lt"/>
            </a:endParaRPr>
          </a:p>
        </p:txBody>
      </p:sp>
      <p:sp>
        <p:nvSpPr>
          <p:cNvPr id="8" name="TextBox 7"/>
          <p:cNvSpPr txBox="1"/>
          <p:nvPr/>
        </p:nvSpPr>
        <p:spPr>
          <a:xfrm>
            <a:off x="883228" y="0"/>
            <a:ext cx="7523018" cy="630942"/>
          </a:xfrm>
          <a:prstGeom prst="rect">
            <a:avLst/>
          </a:prstGeom>
          <a:noFill/>
        </p:spPr>
        <p:txBody>
          <a:bodyPr wrap="square" rtlCol="0">
            <a:spAutoFit/>
          </a:bodyPr>
          <a:lstStyle/>
          <a:p>
            <a:pPr algn="ctr"/>
            <a:r>
              <a:rPr lang="vi-VN" sz="3500" dirty="0" smtClean="0">
                <a:solidFill>
                  <a:schemeClr val="bg1">
                    <a:lumMod val="25000"/>
                  </a:schemeClr>
                </a:solidFill>
                <a:latin typeface="+mj-lt"/>
              </a:rPr>
              <a:t>TRƯỜNG ĐẠI HỌC TRÀ VINH</a:t>
            </a:r>
            <a:endParaRPr lang="vi-VN" sz="3500" dirty="0">
              <a:solidFill>
                <a:schemeClr val="bg1">
                  <a:lumMod val="25000"/>
                </a:schemeClr>
              </a:solidFill>
              <a:latin typeface="+mj-lt"/>
            </a:endParaRPr>
          </a:p>
        </p:txBody>
      </p:sp>
      <p:sp>
        <p:nvSpPr>
          <p:cNvPr id="9" name="TextBox 8"/>
          <p:cNvSpPr txBox="1"/>
          <p:nvPr/>
        </p:nvSpPr>
        <p:spPr>
          <a:xfrm>
            <a:off x="883228" y="612846"/>
            <a:ext cx="7523018" cy="477054"/>
          </a:xfrm>
          <a:prstGeom prst="rect">
            <a:avLst/>
          </a:prstGeom>
          <a:noFill/>
        </p:spPr>
        <p:txBody>
          <a:bodyPr wrap="square" rtlCol="0">
            <a:spAutoFit/>
          </a:bodyPr>
          <a:lstStyle/>
          <a:p>
            <a:pPr algn="ctr"/>
            <a:r>
              <a:rPr lang="vi-VN" sz="2500" dirty="0" smtClean="0">
                <a:solidFill>
                  <a:schemeClr val="bg1">
                    <a:lumMod val="25000"/>
                  </a:schemeClr>
                </a:solidFill>
                <a:latin typeface="+mj-lt"/>
              </a:rPr>
              <a:t>KHOA KỸ THUẬT VÀ CÔNG NGHỆ</a:t>
            </a:r>
            <a:endParaRPr lang="vi-VN" sz="2500" dirty="0">
              <a:solidFill>
                <a:schemeClr val="bg1">
                  <a:lumMod val="25000"/>
                </a:schemeClr>
              </a:solidFill>
              <a:latin typeface="+mj-lt"/>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234" y="-324570"/>
            <a:ext cx="1943100" cy="1828800"/>
          </a:xfrm>
          <a:prstGeom prst="rect">
            <a:avLst/>
          </a:prstGeom>
        </p:spPr>
      </p:pic>
    </p:spTree>
    <p:extLst>
      <p:ext uri="{BB962C8B-B14F-4D97-AF65-F5344CB8AC3E}">
        <p14:creationId xmlns:p14="http://schemas.microsoft.com/office/powerpoint/2010/main" val="40424001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15" name="Google Shape;495;p61"/>
          <p:cNvSpPr txBox="1">
            <a:spLocks/>
          </p:cNvSpPr>
          <p:nvPr/>
        </p:nvSpPr>
        <p:spPr>
          <a:xfrm>
            <a:off x="2393856" y="415856"/>
            <a:ext cx="5268951"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lgn="ctr">
              <a:buFont typeface="Montserrat"/>
              <a:buNone/>
            </a:pPr>
            <a:r>
              <a:rPr lang="vi-VN" sz="2800" smtClean="0">
                <a:latin typeface="Vidaloka" panose="020B0604020202020204" charset="0"/>
              </a:rPr>
              <a:t>HIỆN THỰC HÓA NGHIÊN CỨU</a:t>
            </a:r>
            <a:endParaRPr lang="vi-VN" sz="2800" dirty="0">
              <a:latin typeface="Vidaloka" panose="020B0604020202020204" charset="0"/>
            </a:endParaRPr>
          </a:p>
        </p:txBody>
      </p:sp>
      <p:sp>
        <p:nvSpPr>
          <p:cNvPr id="16" name="Google Shape;503;p61"/>
          <p:cNvSpPr txBox="1">
            <a:spLocks noGrp="1"/>
          </p:cNvSpPr>
          <p:nvPr>
            <p:ph type="title"/>
          </p:nvPr>
        </p:nvSpPr>
        <p:spPr>
          <a:xfrm>
            <a:off x="1401904" y="273846"/>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3800" dirty="0" smtClean="0">
                <a:latin typeface="Vidaloka" panose="020B0604020202020204" charset="0"/>
              </a:rPr>
              <a:t>03</a:t>
            </a:r>
            <a:endParaRPr sz="3800" dirty="0">
              <a:latin typeface="Vidaloka" panose="020B0604020202020204" charset="0"/>
            </a:endParaRPr>
          </a:p>
        </p:txBody>
      </p:sp>
      <p:cxnSp>
        <p:nvCxnSpPr>
          <p:cNvPr id="17" name="Straight Connector 16"/>
          <p:cNvCxnSpPr/>
          <p:nvPr/>
        </p:nvCxnSpPr>
        <p:spPr>
          <a:xfrm>
            <a:off x="2960541" y="830927"/>
            <a:ext cx="3782291" cy="20782"/>
          </a:xfrm>
          <a:prstGeom prst="line">
            <a:avLst/>
          </a:prstGeom>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238991" y="756226"/>
            <a:ext cx="3626428" cy="400110"/>
          </a:xfrm>
          <a:prstGeom prst="rect">
            <a:avLst/>
          </a:prstGeom>
          <a:noFill/>
        </p:spPr>
        <p:txBody>
          <a:bodyPr wrap="square" rtlCol="0">
            <a:spAutoFit/>
          </a:bodyPr>
          <a:lstStyle/>
          <a:p>
            <a:r>
              <a:rPr lang="vi-VN" sz="2000" b="1" dirty="0" smtClean="0">
                <a:latin typeface="+mj-lt"/>
              </a:rPr>
              <a:t>Mô tả bài toán </a:t>
            </a:r>
            <a:endParaRPr lang="vi-VN" sz="2000" b="1" dirty="0">
              <a:latin typeface="+mj-lt"/>
            </a:endParaRPr>
          </a:p>
        </p:txBody>
      </p:sp>
      <p:sp>
        <p:nvSpPr>
          <p:cNvPr id="4" name="Rectangle 3"/>
          <p:cNvSpPr/>
          <p:nvPr/>
        </p:nvSpPr>
        <p:spPr>
          <a:xfrm>
            <a:off x="238991" y="1169576"/>
            <a:ext cx="8364682" cy="1938992"/>
          </a:xfrm>
          <a:prstGeom prst="rect">
            <a:avLst/>
          </a:prstGeom>
        </p:spPr>
        <p:txBody>
          <a:bodyPr wrap="square">
            <a:spAutoFit/>
          </a:bodyPr>
          <a:lstStyle/>
          <a:p>
            <a:pPr indent="360000" algn="just">
              <a:lnSpc>
                <a:spcPct val="150000"/>
              </a:lnSpc>
            </a:pPr>
            <a:r>
              <a:rPr lang="vi-VN" sz="1600" dirty="0">
                <a:latin typeface="+mj-lt"/>
                <a:ea typeface="Times New Roman" panose="02020603050405020304" pitchFamily="18" charset="0"/>
              </a:rPr>
              <a:t>Trong đời sống thực tế, việc phân loại ảnh thường được thực hiện bằng mắt thường, bằng phương pháp thủ công thì sẽ có thể dẫn đến sai sót, tốn thời gian. </a:t>
            </a:r>
          </a:p>
          <a:p>
            <a:pPr indent="360000" algn="just">
              <a:lnSpc>
                <a:spcPct val="150000"/>
              </a:lnSpc>
            </a:pPr>
            <a:r>
              <a:rPr lang="vi-VN" sz="1600" dirty="0">
                <a:latin typeface="+mj-lt"/>
                <a:ea typeface="Times New Roman" panose="02020603050405020304" pitchFamily="18" charset="0"/>
              </a:rPr>
              <a:t>Đầu vào của bài toán phân loại ảnh dựa trên kỹ thuật học sâu là tập dữ liệu hình ảnh </a:t>
            </a:r>
            <a:r>
              <a:rPr lang="vi-VN" sz="1600" dirty="0" smtClean="0">
                <a:latin typeface="+mj-lt"/>
                <a:ea typeface="Times New Roman" panose="02020603050405020304" pitchFamily="18" charset="0"/>
              </a:rPr>
              <a:t>cifar-10.</a:t>
            </a:r>
          </a:p>
          <a:p>
            <a:pPr indent="360000" algn="just">
              <a:lnSpc>
                <a:spcPct val="150000"/>
              </a:lnSpc>
            </a:pPr>
            <a:r>
              <a:rPr lang="vi-VN" sz="1600" dirty="0" smtClean="0">
                <a:latin typeface="+mj-lt"/>
                <a:ea typeface="Times New Roman" panose="02020603050405020304" pitchFamily="18" charset="0"/>
              </a:rPr>
              <a:t>Đầu ra của bài toán phân loại dựa trên kỹ thuật học sâu là hình ảnh và kết quả dự đoán của hình ảnh.</a:t>
            </a:r>
            <a:endParaRPr lang="vi-VN" sz="1600" dirty="0">
              <a:latin typeface="+mj-lt"/>
              <a:ea typeface="Times New Roman" panose="02020603050405020304" pitchFamily="18" charset="0"/>
            </a:endParaRPr>
          </a:p>
        </p:txBody>
      </p:sp>
    </p:spTree>
    <p:extLst>
      <p:ext uri="{BB962C8B-B14F-4D97-AF65-F5344CB8AC3E}">
        <p14:creationId xmlns:p14="http://schemas.microsoft.com/office/powerpoint/2010/main" val="25393280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15" name="Google Shape;495;p61"/>
          <p:cNvSpPr txBox="1">
            <a:spLocks/>
          </p:cNvSpPr>
          <p:nvPr/>
        </p:nvSpPr>
        <p:spPr>
          <a:xfrm>
            <a:off x="2321121" y="396513"/>
            <a:ext cx="5559895"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lgn="ctr">
              <a:buFont typeface="Montserrat"/>
              <a:buNone/>
            </a:pPr>
            <a:r>
              <a:rPr lang="vi-VN" sz="2800" smtClean="0">
                <a:latin typeface="Vidaloka" panose="020B0604020202020204" charset="0"/>
              </a:rPr>
              <a:t>HIỆN THỰC HÓA NGHIÊN CỨU</a:t>
            </a:r>
            <a:endParaRPr lang="vi-VN" sz="2800" dirty="0">
              <a:latin typeface="Vidaloka" panose="020B0604020202020204" charset="0"/>
            </a:endParaRPr>
          </a:p>
        </p:txBody>
      </p:sp>
      <p:sp>
        <p:nvSpPr>
          <p:cNvPr id="16" name="Google Shape;503;p61"/>
          <p:cNvSpPr txBox="1">
            <a:spLocks noGrp="1"/>
          </p:cNvSpPr>
          <p:nvPr>
            <p:ph type="title"/>
          </p:nvPr>
        </p:nvSpPr>
        <p:spPr>
          <a:xfrm>
            <a:off x="1474641" y="241263"/>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3800" dirty="0" smtClean="0">
                <a:latin typeface="Vidaloka" panose="020B0604020202020204" charset="0"/>
              </a:rPr>
              <a:t>03</a:t>
            </a:r>
            <a:endParaRPr sz="3800" dirty="0">
              <a:latin typeface="Vidaloka" panose="020B0604020202020204" charset="0"/>
            </a:endParaRPr>
          </a:p>
        </p:txBody>
      </p:sp>
      <p:cxnSp>
        <p:nvCxnSpPr>
          <p:cNvPr id="17" name="Straight Connector 16"/>
          <p:cNvCxnSpPr/>
          <p:nvPr/>
        </p:nvCxnSpPr>
        <p:spPr>
          <a:xfrm>
            <a:off x="2960541" y="830927"/>
            <a:ext cx="3782291" cy="20782"/>
          </a:xfrm>
          <a:prstGeom prst="line">
            <a:avLst/>
          </a:prstGeom>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238991" y="756226"/>
            <a:ext cx="3626428" cy="400110"/>
          </a:xfrm>
          <a:prstGeom prst="rect">
            <a:avLst/>
          </a:prstGeom>
          <a:noFill/>
        </p:spPr>
        <p:txBody>
          <a:bodyPr wrap="square" rtlCol="0">
            <a:spAutoFit/>
          </a:bodyPr>
          <a:lstStyle/>
          <a:p>
            <a:r>
              <a:rPr lang="vi-VN" sz="2000" b="1" dirty="0" smtClean="0">
                <a:latin typeface="+mj-lt"/>
              </a:rPr>
              <a:t>Các bước thực hiện </a:t>
            </a:r>
            <a:endParaRPr lang="vi-VN" sz="2000" b="1" dirty="0">
              <a:latin typeface="+mj-lt"/>
            </a:endParaRPr>
          </a:p>
        </p:txBody>
      </p:sp>
      <p:sp>
        <p:nvSpPr>
          <p:cNvPr id="2" name="TextBox 1"/>
          <p:cNvSpPr txBox="1"/>
          <p:nvPr/>
        </p:nvSpPr>
        <p:spPr>
          <a:xfrm>
            <a:off x="353291" y="1319645"/>
            <a:ext cx="5112327" cy="338554"/>
          </a:xfrm>
          <a:prstGeom prst="rect">
            <a:avLst/>
          </a:prstGeom>
          <a:noFill/>
        </p:spPr>
        <p:txBody>
          <a:bodyPr wrap="square" rtlCol="0">
            <a:spAutoFit/>
          </a:bodyPr>
          <a:lstStyle/>
          <a:p>
            <a:pPr marL="285750" indent="-285750">
              <a:buFont typeface="Times New Roman" panose="02020603050405020304" pitchFamily="18" charset="0"/>
              <a:buChar char="‒"/>
            </a:pPr>
            <a:r>
              <a:rPr lang="vi-VN" sz="1600" dirty="0" smtClean="0">
                <a:latin typeface="+mj-lt"/>
              </a:rPr>
              <a:t>Chuẩn bị dữ liệu</a:t>
            </a:r>
            <a:endParaRPr lang="vi-VN" sz="1600" dirty="0">
              <a:latin typeface="+mj-lt"/>
            </a:endParaRPr>
          </a:p>
        </p:txBody>
      </p:sp>
      <p:sp>
        <p:nvSpPr>
          <p:cNvPr id="8" name="TextBox 7"/>
          <p:cNvSpPr txBox="1"/>
          <p:nvPr/>
        </p:nvSpPr>
        <p:spPr>
          <a:xfrm>
            <a:off x="353291" y="1668586"/>
            <a:ext cx="5112327" cy="338554"/>
          </a:xfrm>
          <a:prstGeom prst="rect">
            <a:avLst/>
          </a:prstGeom>
          <a:noFill/>
        </p:spPr>
        <p:txBody>
          <a:bodyPr wrap="square" rtlCol="0">
            <a:spAutoFit/>
          </a:bodyPr>
          <a:lstStyle/>
          <a:p>
            <a:pPr marL="285750" indent="-285750">
              <a:buFont typeface="Times New Roman" panose="02020603050405020304" pitchFamily="18" charset="0"/>
              <a:buChar char="‒"/>
            </a:pPr>
            <a:r>
              <a:rPr lang="vi-VN" sz="1600" dirty="0" smtClean="0">
                <a:latin typeface="+mj-lt"/>
              </a:rPr>
              <a:t>Tiền xử lý dữ liệu</a:t>
            </a:r>
            <a:endParaRPr lang="vi-VN" sz="1600" dirty="0">
              <a:latin typeface="+mj-lt"/>
            </a:endParaRPr>
          </a:p>
        </p:txBody>
      </p:sp>
      <p:sp>
        <p:nvSpPr>
          <p:cNvPr id="9" name="TextBox 8"/>
          <p:cNvSpPr txBox="1"/>
          <p:nvPr/>
        </p:nvSpPr>
        <p:spPr>
          <a:xfrm>
            <a:off x="353290" y="2020626"/>
            <a:ext cx="5112327" cy="338554"/>
          </a:xfrm>
          <a:prstGeom prst="rect">
            <a:avLst/>
          </a:prstGeom>
          <a:noFill/>
        </p:spPr>
        <p:txBody>
          <a:bodyPr wrap="square" rtlCol="0">
            <a:spAutoFit/>
          </a:bodyPr>
          <a:lstStyle/>
          <a:p>
            <a:pPr marL="285750" indent="-285750">
              <a:buFont typeface="Times New Roman" panose="02020603050405020304" pitchFamily="18" charset="0"/>
              <a:buChar char="‒"/>
            </a:pPr>
            <a:r>
              <a:rPr lang="vi-VN" sz="1600" dirty="0" smtClean="0">
                <a:latin typeface="+mj-lt"/>
              </a:rPr>
              <a:t>Xây dựng mô hình</a:t>
            </a:r>
            <a:endParaRPr lang="vi-VN" sz="1600" dirty="0">
              <a:latin typeface="+mj-lt"/>
            </a:endParaRPr>
          </a:p>
        </p:txBody>
      </p:sp>
      <p:sp>
        <p:nvSpPr>
          <p:cNvPr id="10" name="TextBox 9"/>
          <p:cNvSpPr txBox="1"/>
          <p:nvPr/>
        </p:nvSpPr>
        <p:spPr>
          <a:xfrm>
            <a:off x="353289" y="2353212"/>
            <a:ext cx="5112327" cy="338554"/>
          </a:xfrm>
          <a:prstGeom prst="rect">
            <a:avLst/>
          </a:prstGeom>
          <a:noFill/>
        </p:spPr>
        <p:txBody>
          <a:bodyPr wrap="square" rtlCol="0">
            <a:spAutoFit/>
          </a:bodyPr>
          <a:lstStyle/>
          <a:p>
            <a:pPr marL="285750" indent="-285750">
              <a:buFont typeface="Times New Roman" panose="02020603050405020304" pitchFamily="18" charset="0"/>
              <a:buChar char="‒"/>
            </a:pPr>
            <a:r>
              <a:rPr lang="vi-VN" sz="1600" dirty="0" smtClean="0">
                <a:latin typeface="+mj-lt"/>
              </a:rPr>
              <a:t>Biên dịch mô hình</a:t>
            </a:r>
            <a:endParaRPr lang="vi-VN" sz="1600" dirty="0">
              <a:latin typeface="+mj-lt"/>
            </a:endParaRPr>
          </a:p>
        </p:txBody>
      </p:sp>
      <p:sp>
        <p:nvSpPr>
          <p:cNvPr id="11" name="TextBox 10"/>
          <p:cNvSpPr txBox="1"/>
          <p:nvPr/>
        </p:nvSpPr>
        <p:spPr>
          <a:xfrm>
            <a:off x="353288" y="2685798"/>
            <a:ext cx="5112327" cy="338554"/>
          </a:xfrm>
          <a:prstGeom prst="rect">
            <a:avLst/>
          </a:prstGeom>
          <a:noFill/>
        </p:spPr>
        <p:txBody>
          <a:bodyPr wrap="square" rtlCol="0">
            <a:spAutoFit/>
          </a:bodyPr>
          <a:lstStyle/>
          <a:p>
            <a:pPr marL="285750" indent="-285750">
              <a:buFont typeface="Times New Roman" panose="02020603050405020304" pitchFamily="18" charset="0"/>
              <a:buChar char="‒"/>
            </a:pPr>
            <a:r>
              <a:rPr lang="vi-VN" sz="1600" dirty="0" smtClean="0">
                <a:latin typeface="+mj-lt"/>
              </a:rPr>
              <a:t>Huấn luyện mô hình</a:t>
            </a:r>
            <a:endParaRPr lang="vi-VN" sz="1600" dirty="0">
              <a:latin typeface="+mj-lt"/>
            </a:endParaRPr>
          </a:p>
        </p:txBody>
      </p:sp>
      <p:sp>
        <p:nvSpPr>
          <p:cNvPr id="12" name="TextBox 11"/>
          <p:cNvSpPr txBox="1"/>
          <p:nvPr/>
        </p:nvSpPr>
        <p:spPr>
          <a:xfrm>
            <a:off x="353288" y="3012416"/>
            <a:ext cx="5112327" cy="338554"/>
          </a:xfrm>
          <a:prstGeom prst="rect">
            <a:avLst/>
          </a:prstGeom>
          <a:noFill/>
        </p:spPr>
        <p:txBody>
          <a:bodyPr wrap="square" rtlCol="0">
            <a:spAutoFit/>
          </a:bodyPr>
          <a:lstStyle/>
          <a:p>
            <a:pPr marL="285750" indent="-285750">
              <a:buFont typeface="Times New Roman" panose="02020603050405020304" pitchFamily="18" charset="0"/>
              <a:buChar char="‒"/>
            </a:pPr>
            <a:r>
              <a:rPr lang="vi-VN" sz="1600" dirty="0" smtClean="0">
                <a:latin typeface="+mj-lt"/>
              </a:rPr>
              <a:t>Đánh giá mô hình</a:t>
            </a:r>
            <a:endParaRPr lang="vi-VN" sz="1600" dirty="0">
              <a:latin typeface="+mj-lt"/>
            </a:endParaRPr>
          </a:p>
        </p:txBody>
      </p:sp>
      <p:sp>
        <p:nvSpPr>
          <p:cNvPr id="13" name="TextBox 12"/>
          <p:cNvSpPr txBox="1"/>
          <p:nvPr/>
        </p:nvSpPr>
        <p:spPr>
          <a:xfrm>
            <a:off x="353287" y="3333066"/>
            <a:ext cx="5112327" cy="338554"/>
          </a:xfrm>
          <a:prstGeom prst="rect">
            <a:avLst/>
          </a:prstGeom>
          <a:noFill/>
        </p:spPr>
        <p:txBody>
          <a:bodyPr wrap="square" rtlCol="0">
            <a:spAutoFit/>
          </a:bodyPr>
          <a:lstStyle/>
          <a:p>
            <a:pPr marL="285750" indent="-285750">
              <a:buFont typeface="Times New Roman" panose="02020603050405020304" pitchFamily="18" charset="0"/>
              <a:buChar char="‒"/>
            </a:pPr>
            <a:r>
              <a:rPr lang="vi-VN" sz="1600" dirty="0" smtClean="0">
                <a:latin typeface="+mj-lt"/>
              </a:rPr>
              <a:t>Biểu đồ hiển thị độ chính xác</a:t>
            </a:r>
            <a:endParaRPr lang="vi-VN" sz="1600" dirty="0">
              <a:latin typeface="+mj-lt"/>
            </a:endParaRPr>
          </a:p>
        </p:txBody>
      </p:sp>
      <p:sp>
        <p:nvSpPr>
          <p:cNvPr id="14" name="TextBox 13"/>
          <p:cNvSpPr txBox="1"/>
          <p:nvPr/>
        </p:nvSpPr>
        <p:spPr>
          <a:xfrm>
            <a:off x="353286" y="3641780"/>
            <a:ext cx="5112327" cy="338554"/>
          </a:xfrm>
          <a:prstGeom prst="rect">
            <a:avLst/>
          </a:prstGeom>
          <a:noFill/>
        </p:spPr>
        <p:txBody>
          <a:bodyPr wrap="square" rtlCol="0">
            <a:spAutoFit/>
          </a:bodyPr>
          <a:lstStyle/>
          <a:p>
            <a:pPr marL="285750" indent="-285750">
              <a:buFont typeface="Times New Roman" panose="02020603050405020304" pitchFamily="18" charset="0"/>
              <a:buChar char="‒"/>
            </a:pPr>
            <a:r>
              <a:rPr lang="vi-VN" sz="1600" dirty="0" smtClean="0">
                <a:latin typeface="+mj-lt"/>
              </a:rPr>
              <a:t>Biểu đồ hiển thị giá trị mất mát</a:t>
            </a:r>
            <a:endParaRPr lang="vi-VN" sz="1600" dirty="0">
              <a:latin typeface="+mj-lt"/>
            </a:endParaRPr>
          </a:p>
        </p:txBody>
      </p:sp>
      <p:sp>
        <p:nvSpPr>
          <p:cNvPr id="18" name="TextBox 17"/>
          <p:cNvSpPr txBox="1"/>
          <p:nvPr/>
        </p:nvSpPr>
        <p:spPr>
          <a:xfrm>
            <a:off x="238991" y="4258882"/>
            <a:ext cx="3626428" cy="400110"/>
          </a:xfrm>
          <a:prstGeom prst="rect">
            <a:avLst/>
          </a:prstGeom>
          <a:noFill/>
        </p:spPr>
        <p:txBody>
          <a:bodyPr wrap="square" rtlCol="0">
            <a:spAutoFit/>
          </a:bodyPr>
          <a:lstStyle/>
          <a:p>
            <a:r>
              <a:rPr lang="vi-VN" sz="2000" b="1" dirty="0" smtClean="0">
                <a:latin typeface="+mj-lt"/>
              </a:rPr>
              <a:t>Hướng dẫn sử dụng </a:t>
            </a:r>
            <a:endParaRPr lang="vi-VN" sz="2000" b="1" dirty="0">
              <a:latin typeface="+mj-lt"/>
            </a:endParaRPr>
          </a:p>
        </p:txBody>
      </p:sp>
      <p:sp>
        <p:nvSpPr>
          <p:cNvPr id="19" name="TextBox 18"/>
          <p:cNvSpPr txBox="1"/>
          <p:nvPr/>
        </p:nvSpPr>
        <p:spPr>
          <a:xfrm>
            <a:off x="238991" y="4662187"/>
            <a:ext cx="3626428" cy="400110"/>
          </a:xfrm>
          <a:prstGeom prst="rect">
            <a:avLst/>
          </a:prstGeom>
          <a:noFill/>
        </p:spPr>
        <p:txBody>
          <a:bodyPr wrap="square" rtlCol="0">
            <a:spAutoFit/>
          </a:bodyPr>
          <a:lstStyle/>
          <a:p>
            <a:r>
              <a:rPr lang="vi-VN" sz="2000" b="1" dirty="0" smtClean="0">
                <a:latin typeface="+mj-lt"/>
              </a:rPr>
              <a:t>Mục tiêu cải tiến </a:t>
            </a:r>
            <a:endParaRPr lang="vi-VN" sz="2000" b="1" dirty="0">
              <a:latin typeface="+mj-lt"/>
            </a:endParaRPr>
          </a:p>
        </p:txBody>
      </p:sp>
      <p:sp>
        <p:nvSpPr>
          <p:cNvPr id="20" name="TextBox 19"/>
          <p:cNvSpPr txBox="1"/>
          <p:nvPr/>
        </p:nvSpPr>
        <p:spPr>
          <a:xfrm>
            <a:off x="353285" y="3899743"/>
            <a:ext cx="5112327" cy="338554"/>
          </a:xfrm>
          <a:prstGeom prst="rect">
            <a:avLst/>
          </a:prstGeom>
          <a:noFill/>
        </p:spPr>
        <p:txBody>
          <a:bodyPr wrap="square" rtlCol="0">
            <a:spAutoFit/>
          </a:bodyPr>
          <a:lstStyle/>
          <a:p>
            <a:pPr marL="285750" indent="-285750">
              <a:buFont typeface="Times New Roman" panose="02020603050405020304" pitchFamily="18" charset="0"/>
              <a:buChar char="‒"/>
            </a:pPr>
            <a:r>
              <a:rPr lang="vi-VN" sz="1600" dirty="0" smtClean="0">
                <a:latin typeface="+mj-lt"/>
              </a:rPr>
              <a:t>Hiển thị hình ảnh và kết quả dự đoán.</a:t>
            </a:r>
            <a:endParaRPr lang="vi-VN" sz="1600" dirty="0">
              <a:latin typeface="+mj-lt"/>
            </a:endParaRPr>
          </a:p>
        </p:txBody>
      </p:sp>
    </p:spTree>
    <p:extLst>
      <p:ext uri="{BB962C8B-B14F-4D97-AF65-F5344CB8AC3E}">
        <p14:creationId xmlns:p14="http://schemas.microsoft.com/office/powerpoint/2010/main" val="1431714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P spid="10" grpId="0"/>
      <p:bldP spid="11" grpId="0"/>
      <p:bldP spid="12" grpId="0"/>
      <p:bldP spid="13" grpId="0"/>
      <p:bldP spid="14" grpId="0"/>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15" name="Google Shape;495;p61"/>
          <p:cNvSpPr txBox="1">
            <a:spLocks/>
          </p:cNvSpPr>
          <p:nvPr/>
        </p:nvSpPr>
        <p:spPr>
          <a:xfrm>
            <a:off x="2450045" y="218427"/>
            <a:ext cx="5227386"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lgn="ctr">
              <a:buFont typeface="Montserrat"/>
              <a:buNone/>
            </a:pPr>
            <a:r>
              <a:rPr lang="vi-VN" sz="2800" dirty="0" smtClean="0">
                <a:latin typeface="Vidaloka" panose="020B0604020202020204" charset="0"/>
              </a:rPr>
              <a:t>HIỆN THỰC HÓA NGHIÊN CỨU</a:t>
            </a:r>
            <a:endParaRPr lang="vi-VN" sz="2800" dirty="0">
              <a:latin typeface="Vidaloka" panose="020B0604020202020204" charset="0"/>
            </a:endParaRPr>
          </a:p>
        </p:txBody>
      </p:sp>
      <p:sp>
        <p:nvSpPr>
          <p:cNvPr id="16" name="Google Shape;503;p61"/>
          <p:cNvSpPr txBox="1">
            <a:spLocks noGrp="1"/>
          </p:cNvSpPr>
          <p:nvPr>
            <p:ph type="title"/>
          </p:nvPr>
        </p:nvSpPr>
        <p:spPr>
          <a:xfrm>
            <a:off x="1649836" y="61273"/>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3800" dirty="0" smtClean="0">
                <a:latin typeface="Vidaloka" panose="020B0604020202020204" charset="0"/>
              </a:rPr>
              <a:t>03</a:t>
            </a:r>
            <a:endParaRPr sz="3800" dirty="0">
              <a:latin typeface="Vidaloka" panose="020B0604020202020204" charset="0"/>
            </a:endParaRPr>
          </a:p>
        </p:txBody>
      </p:sp>
      <p:cxnSp>
        <p:nvCxnSpPr>
          <p:cNvPr id="17" name="Straight Connector 16"/>
          <p:cNvCxnSpPr/>
          <p:nvPr/>
        </p:nvCxnSpPr>
        <p:spPr>
          <a:xfrm>
            <a:off x="3000654" y="620927"/>
            <a:ext cx="3782291" cy="20782"/>
          </a:xfrm>
          <a:prstGeom prst="line">
            <a:avLst/>
          </a:prstGeom>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3654676" y="4774168"/>
            <a:ext cx="1834648" cy="369332"/>
          </a:xfrm>
          <a:prstGeom prst="rect">
            <a:avLst/>
          </a:prstGeom>
          <a:noFill/>
        </p:spPr>
        <p:txBody>
          <a:bodyPr wrap="square" rtlCol="0">
            <a:spAutoFit/>
          </a:bodyPr>
          <a:lstStyle/>
          <a:p>
            <a:pPr algn="ctr"/>
            <a:r>
              <a:rPr lang="vi-VN" sz="1800" b="1" dirty="0" smtClean="0">
                <a:latin typeface="+mj-lt"/>
              </a:rPr>
              <a:t>Sơ đồ mô hình</a:t>
            </a:r>
            <a:endParaRPr lang="vi-VN" sz="1800" b="1" dirty="0">
              <a:latin typeface="+mj-lt"/>
            </a:endParaRPr>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rot="16200000">
            <a:off x="3887054" y="-931122"/>
            <a:ext cx="1369891" cy="7278121"/>
          </a:xfrm>
          <a:prstGeom prst="rect">
            <a:avLst/>
          </a:prstGeom>
        </p:spPr>
      </p:pic>
    </p:spTree>
    <p:extLst>
      <p:ext uri="{BB962C8B-B14F-4D97-AF65-F5344CB8AC3E}">
        <p14:creationId xmlns:p14="http://schemas.microsoft.com/office/powerpoint/2010/main" val="1621209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11" name="Google Shape;503;p61"/>
          <p:cNvSpPr txBox="1">
            <a:spLocks noGrp="1"/>
          </p:cNvSpPr>
          <p:nvPr>
            <p:ph type="title"/>
          </p:nvPr>
        </p:nvSpPr>
        <p:spPr>
          <a:xfrm>
            <a:off x="2648813" y="2026324"/>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3800" dirty="0" smtClean="0">
                <a:latin typeface="Vidaloka" panose="020B0604020202020204" charset="0"/>
              </a:rPr>
              <a:t>04</a:t>
            </a:r>
            <a:endParaRPr sz="3800" dirty="0">
              <a:latin typeface="Vidaloka" panose="020B0604020202020204" charset="0"/>
            </a:endParaRPr>
          </a:p>
        </p:txBody>
      </p:sp>
      <p:sp>
        <p:nvSpPr>
          <p:cNvPr id="10" name="Google Shape;495;p61"/>
          <p:cNvSpPr txBox="1">
            <a:spLocks noGrp="1"/>
          </p:cNvSpPr>
          <p:nvPr>
            <p:ph type="subTitle" idx="1"/>
          </p:nvPr>
        </p:nvSpPr>
        <p:spPr>
          <a:xfrm>
            <a:off x="3334722" y="2181574"/>
            <a:ext cx="3408978"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2400" dirty="0" smtClean="0">
                <a:latin typeface="Vidaloka" panose="020B0604020202020204" charset="0"/>
              </a:rPr>
              <a:t>KẾT QUẢ</a:t>
            </a:r>
            <a:endParaRPr sz="2400" dirty="0">
              <a:latin typeface="Vidaloka" panose="020B0604020202020204" charset="0"/>
            </a:endParaRPr>
          </a:p>
        </p:txBody>
      </p:sp>
      <p:cxnSp>
        <p:nvCxnSpPr>
          <p:cNvPr id="4" name="Straight Connector 3"/>
          <p:cNvCxnSpPr/>
          <p:nvPr/>
        </p:nvCxnSpPr>
        <p:spPr>
          <a:xfrm>
            <a:off x="3813464" y="2026324"/>
            <a:ext cx="0" cy="51225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120481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15" name="Google Shape;495;p61"/>
          <p:cNvSpPr txBox="1">
            <a:spLocks/>
          </p:cNvSpPr>
          <p:nvPr/>
        </p:nvSpPr>
        <p:spPr>
          <a:xfrm>
            <a:off x="3656841" y="399226"/>
            <a:ext cx="3263504"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lgn="ctr">
              <a:buFont typeface="Montserrat"/>
              <a:buNone/>
            </a:pPr>
            <a:r>
              <a:rPr lang="vi-VN" sz="2800" dirty="0" smtClean="0">
                <a:latin typeface="Vidaloka" panose="020B0604020202020204" charset="0"/>
              </a:rPr>
              <a:t>KẾT QUẢ</a:t>
            </a:r>
            <a:endParaRPr lang="vi-VN" sz="2800" dirty="0">
              <a:latin typeface="Vidaloka" panose="020B0604020202020204" charset="0"/>
            </a:endParaRPr>
          </a:p>
        </p:txBody>
      </p:sp>
      <p:sp>
        <p:nvSpPr>
          <p:cNvPr id="16" name="Google Shape;503;p61"/>
          <p:cNvSpPr txBox="1">
            <a:spLocks noGrp="1"/>
          </p:cNvSpPr>
          <p:nvPr>
            <p:ph type="title"/>
          </p:nvPr>
        </p:nvSpPr>
        <p:spPr>
          <a:xfrm>
            <a:off x="2617641" y="243976"/>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3800" dirty="0" smtClean="0">
                <a:latin typeface="Vidaloka" panose="020B0604020202020204" charset="0"/>
              </a:rPr>
              <a:t>04</a:t>
            </a:r>
            <a:endParaRPr sz="3800" dirty="0">
              <a:latin typeface="Vidaloka" panose="020B0604020202020204" charset="0"/>
            </a:endParaRPr>
          </a:p>
        </p:txBody>
      </p:sp>
      <p:cxnSp>
        <p:nvCxnSpPr>
          <p:cNvPr id="17" name="Straight Connector 16"/>
          <p:cNvCxnSpPr/>
          <p:nvPr/>
        </p:nvCxnSpPr>
        <p:spPr>
          <a:xfrm>
            <a:off x="2960541" y="830927"/>
            <a:ext cx="3782291" cy="20782"/>
          </a:xfrm>
          <a:prstGeom prst="line">
            <a:avLst/>
          </a:prstGeom>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238991" y="756226"/>
            <a:ext cx="3626428" cy="400110"/>
          </a:xfrm>
          <a:prstGeom prst="rect">
            <a:avLst/>
          </a:prstGeom>
          <a:noFill/>
        </p:spPr>
        <p:txBody>
          <a:bodyPr wrap="square" rtlCol="0">
            <a:spAutoFit/>
          </a:bodyPr>
          <a:lstStyle/>
          <a:p>
            <a:r>
              <a:rPr lang="vi-VN" sz="2000" b="1" dirty="0" smtClean="0">
                <a:latin typeface="+mj-lt"/>
              </a:rPr>
              <a:t>Kết quả thực hiện </a:t>
            </a:r>
            <a:endParaRPr lang="vi-VN" sz="2000" b="1" dirty="0">
              <a:latin typeface="+mj-lt"/>
            </a:endParaRPr>
          </a:p>
        </p:txBody>
      </p:sp>
      <p:sp>
        <p:nvSpPr>
          <p:cNvPr id="2" name="TextBox 1"/>
          <p:cNvSpPr txBox="1"/>
          <p:nvPr/>
        </p:nvSpPr>
        <p:spPr>
          <a:xfrm>
            <a:off x="238991" y="1113226"/>
            <a:ext cx="5112327" cy="369332"/>
          </a:xfrm>
          <a:prstGeom prst="rect">
            <a:avLst/>
          </a:prstGeom>
          <a:noFill/>
        </p:spPr>
        <p:txBody>
          <a:bodyPr wrap="square" rtlCol="0">
            <a:spAutoFit/>
          </a:bodyPr>
          <a:lstStyle/>
          <a:p>
            <a:r>
              <a:rPr lang="vi-VN" sz="1800" dirty="0" smtClean="0">
                <a:latin typeface="+mj-lt"/>
              </a:rPr>
              <a:t>Kết quả </a:t>
            </a:r>
            <a:r>
              <a:rPr lang="vi-VN" sz="1800" dirty="0" smtClean="0">
                <a:latin typeface="+mj-lt"/>
              </a:rPr>
              <a:t>hiển thị thông tin</a:t>
            </a:r>
            <a:endParaRPr lang="vi-VN" sz="1800" dirty="0">
              <a:latin typeface="+mj-lt"/>
            </a:endParaRPr>
          </a:p>
        </p:txBody>
      </p:sp>
      <p:pic>
        <p:nvPicPr>
          <p:cNvPr id="8" name="Picture 7"/>
          <p:cNvPicPr/>
          <p:nvPr/>
        </p:nvPicPr>
        <p:blipFill>
          <a:blip r:embed="rId3"/>
          <a:stretch>
            <a:fillRect/>
          </a:stretch>
        </p:blipFill>
        <p:spPr>
          <a:xfrm>
            <a:off x="2727683" y="1839558"/>
            <a:ext cx="4341711" cy="2140360"/>
          </a:xfrm>
          <a:prstGeom prst="rect">
            <a:avLst/>
          </a:prstGeom>
        </p:spPr>
      </p:pic>
    </p:spTree>
    <p:extLst>
      <p:ext uri="{BB962C8B-B14F-4D97-AF65-F5344CB8AC3E}">
        <p14:creationId xmlns:p14="http://schemas.microsoft.com/office/powerpoint/2010/main" val="29009038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15" name="Google Shape;495;p61"/>
          <p:cNvSpPr txBox="1">
            <a:spLocks/>
          </p:cNvSpPr>
          <p:nvPr/>
        </p:nvSpPr>
        <p:spPr>
          <a:xfrm>
            <a:off x="3656841" y="399226"/>
            <a:ext cx="3263504"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lgn="ctr">
              <a:buFont typeface="Montserrat"/>
              <a:buNone/>
            </a:pPr>
            <a:r>
              <a:rPr lang="vi-VN" sz="2800" dirty="0" smtClean="0">
                <a:latin typeface="Vidaloka" panose="020B0604020202020204" charset="0"/>
              </a:rPr>
              <a:t>KẾT QUẢ</a:t>
            </a:r>
            <a:endParaRPr lang="vi-VN" sz="2800" dirty="0">
              <a:latin typeface="Vidaloka" panose="020B0604020202020204" charset="0"/>
            </a:endParaRPr>
          </a:p>
        </p:txBody>
      </p:sp>
      <p:sp>
        <p:nvSpPr>
          <p:cNvPr id="16" name="Google Shape;503;p61"/>
          <p:cNvSpPr txBox="1">
            <a:spLocks noGrp="1"/>
          </p:cNvSpPr>
          <p:nvPr>
            <p:ph type="title"/>
          </p:nvPr>
        </p:nvSpPr>
        <p:spPr>
          <a:xfrm>
            <a:off x="2617641" y="243976"/>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3800" dirty="0" smtClean="0">
                <a:latin typeface="Vidaloka" panose="020B0604020202020204" charset="0"/>
              </a:rPr>
              <a:t>04</a:t>
            </a:r>
            <a:endParaRPr sz="3800" dirty="0">
              <a:latin typeface="Vidaloka" panose="020B0604020202020204" charset="0"/>
            </a:endParaRPr>
          </a:p>
        </p:txBody>
      </p:sp>
      <p:cxnSp>
        <p:nvCxnSpPr>
          <p:cNvPr id="17" name="Straight Connector 16"/>
          <p:cNvCxnSpPr/>
          <p:nvPr/>
        </p:nvCxnSpPr>
        <p:spPr>
          <a:xfrm>
            <a:off x="2960541" y="830927"/>
            <a:ext cx="3782291" cy="20782"/>
          </a:xfrm>
          <a:prstGeom prst="line">
            <a:avLst/>
          </a:prstGeom>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238991" y="756226"/>
            <a:ext cx="3626428" cy="400110"/>
          </a:xfrm>
          <a:prstGeom prst="rect">
            <a:avLst/>
          </a:prstGeom>
          <a:noFill/>
        </p:spPr>
        <p:txBody>
          <a:bodyPr wrap="square" rtlCol="0">
            <a:spAutoFit/>
          </a:bodyPr>
          <a:lstStyle/>
          <a:p>
            <a:r>
              <a:rPr lang="vi-VN" sz="2000" b="1" dirty="0" smtClean="0">
                <a:latin typeface="+mj-lt"/>
              </a:rPr>
              <a:t>Kết quả thực hiện </a:t>
            </a:r>
            <a:endParaRPr lang="vi-VN" sz="2000" b="1" dirty="0">
              <a:latin typeface="+mj-lt"/>
            </a:endParaRPr>
          </a:p>
        </p:txBody>
      </p:sp>
      <p:sp>
        <p:nvSpPr>
          <p:cNvPr id="2" name="TextBox 1"/>
          <p:cNvSpPr txBox="1"/>
          <p:nvPr/>
        </p:nvSpPr>
        <p:spPr>
          <a:xfrm>
            <a:off x="238991" y="1113226"/>
            <a:ext cx="5112327" cy="369332"/>
          </a:xfrm>
          <a:prstGeom prst="rect">
            <a:avLst/>
          </a:prstGeom>
          <a:noFill/>
        </p:spPr>
        <p:txBody>
          <a:bodyPr wrap="square" rtlCol="0">
            <a:spAutoFit/>
          </a:bodyPr>
          <a:lstStyle/>
          <a:p>
            <a:r>
              <a:rPr lang="vi-VN" sz="1800" dirty="0" smtClean="0">
                <a:latin typeface="+mj-lt"/>
              </a:rPr>
              <a:t>Kết quả </a:t>
            </a:r>
            <a:r>
              <a:rPr lang="vi-VN" sz="1800" dirty="0" smtClean="0">
                <a:latin typeface="+mj-lt"/>
              </a:rPr>
              <a:t>xây dựng kiến trúc mô hình</a:t>
            </a:r>
            <a:endParaRPr lang="vi-VN" sz="1800" dirty="0">
              <a:latin typeface="+mj-lt"/>
            </a:endParaRPr>
          </a:p>
        </p:txBody>
      </p:sp>
      <p:pic>
        <p:nvPicPr>
          <p:cNvPr id="9" name="Picture 8"/>
          <p:cNvPicPr/>
          <p:nvPr/>
        </p:nvPicPr>
        <p:blipFill>
          <a:blip r:embed="rId3"/>
          <a:stretch>
            <a:fillRect/>
          </a:stretch>
        </p:blipFill>
        <p:spPr>
          <a:xfrm>
            <a:off x="4009113" y="956281"/>
            <a:ext cx="4073127" cy="4227871"/>
          </a:xfrm>
          <a:prstGeom prst="rect">
            <a:avLst/>
          </a:prstGeom>
        </p:spPr>
      </p:pic>
    </p:spTree>
    <p:extLst>
      <p:ext uri="{BB962C8B-B14F-4D97-AF65-F5344CB8AC3E}">
        <p14:creationId xmlns:p14="http://schemas.microsoft.com/office/powerpoint/2010/main" val="17787210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15" name="Google Shape;495;p61"/>
          <p:cNvSpPr txBox="1">
            <a:spLocks/>
          </p:cNvSpPr>
          <p:nvPr/>
        </p:nvSpPr>
        <p:spPr>
          <a:xfrm>
            <a:off x="3656841" y="399226"/>
            <a:ext cx="3263504"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lgn="ctr">
              <a:buFont typeface="Montserrat"/>
              <a:buNone/>
            </a:pPr>
            <a:r>
              <a:rPr lang="vi-VN" sz="2800" dirty="0" smtClean="0">
                <a:latin typeface="Vidaloka" panose="020B0604020202020204" charset="0"/>
              </a:rPr>
              <a:t>KẾT QUẢ</a:t>
            </a:r>
            <a:endParaRPr lang="vi-VN" sz="2800" dirty="0">
              <a:latin typeface="Vidaloka" panose="020B0604020202020204" charset="0"/>
            </a:endParaRPr>
          </a:p>
        </p:txBody>
      </p:sp>
      <p:sp>
        <p:nvSpPr>
          <p:cNvPr id="16" name="Google Shape;503;p61"/>
          <p:cNvSpPr txBox="1">
            <a:spLocks noGrp="1"/>
          </p:cNvSpPr>
          <p:nvPr>
            <p:ph type="title"/>
          </p:nvPr>
        </p:nvSpPr>
        <p:spPr>
          <a:xfrm>
            <a:off x="2617641" y="243976"/>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3800" dirty="0" smtClean="0">
                <a:latin typeface="Vidaloka" panose="020B0604020202020204" charset="0"/>
              </a:rPr>
              <a:t>04</a:t>
            </a:r>
            <a:endParaRPr sz="3800" dirty="0">
              <a:latin typeface="Vidaloka" panose="020B0604020202020204" charset="0"/>
            </a:endParaRPr>
          </a:p>
        </p:txBody>
      </p:sp>
      <p:cxnSp>
        <p:nvCxnSpPr>
          <p:cNvPr id="17" name="Straight Connector 16"/>
          <p:cNvCxnSpPr/>
          <p:nvPr/>
        </p:nvCxnSpPr>
        <p:spPr>
          <a:xfrm>
            <a:off x="2960541" y="830927"/>
            <a:ext cx="3782291" cy="20782"/>
          </a:xfrm>
          <a:prstGeom prst="line">
            <a:avLst/>
          </a:prstGeom>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238991" y="756226"/>
            <a:ext cx="3626428" cy="400110"/>
          </a:xfrm>
          <a:prstGeom prst="rect">
            <a:avLst/>
          </a:prstGeom>
          <a:noFill/>
        </p:spPr>
        <p:txBody>
          <a:bodyPr wrap="square" rtlCol="0">
            <a:spAutoFit/>
          </a:bodyPr>
          <a:lstStyle/>
          <a:p>
            <a:r>
              <a:rPr lang="vi-VN" sz="2000" b="1" dirty="0" smtClean="0">
                <a:latin typeface="+mj-lt"/>
              </a:rPr>
              <a:t>Kết quả thực hiện </a:t>
            </a:r>
            <a:endParaRPr lang="vi-VN" sz="2000" b="1" dirty="0">
              <a:latin typeface="+mj-lt"/>
            </a:endParaRPr>
          </a:p>
        </p:txBody>
      </p:sp>
      <p:sp>
        <p:nvSpPr>
          <p:cNvPr id="2" name="TextBox 1"/>
          <p:cNvSpPr txBox="1"/>
          <p:nvPr/>
        </p:nvSpPr>
        <p:spPr>
          <a:xfrm>
            <a:off x="238991" y="1113226"/>
            <a:ext cx="5112327" cy="369332"/>
          </a:xfrm>
          <a:prstGeom prst="rect">
            <a:avLst/>
          </a:prstGeom>
          <a:noFill/>
        </p:spPr>
        <p:txBody>
          <a:bodyPr wrap="square" rtlCol="0">
            <a:spAutoFit/>
          </a:bodyPr>
          <a:lstStyle/>
          <a:p>
            <a:r>
              <a:rPr lang="vi-VN" sz="1800" dirty="0" smtClean="0">
                <a:latin typeface="+mj-lt"/>
              </a:rPr>
              <a:t>Kết quả huấn luyện mô hình</a:t>
            </a:r>
            <a:endParaRPr lang="vi-VN" sz="1800" dirty="0">
              <a:latin typeface="+mj-lt"/>
            </a:endParaRPr>
          </a:p>
        </p:txBody>
      </p:sp>
      <p:pic>
        <p:nvPicPr>
          <p:cNvPr id="20" name="Picture 19"/>
          <p:cNvPicPr/>
          <p:nvPr/>
        </p:nvPicPr>
        <p:blipFill>
          <a:blip r:embed="rId3"/>
          <a:stretch>
            <a:fillRect/>
          </a:stretch>
        </p:blipFill>
        <p:spPr>
          <a:xfrm>
            <a:off x="1729855" y="1513336"/>
            <a:ext cx="5580380" cy="2934335"/>
          </a:xfrm>
          <a:prstGeom prst="rect">
            <a:avLst/>
          </a:prstGeom>
        </p:spPr>
      </p:pic>
    </p:spTree>
    <p:extLst>
      <p:ext uri="{BB962C8B-B14F-4D97-AF65-F5344CB8AC3E}">
        <p14:creationId xmlns:p14="http://schemas.microsoft.com/office/powerpoint/2010/main" val="24327131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15" name="Google Shape;495;p61"/>
          <p:cNvSpPr txBox="1">
            <a:spLocks/>
          </p:cNvSpPr>
          <p:nvPr/>
        </p:nvSpPr>
        <p:spPr>
          <a:xfrm>
            <a:off x="3656841" y="399226"/>
            <a:ext cx="3263504"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lgn="ctr">
              <a:buFont typeface="Montserrat"/>
              <a:buNone/>
            </a:pPr>
            <a:r>
              <a:rPr lang="vi-VN" sz="2800" dirty="0" smtClean="0">
                <a:latin typeface="Vidaloka" panose="020B0604020202020204" charset="0"/>
              </a:rPr>
              <a:t>KẾT QUẢ</a:t>
            </a:r>
            <a:endParaRPr lang="vi-VN" sz="2800" dirty="0">
              <a:latin typeface="Vidaloka" panose="020B0604020202020204" charset="0"/>
            </a:endParaRPr>
          </a:p>
        </p:txBody>
      </p:sp>
      <p:sp>
        <p:nvSpPr>
          <p:cNvPr id="16" name="Google Shape;503;p61"/>
          <p:cNvSpPr txBox="1">
            <a:spLocks noGrp="1"/>
          </p:cNvSpPr>
          <p:nvPr>
            <p:ph type="title"/>
          </p:nvPr>
        </p:nvSpPr>
        <p:spPr>
          <a:xfrm>
            <a:off x="2617641" y="243976"/>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3800" dirty="0" smtClean="0">
                <a:latin typeface="Vidaloka" panose="020B0604020202020204" charset="0"/>
              </a:rPr>
              <a:t>04</a:t>
            </a:r>
            <a:endParaRPr sz="3800" dirty="0">
              <a:latin typeface="Vidaloka" panose="020B0604020202020204" charset="0"/>
            </a:endParaRPr>
          </a:p>
        </p:txBody>
      </p:sp>
      <p:cxnSp>
        <p:nvCxnSpPr>
          <p:cNvPr id="17" name="Straight Connector 16"/>
          <p:cNvCxnSpPr/>
          <p:nvPr/>
        </p:nvCxnSpPr>
        <p:spPr>
          <a:xfrm>
            <a:off x="2960541" y="830927"/>
            <a:ext cx="3782291" cy="20782"/>
          </a:xfrm>
          <a:prstGeom prst="line">
            <a:avLst/>
          </a:prstGeom>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238991" y="756226"/>
            <a:ext cx="3626428" cy="400110"/>
          </a:xfrm>
          <a:prstGeom prst="rect">
            <a:avLst/>
          </a:prstGeom>
          <a:noFill/>
        </p:spPr>
        <p:txBody>
          <a:bodyPr wrap="square" rtlCol="0">
            <a:spAutoFit/>
          </a:bodyPr>
          <a:lstStyle/>
          <a:p>
            <a:r>
              <a:rPr lang="vi-VN" sz="2000" b="1" dirty="0" smtClean="0">
                <a:latin typeface="+mj-lt"/>
              </a:rPr>
              <a:t>Kết quả thực hiện </a:t>
            </a:r>
            <a:endParaRPr lang="vi-VN" sz="2000" b="1" dirty="0">
              <a:latin typeface="+mj-lt"/>
            </a:endParaRPr>
          </a:p>
        </p:txBody>
      </p:sp>
      <p:sp>
        <p:nvSpPr>
          <p:cNvPr id="2" name="TextBox 1"/>
          <p:cNvSpPr txBox="1"/>
          <p:nvPr/>
        </p:nvSpPr>
        <p:spPr>
          <a:xfrm>
            <a:off x="238991" y="1113226"/>
            <a:ext cx="5112327" cy="369332"/>
          </a:xfrm>
          <a:prstGeom prst="rect">
            <a:avLst/>
          </a:prstGeom>
          <a:noFill/>
        </p:spPr>
        <p:txBody>
          <a:bodyPr wrap="square" rtlCol="0">
            <a:spAutoFit/>
          </a:bodyPr>
          <a:lstStyle/>
          <a:p>
            <a:r>
              <a:rPr lang="vi-VN" sz="1800" dirty="0" smtClean="0">
                <a:latin typeface="+mj-lt"/>
              </a:rPr>
              <a:t>Kết quả hiển thị độ chính xác</a:t>
            </a:r>
            <a:endParaRPr lang="vi-VN" sz="1800" dirty="0">
              <a:latin typeface="+mj-lt"/>
            </a:endParaRPr>
          </a:p>
        </p:txBody>
      </p:sp>
      <p:pic>
        <p:nvPicPr>
          <p:cNvPr id="9" name="Picture 8"/>
          <p:cNvPicPr/>
          <p:nvPr/>
        </p:nvPicPr>
        <p:blipFill>
          <a:blip r:embed="rId3"/>
          <a:stretch>
            <a:fillRect/>
          </a:stretch>
        </p:blipFill>
        <p:spPr>
          <a:xfrm>
            <a:off x="2271981" y="1482558"/>
            <a:ext cx="4648364" cy="3567101"/>
          </a:xfrm>
          <a:prstGeom prst="rect">
            <a:avLst/>
          </a:prstGeom>
        </p:spPr>
      </p:pic>
    </p:spTree>
    <p:extLst>
      <p:ext uri="{BB962C8B-B14F-4D97-AF65-F5344CB8AC3E}">
        <p14:creationId xmlns:p14="http://schemas.microsoft.com/office/powerpoint/2010/main" val="412901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15" name="Google Shape;495;p61"/>
          <p:cNvSpPr txBox="1">
            <a:spLocks/>
          </p:cNvSpPr>
          <p:nvPr/>
        </p:nvSpPr>
        <p:spPr>
          <a:xfrm>
            <a:off x="3656841" y="399226"/>
            <a:ext cx="3263504"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lgn="ctr">
              <a:buFont typeface="Montserrat"/>
              <a:buNone/>
            </a:pPr>
            <a:r>
              <a:rPr lang="vi-VN" sz="2800" dirty="0" smtClean="0">
                <a:latin typeface="Vidaloka" panose="020B0604020202020204" charset="0"/>
              </a:rPr>
              <a:t>KẾT QUẢ</a:t>
            </a:r>
            <a:endParaRPr lang="vi-VN" sz="2800" dirty="0">
              <a:latin typeface="Vidaloka" panose="020B0604020202020204" charset="0"/>
            </a:endParaRPr>
          </a:p>
        </p:txBody>
      </p:sp>
      <p:sp>
        <p:nvSpPr>
          <p:cNvPr id="16" name="Google Shape;503;p61"/>
          <p:cNvSpPr txBox="1">
            <a:spLocks noGrp="1"/>
          </p:cNvSpPr>
          <p:nvPr>
            <p:ph type="title"/>
          </p:nvPr>
        </p:nvSpPr>
        <p:spPr>
          <a:xfrm>
            <a:off x="2617641" y="243976"/>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3800" dirty="0" smtClean="0">
                <a:latin typeface="Vidaloka" panose="020B0604020202020204" charset="0"/>
              </a:rPr>
              <a:t>04</a:t>
            </a:r>
            <a:endParaRPr sz="3800" dirty="0">
              <a:latin typeface="Vidaloka" panose="020B0604020202020204" charset="0"/>
            </a:endParaRPr>
          </a:p>
        </p:txBody>
      </p:sp>
      <p:cxnSp>
        <p:nvCxnSpPr>
          <p:cNvPr id="17" name="Straight Connector 16"/>
          <p:cNvCxnSpPr/>
          <p:nvPr/>
        </p:nvCxnSpPr>
        <p:spPr>
          <a:xfrm>
            <a:off x="2960541" y="830927"/>
            <a:ext cx="3782291" cy="20782"/>
          </a:xfrm>
          <a:prstGeom prst="line">
            <a:avLst/>
          </a:prstGeom>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238991" y="756226"/>
            <a:ext cx="3626428" cy="400110"/>
          </a:xfrm>
          <a:prstGeom prst="rect">
            <a:avLst/>
          </a:prstGeom>
          <a:noFill/>
        </p:spPr>
        <p:txBody>
          <a:bodyPr wrap="square" rtlCol="0">
            <a:spAutoFit/>
          </a:bodyPr>
          <a:lstStyle/>
          <a:p>
            <a:r>
              <a:rPr lang="vi-VN" sz="2000" b="1" dirty="0" smtClean="0">
                <a:latin typeface="+mj-lt"/>
              </a:rPr>
              <a:t>Kết quả thực hiện </a:t>
            </a:r>
            <a:endParaRPr lang="vi-VN" sz="2000" b="1" dirty="0">
              <a:latin typeface="+mj-lt"/>
            </a:endParaRPr>
          </a:p>
        </p:txBody>
      </p:sp>
      <p:sp>
        <p:nvSpPr>
          <p:cNvPr id="2" name="TextBox 1"/>
          <p:cNvSpPr txBox="1"/>
          <p:nvPr/>
        </p:nvSpPr>
        <p:spPr>
          <a:xfrm>
            <a:off x="238991" y="1113226"/>
            <a:ext cx="5112327" cy="369332"/>
          </a:xfrm>
          <a:prstGeom prst="rect">
            <a:avLst/>
          </a:prstGeom>
          <a:noFill/>
        </p:spPr>
        <p:txBody>
          <a:bodyPr wrap="square" rtlCol="0">
            <a:spAutoFit/>
          </a:bodyPr>
          <a:lstStyle/>
          <a:p>
            <a:r>
              <a:rPr lang="vi-VN" sz="1800" dirty="0" smtClean="0">
                <a:latin typeface="+mj-lt"/>
              </a:rPr>
              <a:t>Kết quả hiển thị giá trị mất mát</a:t>
            </a:r>
            <a:endParaRPr lang="vi-VN" sz="1800" dirty="0">
              <a:latin typeface="+mj-lt"/>
            </a:endParaRPr>
          </a:p>
        </p:txBody>
      </p:sp>
      <p:pic>
        <p:nvPicPr>
          <p:cNvPr id="8" name="Picture 7"/>
          <p:cNvPicPr/>
          <p:nvPr/>
        </p:nvPicPr>
        <p:blipFill>
          <a:blip r:embed="rId3"/>
          <a:stretch>
            <a:fillRect/>
          </a:stretch>
        </p:blipFill>
        <p:spPr>
          <a:xfrm>
            <a:off x="2429940" y="1417853"/>
            <a:ext cx="4138008" cy="3481388"/>
          </a:xfrm>
          <a:prstGeom prst="rect">
            <a:avLst/>
          </a:prstGeom>
        </p:spPr>
      </p:pic>
    </p:spTree>
    <p:extLst>
      <p:ext uri="{BB962C8B-B14F-4D97-AF65-F5344CB8AC3E}">
        <p14:creationId xmlns:p14="http://schemas.microsoft.com/office/powerpoint/2010/main" val="12173121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15" name="Google Shape;495;p61"/>
          <p:cNvSpPr txBox="1">
            <a:spLocks/>
          </p:cNvSpPr>
          <p:nvPr/>
        </p:nvSpPr>
        <p:spPr>
          <a:xfrm>
            <a:off x="3656841" y="399226"/>
            <a:ext cx="3263504"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lgn="ctr">
              <a:buFont typeface="Montserrat"/>
              <a:buNone/>
            </a:pPr>
            <a:r>
              <a:rPr lang="vi-VN" sz="2800" dirty="0" smtClean="0">
                <a:latin typeface="Vidaloka" panose="020B0604020202020204" charset="0"/>
              </a:rPr>
              <a:t>KẾT QUẢ</a:t>
            </a:r>
            <a:endParaRPr lang="vi-VN" sz="2800" dirty="0">
              <a:latin typeface="Vidaloka" panose="020B0604020202020204" charset="0"/>
            </a:endParaRPr>
          </a:p>
        </p:txBody>
      </p:sp>
      <p:sp>
        <p:nvSpPr>
          <p:cNvPr id="16" name="Google Shape;503;p61"/>
          <p:cNvSpPr txBox="1">
            <a:spLocks noGrp="1"/>
          </p:cNvSpPr>
          <p:nvPr>
            <p:ph type="title"/>
          </p:nvPr>
        </p:nvSpPr>
        <p:spPr>
          <a:xfrm>
            <a:off x="2617641" y="243976"/>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3800" dirty="0" smtClean="0">
                <a:latin typeface="Vidaloka" panose="020B0604020202020204" charset="0"/>
              </a:rPr>
              <a:t>04</a:t>
            </a:r>
            <a:endParaRPr sz="3800" dirty="0">
              <a:latin typeface="Vidaloka" panose="020B0604020202020204" charset="0"/>
            </a:endParaRPr>
          </a:p>
        </p:txBody>
      </p:sp>
      <p:cxnSp>
        <p:nvCxnSpPr>
          <p:cNvPr id="17" name="Straight Connector 16"/>
          <p:cNvCxnSpPr/>
          <p:nvPr/>
        </p:nvCxnSpPr>
        <p:spPr>
          <a:xfrm>
            <a:off x="2960541" y="830927"/>
            <a:ext cx="3782291" cy="20782"/>
          </a:xfrm>
          <a:prstGeom prst="line">
            <a:avLst/>
          </a:prstGeom>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238991" y="756226"/>
            <a:ext cx="3626428" cy="400110"/>
          </a:xfrm>
          <a:prstGeom prst="rect">
            <a:avLst/>
          </a:prstGeom>
          <a:noFill/>
        </p:spPr>
        <p:txBody>
          <a:bodyPr wrap="square" rtlCol="0">
            <a:spAutoFit/>
          </a:bodyPr>
          <a:lstStyle/>
          <a:p>
            <a:r>
              <a:rPr lang="vi-VN" sz="2000" b="1" dirty="0" smtClean="0">
                <a:latin typeface="+mj-lt"/>
              </a:rPr>
              <a:t>Kết quả </a:t>
            </a:r>
            <a:r>
              <a:rPr lang="vi-VN" sz="2000" b="1" dirty="0" smtClean="0">
                <a:latin typeface="+mj-lt"/>
              </a:rPr>
              <a:t>thực hiện</a:t>
            </a:r>
            <a:r>
              <a:rPr lang="vi-VN" sz="2000" b="1" dirty="0" smtClean="0">
                <a:latin typeface="+mj-lt"/>
              </a:rPr>
              <a:t> </a:t>
            </a:r>
            <a:endParaRPr lang="vi-VN" sz="2000" b="1" dirty="0">
              <a:latin typeface="+mj-lt"/>
            </a:endParaRPr>
          </a:p>
        </p:txBody>
      </p:sp>
      <p:sp>
        <p:nvSpPr>
          <p:cNvPr id="2" name="TextBox 1"/>
          <p:cNvSpPr txBox="1"/>
          <p:nvPr/>
        </p:nvSpPr>
        <p:spPr>
          <a:xfrm>
            <a:off x="238991" y="1113226"/>
            <a:ext cx="5112327" cy="369332"/>
          </a:xfrm>
          <a:prstGeom prst="rect">
            <a:avLst/>
          </a:prstGeom>
          <a:noFill/>
        </p:spPr>
        <p:txBody>
          <a:bodyPr wrap="square" rtlCol="0">
            <a:spAutoFit/>
          </a:bodyPr>
          <a:lstStyle/>
          <a:p>
            <a:r>
              <a:rPr lang="vi-VN" sz="1800" dirty="0" smtClean="0">
                <a:latin typeface="+mj-lt"/>
              </a:rPr>
              <a:t>Đánh giá mô hình</a:t>
            </a:r>
            <a:endParaRPr lang="vi-VN" sz="1800" dirty="0">
              <a:latin typeface="+mj-lt"/>
            </a:endParaRPr>
          </a:p>
        </p:txBody>
      </p:sp>
      <p:pic>
        <p:nvPicPr>
          <p:cNvPr id="8" name="Picture 7"/>
          <p:cNvPicPr/>
          <p:nvPr/>
        </p:nvPicPr>
        <p:blipFill>
          <a:blip r:embed="rId3"/>
          <a:stretch>
            <a:fillRect/>
          </a:stretch>
        </p:blipFill>
        <p:spPr>
          <a:xfrm>
            <a:off x="1573991" y="2004031"/>
            <a:ext cx="6697172" cy="1424969"/>
          </a:xfrm>
          <a:prstGeom prst="rect">
            <a:avLst/>
          </a:prstGeom>
        </p:spPr>
      </p:pic>
    </p:spTree>
    <p:extLst>
      <p:ext uri="{BB962C8B-B14F-4D97-AF65-F5344CB8AC3E}">
        <p14:creationId xmlns:p14="http://schemas.microsoft.com/office/powerpoint/2010/main" val="12048354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3061569" y="410282"/>
            <a:ext cx="405620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mtClean="0"/>
              <a:t>Nội dung thuyết trình</a:t>
            </a:r>
            <a:endParaRPr dirty="0"/>
          </a:p>
        </p:txBody>
      </p:sp>
      <p:sp>
        <p:nvSpPr>
          <p:cNvPr id="496" name="Google Shape;496;p61"/>
          <p:cNvSpPr txBox="1">
            <a:spLocks noGrp="1"/>
          </p:cNvSpPr>
          <p:nvPr>
            <p:ph type="subTitle" idx="1"/>
          </p:nvPr>
        </p:nvSpPr>
        <p:spPr>
          <a:xfrm>
            <a:off x="5712913" y="1443819"/>
            <a:ext cx="2916873"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smtClean="0"/>
              <a:t>CƠ SỞ LÝ THUYẾT</a:t>
            </a:r>
            <a:endParaRPr dirty="0"/>
          </a:p>
        </p:txBody>
      </p:sp>
      <p:sp>
        <p:nvSpPr>
          <p:cNvPr id="495" name="Google Shape;495;p61"/>
          <p:cNvSpPr txBox="1">
            <a:spLocks noGrp="1"/>
          </p:cNvSpPr>
          <p:nvPr>
            <p:ph type="subTitle" idx="2"/>
          </p:nvPr>
        </p:nvSpPr>
        <p:spPr>
          <a:xfrm>
            <a:off x="1547486" y="1458838"/>
            <a:ext cx="2486100" cy="357000"/>
          </a:xfrm>
          <a:prstGeom prst="rect">
            <a:avLst/>
          </a:prstGeom>
        </p:spPr>
        <p:txBody>
          <a:bodyPr spcFirstLastPara="1" wrap="square" lIns="91425" tIns="91425" rIns="91425" bIns="91425" anchor="ctr" anchorCtr="0">
            <a:noAutofit/>
          </a:bodyPr>
          <a:lstStyle/>
          <a:p>
            <a:pPr marL="0" indent="0">
              <a:buSzPts val="2100"/>
            </a:pPr>
            <a:r>
              <a:rPr lang="vi-VN" sz="2400" dirty="0">
                <a:solidFill>
                  <a:schemeClr val="tx1"/>
                </a:solidFill>
                <a:latin typeface="Vidaloka"/>
                <a:ea typeface="Vidaloka"/>
                <a:cs typeface="Vidaloka"/>
                <a:sym typeface="Vidaloka"/>
              </a:rPr>
              <a:t>ĐẶT VẤN ĐỀ</a:t>
            </a:r>
            <a:endParaRPr sz="2400" dirty="0">
              <a:solidFill>
                <a:schemeClr val="tx1"/>
              </a:solidFill>
              <a:latin typeface="Vidaloka"/>
              <a:ea typeface="Vidaloka"/>
              <a:cs typeface="Vidaloka"/>
              <a:sym typeface="Vidaloka"/>
            </a:endParaRPr>
          </a:p>
        </p:txBody>
      </p:sp>
      <p:sp>
        <p:nvSpPr>
          <p:cNvPr id="499" name="Google Shape;499;p61"/>
          <p:cNvSpPr txBox="1">
            <a:spLocks noGrp="1"/>
          </p:cNvSpPr>
          <p:nvPr>
            <p:ph type="subTitle" idx="3"/>
          </p:nvPr>
        </p:nvSpPr>
        <p:spPr>
          <a:xfrm>
            <a:off x="5395854" y="3086743"/>
            <a:ext cx="3748146" cy="8091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smtClean="0"/>
              <a:t>KẾT LUẬN VÀ HƯỚNG PHÁT TRIỂN </a:t>
            </a:r>
            <a:endParaRPr dirty="0"/>
          </a:p>
        </p:txBody>
      </p:sp>
      <p:sp>
        <p:nvSpPr>
          <p:cNvPr id="501" name="Google Shape;501;p61"/>
          <p:cNvSpPr txBox="1">
            <a:spLocks noGrp="1"/>
          </p:cNvSpPr>
          <p:nvPr>
            <p:ph type="subTitle" idx="4"/>
          </p:nvPr>
        </p:nvSpPr>
        <p:spPr>
          <a:xfrm>
            <a:off x="1402012" y="3237988"/>
            <a:ext cx="3126227" cy="357000"/>
          </a:xfrm>
          <a:prstGeom prst="rect">
            <a:avLst/>
          </a:prstGeom>
        </p:spPr>
        <p:txBody>
          <a:bodyPr spcFirstLastPara="1" wrap="square" lIns="91425" tIns="91425" rIns="91425" bIns="91425" anchor="ctr" anchorCtr="0">
            <a:noAutofit/>
          </a:bodyPr>
          <a:lstStyle/>
          <a:p>
            <a:pPr marL="0" indent="0">
              <a:buSzPts val="2100"/>
            </a:pPr>
            <a:r>
              <a:rPr lang="vi-VN" sz="2400" dirty="0">
                <a:latin typeface="Vidaloka"/>
                <a:ea typeface="Vidaloka"/>
                <a:cs typeface="Vidaloka"/>
                <a:sym typeface="Vidaloka"/>
              </a:rPr>
              <a:t>HIỆN THỰC HÓA NGHIÊN CỨU</a:t>
            </a:r>
            <a:endParaRPr sz="2400" dirty="0">
              <a:latin typeface="Vidaloka"/>
              <a:ea typeface="Vidaloka"/>
              <a:cs typeface="Vidaloka"/>
              <a:sym typeface="Vidaloka"/>
            </a:endParaRPr>
          </a:p>
        </p:txBody>
      </p:sp>
      <p:sp>
        <p:nvSpPr>
          <p:cNvPr id="503" name="Google Shape;503;p61"/>
          <p:cNvSpPr txBox="1">
            <a:spLocks noGrp="1"/>
          </p:cNvSpPr>
          <p:nvPr>
            <p:ph type="title" idx="9"/>
          </p:nvPr>
        </p:nvSpPr>
        <p:spPr>
          <a:xfrm>
            <a:off x="508286" y="1288569"/>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504" name="Google Shape;504;p61"/>
          <p:cNvSpPr txBox="1">
            <a:spLocks noGrp="1"/>
          </p:cNvSpPr>
          <p:nvPr>
            <p:ph type="title" idx="13"/>
          </p:nvPr>
        </p:nvSpPr>
        <p:spPr>
          <a:xfrm>
            <a:off x="4685250" y="130358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505" name="Google Shape;505;p61"/>
          <p:cNvSpPr txBox="1">
            <a:spLocks noGrp="1"/>
          </p:cNvSpPr>
          <p:nvPr>
            <p:ph type="title" idx="14"/>
          </p:nvPr>
        </p:nvSpPr>
        <p:spPr>
          <a:xfrm>
            <a:off x="508286" y="308273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506" name="Google Shape;506;p61"/>
          <p:cNvSpPr txBox="1">
            <a:spLocks noGrp="1"/>
          </p:cNvSpPr>
          <p:nvPr>
            <p:ph type="title" idx="15"/>
          </p:nvPr>
        </p:nvSpPr>
        <p:spPr>
          <a:xfrm>
            <a:off x="4673713" y="3056450"/>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15" name="Google Shape;495;p61"/>
          <p:cNvSpPr txBox="1">
            <a:spLocks/>
          </p:cNvSpPr>
          <p:nvPr/>
        </p:nvSpPr>
        <p:spPr>
          <a:xfrm>
            <a:off x="3656841" y="399226"/>
            <a:ext cx="3263504"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lgn="ctr">
              <a:buFont typeface="Montserrat"/>
              <a:buNone/>
            </a:pPr>
            <a:r>
              <a:rPr lang="vi-VN" sz="2800" dirty="0" smtClean="0">
                <a:latin typeface="Vidaloka" panose="020B0604020202020204" charset="0"/>
              </a:rPr>
              <a:t>KẾT QUẢ</a:t>
            </a:r>
            <a:endParaRPr lang="vi-VN" sz="2800" dirty="0">
              <a:latin typeface="Vidaloka" panose="020B0604020202020204" charset="0"/>
            </a:endParaRPr>
          </a:p>
        </p:txBody>
      </p:sp>
      <p:sp>
        <p:nvSpPr>
          <p:cNvPr id="16" name="Google Shape;503;p61"/>
          <p:cNvSpPr txBox="1">
            <a:spLocks noGrp="1"/>
          </p:cNvSpPr>
          <p:nvPr>
            <p:ph type="title"/>
          </p:nvPr>
        </p:nvSpPr>
        <p:spPr>
          <a:xfrm>
            <a:off x="2617641" y="243976"/>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3800" dirty="0" smtClean="0">
                <a:latin typeface="Vidaloka" panose="020B0604020202020204" charset="0"/>
              </a:rPr>
              <a:t>04</a:t>
            </a:r>
            <a:endParaRPr sz="3800" dirty="0">
              <a:latin typeface="Vidaloka" panose="020B0604020202020204" charset="0"/>
            </a:endParaRPr>
          </a:p>
        </p:txBody>
      </p:sp>
      <p:cxnSp>
        <p:nvCxnSpPr>
          <p:cNvPr id="17" name="Straight Connector 16"/>
          <p:cNvCxnSpPr/>
          <p:nvPr/>
        </p:nvCxnSpPr>
        <p:spPr>
          <a:xfrm>
            <a:off x="2960541" y="830927"/>
            <a:ext cx="3782291" cy="20782"/>
          </a:xfrm>
          <a:prstGeom prst="line">
            <a:avLst/>
          </a:prstGeom>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238991" y="1113226"/>
            <a:ext cx="5112327" cy="369332"/>
          </a:xfrm>
          <a:prstGeom prst="rect">
            <a:avLst/>
          </a:prstGeom>
          <a:noFill/>
        </p:spPr>
        <p:txBody>
          <a:bodyPr wrap="square" rtlCol="0">
            <a:spAutoFit/>
          </a:bodyPr>
          <a:lstStyle/>
          <a:p>
            <a:r>
              <a:rPr lang="vi-VN" sz="1800" dirty="0" smtClean="0">
                <a:latin typeface="+mj-lt"/>
              </a:rPr>
              <a:t>Kết quả hiển thị hình ảnh và kết quả dự đoán</a:t>
            </a:r>
            <a:endParaRPr lang="vi-VN" sz="1800" dirty="0">
              <a:latin typeface="+mj-lt"/>
            </a:endParaRPr>
          </a:p>
        </p:txBody>
      </p:sp>
      <p:pic>
        <p:nvPicPr>
          <p:cNvPr id="11" name="Picture 10"/>
          <p:cNvPicPr/>
          <p:nvPr/>
        </p:nvPicPr>
        <p:blipFill>
          <a:blip r:embed="rId3"/>
          <a:stretch>
            <a:fillRect/>
          </a:stretch>
        </p:blipFill>
        <p:spPr>
          <a:xfrm>
            <a:off x="534266" y="1417853"/>
            <a:ext cx="2838450" cy="3409950"/>
          </a:xfrm>
          <a:prstGeom prst="rect">
            <a:avLst/>
          </a:prstGeom>
        </p:spPr>
      </p:pic>
      <p:pic>
        <p:nvPicPr>
          <p:cNvPr id="12" name="Picture 11"/>
          <p:cNvPicPr/>
          <p:nvPr/>
        </p:nvPicPr>
        <p:blipFill>
          <a:blip r:embed="rId4"/>
          <a:stretch>
            <a:fillRect/>
          </a:stretch>
        </p:blipFill>
        <p:spPr>
          <a:xfrm>
            <a:off x="4191000" y="1417853"/>
            <a:ext cx="3276600" cy="3409950"/>
          </a:xfrm>
          <a:prstGeom prst="rect">
            <a:avLst/>
          </a:prstGeom>
        </p:spPr>
      </p:pic>
      <p:sp>
        <p:nvSpPr>
          <p:cNvPr id="9" name="TextBox 8"/>
          <p:cNvSpPr txBox="1"/>
          <p:nvPr/>
        </p:nvSpPr>
        <p:spPr>
          <a:xfrm>
            <a:off x="238991" y="756226"/>
            <a:ext cx="3626428" cy="400110"/>
          </a:xfrm>
          <a:prstGeom prst="rect">
            <a:avLst/>
          </a:prstGeom>
          <a:noFill/>
        </p:spPr>
        <p:txBody>
          <a:bodyPr wrap="square" rtlCol="0">
            <a:spAutoFit/>
          </a:bodyPr>
          <a:lstStyle/>
          <a:p>
            <a:r>
              <a:rPr lang="vi-VN" sz="2000" b="1" dirty="0" smtClean="0">
                <a:latin typeface="+mj-lt"/>
              </a:rPr>
              <a:t>Kết quả </a:t>
            </a:r>
            <a:r>
              <a:rPr lang="vi-VN" sz="2000" b="1" dirty="0" smtClean="0">
                <a:latin typeface="+mj-lt"/>
              </a:rPr>
              <a:t>thực hiện</a:t>
            </a:r>
            <a:r>
              <a:rPr lang="vi-VN" sz="2000" b="1" dirty="0" smtClean="0">
                <a:latin typeface="+mj-lt"/>
              </a:rPr>
              <a:t> </a:t>
            </a:r>
            <a:endParaRPr lang="vi-VN" sz="2000" b="1" dirty="0">
              <a:latin typeface="+mj-lt"/>
            </a:endParaRPr>
          </a:p>
        </p:txBody>
      </p:sp>
    </p:spTree>
    <p:extLst>
      <p:ext uri="{BB962C8B-B14F-4D97-AF65-F5344CB8AC3E}">
        <p14:creationId xmlns:p14="http://schemas.microsoft.com/office/powerpoint/2010/main" val="7720744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15" name="Google Shape;495;p61"/>
          <p:cNvSpPr txBox="1">
            <a:spLocks/>
          </p:cNvSpPr>
          <p:nvPr/>
        </p:nvSpPr>
        <p:spPr>
          <a:xfrm>
            <a:off x="3656841" y="399226"/>
            <a:ext cx="3263504"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lgn="ctr">
              <a:buFont typeface="Montserrat"/>
              <a:buNone/>
            </a:pPr>
            <a:r>
              <a:rPr lang="vi-VN" sz="2800" dirty="0" smtClean="0">
                <a:latin typeface="Vidaloka" panose="020B0604020202020204" charset="0"/>
              </a:rPr>
              <a:t>KẾT QUẢ</a:t>
            </a:r>
            <a:endParaRPr lang="vi-VN" sz="2800" dirty="0">
              <a:latin typeface="Vidaloka" panose="020B0604020202020204" charset="0"/>
            </a:endParaRPr>
          </a:p>
        </p:txBody>
      </p:sp>
      <p:sp>
        <p:nvSpPr>
          <p:cNvPr id="16" name="Google Shape;503;p61"/>
          <p:cNvSpPr txBox="1">
            <a:spLocks noGrp="1"/>
          </p:cNvSpPr>
          <p:nvPr>
            <p:ph type="title"/>
          </p:nvPr>
        </p:nvSpPr>
        <p:spPr>
          <a:xfrm>
            <a:off x="2617641" y="243976"/>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3800" dirty="0" smtClean="0">
                <a:latin typeface="Vidaloka" panose="020B0604020202020204" charset="0"/>
              </a:rPr>
              <a:t>04</a:t>
            </a:r>
            <a:endParaRPr sz="3800" dirty="0">
              <a:latin typeface="Vidaloka" panose="020B0604020202020204" charset="0"/>
            </a:endParaRPr>
          </a:p>
        </p:txBody>
      </p:sp>
      <p:cxnSp>
        <p:nvCxnSpPr>
          <p:cNvPr id="17" name="Straight Connector 16"/>
          <p:cNvCxnSpPr/>
          <p:nvPr/>
        </p:nvCxnSpPr>
        <p:spPr>
          <a:xfrm>
            <a:off x="2960541" y="830927"/>
            <a:ext cx="3782291" cy="20782"/>
          </a:xfrm>
          <a:prstGeom prst="line">
            <a:avLst/>
          </a:prstGeom>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238991" y="1113226"/>
            <a:ext cx="5112327" cy="369332"/>
          </a:xfrm>
          <a:prstGeom prst="rect">
            <a:avLst/>
          </a:prstGeom>
          <a:noFill/>
        </p:spPr>
        <p:txBody>
          <a:bodyPr wrap="square" rtlCol="0">
            <a:spAutoFit/>
          </a:bodyPr>
          <a:lstStyle/>
          <a:p>
            <a:r>
              <a:rPr lang="vi-VN" sz="1800" dirty="0" smtClean="0">
                <a:latin typeface="+mj-lt"/>
              </a:rPr>
              <a:t>Kết quả hiển thị hình ảnh và kết quả dự đoán</a:t>
            </a:r>
            <a:endParaRPr lang="vi-VN" sz="1800" dirty="0">
              <a:latin typeface="+mj-lt"/>
            </a:endParaRPr>
          </a:p>
        </p:txBody>
      </p:sp>
      <p:pic>
        <p:nvPicPr>
          <p:cNvPr id="11" name="Picture 10"/>
          <p:cNvPicPr/>
          <p:nvPr/>
        </p:nvPicPr>
        <p:blipFill>
          <a:blip r:embed="rId3"/>
          <a:stretch>
            <a:fillRect/>
          </a:stretch>
        </p:blipFill>
        <p:spPr>
          <a:xfrm>
            <a:off x="179242" y="1619239"/>
            <a:ext cx="4219575" cy="3095625"/>
          </a:xfrm>
          <a:prstGeom prst="rect">
            <a:avLst/>
          </a:prstGeom>
        </p:spPr>
      </p:pic>
      <p:pic>
        <p:nvPicPr>
          <p:cNvPr id="12" name="Picture 11"/>
          <p:cNvPicPr/>
          <p:nvPr/>
        </p:nvPicPr>
        <p:blipFill>
          <a:blip r:embed="rId4"/>
          <a:stretch>
            <a:fillRect/>
          </a:stretch>
        </p:blipFill>
        <p:spPr>
          <a:xfrm>
            <a:off x="4558143" y="1619239"/>
            <a:ext cx="4369378" cy="3180715"/>
          </a:xfrm>
          <a:prstGeom prst="rect">
            <a:avLst/>
          </a:prstGeom>
        </p:spPr>
      </p:pic>
      <p:sp>
        <p:nvSpPr>
          <p:cNvPr id="9" name="TextBox 8"/>
          <p:cNvSpPr txBox="1"/>
          <p:nvPr/>
        </p:nvSpPr>
        <p:spPr>
          <a:xfrm>
            <a:off x="238991" y="756226"/>
            <a:ext cx="3626428" cy="400110"/>
          </a:xfrm>
          <a:prstGeom prst="rect">
            <a:avLst/>
          </a:prstGeom>
          <a:noFill/>
        </p:spPr>
        <p:txBody>
          <a:bodyPr wrap="square" rtlCol="0">
            <a:spAutoFit/>
          </a:bodyPr>
          <a:lstStyle/>
          <a:p>
            <a:r>
              <a:rPr lang="vi-VN" sz="2000" b="1" dirty="0" smtClean="0">
                <a:latin typeface="+mj-lt"/>
              </a:rPr>
              <a:t>Kết quả </a:t>
            </a:r>
            <a:r>
              <a:rPr lang="vi-VN" sz="2000" b="1" dirty="0" smtClean="0">
                <a:latin typeface="+mj-lt"/>
              </a:rPr>
              <a:t>thực hiện</a:t>
            </a:r>
            <a:r>
              <a:rPr lang="vi-VN" sz="2000" b="1" dirty="0" smtClean="0">
                <a:latin typeface="+mj-lt"/>
              </a:rPr>
              <a:t> </a:t>
            </a:r>
            <a:endParaRPr lang="vi-VN" sz="2000" b="1" dirty="0">
              <a:latin typeface="+mj-lt"/>
            </a:endParaRPr>
          </a:p>
        </p:txBody>
      </p:sp>
    </p:spTree>
    <p:extLst>
      <p:ext uri="{BB962C8B-B14F-4D97-AF65-F5344CB8AC3E}">
        <p14:creationId xmlns:p14="http://schemas.microsoft.com/office/powerpoint/2010/main" val="28036121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15" name="Google Shape;495;p61"/>
          <p:cNvSpPr txBox="1">
            <a:spLocks/>
          </p:cNvSpPr>
          <p:nvPr/>
        </p:nvSpPr>
        <p:spPr>
          <a:xfrm>
            <a:off x="3656841" y="399226"/>
            <a:ext cx="3263504"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lgn="ctr">
              <a:buFont typeface="Montserrat"/>
              <a:buNone/>
            </a:pPr>
            <a:r>
              <a:rPr lang="vi-VN" sz="2800" dirty="0" smtClean="0">
                <a:latin typeface="Vidaloka" panose="020B0604020202020204" charset="0"/>
              </a:rPr>
              <a:t>KẾT QUẢ</a:t>
            </a:r>
            <a:endParaRPr lang="vi-VN" sz="2800" dirty="0">
              <a:latin typeface="Vidaloka" panose="020B0604020202020204" charset="0"/>
            </a:endParaRPr>
          </a:p>
        </p:txBody>
      </p:sp>
      <p:sp>
        <p:nvSpPr>
          <p:cNvPr id="16" name="Google Shape;503;p61"/>
          <p:cNvSpPr txBox="1">
            <a:spLocks noGrp="1"/>
          </p:cNvSpPr>
          <p:nvPr>
            <p:ph type="title"/>
          </p:nvPr>
        </p:nvSpPr>
        <p:spPr>
          <a:xfrm>
            <a:off x="2617641" y="243976"/>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3800" dirty="0" smtClean="0">
                <a:latin typeface="Vidaloka" panose="020B0604020202020204" charset="0"/>
              </a:rPr>
              <a:t>04</a:t>
            </a:r>
            <a:endParaRPr sz="3800" dirty="0">
              <a:latin typeface="Vidaloka" panose="020B0604020202020204" charset="0"/>
            </a:endParaRPr>
          </a:p>
        </p:txBody>
      </p:sp>
      <p:cxnSp>
        <p:nvCxnSpPr>
          <p:cNvPr id="17" name="Straight Connector 16"/>
          <p:cNvCxnSpPr/>
          <p:nvPr/>
        </p:nvCxnSpPr>
        <p:spPr>
          <a:xfrm>
            <a:off x="2960541" y="830927"/>
            <a:ext cx="3782291" cy="20782"/>
          </a:xfrm>
          <a:prstGeom prst="line">
            <a:avLst/>
          </a:prstGeom>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238991" y="1113226"/>
            <a:ext cx="5112327" cy="369332"/>
          </a:xfrm>
          <a:prstGeom prst="rect">
            <a:avLst/>
          </a:prstGeom>
          <a:noFill/>
        </p:spPr>
        <p:txBody>
          <a:bodyPr wrap="square" rtlCol="0">
            <a:spAutoFit/>
          </a:bodyPr>
          <a:lstStyle/>
          <a:p>
            <a:r>
              <a:rPr lang="vi-VN" sz="1800" dirty="0" smtClean="0">
                <a:latin typeface="+mj-lt"/>
              </a:rPr>
              <a:t>Kết quả hiển thị hình ảnh và kết quả dự đoán</a:t>
            </a:r>
            <a:endParaRPr lang="vi-VN" sz="1800" dirty="0">
              <a:latin typeface="+mj-lt"/>
            </a:endParaRPr>
          </a:p>
        </p:txBody>
      </p:sp>
      <p:pic>
        <p:nvPicPr>
          <p:cNvPr id="9" name="Picture 8"/>
          <p:cNvPicPr/>
          <p:nvPr/>
        </p:nvPicPr>
        <p:blipFill>
          <a:blip r:embed="rId3"/>
          <a:stretch>
            <a:fillRect/>
          </a:stretch>
        </p:blipFill>
        <p:spPr>
          <a:xfrm>
            <a:off x="238991" y="1513336"/>
            <a:ext cx="4373707" cy="3314700"/>
          </a:xfrm>
          <a:prstGeom prst="rect">
            <a:avLst/>
          </a:prstGeom>
        </p:spPr>
      </p:pic>
      <p:pic>
        <p:nvPicPr>
          <p:cNvPr id="10" name="Picture 9"/>
          <p:cNvPicPr/>
          <p:nvPr/>
        </p:nvPicPr>
        <p:blipFill>
          <a:blip r:embed="rId4"/>
          <a:stretch>
            <a:fillRect/>
          </a:stretch>
        </p:blipFill>
        <p:spPr>
          <a:xfrm>
            <a:off x="4585420" y="1482558"/>
            <a:ext cx="4314823" cy="3345478"/>
          </a:xfrm>
          <a:prstGeom prst="rect">
            <a:avLst/>
          </a:prstGeom>
        </p:spPr>
      </p:pic>
      <p:sp>
        <p:nvSpPr>
          <p:cNvPr id="11" name="TextBox 10"/>
          <p:cNvSpPr txBox="1"/>
          <p:nvPr/>
        </p:nvSpPr>
        <p:spPr>
          <a:xfrm>
            <a:off x="238991" y="756226"/>
            <a:ext cx="3626428" cy="400110"/>
          </a:xfrm>
          <a:prstGeom prst="rect">
            <a:avLst/>
          </a:prstGeom>
          <a:noFill/>
        </p:spPr>
        <p:txBody>
          <a:bodyPr wrap="square" rtlCol="0">
            <a:spAutoFit/>
          </a:bodyPr>
          <a:lstStyle/>
          <a:p>
            <a:r>
              <a:rPr lang="vi-VN" sz="2000" b="1" dirty="0" smtClean="0">
                <a:latin typeface="+mj-lt"/>
              </a:rPr>
              <a:t>Kết quả </a:t>
            </a:r>
            <a:r>
              <a:rPr lang="vi-VN" sz="2000" b="1" dirty="0" smtClean="0">
                <a:latin typeface="+mj-lt"/>
              </a:rPr>
              <a:t>thực hiện</a:t>
            </a:r>
            <a:r>
              <a:rPr lang="vi-VN" sz="2000" b="1" dirty="0" smtClean="0">
                <a:latin typeface="+mj-lt"/>
              </a:rPr>
              <a:t> </a:t>
            </a:r>
            <a:endParaRPr lang="vi-VN" sz="2000" b="1" dirty="0">
              <a:latin typeface="+mj-lt"/>
            </a:endParaRPr>
          </a:p>
        </p:txBody>
      </p:sp>
    </p:spTree>
    <p:extLst>
      <p:ext uri="{BB962C8B-B14F-4D97-AF65-F5344CB8AC3E}">
        <p14:creationId xmlns:p14="http://schemas.microsoft.com/office/powerpoint/2010/main" val="28920599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15" name="Google Shape;495;p61"/>
          <p:cNvSpPr txBox="1">
            <a:spLocks/>
          </p:cNvSpPr>
          <p:nvPr/>
        </p:nvSpPr>
        <p:spPr>
          <a:xfrm>
            <a:off x="3656841" y="399226"/>
            <a:ext cx="3263504"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lgn="ctr">
              <a:buFont typeface="Montserrat"/>
              <a:buNone/>
            </a:pPr>
            <a:r>
              <a:rPr lang="vi-VN" sz="2800" dirty="0" smtClean="0">
                <a:latin typeface="Vidaloka" panose="020B0604020202020204" charset="0"/>
              </a:rPr>
              <a:t>KẾT QUẢ</a:t>
            </a:r>
            <a:endParaRPr lang="vi-VN" sz="2800" dirty="0">
              <a:latin typeface="Vidaloka" panose="020B0604020202020204" charset="0"/>
            </a:endParaRPr>
          </a:p>
        </p:txBody>
      </p:sp>
      <p:sp>
        <p:nvSpPr>
          <p:cNvPr id="16" name="Google Shape;503;p61"/>
          <p:cNvSpPr txBox="1">
            <a:spLocks noGrp="1"/>
          </p:cNvSpPr>
          <p:nvPr>
            <p:ph type="title"/>
          </p:nvPr>
        </p:nvSpPr>
        <p:spPr>
          <a:xfrm>
            <a:off x="2617641" y="243976"/>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3800" dirty="0" smtClean="0">
                <a:latin typeface="Vidaloka" panose="020B0604020202020204" charset="0"/>
              </a:rPr>
              <a:t>04</a:t>
            </a:r>
            <a:endParaRPr sz="3800" dirty="0">
              <a:latin typeface="Vidaloka" panose="020B0604020202020204" charset="0"/>
            </a:endParaRPr>
          </a:p>
        </p:txBody>
      </p:sp>
      <p:cxnSp>
        <p:nvCxnSpPr>
          <p:cNvPr id="17" name="Straight Connector 16"/>
          <p:cNvCxnSpPr/>
          <p:nvPr/>
        </p:nvCxnSpPr>
        <p:spPr>
          <a:xfrm>
            <a:off x="2960541" y="830927"/>
            <a:ext cx="3782291" cy="20782"/>
          </a:xfrm>
          <a:prstGeom prst="line">
            <a:avLst/>
          </a:prstGeom>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238991" y="1113226"/>
            <a:ext cx="5112327" cy="369332"/>
          </a:xfrm>
          <a:prstGeom prst="rect">
            <a:avLst/>
          </a:prstGeom>
          <a:noFill/>
        </p:spPr>
        <p:txBody>
          <a:bodyPr wrap="square" rtlCol="0">
            <a:spAutoFit/>
          </a:bodyPr>
          <a:lstStyle/>
          <a:p>
            <a:r>
              <a:rPr lang="vi-VN" sz="1800" dirty="0" smtClean="0">
                <a:latin typeface="+mj-lt"/>
              </a:rPr>
              <a:t>Kết quả hiển thị hình ảnh và kết quả dự đoán</a:t>
            </a:r>
            <a:endParaRPr lang="vi-VN" sz="1800" dirty="0">
              <a:latin typeface="+mj-lt"/>
            </a:endParaRPr>
          </a:p>
        </p:txBody>
      </p:sp>
      <p:pic>
        <p:nvPicPr>
          <p:cNvPr id="11" name="Picture 10"/>
          <p:cNvPicPr/>
          <p:nvPr/>
        </p:nvPicPr>
        <p:blipFill>
          <a:blip r:embed="rId3"/>
          <a:stretch>
            <a:fillRect/>
          </a:stretch>
        </p:blipFill>
        <p:spPr>
          <a:xfrm>
            <a:off x="259339" y="1522861"/>
            <a:ext cx="4238625" cy="3443994"/>
          </a:xfrm>
          <a:prstGeom prst="rect">
            <a:avLst/>
          </a:prstGeom>
        </p:spPr>
      </p:pic>
      <p:pic>
        <p:nvPicPr>
          <p:cNvPr id="12" name="Picture 11"/>
          <p:cNvPicPr/>
          <p:nvPr/>
        </p:nvPicPr>
        <p:blipFill>
          <a:blip r:embed="rId4"/>
          <a:stretch>
            <a:fillRect/>
          </a:stretch>
        </p:blipFill>
        <p:spPr>
          <a:xfrm>
            <a:off x="4326082" y="1482558"/>
            <a:ext cx="4648200" cy="3445502"/>
          </a:xfrm>
          <a:prstGeom prst="rect">
            <a:avLst/>
          </a:prstGeom>
        </p:spPr>
      </p:pic>
      <p:sp>
        <p:nvSpPr>
          <p:cNvPr id="9" name="TextBox 8"/>
          <p:cNvSpPr txBox="1"/>
          <p:nvPr/>
        </p:nvSpPr>
        <p:spPr>
          <a:xfrm>
            <a:off x="238991" y="756226"/>
            <a:ext cx="3626428" cy="400110"/>
          </a:xfrm>
          <a:prstGeom prst="rect">
            <a:avLst/>
          </a:prstGeom>
          <a:noFill/>
        </p:spPr>
        <p:txBody>
          <a:bodyPr wrap="square" rtlCol="0">
            <a:spAutoFit/>
          </a:bodyPr>
          <a:lstStyle/>
          <a:p>
            <a:r>
              <a:rPr lang="vi-VN" sz="2000" b="1" dirty="0" smtClean="0">
                <a:latin typeface="+mj-lt"/>
              </a:rPr>
              <a:t>Kết quả </a:t>
            </a:r>
            <a:r>
              <a:rPr lang="vi-VN" sz="2000" b="1" dirty="0" smtClean="0">
                <a:latin typeface="+mj-lt"/>
              </a:rPr>
              <a:t>thực hiện</a:t>
            </a:r>
            <a:r>
              <a:rPr lang="vi-VN" sz="2000" b="1" dirty="0" smtClean="0">
                <a:latin typeface="+mj-lt"/>
              </a:rPr>
              <a:t> </a:t>
            </a:r>
            <a:endParaRPr lang="vi-VN" sz="2000" b="1" dirty="0">
              <a:latin typeface="+mj-lt"/>
            </a:endParaRPr>
          </a:p>
        </p:txBody>
      </p:sp>
    </p:spTree>
    <p:extLst>
      <p:ext uri="{BB962C8B-B14F-4D97-AF65-F5344CB8AC3E}">
        <p14:creationId xmlns:p14="http://schemas.microsoft.com/office/powerpoint/2010/main" val="21960121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15" name="Google Shape;495;p61"/>
          <p:cNvSpPr txBox="1">
            <a:spLocks/>
          </p:cNvSpPr>
          <p:nvPr/>
        </p:nvSpPr>
        <p:spPr>
          <a:xfrm>
            <a:off x="3656841" y="399226"/>
            <a:ext cx="3263504"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lgn="ctr">
              <a:buFont typeface="Montserrat"/>
              <a:buNone/>
            </a:pPr>
            <a:r>
              <a:rPr lang="vi-VN" sz="2800" dirty="0" smtClean="0">
                <a:latin typeface="Vidaloka" panose="020B0604020202020204" charset="0"/>
              </a:rPr>
              <a:t>KẾT QUẢ</a:t>
            </a:r>
            <a:endParaRPr lang="vi-VN" sz="2800" dirty="0">
              <a:latin typeface="Vidaloka" panose="020B0604020202020204" charset="0"/>
            </a:endParaRPr>
          </a:p>
        </p:txBody>
      </p:sp>
      <p:sp>
        <p:nvSpPr>
          <p:cNvPr id="16" name="Google Shape;503;p61"/>
          <p:cNvSpPr txBox="1">
            <a:spLocks noGrp="1"/>
          </p:cNvSpPr>
          <p:nvPr>
            <p:ph type="title"/>
          </p:nvPr>
        </p:nvSpPr>
        <p:spPr>
          <a:xfrm>
            <a:off x="2617641" y="243976"/>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3800" dirty="0" smtClean="0">
                <a:latin typeface="Vidaloka" panose="020B0604020202020204" charset="0"/>
              </a:rPr>
              <a:t>04</a:t>
            </a:r>
            <a:endParaRPr sz="3800" dirty="0">
              <a:latin typeface="Vidaloka" panose="020B0604020202020204" charset="0"/>
            </a:endParaRPr>
          </a:p>
        </p:txBody>
      </p:sp>
      <p:cxnSp>
        <p:nvCxnSpPr>
          <p:cNvPr id="17" name="Straight Connector 16"/>
          <p:cNvCxnSpPr/>
          <p:nvPr/>
        </p:nvCxnSpPr>
        <p:spPr>
          <a:xfrm>
            <a:off x="2960541" y="830927"/>
            <a:ext cx="3782291" cy="20782"/>
          </a:xfrm>
          <a:prstGeom prst="line">
            <a:avLst/>
          </a:prstGeom>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238991" y="756226"/>
            <a:ext cx="4135582" cy="400110"/>
          </a:xfrm>
          <a:prstGeom prst="rect">
            <a:avLst/>
          </a:prstGeom>
          <a:noFill/>
        </p:spPr>
        <p:txBody>
          <a:bodyPr wrap="square" rtlCol="0">
            <a:spAutoFit/>
          </a:bodyPr>
          <a:lstStyle/>
          <a:p>
            <a:r>
              <a:rPr lang="vi-VN" sz="2000" b="1" dirty="0" smtClean="0">
                <a:latin typeface="+mj-lt"/>
              </a:rPr>
              <a:t>Kết quả trước và sau khi cải thiện  </a:t>
            </a:r>
            <a:endParaRPr lang="vi-VN" sz="2000" b="1" dirty="0">
              <a:latin typeface="+mj-lt"/>
            </a:endParaRPr>
          </a:p>
        </p:txBody>
      </p:sp>
      <p:pic>
        <p:nvPicPr>
          <p:cNvPr id="2" name="Picture 1"/>
          <p:cNvPicPr>
            <a:picLocks noChangeAspect="1"/>
          </p:cNvPicPr>
          <p:nvPr/>
        </p:nvPicPr>
        <p:blipFill>
          <a:blip r:embed="rId3"/>
          <a:stretch>
            <a:fillRect/>
          </a:stretch>
        </p:blipFill>
        <p:spPr>
          <a:xfrm>
            <a:off x="2072988" y="1172130"/>
            <a:ext cx="4847357" cy="3838210"/>
          </a:xfrm>
          <a:prstGeom prst="rect">
            <a:avLst/>
          </a:prstGeom>
        </p:spPr>
      </p:pic>
    </p:spTree>
    <p:extLst>
      <p:ext uri="{BB962C8B-B14F-4D97-AF65-F5344CB8AC3E}">
        <p14:creationId xmlns:p14="http://schemas.microsoft.com/office/powerpoint/2010/main" val="3584811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15" name="Google Shape;495;p61"/>
          <p:cNvSpPr txBox="1">
            <a:spLocks/>
          </p:cNvSpPr>
          <p:nvPr/>
        </p:nvSpPr>
        <p:spPr>
          <a:xfrm>
            <a:off x="3656841" y="399226"/>
            <a:ext cx="3263504"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lgn="ctr">
              <a:buFont typeface="Montserrat"/>
              <a:buNone/>
            </a:pPr>
            <a:r>
              <a:rPr lang="vi-VN" sz="2800" dirty="0" smtClean="0">
                <a:latin typeface="Vidaloka" panose="020B0604020202020204" charset="0"/>
              </a:rPr>
              <a:t>KẾT QUẢ</a:t>
            </a:r>
            <a:endParaRPr lang="vi-VN" sz="2800" dirty="0">
              <a:latin typeface="Vidaloka" panose="020B0604020202020204" charset="0"/>
            </a:endParaRPr>
          </a:p>
        </p:txBody>
      </p:sp>
      <p:sp>
        <p:nvSpPr>
          <p:cNvPr id="16" name="Google Shape;503;p61"/>
          <p:cNvSpPr txBox="1">
            <a:spLocks noGrp="1"/>
          </p:cNvSpPr>
          <p:nvPr>
            <p:ph type="title"/>
          </p:nvPr>
        </p:nvSpPr>
        <p:spPr>
          <a:xfrm>
            <a:off x="2617641" y="243976"/>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3800" dirty="0" smtClean="0">
                <a:latin typeface="Vidaloka" panose="020B0604020202020204" charset="0"/>
              </a:rPr>
              <a:t>04</a:t>
            </a:r>
            <a:endParaRPr sz="3800" dirty="0">
              <a:latin typeface="Vidaloka" panose="020B0604020202020204" charset="0"/>
            </a:endParaRPr>
          </a:p>
        </p:txBody>
      </p:sp>
      <p:cxnSp>
        <p:nvCxnSpPr>
          <p:cNvPr id="17" name="Straight Connector 16"/>
          <p:cNvCxnSpPr/>
          <p:nvPr/>
        </p:nvCxnSpPr>
        <p:spPr>
          <a:xfrm>
            <a:off x="2960541" y="830927"/>
            <a:ext cx="3782291" cy="20782"/>
          </a:xfrm>
          <a:prstGeom prst="line">
            <a:avLst/>
          </a:prstGeom>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238991" y="756226"/>
            <a:ext cx="4135582" cy="400110"/>
          </a:xfrm>
          <a:prstGeom prst="rect">
            <a:avLst/>
          </a:prstGeom>
          <a:noFill/>
        </p:spPr>
        <p:txBody>
          <a:bodyPr wrap="square" rtlCol="0">
            <a:spAutoFit/>
          </a:bodyPr>
          <a:lstStyle/>
          <a:p>
            <a:r>
              <a:rPr lang="vi-VN" sz="2000" b="1" dirty="0" smtClean="0">
                <a:latin typeface="+mj-lt"/>
              </a:rPr>
              <a:t>Kết quả trước và sau khi cải thiện  </a:t>
            </a:r>
            <a:endParaRPr lang="vi-VN" sz="2000" b="1" dirty="0">
              <a:latin typeface="+mj-lt"/>
            </a:endParaRPr>
          </a:p>
        </p:txBody>
      </p:sp>
      <p:pic>
        <p:nvPicPr>
          <p:cNvPr id="5" name="Picture 4"/>
          <p:cNvPicPr>
            <a:picLocks noChangeAspect="1"/>
          </p:cNvPicPr>
          <p:nvPr/>
        </p:nvPicPr>
        <p:blipFill>
          <a:blip r:embed="rId3"/>
          <a:stretch>
            <a:fillRect/>
          </a:stretch>
        </p:blipFill>
        <p:spPr>
          <a:xfrm>
            <a:off x="2415970" y="1156336"/>
            <a:ext cx="4095750" cy="3914775"/>
          </a:xfrm>
          <a:prstGeom prst="rect">
            <a:avLst/>
          </a:prstGeom>
        </p:spPr>
      </p:pic>
    </p:spTree>
    <p:extLst>
      <p:ext uri="{BB962C8B-B14F-4D97-AF65-F5344CB8AC3E}">
        <p14:creationId xmlns:p14="http://schemas.microsoft.com/office/powerpoint/2010/main" val="14614118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15" name="Google Shape;495;p61"/>
          <p:cNvSpPr txBox="1">
            <a:spLocks/>
          </p:cNvSpPr>
          <p:nvPr/>
        </p:nvSpPr>
        <p:spPr>
          <a:xfrm>
            <a:off x="3656841" y="399226"/>
            <a:ext cx="3263504"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lgn="ctr">
              <a:buFont typeface="Montserrat"/>
              <a:buNone/>
            </a:pPr>
            <a:r>
              <a:rPr lang="vi-VN" sz="2800" dirty="0" smtClean="0">
                <a:latin typeface="Vidaloka" panose="020B0604020202020204" charset="0"/>
              </a:rPr>
              <a:t>KẾT QUẢ</a:t>
            </a:r>
            <a:endParaRPr lang="vi-VN" sz="2800" dirty="0">
              <a:latin typeface="Vidaloka" panose="020B0604020202020204" charset="0"/>
            </a:endParaRPr>
          </a:p>
        </p:txBody>
      </p:sp>
      <p:sp>
        <p:nvSpPr>
          <p:cNvPr id="16" name="Google Shape;503;p61"/>
          <p:cNvSpPr txBox="1">
            <a:spLocks noGrp="1"/>
          </p:cNvSpPr>
          <p:nvPr>
            <p:ph type="title"/>
          </p:nvPr>
        </p:nvSpPr>
        <p:spPr>
          <a:xfrm>
            <a:off x="2617641" y="243976"/>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3800" dirty="0" smtClean="0">
                <a:latin typeface="Vidaloka" panose="020B0604020202020204" charset="0"/>
              </a:rPr>
              <a:t>04</a:t>
            </a:r>
            <a:endParaRPr sz="3800" dirty="0">
              <a:latin typeface="Vidaloka" panose="020B0604020202020204" charset="0"/>
            </a:endParaRPr>
          </a:p>
        </p:txBody>
      </p:sp>
      <p:cxnSp>
        <p:nvCxnSpPr>
          <p:cNvPr id="17" name="Straight Connector 16"/>
          <p:cNvCxnSpPr/>
          <p:nvPr/>
        </p:nvCxnSpPr>
        <p:spPr>
          <a:xfrm>
            <a:off x="2960541" y="830927"/>
            <a:ext cx="3782291" cy="20782"/>
          </a:xfrm>
          <a:prstGeom prst="line">
            <a:avLst/>
          </a:prstGeom>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238991" y="756226"/>
            <a:ext cx="4135582" cy="400110"/>
          </a:xfrm>
          <a:prstGeom prst="rect">
            <a:avLst/>
          </a:prstGeom>
          <a:noFill/>
        </p:spPr>
        <p:txBody>
          <a:bodyPr wrap="square" rtlCol="0">
            <a:spAutoFit/>
          </a:bodyPr>
          <a:lstStyle/>
          <a:p>
            <a:r>
              <a:rPr lang="vi-VN" sz="2000" b="1" dirty="0" smtClean="0">
                <a:latin typeface="+mj-lt"/>
              </a:rPr>
              <a:t>Kết quả trước và sau khi cải thiện  </a:t>
            </a:r>
            <a:endParaRPr lang="vi-VN" sz="2000" b="1" dirty="0">
              <a:latin typeface="+mj-lt"/>
            </a:endParaRPr>
          </a:p>
        </p:txBody>
      </p:sp>
      <p:pic>
        <p:nvPicPr>
          <p:cNvPr id="2" name="Picture 1"/>
          <p:cNvPicPr>
            <a:picLocks noChangeAspect="1"/>
          </p:cNvPicPr>
          <p:nvPr/>
        </p:nvPicPr>
        <p:blipFill>
          <a:blip r:embed="rId3"/>
          <a:stretch>
            <a:fillRect/>
          </a:stretch>
        </p:blipFill>
        <p:spPr>
          <a:xfrm>
            <a:off x="1588294" y="1113226"/>
            <a:ext cx="5572558" cy="3761682"/>
          </a:xfrm>
          <a:prstGeom prst="rect">
            <a:avLst/>
          </a:prstGeom>
        </p:spPr>
      </p:pic>
    </p:spTree>
    <p:extLst>
      <p:ext uri="{BB962C8B-B14F-4D97-AF65-F5344CB8AC3E}">
        <p14:creationId xmlns:p14="http://schemas.microsoft.com/office/powerpoint/2010/main" val="21286293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11" name="Google Shape;503;p61"/>
          <p:cNvSpPr txBox="1">
            <a:spLocks noGrp="1"/>
          </p:cNvSpPr>
          <p:nvPr>
            <p:ph type="title"/>
          </p:nvPr>
        </p:nvSpPr>
        <p:spPr>
          <a:xfrm>
            <a:off x="2648813" y="2026324"/>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3800" dirty="0" smtClean="0">
                <a:latin typeface="Vidaloka" panose="020B0604020202020204" charset="0"/>
              </a:rPr>
              <a:t>05</a:t>
            </a:r>
            <a:endParaRPr sz="3800" dirty="0">
              <a:latin typeface="Vidaloka" panose="020B0604020202020204" charset="0"/>
            </a:endParaRPr>
          </a:p>
        </p:txBody>
      </p:sp>
      <p:sp>
        <p:nvSpPr>
          <p:cNvPr id="10" name="Google Shape;495;p61"/>
          <p:cNvSpPr txBox="1">
            <a:spLocks noGrp="1"/>
          </p:cNvSpPr>
          <p:nvPr>
            <p:ph type="subTitle" idx="1"/>
          </p:nvPr>
        </p:nvSpPr>
        <p:spPr>
          <a:xfrm>
            <a:off x="3688013" y="2181574"/>
            <a:ext cx="3408978"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2400" dirty="0" smtClean="0"/>
              <a:t>KẾT LUẬN VÀ HƯỚNG PHÁT TRIỂN </a:t>
            </a:r>
            <a:endParaRPr sz="2400" dirty="0">
              <a:latin typeface="Vidaloka" panose="020B0604020202020204" charset="0"/>
            </a:endParaRPr>
          </a:p>
        </p:txBody>
      </p:sp>
      <p:pic>
        <p:nvPicPr>
          <p:cNvPr id="2" name="Picture 1"/>
          <p:cNvPicPr>
            <a:picLocks noChangeAspect="1"/>
          </p:cNvPicPr>
          <p:nvPr/>
        </p:nvPicPr>
        <p:blipFill>
          <a:blip r:embed="rId3"/>
          <a:stretch>
            <a:fillRect/>
          </a:stretch>
        </p:blipFill>
        <p:spPr>
          <a:xfrm>
            <a:off x="3659438" y="2093374"/>
            <a:ext cx="28575" cy="533400"/>
          </a:xfrm>
          <a:prstGeom prst="rect">
            <a:avLst/>
          </a:prstGeom>
        </p:spPr>
      </p:pic>
    </p:spTree>
    <p:extLst>
      <p:ext uri="{BB962C8B-B14F-4D97-AF65-F5344CB8AC3E}">
        <p14:creationId xmlns:p14="http://schemas.microsoft.com/office/powerpoint/2010/main" val="39429251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15" name="Google Shape;495;p61"/>
          <p:cNvSpPr txBox="1">
            <a:spLocks/>
          </p:cNvSpPr>
          <p:nvPr/>
        </p:nvSpPr>
        <p:spPr>
          <a:xfrm>
            <a:off x="2051676" y="366406"/>
            <a:ext cx="6022060"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lgn="ctr">
              <a:buFont typeface="Montserrat"/>
              <a:buNone/>
            </a:pPr>
            <a:r>
              <a:rPr lang="vi-VN" sz="2800" dirty="0" smtClean="0">
                <a:latin typeface="Vidaloka" panose="020B0604020202020204" charset="0"/>
              </a:rPr>
              <a:t>KẾT LUẬN VÀ HƯỚNG PHÁT TRIỂN </a:t>
            </a:r>
            <a:endParaRPr lang="vi-VN" sz="2800" dirty="0">
              <a:latin typeface="Vidaloka" panose="020B0604020202020204" charset="0"/>
            </a:endParaRPr>
          </a:p>
        </p:txBody>
      </p:sp>
      <p:sp>
        <p:nvSpPr>
          <p:cNvPr id="16" name="Google Shape;503;p61"/>
          <p:cNvSpPr txBox="1">
            <a:spLocks noGrp="1"/>
          </p:cNvSpPr>
          <p:nvPr>
            <p:ph type="title"/>
          </p:nvPr>
        </p:nvSpPr>
        <p:spPr>
          <a:xfrm>
            <a:off x="1246042" y="211156"/>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3800" dirty="0" smtClean="0">
                <a:latin typeface="Vidaloka" panose="020B0604020202020204" charset="0"/>
              </a:rPr>
              <a:t>05</a:t>
            </a:r>
            <a:endParaRPr sz="3800" dirty="0">
              <a:latin typeface="Vidaloka" panose="020B0604020202020204" charset="0"/>
            </a:endParaRPr>
          </a:p>
        </p:txBody>
      </p:sp>
      <p:cxnSp>
        <p:nvCxnSpPr>
          <p:cNvPr id="17" name="Straight Connector 16"/>
          <p:cNvCxnSpPr/>
          <p:nvPr/>
        </p:nvCxnSpPr>
        <p:spPr>
          <a:xfrm>
            <a:off x="2960541" y="830927"/>
            <a:ext cx="3782291" cy="20782"/>
          </a:xfrm>
          <a:prstGeom prst="line">
            <a:avLst/>
          </a:prstGeom>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238991" y="756226"/>
            <a:ext cx="4135582" cy="400110"/>
          </a:xfrm>
          <a:prstGeom prst="rect">
            <a:avLst/>
          </a:prstGeom>
          <a:noFill/>
        </p:spPr>
        <p:txBody>
          <a:bodyPr wrap="square" rtlCol="0">
            <a:spAutoFit/>
          </a:bodyPr>
          <a:lstStyle/>
          <a:p>
            <a:r>
              <a:rPr lang="vi-VN" sz="2000" b="1" dirty="0" smtClean="0">
                <a:latin typeface="+mj-lt"/>
              </a:rPr>
              <a:t>Kết quả đạt được  </a:t>
            </a:r>
            <a:endParaRPr lang="vi-VN" sz="2000" b="1" dirty="0">
              <a:latin typeface="+mj-lt"/>
            </a:endParaRPr>
          </a:p>
        </p:txBody>
      </p:sp>
      <p:sp>
        <p:nvSpPr>
          <p:cNvPr id="8" name="TextBox 7"/>
          <p:cNvSpPr txBox="1"/>
          <p:nvPr/>
        </p:nvSpPr>
        <p:spPr>
          <a:xfrm>
            <a:off x="238991" y="1268476"/>
            <a:ext cx="4135582" cy="400110"/>
          </a:xfrm>
          <a:prstGeom prst="rect">
            <a:avLst/>
          </a:prstGeom>
          <a:noFill/>
        </p:spPr>
        <p:txBody>
          <a:bodyPr wrap="square" rtlCol="0">
            <a:spAutoFit/>
          </a:bodyPr>
          <a:lstStyle/>
          <a:p>
            <a:r>
              <a:rPr lang="vi-VN" sz="2000" b="1" dirty="0" smtClean="0">
                <a:latin typeface="+mj-lt"/>
              </a:rPr>
              <a:t>Hướng phát triển  </a:t>
            </a:r>
            <a:endParaRPr lang="vi-VN" sz="2000" b="1" dirty="0">
              <a:latin typeface="+mj-lt"/>
            </a:endParaRPr>
          </a:p>
        </p:txBody>
      </p:sp>
    </p:spTree>
    <p:extLst>
      <p:ext uri="{BB962C8B-B14F-4D97-AF65-F5344CB8AC3E}">
        <p14:creationId xmlns:p14="http://schemas.microsoft.com/office/powerpoint/2010/main" val="2738218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10" name="Google Shape;495;p61"/>
          <p:cNvSpPr txBox="1">
            <a:spLocks noGrp="1"/>
          </p:cNvSpPr>
          <p:nvPr>
            <p:ph type="subTitle" idx="1"/>
          </p:nvPr>
        </p:nvSpPr>
        <p:spPr>
          <a:xfrm>
            <a:off x="727363" y="2129619"/>
            <a:ext cx="7855528" cy="71749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4000" dirty="0" smtClean="0">
                <a:latin typeface="+mj-lt"/>
              </a:rPr>
              <a:t>CÁM ƠN THẦY CÔ VÀ CÁC BẠN ĐÃ LẮNG NGHE</a:t>
            </a:r>
            <a:endParaRPr sz="4000" dirty="0">
              <a:latin typeface="+mj-lt"/>
            </a:endParaRPr>
          </a:p>
        </p:txBody>
      </p:sp>
    </p:spTree>
    <p:extLst>
      <p:ext uri="{BB962C8B-B14F-4D97-AF65-F5344CB8AC3E}">
        <p14:creationId xmlns:p14="http://schemas.microsoft.com/office/powerpoint/2010/main" val="31044521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11" name="Google Shape;503;p61"/>
          <p:cNvSpPr txBox="1">
            <a:spLocks noGrp="1"/>
          </p:cNvSpPr>
          <p:nvPr>
            <p:ph type="title"/>
          </p:nvPr>
        </p:nvSpPr>
        <p:spPr>
          <a:xfrm>
            <a:off x="3043668" y="2026324"/>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800" dirty="0">
                <a:latin typeface="Vidaloka" panose="020B0604020202020204" charset="0"/>
              </a:rPr>
              <a:t>01</a:t>
            </a:r>
            <a:endParaRPr sz="3800" dirty="0">
              <a:latin typeface="Vidaloka" panose="020B0604020202020204" charset="0"/>
            </a:endParaRPr>
          </a:p>
        </p:txBody>
      </p:sp>
      <p:sp>
        <p:nvSpPr>
          <p:cNvPr id="10" name="Google Shape;495;p61"/>
          <p:cNvSpPr txBox="1">
            <a:spLocks noGrp="1"/>
          </p:cNvSpPr>
          <p:nvPr>
            <p:ph type="subTitle" idx="1"/>
          </p:nvPr>
        </p:nvSpPr>
        <p:spPr>
          <a:xfrm>
            <a:off x="4217950" y="2181574"/>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2400" dirty="0" smtClean="0"/>
              <a:t>ĐẶT VẤN ĐỀ</a:t>
            </a:r>
            <a:endParaRPr sz="2400" dirty="0">
              <a:latin typeface="Vidaloka" panose="020B0604020202020204" charset="0"/>
            </a:endParaRPr>
          </a:p>
        </p:txBody>
      </p:sp>
      <p:pic>
        <p:nvPicPr>
          <p:cNvPr id="5" name="Picture 4"/>
          <p:cNvPicPr>
            <a:picLocks noChangeAspect="1"/>
          </p:cNvPicPr>
          <p:nvPr/>
        </p:nvPicPr>
        <p:blipFill>
          <a:blip r:embed="rId3"/>
          <a:stretch>
            <a:fillRect/>
          </a:stretch>
        </p:blipFill>
        <p:spPr>
          <a:xfrm>
            <a:off x="4203662" y="2093374"/>
            <a:ext cx="28575" cy="5334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7" name="Google Shape;503;p61"/>
          <p:cNvSpPr txBox="1">
            <a:spLocks noGrp="1"/>
          </p:cNvSpPr>
          <p:nvPr>
            <p:ph type="title"/>
          </p:nvPr>
        </p:nvSpPr>
        <p:spPr>
          <a:xfrm>
            <a:off x="2440996" y="194562"/>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800" dirty="0">
                <a:latin typeface="Vidaloka" panose="020B0604020202020204" charset="0"/>
              </a:rPr>
              <a:t>01</a:t>
            </a:r>
            <a:endParaRPr sz="3800" dirty="0">
              <a:latin typeface="Vidaloka" panose="020B0604020202020204" charset="0"/>
            </a:endParaRPr>
          </a:p>
        </p:txBody>
      </p:sp>
      <p:sp>
        <p:nvSpPr>
          <p:cNvPr id="6" name="Google Shape;495;p61"/>
          <p:cNvSpPr txBox="1">
            <a:spLocks noGrp="1"/>
          </p:cNvSpPr>
          <p:nvPr>
            <p:ph type="subTitle" idx="1"/>
          </p:nvPr>
        </p:nvSpPr>
        <p:spPr>
          <a:xfrm>
            <a:off x="3480196" y="349812"/>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2800" dirty="0" smtClean="0"/>
              <a:t>ĐẶT VẤN ĐỀ</a:t>
            </a:r>
            <a:endParaRPr sz="2800" dirty="0">
              <a:latin typeface="Vidaloka" panose="020B0604020202020204" charset="0"/>
            </a:endParaRPr>
          </a:p>
        </p:txBody>
      </p:sp>
      <p:cxnSp>
        <p:nvCxnSpPr>
          <p:cNvPr id="5" name="Straight Connector 4"/>
          <p:cNvCxnSpPr/>
          <p:nvPr/>
        </p:nvCxnSpPr>
        <p:spPr>
          <a:xfrm>
            <a:off x="3090889" y="797250"/>
            <a:ext cx="3782291" cy="20782"/>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114877" y="973185"/>
            <a:ext cx="8743373" cy="646331"/>
          </a:xfrm>
          <a:prstGeom prst="rect">
            <a:avLst/>
          </a:prstGeom>
          <a:noFill/>
        </p:spPr>
        <p:txBody>
          <a:bodyPr wrap="square" rtlCol="0">
            <a:spAutoFit/>
          </a:bodyPr>
          <a:lstStyle/>
          <a:p>
            <a:pPr marL="285750" indent="-285750" algn="just">
              <a:buFont typeface="Arial" panose="020B0604020202020204" pitchFamily="34" charset="0"/>
              <a:buChar char="•"/>
            </a:pPr>
            <a:r>
              <a:rPr lang="vi-VN" sz="1800" dirty="0">
                <a:latin typeface="+mj-lt"/>
              </a:rPr>
              <a:t>Hiện nay, </a:t>
            </a:r>
            <a:r>
              <a:rPr lang="en-US" sz="1800" dirty="0" err="1">
                <a:latin typeface="Times New Roman" panose="02020603050405020304" pitchFamily="18" charset="0"/>
                <a:cs typeface="Times New Roman" panose="02020603050405020304" pitchFamily="18" charset="0"/>
              </a:rPr>
              <a:t>sự</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phát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triển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tuệ</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nhân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tạo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sâu</a:t>
            </a:r>
            <a:r>
              <a:rPr lang="vi-VN" sz="1800" dirty="0">
                <a:latin typeface="+mj-lt"/>
              </a:rPr>
              <a:t> ngày càng phát triển giúp cho đời sống con người ngày càng nâng cao và cải </a:t>
            </a:r>
            <a:r>
              <a:rPr lang="vi-VN" sz="1800" dirty="0" smtClean="0">
                <a:latin typeface="+mj-lt"/>
              </a:rPr>
              <a:t>thiện.</a:t>
            </a:r>
            <a:endParaRPr lang="vi-VN" sz="1800" dirty="0">
              <a:latin typeface="+mj-lt"/>
            </a:endParaRPr>
          </a:p>
        </p:txBody>
      </p:sp>
      <p:sp>
        <p:nvSpPr>
          <p:cNvPr id="10" name="TextBox 9"/>
          <p:cNvSpPr txBox="1"/>
          <p:nvPr/>
        </p:nvSpPr>
        <p:spPr>
          <a:xfrm>
            <a:off x="114876" y="1619516"/>
            <a:ext cx="8743373" cy="646331"/>
          </a:xfrm>
          <a:prstGeom prst="rect">
            <a:avLst/>
          </a:prstGeom>
          <a:noFill/>
        </p:spPr>
        <p:txBody>
          <a:bodyPr wrap="square" rtlCol="0">
            <a:spAutoFit/>
          </a:bodyPr>
          <a:lstStyle/>
          <a:p>
            <a:pPr marL="285750" indent="-285750" algn="just">
              <a:buFont typeface="Arial" panose="020B0604020202020204" pitchFamily="34" charset="0"/>
              <a:buChar char="•"/>
            </a:pPr>
            <a:r>
              <a:rPr lang="vi-VN" sz="1800" dirty="0" smtClean="0">
                <a:latin typeface="+mj-lt"/>
              </a:rPr>
              <a:t>Phân loại ảnh được ứng dụng vào các lĩnh vực trong đời sống như an ninh, y tế, công nghiệp,... </a:t>
            </a:r>
            <a:endParaRPr lang="vi-VN" sz="1800" dirty="0">
              <a:latin typeface="+mj-lt"/>
            </a:endParaRPr>
          </a:p>
        </p:txBody>
      </p:sp>
      <p:sp>
        <p:nvSpPr>
          <p:cNvPr id="13" name="TextBox 12"/>
          <p:cNvSpPr txBox="1"/>
          <p:nvPr/>
        </p:nvSpPr>
        <p:spPr>
          <a:xfrm>
            <a:off x="114876" y="2242889"/>
            <a:ext cx="8743373" cy="369332"/>
          </a:xfrm>
          <a:prstGeom prst="rect">
            <a:avLst/>
          </a:prstGeom>
          <a:noFill/>
        </p:spPr>
        <p:txBody>
          <a:bodyPr wrap="square" rtlCol="0">
            <a:spAutoFit/>
          </a:bodyPr>
          <a:lstStyle/>
          <a:p>
            <a:pPr algn="just"/>
            <a:r>
              <a:rPr lang="vi-VN" sz="1800" dirty="0" smtClean="0"/>
              <a:t>=&gt;Lựa chọn đề tài “phân loại ảnh dựa trên kỹ thuật học sâu”</a:t>
            </a:r>
            <a:endParaRPr lang="vi-VN" sz="1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11" name="Google Shape;503;p61"/>
          <p:cNvSpPr txBox="1">
            <a:spLocks noGrp="1"/>
          </p:cNvSpPr>
          <p:nvPr>
            <p:ph type="title"/>
          </p:nvPr>
        </p:nvSpPr>
        <p:spPr>
          <a:xfrm>
            <a:off x="2648813" y="2026324"/>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3800" dirty="0" smtClean="0">
                <a:latin typeface="Vidaloka" panose="020B0604020202020204" charset="0"/>
              </a:rPr>
              <a:t>02</a:t>
            </a:r>
            <a:endParaRPr sz="3800" dirty="0">
              <a:latin typeface="Vidaloka" panose="020B0604020202020204" charset="0"/>
            </a:endParaRPr>
          </a:p>
        </p:txBody>
      </p:sp>
      <p:sp>
        <p:nvSpPr>
          <p:cNvPr id="10" name="Google Shape;495;p61"/>
          <p:cNvSpPr txBox="1">
            <a:spLocks noGrp="1"/>
          </p:cNvSpPr>
          <p:nvPr>
            <p:ph type="subTitle" idx="1"/>
          </p:nvPr>
        </p:nvSpPr>
        <p:spPr>
          <a:xfrm>
            <a:off x="3688013" y="2181574"/>
            <a:ext cx="3408978"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2400" dirty="0" smtClean="0"/>
              <a:t>CƠ SỞ LÝ THUYẾT</a:t>
            </a:r>
            <a:endParaRPr sz="2400" dirty="0">
              <a:latin typeface="Vidaloka" panose="020B0604020202020204" charset="0"/>
            </a:endParaRPr>
          </a:p>
        </p:txBody>
      </p:sp>
      <p:pic>
        <p:nvPicPr>
          <p:cNvPr id="2" name="Picture 1"/>
          <p:cNvPicPr>
            <a:picLocks noChangeAspect="1"/>
          </p:cNvPicPr>
          <p:nvPr/>
        </p:nvPicPr>
        <p:blipFill>
          <a:blip r:embed="rId3"/>
          <a:stretch>
            <a:fillRect/>
          </a:stretch>
        </p:blipFill>
        <p:spPr>
          <a:xfrm>
            <a:off x="3659438" y="2093374"/>
            <a:ext cx="28575" cy="533400"/>
          </a:xfrm>
          <a:prstGeom prst="rect">
            <a:avLst/>
          </a:prstGeom>
        </p:spPr>
      </p:pic>
    </p:spTree>
    <p:extLst>
      <p:ext uri="{BB962C8B-B14F-4D97-AF65-F5344CB8AC3E}">
        <p14:creationId xmlns:p14="http://schemas.microsoft.com/office/powerpoint/2010/main" val="8127177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15" name="Google Shape;495;p61"/>
          <p:cNvSpPr txBox="1">
            <a:spLocks/>
          </p:cNvSpPr>
          <p:nvPr/>
        </p:nvSpPr>
        <p:spPr>
          <a:xfrm>
            <a:off x="3126905" y="407181"/>
            <a:ext cx="3263504"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lgn="ctr">
              <a:buFont typeface="Montserrat"/>
              <a:buNone/>
            </a:pPr>
            <a:r>
              <a:rPr lang="vi-VN" sz="2800" dirty="0" smtClean="0">
                <a:latin typeface="Vidaloka" panose="020B0604020202020204" charset="0"/>
              </a:rPr>
              <a:t>CƠ SỞ LÝ THUYẾT</a:t>
            </a:r>
            <a:endParaRPr lang="vi-VN" sz="2800" dirty="0">
              <a:latin typeface="Vidaloka" panose="020B0604020202020204" charset="0"/>
            </a:endParaRPr>
          </a:p>
        </p:txBody>
      </p:sp>
      <p:sp>
        <p:nvSpPr>
          <p:cNvPr id="16" name="Google Shape;503;p61"/>
          <p:cNvSpPr txBox="1">
            <a:spLocks noGrp="1"/>
          </p:cNvSpPr>
          <p:nvPr>
            <p:ph type="title"/>
          </p:nvPr>
        </p:nvSpPr>
        <p:spPr>
          <a:xfrm>
            <a:off x="2087705" y="251931"/>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3800" dirty="0" smtClean="0">
                <a:latin typeface="Vidaloka" panose="020B0604020202020204" charset="0"/>
              </a:rPr>
              <a:t>02</a:t>
            </a:r>
            <a:endParaRPr sz="3800" dirty="0">
              <a:latin typeface="Vidaloka" panose="020B0604020202020204" charset="0"/>
            </a:endParaRPr>
          </a:p>
        </p:txBody>
      </p:sp>
      <p:cxnSp>
        <p:nvCxnSpPr>
          <p:cNvPr id="17" name="Straight Connector 16"/>
          <p:cNvCxnSpPr/>
          <p:nvPr/>
        </p:nvCxnSpPr>
        <p:spPr>
          <a:xfrm>
            <a:off x="2960541" y="830927"/>
            <a:ext cx="3782291" cy="20782"/>
          </a:xfrm>
          <a:prstGeom prst="line">
            <a:avLst/>
          </a:prstGeom>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238991" y="851709"/>
            <a:ext cx="2098964" cy="400110"/>
          </a:xfrm>
          <a:prstGeom prst="rect">
            <a:avLst/>
          </a:prstGeom>
          <a:noFill/>
        </p:spPr>
        <p:txBody>
          <a:bodyPr wrap="square" rtlCol="0">
            <a:spAutoFit/>
          </a:bodyPr>
          <a:lstStyle/>
          <a:p>
            <a:r>
              <a:rPr lang="vi-VN" sz="2000" b="1" dirty="0" smtClean="0">
                <a:latin typeface="+mj-lt"/>
              </a:rPr>
              <a:t>Học sâu</a:t>
            </a:r>
            <a:endParaRPr lang="vi-VN" sz="2000" b="1" dirty="0">
              <a:latin typeface="+mj-lt"/>
            </a:endParaRPr>
          </a:p>
        </p:txBody>
      </p:sp>
      <p:sp>
        <p:nvSpPr>
          <p:cNvPr id="4" name="TextBox 3"/>
          <p:cNvSpPr txBox="1"/>
          <p:nvPr/>
        </p:nvSpPr>
        <p:spPr>
          <a:xfrm>
            <a:off x="238991" y="1251819"/>
            <a:ext cx="1569027" cy="369332"/>
          </a:xfrm>
          <a:prstGeom prst="rect">
            <a:avLst/>
          </a:prstGeom>
          <a:noFill/>
        </p:spPr>
        <p:txBody>
          <a:bodyPr wrap="square" rtlCol="0">
            <a:spAutoFit/>
          </a:bodyPr>
          <a:lstStyle/>
          <a:p>
            <a:r>
              <a:rPr lang="vi-VN" sz="1800" dirty="0" smtClean="0">
                <a:latin typeface="+mj-lt"/>
              </a:rPr>
              <a:t>Định nghĩa</a:t>
            </a:r>
            <a:endParaRPr lang="vi-VN" sz="1800" dirty="0">
              <a:latin typeface="+mj-lt"/>
            </a:endParaRPr>
          </a:p>
        </p:txBody>
      </p:sp>
      <p:sp>
        <p:nvSpPr>
          <p:cNvPr id="21" name="TextBox 20"/>
          <p:cNvSpPr txBox="1"/>
          <p:nvPr/>
        </p:nvSpPr>
        <p:spPr>
          <a:xfrm>
            <a:off x="238988" y="2287537"/>
            <a:ext cx="2098965" cy="369332"/>
          </a:xfrm>
          <a:prstGeom prst="rect">
            <a:avLst/>
          </a:prstGeom>
          <a:noFill/>
        </p:spPr>
        <p:txBody>
          <a:bodyPr wrap="square" rtlCol="0">
            <a:spAutoFit/>
          </a:bodyPr>
          <a:lstStyle/>
          <a:p>
            <a:r>
              <a:rPr lang="vi-VN" sz="1800" dirty="0" smtClean="0">
                <a:latin typeface="+mj-lt"/>
              </a:rPr>
              <a:t>Ứng dụng</a:t>
            </a:r>
            <a:endParaRPr lang="vi-VN" sz="1800" dirty="0">
              <a:latin typeface="+mj-lt"/>
            </a:endParaRPr>
          </a:p>
        </p:txBody>
      </p:sp>
      <p:sp>
        <p:nvSpPr>
          <p:cNvPr id="10" name="TextBox 9"/>
          <p:cNvSpPr txBox="1"/>
          <p:nvPr/>
        </p:nvSpPr>
        <p:spPr>
          <a:xfrm>
            <a:off x="238990" y="1585012"/>
            <a:ext cx="1569027" cy="369332"/>
          </a:xfrm>
          <a:prstGeom prst="rect">
            <a:avLst/>
          </a:prstGeom>
          <a:noFill/>
        </p:spPr>
        <p:txBody>
          <a:bodyPr wrap="square" rtlCol="0">
            <a:spAutoFit/>
          </a:bodyPr>
          <a:lstStyle/>
          <a:p>
            <a:r>
              <a:rPr lang="vi-VN" sz="1800" dirty="0" smtClean="0">
                <a:latin typeface="+mj-lt"/>
              </a:rPr>
              <a:t>Ưu điểm</a:t>
            </a:r>
            <a:endParaRPr lang="vi-VN" sz="1800" dirty="0">
              <a:latin typeface="+mj-lt"/>
            </a:endParaRPr>
          </a:p>
        </p:txBody>
      </p:sp>
      <p:sp>
        <p:nvSpPr>
          <p:cNvPr id="11" name="TextBox 10"/>
          <p:cNvSpPr txBox="1"/>
          <p:nvPr/>
        </p:nvSpPr>
        <p:spPr>
          <a:xfrm>
            <a:off x="238987" y="1926342"/>
            <a:ext cx="2098965" cy="369332"/>
          </a:xfrm>
          <a:prstGeom prst="rect">
            <a:avLst/>
          </a:prstGeom>
          <a:noFill/>
        </p:spPr>
        <p:txBody>
          <a:bodyPr wrap="square" rtlCol="0">
            <a:spAutoFit/>
          </a:bodyPr>
          <a:lstStyle/>
          <a:p>
            <a:r>
              <a:rPr lang="vi-VN" sz="1800" dirty="0" smtClean="0">
                <a:latin typeface="+mj-lt"/>
              </a:rPr>
              <a:t>Nhược điểm</a:t>
            </a:r>
            <a:endParaRPr lang="vi-VN" sz="1800" dirty="0">
              <a:latin typeface="+mj-lt"/>
            </a:endParaRPr>
          </a:p>
        </p:txBody>
      </p:sp>
      <p:sp>
        <p:nvSpPr>
          <p:cNvPr id="12" name="TextBox 11"/>
          <p:cNvSpPr txBox="1"/>
          <p:nvPr/>
        </p:nvSpPr>
        <p:spPr>
          <a:xfrm>
            <a:off x="238991" y="2759925"/>
            <a:ext cx="2098964" cy="400110"/>
          </a:xfrm>
          <a:prstGeom prst="rect">
            <a:avLst/>
          </a:prstGeom>
          <a:noFill/>
        </p:spPr>
        <p:txBody>
          <a:bodyPr wrap="square" rtlCol="0">
            <a:spAutoFit/>
          </a:bodyPr>
          <a:lstStyle/>
          <a:p>
            <a:r>
              <a:rPr lang="vi-VN" sz="2000" b="1" dirty="0" smtClean="0">
                <a:latin typeface="+mj-lt"/>
              </a:rPr>
              <a:t>CNN</a:t>
            </a:r>
            <a:endParaRPr lang="vi-VN" sz="2000" b="1" dirty="0">
              <a:latin typeface="+mj-lt"/>
            </a:endParaRPr>
          </a:p>
        </p:txBody>
      </p:sp>
      <p:sp>
        <p:nvSpPr>
          <p:cNvPr id="13" name="TextBox 12"/>
          <p:cNvSpPr txBox="1"/>
          <p:nvPr/>
        </p:nvSpPr>
        <p:spPr>
          <a:xfrm>
            <a:off x="238990" y="3129257"/>
            <a:ext cx="1569027" cy="369332"/>
          </a:xfrm>
          <a:prstGeom prst="rect">
            <a:avLst/>
          </a:prstGeom>
          <a:noFill/>
        </p:spPr>
        <p:txBody>
          <a:bodyPr wrap="square" rtlCol="0">
            <a:spAutoFit/>
          </a:bodyPr>
          <a:lstStyle/>
          <a:p>
            <a:r>
              <a:rPr lang="vi-VN" sz="1800" dirty="0" smtClean="0">
                <a:latin typeface="+mj-lt"/>
              </a:rPr>
              <a:t>Định nghĩa</a:t>
            </a:r>
            <a:endParaRPr lang="vi-VN" sz="1800" dirty="0">
              <a:latin typeface="+mj-lt"/>
            </a:endParaRPr>
          </a:p>
        </p:txBody>
      </p:sp>
      <p:sp>
        <p:nvSpPr>
          <p:cNvPr id="14" name="TextBox 13"/>
          <p:cNvSpPr txBox="1"/>
          <p:nvPr/>
        </p:nvSpPr>
        <p:spPr>
          <a:xfrm>
            <a:off x="238989" y="3529367"/>
            <a:ext cx="2098965" cy="369332"/>
          </a:xfrm>
          <a:prstGeom prst="rect">
            <a:avLst/>
          </a:prstGeom>
          <a:noFill/>
        </p:spPr>
        <p:txBody>
          <a:bodyPr wrap="square" rtlCol="0">
            <a:spAutoFit/>
          </a:bodyPr>
          <a:lstStyle/>
          <a:p>
            <a:r>
              <a:rPr lang="vi-VN" sz="1800" dirty="0" smtClean="0">
                <a:latin typeface="+mj-lt"/>
              </a:rPr>
              <a:t>Kiến trúc</a:t>
            </a:r>
            <a:endParaRPr lang="vi-VN" sz="1800" dirty="0">
              <a:latin typeface="+mj-lt"/>
            </a:endParaRPr>
          </a:p>
        </p:txBody>
      </p:sp>
      <p:sp>
        <p:nvSpPr>
          <p:cNvPr id="18" name="TextBox 17"/>
          <p:cNvSpPr txBox="1"/>
          <p:nvPr/>
        </p:nvSpPr>
        <p:spPr>
          <a:xfrm>
            <a:off x="238990" y="3929477"/>
            <a:ext cx="1569027" cy="369332"/>
          </a:xfrm>
          <a:prstGeom prst="rect">
            <a:avLst/>
          </a:prstGeom>
          <a:noFill/>
        </p:spPr>
        <p:txBody>
          <a:bodyPr wrap="square" rtlCol="0">
            <a:spAutoFit/>
          </a:bodyPr>
          <a:lstStyle/>
          <a:p>
            <a:r>
              <a:rPr lang="vi-VN" sz="1800" dirty="0" smtClean="0">
                <a:latin typeface="+mj-lt"/>
              </a:rPr>
              <a:t>Ưu điểm</a:t>
            </a:r>
            <a:endParaRPr lang="vi-VN" sz="1800" dirty="0">
              <a:latin typeface="+mj-lt"/>
            </a:endParaRPr>
          </a:p>
        </p:txBody>
      </p:sp>
      <p:sp>
        <p:nvSpPr>
          <p:cNvPr id="19" name="TextBox 18"/>
          <p:cNvSpPr txBox="1"/>
          <p:nvPr/>
        </p:nvSpPr>
        <p:spPr>
          <a:xfrm>
            <a:off x="238989" y="4298809"/>
            <a:ext cx="2098965" cy="369332"/>
          </a:xfrm>
          <a:prstGeom prst="rect">
            <a:avLst/>
          </a:prstGeom>
          <a:noFill/>
        </p:spPr>
        <p:txBody>
          <a:bodyPr wrap="square" rtlCol="0">
            <a:spAutoFit/>
          </a:bodyPr>
          <a:lstStyle/>
          <a:p>
            <a:r>
              <a:rPr lang="vi-VN" sz="1800" dirty="0" smtClean="0">
                <a:latin typeface="+mj-lt"/>
              </a:rPr>
              <a:t>Nhược điểm</a:t>
            </a:r>
            <a:endParaRPr lang="vi-VN" sz="1800"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1" grpId="0"/>
      <p:bldP spid="10" grpId="0"/>
      <p:bldP spid="11" grpId="0"/>
      <p:bldP spid="13" grpId="0"/>
      <p:bldP spid="14" grpId="0"/>
      <p:bldP spid="18"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15" name="Google Shape;495;p61"/>
          <p:cNvSpPr txBox="1">
            <a:spLocks/>
          </p:cNvSpPr>
          <p:nvPr/>
        </p:nvSpPr>
        <p:spPr>
          <a:xfrm>
            <a:off x="3053302" y="367873"/>
            <a:ext cx="3263504"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lgn="ctr">
              <a:buFont typeface="Montserrat"/>
              <a:buNone/>
            </a:pPr>
            <a:r>
              <a:rPr lang="vi-VN" sz="2800" dirty="0" smtClean="0">
                <a:latin typeface="Vidaloka" panose="020B0604020202020204" charset="0"/>
              </a:rPr>
              <a:t>CƠ SỞ LÝ THUYẾT</a:t>
            </a:r>
            <a:endParaRPr lang="vi-VN" sz="2800" dirty="0">
              <a:latin typeface="Vidaloka" panose="020B0604020202020204" charset="0"/>
            </a:endParaRPr>
          </a:p>
        </p:txBody>
      </p:sp>
      <p:sp>
        <p:nvSpPr>
          <p:cNvPr id="16" name="Google Shape;503;p61"/>
          <p:cNvSpPr txBox="1">
            <a:spLocks noGrp="1"/>
          </p:cNvSpPr>
          <p:nvPr>
            <p:ph type="title"/>
          </p:nvPr>
        </p:nvSpPr>
        <p:spPr>
          <a:xfrm>
            <a:off x="2191615" y="235635"/>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3800" dirty="0" smtClean="0">
                <a:latin typeface="Vidaloka" panose="020B0604020202020204" charset="0"/>
              </a:rPr>
              <a:t>02</a:t>
            </a:r>
            <a:endParaRPr sz="3800" dirty="0">
              <a:latin typeface="Vidaloka" panose="020B0604020202020204" charset="0"/>
            </a:endParaRPr>
          </a:p>
        </p:txBody>
      </p:sp>
      <p:cxnSp>
        <p:nvCxnSpPr>
          <p:cNvPr id="17" name="Straight Connector 16"/>
          <p:cNvCxnSpPr/>
          <p:nvPr/>
        </p:nvCxnSpPr>
        <p:spPr>
          <a:xfrm>
            <a:off x="2960541" y="830927"/>
            <a:ext cx="3782291" cy="20782"/>
          </a:xfrm>
          <a:prstGeom prst="line">
            <a:avLst/>
          </a:prstGeom>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238991" y="756226"/>
            <a:ext cx="3626428" cy="400110"/>
          </a:xfrm>
          <a:prstGeom prst="rect">
            <a:avLst/>
          </a:prstGeom>
          <a:noFill/>
        </p:spPr>
        <p:txBody>
          <a:bodyPr wrap="square" rtlCol="0">
            <a:spAutoFit/>
          </a:bodyPr>
          <a:lstStyle/>
          <a:p>
            <a:r>
              <a:rPr lang="vi-VN" sz="2000" b="1" dirty="0" smtClean="0">
                <a:latin typeface="+mj-lt"/>
              </a:rPr>
              <a:t>Các vấn đề xảy ra trong CNN </a:t>
            </a:r>
            <a:endParaRPr lang="vi-VN" sz="2000" b="1" dirty="0">
              <a:latin typeface="+mj-lt"/>
            </a:endParaRPr>
          </a:p>
        </p:txBody>
      </p:sp>
      <p:sp>
        <p:nvSpPr>
          <p:cNvPr id="5" name="TextBox 4"/>
          <p:cNvSpPr txBox="1"/>
          <p:nvPr/>
        </p:nvSpPr>
        <p:spPr>
          <a:xfrm>
            <a:off x="238991" y="1156336"/>
            <a:ext cx="8738754" cy="338554"/>
          </a:xfrm>
          <a:prstGeom prst="rect">
            <a:avLst/>
          </a:prstGeom>
          <a:noFill/>
        </p:spPr>
        <p:txBody>
          <a:bodyPr wrap="square" rtlCol="0">
            <a:spAutoFit/>
          </a:bodyPr>
          <a:lstStyle/>
          <a:p>
            <a:pPr lvl="0"/>
            <a:r>
              <a:rPr lang="vi-VN" sz="1600" dirty="0" smtClean="0">
                <a:latin typeface="+mj-lt"/>
              </a:rPr>
              <a:t>Underfitting</a:t>
            </a:r>
          </a:p>
        </p:txBody>
      </p:sp>
      <p:sp>
        <p:nvSpPr>
          <p:cNvPr id="7" name="TextBox 6"/>
          <p:cNvSpPr txBox="1"/>
          <p:nvPr/>
        </p:nvSpPr>
        <p:spPr>
          <a:xfrm>
            <a:off x="238991" y="2275091"/>
            <a:ext cx="8738754" cy="338554"/>
          </a:xfrm>
          <a:prstGeom prst="rect">
            <a:avLst/>
          </a:prstGeom>
          <a:noFill/>
        </p:spPr>
        <p:txBody>
          <a:bodyPr wrap="square" rtlCol="0">
            <a:spAutoFit/>
          </a:bodyPr>
          <a:lstStyle/>
          <a:p>
            <a:pPr lvl="0"/>
            <a:r>
              <a:rPr lang="vi-VN" sz="1600" dirty="0" smtClean="0">
                <a:latin typeface="+mj-lt"/>
              </a:rPr>
              <a:t>Overfitting</a:t>
            </a:r>
          </a:p>
        </p:txBody>
      </p:sp>
      <p:sp>
        <p:nvSpPr>
          <p:cNvPr id="2" name="TextBox 1"/>
          <p:cNvSpPr txBox="1"/>
          <p:nvPr/>
        </p:nvSpPr>
        <p:spPr>
          <a:xfrm>
            <a:off x="342900" y="1494890"/>
            <a:ext cx="8323118" cy="338554"/>
          </a:xfrm>
          <a:prstGeom prst="rect">
            <a:avLst/>
          </a:prstGeom>
          <a:noFill/>
        </p:spPr>
        <p:txBody>
          <a:bodyPr wrap="square" rtlCol="0">
            <a:spAutoFit/>
          </a:bodyPr>
          <a:lstStyle/>
          <a:p>
            <a:pPr marL="285750" indent="-285750">
              <a:buFontTx/>
              <a:buChar char="‒"/>
            </a:pPr>
            <a:r>
              <a:rPr lang="vi-VN" sz="1600" dirty="0" smtClean="0">
                <a:latin typeface="+mj-lt"/>
              </a:rPr>
              <a:t>Định nghĩa</a:t>
            </a:r>
            <a:endParaRPr lang="vi-VN" sz="1600" dirty="0">
              <a:latin typeface="+mj-lt"/>
            </a:endParaRPr>
          </a:p>
        </p:txBody>
      </p:sp>
      <p:sp>
        <p:nvSpPr>
          <p:cNvPr id="9" name="TextBox 8"/>
          <p:cNvSpPr txBox="1"/>
          <p:nvPr/>
        </p:nvSpPr>
        <p:spPr>
          <a:xfrm>
            <a:off x="342900" y="1741111"/>
            <a:ext cx="8323118" cy="338554"/>
          </a:xfrm>
          <a:prstGeom prst="rect">
            <a:avLst/>
          </a:prstGeom>
          <a:noFill/>
        </p:spPr>
        <p:txBody>
          <a:bodyPr wrap="square" rtlCol="0">
            <a:spAutoFit/>
          </a:bodyPr>
          <a:lstStyle/>
          <a:p>
            <a:pPr marL="285750" indent="-285750">
              <a:buFont typeface="Times New Roman" panose="02020603050405020304" pitchFamily="18" charset="0"/>
              <a:buChar char="‒"/>
            </a:pPr>
            <a:r>
              <a:rPr lang="vi-VN" sz="1600" dirty="0" smtClean="0">
                <a:latin typeface="+mj-lt"/>
              </a:rPr>
              <a:t>Nguyên nhân</a:t>
            </a:r>
            <a:endParaRPr lang="vi-VN" sz="1600" dirty="0">
              <a:latin typeface="+mj-lt"/>
            </a:endParaRPr>
          </a:p>
        </p:txBody>
      </p:sp>
      <p:sp>
        <p:nvSpPr>
          <p:cNvPr id="10" name="TextBox 9"/>
          <p:cNvSpPr txBox="1"/>
          <p:nvPr/>
        </p:nvSpPr>
        <p:spPr>
          <a:xfrm>
            <a:off x="342900" y="2048888"/>
            <a:ext cx="8323118" cy="338554"/>
          </a:xfrm>
          <a:prstGeom prst="rect">
            <a:avLst/>
          </a:prstGeom>
          <a:noFill/>
        </p:spPr>
        <p:txBody>
          <a:bodyPr wrap="square" rtlCol="0">
            <a:spAutoFit/>
          </a:bodyPr>
          <a:lstStyle/>
          <a:p>
            <a:pPr marL="285750" indent="-285750">
              <a:buFont typeface="Times New Roman" panose="02020603050405020304" pitchFamily="18" charset="0"/>
              <a:buChar char="‒"/>
            </a:pPr>
            <a:r>
              <a:rPr lang="vi-VN" sz="1600" dirty="0" smtClean="0">
                <a:latin typeface="+mj-lt"/>
              </a:rPr>
              <a:t>Giải pháp</a:t>
            </a:r>
            <a:endParaRPr lang="vi-VN" sz="1600" dirty="0">
              <a:latin typeface="+mj-lt"/>
            </a:endParaRPr>
          </a:p>
        </p:txBody>
      </p:sp>
      <p:sp>
        <p:nvSpPr>
          <p:cNvPr id="11" name="TextBox 10"/>
          <p:cNvSpPr txBox="1"/>
          <p:nvPr/>
        </p:nvSpPr>
        <p:spPr>
          <a:xfrm>
            <a:off x="342900" y="2578688"/>
            <a:ext cx="8323118" cy="338554"/>
          </a:xfrm>
          <a:prstGeom prst="rect">
            <a:avLst/>
          </a:prstGeom>
          <a:noFill/>
        </p:spPr>
        <p:txBody>
          <a:bodyPr wrap="square" rtlCol="0">
            <a:spAutoFit/>
          </a:bodyPr>
          <a:lstStyle/>
          <a:p>
            <a:pPr marL="285750" indent="-285750">
              <a:buFontTx/>
              <a:buChar char="‒"/>
            </a:pPr>
            <a:r>
              <a:rPr lang="vi-VN" sz="1600" dirty="0" smtClean="0">
                <a:latin typeface="+mj-lt"/>
              </a:rPr>
              <a:t>Định nghĩa</a:t>
            </a:r>
            <a:endParaRPr lang="vi-VN" sz="1600" dirty="0">
              <a:latin typeface="+mj-lt"/>
            </a:endParaRPr>
          </a:p>
        </p:txBody>
      </p:sp>
      <p:sp>
        <p:nvSpPr>
          <p:cNvPr id="12" name="TextBox 11"/>
          <p:cNvSpPr txBox="1"/>
          <p:nvPr/>
        </p:nvSpPr>
        <p:spPr>
          <a:xfrm>
            <a:off x="342900" y="2824909"/>
            <a:ext cx="8323118" cy="338554"/>
          </a:xfrm>
          <a:prstGeom prst="rect">
            <a:avLst/>
          </a:prstGeom>
          <a:noFill/>
        </p:spPr>
        <p:txBody>
          <a:bodyPr wrap="square" rtlCol="0">
            <a:spAutoFit/>
          </a:bodyPr>
          <a:lstStyle/>
          <a:p>
            <a:pPr marL="285750" indent="-285750">
              <a:buFont typeface="Times New Roman" panose="02020603050405020304" pitchFamily="18" charset="0"/>
              <a:buChar char="‒"/>
            </a:pPr>
            <a:r>
              <a:rPr lang="vi-VN" sz="1600" dirty="0" smtClean="0">
                <a:latin typeface="+mj-lt"/>
              </a:rPr>
              <a:t>Nguyên nhân</a:t>
            </a:r>
            <a:endParaRPr lang="vi-VN" sz="1600" dirty="0">
              <a:latin typeface="+mj-lt"/>
            </a:endParaRPr>
          </a:p>
        </p:txBody>
      </p:sp>
      <p:sp>
        <p:nvSpPr>
          <p:cNvPr id="13" name="TextBox 12"/>
          <p:cNvSpPr txBox="1"/>
          <p:nvPr/>
        </p:nvSpPr>
        <p:spPr>
          <a:xfrm>
            <a:off x="342900" y="3132686"/>
            <a:ext cx="8323118" cy="338554"/>
          </a:xfrm>
          <a:prstGeom prst="rect">
            <a:avLst/>
          </a:prstGeom>
          <a:noFill/>
        </p:spPr>
        <p:txBody>
          <a:bodyPr wrap="square" rtlCol="0">
            <a:spAutoFit/>
          </a:bodyPr>
          <a:lstStyle/>
          <a:p>
            <a:pPr marL="285750" indent="-285750">
              <a:buFont typeface="Times New Roman" panose="02020603050405020304" pitchFamily="18" charset="0"/>
              <a:buChar char="‒"/>
            </a:pPr>
            <a:r>
              <a:rPr lang="vi-VN" sz="1600" dirty="0" smtClean="0">
                <a:latin typeface="+mj-lt"/>
              </a:rPr>
              <a:t>Giải pháp</a:t>
            </a:r>
            <a:endParaRPr lang="vi-VN" sz="1600" dirty="0">
              <a:latin typeface="+mj-lt"/>
            </a:endParaRPr>
          </a:p>
        </p:txBody>
      </p:sp>
    </p:spTree>
    <p:extLst>
      <p:ext uri="{BB962C8B-B14F-4D97-AF65-F5344CB8AC3E}">
        <p14:creationId xmlns:p14="http://schemas.microsoft.com/office/powerpoint/2010/main" val="1752696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1" grpId="0"/>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15" name="Google Shape;495;p61"/>
          <p:cNvSpPr txBox="1">
            <a:spLocks/>
          </p:cNvSpPr>
          <p:nvPr/>
        </p:nvSpPr>
        <p:spPr>
          <a:xfrm>
            <a:off x="3126905" y="407181"/>
            <a:ext cx="3263504"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lgn="ctr">
              <a:buFont typeface="Montserrat"/>
              <a:buNone/>
            </a:pPr>
            <a:r>
              <a:rPr lang="vi-VN" sz="2800" dirty="0" smtClean="0">
                <a:latin typeface="Vidaloka" panose="020B0604020202020204" charset="0"/>
              </a:rPr>
              <a:t>CƠ SỞ LÝ THUYẾT</a:t>
            </a:r>
            <a:endParaRPr lang="vi-VN" sz="2800" dirty="0">
              <a:latin typeface="Vidaloka" panose="020B0604020202020204" charset="0"/>
            </a:endParaRPr>
          </a:p>
        </p:txBody>
      </p:sp>
      <p:sp>
        <p:nvSpPr>
          <p:cNvPr id="16" name="Google Shape;503;p61"/>
          <p:cNvSpPr txBox="1">
            <a:spLocks noGrp="1"/>
          </p:cNvSpPr>
          <p:nvPr>
            <p:ph type="title"/>
          </p:nvPr>
        </p:nvSpPr>
        <p:spPr>
          <a:xfrm>
            <a:off x="2087705" y="251931"/>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3800" dirty="0" smtClean="0">
                <a:latin typeface="Vidaloka" panose="020B0604020202020204" charset="0"/>
              </a:rPr>
              <a:t>02</a:t>
            </a:r>
            <a:endParaRPr sz="3800" dirty="0">
              <a:latin typeface="Vidaloka" panose="020B0604020202020204" charset="0"/>
            </a:endParaRPr>
          </a:p>
        </p:txBody>
      </p:sp>
      <p:cxnSp>
        <p:nvCxnSpPr>
          <p:cNvPr id="17" name="Straight Connector 16"/>
          <p:cNvCxnSpPr/>
          <p:nvPr/>
        </p:nvCxnSpPr>
        <p:spPr>
          <a:xfrm>
            <a:off x="2960541" y="830927"/>
            <a:ext cx="3782291" cy="20782"/>
          </a:xfrm>
          <a:prstGeom prst="line">
            <a:avLst/>
          </a:prstGeom>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238991" y="851709"/>
            <a:ext cx="2098964" cy="400110"/>
          </a:xfrm>
          <a:prstGeom prst="rect">
            <a:avLst/>
          </a:prstGeom>
          <a:noFill/>
        </p:spPr>
        <p:txBody>
          <a:bodyPr wrap="square" rtlCol="0">
            <a:spAutoFit/>
          </a:bodyPr>
          <a:lstStyle/>
          <a:p>
            <a:r>
              <a:rPr lang="vi-VN" sz="2000" b="1" dirty="0" smtClean="0">
                <a:latin typeface="+mj-lt"/>
              </a:rPr>
              <a:t>Google Colab</a:t>
            </a:r>
            <a:endParaRPr lang="vi-VN" sz="2000" b="1" dirty="0">
              <a:latin typeface="+mj-lt"/>
            </a:endParaRPr>
          </a:p>
        </p:txBody>
      </p:sp>
      <p:sp>
        <p:nvSpPr>
          <p:cNvPr id="4" name="TextBox 3"/>
          <p:cNvSpPr txBox="1"/>
          <p:nvPr/>
        </p:nvSpPr>
        <p:spPr>
          <a:xfrm>
            <a:off x="238991" y="1251819"/>
            <a:ext cx="1569027" cy="369332"/>
          </a:xfrm>
          <a:prstGeom prst="rect">
            <a:avLst/>
          </a:prstGeom>
          <a:noFill/>
        </p:spPr>
        <p:txBody>
          <a:bodyPr wrap="square" rtlCol="0">
            <a:spAutoFit/>
          </a:bodyPr>
          <a:lstStyle/>
          <a:p>
            <a:r>
              <a:rPr lang="vi-VN" sz="1800" dirty="0" smtClean="0">
                <a:latin typeface="+mj-lt"/>
              </a:rPr>
              <a:t>Định nghĩa</a:t>
            </a:r>
            <a:endParaRPr lang="vi-VN" sz="1800" dirty="0">
              <a:latin typeface="+mj-lt"/>
            </a:endParaRPr>
          </a:p>
        </p:txBody>
      </p:sp>
      <p:sp>
        <p:nvSpPr>
          <p:cNvPr id="21" name="TextBox 20"/>
          <p:cNvSpPr txBox="1"/>
          <p:nvPr/>
        </p:nvSpPr>
        <p:spPr>
          <a:xfrm>
            <a:off x="238990" y="1666931"/>
            <a:ext cx="2098965" cy="369332"/>
          </a:xfrm>
          <a:prstGeom prst="rect">
            <a:avLst/>
          </a:prstGeom>
          <a:noFill/>
        </p:spPr>
        <p:txBody>
          <a:bodyPr wrap="square" rtlCol="0">
            <a:spAutoFit/>
          </a:bodyPr>
          <a:lstStyle/>
          <a:p>
            <a:r>
              <a:rPr lang="vi-VN" sz="1800" dirty="0" smtClean="0">
                <a:latin typeface="+mj-lt"/>
              </a:rPr>
              <a:t>Ứng dụng</a:t>
            </a:r>
            <a:endParaRPr lang="vi-VN" sz="1800" dirty="0">
              <a:latin typeface="+mj-lt"/>
            </a:endParaRPr>
          </a:p>
        </p:txBody>
      </p:sp>
      <p:sp>
        <p:nvSpPr>
          <p:cNvPr id="10" name="TextBox 9"/>
          <p:cNvSpPr txBox="1"/>
          <p:nvPr/>
        </p:nvSpPr>
        <p:spPr>
          <a:xfrm>
            <a:off x="238993" y="2041027"/>
            <a:ext cx="1569027" cy="369332"/>
          </a:xfrm>
          <a:prstGeom prst="rect">
            <a:avLst/>
          </a:prstGeom>
          <a:noFill/>
        </p:spPr>
        <p:txBody>
          <a:bodyPr wrap="square" rtlCol="0">
            <a:spAutoFit/>
          </a:bodyPr>
          <a:lstStyle/>
          <a:p>
            <a:r>
              <a:rPr lang="vi-VN" sz="1800" dirty="0" smtClean="0">
                <a:latin typeface="+mj-lt"/>
              </a:rPr>
              <a:t>Ưu điểm</a:t>
            </a:r>
            <a:endParaRPr lang="vi-VN" sz="1800" dirty="0">
              <a:latin typeface="+mj-lt"/>
            </a:endParaRPr>
          </a:p>
        </p:txBody>
      </p:sp>
      <p:sp>
        <p:nvSpPr>
          <p:cNvPr id="11" name="TextBox 10"/>
          <p:cNvSpPr txBox="1"/>
          <p:nvPr/>
        </p:nvSpPr>
        <p:spPr>
          <a:xfrm>
            <a:off x="238990" y="2382357"/>
            <a:ext cx="2098965" cy="369332"/>
          </a:xfrm>
          <a:prstGeom prst="rect">
            <a:avLst/>
          </a:prstGeom>
          <a:noFill/>
        </p:spPr>
        <p:txBody>
          <a:bodyPr wrap="square" rtlCol="0">
            <a:spAutoFit/>
          </a:bodyPr>
          <a:lstStyle/>
          <a:p>
            <a:r>
              <a:rPr lang="vi-VN" sz="1800" dirty="0" smtClean="0">
                <a:latin typeface="+mj-lt"/>
              </a:rPr>
              <a:t>Nhược điểm</a:t>
            </a:r>
            <a:endParaRPr lang="vi-VN" sz="1800" dirty="0">
              <a:latin typeface="+mj-lt"/>
            </a:endParaRPr>
          </a:p>
        </p:txBody>
      </p:sp>
      <p:sp>
        <p:nvSpPr>
          <p:cNvPr id="20" name="TextBox 19"/>
          <p:cNvSpPr txBox="1"/>
          <p:nvPr/>
        </p:nvSpPr>
        <p:spPr>
          <a:xfrm>
            <a:off x="238990" y="2751689"/>
            <a:ext cx="2098965" cy="369332"/>
          </a:xfrm>
          <a:prstGeom prst="rect">
            <a:avLst/>
          </a:prstGeom>
          <a:noFill/>
        </p:spPr>
        <p:txBody>
          <a:bodyPr wrap="square" rtlCol="0">
            <a:spAutoFit/>
          </a:bodyPr>
          <a:lstStyle/>
          <a:p>
            <a:r>
              <a:rPr lang="vi-VN" sz="1800" dirty="0" smtClean="0">
                <a:latin typeface="+mj-lt"/>
              </a:rPr>
              <a:t>Tính năng</a:t>
            </a:r>
            <a:endParaRPr lang="vi-VN" sz="1800" dirty="0">
              <a:latin typeface="+mj-lt"/>
            </a:endParaRPr>
          </a:p>
        </p:txBody>
      </p:sp>
      <p:sp>
        <p:nvSpPr>
          <p:cNvPr id="23" name="TextBox 22"/>
          <p:cNvSpPr txBox="1"/>
          <p:nvPr/>
        </p:nvSpPr>
        <p:spPr>
          <a:xfrm>
            <a:off x="238991" y="3062241"/>
            <a:ext cx="3106882" cy="400110"/>
          </a:xfrm>
          <a:prstGeom prst="rect">
            <a:avLst/>
          </a:prstGeom>
          <a:noFill/>
        </p:spPr>
        <p:txBody>
          <a:bodyPr wrap="square" rtlCol="0">
            <a:spAutoFit/>
          </a:bodyPr>
          <a:lstStyle/>
          <a:p>
            <a:r>
              <a:rPr lang="vi-VN" sz="2000" b="1" smtClean="0">
                <a:latin typeface="+mj-lt"/>
              </a:rPr>
              <a:t>Các công trình nghiên cứu</a:t>
            </a:r>
            <a:endParaRPr lang="vi-VN" sz="2000" b="1" dirty="0">
              <a:latin typeface="+mj-lt"/>
            </a:endParaRPr>
          </a:p>
        </p:txBody>
      </p:sp>
    </p:spTree>
    <p:extLst>
      <p:ext uri="{BB962C8B-B14F-4D97-AF65-F5344CB8AC3E}">
        <p14:creationId xmlns:p14="http://schemas.microsoft.com/office/powerpoint/2010/main" val="1329179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1" grpId="0"/>
      <p:bldP spid="10" grpId="0"/>
      <p:bldP spid="11" grpId="0"/>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11" name="Google Shape;503;p61"/>
          <p:cNvSpPr txBox="1">
            <a:spLocks noGrp="1"/>
          </p:cNvSpPr>
          <p:nvPr>
            <p:ph type="title"/>
          </p:nvPr>
        </p:nvSpPr>
        <p:spPr>
          <a:xfrm>
            <a:off x="2648813" y="2026324"/>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3800" dirty="0" smtClean="0">
                <a:latin typeface="Vidaloka" panose="020B0604020202020204" charset="0"/>
              </a:rPr>
              <a:t>03</a:t>
            </a:r>
            <a:endParaRPr sz="3800" dirty="0">
              <a:latin typeface="Vidaloka" panose="020B0604020202020204" charset="0"/>
            </a:endParaRPr>
          </a:p>
        </p:txBody>
      </p:sp>
      <p:sp>
        <p:nvSpPr>
          <p:cNvPr id="10" name="Google Shape;495;p61"/>
          <p:cNvSpPr txBox="1">
            <a:spLocks noGrp="1"/>
          </p:cNvSpPr>
          <p:nvPr>
            <p:ph type="subTitle" idx="1"/>
          </p:nvPr>
        </p:nvSpPr>
        <p:spPr>
          <a:xfrm>
            <a:off x="3813464" y="2103949"/>
            <a:ext cx="4676669"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2400" dirty="0" smtClean="0"/>
              <a:t>HIỆN THỰC HÓA NGHIÊN CỨU</a:t>
            </a:r>
            <a:endParaRPr sz="2400" dirty="0">
              <a:latin typeface="Vidaloka" panose="020B0604020202020204" charset="0"/>
            </a:endParaRPr>
          </a:p>
        </p:txBody>
      </p:sp>
      <p:cxnSp>
        <p:nvCxnSpPr>
          <p:cNvPr id="3" name="Straight Connector 2"/>
          <p:cNvCxnSpPr/>
          <p:nvPr/>
        </p:nvCxnSpPr>
        <p:spPr>
          <a:xfrm>
            <a:off x="3813464" y="2026324"/>
            <a:ext cx="0" cy="51225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612753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9745</TotalTime>
  <Words>617</Words>
  <Application>Microsoft Office PowerPoint</Application>
  <PresentationFormat>On-screen Show (16:9)</PresentationFormat>
  <Paragraphs>141</Paragraphs>
  <Slides>29</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Montserrat</vt:lpstr>
      <vt:lpstr>Calibri Light</vt:lpstr>
      <vt:lpstr>Vidaloka</vt:lpstr>
      <vt:lpstr>Calibri</vt:lpstr>
      <vt:lpstr>Times New Roman</vt:lpstr>
      <vt:lpstr>Arial</vt:lpstr>
      <vt:lpstr>Office Theme</vt:lpstr>
      <vt:lpstr>PowerPoint Presentation</vt:lpstr>
      <vt:lpstr>Nội dung thuyết trình</vt:lpstr>
      <vt:lpstr>01</vt:lpstr>
      <vt:lpstr>01</vt:lpstr>
      <vt:lpstr>02</vt:lpstr>
      <vt:lpstr>02</vt:lpstr>
      <vt:lpstr>02</vt:lpstr>
      <vt:lpstr>02</vt:lpstr>
      <vt:lpstr>03</vt:lpstr>
      <vt:lpstr>03</vt:lpstr>
      <vt:lpstr>03</vt:lpstr>
      <vt:lpstr>03</vt:lpstr>
      <vt:lpstr>04</vt:lpstr>
      <vt:lpstr>04</vt:lpstr>
      <vt:lpstr>04</vt:lpstr>
      <vt:lpstr>04</vt:lpstr>
      <vt:lpstr>04</vt:lpstr>
      <vt:lpstr>04</vt:lpstr>
      <vt:lpstr>04</vt:lpstr>
      <vt:lpstr>04</vt:lpstr>
      <vt:lpstr>04</vt:lpstr>
      <vt:lpstr>04</vt:lpstr>
      <vt:lpstr>04</vt:lpstr>
      <vt:lpstr>04</vt:lpstr>
      <vt:lpstr>04</vt:lpstr>
      <vt:lpstr>04</vt:lpstr>
      <vt:lpstr>05</vt:lpstr>
      <vt:lpstr>05</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 of contents</dc:title>
  <dc:creator>vinh</dc:creator>
  <cp:lastModifiedBy>vinh</cp:lastModifiedBy>
  <cp:revision>56</cp:revision>
  <dcterms:modified xsi:type="dcterms:W3CDTF">2024-07-31T14:20:13Z</dcterms:modified>
</cp:coreProperties>
</file>