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9"/>
  </p:notesMasterIdLst>
  <p:sldIdLst>
    <p:sldId id="256" r:id="rId2"/>
    <p:sldId id="257" r:id="rId3"/>
    <p:sldId id="258" r:id="rId4"/>
    <p:sldId id="259" r:id="rId5"/>
    <p:sldId id="260" r:id="rId6"/>
    <p:sldId id="261" r:id="rId7"/>
    <p:sldId id="262" r:id="rId8"/>
    <p:sldId id="356" r:id="rId9"/>
    <p:sldId id="263" r:id="rId10"/>
    <p:sldId id="264" r:id="rId11"/>
    <p:sldId id="265" r:id="rId12"/>
    <p:sldId id="266" r:id="rId13"/>
    <p:sldId id="267" r:id="rId14"/>
    <p:sldId id="268" r:id="rId15"/>
    <p:sldId id="269" r:id="rId16"/>
    <p:sldId id="270" r:id="rId17"/>
    <p:sldId id="271" r:id="rId18"/>
    <p:sldId id="272" r:id="rId19"/>
    <p:sldId id="273" r:id="rId20"/>
    <p:sldId id="357" r:id="rId21"/>
    <p:sldId id="358" r:id="rId22"/>
    <p:sldId id="359" r:id="rId23"/>
    <p:sldId id="361" r:id="rId24"/>
    <p:sldId id="362" r:id="rId25"/>
    <p:sldId id="363" r:id="rId26"/>
    <p:sldId id="364" r:id="rId27"/>
    <p:sldId id="365" r:id="rId28"/>
    <p:sldId id="366" r:id="rId29"/>
    <p:sldId id="367" r:id="rId30"/>
    <p:sldId id="368" r:id="rId31"/>
    <p:sldId id="369" r:id="rId32"/>
    <p:sldId id="370" r:id="rId33"/>
    <p:sldId id="371" r:id="rId34"/>
    <p:sldId id="372" r:id="rId35"/>
    <p:sldId id="274" r:id="rId36"/>
    <p:sldId id="275" r:id="rId37"/>
    <p:sldId id="276" r:id="rId38"/>
    <p:sldId id="277" r:id="rId39"/>
    <p:sldId id="278" r:id="rId40"/>
    <p:sldId id="279" r:id="rId41"/>
    <p:sldId id="280" r:id="rId42"/>
    <p:sldId id="281" r:id="rId43"/>
    <p:sldId id="282" r:id="rId44"/>
    <p:sldId id="283" r:id="rId45"/>
    <p:sldId id="284" r:id="rId46"/>
    <p:sldId id="285" r:id="rId47"/>
    <p:sldId id="286" r:id="rId48"/>
    <p:sldId id="287" r:id="rId49"/>
    <p:sldId id="288" r:id="rId50"/>
    <p:sldId id="289" r:id="rId51"/>
    <p:sldId id="290" r:id="rId52"/>
    <p:sldId id="291" r:id="rId53"/>
    <p:sldId id="292" r:id="rId54"/>
    <p:sldId id="293" r:id="rId55"/>
    <p:sldId id="294" r:id="rId56"/>
    <p:sldId id="295" r:id="rId57"/>
    <p:sldId id="297" r:id="rId58"/>
    <p:sldId id="298" r:id="rId59"/>
    <p:sldId id="299" r:id="rId60"/>
    <p:sldId id="300" r:id="rId61"/>
    <p:sldId id="301" r:id="rId62"/>
    <p:sldId id="302" r:id="rId63"/>
    <p:sldId id="303" r:id="rId64"/>
    <p:sldId id="304" r:id="rId65"/>
    <p:sldId id="305" r:id="rId66"/>
    <p:sldId id="306" r:id="rId67"/>
    <p:sldId id="307" r:id="rId68"/>
    <p:sldId id="308" r:id="rId69"/>
    <p:sldId id="309" r:id="rId70"/>
    <p:sldId id="310" r:id="rId71"/>
    <p:sldId id="311" r:id="rId72"/>
    <p:sldId id="312" r:id="rId73"/>
    <p:sldId id="313" r:id="rId74"/>
    <p:sldId id="314" r:id="rId75"/>
    <p:sldId id="315" r:id="rId76"/>
    <p:sldId id="316" r:id="rId77"/>
    <p:sldId id="317" r:id="rId78"/>
    <p:sldId id="318" r:id="rId79"/>
    <p:sldId id="319" r:id="rId80"/>
    <p:sldId id="320" r:id="rId81"/>
    <p:sldId id="321" r:id="rId82"/>
    <p:sldId id="322" r:id="rId83"/>
    <p:sldId id="323" r:id="rId84"/>
    <p:sldId id="324" r:id="rId85"/>
    <p:sldId id="325" r:id="rId86"/>
    <p:sldId id="326" r:id="rId87"/>
    <p:sldId id="327" r:id="rId88"/>
    <p:sldId id="328" r:id="rId89"/>
    <p:sldId id="329" r:id="rId90"/>
    <p:sldId id="385" r:id="rId91"/>
    <p:sldId id="330" r:id="rId92"/>
    <p:sldId id="331" r:id="rId93"/>
    <p:sldId id="332" r:id="rId94"/>
    <p:sldId id="333" r:id="rId95"/>
    <p:sldId id="334" r:id="rId96"/>
    <p:sldId id="335" r:id="rId97"/>
    <p:sldId id="336" r:id="rId98"/>
    <p:sldId id="337" r:id="rId99"/>
    <p:sldId id="338" r:id="rId100"/>
    <p:sldId id="339" r:id="rId101"/>
    <p:sldId id="340" r:id="rId102"/>
    <p:sldId id="341" r:id="rId103"/>
    <p:sldId id="342" r:id="rId104"/>
    <p:sldId id="343" r:id="rId105"/>
    <p:sldId id="344" r:id="rId106"/>
    <p:sldId id="345" r:id="rId107"/>
    <p:sldId id="346" r:id="rId108"/>
    <p:sldId id="381" r:id="rId109"/>
    <p:sldId id="382" r:id="rId110"/>
    <p:sldId id="383" r:id="rId111"/>
    <p:sldId id="384" r:id="rId112"/>
    <p:sldId id="380" r:id="rId113"/>
    <p:sldId id="347" r:id="rId114"/>
    <p:sldId id="348" r:id="rId115"/>
    <p:sldId id="349" r:id="rId116"/>
    <p:sldId id="350" r:id="rId117"/>
    <p:sldId id="351" r:id="rId118"/>
    <p:sldId id="352" r:id="rId119"/>
    <p:sldId id="373" r:id="rId120"/>
    <p:sldId id="374" r:id="rId121"/>
    <p:sldId id="375" r:id="rId122"/>
    <p:sldId id="376" r:id="rId123"/>
    <p:sldId id="377" r:id="rId124"/>
    <p:sldId id="378" r:id="rId125"/>
    <p:sldId id="379" r:id="rId126"/>
    <p:sldId id="353" r:id="rId127"/>
    <p:sldId id="354" r:id="rId128"/>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Style moye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8208" autoAdjust="0"/>
  </p:normalViewPr>
  <p:slideViewPr>
    <p:cSldViewPr>
      <p:cViewPr varScale="1">
        <p:scale>
          <a:sx n="72" d="100"/>
          <a:sy n="72" d="100"/>
        </p:scale>
        <p:origin x="1314" y="6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tableStyles" Target="tableStyle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56C2F5D-C2B9-4962-98BD-37620929EFBC}" type="datetimeFigureOut">
              <a:rPr lang="fr-FR" smtClean="0"/>
              <a:pPr/>
              <a:t>25/09/2018</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F227B9D-855C-4F56-8B49-81D4D5A48CC2}" type="slidenum">
              <a:rPr lang="fr-FR" smtClean="0"/>
              <a:pPr/>
              <a:t>‹#›</a:t>
            </a:fld>
            <a:endParaRPr lang="fr-F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AF227B9D-855C-4F56-8B49-81D4D5A48CC2}" type="slidenum">
              <a:rPr lang="fr-FR" smtClean="0"/>
              <a:pPr/>
              <a:t>38</a:t>
            </a:fld>
            <a:endParaRPr lang="fr-F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a:t>Cliquez pour modifier le style du titre</a:t>
            </a: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Cliquez pour modifier le style des sous-titres du masque</a:t>
            </a:r>
          </a:p>
        </p:txBody>
      </p:sp>
      <p:sp>
        <p:nvSpPr>
          <p:cNvPr id="4" name="Espace réservé de la date 3"/>
          <p:cNvSpPr>
            <a:spLocks noGrp="1"/>
          </p:cNvSpPr>
          <p:nvPr>
            <p:ph type="dt" sz="half" idx="10"/>
          </p:nvPr>
        </p:nvSpPr>
        <p:spPr/>
        <p:txBody>
          <a:bodyPr/>
          <a:lstStyle/>
          <a:p>
            <a:fld id="{D2FB0DFD-F49B-45A7-B45A-ECF91921752D}" type="datetime1">
              <a:rPr lang="fr-FR" smtClean="0"/>
              <a:pPr/>
              <a:t>25/09/2018</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6E8258A7-CA86-481B-9088-7761BD1AC277}" type="slidenum">
              <a:rPr lang="fr-FR" smtClean="0"/>
              <a:pPr/>
              <a:t>‹#›</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texte vertical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3E5D7B2D-3060-4977-9DF9-132D67027CEB}" type="datetime1">
              <a:rPr lang="fr-FR" smtClean="0"/>
              <a:pPr/>
              <a:t>25/09/2018</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6E8258A7-CA86-481B-9088-7761BD1AC277}" type="slidenum">
              <a:rPr lang="fr-FR" smtClean="0"/>
              <a:pPr/>
              <a:t>‹#›</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a:t>Cliquez pour modifier le style du titre</a:t>
            </a: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D609FF4B-820C-4363-A0BE-8DD3EF672BA6}" type="datetime1">
              <a:rPr lang="fr-FR" smtClean="0"/>
              <a:pPr/>
              <a:t>25/09/2018</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6E8258A7-CA86-481B-9088-7761BD1AC277}" type="slidenum">
              <a:rPr lang="fr-FR" smtClean="0"/>
              <a:pPr/>
              <a:t>‹#›</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A71A2CC4-010D-4899-B898-CD4D7CD55A97}" type="datetime1">
              <a:rPr lang="fr-FR" smtClean="0"/>
              <a:pPr/>
              <a:t>25/09/2018</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6E8258A7-CA86-481B-9088-7761BD1AC277}" type="slidenum">
              <a:rPr lang="fr-FR" smtClean="0"/>
              <a:pPr/>
              <a:t>‹#›</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a:t>Cliquez pour modifier le style du titre</a:t>
            </a: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Espace réservé de la date 3"/>
          <p:cNvSpPr>
            <a:spLocks noGrp="1"/>
          </p:cNvSpPr>
          <p:nvPr>
            <p:ph type="dt" sz="half" idx="10"/>
          </p:nvPr>
        </p:nvSpPr>
        <p:spPr/>
        <p:txBody>
          <a:bodyPr/>
          <a:lstStyle/>
          <a:p>
            <a:fld id="{D0EBFCBE-2543-41A7-AD07-AD51D360A911}" type="datetime1">
              <a:rPr lang="fr-FR" smtClean="0"/>
              <a:pPr/>
              <a:t>25/09/2018</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6E8258A7-CA86-481B-9088-7761BD1AC277}" type="slidenum">
              <a:rPr lang="fr-FR" smtClean="0"/>
              <a:pPr/>
              <a:t>‹#›</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p:cNvSpPr>
            <a:spLocks noGrp="1"/>
          </p:cNvSpPr>
          <p:nvPr>
            <p:ph type="dt" sz="half" idx="10"/>
          </p:nvPr>
        </p:nvSpPr>
        <p:spPr/>
        <p:txBody>
          <a:bodyPr/>
          <a:lstStyle/>
          <a:p>
            <a:fld id="{43A043EA-4E53-4D1D-BCED-576A0DD3DA13}" type="datetime1">
              <a:rPr lang="fr-FR" smtClean="0"/>
              <a:pPr/>
              <a:t>25/09/2018</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6E8258A7-CA86-481B-9088-7761BD1AC277}" type="slidenum">
              <a:rPr lang="fr-FR" smtClean="0"/>
              <a:pPr/>
              <a:t>‹#›</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a:t>Cliquez pour modifier le style du titre</a:t>
            </a: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p:cNvSpPr>
            <a:spLocks noGrp="1"/>
          </p:cNvSpPr>
          <p:nvPr>
            <p:ph type="dt" sz="half" idx="10"/>
          </p:nvPr>
        </p:nvSpPr>
        <p:spPr/>
        <p:txBody>
          <a:bodyPr/>
          <a:lstStyle/>
          <a:p>
            <a:fld id="{C7575F70-CBE4-45BA-9957-A930B883B4D8}" type="datetime1">
              <a:rPr lang="fr-FR" smtClean="0"/>
              <a:pPr/>
              <a:t>25/09/2018</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6E8258A7-CA86-481B-9088-7761BD1AC277}" type="slidenum">
              <a:rPr lang="fr-FR" smtClean="0"/>
              <a:pPr/>
              <a:t>‹#›</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e la date 2"/>
          <p:cNvSpPr>
            <a:spLocks noGrp="1"/>
          </p:cNvSpPr>
          <p:nvPr>
            <p:ph type="dt" sz="half" idx="10"/>
          </p:nvPr>
        </p:nvSpPr>
        <p:spPr/>
        <p:txBody>
          <a:bodyPr/>
          <a:lstStyle/>
          <a:p>
            <a:fld id="{13C5C697-C76F-4C57-B5DB-424DEF258143}" type="datetime1">
              <a:rPr lang="fr-FR" smtClean="0"/>
              <a:pPr/>
              <a:t>25/09/2018</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6E8258A7-CA86-481B-9088-7761BD1AC277}" type="slidenum">
              <a:rPr lang="fr-FR" smtClean="0"/>
              <a:pPr/>
              <a:t>‹#›</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CA345E17-B126-4818-BD11-1FEEDDFBBCE0}" type="datetime1">
              <a:rPr lang="fr-FR" smtClean="0"/>
              <a:pPr/>
              <a:t>25/09/2018</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6E8258A7-CA86-481B-9088-7761BD1AC277}" type="slidenum">
              <a:rPr lang="fr-FR" smtClean="0"/>
              <a:pPr/>
              <a:t>‹#›</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a:t>Cliquez pour modifier le style du titre</a:t>
            </a: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Espace réservé de la date 4"/>
          <p:cNvSpPr>
            <a:spLocks noGrp="1"/>
          </p:cNvSpPr>
          <p:nvPr>
            <p:ph type="dt" sz="half" idx="10"/>
          </p:nvPr>
        </p:nvSpPr>
        <p:spPr/>
        <p:txBody>
          <a:bodyPr/>
          <a:lstStyle/>
          <a:p>
            <a:fld id="{4E0F1772-2438-4F7B-A596-D856031FBB68}" type="datetime1">
              <a:rPr lang="fr-FR" smtClean="0"/>
              <a:pPr/>
              <a:t>25/09/2018</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6E8258A7-CA86-481B-9088-7761BD1AC277}" type="slidenum">
              <a:rPr lang="fr-FR" smtClean="0"/>
              <a:pPr/>
              <a:t>‹#›</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a:t>Cliquez pour modifier le style du titre</a:t>
            </a: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Espace réservé de la date 4"/>
          <p:cNvSpPr>
            <a:spLocks noGrp="1"/>
          </p:cNvSpPr>
          <p:nvPr>
            <p:ph type="dt" sz="half" idx="10"/>
          </p:nvPr>
        </p:nvSpPr>
        <p:spPr/>
        <p:txBody>
          <a:bodyPr/>
          <a:lstStyle/>
          <a:p>
            <a:fld id="{3778AA02-CDA1-4527-A692-BD65C8AC4FD6}" type="datetime1">
              <a:rPr lang="fr-FR" smtClean="0"/>
              <a:pPr/>
              <a:t>25/09/2018</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6E8258A7-CA86-481B-9088-7761BD1AC277}" type="slidenum">
              <a:rPr lang="fr-FR" smtClean="0"/>
              <a:pPr/>
              <a:t>‹#›</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a:t>Cliquez pour modifier le style du titre</a:t>
            </a:r>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518818-18EC-4076-B890-C615FC5EBBA9}" type="datetime1">
              <a:rPr lang="fr-FR" smtClean="0"/>
              <a:pPr/>
              <a:t>25/09/2018</a:t>
            </a:fld>
            <a:endParaRPr lang="fr-F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8258A7-CA86-481B-9088-7761BD1AC277}" type="slidenum">
              <a:rPr lang="fr-FR" smtClean="0"/>
              <a:pPr/>
              <a:t>‹#›</a:t>
            </a:fld>
            <a:endParaRPr lang="fr-F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package" Target="../embeddings/Microsoft_Word_Document.docx"/><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1.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0" y="494670"/>
            <a:ext cx="9144000" cy="470898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2000" b="1" i="0" u="none" strike="noStrike" cap="none" normalizeH="0" baseline="0" dirty="0">
                <a:ln>
                  <a:noFill/>
                </a:ln>
                <a:solidFill>
                  <a:schemeClr val="tx1"/>
                </a:solidFill>
                <a:effectLst/>
                <a:latin typeface="Times New Roman" pitchFamily="18" charset="0"/>
                <a:cs typeface="Times New Roman" pitchFamily="18" charset="0"/>
              </a:rPr>
              <a:t>LANGAGE DE PROGRAMMATION ORIENTE OBJET C++</a:t>
            </a:r>
            <a:endParaRPr kumimoji="0" lang="fr-FR" sz="2000" b="1"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fr-FR" sz="20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fr-FR" sz="20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fr-FR" sz="20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(E.T. : </a:t>
            </a:r>
            <a:r>
              <a:rPr lang="fr-FR" sz="2000" b="1" dirty="0">
                <a:latin typeface="Times New Roman" pitchFamily="18" charset="0"/>
                <a:ea typeface="Times New Roman" pitchFamily="18" charset="0"/>
                <a:cs typeface="Times New Roman" pitchFamily="18" charset="0"/>
              </a:rPr>
              <a:t>12</a:t>
            </a:r>
            <a:r>
              <a:rPr kumimoji="0" lang="fr-FR" sz="20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heures, E.D. : </a:t>
            </a:r>
            <a:r>
              <a:rPr lang="fr-FR" sz="2000" b="1" dirty="0">
                <a:latin typeface="Times New Roman" pitchFamily="18" charset="0"/>
                <a:ea typeface="Times New Roman" pitchFamily="18" charset="0"/>
                <a:cs typeface="Times New Roman" pitchFamily="18" charset="0"/>
              </a:rPr>
              <a:t>12</a:t>
            </a:r>
            <a:r>
              <a:rPr kumimoji="0" lang="fr-FR" sz="20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heures, E.P. : 12 heures)</a:t>
            </a:r>
            <a:endParaRPr kumimoji="0" lang="fr-FR" sz="20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fr-FR" sz="20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Année Universitaire 2017/2018</a:t>
            </a:r>
          </a:p>
          <a:p>
            <a:pPr marL="0" marR="0" lvl="0" indent="0" algn="ctr" defTabSz="914400" rtl="0" eaLnBrk="0" fontAlgn="base" latinLnBrk="0" hangingPunct="0">
              <a:lnSpc>
                <a:spcPct val="100000"/>
              </a:lnSpc>
              <a:spcBef>
                <a:spcPct val="0"/>
              </a:spcBef>
              <a:spcAft>
                <a:spcPct val="0"/>
              </a:spcAft>
              <a:buClrTx/>
              <a:buSzTx/>
              <a:buFontTx/>
              <a:buNone/>
              <a:tabLst/>
            </a:pPr>
            <a:endParaRPr lang="en-GB" sz="2000" b="1" dirty="0">
              <a:latin typeface="Times New Roman" pitchFamily="18" charset="0"/>
              <a:ea typeface="Times New Roman" pitchFamily="18"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lang="en-GB" sz="2000" b="1" dirty="0">
              <a:latin typeface="Times New Roman" pitchFamily="18" charset="0"/>
              <a:ea typeface="Times New Roman" pitchFamily="18"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GB" sz="20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endParaRPr kumimoji="0" lang="fr-FR" sz="20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fr-FR" sz="20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fr-FR" sz="20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Monsieur RAKOTOASIMBAHOAKA CYPRIEN ROBERT,</a:t>
            </a:r>
          </a:p>
          <a:p>
            <a:pPr marL="0" marR="0" lvl="0" indent="0" algn="ctr" defTabSz="914400" rtl="0" eaLnBrk="0" fontAlgn="base" latinLnBrk="0" hangingPunct="0">
              <a:lnSpc>
                <a:spcPct val="100000"/>
              </a:lnSpc>
              <a:spcBef>
                <a:spcPct val="0"/>
              </a:spcBef>
              <a:spcAft>
                <a:spcPct val="0"/>
              </a:spcAft>
              <a:buClrTx/>
              <a:buSzTx/>
              <a:buFontTx/>
              <a:buNone/>
              <a:tabLst/>
            </a:pPr>
            <a:r>
              <a:rPr lang="fr-FR" sz="2000" b="1" dirty="0">
                <a:latin typeface="Times New Roman" pitchFamily="18" charset="0"/>
                <a:cs typeface="Times New Roman" pitchFamily="18" charset="0"/>
              </a:rPr>
              <a:t>Maître de conférences</a:t>
            </a:r>
          </a:p>
          <a:p>
            <a:pPr marL="0" marR="0" lvl="0" indent="0" algn="ctr" defTabSz="914400" rtl="0" eaLnBrk="0" fontAlgn="base" latinLnBrk="0" hangingPunct="0">
              <a:lnSpc>
                <a:spcPct val="100000"/>
              </a:lnSpc>
              <a:spcBef>
                <a:spcPct val="0"/>
              </a:spcBef>
              <a:spcAft>
                <a:spcPct val="0"/>
              </a:spcAft>
              <a:buClrTx/>
              <a:buSzTx/>
              <a:buFontTx/>
              <a:buNone/>
              <a:tabLst/>
            </a:pPr>
            <a:endParaRPr kumimoji="0" lang="fr-FR" sz="20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fr-FR" sz="20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fr-FR" sz="20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Enseignant-chercheur à l’Ecole Nationale d’Informatique</a:t>
            </a:r>
            <a:endParaRPr kumimoji="0" lang="fr-FR" sz="20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fr-FR" sz="20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UNIVERSITE DE FIANARANTSOA</a:t>
            </a:r>
            <a:endParaRPr kumimoji="0" lang="fr-FR" sz="2000" b="0" i="0" u="none" strike="noStrike" cap="none" normalizeH="0" baseline="0" dirty="0">
              <a:ln>
                <a:noFill/>
              </a:ln>
              <a:solidFill>
                <a:schemeClr val="tx1"/>
              </a:solidFill>
              <a:effectLst/>
              <a:latin typeface="Times New Roman" pitchFamily="18" charset="0"/>
              <a:cs typeface="Times New Roman" pitchFamily="18" charset="0"/>
            </a:endParaRPr>
          </a:p>
        </p:txBody>
      </p:sp>
      <p:sp>
        <p:nvSpPr>
          <p:cNvPr id="3" name="Espace réservé du numéro de diapositive 2"/>
          <p:cNvSpPr>
            <a:spLocks noGrp="1"/>
          </p:cNvSpPr>
          <p:nvPr>
            <p:ph type="sldNum" sz="quarter" idx="12"/>
          </p:nvPr>
        </p:nvSpPr>
        <p:spPr/>
        <p:txBody>
          <a:bodyPr/>
          <a:lstStyle/>
          <a:p>
            <a:fld id="{6E8258A7-CA86-481B-9088-7761BD1AC277}" type="slidenum">
              <a:rPr lang="fr-FR" smtClean="0"/>
              <a:pPr/>
              <a:t>1</a:t>
            </a:fld>
            <a:endParaRPr lang="fr-F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1"/>
          <p:cNvSpPr>
            <a:spLocks noChangeArrowheads="1"/>
          </p:cNvSpPr>
          <p:nvPr/>
        </p:nvSpPr>
        <p:spPr bwMode="auto">
          <a:xfrm>
            <a:off x="0" y="0"/>
            <a:ext cx="9144000" cy="563231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fr-FR" sz="20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GB" sz="20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#include&lt;</a:t>
            </a:r>
            <a:r>
              <a:rPr kumimoji="0" lang="en-GB" sz="2000"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iostream</a:t>
            </a:r>
            <a:r>
              <a:rPr kumimoji="0" lang="en-GB" sz="20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&gt;</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GB" sz="2000" b="1" i="0" u="none" strike="noStrike" cap="none" normalizeH="0" baseline="0" dirty="0">
                <a:ln>
                  <a:noFill/>
                </a:ln>
                <a:solidFill>
                  <a:schemeClr val="tx1"/>
                </a:solidFill>
                <a:effectLst/>
                <a:latin typeface="Times New Roman" pitchFamily="18" charset="0"/>
                <a:cs typeface="Times New Roman" pitchFamily="18" charset="0"/>
              </a:rPr>
              <a:t>using</a:t>
            </a:r>
            <a:r>
              <a:rPr kumimoji="0" lang="en-GB" sz="2000" b="1" i="0" u="none" strike="noStrike" cap="none" normalizeH="0" dirty="0">
                <a:ln>
                  <a:noFill/>
                </a:ln>
                <a:solidFill>
                  <a:schemeClr val="tx1"/>
                </a:solidFill>
                <a:effectLst/>
                <a:latin typeface="Times New Roman" pitchFamily="18" charset="0"/>
                <a:cs typeface="Times New Roman" pitchFamily="18" charset="0"/>
              </a:rPr>
              <a:t> namespace std;</a:t>
            </a:r>
            <a:endParaRPr kumimoji="0" lang="fr-FR" sz="2000" b="1"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lang="fr-FR" sz="2000" b="1" dirty="0" err="1">
                <a:latin typeface="Times New Roman" pitchFamily="18" charset="0"/>
                <a:ea typeface="Times New Roman" pitchFamily="18" charset="0"/>
                <a:cs typeface="Times New Roman" pitchFamily="18" charset="0"/>
              </a:rPr>
              <a:t>i</a:t>
            </a:r>
            <a:r>
              <a:rPr kumimoji="0" lang="fr-FR" sz="2000"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nt</a:t>
            </a:r>
            <a:r>
              <a:rPr kumimoji="0" lang="fr-FR" sz="20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main()</a:t>
            </a: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sz="20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fr-FR" sz="2000"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void</a:t>
            </a:r>
            <a:r>
              <a:rPr kumimoji="0" lang="fr-FR" sz="20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fr-FR" sz="2000"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echange</a:t>
            </a:r>
            <a:r>
              <a:rPr kumimoji="0" lang="fr-FR" sz="20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t>
            </a:r>
            <a:r>
              <a:rPr kumimoji="0" lang="fr-FR" sz="2000"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int</a:t>
            </a:r>
            <a:r>
              <a:rPr kumimoji="0" lang="fr-FR" sz="20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&amp;, </a:t>
            </a:r>
            <a:r>
              <a:rPr kumimoji="0" lang="fr-FR" sz="2000"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int</a:t>
            </a:r>
            <a:r>
              <a:rPr kumimoji="0" lang="fr-FR" sz="20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&amp;);</a:t>
            </a:r>
          </a:p>
          <a:p>
            <a:pPr marL="0" marR="0" lvl="0" indent="0" algn="just" defTabSz="914400" rtl="0" eaLnBrk="0" fontAlgn="base" latinLnBrk="0" hangingPunct="0">
              <a:lnSpc>
                <a:spcPct val="100000"/>
              </a:lnSpc>
              <a:spcBef>
                <a:spcPct val="0"/>
              </a:spcBef>
              <a:spcAft>
                <a:spcPct val="0"/>
              </a:spcAft>
              <a:buClrTx/>
              <a:buSzTx/>
              <a:buFontTx/>
              <a:buNone/>
              <a:tabLst/>
            </a:pPr>
            <a:r>
              <a:rPr lang="fr-FR" sz="2000" b="1" dirty="0">
                <a:latin typeface="Times New Roman" pitchFamily="18" charset="0"/>
                <a:ea typeface="Times New Roman" pitchFamily="18" charset="0"/>
                <a:cs typeface="Times New Roman" pitchFamily="18" charset="0"/>
              </a:rPr>
              <a:t>    </a:t>
            </a:r>
            <a:r>
              <a:rPr kumimoji="0" lang="fr-FR" sz="2000"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int</a:t>
            </a:r>
            <a:r>
              <a:rPr kumimoji="0" lang="fr-FR" sz="20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n = 10, p = 20;</a:t>
            </a:r>
            <a:endParaRPr kumimoji="0" lang="fr-FR" sz="2000" b="1"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sz="20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cout&lt;&lt;“ avant appel : ”&lt;&lt;n&lt;&lt;” ”&lt;&lt;p&lt;&lt;”\n”;</a:t>
            </a:r>
            <a:endParaRPr kumimoji="0" lang="fr-FR" sz="2000" b="1"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sz="20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fr-FR" sz="2000"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echange</a:t>
            </a:r>
            <a:r>
              <a:rPr kumimoji="0" lang="fr-FR" sz="20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(n, p);</a:t>
            </a:r>
            <a:endParaRPr kumimoji="0" lang="fr-FR" sz="2000" b="1"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sz="20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cout&lt;&lt;“ </a:t>
            </a:r>
            <a:r>
              <a:rPr kumimoji="0" lang="fr-FR" sz="2000"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apres</a:t>
            </a:r>
            <a:r>
              <a:rPr kumimoji="0" lang="fr-FR" sz="20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appel : ”&lt;&lt;n&lt;&lt;” ”&lt;&lt;p&lt;&lt;”\n”;</a:t>
            </a:r>
          </a:p>
          <a:p>
            <a:pPr marL="0" marR="0" lvl="0" indent="0" algn="just" defTabSz="914400" rtl="0" eaLnBrk="0" fontAlgn="base" latinLnBrk="0" hangingPunct="0">
              <a:lnSpc>
                <a:spcPct val="100000"/>
              </a:lnSpc>
              <a:spcBef>
                <a:spcPct val="0"/>
              </a:spcBef>
              <a:spcAft>
                <a:spcPct val="0"/>
              </a:spcAft>
              <a:buClrTx/>
              <a:buSzTx/>
              <a:buFontTx/>
              <a:buNone/>
              <a:tabLst/>
            </a:pPr>
            <a:r>
              <a:rPr lang="en-GB" sz="2000" b="1" dirty="0">
                <a:latin typeface="Times New Roman" pitchFamily="18" charset="0"/>
                <a:cs typeface="Times New Roman" pitchFamily="18" charset="0"/>
              </a:rPr>
              <a:t>    return 1;</a:t>
            </a:r>
            <a:endParaRPr kumimoji="0" lang="fr-FR" sz="2000" b="1"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sz="20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fr-FR" sz="2000" b="1"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sz="2000"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void</a:t>
            </a:r>
            <a:r>
              <a:rPr kumimoji="0" lang="fr-FR" sz="20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fr-FR" sz="2000"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echange</a:t>
            </a:r>
            <a:r>
              <a:rPr kumimoji="0" lang="fr-FR" sz="20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t>
            </a:r>
            <a:r>
              <a:rPr kumimoji="0" lang="fr-FR" sz="2000"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int</a:t>
            </a:r>
            <a:r>
              <a:rPr kumimoji="0" lang="fr-FR" sz="20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&amp;a, </a:t>
            </a:r>
            <a:r>
              <a:rPr kumimoji="0" lang="fr-FR" sz="2000"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int</a:t>
            </a:r>
            <a:r>
              <a:rPr kumimoji="0" lang="fr-FR" sz="20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&amp;b)</a:t>
            </a: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sz="20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fr-FR" sz="2000"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int</a:t>
            </a:r>
            <a:r>
              <a:rPr kumimoji="0" lang="fr-FR" sz="20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c;</a:t>
            </a:r>
            <a:endParaRPr kumimoji="0" lang="fr-FR" sz="2000" b="1"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sz="20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cout&lt;&lt;“</a:t>
            </a:r>
            <a:r>
              <a:rPr kumimoji="0" lang="fr-FR" sz="2000"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debut</a:t>
            </a:r>
            <a:r>
              <a:rPr kumimoji="0" lang="fr-FR" sz="20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fr-FR" sz="2000"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echange</a:t>
            </a:r>
            <a:r>
              <a:rPr kumimoji="0" lang="fr-FR" sz="20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  ”&lt;&lt;a&lt;&lt;” ”&lt;&lt;b&lt;&lt;”\n”;</a:t>
            </a:r>
            <a:endParaRPr kumimoji="0" lang="fr-FR" sz="2000" b="1"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sz="20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c = a; a = b; b = c;</a:t>
            </a:r>
            <a:endParaRPr kumimoji="0" lang="fr-FR" sz="2000" b="1"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sz="20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cout&lt;&lt;“fin </a:t>
            </a:r>
            <a:r>
              <a:rPr kumimoji="0" lang="fr-FR" sz="2000"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echange</a:t>
            </a:r>
            <a:r>
              <a:rPr kumimoji="0" lang="fr-FR" sz="20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 ”&lt;&lt;a&lt;&lt;” ”&lt;&lt;b&lt;&lt;”\n”;</a:t>
            </a:r>
            <a:endParaRPr kumimoji="0" lang="fr-FR" sz="2000" b="1"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sz="20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t>
            </a:r>
            <a:endParaRPr kumimoji="0" lang="fr-FR" sz="2000" b="1" i="0" u="none" strike="noStrike" cap="none" normalizeH="0" baseline="0" dirty="0">
              <a:ln>
                <a:noFill/>
              </a:ln>
              <a:solidFill>
                <a:schemeClr val="tx1"/>
              </a:solidFill>
              <a:effectLst/>
              <a:latin typeface="Times New Roman" pitchFamily="18" charset="0"/>
              <a:cs typeface="Times New Roman" pitchFamily="18" charset="0"/>
            </a:endParaRPr>
          </a:p>
        </p:txBody>
      </p:sp>
      <p:sp>
        <p:nvSpPr>
          <p:cNvPr id="3" name="Espace réservé du numéro de diapositive 2"/>
          <p:cNvSpPr>
            <a:spLocks noGrp="1"/>
          </p:cNvSpPr>
          <p:nvPr>
            <p:ph type="sldNum" sz="quarter" idx="12"/>
          </p:nvPr>
        </p:nvSpPr>
        <p:spPr/>
        <p:txBody>
          <a:bodyPr/>
          <a:lstStyle/>
          <a:p>
            <a:fld id="{6E8258A7-CA86-481B-9088-7761BD1AC277}" type="slidenum">
              <a:rPr lang="fr-FR" smtClean="0"/>
              <a:pPr/>
              <a:t>10</a:t>
            </a:fld>
            <a:endParaRPr lang="fr-F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6E8258A7-CA86-481B-9088-7761BD1AC277}" type="slidenum">
              <a:rPr lang="fr-FR" smtClean="0"/>
              <a:pPr/>
              <a:t>100</a:t>
            </a:fld>
            <a:endParaRPr lang="fr-FR"/>
          </a:p>
        </p:txBody>
      </p:sp>
      <p:sp>
        <p:nvSpPr>
          <p:cNvPr id="36865" name="Rectangle 1"/>
          <p:cNvSpPr>
            <a:spLocks noChangeArrowheads="1"/>
          </p:cNvSpPr>
          <p:nvPr/>
        </p:nvSpPr>
        <p:spPr bwMode="auto">
          <a:xfrm>
            <a:off x="0" y="-214338"/>
            <a:ext cx="9144000" cy="729430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class </a:t>
            </a:r>
            <a:r>
              <a:rPr kumimoji="0" lang="en-GB"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pointcol</a:t>
            </a:r>
            <a:r>
              <a:rPr kumimoji="0" lang="en-GB"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 public point {</a:t>
            </a:r>
            <a:endParaRPr kumimoji="0" lang="fr-FR" b="1"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char </a:t>
            </a:r>
            <a:r>
              <a:rPr kumimoji="0" lang="en-GB"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coul</a:t>
            </a:r>
            <a:r>
              <a:rPr kumimoji="0" lang="en-GB"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endParaRPr kumimoji="0" lang="fr-FR" b="1"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public : </a:t>
            </a:r>
            <a:r>
              <a:rPr kumimoji="0" lang="en-GB"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pointcol</a:t>
            </a:r>
            <a:r>
              <a:rPr kumimoji="0" lang="en-GB"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t>
            </a:r>
            <a:r>
              <a:rPr kumimoji="0" lang="en-GB"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int</a:t>
            </a:r>
            <a:r>
              <a:rPr kumimoji="0" lang="en-GB"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abs=0, </a:t>
            </a:r>
            <a:r>
              <a:rPr kumimoji="0" lang="en-GB"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int</a:t>
            </a:r>
            <a:r>
              <a:rPr kumimoji="0" lang="en-GB"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en-GB"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ord</a:t>
            </a:r>
            <a:r>
              <a:rPr kumimoji="0" lang="en-GB"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=0, </a:t>
            </a:r>
            <a:r>
              <a:rPr kumimoji="0" lang="en-GB"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int</a:t>
            </a:r>
            <a:r>
              <a:rPr kumimoji="0" lang="en-GB"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en-GB"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cl</a:t>
            </a:r>
            <a:r>
              <a:rPr kumimoji="0" lang="en-GB"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=1) : point(abs, </a:t>
            </a:r>
            <a:r>
              <a:rPr kumimoji="0" lang="en-GB"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ord</a:t>
            </a:r>
            <a:r>
              <a:rPr kumimoji="0" lang="en-GB"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GB" b="1" dirty="0">
                <a:latin typeface="Times New Roman" pitchFamily="18" charset="0"/>
                <a:ea typeface="Times New Roman" pitchFamily="18" charset="0"/>
                <a:cs typeface="Times New Roman" pitchFamily="18" charset="0"/>
              </a:rPr>
              <a:t>                 </a:t>
            </a:r>
            <a:r>
              <a:rPr kumimoji="0" lang="en-GB"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en-GB"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coul</a:t>
            </a:r>
            <a:r>
              <a:rPr kumimoji="0" lang="en-GB"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 </a:t>
            </a:r>
            <a:r>
              <a:rPr kumimoji="0" lang="en-GB"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cl</a:t>
            </a:r>
            <a:r>
              <a:rPr kumimoji="0" lang="en-GB"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endParaRPr kumimoji="0" lang="fr-FR" b="1"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en-GB"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cout</a:t>
            </a:r>
            <a:r>
              <a:rPr kumimoji="0" lang="en-GB"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&lt;&lt;</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a:t>
            </a:r>
            <a:r>
              <a:rPr kumimoji="0" lang="en-GB"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pointcol</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a:t>
            </a:r>
            <a:r>
              <a:rPr kumimoji="0" lang="en-GB"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&lt;&lt;</a:t>
            </a:r>
            <a:r>
              <a:rPr kumimoji="0" lang="en-GB"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int</a:t>
            </a:r>
            <a:r>
              <a:rPr kumimoji="0" lang="en-GB"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t>
            </a:r>
            <a:r>
              <a:rPr kumimoji="0" lang="en-GB"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coul</a:t>
            </a:r>
            <a:r>
              <a:rPr kumimoji="0" lang="en-GB"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)&lt;&lt;</a:t>
            </a:r>
            <a:r>
              <a:rPr kumimoji="0" lang="en-GB"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endl</a:t>
            </a:r>
            <a:r>
              <a:rPr kumimoji="0" lang="en-GB"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lang="en-GB" b="1" dirty="0">
                <a:latin typeface="Times New Roman" pitchFamily="18" charset="0"/>
                <a:ea typeface="Times New Roman" pitchFamily="18" charset="0"/>
                <a:cs typeface="Times New Roman" pitchFamily="18" charset="0"/>
              </a:rPr>
              <a:t>                  </a:t>
            </a:r>
            <a:r>
              <a:rPr kumimoji="0" lang="en-GB"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t>
            </a:r>
            <a:endParaRPr kumimoji="0" lang="fr-FR" b="1" i="0" u="none" strike="noStrike" cap="none" normalizeH="0" baseline="0" dirty="0">
              <a:ln>
                <a:noFill/>
              </a:ln>
              <a:solidFill>
                <a:schemeClr val="tx1"/>
              </a:solidFill>
              <a:effectLst/>
              <a:latin typeface="Times New Roman" pitchFamily="18" charset="0"/>
              <a:cs typeface="Times New Roman" pitchFamily="18" charset="0"/>
              <a:sym typeface="Symbol" pitchFamily="18" charset="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                  </a:t>
            </a:r>
            <a:r>
              <a:rPr kumimoji="0" lang="en-GB"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sym typeface="Symbol" pitchFamily="18" charset="2"/>
              </a:rPr>
              <a:t>pointcol</a:t>
            </a:r>
            <a:r>
              <a:rPr kumimoji="0" lang="en-GB"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a:t>
            </a:r>
            <a:r>
              <a:rPr kumimoji="0" lang="en-GB"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sym typeface="Symbol" pitchFamily="18" charset="2"/>
              </a:rPr>
              <a:t>pointcol</a:t>
            </a:r>
            <a:r>
              <a:rPr kumimoji="0" lang="en-GB"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 &amp;p) : point(p)</a:t>
            </a:r>
          </a:p>
          <a:p>
            <a:pPr marL="0" marR="0" lvl="0" indent="0" algn="l" defTabSz="914400" rtl="0" eaLnBrk="0" fontAlgn="base" latinLnBrk="0" hangingPunct="0">
              <a:lnSpc>
                <a:spcPct val="100000"/>
              </a:lnSpc>
              <a:spcBef>
                <a:spcPct val="0"/>
              </a:spcBef>
              <a:spcAft>
                <a:spcPct val="0"/>
              </a:spcAft>
              <a:buClrTx/>
              <a:buSzTx/>
              <a:buFontTx/>
              <a:buNone/>
              <a:tabLst/>
            </a:pPr>
            <a:r>
              <a:rPr lang="en-GB" b="1" dirty="0">
                <a:latin typeface="Times New Roman" pitchFamily="18" charset="0"/>
                <a:ea typeface="Times New Roman" pitchFamily="18" charset="0"/>
                <a:cs typeface="Times New Roman" pitchFamily="18" charset="0"/>
                <a:sym typeface="Symbol" pitchFamily="18" charset="2"/>
              </a:rPr>
              <a:t>                 </a:t>
            </a:r>
            <a:r>
              <a:rPr kumimoji="0" lang="en-GB"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   </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sym typeface="Symbol" pitchFamily="18" charset="2"/>
              </a:rPr>
              <a:t>coul</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 = </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sym typeface="Symbol" pitchFamily="18" charset="2"/>
              </a:rPr>
              <a:t>p.coul</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 ;</a:t>
            </a:r>
            <a:endParaRPr kumimoji="0" lang="fr-FR" b="1" i="0" u="none" strike="noStrike" cap="none" normalizeH="0" baseline="0" dirty="0">
              <a:ln>
                <a:noFill/>
              </a:ln>
              <a:solidFill>
                <a:schemeClr val="tx1"/>
              </a:solidFill>
              <a:effectLst/>
              <a:latin typeface="Times New Roman" pitchFamily="18" charset="0"/>
              <a:cs typeface="Times New Roman" pitchFamily="18" charset="0"/>
              <a:sym typeface="Symbol" pitchFamily="18" charset="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                      cout&lt;&lt;</a:t>
            </a:r>
            <a:r>
              <a:rPr lang="fr-FR" b="1" dirty="0">
                <a:latin typeface="Times New Roman" pitchFamily="18" charset="0"/>
                <a:ea typeface="Times New Roman" pitchFamily="18" charset="0"/>
                <a:cs typeface="Times New Roman" pitchFamily="18" charset="0"/>
                <a:sym typeface="Symbol" pitchFamily="18" charset="2"/>
              </a:rPr>
              <a:t>CR</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pointcol</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&lt;&lt;</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int</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coul</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)&lt;&lt;</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endl</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fr-FR" b="1" dirty="0">
                <a:latin typeface="Times New Roman" pitchFamily="18" charset="0"/>
                <a:ea typeface="Times New Roman" pitchFamily="18" charset="0"/>
                <a:cs typeface="Times New Roman" pitchFamily="18" charset="0"/>
              </a:rPr>
              <a:t>                  </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t>
            </a:r>
            <a:endParaRPr kumimoji="0" lang="fr-FR" b="1" i="0" u="none" strike="noStrike" cap="none" normalizeH="0" baseline="0" dirty="0">
              <a:ln>
                <a:noFill/>
              </a:ln>
              <a:solidFill>
                <a:schemeClr val="tx1"/>
              </a:solidFill>
              <a:effectLst/>
              <a:latin typeface="Times New Roman" pitchFamily="18" charset="0"/>
              <a:cs typeface="Times New Roman" pitchFamily="18" charset="0"/>
              <a:sym typeface="Symbol" pitchFamily="18" charset="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 ;</a:t>
            </a:r>
            <a:endParaRPr kumimoji="0" lang="fr-FR" b="1" i="0" u="none" strike="noStrike" cap="none" normalizeH="0" baseline="0" dirty="0">
              <a:ln>
                <a:noFill/>
              </a:ln>
              <a:solidFill>
                <a:schemeClr val="tx1"/>
              </a:solidFill>
              <a:effectLst/>
              <a:latin typeface="Times New Roman" pitchFamily="18" charset="0"/>
              <a:cs typeface="Times New Roman" pitchFamily="18" charset="0"/>
              <a:sym typeface="Symbol" pitchFamily="18" charset="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main(){ </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sym typeface="Symbol" pitchFamily="18" charset="2"/>
              </a:rPr>
              <a:t>void</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 </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sym typeface="Symbol" pitchFamily="18" charset="2"/>
              </a:rPr>
              <a:t>fct</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sym typeface="Symbol" pitchFamily="18" charset="2"/>
              </a:rPr>
              <a:t>pointcol</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 </a:t>
            </a:r>
          </a:p>
          <a:p>
            <a:pPr marL="0" marR="0" lvl="0" indent="0" algn="l" defTabSz="914400" rtl="0" eaLnBrk="0" fontAlgn="base" latinLnBrk="0" hangingPunct="0">
              <a:lnSpc>
                <a:spcPct val="100000"/>
              </a:lnSpc>
              <a:spcBef>
                <a:spcPct val="0"/>
              </a:spcBef>
              <a:spcAft>
                <a:spcPct val="0"/>
              </a:spcAft>
              <a:buClrTx/>
              <a:buSzTx/>
              <a:buFontTx/>
              <a:buNone/>
              <a:tabLst/>
            </a:pPr>
            <a:r>
              <a:rPr lang="fr-FR" b="1" dirty="0">
                <a:latin typeface="Times New Roman" pitchFamily="18" charset="0"/>
                <a:ea typeface="Times New Roman" pitchFamily="18" charset="0"/>
                <a:cs typeface="Times New Roman" pitchFamily="18" charset="0"/>
                <a:sym typeface="Symbol" pitchFamily="18" charset="2"/>
              </a:rPr>
              <a:t>  </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sym typeface="Symbol" pitchFamily="18" charset="2"/>
              </a:rPr>
              <a:t>pointcol</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 a(2, 3, 4) ;  </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sym typeface="Symbol" pitchFamily="18" charset="2"/>
              </a:rPr>
              <a:t>pointcol</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 b = a ; </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sym typeface="Symbol" pitchFamily="18" charset="2"/>
              </a:rPr>
              <a:t>fct</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(a);</a:t>
            </a:r>
            <a:endParaRPr kumimoji="0" lang="fr-FR" b="1" i="0" u="none" strike="noStrike" cap="none" normalizeH="0" baseline="0" dirty="0">
              <a:ln>
                <a:noFill/>
              </a:ln>
              <a:solidFill>
                <a:schemeClr val="tx1"/>
              </a:solidFill>
              <a:effectLst/>
              <a:latin typeface="Times New Roman" pitchFamily="18" charset="0"/>
              <a:cs typeface="Times New Roman" pitchFamily="18" charset="0"/>
              <a:sym typeface="Symbol" pitchFamily="18" charset="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a:t>
            </a:r>
          </a:p>
          <a:p>
            <a:pPr lvl="0" eaLnBrk="0" fontAlgn="base" hangingPunct="0">
              <a:spcBef>
                <a:spcPct val="0"/>
              </a:spcBef>
              <a:spcAft>
                <a:spcPct val="0"/>
              </a:spcAft>
            </a:pPr>
            <a:r>
              <a:rPr lang="fr-FR" b="1" dirty="0" err="1">
                <a:latin typeface="Times New Roman" pitchFamily="18" charset="0"/>
                <a:cs typeface="Times New Roman" pitchFamily="18" charset="0"/>
                <a:sym typeface="Symbol" pitchFamily="18" charset="2"/>
              </a:rPr>
              <a:t>Void</a:t>
            </a:r>
            <a:r>
              <a:rPr lang="fr-FR" b="1" dirty="0">
                <a:latin typeface="Times New Roman" pitchFamily="18" charset="0"/>
                <a:cs typeface="Times New Roman" pitchFamily="18" charset="0"/>
                <a:sym typeface="Symbol" pitchFamily="18" charset="2"/>
              </a:rPr>
              <a:t> </a:t>
            </a:r>
            <a:r>
              <a:rPr lang="fr-FR" b="1" dirty="0" err="1">
                <a:latin typeface="Times New Roman" pitchFamily="18" charset="0"/>
                <a:cs typeface="Times New Roman" pitchFamily="18" charset="0"/>
                <a:sym typeface="Symbol" pitchFamily="18" charset="2"/>
              </a:rPr>
              <a:t>fct</a:t>
            </a:r>
            <a:r>
              <a:rPr lang="fr-FR" b="1" dirty="0">
                <a:latin typeface="Times New Roman" pitchFamily="18" charset="0"/>
                <a:cs typeface="Times New Roman" pitchFamily="18" charset="0"/>
                <a:sym typeface="Symbol" pitchFamily="18" charset="2"/>
              </a:rPr>
              <a:t>(</a:t>
            </a:r>
            <a:r>
              <a:rPr lang="fr-FR" b="1" dirty="0" err="1">
                <a:latin typeface="Times New Roman" pitchFamily="18" charset="0"/>
                <a:cs typeface="Times New Roman" pitchFamily="18" charset="0"/>
                <a:sym typeface="Symbol" pitchFamily="18" charset="2"/>
              </a:rPr>
              <a:t>pointcol</a:t>
            </a:r>
            <a:r>
              <a:rPr lang="fr-FR" b="1" dirty="0">
                <a:latin typeface="Times New Roman" pitchFamily="18" charset="0"/>
                <a:cs typeface="Times New Roman" pitchFamily="18" charset="0"/>
                <a:sym typeface="Symbol" pitchFamily="18" charset="2"/>
              </a:rPr>
              <a:t>  pc){ cout&lt;&lt;</a:t>
            </a:r>
            <a:r>
              <a:rPr lang="fr-FR" b="1" dirty="0">
                <a:latin typeface="Times New Roman" pitchFamily="18" charset="0"/>
                <a:cs typeface="Times New Roman" pitchFamily="18" charset="0"/>
                <a:sym typeface="Symbol"/>
              </a:rPr>
              <a:t> ***</a:t>
            </a:r>
            <a:r>
              <a:rPr lang="fr-FR" b="1" dirty="0" err="1">
                <a:latin typeface="Times New Roman" pitchFamily="18" charset="0"/>
                <a:cs typeface="Times New Roman" pitchFamily="18" charset="0"/>
                <a:sym typeface="Symbol"/>
              </a:rPr>
              <a:t>entree</a:t>
            </a:r>
            <a:r>
              <a:rPr lang="fr-FR" b="1" dirty="0">
                <a:latin typeface="Times New Roman" pitchFamily="18" charset="0"/>
                <a:cs typeface="Times New Roman" pitchFamily="18" charset="0"/>
                <a:sym typeface="Symbol"/>
              </a:rPr>
              <a:t> dans </a:t>
            </a:r>
            <a:r>
              <a:rPr lang="fr-FR" b="1" dirty="0" err="1">
                <a:latin typeface="Times New Roman" pitchFamily="18" charset="0"/>
                <a:cs typeface="Times New Roman" pitchFamily="18" charset="0"/>
                <a:sym typeface="Symbol"/>
              </a:rPr>
              <a:t>fct</a:t>
            </a:r>
            <a:r>
              <a:rPr lang="fr-FR" b="1">
                <a:latin typeface="Times New Roman" pitchFamily="18" charset="0"/>
                <a:cs typeface="Times New Roman" pitchFamily="18" charset="0"/>
                <a:sym typeface="Symbol"/>
              </a:rPr>
              <a:t>***</a:t>
            </a:r>
            <a:r>
              <a:rPr lang="fr-FR" b="1">
                <a:latin typeface="Times New Roman" pitchFamily="18" charset="0"/>
                <a:cs typeface="Times New Roman" pitchFamily="18" charset="0"/>
              </a:rPr>
              <a:t> \n</a:t>
            </a:r>
            <a:r>
              <a:rPr lang="fr-FR" b="1">
                <a:latin typeface="Times New Roman" pitchFamily="18" charset="0"/>
                <a:cs typeface="Times New Roman" pitchFamily="18" charset="0"/>
                <a:sym typeface="Symbol"/>
              </a:rPr>
              <a:t>; </a:t>
            </a:r>
            <a:r>
              <a:rPr lang="fr-FR" b="1">
                <a:latin typeface="Times New Roman" pitchFamily="18" charset="0"/>
                <a:cs typeface="Times New Roman" pitchFamily="18" charset="0"/>
                <a:sym typeface="Symbol" pitchFamily="18" charset="2"/>
              </a:rPr>
              <a:t>}</a:t>
            </a:r>
            <a:endParaRPr kumimoji="0" lang="fr-FR" b="1" i="0" u="none" strike="noStrike" cap="none" normalizeH="0" baseline="0" dirty="0">
              <a:ln>
                <a:noFill/>
              </a:ln>
              <a:solidFill>
                <a:schemeClr val="tx1"/>
              </a:solidFill>
              <a:effectLst/>
              <a:latin typeface="Times New Roman" pitchFamily="18" charset="0"/>
              <a:cs typeface="Times New Roman" pitchFamily="18" charset="0"/>
              <a:sym typeface="Symbol" pitchFamily="18" charset="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Appel explicite du constructeur par recopie de </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point</a:t>
            </a:r>
            <a:r>
              <a:rPr kumimoji="0" lang="fr-FR" i="0" u="none" strike="noStrike" cap="none" normalizeH="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 </a:t>
            </a:r>
            <a:r>
              <a:rPr kumimoji="0" lang="fr-FR"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au sein de celui de </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sym typeface="Symbol" pitchFamily="18" charset="2"/>
              </a:rPr>
              <a:t>pointcol</a:t>
            </a:r>
            <a:r>
              <a:rPr kumimoji="0" lang="fr-FR"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a:t>
            </a:r>
          </a:p>
          <a:p>
            <a:pPr hangingPunct="0"/>
            <a:r>
              <a:rPr lang="en-GB" b="1" dirty="0">
                <a:latin typeface="Times New Roman" pitchFamily="18" charset="0"/>
                <a:cs typeface="Times New Roman" pitchFamily="18" charset="0"/>
              </a:rPr>
              <a:t>#include&lt;</a:t>
            </a:r>
            <a:r>
              <a:rPr lang="en-GB" b="1" dirty="0" err="1">
                <a:latin typeface="Times New Roman" pitchFamily="18" charset="0"/>
                <a:cs typeface="Times New Roman" pitchFamily="18" charset="0"/>
              </a:rPr>
              <a:t>iostream</a:t>
            </a:r>
            <a:r>
              <a:rPr lang="en-GB" b="1" dirty="0">
                <a:latin typeface="Times New Roman" pitchFamily="18" charset="0"/>
                <a:cs typeface="Times New Roman" pitchFamily="18" charset="0"/>
              </a:rPr>
              <a:t>&gt;</a:t>
            </a:r>
          </a:p>
          <a:p>
            <a:pPr hangingPunct="0"/>
            <a:r>
              <a:rPr lang="en-GB" b="1" dirty="0">
                <a:latin typeface="Times New Roman" pitchFamily="18" charset="0"/>
                <a:cs typeface="Times New Roman" pitchFamily="18" charset="0"/>
              </a:rPr>
              <a:t>using namespace std;</a:t>
            </a:r>
            <a:endParaRPr lang="fr-FR" b="1" dirty="0">
              <a:latin typeface="Times New Roman" pitchFamily="18" charset="0"/>
              <a:cs typeface="Times New Roman" pitchFamily="18" charset="0"/>
            </a:endParaRPr>
          </a:p>
          <a:p>
            <a:pPr hangingPunct="0"/>
            <a:r>
              <a:rPr lang="en-GB" b="1" dirty="0">
                <a:latin typeface="Times New Roman" pitchFamily="18" charset="0"/>
                <a:cs typeface="Times New Roman" pitchFamily="18" charset="0"/>
              </a:rPr>
              <a:t> class point {  </a:t>
            </a:r>
            <a:r>
              <a:rPr lang="fr-FR" b="1" dirty="0" err="1">
                <a:latin typeface="Times New Roman" pitchFamily="18" charset="0"/>
                <a:cs typeface="Times New Roman" pitchFamily="18" charset="0"/>
              </a:rPr>
              <a:t>int</a:t>
            </a:r>
            <a:r>
              <a:rPr lang="fr-FR" b="1" dirty="0">
                <a:latin typeface="Times New Roman" pitchFamily="18" charset="0"/>
                <a:cs typeface="Times New Roman" pitchFamily="18" charset="0"/>
              </a:rPr>
              <a:t> x, y ;</a:t>
            </a:r>
          </a:p>
          <a:p>
            <a:pPr hangingPunct="0"/>
            <a:r>
              <a:rPr lang="fr-FR" b="1" dirty="0">
                <a:latin typeface="Times New Roman" pitchFamily="18" charset="0"/>
                <a:cs typeface="Times New Roman" pitchFamily="18" charset="0"/>
              </a:rPr>
              <a:t>                        public : point(</a:t>
            </a:r>
            <a:r>
              <a:rPr lang="fr-FR" b="1" dirty="0" err="1">
                <a:latin typeface="Times New Roman" pitchFamily="18" charset="0"/>
                <a:cs typeface="Times New Roman" pitchFamily="18" charset="0"/>
              </a:rPr>
              <a:t>int</a:t>
            </a:r>
            <a:r>
              <a:rPr lang="fr-FR" b="1" dirty="0">
                <a:latin typeface="Times New Roman" pitchFamily="18" charset="0"/>
                <a:cs typeface="Times New Roman" pitchFamily="18" charset="0"/>
              </a:rPr>
              <a:t> abs = 0, ord = 0) {</a:t>
            </a:r>
          </a:p>
          <a:p>
            <a:pPr hangingPunct="0"/>
            <a:r>
              <a:rPr lang="fr-FR" b="1" dirty="0">
                <a:latin typeface="Times New Roman" pitchFamily="18" charset="0"/>
                <a:cs typeface="Times New Roman" pitchFamily="18" charset="0"/>
              </a:rPr>
              <a:t>                                          x = abs ; y = ord ;</a:t>
            </a:r>
          </a:p>
          <a:p>
            <a:pPr hangingPunct="0"/>
            <a:r>
              <a:rPr lang="fr-FR" b="1" dirty="0">
                <a:latin typeface="Times New Roman" pitchFamily="18" charset="0"/>
                <a:cs typeface="Times New Roman" pitchFamily="18" charset="0"/>
              </a:rPr>
              <a:t>                                          cout&lt;&lt;</a:t>
            </a:r>
            <a:r>
              <a:rPr lang="fr-FR" b="1" dirty="0">
                <a:latin typeface="Times New Roman" pitchFamily="18" charset="0"/>
                <a:cs typeface="Times New Roman" pitchFamily="18" charset="0"/>
                <a:sym typeface="Symbol"/>
              </a:rPr>
              <a:t></a:t>
            </a:r>
            <a:r>
              <a:rPr lang="fr-FR" b="1" dirty="0">
                <a:latin typeface="Times New Roman" pitchFamily="18" charset="0"/>
                <a:cs typeface="Times New Roman" pitchFamily="18" charset="0"/>
              </a:rPr>
              <a:t>++point </a:t>
            </a:r>
            <a:r>
              <a:rPr lang="fr-FR" b="1" dirty="0">
                <a:latin typeface="Times New Roman" pitchFamily="18" charset="0"/>
                <a:cs typeface="Times New Roman" pitchFamily="18" charset="0"/>
                <a:sym typeface="Symbol"/>
              </a:rPr>
              <a:t></a:t>
            </a:r>
            <a:r>
              <a:rPr lang="fr-FR" b="1" dirty="0">
                <a:latin typeface="Times New Roman" pitchFamily="18" charset="0"/>
                <a:cs typeface="Times New Roman" pitchFamily="18" charset="0"/>
              </a:rPr>
              <a:t>&lt;&lt;x&lt;&lt;</a:t>
            </a:r>
            <a:r>
              <a:rPr lang="fr-FR" b="1" dirty="0">
                <a:latin typeface="Times New Roman" pitchFamily="18" charset="0"/>
                <a:cs typeface="Times New Roman" pitchFamily="18" charset="0"/>
                <a:sym typeface="Symbol"/>
              </a:rPr>
              <a:t></a:t>
            </a:r>
            <a:r>
              <a:rPr lang="fr-FR" b="1" dirty="0">
                <a:latin typeface="Times New Roman" pitchFamily="18" charset="0"/>
                <a:cs typeface="Times New Roman" pitchFamily="18" charset="0"/>
              </a:rPr>
              <a:t> </a:t>
            </a:r>
            <a:r>
              <a:rPr lang="fr-FR" b="1" dirty="0">
                <a:latin typeface="Times New Roman" pitchFamily="18" charset="0"/>
                <a:cs typeface="Times New Roman" pitchFamily="18" charset="0"/>
                <a:sym typeface="Symbol"/>
              </a:rPr>
              <a:t></a:t>
            </a:r>
            <a:r>
              <a:rPr lang="fr-FR" b="1" dirty="0">
                <a:latin typeface="Times New Roman" pitchFamily="18" charset="0"/>
                <a:cs typeface="Times New Roman" pitchFamily="18" charset="0"/>
              </a:rPr>
              <a:t>&lt;&lt;y&lt;&lt;</a:t>
            </a:r>
            <a:r>
              <a:rPr lang="fr-FR" b="1" dirty="0">
                <a:latin typeface="Times New Roman" pitchFamily="18" charset="0"/>
                <a:cs typeface="Times New Roman" pitchFamily="18" charset="0"/>
                <a:sym typeface="Symbol"/>
              </a:rPr>
              <a:t></a:t>
            </a:r>
            <a:r>
              <a:rPr lang="fr-FR" b="1" dirty="0">
                <a:latin typeface="Times New Roman" pitchFamily="18" charset="0"/>
                <a:cs typeface="Times New Roman" pitchFamily="18" charset="0"/>
              </a:rPr>
              <a:t>\n</a:t>
            </a:r>
            <a:r>
              <a:rPr lang="fr-FR" b="1" dirty="0">
                <a:latin typeface="Times New Roman" pitchFamily="18" charset="0"/>
                <a:cs typeface="Times New Roman" pitchFamily="18" charset="0"/>
                <a:sym typeface="Symbol"/>
              </a:rPr>
              <a:t></a:t>
            </a:r>
            <a:r>
              <a:rPr lang="fr-FR" b="1" dirty="0">
                <a:latin typeface="Times New Roman" pitchFamily="18" charset="0"/>
                <a:cs typeface="Times New Roman" pitchFamily="18" charset="0"/>
              </a:rPr>
              <a:t> ; }</a:t>
            </a:r>
          </a:p>
          <a:p>
            <a:pPr hangingPunct="0"/>
            <a:r>
              <a:rPr lang="fr-FR" b="1" dirty="0">
                <a:latin typeface="Times New Roman" pitchFamily="18" charset="0"/>
                <a:cs typeface="Times New Roman" pitchFamily="18" charset="0"/>
              </a:rPr>
              <a:t>                                      point(point &amp;p) {   x = </a:t>
            </a:r>
            <a:r>
              <a:rPr lang="fr-FR" b="1" dirty="0" err="1">
                <a:latin typeface="Times New Roman" pitchFamily="18" charset="0"/>
                <a:cs typeface="Times New Roman" pitchFamily="18" charset="0"/>
              </a:rPr>
              <a:t>p.x</a:t>
            </a:r>
            <a:r>
              <a:rPr lang="fr-FR" b="1" dirty="0">
                <a:latin typeface="Times New Roman" pitchFamily="18" charset="0"/>
                <a:cs typeface="Times New Roman" pitchFamily="18" charset="0"/>
              </a:rPr>
              <a:t> ; y = </a:t>
            </a:r>
            <a:r>
              <a:rPr lang="fr-FR" b="1" dirty="0" err="1">
                <a:latin typeface="Times New Roman" pitchFamily="18" charset="0"/>
                <a:cs typeface="Times New Roman" pitchFamily="18" charset="0"/>
              </a:rPr>
              <a:t>p.y</a:t>
            </a:r>
            <a:r>
              <a:rPr lang="fr-FR" b="1" dirty="0">
                <a:latin typeface="Times New Roman" pitchFamily="18" charset="0"/>
                <a:cs typeface="Times New Roman" pitchFamily="18" charset="0"/>
              </a:rPr>
              <a:t> ;</a:t>
            </a:r>
          </a:p>
          <a:p>
            <a:pPr hangingPunct="0"/>
            <a:r>
              <a:rPr lang="fr-FR" b="1" dirty="0">
                <a:latin typeface="Times New Roman" pitchFamily="18" charset="0"/>
                <a:cs typeface="Times New Roman" pitchFamily="18" charset="0"/>
              </a:rPr>
              <a:t>                                          cout&lt;&lt;</a:t>
            </a:r>
            <a:r>
              <a:rPr lang="fr-FR" b="1" dirty="0">
                <a:latin typeface="Times New Roman" pitchFamily="18" charset="0"/>
                <a:cs typeface="Times New Roman" pitchFamily="18" charset="0"/>
                <a:sym typeface="Symbol"/>
              </a:rPr>
              <a:t></a:t>
            </a:r>
            <a:r>
              <a:rPr lang="fr-FR" b="1" dirty="0" err="1">
                <a:latin typeface="Times New Roman" pitchFamily="18" charset="0"/>
                <a:cs typeface="Times New Roman" pitchFamily="18" charset="0"/>
              </a:rPr>
              <a:t>constr</a:t>
            </a:r>
            <a:r>
              <a:rPr lang="fr-FR" b="1" dirty="0">
                <a:latin typeface="Times New Roman" pitchFamily="18" charset="0"/>
                <a:cs typeface="Times New Roman" pitchFamily="18" charset="0"/>
              </a:rPr>
              <a:t> recopie point</a:t>
            </a:r>
            <a:r>
              <a:rPr lang="fr-FR" b="1" dirty="0">
                <a:latin typeface="Times New Roman" pitchFamily="18" charset="0"/>
                <a:cs typeface="Times New Roman" pitchFamily="18" charset="0"/>
                <a:sym typeface="Symbol"/>
              </a:rPr>
              <a:t></a:t>
            </a:r>
            <a:r>
              <a:rPr lang="fr-FR" b="1" dirty="0">
                <a:latin typeface="Times New Roman" pitchFamily="18" charset="0"/>
                <a:cs typeface="Times New Roman" pitchFamily="18" charset="0"/>
              </a:rPr>
              <a:t>&lt;&lt;x&lt;&lt;</a:t>
            </a:r>
            <a:r>
              <a:rPr lang="fr-FR" b="1" dirty="0">
                <a:latin typeface="Times New Roman" pitchFamily="18" charset="0"/>
                <a:cs typeface="Times New Roman" pitchFamily="18" charset="0"/>
                <a:sym typeface="Symbol"/>
              </a:rPr>
              <a:t></a:t>
            </a:r>
            <a:r>
              <a:rPr lang="fr-FR" b="1" dirty="0">
                <a:latin typeface="Times New Roman" pitchFamily="18" charset="0"/>
                <a:cs typeface="Times New Roman" pitchFamily="18" charset="0"/>
              </a:rPr>
              <a:t> </a:t>
            </a:r>
            <a:r>
              <a:rPr lang="fr-FR" b="1" dirty="0">
                <a:latin typeface="Times New Roman" pitchFamily="18" charset="0"/>
                <a:cs typeface="Times New Roman" pitchFamily="18" charset="0"/>
                <a:sym typeface="Symbol"/>
              </a:rPr>
              <a:t></a:t>
            </a:r>
            <a:r>
              <a:rPr lang="fr-FR" b="1" dirty="0">
                <a:latin typeface="Times New Roman" pitchFamily="18" charset="0"/>
                <a:cs typeface="Times New Roman" pitchFamily="18" charset="0"/>
              </a:rPr>
              <a:t>&lt;&lt;y&lt;&lt;</a:t>
            </a:r>
            <a:r>
              <a:rPr lang="fr-FR" b="1" dirty="0">
                <a:latin typeface="Times New Roman" pitchFamily="18" charset="0"/>
                <a:cs typeface="Times New Roman" pitchFamily="18" charset="0"/>
                <a:sym typeface="Symbol"/>
              </a:rPr>
              <a:t></a:t>
            </a:r>
            <a:r>
              <a:rPr lang="fr-FR" b="1" dirty="0">
                <a:latin typeface="Times New Roman" pitchFamily="18" charset="0"/>
                <a:cs typeface="Times New Roman" pitchFamily="18" charset="0"/>
              </a:rPr>
              <a:t>\n</a:t>
            </a:r>
            <a:r>
              <a:rPr lang="fr-FR" b="1" dirty="0">
                <a:latin typeface="Times New Roman" pitchFamily="18" charset="0"/>
                <a:cs typeface="Times New Roman" pitchFamily="18" charset="0"/>
                <a:sym typeface="Symbol"/>
              </a:rPr>
              <a:t></a:t>
            </a:r>
            <a:r>
              <a:rPr lang="fr-FR" b="1" dirty="0">
                <a:latin typeface="Times New Roman" pitchFamily="18" charset="0"/>
                <a:cs typeface="Times New Roman" pitchFamily="18" charset="0"/>
              </a:rPr>
              <a:t> ; }</a:t>
            </a:r>
          </a:p>
          <a:p>
            <a:pPr hangingPunct="0"/>
            <a:r>
              <a:rPr lang="en-GB" b="1" dirty="0">
                <a:latin typeface="Times New Roman" pitchFamily="18" charset="0"/>
                <a:cs typeface="Times New Roman" pitchFamily="18" charset="0"/>
              </a:rPr>
              <a:t>} ;</a:t>
            </a:r>
            <a:endParaRPr lang="fr-FR" b="1" dirty="0">
              <a:latin typeface="Times New Roman" pitchFamily="18" charset="0"/>
              <a:cs typeface="Times New Roman" pitchFamily="18" charset="0"/>
            </a:endParaRP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6E8258A7-CA86-481B-9088-7761BD1AC277}" type="slidenum">
              <a:rPr lang="fr-FR" smtClean="0"/>
              <a:pPr/>
              <a:t>101</a:t>
            </a:fld>
            <a:endParaRPr lang="fr-FR"/>
          </a:p>
        </p:txBody>
      </p:sp>
      <p:sp>
        <p:nvSpPr>
          <p:cNvPr id="35841" name="Rectangle 1"/>
          <p:cNvSpPr>
            <a:spLocks noChangeArrowheads="1"/>
          </p:cNvSpPr>
          <p:nvPr/>
        </p:nvSpPr>
        <p:spPr bwMode="auto">
          <a:xfrm>
            <a:off x="0" y="0"/>
            <a:ext cx="9144000" cy="674030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class </a:t>
            </a:r>
            <a:r>
              <a:rPr kumimoji="0" lang="en-GB"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pointcol</a:t>
            </a:r>
            <a:r>
              <a:rPr kumimoji="0" lang="en-GB"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:private point {</a:t>
            </a:r>
            <a:endParaRPr kumimoji="0" lang="fr-FR" b="1"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char </a:t>
            </a:r>
            <a:r>
              <a:rPr kumimoji="0" lang="en-GB"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coul</a:t>
            </a:r>
            <a:r>
              <a:rPr kumimoji="0" lang="en-GB"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endParaRPr kumimoji="0" lang="fr-FR" b="1"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public : </a:t>
            </a:r>
            <a:r>
              <a:rPr kumimoji="0" lang="en-GB"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pointcol</a:t>
            </a:r>
            <a:r>
              <a:rPr kumimoji="0" lang="en-GB"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t>
            </a:r>
            <a:r>
              <a:rPr kumimoji="0" lang="en-GB"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int</a:t>
            </a:r>
            <a:r>
              <a:rPr kumimoji="0" lang="en-GB"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abs=0,int </a:t>
            </a:r>
            <a:r>
              <a:rPr kumimoji="0" lang="en-GB"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ord</a:t>
            </a:r>
            <a:r>
              <a:rPr kumimoji="0" lang="en-GB"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=0, </a:t>
            </a:r>
            <a:r>
              <a:rPr kumimoji="0" lang="en-GB"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int</a:t>
            </a:r>
            <a:r>
              <a:rPr kumimoji="0" lang="en-GB"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en-GB"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cl</a:t>
            </a:r>
            <a:r>
              <a:rPr kumimoji="0" lang="en-GB"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=1) : point(abs, </a:t>
            </a:r>
            <a:r>
              <a:rPr kumimoji="0" lang="en-GB"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ord</a:t>
            </a:r>
            <a:r>
              <a:rPr kumimoji="0" lang="en-GB"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 </a:t>
            </a:r>
            <a:r>
              <a:rPr kumimoji="0" lang="en-GB"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coul</a:t>
            </a:r>
            <a:r>
              <a:rPr kumimoji="0" lang="en-GB"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 </a:t>
            </a:r>
            <a:r>
              <a:rPr kumimoji="0" lang="en-GB"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cl</a:t>
            </a:r>
            <a:r>
              <a:rPr kumimoji="0" lang="en-GB"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endParaRPr kumimoji="0" lang="fr-FR" b="1"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en-GB"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cout</a:t>
            </a:r>
            <a:r>
              <a:rPr kumimoji="0" lang="en-GB"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&lt;&lt;</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a:t>
            </a:r>
            <a:r>
              <a:rPr kumimoji="0" lang="en-GB"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pointcol</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a:t>
            </a:r>
            <a:r>
              <a:rPr kumimoji="0" lang="en-GB"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&lt;&lt;</a:t>
            </a:r>
            <a:r>
              <a:rPr kumimoji="0" lang="en-GB"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int</a:t>
            </a:r>
            <a:r>
              <a:rPr kumimoji="0" lang="en-GB"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t>
            </a:r>
            <a:r>
              <a:rPr kumimoji="0" lang="en-GB"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coul</a:t>
            </a:r>
            <a:r>
              <a:rPr kumimoji="0" lang="en-GB"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)&lt;&lt;</a:t>
            </a:r>
            <a:r>
              <a:rPr kumimoji="0" lang="en-GB"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endl</a:t>
            </a:r>
            <a:r>
              <a:rPr kumimoji="0" lang="en-GB"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GB" b="1" dirty="0">
                <a:latin typeface="Times New Roman" pitchFamily="18" charset="0"/>
                <a:ea typeface="Times New Roman" pitchFamily="18" charset="0"/>
                <a:cs typeface="Times New Roman" pitchFamily="18" charset="0"/>
              </a:rPr>
              <a:t>               </a:t>
            </a:r>
            <a:r>
              <a:rPr kumimoji="0" lang="en-GB"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t>
            </a:r>
            <a:endParaRPr kumimoji="0" lang="fr-FR" b="1" i="0" u="none" strike="noStrike" cap="none" normalizeH="0" baseline="0" dirty="0">
              <a:ln>
                <a:noFill/>
              </a:ln>
              <a:solidFill>
                <a:schemeClr val="tx1"/>
              </a:solidFill>
              <a:effectLst/>
              <a:latin typeface="Times New Roman" pitchFamily="18" charset="0"/>
              <a:cs typeface="Times New Roman" pitchFamily="18" charset="0"/>
              <a:sym typeface="Symbol" pitchFamily="18" charset="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               </a:t>
            </a:r>
            <a:r>
              <a:rPr kumimoji="0" lang="en-GB"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sym typeface="Symbol" pitchFamily="18" charset="2"/>
              </a:rPr>
              <a:t>pointcol</a:t>
            </a:r>
            <a:r>
              <a:rPr kumimoji="0" lang="en-GB"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a:t>
            </a:r>
            <a:r>
              <a:rPr kumimoji="0" lang="en-GB"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sym typeface="Symbol" pitchFamily="18" charset="2"/>
              </a:rPr>
              <a:t>pointcol</a:t>
            </a:r>
            <a:r>
              <a:rPr kumimoji="0" lang="en-GB"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 &amp;p) { </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sym typeface="Symbol" pitchFamily="18" charset="2"/>
              </a:rPr>
              <a:t>coul</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 = </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sym typeface="Symbol" pitchFamily="18" charset="2"/>
              </a:rPr>
              <a:t>p.coul</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 ;</a:t>
            </a:r>
            <a:endParaRPr kumimoji="0" lang="fr-FR" b="1" i="0" u="none" strike="noStrike" cap="none" normalizeH="0" baseline="0" dirty="0">
              <a:ln>
                <a:noFill/>
              </a:ln>
              <a:solidFill>
                <a:schemeClr val="tx1"/>
              </a:solidFill>
              <a:effectLst/>
              <a:latin typeface="Times New Roman" pitchFamily="18" charset="0"/>
              <a:cs typeface="Times New Roman" pitchFamily="18" charset="0"/>
              <a:sym typeface="Symbol" pitchFamily="18" charset="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                   cout&lt;&lt;</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constr</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recopie </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pointcol</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&lt;&lt;</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int</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coul</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)&lt;&lt;</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endl</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endParaRPr kumimoji="0" lang="fr-FR" b="1" i="0" u="none" strike="noStrike" cap="none" normalizeH="0" baseline="0" dirty="0">
              <a:ln>
                <a:noFill/>
              </a:ln>
              <a:solidFill>
                <a:schemeClr val="tx1"/>
              </a:solidFill>
              <a:effectLst/>
              <a:latin typeface="Times New Roman" pitchFamily="18" charset="0"/>
              <a:cs typeface="Times New Roman" pitchFamily="18" charset="0"/>
              <a:sym typeface="Symbol" pitchFamily="18" charset="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                   point(p) ;</a:t>
            </a:r>
          </a:p>
          <a:p>
            <a:pPr marL="0" marR="0" lvl="0" indent="0" algn="l" defTabSz="914400" rtl="0" eaLnBrk="0" fontAlgn="base" latinLnBrk="0" hangingPunct="0">
              <a:lnSpc>
                <a:spcPct val="100000"/>
              </a:lnSpc>
              <a:spcBef>
                <a:spcPct val="0"/>
              </a:spcBef>
              <a:spcAft>
                <a:spcPct val="0"/>
              </a:spcAft>
              <a:buClrTx/>
              <a:buSzTx/>
              <a:buFontTx/>
              <a:buNone/>
              <a:tabLst/>
            </a:pPr>
            <a:r>
              <a:rPr lang="fr-FR" b="1" dirty="0">
                <a:latin typeface="Times New Roman" pitchFamily="18" charset="0"/>
                <a:ea typeface="Times New Roman" pitchFamily="18" charset="0"/>
                <a:cs typeface="Times New Roman" pitchFamily="18" charset="0"/>
                <a:sym typeface="Symbol" pitchFamily="18" charset="2"/>
              </a:rPr>
              <a:t>              </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a:t>
            </a:r>
            <a:endParaRPr kumimoji="0" lang="fr-FR" b="1" i="0" u="none" strike="noStrike" cap="none" normalizeH="0" baseline="0" dirty="0">
              <a:ln>
                <a:noFill/>
              </a:ln>
              <a:solidFill>
                <a:schemeClr val="tx1"/>
              </a:solidFill>
              <a:effectLst/>
              <a:latin typeface="Times New Roman" pitchFamily="18" charset="0"/>
              <a:cs typeface="Times New Roman" pitchFamily="18" charset="0"/>
              <a:sym typeface="Symbol" pitchFamily="18" charset="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 ;</a:t>
            </a:r>
            <a:endParaRPr kumimoji="0" lang="fr-FR" b="1" i="0" u="none" strike="noStrike" cap="none" normalizeH="0" baseline="0" dirty="0">
              <a:ln>
                <a:noFill/>
              </a:ln>
              <a:solidFill>
                <a:schemeClr val="tx1"/>
              </a:solidFill>
              <a:effectLst/>
              <a:latin typeface="Times New Roman" pitchFamily="18" charset="0"/>
              <a:cs typeface="Times New Roman" pitchFamily="18" charset="0"/>
              <a:sym typeface="Symbol" pitchFamily="18" charset="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main(){</a:t>
            </a:r>
            <a:endParaRPr kumimoji="0" lang="fr-FR" b="1" i="0" u="none" strike="noStrike" cap="none" normalizeH="0" baseline="0" dirty="0">
              <a:ln>
                <a:noFill/>
              </a:ln>
              <a:solidFill>
                <a:schemeClr val="tx1"/>
              </a:solidFill>
              <a:effectLst/>
              <a:latin typeface="Times New Roman" pitchFamily="18" charset="0"/>
              <a:cs typeface="Times New Roman" pitchFamily="18" charset="0"/>
              <a:sym typeface="Symbol" pitchFamily="18" charset="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  </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sym typeface="Symbol" pitchFamily="18" charset="2"/>
              </a:rPr>
              <a:t>pointcol</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 a(2, 3, 4) ;</a:t>
            </a:r>
            <a:endParaRPr kumimoji="0" lang="fr-FR" b="1" i="0" u="none" strike="noStrike" cap="none" normalizeH="0" baseline="0" dirty="0">
              <a:ln>
                <a:noFill/>
              </a:ln>
              <a:solidFill>
                <a:schemeClr val="tx1"/>
              </a:solidFill>
              <a:effectLst/>
              <a:latin typeface="Times New Roman" pitchFamily="18" charset="0"/>
              <a:cs typeface="Times New Roman" pitchFamily="18" charset="0"/>
              <a:sym typeface="Symbol" pitchFamily="18" charset="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  </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sym typeface="Symbol" pitchFamily="18" charset="2"/>
              </a:rPr>
              <a:t>pointcol</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 b = a ;</a:t>
            </a:r>
            <a:endParaRPr kumimoji="0" lang="fr-FR" b="1" i="0" u="none" strike="noStrike" cap="none" normalizeH="0" baseline="0" dirty="0">
              <a:ln>
                <a:noFill/>
              </a:ln>
              <a:solidFill>
                <a:schemeClr val="tx1"/>
              </a:solidFill>
              <a:effectLst/>
              <a:latin typeface="Times New Roman" pitchFamily="18" charset="0"/>
              <a:cs typeface="Times New Roman" pitchFamily="18" charset="0"/>
              <a:sym typeface="Symbol" pitchFamily="18" charset="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a:t>
            </a:r>
          </a:p>
          <a:p>
            <a:pPr hangingPunct="0"/>
            <a:r>
              <a:rPr lang="fr-FR" dirty="0">
                <a:latin typeface="Times New Roman" pitchFamily="18" charset="0"/>
                <a:cs typeface="Times New Roman" pitchFamily="18" charset="0"/>
              </a:rPr>
              <a:t>10.5. </a:t>
            </a:r>
            <a:r>
              <a:rPr lang="fr-FR" b="1" u="sng" dirty="0">
                <a:latin typeface="Times New Roman" pitchFamily="18" charset="0"/>
                <a:cs typeface="Times New Roman" pitchFamily="18" charset="0"/>
              </a:rPr>
              <a:t>CONTROLE DES ACCES</a:t>
            </a:r>
            <a:endParaRPr lang="fr-FR" dirty="0">
              <a:latin typeface="Times New Roman" pitchFamily="18" charset="0"/>
              <a:cs typeface="Times New Roman" pitchFamily="18" charset="0"/>
            </a:endParaRPr>
          </a:p>
          <a:p>
            <a:pPr hangingPunct="0"/>
            <a:r>
              <a:rPr lang="fr-FR" dirty="0">
                <a:latin typeface="Times New Roman" pitchFamily="18" charset="0"/>
                <a:cs typeface="Times New Roman" pitchFamily="18" charset="0"/>
              </a:rPr>
              <a:t>La situation d’héritage la plus naturelle est celle dans laquelle - la classe dérivée a accès aux membres </a:t>
            </a:r>
            <a:r>
              <a:rPr lang="fr-FR" b="1" dirty="0">
                <a:latin typeface="Times New Roman" pitchFamily="18" charset="0"/>
                <a:cs typeface="Times New Roman" pitchFamily="18" charset="0"/>
              </a:rPr>
              <a:t>publics</a:t>
            </a:r>
            <a:r>
              <a:rPr lang="fr-FR" dirty="0">
                <a:latin typeface="Times New Roman" pitchFamily="18" charset="0"/>
                <a:cs typeface="Times New Roman" pitchFamily="18" charset="0"/>
              </a:rPr>
              <a:t> de la classe de base. Les « utilisateurs » de la classe dérivée ont accès à ses membres </a:t>
            </a:r>
            <a:r>
              <a:rPr lang="fr-FR" b="1" dirty="0">
                <a:latin typeface="Times New Roman" pitchFamily="18" charset="0"/>
                <a:cs typeface="Times New Roman" pitchFamily="18" charset="0"/>
              </a:rPr>
              <a:t>publics</a:t>
            </a:r>
            <a:r>
              <a:rPr lang="fr-FR" dirty="0">
                <a:latin typeface="Times New Roman" pitchFamily="18" charset="0"/>
                <a:cs typeface="Times New Roman" pitchFamily="18" charset="0"/>
              </a:rPr>
              <a:t>, ainsi qu’aux membres </a:t>
            </a:r>
            <a:r>
              <a:rPr lang="fr-FR" b="1" dirty="0">
                <a:latin typeface="Times New Roman" pitchFamily="18" charset="0"/>
                <a:cs typeface="Times New Roman" pitchFamily="18" charset="0"/>
              </a:rPr>
              <a:t>publics</a:t>
            </a:r>
            <a:r>
              <a:rPr lang="fr-FR" dirty="0">
                <a:latin typeface="Times New Roman" pitchFamily="18" charset="0"/>
                <a:cs typeface="Times New Roman" pitchFamily="18" charset="0"/>
              </a:rPr>
              <a:t> de sa classe de base.</a:t>
            </a:r>
          </a:p>
          <a:p>
            <a:pPr hangingPunct="0"/>
            <a:r>
              <a:rPr lang="fr-FR" dirty="0">
                <a:latin typeface="Times New Roman" pitchFamily="18" charset="0"/>
                <a:cs typeface="Times New Roman" pitchFamily="18" charset="0"/>
              </a:rPr>
              <a:t>C++ permet d’intervenir en partie sur ces 2 sortes d’autorisation d’accès, et ceci à 2 niveaux :</a:t>
            </a:r>
          </a:p>
          <a:p>
            <a:pPr hangingPunct="0"/>
            <a:r>
              <a:rPr lang="fr-FR" u="sng" dirty="0"/>
              <a:t>Lors de la conception de la classe de base</a:t>
            </a:r>
            <a:r>
              <a:rPr lang="fr-FR" dirty="0"/>
              <a:t> : les membres </a:t>
            </a:r>
            <a:r>
              <a:rPr lang="fr-FR" b="1" dirty="0"/>
              <a:t>protégés</a:t>
            </a:r>
            <a:r>
              <a:rPr lang="fr-FR" i="1" dirty="0"/>
              <a:t> </a:t>
            </a:r>
            <a:r>
              <a:rPr lang="fr-FR" dirty="0"/>
              <a:t>se comportent comme des membres </a:t>
            </a:r>
            <a:r>
              <a:rPr lang="fr-FR" b="1" dirty="0"/>
              <a:t>privés</a:t>
            </a:r>
            <a:r>
              <a:rPr lang="fr-FR" dirty="0"/>
              <a:t> pour l’utilisateur de la classe dérivée mais comme membres </a:t>
            </a:r>
            <a:r>
              <a:rPr lang="fr-FR" b="1" dirty="0"/>
              <a:t>publics</a:t>
            </a:r>
            <a:r>
              <a:rPr lang="fr-FR" dirty="0"/>
              <a:t> pour la classe dérivée elle-même.</a:t>
            </a:r>
          </a:p>
          <a:p>
            <a:pPr hangingPunct="0"/>
            <a:r>
              <a:rPr lang="fr-FR" u="sng" dirty="0"/>
              <a:t>Lors de la compilation de la classe dérivée </a:t>
            </a:r>
            <a:r>
              <a:rPr lang="fr-FR" dirty="0"/>
              <a:t>: on peut restreindre les possibilités d’accès aux membres de la classe de base.</a:t>
            </a: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6E8258A7-CA86-481B-9088-7761BD1AC277}" type="slidenum">
              <a:rPr lang="fr-FR" smtClean="0"/>
              <a:pPr/>
              <a:t>102</a:t>
            </a:fld>
            <a:endParaRPr lang="fr-FR"/>
          </a:p>
        </p:txBody>
      </p:sp>
      <p:sp>
        <p:nvSpPr>
          <p:cNvPr id="34817" name="Rectangle 1"/>
          <p:cNvSpPr>
            <a:spLocks noChangeArrowheads="1"/>
          </p:cNvSpPr>
          <p:nvPr/>
        </p:nvSpPr>
        <p:spPr bwMode="auto">
          <a:xfrm>
            <a:off x="0" y="71414"/>
            <a:ext cx="9144000" cy="624786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fr-FR" sz="16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10.5.1.</a:t>
            </a:r>
            <a:r>
              <a:rPr lang="fr-FR" sz="1600" b="1" dirty="0">
                <a:latin typeface="Times New Roman" pitchFamily="18" charset="0"/>
                <a:ea typeface="Times New Roman" pitchFamily="18" charset="0"/>
                <a:cs typeface="Times New Roman" pitchFamily="18" charset="0"/>
              </a:rPr>
              <a:t> M</a:t>
            </a:r>
            <a:r>
              <a:rPr kumimoji="0" lang="fr-FR" sz="16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embres protégés</a:t>
            </a:r>
            <a:endParaRPr kumimoji="0" lang="fr-FR" sz="16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sz="16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La définition d’une classe peut prendre l’allure suivante :</a:t>
            </a:r>
            <a:endParaRPr kumimoji="0" lang="fr-FR" sz="16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sz="16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class  x</a:t>
            </a:r>
            <a:endParaRPr kumimoji="0" lang="fr-FR" sz="1600" b="1"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sz="16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fr-FR" sz="1600"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private</a:t>
            </a:r>
            <a:r>
              <a:rPr kumimoji="0" lang="fr-FR" sz="16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 ...</a:t>
            </a:r>
            <a:endParaRPr kumimoji="0" lang="fr-FR" sz="1600" b="1"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sz="16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fr-FR" sz="1600"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protected</a:t>
            </a:r>
            <a:r>
              <a:rPr kumimoji="0" lang="fr-FR" sz="16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 ...</a:t>
            </a:r>
            <a:endParaRPr kumimoji="0" lang="fr-FR" sz="1600" b="1"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sz="16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public : ...</a:t>
            </a:r>
            <a:endParaRPr kumimoji="0" lang="fr-FR" sz="1600" b="1"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sz="16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 ;</a:t>
            </a:r>
            <a:endParaRPr kumimoji="0" lang="fr-FR" sz="1600" b="1"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lang="fr-FR" sz="1600" u="sng" dirty="0">
                <a:latin typeface="Times New Roman" pitchFamily="18" charset="0"/>
                <a:ea typeface="Times New Roman" pitchFamily="18" charset="0"/>
                <a:cs typeface="Times New Roman" pitchFamily="18" charset="0"/>
              </a:rPr>
              <a:t>S</a:t>
            </a:r>
            <a:r>
              <a:rPr kumimoji="0" lang="fr-FR" sz="1600" b="0" i="0" u="sng"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tatut protégé</a:t>
            </a:r>
            <a:r>
              <a:rPr kumimoji="0" lang="fr-FR" sz="16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 les membres protégés restent inaccessibles à </a:t>
            </a:r>
            <a:r>
              <a:rPr kumimoji="0" lang="fr-FR" sz="16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a:t>
            </a:r>
            <a:r>
              <a:rPr kumimoji="0" lang="fr-FR" sz="16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l’utilisateur</a:t>
            </a:r>
            <a:r>
              <a:rPr kumimoji="0" lang="fr-FR" sz="16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a:t>
            </a:r>
            <a:r>
              <a:rPr kumimoji="0" lang="fr-FR" sz="16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de la classe, mais ils seront accessibles aux membres d’une éventuelle classe dérivée.</a:t>
            </a:r>
            <a:endParaRPr kumimoji="0" lang="fr-FR" sz="1600" b="0" i="0" u="none" strike="noStrike" cap="none" normalizeH="0" baseline="0" dirty="0">
              <a:ln>
                <a:noFill/>
              </a:ln>
              <a:solidFill>
                <a:schemeClr val="tx1"/>
              </a:solidFill>
              <a:effectLst/>
              <a:latin typeface="Times New Roman" pitchFamily="18" charset="0"/>
              <a:cs typeface="Times New Roman" pitchFamily="18" charset="0"/>
              <a:sym typeface="Symbol" pitchFamily="18" charset="2"/>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sz="1600" b="0" i="0" u="sng"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Exemple</a:t>
            </a:r>
            <a:r>
              <a:rPr kumimoji="0" lang="fr-FR" sz="16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 : Dans la définition de la classe </a:t>
            </a:r>
            <a:r>
              <a:rPr kumimoji="0" lang="fr-FR" sz="1600" b="1"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point .</a:t>
            </a:r>
            <a:endParaRPr kumimoji="0" lang="fr-FR" sz="1600" b="0" i="0" u="none" strike="noStrike" cap="none" normalizeH="0" baseline="0" dirty="0">
              <a:ln>
                <a:noFill/>
              </a:ln>
              <a:solidFill>
                <a:schemeClr val="tx1"/>
              </a:solidFill>
              <a:effectLst/>
              <a:latin typeface="Times New Roman" pitchFamily="18" charset="0"/>
              <a:cs typeface="Times New Roman" pitchFamily="18" charset="0"/>
              <a:sym typeface="Symbol" pitchFamily="18" charset="2"/>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class  point</a:t>
            </a:r>
            <a:endParaRPr kumimoji="0" lang="fr-FR" sz="1600" b="1" i="0" u="none" strike="noStrike" cap="none" normalizeH="0" baseline="0" dirty="0">
              <a:ln>
                <a:noFill/>
              </a:ln>
              <a:solidFill>
                <a:schemeClr val="tx1"/>
              </a:solidFill>
              <a:effectLst/>
              <a:latin typeface="Times New Roman" pitchFamily="18" charset="0"/>
              <a:cs typeface="Times New Roman" pitchFamily="18" charset="0"/>
              <a:sym typeface="Symbol" pitchFamily="18" charset="2"/>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    protected : </a:t>
            </a:r>
            <a:r>
              <a:rPr kumimoji="0" lang="en-US" sz="1600"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sym typeface="Symbol" pitchFamily="18" charset="2"/>
              </a:rPr>
              <a:t>int</a:t>
            </a:r>
            <a:r>
              <a:rPr kumimoji="0" lang="en-US" sz="16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 x, y ;</a:t>
            </a:r>
            <a:endParaRPr kumimoji="0" lang="fr-FR" sz="1600" b="1" i="0" u="none" strike="noStrike" cap="none" normalizeH="0" baseline="0" dirty="0">
              <a:ln>
                <a:noFill/>
              </a:ln>
              <a:solidFill>
                <a:schemeClr val="tx1"/>
              </a:solidFill>
              <a:effectLst/>
              <a:latin typeface="Times New Roman" pitchFamily="18" charset="0"/>
              <a:cs typeface="Times New Roman" pitchFamily="18" charset="0"/>
              <a:sym typeface="Symbol" pitchFamily="18" charset="2"/>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      </a:t>
            </a:r>
            <a:r>
              <a:rPr kumimoji="0" lang="fr-FR" sz="16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public : point( ... ) ;</a:t>
            </a:r>
            <a:endParaRPr kumimoji="0" lang="fr-FR" sz="1600" b="1" i="0" u="none" strike="noStrike" cap="none" normalizeH="0" baseline="0" dirty="0">
              <a:ln>
                <a:noFill/>
              </a:ln>
              <a:solidFill>
                <a:schemeClr val="tx1"/>
              </a:solidFill>
              <a:effectLst/>
              <a:latin typeface="Times New Roman" pitchFamily="18" charset="0"/>
              <a:cs typeface="Times New Roman" pitchFamily="18" charset="0"/>
              <a:sym typeface="Symbol" pitchFamily="18" charset="2"/>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sz="16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                    affiche() ;….} ;</a:t>
            </a:r>
            <a:endParaRPr kumimoji="0" lang="fr-FR" sz="1600" b="1" i="0" u="none" strike="noStrike" cap="none" normalizeH="0" baseline="0" dirty="0">
              <a:ln>
                <a:noFill/>
              </a:ln>
              <a:solidFill>
                <a:schemeClr val="tx1"/>
              </a:solidFill>
              <a:effectLst/>
              <a:latin typeface="Times New Roman" pitchFamily="18" charset="0"/>
              <a:cs typeface="Times New Roman" pitchFamily="18" charset="0"/>
              <a:sym typeface="Symbol" pitchFamily="18" charset="2"/>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sz="16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Il devient possible de définir, dans </a:t>
            </a:r>
            <a:r>
              <a:rPr kumimoji="0" lang="fr-FR" sz="1600" b="1"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sym typeface="Symbol" pitchFamily="18" charset="2"/>
              </a:rPr>
              <a:t>pointcol</a:t>
            </a:r>
            <a:r>
              <a:rPr kumimoji="0" lang="fr-FR" sz="1600" b="1"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 </a:t>
            </a:r>
            <a:r>
              <a:rPr kumimoji="0" lang="fr-FR" sz="16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une fonction  membre </a:t>
            </a:r>
            <a:r>
              <a:rPr kumimoji="0" lang="fr-FR" sz="16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affiche</a:t>
            </a:r>
            <a:r>
              <a:rPr lang="fr-FR" sz="1600" dirty="0">
                <a:latin typeface="Times New Roman" pitchFamily="18" charset="0"/>
                <a:ea typeface="Times New Roman" pitchFamily="18" charset="0"/>
                <a:cs typeface="Times New Roman" pitchFamily="18" charset="0"/>
                <a:sym typeface="Symbol" pitchFamily="18" charset="2"/>
              </a:rPr>
              <a:t>.</a:t>
            </a:r>
            <a:endParaRPr kumimoji="0" lang="fr-FR" sz="1600" b="0" i="0" u="none" strike="noStrike" cap="none" normalizeH="0" baseline="0" dirty="0">
              <a:ln>
                <a:noFill/>
              </a:ln>
              <a:solidFill>
                <a:schemeClr val="tx1"/>
              </a:solidFill>
              <a:effectLst/>
              <a:latin typeface="Times New Roman" pitchFamily="18" charset="0"/>
              <a:cs typeface="Times New Roman" pitchFamily="18" charset="0"/>
              <a:sym typeface="Symbol" pitchFamily="18" charset="2"/>
            </a:endParaRPr>
          </a:p>
          <a:p>
            <a:pPr marL="0" marR="0" lvl="0" indent="0" algn="just" defTabSz="914400" rtl="0" eaLnBrk="0" fontAlgn="base" latinLnBrk="0" hangingPunct="0">
              <a:lnSpc>
                <a:spcPct val="100000"/>
              </a:lnSpc>
              <a:spcBef>
                <a:spcPct val="0"/>
              </a:spcBef>
              <a:spcAft>
                <a:spcPct val="0"/>
              </a:spcAft>
              <a:buClrTx/>
              <a:buSzTx/>
              <a:buFontTx/>
              <a:buNone/>
              <a:tabLst/>
            </a:pPr>
            <a:r>
              <a:rPr lang="fr-FR" sz="1600" b="1" dirty="0">
                <a:latin typeface="Times New Roman" pitchFamily="18" charset="0"/>
                <a:ea typeface="Times New Roman" pitchFamily="18" charset="0"/>
                <a:cs typeface="Times New Roman" pitchFamily="18" charset="0"/>
                <a:sym typeface="Symbol" pitchFamily="18" charset="2"/>
              </a:rPr>
              <a:t>c</a:t>
            </a:r>
            <a:r>
              <a:rPr kumimoji="0" lang="fr-FR" sz="16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lass </a:t>
            </a:r>
            <a:r>
              <a:rPr kumimoji="0" lang="fr-FR" sz="1600"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sym typeface="Symbol" pitchFamily="18" charset="2"/>
              </a:rPr>
              <a:t>pointcol</a:t>
            </a:r>
            <a:r>
              <a:rPr kumimoji="0" lang="fr-FR" sz="16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 : public point</a:t>
            </a:r>
            <a:endParaRPr kumimoji="0" lang="fr-FR" sz="1600" b="1" i="0" u="none" strike="noStrike" cap="none" normalizeH="0" baseline="0" dirty="0">
              <a:ln>
                <a:noFill/>
              </a:ln>
              <a:solidFill>
                <a:schemeClr val="tx1"/>
              </a:solidFill>
              <a:effectLst/>
              <a:latin typeface="Times New Roman" pitchFamily="18" charset="0"/>
              <a:cs typeface="Times New Roman" pitchFamily="18" charset="0"/>
              <a:sym typeface="Symbol" pitchFamily="18" charset="2"/>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sz="16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     short couleur ;</a:t>
            </a:r>
            <a:endParaRPr kumimoji="0" lang="fr-FR" sz="1600" b="1" i="0" u="none" strike="noStrike" cap="none" normalizeH="0" baseline="0" dirty="0">
              <a:ln>
                <a:noFill/>
              </a:ln>
              <a:solidFill>
                <a:schemeClr val="tx1"/>
              </a:solidFill>
              <a:effectLst/>
              <a:latin typeface="Times New Roman" pitchFamily="18" charset="0"/>
              <a:cs typeface="Times New Roman" pitchFamily="18" charset="0"/>
              <a:sym typeface="Symbol" pitchFamily="18" charset="2"/>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sz="16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       public : </a:t>
            </a:r>
            <a:r>
              <a:rPr kumimoji="0" lang="fr-FR" sz="1600"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sym typeface="Symbol" pitchFamily="18" charset="2"/>
              </a:rPr>
              <a:t>void</a:t>
            </a:r>
            <a:r>
              <a:rPr kumimoji="0" lang="fr-FR" sz="16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 affiche()</a:t>
            </a:r>
            <a:endParaRPr kumimoji="0" lang="fr-FR" sz="1600" b="1" i="0" u="none" strike="noStrike" cap="none" normalizeH="0" baseline="0" dirty="0">
              <a:ln>
                <a:noFill/>
              </a:ln>
              <a:solidFill>
                <a:schemeClr val="tx1"/>
              </a:solidFill>
              <a:effectLst/>
              <a:latin typeface="Times New Roman" pitchFamily="18" charset="0"/>
              <a:cs typeface="Times New Roman" pitchFamily="18" charset="0"/>
              <a:sym typeface="Symbol" pitchFamily="18" charset="2"/>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sz="16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                { cout&lt;&lt;‘’je suis en ‘’&lt;&lt;x&lt;&lt;‘’ ‘’&lt;&lt;y&lt;&lt;‘’\n’’ ;</a:t>
            </a:r>
            <a:endParaRPr kumimoji="0" lang="fr-FR" sz="1600" b="1" i="0" u="none" strike="noStrike" cap="none" normalizeH="0" baseline="0" dirty="0">
              <a:ln>
                <a:noFill/>
              </a:ln>
              <a:solidFill>
                <a:schemeClr val="tx1"/>
              </a:solidFill>
              <a:effectLst/>
              <a:latin typeface="Times New Roman" pitchFamily="18" charset="0"/>
              <a:cs typeface="Times New Roman" pitchFamily="18" charset="0"/>
              <a:sym typeface="Symbol" pitchFamily="18" charset="2"/>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sz="16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                   cout&lt;&lt;«   et ma couleur est’’&lt;&lt;couleur&lt;&lt;‘’\n’’ ; }</a:t>
            </a:r>
            <a:endParaRPr kumimoji="0" lang="fr-FR" sz="1600" b="1" i="0" u="none" strike="noStrike" cap="none" normalizeH="0" baseline="0" dirty="0">
              <a:ln>
                <a:noFill/>
              </a:ln>
              <a:solidFill>
                <a:schemeClr val="tx1"/>
              </a:solidFill>
              <a:effectLst/>
              <a:latin typeface="Times New Roman" pitchFamily="18" charset="0"/>
              <a:cs typeface="Times New Roman" pitchFamily="18" charset="0"/>
              <a:sym typeface="Symbol" pitchFamily="18" charset="2"/>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sz="16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 ;</a:t>
            </a:r>
            <a:endParaRPr kumimoji="0" lang="fr-FR" sz="1600" b="1" i="0" u="none" strike="noStrike" cap="none" normalizeH="0" baseline="0" dirty="0">
              <a:ln>
                <a:noFill/>
              </a:ln>
              <a:solidFill>
                <a:schemeClr val="tx1"/>
              </a:solidFill>
              <a:effectLst/>
              <a:latin typeface="Times New Roman" pitchFamily="18" charset="0"/>
              <a:cs typeface="Times New Roman" pitchFamily="18" charset="0"/>
              <a:sym typeface="Symbol" pitchFamily="18" charset="2"/>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fr-FR" sz="16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sz="16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10.5.2. </a:t>
            </a:r>
            <a:r>
              <a:rPr lang="fr-FR" sz="1600" b="1" dirty="0">
                <a:latin typeface="Times New Roman" pitchFamily="18" charset="0"/>
                <a:ea typeface="Times New Roman" pitchFamily="18" charset="0"/>
                <a:cs typeface="Times New Roman" pitchFamily="18" charset="0"/>
                <a:sym typeface="Symbol" pitchFamily="18" charset="2"/>
              </a:rPr>
              <a:t> I</a:t>
            </a:r>
            <a:r>
              <a:rPr kumimoji="0" lang="fr-FR" sz="16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ntérêt du statut protégé</a:t>
            </a:r>
            <a:endParaRPr kumimoji="0" lang="fr-FR" sz="1600" b="0" i="0" u="none" strike="noStrike" cap="none" normalizeH="0" baseline="0" dirty="0">
              <a:ln>
                <a:noFill/>
              </a:ln>
              <a:solidFill>
                <a:schemeClr val="tx1"/>
              </a:solidFill>
              <a:effectLst/>
              <a:latin typeface="Times New Roman" pitchFamily="18" charset="0"/>
              <a:cs typeface="Times New Roman" pitchFamily="18" charset="0"/>
              <a:sym typeface="Symbol" pitchFamily="18" charset="2"/>
            </a:endParaRPr>
          </a:p>
          <a:p>
            <a:pPr marL="0" marR="0" lvl="0" indent="0" algn="just" defTabSz="914400" rtl="0" eaLnBrk="0" fontAlgn="base" latinLnBrk="0" hangingPunct="0">
              <a:lnSpc>
                <a:spcPct val="100000"/>
              </a:lnSpc>
              <a:spcBef>
                <a:spcPct val="0"/>
              </a:spcBef>
              <a:spcAft>
                <a:spcPct val="0"/>
              </a:spcAft>
              <a:buClrTx/>
              <a:buSzTx/>
              <a:buFontTx/>
              <a:buNone/>
              <a:tabLst/>
            </a:pPr>
            <a:r>
              <a:rPr lang="fr-FR" sz="1600" dirty="0">
                <a:latin typeface="Times New Roman" pitchFamily="18" charset="0"/>
                <a:ea typeface="Times New Roman" pitchFamily="18" charset="0"/>
                <a:cs typeface="Times New Roman" pitchFamily="18" charset="0"/>
                <a:sym typeface="Symbol" pitchFamily="18" charset="2"/>
              </a:rPr>
              <a:t>Une</a:t>
            </a:r>
            <a:r>
              <a:rPr kumimoji="0" lang="fr-FR" sz="16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 dérivation </a:t>
            </a:r>
            <a:r>
              <a:rPr kumimoji="0" lang="fr-FR" sz="1600" b="1"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protégée</a:t>
            </a:r>
            <a:r>
              <a:rPr lang="fr-FR" sz="1600" dirty="0">
                <a:latin typeface="Times New Roman" pitchFamily="18" charset="0"/>
                <a:ea typeface="Times New Roman" pitchFamily="18" charset="0"/>
                <a:cs typeface="Times New Roman" pitchFamily="18" charset="0"/>
                <a:sym typeface="Symbol" pitchFamily="18" charset="2"/>
              </a:rPr>
              <a:t> est l’</a:t>
            </a:r>
            <a:r>
              <a:rPr kumimoji="0" lang="fr-FR" sz="16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intermédiaire entre la dérivation </a:t>
            </a:r>
            <a:r>
              <a:rPr kumimoji="0" lang="fr-FR" sz="16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privée</a:t>
            </a:r>
            <a:r>
              <a:rPr kumimoji="0" lang="fr-FR" sz="16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 et la dérivation </a:t>
            </a:r>
            <a:r>
              <a:rPr kumimoji="0" lang="fr-FR" sz="16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publique</a:t>
            </a:r>
            <a:r>
              <a:rPr kumimoji="0" lang="fr-FR" sz="16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 Dans ce cas, les membres </a:t>
            </a:r>
            <a:r>
              <a:rPr kumimoji="0" lang="fr-FR" sz="1600" b="1"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publics</a:t>
            </a:r>
            <a:r>
              <a:rPr kumimoji="0" lang="fr-FR" sz="16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 de la classe de base seront considérés comme protégés lors de dérivations ultérieures.</a:t>
            </a: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6E8258A7-CA86-481B-9088-7761BD1AC277}" type="slidenum">
              <a:rPr lang="fr-FR" smtClean="0"/>
              <a:pPr/>
              <a:t>103</a:t>
            </a:fld>
            <a:endParaRPr lang="fr-FR"/>
          </a:p>
        </p:txBody>
      </p:sp>
      <p:sp>
        <p:nvSpPr>
          <p:cNvPr id="38913" name="Rectangle 1"/>
          <p:cNvSpPr>
            <a:spLocks noChangeArrowheads="1"/>
          </p:cNvSpPr>
          <p:nvPr/>
        </p:nvSpPr>
        <p:spPr bwMode="auto">
          <a:xfrm>
            <a:off x="0" y="395846"/>
            <a:ext cx="9144000" cy="624786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fr-FR" sz="20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11. </a:t>
            </a:r>
            <a:r>
              <a:rPr kumimoji="0" lang="fr-FR" sz="2000" b="1" i="0" u="sng"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HERITAGE MULTIPLE</a:t>
            </a:r>
            <a:endParaRPr kumimoji="0" lang="fr-FR" sz="20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sz="20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Une classe peut hériter de plusieurs autres classes. </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fr-FR" sz="20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endParaRPr>
          </a:p>
          <a:p>
            <a:pPr hangingPunct="0"/>
            <a:r>
              <a:rPr lang="fr-FR" sz="2000" dirty="0"/>
              <a:t>11.1.</a:t>
            </a:r>
            <a:r>
              <a:rPr lang="fr-FR" sz="2000" b="1" u="sng" dirty="0"/>
              <a:t> Mise en œuvre de l’</a:t>
            </a:r>
            <a:r>
              <a:rPr lang="fr-FR" sz="2000" b="1" u="sng" dirty="0" err="1"/>
              <a:t>heritage</a:t>
            </a:r>
            <a:r>
              <a:rPr lang="fr-FR" sz="2000" b="1" u="sng" dirty="0"/>
              <a:t> multiple</a:t>
            </a:r>
            <a:endParaRPr lang="fr-FR" sz="2000" dirty="0"/>
          </a:p>
          <a:p>
            <a:pPr hangingPunct="0"/>
            <a:r>
              <a:rPr lang="fr-FR" sz="2000" dirty="0">
                <a:latin typeface="Times New Roman" pitchFamily="18" charset="0"/>
                <a:cs typeface="Times New Roman" pitchFamily="18" charset="0"/>
              </a:rPr>
              <a:t>Une classe </a:t>
            </a:r>
            <a:r>
              <a:rPr lang="fr-FR" sz="2000" b="1" dirty="0" err="1">
                <a:latin typeface="Times New Roman" pitchFamily="18" charset="0"/>
                <a:cs typeface="Times New Roman" pitchFamily="18" charset="0"/>
              </a:rPr>
              <a:t>pointcoul</a:t>
            </a:r>
            <a:r>
              <a:rPr lang="fr-FR" sz="2000" dirty="0">
                <a:latin typeface="Times New Roman" pitchFamily="18" charset="0"/>
                <a:cs typeface="Times New Roman" pitchFamily="18" charset="0"/>
              </a:rPr>
              <a:t> hérite simultanément des classes </a:t>
            </a:r>
            <a:r>
              <a:rPr lang="fr-FR" sz="2000" b="1" dirty="0">
                <a:latin typeface="Times New Roman" pitchFamily="18" charset="0"/>
                <a:cs typeface="Times New Roman" pitchFamily="18" charset="0"/>
              </a:rPr>
              <a:t>point</a:t>
            </a:r>
            <a:r>
              <a:rPr lang="fr-FR" sz="2000" dirty="0">
                <a:latin typeface="Times New Roman" pitchFamily="18" charset="0"/>
                <a:cs typeface="Times New Roman" pitchFamily="18" charset="0"/>
              </a:rPr>
              <a:t> et </a:t>
            </a:r>
            <a:r>
              <a:rPr lang="fr-FR" sz="2000" b="1" dirty="0" err="1">
                <a:latin typeface="Times New Roman" pitchFamily="18" charset="0"/>
                <a:cs typeface="Times New Roman" pitchFamily="18" charset="0"/>
              </a:rPr>
              <a:t>coul</a:t>
            </a:r>
            <a:r>
              <a:rPr lang="fr-FR" sz="2000" b="1" dirty="0">
                <a:latin typeface="Times New Roman" pitchFamily="18" charset="0"/>
                <a:cs typeface="Times New Roman" pitchFamily="18" charset="0"/>
              </a:rPr>
              <a:t> </a:t>
            </a:r>
            <a:r>
              <a:rPr lang="fr-FR" sz="2000" dirty="0">
                <a:latin typeface="Times New Roman" pitchFamily="18" charset="0"/>
                <a:cs typeface="Times New Roman" pitchFamily="18" charset="0"/>
              </a:rPr>
              <a:t>:</a:t>
            </a:r>
          </a:p>
          <a:p>
            <a:pPr hangingPunct="0"/>
            <a:r>
              <a:rPr lang="en-US" sz="2000" b="1" dirty="0">
                <a:latin typeface="Times New Roman" pitchFamily="18" charset="0"/>
                <a:cs typeface="Times New Roman" pitchFamily="18" charset="0"/>
              </a:rPr>
              <a:t>class point                    	class </a:t>
            </a:r>
            <a:r>
              <a:rPr lang="en-US" sz="2000" b="1" dirty="0" err="1">
                <a:latin typeface="Times New Roman" pitchFamily="18" charset="0"/>
                <a:cs typeface="Times New Roman" pitchFamily="18" charset="0"/>
              </a:rPr>
              <a:t>coul</a:t>
            </a:r>
            <a:endParaRPr lang="fr-FR" sz="2000" b="1" dirty="0">
              <a:latin typeface="Times New Roman" pitchFamily="18" charset="0"/>
              <a:cs typeface="Times New Roman" pitchFamily="18" charset="0"/>
            </a:endParaRPr>
          </a:p>
          <a:p>
            <a:pPr hangingPunct="0"/>
            <a:r>
              <a:rPr lang="fr-FR" sz="2000" b="1" dirty="0">
                <a:latin typeface="Times New Roman" pitchFamily="18" charset="0"/>
                <a:cs typeface="Times New Roman" pitchFamily="18" charset="0"/>
              </a:rPr>
              <a:t>{  </a:t>
            </a:r>
            <a:r>
              <a:rPr lang="fr-FR" sz="2000" b="1" dirty="0" err="1">
                <a:latin typeface="Times New Roman" pitchFamily="18" charset="0"/>
                <a:cs typeface="Times New Roman" pitchFamily="18" charset="0"/>
              </a:rPr>
              <a:t>int</a:t>
            </a:r>
            <a:r>
              <a:rPr lang="fr-FR" sz="2000" b="1" dirty="0">
                <a:latin typeface="Times New Roman" pitchFamily="18" charset="0"/>
                <a:cs typeface="Times New Roman" pitchFamily="18" charset="0"/>
              </a:rPr>
              <a:t> x, y;	         	{  short couleur;</a:t>
            </a:r>
          </a:p>
          <a:p>
            <a:pPr hangingPunct="0"/>
            <a:r>
              <a:rPr lang="fr-FR" sz="2000" b="1" dirty="0">
                <a:latin typeface="Times New Roman" pitchFamily="18" charset="0"/>
                <a:cs typeface="Times New Roman" pitchFamily="18" charset="0"/>
              </a:rPr>
              <a:t>    public :		    public : </a:t>
            </a:r>
          </a:p>
          <a:p>
            <a:pPr hangingPunct="0"/>
            <a:r>
              <a:rPr lang="fr-FR" sz="2000" b="1" dirty="0">
                <a:latin typeface="Times New Roman" pitchFamily="18" charset="0"/>
                <a:cs typeface="Times New Roman" pitchFamily="18" charset="0"/>
              </a:rPr>
              <a:t>       point(...) {...}                  	</a:t>
            </a:r>
            <a:r>
              <a:rPr lang="fr-FR" sz="2000" b="1" dirty="0" err="1">
                <a:latin typeface="Times New Roman" pitchFamily="18" charset="0"/>
                <a:cs typeface="Times New Roman" pitchFamily="18" charset="0"/>
              </a:rPr>
              <a:t>coul</a:t>
            </a:r>
            <a:r>
              <a:rPr lang="fr-FR" sz="2000" b="1" dirty="0">
                <a:latin typeface="Times New Roman" pitchFamily="18" charset="0"/>
                <a:cs typeface="Times New Roman" pitchFamily="18" charset="0"/>
              </a:rPr>
              <a:t>(...) {...}</a:t>
            </a:r>
          </a:p>
          <a:p>
            <a:pPr hangingPunct="0"/>
            <a:r>
              <a:rPr lang="fr-FR" sz="2000" b="1" dirty="0">
                <a:latin typeface="Times New Roman" pitchFamily="18" charset="0"/>
                <a:cs typeface="Times New Roman" pitchFamily="18" charset="0"/>
              </a:rPr>
              <a:t>       ~point() {...}                   	~</a:t>
            </a:r>
            <a:r>
              <a:rPr lang="fr-FR" sz="2000" b="1" dirty="0" err="1">
                <a:latin typeface="Times New Roman" pitchFamily="18" charset="0"/>
                <a:cs typeface="Times New Roman" pitchFamily="18" charset="0"/>
              </a:rPr>
              <a:t>coul</a:t>
            </a:r>
            <a:r>
              <a:rPr lang="fr-FR" sz="2000" b="1" dirty="0">
                <a:latin typeface="Times New Roman" pitchFamily="18" charset="0"/>
                <a:cs typeface="Times New Roman" pitchFamily="18" charset="0"/>
              </a:rPr>
              <a:t>() {...}</a:t>
            </a:r>
          </a:p>
          <a:p>
            <a:pPr hangingPunct="0"/>
            <a:r>
              <a:rPr lang="fr-FR" sz="2000" b="1" dirty="0">
                <a:latin typeface="Times New Roman" pitchFamily="18" charset="0"/>
                <a:cs typeface="Times New Roman" pitchFamily="18" charset="0"/>
              </a:rPr>
              <a:t>       affiche() {...}                  	affiche() {...}</a:t>
            </a:r>
          </a:p>
          <a:p>
            <a:pPr hangingPunct="0"/>
            <a:r>
              <a:rPr lang="fr-FR" sz="2000" b="1" dirty="0">
                <a:latin typeface="Times New Roman" pitchFamily="18" charset="0"/>
                <a:cs typeface="Times New Roman" pitchFamily="18" charset="0"/>
              </a:rPr>
              <a:t>};		          	};</a:t>
            </a:r>
          </a:p>
          <a:p>
            <a:pPr hangingPunct="0"/>
            <a:r>
              <a:rPr lang="fr-FR" sz="2000" dirty="0">
                <a:latin typeface="Times New Roman" pitchFamily="18" charset="0"/>
                <a:cs typeface="Times New Roman" pitchFamily="18" charset="0"/>
              </a:rPr>
              <a:t>Définissons la classe </a:t>
            </a:r>
            <a:r>
              <a:rPr lang="fr-FR" sz="2000" b="1" dirty="0" err="1">
                <a:latin typeface="Times New Roman" pitchFamily="18" charset="0"/>
                <a:cs typeface="Times New Roman" pitchFamily="18" charset="0"/>
              </a:rPr>
              <a:t>pointcoul</a:t>
            </a:r>
            <a:r>
              <a:rPr lang="fr-FR" sz="2000" dirty="0">
                <a:latin typeface="Times New Roman" pitchFamily="18" charset="0"/>
                <a:cs typeface="Times New Roman" pitchFamily="18" charset="0"/>
              </a:rPr>
              <a:t> publique pour chacune de 2 classes :</a:t>
            </a:r>
          </a:p>
          <a:p>
            <a:pPr hangingPunct="0"/>
            <a:r>
              <a:rPr lang="en-US" sz="2000" b="1" dirty="0">
                <a:latin typeface="Times New Roman" pitchFamily="18" charset="0"/>
                <a:cs typeface="Times New Roman" pitchFamily="18" charset="0"/>
              </a:rPr>
              <a:t>class </a:t>
            </a:r>
            <a:r>
              <a:rPr lang="en-US" sz="2000" b="1" dirty="0" err="1">
                <a:latin typeface="Times New Roman" pitchFamily="18" charset="0"/>
                <a:cs typeface="Times New Roman" pitchFamily="18" charset="0"/>
              </a:rPr>
              <a:t>pointcoul</a:t>
            </a:r>
            <a:r>
              <a:rPr lang="en-US" sz="2000" b="1" dirty="0">
                <a:latin typeface="Times New Roman" pitchFamily="18" charset="0"/>
                <a:cs typeface="Times New Roman" pitchFamily="18" charset="0"/>
              </a:rPr>
              <a:t> : public point, public </a:t>
            </a:r>
            <a:r>
              <a:rPr lang="en-US" sz="2000" b="1" dirty="0" err="1">
                <a:latin typeface="Times New Roman" pitchFamily="18" charset="0"/>
                <a:cs typeface="Times New Roman" pitchFamily="18" charset="0"/>
              </a:rPr>
              <a:t>coul</a:t>
            </a:r>
            <a:endParaRPr lang="fr-FR" sz="2000" b="1" dirty="0">
              <a:latin typeface="Times New Roman" pitchFamily="18" charset="0"/>
              <a:cs typeface="Times New Roman" pitchFamily="18" charset="0"/>
            </a:endParaRPr>
          </a:p>
          <a:p>
            <a:pPr hangingPunct="0"/>
            <a:r>
              <a:rPr lang="fr-FR" sz="2000" b="1" dirty="0">
                <a:latin typeface="Times New Roman" pitchFamily="18" charset="0"/>
                <a:cs typeface="Times New Roman" pitchFamily="18" charset="0"/>
              </a:rPr>
              <a:t>{ //définition des membres supplémentaires (données ou fonctions)</a:t>
            </a:r>
          </a:p>
          <a:p>
            <a:pPr hangingPunct="0"/>
            <a:r>
              <a:rPr lang="fr-FR" sz="2000" b="1" dirty="0">
                <a:latin typeface="Times New Roman" pitchFamily="18" charset="0"/>
                <a:cs typeface="Times New Roman" pitchFamily="18" charset="0"/>
              </a:rPr>
              <a:t>// ou redéfinition de membres existants déjà dans </a:t>
            </a:r>
            <a:r>
              <a:rPr lang="fr-FR" sz="2000" b="1" i="1" dirty="0">
                <a:latin typeface="Times New Roman" pitchFamily="18" charset="0"/>
                <a:cs typeface="Times New Roman" pitchFamily="18" charset="0"/>
              </a:rPr>
              <a:t>point</a:t>
            </a:r>
            <a:r>
              <a:rPr lang="fr-FR" sz="2000" b="1" dirty="0">
                <a:latin typeface="Times New Roman" pitchFamily="18" charset="0"/>
                <a:cs typeface="Times New Roman" pitchFamily="18" charset="0"/>
              </a:rPr>
              <a:t> ou </a:t>
            </a:r>
            <a:r>
              <a:rPr lang="fr-FR" sz="2000" b="1" i="1" dirty="0" err="1">
                <a:latin typeface="Times New Roman" pitchFamily="18" charset="0"/>
                <a:cs typeface="Times New Roman" pitchFamily="18" charset="0"/>
              </a:rPr>
              <a:t>coul</a:t>
            </a:r>
            <a:endParaRPr lang="fr-FR" sz="2000" b="1" dirty="0">
              <a:latin typeface="Times New Roman" pitchFamily="18" charset="0"/>
              <a:cs typeface="Times New Roman" pitchFamily="18" charset="0"/>
            </a:endParaRPr>
          </a:p>
          <a:p>
            <a:pPr hangingPunct="0"/>
            <a:r>
              <a:rPr lang="fr-FR" sz="2000" b="1" dirty="0">
                <a:latin typeface="Times New Roman" pitchFamily="18" charset="0"/>
                <a:cs typeface="Times New Roman" pitchFamily="18" charset="0"/>
              </a:rPr>
              <a:t>} ;</a:t>
            </a:r>
          </a:p>
          <a:p>
            <a:pPr hangingPunct="0"/>
            <a:r>
              <a:rPr lang="fr-FR" sz="2000" dirty="0">
                <a:latin typeface="Times New Roman" pitchFamily="18" charset="0"/>
                <a:cs typeface="Times New Roman" pitchFamily="18" charset="0"/>
              </a:rPr>
              <a:t>Le constructeur doit pouvoir retransmettre des informations au constructeur de 2 classes de base. L’en-tête du constructeur se présentera : </a:t>
            </a:r>
            <a:r>
              <a:rPr lang="fr-FR" sz="2000" b="1" dirty="0" err="1">
                <a:latin typeface="Times New Roman" pitchFamily="18" charset="0"/>
                <a:cs typeface="Times New Roman" pitchFamily="18" charset="0"/>
              </a:rPr>
              <a:t>pointcoul</a:t>
            </a:r>
            <a:r>
              <a:rPr lang="fr-FR" sz="2000" b="1" dirty="0">
                <a:latin typeface="Times New Roman" pitchFamily="18" charset="0"/>
                <a:cs typeface="Times New Roman" pitchFamily="18" charset="0"/>
              </a:rPr>
              <a:t>(...) </a:t>
            </a:r>
            <a:r>
              <a:rPr lang="fr-FR" sz="2000" b="1">
                <a:latin typeface="Times New Roman" pitchFamily="18" charset="0"/>
                <a:cs typeface="Times New Roman" pitchFamily="18" charset="0"/>
              </a:rPr>
              <a:t>: point(...), </a:t>
            </a:r>
            <a:r>
              <a:rPr lang="fr-FR" sz="2000" b="1" dirty="0" err="1">
                <a:latin typeface="Times New Roman" pitchFamily="18" charset="0"/>
                <a:cs typeface="Times New Roman" pitchFamily="18" charset="0"/>
              </a:rPr>
              <a:t>coul</a:t>
            </a:r>
            <a:r>
              <a:rPr lang="fr-FR" sz="2000" b="1" dirty="0">
                <a:latin typeface="Times New Roman" pitchFamily="18" charset="0"/>
                <a:cs typeface="Times New Roman" pitchFamily="18" charset="0"/>
              </a:rPr>
              <a:t>(...)</a:t>
            </a:r>
          </a:p>
          <a:p>
            <a:pPr hangingPunct="0"/>
            <a:r>
              <a:rPr lang="fr-FR" sz="2000" dirty="0">
                <a:latin typeface="Times New Roman" pitchFamily="18" charset="0"/>
                <a:cs typeface="Times New Roman" pitchFamily="18" charset="0"/>
              </a:rPr>
              <a:t>- Ordre d’appel des constructeurs : c</a:t>
            </a:r>
            <a:r>
              <a:rPr lang="en-GB" sz="2000" dirty="0" err="1">
                <a:latin typeface="Times New Roman" pitchFamily="18" charset="0"/>
                <a:cs typeface="Times New Roman" pitchFamily="18" charset="0"/>
                <a:sym typeface="Symbol" pitchFamily="18" charset="2"/>
              </a:rPr>
              <a:t>eux</a:t>
            </a:r>
            <a:r>
              <a:rPr lang="en-GB" sz="2000" dirty="0">
                <a:latin typeface="Times New Roman" pitchFamily="18" charset="0"/>
                <a:cs typeface="Times New Roman" pitchFamily="18" charset="0"/>
                <a:sym typeface="Symbol" pitchFamily="18" charset="2"/>
              </a:rPr>
              <a:t> </a:t>
            </a:r>
            <a:r>
              <a:rPr kumimoji="0" lang="en-GB" sz="20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des classes de base</a:t>
            </a:r>
            <a:r>
              <a:rPr lang="en-GB" sz="2000" dirty="0">
                <a:latin typeface="Times New Roman" pitchFamily="18" charset="0"/>
                <a:ea typeface="Times New Roman" pitchFamily="18" charset="0"/>
                <a:cs typeface="Times New Roman" pitchFamily="18" charset="0"/>
                <a:sym typeface="Symbol" pitchFamily="18" charset="2"/>
              </a:rPr>
              <a:t> et</a:t>
            </a:r>
            <a:r>
              <a:rPr kumimoji="0" lang="en-GB" sz="2000" b="0" i="0" u="none" strike="noStrike" cap="none" normalizeH="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 </a:t>
            </a:r>
            <a:r>
              <a:rPr kumimoji="0" lang="en-GB" sz="2000" b="0" i="0" u="none" strike="noStrike" cap="none" normalizeH="0" dirty="0" err="1">
                <a:ln>
                  <a:noFill/>
                </a:ln>
                <a:solidFill>
                  <a:schemeClr val="tx1"/>
                </a:solidFill>
                <a:effectLst/>
                <a:latin typeface="Times New Roman" pitchFamily="18" charset="0"/>
                <a:ea typeface="Times New Roman" pitchFamily="18" charset="0"/>
                <a:cs typeface="Times New Roman" pitchFamily="18" charset="0"/>
                <a:sym typeface="Symbol" pitchFamily="18" charset="2"/>
              </a:rPr>
              <a:t>ceux</a:t>
            </a:r>
            <a:r>
              <a:rPr lang="en-GB" sz="2000" dirty="0">
                <a:latin typeface="Times New Roman" pitchFamily="18" charset="0"/>
                <a:ea typeface="Times New Roman" pitchFamily="18" charset="0"/>
                <a:cs typeface="Times New Roman" pitchFamily="18" charset="0"/>
                <a:sym typeface="Symbol" pitchFamily="18" charset="2"/>
              </a:rPr>
              <a:t> de la </a:t>
            </a:r>
            <a:r>
              <a:rPr lang="en-GB" sz="2000" dirty="0" err="1">
                <a:latin typeface="Times New Roman" pitchFamily="18" charset="0"/>
                <a:ea typeface="Times New Roman" pitchFamily="18" charset="0"/>
                <a:cs typeface="Times New Roman" pitchFamily="18" charset="0"/>
                <a:sym typeface="Symbol" pitchFamily="18" charset="2"/>
              </a:rPr>
              <a:t>classe</a:t>
            </a:r>
            <a:r>
              <a:rPr lang="en-GB" sz="2000" dirty="0">
                <a:latin typeface="Times New Roman" pitchFamily="18" charset="0"/>
                <a:ea typeface="Times New Roman" pitchFamily="18" charset="0"/>
                <a:cs typeface="Times New Roman" pitchFamily="18" charset="0"/>
                <a:sym typeface="Symbol" pitchFamily="18" charset="2"/>
              </a:rPr>
              <a:t> </a:t>
            </a:r>
            <a:r>
              <a:rPr lang="en-GB" sz="2000" dirty="0" err="1">
                <a:latin typeface="Times New Roman" pitchFamily="18" charset="0"/>
                <a:ea typeface="Times New Roman" pitchFamily="18" charset="0"/>
                <a:cs typeface="Times New Roman" pitchFamily="18" charset="0"/>
                <a:sym typeface="Symbol" pitchFamily="18" charset="2"/>
              </a:rPr>
              <a:t>dérivée</a:t>
            </a:r>
            <a:r>
              <a:rPr lang="en-GB" sz="2000" dirty="0">
                <a:latin typeface="Times New Roman" pitchFamily="18" charset="0"/>
                <a:ea typeface="Times New Roman" pitchFamily="18" charset="0"/>
                <a:cs typeface="Times New Roman" pitchFamily="18" charset="0"/>
                <a:sym typeface="Symbol" pitchFamily="18" charset="2"/>
              </a:rPr>
              <a:t>.</a:t>
            </a:r>
            <a:endParaRPr kumimoji="0" lang="fr-FR" sz="20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endParaRP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6E8258A7-CA86-481B-9088-7761BD1AC277}" type="slidenum">
              <a:rPr lang="fr-FR" smtClean="0"/>
              <a:pPr/>
              <a:t>104</a:t>
            </a:fld>
            <a:endParaRPr lang="fr-FR"/>
          </a:p>
        </p:txBody>
      </p:sp>
      <p:sp>
        <p:nvSpPr>
          <p:cNvPr id="3" name="Rectangle 2"/>
          <p:cNvSpPr/>
          <p:nvPr/>
        </p:nvSpPr>
        <p:spPr>
          <a:xfrm>
            <a:off x="214282" y="448648"/>
            <a:ext cx="8786874" cy="5909310"/>
          </a:xfrm>
          <a:prstGeom prst="rect">
            <a:avLst/>
          </a:prstGeom>
        </p:spPr>
        <p:txBody>
          <a:bodyPr wrap="square">
            <a:spAutoFit/>
          </a:bodyPr>
          <a:lstStyle/>
          <a:p>
            <a:pPr algn="just" hangingPunct="0">
              <a:spcAft>
                <a:spcPts val="0"/>
              </a:spcAft>
              <a:buFontTx/>
              <a:buChar char="-"/>
            </a:pPr>
            <a:r>
              <a:rPr lang="fr-FR" dirty="0">
                <a:latin typeface="Times New Roman"/>
                <a:ea typeface="Times New Roman"/>
              </a:rPr>
              <a:t>Les destructeurs sont appelés dans l’ordre inverse lors de la destruction d’un objet de type </a:t>
            </a:r>
            <a:r>
              <a:rPr lang="fr-FR" b="1" dirty="0" err="1">
                <a:latin typeface="Times New Roman"/>
                <a:ea typeface="Times New Roman"/>
              </a:rPr>
              <a:t>pointcoul</a:t>
            </a:r>
            <a:r>
              <a:rPr lang="fr-FR" dirty="0">
                <a:latin typeface="Times New Roman"/>
                <a:ea typeface="Times New Roman"/>
              </a:rPr>
              <a:t>.</a:t>
            </a:r>
          </a:p>
          <a:p>
            <a:pPr algn="just" hangingPunct="0">
              <a:spcAft>
                <a:spcPts val="0"/>
              </a:spcAft>
            </a:pPr>
            <a:r>
              <a:rPr lang="fr-FR" dirty="0">
                <a:latin typeface="Times New Roman"/>
                <a:ea typeface="Times New Roman"/>
              </a:rPr>
              <a:t> </a:t>
            </a:r>
          </a:p>
          <a:p>
            <a:pPr algn="just" hangingPunct="0">
              <a:spcAft>
                <a:spcPts val="0"/>
              </a:spcAft>
            </a:pPr>
            <a:r>
              <a:rPr lang="fr-FR" dirty="0">
                <a:latin typeface="Times New Roman"/>
                <a:ea typeface="Times New Roman"/>
              </a:rPr>
              <a:t>Dans une fonction membre de la classe dérivée, on peut utiliser toute fonction membre publique (ou protégée) d’une classe de base. </a:t>
            </a:r>
          </a:p>
          <a:p>
            <a:pPr algn="just" hangingPunct="0">
              <a:spcAft>
                <a:spcPts val="0"/>
              </a:spcAft>
            </a:pPr>
            <a:r>
              <a:rPr lang="fr-FR" dirty="0">
                <a:latin typeface="Times New Roman"/>
                <a:ea typeface="Times New Roman"/>
              </a:rPr>
              <a:t>En utilisant les fonctions </a:t>
            </a:r>
            <a:r>
              <a:rPr lang="fr-FR" b="1" dirty="0">
                <a:latin typeface="Times New Roman"/>
                <a:ea typeface="Times New Roman"/>
              </a:rPr>
              <a:t>affiche</a:t>
            </a:r>
            <a:r>
              <a:rPr lang="fr-FR" dirty="0">
                <a:latin typeface="Times New Roman"/>
                <a:ea typeface="Times New Roman"/>
              </a:rPr>
              <a:t> de </a:t>
            </a:r>
            <a:r>
              <a:rPr lang="fr-FR" b="1" dirty="0">
                <a:latin typeface="Times New Roman"/>
                <a:ea typeface="Times New Roman"/>
              </a:rPr>
              <a:t>point</a:t>
            </a:r>
            <a:r>
              <a:rPr lang="fr-FR" dirty="0">
                <a:latin typeface="Times New Roman"/>
                <a:ea typeface="Times New Roman"/>
              </a:rPr>
              <a:t> et de </a:t>
            </a:r>
            <a:r>
              <a:rPr lang="fr-FR" b="1" dirty="0" err="1">
                <a:latin typeface="Times New Roman"/>
                <a:ea typeface="Times New Roman"/>
              </a:rPr>
              <a:t>coul</a:t>
            </a:r>
            <a:r>
              <a:rPr lang="fr-FR" b="1" i="1" dirty="0">
                <a:latin typeface="Times New Roman"/>
                <a:ea typeface="Times New Roman"/>
              </a:rPr>
              <a:t>, </a:t>
            </a:r>
            <a:r>
              <a:rPr lang="fr-FR" dirty="0">
                <a:latin typeface="Times New Roman"/>
                <a:ea typeface="Times New Roman"/>
              </a:rPr>
              <a:t>la fonction  </a:t>
            </a:r>
            <a:r>
              <a:rPr lang="fr-FR" b="1" dirty="0">
                <a:latin typeface="Times New Roman"/>
                <a:ea typeface="Times New Roman"/>
              </a:rPr>
              <a:t>affiche</a:t>
            </a:r>
            <a:r>
              <a:rPr lang="fr-FR" dirty="0">
                <a:latin typeface="Times New Roman"/>
                <a:ea typeface="Times New Roman"/>
              </a:rPr>
              <a:t> de </a:t>
            </a:r>
            <a:r>
              <a:rPr lang="fr-FR" b="1" dirty="0" err="1">
                <a:latin typeface="Times New Roman"/>
                <a:ea typeface="Times New Roman"/>
              </a:rPr>
              <a:t>pointcoul</a:t>
            </a:r>
            <a:r>
              <a:rPr lang="fr-FR" i="1" dirty="0">
                <a:latin typeface="Times New Roman"/>
                <a:ea typeface="Times New Roman"/>
              </a:rPr>
              <a:t> </a:t>
            </a:r>
            <a:r>
              <a:rPr lang="fr-FR" dirty="0">
                <a:latin typeface="Times New Roman"/>
                <a:ea typeface="Times New Roman"/>
              </a:rPr>
              <a:t>sera :</a:t>
            </a:r>
          </a:p>
          <a:p>
            <a:pPr algn="just" hangingPunct="0">
              <a:spcAft>
                <a:spcPts val="0"/>
              </a:spcAft>
            </a:pPr>
            <a:r>
              <a:rPr lang="fr-FR" b="1" dirty="0" err="1">
                <a:latin typeface="Times New Roman"/>
                <a:ea typeface="Times New Roman"/>
              </a:rPr>
              <a:t>void</a:t>
            </a:r>
            <a:r>
              <a:rPr lang="fr-FR" b="1" dirty="0">
                <a:latin typeface="Times New Roman"/>
                <a:ea typeface="Times New Roman"/>
              </a:rPr>
              <a:t> affiche()</a:t>
            </a:r>
          </a:p>
          <a:p>
            <a:pPr algn="just" hangingPunct="0">
              <a:spcAft>
                <a:spcPts val="0"/>
              </a:spcAft>
            </a:pPr>
            <a:r>
              <a:rPr lang="fr-FR" b="1" dirty="0">
                <a:latin typeface="Times New Roman"/>
                <a:ea typeface="Times New Roman"/>
              </a:rPr>
              <a:t>{  </a:t>
            </a:r>
            <a:r>
              <a:rPr lang="fr-FR" b="1" dirty="0" err="1">
                <a:latin typeface="Times New Roman"/>
                <a:ea typeface="Times New Roman"/>
              </a:rPr>
              <a:t>point::affiche</a:t>
            </a:r>
            <a:r>
              <a:rPr lang="fr-FR" b="1" dirty="0">
                <a:latin typeface="Times New Roman"/>
                <a:ea typeface="Times New Roman"/>
              </a:rPr>
              <a:t>() ; </a:t>
            </a:r>
            <a:r>
              <a:rPr lang="fr-FR" b="1" dirty="0" err="1">
                <a:latin typeface="Times New Roman"/>
                <a:ea typeface="Times New Roman"/>
              </a:rPr>
              <a:t>coul</a:t>
            </a:r>
            <a:r>
              <a:rPr lang="fr-FR" b="1" dirty="0">
                <a:latin typeface="Times New Roman"/>
                <a:ea typeface="Times New Roman"/>
              </a:rPr>
              <a:t>::affiche();</a:t>
            </a:r>
          </a:p>
          <a:p>
            <a:pPr algn="just" hangingPunct="0">
              <a:spcAft>
                <a:spcPts val="0"/>
              </a:spcAft>
            </a:pPr>
            <a:r>
              <a:rPr lang="fr-FR" b="1" dirty="0">
                <a:latin typeface="Times New Roman"/>
                <a:ea typeface="Times New Roman"/>
              </a:rPr>
              <a:t> }</a:t>
            </a:r>
          </a:p>
          <a:p>
            <a:pPr algn="just" hangingPunct="0">
              <a:spcAft>
                <a:spcPts val="0"/>
              </a:spcAft>
            </a:pPr>
            <a:r>
              <a:rPr lang="fr-FR" dirty="0">
                <a:latin typeface="Times New Roman"/>
                <a:ea typeface="Times New Roman"/>
              </a:rPr>
              <a:t>Si les fonctions d’affichage se nommaient </a:t>
            </a:r>
            <a:r>
              <a:rPr lang="fr-FR" b="1" dirty="0" err="1">
                <a:latin typeface="Times New Roman"/>
                <a:ea typeface="Times New Roman"/>
              </a:rPr>
              <a:t>affp</a:t>
            </a:r>
            <a:r>
              <a:rPr lang="fr-FR" b="1" dirty="0">
                <a:latin typeface="Times New Roman"/>
                <a:ea typeface="Times New Roman"/>
              </a:rPr>
              <a:t>()</a:t>
            </a:r>
            <a:r>
              <a:rPr lang="fr-FR" dirty="0">
                <a:latin typeface="Times New Roman"/>
                <a:ea typeface="Times New Roman"/>
              </a:rPr>
              <a:t> pour </a:t>
            </a:r>
            <a:r>
              <a:rPr lang="fr-FR" b="1" dirty="0">
                <a:latin typeface="Times New Roman"/>
                <a:ea typeface="Times New Roman"/>
              </a:rPr>
              <a:t>point</a:t>
            </a:r>
            <a:r>
              <a:rPr lang="fr-FR" dirty="0">
                <a:latin typeface="Times New Roman"/>
                <a:ea typeface="Times New Roman"/>
              </a:rPr>
              <a:t> et </a:t>
            </a:r>
            <a:r>
              <a:rPr lang="fr-FR" b="1" dirty="0" err="1">
                <a:latin typeface="Times New Roman"/>
                <a:ea typeface="Times New Roman"/>
              </a:rPr>
              <a:t>affc</a:t>
            </a:r>
            <a:r>
              <a:rPr lang="fr-FR" b="1" dirty="0">
                <a:latin typeface="Times New Roman"/>
                <a:ea typeface="Times New Roman"/>
              </a:rPr>
              <a:t>()</a:t>
            </a:r>
            <a:r>
              <a:rPr lang="fr-FR" i="1" dirty="0">
                <a:latin typeface="Times New Roman"/>
                <a:ea typeface="Times New Roman"/>
              </a:rPr>
              <a:t> </a:t>
            </a:r>
            <a:r>
              <a:rPr lang="fr-FR" dirty="0">
                <a:latin typeface="Times New Roman"/>
                <a:ea typeface="Times New Roman"/>
              </a:rPr>
              <a:t>pour </a:t>
            </a:r>
            <a:r>
              <a:rPr lang="fr-FR" b="1" dirty="0" err="1">
                <a:latin typeface="Times New Roman"/>
                <a:ea typeface="Times New Roman"/>
              </a:rPr>
              <a:t>coul</a:t>
            </a:r>
            <a:r>
              <a:rPr lang="fr-FR" b="1" dirty="0">
                <a:latin typeface="Times New Roman"/>
                <a:ea typeface="Times New Roman"/>
              </a:rPr>
              <a:t>,</a:t>
            </a:r>
            <a:r>
              <a:rPr lang="fr-FR" dirty="0">
                <a:latin typeface="Times New Roman"/>
                <a:ea typeface="Times New Roman"/>
              </a:rPr>
              <a:t> on écrit :</a:t>
            </a:r>
          </a:p>
          <a:p>
            <a:pPr algn="just" hangingPunct="0">
              <a:spcAft>
                <a:spcPts val="0"/>
              </a:spcAft>
            </a:pPr>
            <a:r>
              <a:rPr lang="fr-FR" b="1" dirty="0" err="1">
                <a:latin typeface="Times New Roman"/>
                <a:ea typeface="Times New Roman"/>
              </a:rPr>
              <a:t>void</a:t>
            </a:r>
            <a:r>
              <a:rPr lang="fr-FR" b="1" dirty="0">
                <a:latin typeface="Times New Roman"/>
                <a:ea typeface="Times New Roman"/>
              </a:rPr>
              <a:t> affiche()</a:t>
            </a:r>
          </a:p>
          <a:p>
            <a:pPr algn="just" hangingPunct="0">
              <a:spcAft>
                <a:spcPts val="0"/>
              </a:spcAft>
            </a:pPr>
            <a:r>
              <a:rPr lang="fr-FR" b="1" dirty="0">
                <a:latin typeface="Times New Roman"/>
                <a:ea typeface="Times New Roman"/>
              </a:rPr>
              <a:t>{  </a:t>
            </a:r>
            <a:r>
              <a:rPr lang="fr-FR" b="1" dirty="0" err="1">
                <a:latin typeface="Times New Roman"/>
                <a:ea typeface="Times New Roman"/>
              </a:rPr>
              <a:t>affp</a:t>
            </a:r>
            <a:r>
              <a:rPr lang="fr-FR" b="1" dirty="0">
                <a:latin typeface="Times New Roman"/>
                <a:ea typeface="Times New Roman"/>
              </a:rPr>
              <a:t>(); </a:t>
            </a:r>
            <a:r>
              <a:rPr lang="fr-FR" b="1" dirty="0" err="1">
                <a:latin typeface="Times New Roman"/>
                <a:ea typeface="Times New Roman"/>
              </a:rPr>
              <a:t>affc</a:t>
            </a:r>
            <a:r>
              <a:rPr lang="fr-FR" b="1" dirty="0">
                <a:latin typeface="Times New Roman"/>
                <a:ea typeface="Times New Roman"/>
              </a:rPr>
              <a:t>() ; </a:t>
            </a:r>
          </a:p>
          <a:p>
            <a:pPr algn="just" hangingPunct="0">
              <a:spcAft>
                <a:spcPts val="0"/>
              </a:spcAft>
            </a:pPr>
            <a:r>
              <a:rPr lang="fr-FR" b="1" dirty="0">
                <a:latin typeface="Times New Roman"/>
                <a:ea typeface="Times New Roman"/>
              </a:rPr>
              <a:t>}</a:t>
            </a:r>
          </a:p>
          <a:p>
            <a:pPr algn="just" hangingPunct="0">
              <a:spcAft>
                <a:spcPts val="0"/>
              </a:spcAft>
            </a:pPr>
            <a:endParaRPr lang="fr-FR" dirty="0">
              <a:latin typeface="Times New Roman"/>
              <a:ea typeface="Times New Roman"/>
            </a:endParaRPr>
          </a:p>
          <a:p>
            <a:pPr algn="just" hangingPunct="0">
              <a:spcAft>
                <a:spcPts val="0"/>
              </a:spcAft>
            </a:pPr>
            <a:r>
              <a:rPr lang="fr-FR" dirty="0">
                <a:latin typeface="Times New Roman"/>
                <a:ea typeface="Times New Roman"/>
              </a:rPr>
              <a:t>Un objet de type </a:t>
            </a:r>
            <a:r>
              <a:rPr lang="fr-FR" b="1" dirty="0" err="1">
                <a:latin typeface="Times New Roman"/>
                <a:ea typeface="Times New Roman"/>
              </a:rPr>
              <a:t>pointcoul</a:t>
            </a:r>
            <a:r>
              <a:rPr lang="fr-FR" dirty="0">
                <a:latin typeface="Times New Roman"/>
                <a:ea typeface="Times New Roman"/>
              </a:rPr>
              <a:t> peut faire appel aux fonctions membres de </a:t>
            </a:r>
            <a:r>
              <a:rPr lang="fr-FR" b="1" dirty="0" err="1">
                <a:latin typeface="Times New Roman"/>
                <a:ea typeface="Times New Roman"/>
              </a:rPr>
              <a:t>pointcoul</a:t>
            </a:r>
            <a:r>
              <a:rPr lang="fr-FR" dirty="0">
                <a:latin typeface="Times New Roman"/>
                <a:ea typeface="Times New Roman"/>
              </a:rPr>
              <a:t> ou, éventuellement, aux fonctions membre des classes de base </a:t>
            </a:r>
            <a:r>
              <a:rPr lang="fr-FR" b="1" dirty="0">
                <a:latin typeface="Times New Roman"/>
                <a:ea typeface="Times New Roman"/>
              </a:rPr>
              <a:t>point</a:t>
            </a:r>
            <a:r>
              <a:rPr lang="fr-FR" dirty="0">
                <a:latin typeface="Times New Roman"/>
                <a:ea typeface="Times New Roman"/>
              </a:rPr>
              <a:t> et </a:t>
            </a:r>
            <a:r>
              <a:rPr lang="fr-FR" b="1" dirty="0" err="1">
                <a:latin typeface="Times New Roman"/>
                <a:ea typeface="Times New Roman"/>
              </a:rPr>
              <a:t>coul</a:t>
            </a:r>
            <a:r>
              <a:rPr lang="fr-FR" dirty="0">
                <a:latin typeface="Times New Roman"/>
                <a:ea typeface="Times New Roman"/>
              </a:rPr>
              <a:t> :</a:t>
            </a:r>
          </a:p>
          <a:p>
            <a:pPr algn="just" hangingPunct="0">
              <a:spcAft>
                <a:spcPts val="0"/>
              </a:spcAft>
            </a:pPr>
            <a:r>
              <a:rPr lang="fr-FR" b="1" dirty="0" err="1">
                <a:latin typeface="Times New Roman"/>
                <a:ea typeface="Times New Roman"/>
              </a:rPr>
              <a:t>pointcoul</a:t>
            </a:r>
            <a:r>
              <a:rPr lang="fr-FR" b="1" dirty="0">
                <a:latin typeface="Times New Roman"/>
                <a:ea typeface="Times New Roman"/>
              </a:rPr>
              <a:t>  p(3, 9, 2);</a:t>
            </a:r>
          </a:p>
          <a:p>
            <a:pPr algn="just" hangingPunct="0">
              <a:spcAft>
                <a:spcPts val="0"/>
              </a:spcAft>
            </a:pPr>
            <a:r>
              <a:rPr lang="fr-FR" b="1" dirty="0" err="1">
                <a:latin typeface="Times New Roman"/>
                <a:ea typeface="Times New Roman"/>
              </a:rPr>
              <a:t>p.affiche</a:t>
            </a:r>
            <a:r>
              <a:rPr lang="fr-FR" b="1" dirty="0">
                <a:latin typeface="Times New Roman"/>
                <a:ea typeface="Times New Roman"/>
              </a:rPr>
              <a:t>()</a:t>
            </a:r>
            <a:r>
              <a:rPr lang="fr-FR" dirty="0">
                <a:latin typeface="Times New Roman"/>
                <a:ea typeface="Times New Roman"/>
              </a:rPr>
              <a:t> appellera la fonction </a:t>
            </a:r>
            <a:r>
              <a:rPr lang="fr-FR" b="1" dirty="0">
                <a:latin typeface="Times New Roman"/>
                <a:ea typeface="Times New Roman"/>
              </a:rPr>
              <a:t>affiche()</a:t>
            </a:r>
            <a:r>
              <a:rPr lang="fr-FR" dirty="0">
                <a:latin typeface="Times New Roman"/>
                <a:ea typeface="Times New Roman"/>
              </a:rPr>
              <a:t> de </a:t>
            </a:r>
            <a:r>
              <a:rPr lang="fr-FR" b="1" dirty="0" err="1">
                <a:latin typeface="Times New Roman"/>
                <a:ea typeface="Times New Roman"/>
              </a:rPr>
              <a:t>pointcoul</a:t>
            </a:r>
            <a:r>
              <a:rPr lang="fr-FR" dirty="0">
                <a:latin typeface="Times New Roman"/>
                <a:ea typeface="Times New Roman"/>
              </a:rPr>
              <a:t>, </a:t>
            </a:r>
          </a:p>
          <a:p>
            <a:pPr algn="just" hangingPunct="0">
              <a:spcAft>
                <a:spcPts val="0"/>
              </a:spcAft>
            </a:pPr>
            <a:r>
              <a:rPr lang="fr-FR" b="1" dirty="0">
                <a:latin typeface="Times New Roman"/>
                <a:ea typeface="Times New Roman"/>
              </a:rPr>
              <a:t>p.</a:t>
            </a:r>
            <a:r>
              <a:rPr lang="fr-FR" b="1" dirty="0" err="1">
                <a:latin typeface="Times New Roman"/>
                <a:ea typeface="Times New Roman"/>
              </a:rPr>
              <a:t>point::affiche</a:t>
            </a:r>
            <a:r>
              <a:rPr lang="fr-FR" b="1" dirty="0">
                <a:latin typeface="Times New Roman"/>
                <a:ea typeface="Times New Roman"/>
              </a:rPr>
              <a:t>()</a:t>
            </a:r>
            <a:r>
              <a:rPr lang="fr-FR" dirty="0">
                <a:latin typeface="Times New Roman"/>
                <a:ea typeface="Times New Roman"/>
              </a:rPr>
              <a:t> appellera la fonction </a:t>
            </a:r>
            <a:r>
              <a:rPr lang="fr-FR" b="1" dirty="0">
                <a:latin typeface="Times New Roman"/>
                <a:ea typeface="Times New Roman"/>
              </a:rPr>
              <a:t>affiche()</a:t>
            </a:r>
            <a:r>
              <a:rPr lang="fr-FR" dirty="0">
                <a:latin typeface="Times New Roman"/>
                <a:ea typeface="Times New Roman"/>
              </a:rPr>
              <a:t> de </a:t>
            </a:r>
            <a:r>
              <a:rPr lang="fr-FR" b="1" dirty="0">
                <a:latin typeface="Times New Roman"/>
                <a:ea typeface="Times New Roman"/>
              </a:rPr>
              <a:t>point</a:t>
            </a:r>
            <a:r>
              <a:rPr lang="fr-FR" dirty="0">
                <a:latin typeface="Times New Roman"/>
                <a:ea typeface="Times New Roman"/>
              </a:rPr>
              <a:t>.</a:t>
            </a:r>
          </a:p>
          <a:p>
            <a:pPr algn="just" hangingPunct="0">
              <a:spcAft>
                <a:spcPts val="0"/>
              </a:spcAft>
            </a:pPr>
            <a:endParaRPr lang="en-GB" dirty="0">
              <a:latin typeface="Times New Roman"/>
              <a:ea typeface="Times New Roman"/>
            </a:endParaRPr>
          </a:p>
          <a:p>
            <a:pPr hangingPunct="0"/>
            <a:r>
              <a:rPr lang="fr-FR" dirty="0">
                <a:latin typeface="Times New Roman" pitchFamily="18" charset="0"/>
                <a:cs typeface="Times New Roman" pitchFamily="18" charset="0"/>
              </a:rPr>
              <a:t>Exemple : </a:t>
            </a:r>
            <a:r>
              <a:rPr lang="fr-FR" b="1" dirty="0" err="1">
                <a:latin typeface="Times New Roman" pitchFamily="18" charset="0"/>
                <a:cs typeface="Times New Roman" pitchFamily="18" charset="0"/>
              </a:rPr>
              <a:t>pointcol</a:t>
            </a:r>
            <a:r>
              <a:rPr lang="fr-FR" dirty="0">
                <a:latin typeface="Times New Roman" pitchFamily="18" charset="0"/>
                <a:cs typeface="Times New Roman" pitchFamily="18" charset="0"/>
              </a:rPr>
              <a:t> hérite de </a:t>
            </a:r>
            <a:r>
              <a:rPr lang="fr-FR" b="1" dirty="0">
                <a:latin typeface="Times New Roman" pitchFamily="18" charset="0"/>
                <a:cs typeface="Times New Roman" pitchFamily="18" charset="0"/>
              </a:rPr>
              <a:t>point</a:t>
            </a:r>
            <a:r>
              <a:rPr lang="fr-FR" dirty="0">
                <a:latin typeface="Times New Roman" pitchFamily="18" charset="0"/>
                <a:cs typeface="Times New Roman" pitchFamily="18" charset="0"/>
              </a:rPr>
              <a:t> et de </a:t>
            </a:r>
            <a:r>
              <a:rPr lang="fr-FR" b="1" dirty="0" err="1">
                <a:latin typeface="Times New Roman" pitchFamily="18" charset="0"/>
                <a:cs typeface="Times New Roman" pitchFamily="18" charset="0"/>
              </a:rPr>
              <a:t>coul</a:t>
            </a:r>
            <a:r>
              <a:rPr lang="fr-FR" dirty="0">
                <a:latin typeface="Times New Roman" pitchFamily="18" charset="0"/>
                <a:cs typeface="Times New Roman" pitchFamily="18" charset="0"/>
              </a:rPr>
              <a:t> avec quelques affichages affirmatifs.</a:t>
            </a: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6E8258A7-CA86-481B-9088-7761BD1AC277}" type="slidenum">
              <a:rPr lang="fr-FR" smtClean="0"/>
              <a:pPr/>
              <a:t>105</a:t>
            </a:fld>
            <a:endParaRPr lang="fr-FR"/>
          </a:p>
        </p:txBody>
      </p:sp>
      <p:sp>
        <p:nvSpPr>
          <p:cNvPr id="46083" name="Rectangle 3"/>
          <p:cNvSpPr>
            <a:spLocks noChangeArrowheads="1"/>
          </p:cNvSpPr>
          <p:nvPr/>
        </p:nvSpPr>
        <p:spPr bwMode="auto">
          <a:xfrm>
            <a:off x="0" y="115742"/>
            <a:ext cx="9144000" cy="674030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#include&lt;</a:t>
            </a:r>
            <a:r>
              <a:rPr kumimoji="0" lang="en-GB" sz="1600"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iostream</a:t>
            </a:r>
            <a:r>
              <a:rPr kumimoji="0" lang="en-GB" sz="16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&gt;</a:t>
            </a:r>
          </a:p>
          <a:p>
            <a:pPr marL="0" marR="0" lvl="0" indent="0" algn="l" defTabSz="914400" rtl="0" eaLnBrk="1" fontAlgn="base" latinLnBrk="0" hangingPunct="1">
              <a:lnSpc>
                <a:spcPct val="100000"/>
              </a:lnSpc>
              <a:spcBef>
                <a:spcPct val="0"/>
              </a:spcBef>
              <a:spcAft>
                <a:spcPct val="0"/>
              </a:spcAft>
              <a:buClrTx/>
              <a:buSzTx/>
              <a:buFontTx/>
              <a:buNone/>
              <a:tabLst/>
            </a:pPr>
            <a:r>
              <a:rPr lang="en-GB" sz="1600" b="1" dirty="0">
                <a:latin typeface="Times New Roman" pitchFamily="18" charset="0"/>
                <a:cs typeface="Times New Roman" pitchFamily="18" charset="0"/>
              </a:rPr>
              <a:t>using namespace std;</a:t>
            </a:r>
            <a:endParaRPr kumimoji="0" lang="fr-FR" sz="1600" b="1"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6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class point {   </a:t>
            </a:r>
            <a:r>
              <a:rPr kumimoji="0" lang="fr-FR" sz="1600"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int</a:t>
            </a:r>
            <a:r>
              <a:rPr kumimoji="0" lang="fr-FR" sz="16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x, y;</a:t>
            </a:r>
            <a:endParaRPr kumimoji="0" lang="fr-FR" sz="1600" b="1"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sz="16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public :  point(</a:t>
            </a:r>
            <a:r>
              <a:rPr kumimoji="0" lang="fr-FR" sz="1600"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int</a:t>
            </a:r>
            <a:r>
              <a:rPr kumimoji="0" lang="fr-FR" sz="16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abs, </a:t>
            </a:r>
            <a:r>
              <a:rPr kumimoji="0" lang="fr-FR" sz="1600"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int</a:t>
            </a:r>
            <a:r>
              <a:rPr kumimoji="0" lang="fr-FR" sz="16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ord){</a:t>
            </a:r>
            <a:r>
              <a:rPr lang="fr-FR" sz="1600" b="1" dirty="0">
                <a:latin typeface="Times New Roman" pitchFamily="18" charset="0"/>
                <a:ea typeface="Times New Roman" pitchFamily="18" charset="0"/>
                <a:cs typeface="Times New Roman" pitchFamily="18" charset="0"/>
              </a:rPr>
              <a:t> </a:t>
            </a:r>
            <a:r>
              <a:rPr kumimoji="0" lang="fr-FR" sz="16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cout&lt;&lt;</a:t>
            </a:r>
            <a:r>
              <a:rPr kumimoji="0" lang="fr-FR" sz="16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a:t>
            </a:r>
            <a:r>
              <a:rPr kumimoji="0" lang="fr-FR" sz="16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++construction </a:t>
            </a:r>
            <a:r>
              <a:rPr kumimoji="0" lang="fr-FR" sz="1600"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point\n</a:t>
            </a:r>
            <a:r>
              <a:rPr kumimoji="0" lang="fr-FR" sz="1600"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sym typeface="Symbol" pitchFamily="18" charset="2"/>
              </a:rPr>
              <a:t></a:t>
            </a:r>
            <a:r>
              <a:rPr kumimoji="0" lang="fr-FR" sz="16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x=abs; y=ord; } </a:t>
            </a:r>
          </a:p>
          <a:p>
            <a:pPr marL="0" marR="0" lvl="0" indent="0" algn="l" defTabSz="914400" rtl="0" eaLnBrk="0" fontAlgn="base" latinLnBrk="0" hangingPunct="0">
              <a:lnSpc>
                <a:spcPct val="100000"/>
              </a:lnSpc>
              <a:spcBef>
                <a:spcPct val="0"/>
              </a:spcBef>
              <a:spcAft>
                <a:spcPct val="0"/>
              </a:spcAft>
              <a:buClrTx/>
              <a:buSzTx/>
              <a:buFontTx/>
              <a:buNone/>
              <a:tabLst/>
            </a:pPr>
            <a:r>
              <a:rPr lang="fr-FR" sz="1600" b="1" dirty="0">
                <a:latin typeface="Times New Roman" pitchFamily="18" charset="0"/>
                <a:ea typeface="Times New Roman" pitchFamily="18" charset="0"/>
                <a:cs typeface="Times New Roman" pitchFamily="18" charset="0"/>
              </a:rPr>
              <a:t>                                     </a:t>
            </a:r>
            <a:r>
              <a:rPr kumimoji="0" lang="fr-FR" sz="16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~point(){cout&lt;&lt;</a:t>
            </a:r>
            <a:r>
              <a:rPr kumimoji="0" lang="fr-FR" sz="16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a:t>
            </a:r>
            <a:r>
              <a:rPr kumimoji="0" lang="fr-FR" sz="16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--destruction point \n </a:t>
            </a:r>
            <a:r>
              <a:rPr kumimoji="0" lang="fr-FR" sz="16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a:t>
            </a:r>
            <a:r>
              <a:rPr kumimoji="0" lang="fr-FR" sz="16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endParaRPr kumimoji="0" lang="fr-FR" sz="1600" b="1" i="0" u="none" strike="noStrike" cap="none" normalizeH="0" baseline="0" dirty="0">
              <a:ln>
                <a:noFill/>
              </a:ln>
              <a:solidFill>
                <a:schemeClr val="tx1"/>
              </a:solidFill>
              <a:effectLst/>
              <a:latin typeface="Times New Roman" pitchFamily="18" charset="0"/>
              <a:cs typeface="Times New Roman" pitchFamily="18" charset="0"/>
              <a:sym typeface="Symbol" pitchFamily="18" charset="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sz="16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                                      </a:t>
            </a:r>
            <a:r>
              <a:rPr kumimoji="0" lang="fr-FR" sz="1600"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sym typeface="Symbol" pitchFamily="18" charset="2"/>
              </a:rPr>
              <a:t>void</a:t>
            </a:r>
            <a:r>
              <a:rPr kumimoji="0" lang="fr-FR" sz="16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 affiche(){ cout&lt;&lt;</a:t>
            </a:r>
            <a:r>
              <a:rPr kumimoji="0" lang="fr-FR" sz="1600"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coordonnees</a:t>
            </a:r>
            <a:r>
              <a:rPr kumimoji="0" lang="fr-FR" sz="16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fr-FR" sz="16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a:t>
            </a:r>
            <a:r>
              <a:rPr kumimoji="0" lang="fr-FR" sz="16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&lt;&lt;x&lt;&lt;</a:t>
            </a:r>
            <a:r>
              <a:rPr kumimoji="0" lang="fr-FR" sz="16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a:t>
            </a:r>
            <a:r>
              <a:rPr kumimoji="0" lang="fr-FR" sz="16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fr-FR" sz="16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a:t>
            </a:r>
            <a:r>
              <a:rPr kumimoji="0" lang="fr-FR" sz="16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&lt;&lt;y&lt;&lt;</a:t>
            </a:r>
            <a:r>
              <a:rPr kumimoji="0" lang="fr-FR" sz="16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a:t>
            </a:r>
            <a:r>
              <a:rPr kumimoji="0" lang="fr-FR" sz="16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\n</a:t>
            </a:r>
            <a:r>
              <a:rPr kumimoji="0" lang="fr-FR" sz="16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a:t>
            </a:r>
            <a:r>
              <a:rPr kumimoji="0" lang="fr-FR" sz="16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 </a:t>
            </a:r>
            <a:endParaRPr kumimoji="0" lang="fr-FR" sz="1600" b="1" i="0" u="none" strike="noStrike" cap="none" normalizeH="0" baseline="0" dirty="0">
              <a:ln>
                <a:noFill/>
              </a:ln>
              <a:solidFill>
                <a:schemeClr val="tx1"/>
              </a:solidFill>
              <a:effectLst/>
              <a:latin typeface="Times New Roman" pitchFamily="18" charset="0"/>
              <a:cs typeface="Times New Roman" pitchFamily="18" charset="0"/>
              <a:sym typeface="Symbol" pitchFamily="18" charset="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6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 ;</a:t>
            </a:r>
            <a:endParaRPr kumimoji="0" lang="fr-FR" sz="1600" b="1" i="0" u="none" strike="noStrike" cap="none" normalizeH="0" baseline="0" dirty="0">
              <a:ln>
                <a:noFill/>
              </a:ln>
              <a:solidFill>
                <a:schemeClr val="tx1"/>
              </a:solidFill>
              <a:effectLst/>
              <a:latin typeface="Times New Roman" pitchFamily="18" charset="0"/>
              <a:cs typeface="Times New Roman" pitchFamily="18" charset="0"/>
              <a:sym typeface="Symbol" pitchFamily="18" charset="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6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class </a:t>
            </a:r>
            <a:r>
              <a:rPr kumimoji="0" lang="en-GB" sz="1600"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sym typeface="Symbol" pitchFamily="18" charset="2"/>
              </a:rPr>
              <a:t>coul</a:t>
            </a:r>
            <a:r>
              <a:rPr kumimoji="0" lang="en-GB" sz="16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 { short </a:t>
            </a:r>
            <a:r>
              <a:rPr kumimoji="0" lang="en-GB" sz="1600"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sym typeface="Symbol" pitchFamily="18" charset="2"/>
              </a:rPr>
              <a:t>couleur</a:t>
            </a:r>
            <a:r>
              <a:rPr kumimoji="0" lang="en-GB" sz="16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a:t>
            </a:r>
            <a:endParaRPr kumimoji="0" lang="fr-FR" sz="1600" b="1" i="0" u="none" strike="noStrike" cap="none" normalizeH="0" baseline="0" dirty="0">
              <a:ln>
                <a:noFill/>
              </a:ln>
              <a:solidFill>
                <a:schemeClr val="tx1"/>
              </a:solidFill>
              <a:effectLst/>
              <a:latin typeface="Times New Roman" pitchFamily="18" charset="0"/>
              <a:cs typeface="Times New Roman" pitchFamily="18" charset="0"/>
              <a:sym typeface="Symbol" pitchFamily="18" charset="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6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                   </a:t>
            </a:r>
            <a:r>
              <a:rPr kumimoji="0" lang="en-GB" sz="1600" b="1" i="0" u="none" strike="noStrike" cap="none" normalizeH="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 </a:t>
            </a:r>
            <a:r>
              <a:rPr kumimoji="0" lang="en-GB" sz="16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public :</a:t>
            </a:r>
            <a:r>
              <a:rPr lang="fr-FR" sz="1600" b="1" dirty="0">
                <a:latin typeface="Times New Roman" pitchFamily="18" charset="0"/>
                <a:ea typeface="Times New Roman" pitchFamily="18" charset="0"/>
                <a:cs typeface="Times New Roman" pitchFamily="18" charset="0"/>
                <a:sym typeface="Symbol" pitchFamily="18" charset="2"/>
              </a:rPr>
              <a:t> </a:t>
            </a:r>
            <a:r>
              <a:rPr kumimoji="0" lang="fr-FR" sz="1600"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sym typeface="Symbol" pitchFamily="18" charset="2"/>
              </a:rPr>
              <a:t>coul</a:t>
            </a:r>
            <a:r>
              <a:rPr kumimoji="0" lang="fr-FR" sz="16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a:t>
            </a:r>
            <a:r>
              <a:rPr kumimoji="0" lang="fr-FR" sz="1600"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sym typeface="Symbol" pitchFamily="18" charset="2"/>
              </a:rPr>
              <a:t>int</a:t>
            </a:r>
            <a:r>
              <a:rPr kumimoji="0" lang="fr-FR" sz="16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 cl){ cout&lt;&lt; </a:t>
            </a:r>
            <a:r>
              <a:rPr kumimoji="0" lang="fr-FR" sz="16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++construction </a:t>
            </a:r>
            <a:r>
              <a:rPr kumimoji="0" lang="fr-FR" sz="1600"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coul</a:t>
            </a:r>
            <a:r>
              <a:rPr kumimoji="0" lang="fr-FR" sz="16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\n</a:t>
            </a:r>
            <a:r>
              <a:rPr kumimoji="0" lang="fr-FR" sz="16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a:t>
            </a:r>
            <a:r>
              <a:rPr kumimoji="0" lang="fr-FR" sz="16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couleur = </a:t>
            </a:r>
            <a:r>
              <a:rPr kumimoji="0" lang="fr-FR" sz="1600"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coul</a:t>
            </a:r>
            <a:r>
              <a:rPr kumimoji="0" lang="fr-FR" sz="16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lang="fr-FR" sz="1600" b="1" dirty="0">
                <a:latin typeface="Times New Roman" pitchFamily="18" charset="0"/>
                <a:ea typeface="Times New Roman" pitchFamily="18" charset="0"/>
                <a:cs typeface="Times New Roman" pitchFamily="18" charset="0"/>
              </a:rPr>
              <a:t>                                   </a:t>
            </a:r>
            <a:r>
              <a:rPr kumimoji="0" lang="fr-FR" sz="16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t>
            </a:r>
            <a:r>
              <a:rPr kumimoji="0" lang="fr-FR" sz="1600"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coul</a:t>
            </a:r>
            <a:r>
              <a:rPr kumimoji="0" lang="fr-FR" sz="16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(){cout&lt;&lt;</a:t>
            </a:r>
            <a:r>
              <a:rPr kumimoji="0" lang="fr-FR" sz="16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a:t>
            </a:r>
            <a:r>
              <a:rPr kumimoji="0" lang="fr-FR" sz="16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--destruction </a:t>
            </a:r>
            <a:r>
              <a:rPr kumimoji="0" lang="fr-FR" sz="1600"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coul</a:t>
            </a:r>
            <a:r>
              <a:rPr kumimoji="0" lang="fr-FR" sz="16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\n</a:t>
            </a:r>
            <a:r>
              <a:rPr kumimoji="0" lang="fr-FR" sz="16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a:t>
            </a:r>
            <a:r>
              <a:rPr kumimoji="0" lang="fr-FR" sz="16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endParaRPr kumimoji="0" lang="fr-FR" sz="1600" b="1" i="0" u="none" strike="noStrike" cap="none" normalizeH="0" baseline="0" dirty="0">
              <a:ln>
                <a:noFill/>
              </a:ln>
              <a:solidFill>
                <a:schemeClr val="tx1"/>
              </a:solidFill>
              <a:effectLst/>
              <a:latin typeface="Times New Roman" pitchFamily="18" charset="0"/>
              <a:cs typeface="Times New Roman" pitchFamily="18" charset="0"/>
              <a:sym typeface="Symbol" pitchFamily="18" charset="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sz="16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                                   </a:t>
            </a:r>
            <a:r>
              <a:rPr kumimoji="0" lang="fr-FR" sz="1600"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sym typeface="Symbol" pitchFamily="18" charset="2"/>
              </a:rPr>
              <a:t>void</a:t>
            </a:r>
            <a:r>
              <a:rPr kumimoji="0" lang="fr-FR" sz="16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 affiche(){ cout&lt;&lt;</a:t>
            </a:r>
            <a:r>
              <a:rPr kumimoji="0" lang="fr-FR" sz="16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couleur : </a:t>
            </a:r>
            <a:r>
              <a:rPr kumimoji="0" lang="fr-FR" sz="16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a:t>
            </a:r>
            <a:r>
              <a:rPr kumimoji="0" lang="fr-FR" sz="16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&lt;&lt;couleur&lt;&lt;</a:t>
            </a:r>
            <a:r>
              <a:rPr kumimoji="0" lang="fr-FR" sz="16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a:t>
            </a:r>
            <a:r>
              <a:rPr kumimoji="0" lang="fr-FR" sz="16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\n</a:t>
            </a:r>
            <a:r>
              <a:rPr kumimoji="0" lang="fr-FR" sz="16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a:t>
            </a:r>
            <a:r>
              <a:rPr kumimoji="0" lang="fr-FR" sz="16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fr-FR" sz="1600" b="1" dirty="0">
                <a:latin typeface="Times New Roman" pitchFamily="18" charset="0"/>
                <a:ea typeface="Times New Roman" pitchFamily="18" charset="0"/>
                <a:cs typeface="Times New Roman" pitchFamily="18" charset="0"/>
              </a:rPr>
              <a:t>                                    </a:t>
            </a:r>
            <a:r>
              <a:rPr kumimoji="0" lang="fr-FR" sz="16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t>
            </a:r>
            <a:endParaRPr kumimoji="0" lang="fr-FR" sz="1600" b="1" i="0" u="none" strike="noStrike" cap="none" normalizeH="0" baseline="0" dirty="0">
              <a:ln>
                <a:noFill/>
              </a:ln>
              <a:solidFill>
                <a:schemeClr val="tx1"/>
              </a:solidFill>
              <a:effectLst/>
              <a:latin typeface="Times New Roman" pitchFamily="18" charset="0"/>
              <a:cs typeface="Times New Roman" pitchFamily="18" charset="0"/>
              <a:sym typeface="Symbol" pitchFamily="18" charset="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6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 ;</a:t>
            </a:r>
            <a:endParaRPr kumimoji="0" lang="fr-FR" sz="1600" b="1" i="0" u="none" strike="noStrike" cap="none" normalizeH="0" baseline="0" dirty="0">
              <a:ln>
                <a:noFill/>
              </a:ln>
              <a:solidFill>
                <a:schemeClr val="tx1"/>
              </a:solidFill>
              <a:effectLst/>
              <a:latin typeface="Times New Roman" pitchFamily="18" charset="0"/>
              <a:cs typeface="Times New Roman" pitchFamily="18" charset="0"/>
              <a:sym typeface="Symbol" pitchFamily="18" charset="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6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class </a:t>
            </a:r>
            <a:r>
              <a:rPr kumimoji="0" lang="en-GB" sz="1600"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sym typeface="Symbol" pitchFamily="18" charset="2"/>
              </a:rPr>
              <a:t>pointcol</a:t>
            </a:r>
            <a:r>
              <a:rPr kumimoji="0" lang="en-GB" sz="16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 : public point, public </a:t>
            </a:r>
            <a:r>
              <a:rPr kumimoji="0" lang="en-GB" sz="1600"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sym typeface="Symbol" pitchFamily="18" charset="2"/>
              </a:rPr>
              <a:t>coul</a:t>
            </a:r>
            <a:r>
              <a:rPr kumimoji="0" lang="en-GB" sz="16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6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  </a:t>
            </a:r>
            <a:r>
              <a:rPr kumimoji="0" lang="fr-FR" sz="16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public :  </a:t>
            </a:r>
            <a:r>
              <a:rPr kumimoji="0" lang="fr-FR" sz="1600"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sym typeface="Symbol" pitchFamily="18" charset="2"/>
              </a:rPr>
              <a:t>pointcol</a:t>
            </a:r>
            <a:r>
              <a:rPr kumimoji="0" lang="fr-FR" sz="16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a:t>
            </a:r>
            <a:r>
              <a:rPr kumimoji="0" lang="fr-FR" sz="1600"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sym typeface="Symbol" pitchFamily="18" charset="2"/>
              </a:rPr>
              <a:t>int</a:t>
            </a:r>
            <a:r>
              <a:rPr kumimoji="0" lang="fr-FR" sz="16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 </a:t>
            </a:r>
            <a:r>
              <a:rPr kumimoji="0" lang="fr-FR" sz="1600"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sym typeface="Symbol" pitchFamily="18" charset="2"/>
              </a:rPr>
              <a:t>int</a:t>
            </a:r>
            <a:r>
              <a:rPr kumimoji="0" lang="fr-FR" sz="16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 </a:t>
            </a:r>
            <a:r>
              <a:rPr kumimoji="0" lang="fr-FR" sz="1600"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sym typeface="Symbol" pitchFamily="18" charset="2"/>
              </a:rPr>
              <a:t>int</a:t>
            </a:r>
            <a:r>
              <a:rPr kumimoji="0" lang="fr-FR" sz="16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a:t>
            </a:r>
            <a:endParaRPr kumimoji="0" lang="fr-FR" sz="1600" b="1" i="0" u="none" strike="noStrike" cap="none" normalizeH="0" baseline="0" dirty="0">
              <a:ln>
                <a:noFill/>
              </a:ln>
              <a:solidFill>
                <a:schemeClr val="tx1"/>
              </a:solidFill>
              <a:effectLst/>
              <a:latin typeface="Times New Roman" pitchFamily="18" charset="0"/>
              <a:cs typeface="Times New Roman" pitchFamily="18" charset="0"/>
              <a:sym typeface="Symbol" pitchFamily="18" charset="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sz="16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                   ~</a:t>
            </a:r>
            <a:r>
              <a:rPr kumimoji="0" lang="fr-FR" sz="1600"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sym typeface="Symbol" pitchFamily="18" charset="2"/>
              </a:rPr>
              <a:t>pointcol</a:t>
            </a:r>
            <a:r>
              <a:rPr kumimoji="0" lang="fr-FR" sz="16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 cout&lt;&lt;</a:t>
            </a:r>
            <a:r>
              <a:rPr kumimoji="0" lang="fr-FR" sz="16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--destruction </a:t>
            </a:r>
            <a:r>
              <a:rPr kumimoji="0" lang="fr-FR" sz="1600"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pointcol</a:t>
            </a:r>
            <a:r>
              <a:rPr kumimoji="0" lang="fr-FR" sz="16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\n</a:t>
            </a:r>
            <a:r>
              <a:rPr kumimoji="0" lang="fr-FR" sz="16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a:t>
            </a:r>
            <a:r>
              <a:rPr kumimoji="0" lang="fr-FR" sz="16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endParaRPr kumimoji="0" lang="fr-FR" sz="1600" b="1" i="0" u="none" strike="noStrike" cap="none" normalizeH="0" baseline="0" dirty="0">
              <a:ln>
                <a:noFill/>
              </a:ln>
              <a:solidFill>
                <a:schemeClr val="tx1"/>
              </a:solidFill>
              <a:effectLst/>
              <a:latin typeface="Times New Roman" pitchFamily="18" charset="0"/>
              <a:cs typeface="Times New Roman" pitchFamily="18" charset="0"/>
              <a:sym typeface="Symbol" pitchFamily="18" charset="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sz="16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                   </a:t>
            </a:r>
            <a:r>
              <a:rPr kumimoji="0" lang="fr-FR" sz="1600"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sym typeface="Symbol" pitchFamily="18" charset="2"/>
              </a:rPr>
              <a:t>void</a:t>
            </a:r>
            <a:r>
              <a:rPr kumimoji="0" lang="fr-FR" sz="16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 affiche(){ point ::affiche(); </a:t>
            </a:r>
            <a:r>
              <a:rPr kumimoji="0" lang="fr-FR" sz="1600"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sym typeface="Symbol" pitchFamily="18" charset="2"/>
              </a:rPr>
              <a:t>coul</a:t>
            </a:r>
            <a:r>
              <a:rPr kumimoji="0" lang="fr-FR" sz="16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 ::affiche(); }</a:t>
            </a:r>
            <a:endParaRPr kumimoji="0" lang="fr-FR" sz="1600" b="1" i="0" u="none" strike="noStrike" cap="none" normalizeH="0" baseline="0" dirty="0">
              <a:ln>
                <a:noFill/>
              </a:ln>
              <a:solidFill>
                <a:schemeClr val="tx1"/>
              </a:solidFill>
              <a:effectLst/>
              <a:latin typeface="Times New Roman" pitchFamily="18" charset="0"/>
              <a:cs typeface="Times New Roman" pitchFamily="18" charset="0"/>
              <a:sym typeface="Symbol" pitchFamily="18" charset="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sz="16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 ;</a:t>
            </a:r>
            <a:endParaRPr kumimoji="0" lang="fr-FR" sz="1600" b="1" i="0" u="none" strike="noStrike" cap="none" normalizeH="0" baseline="0" dirty="0">
              <a:ln>
                <a:noFill/>
              </a:ln>
              <a:solidFill>
                <a:schemeClr val="tx1"/>
              </a:solidFill>
              <a:effectLst/>
              <a:latin typeface="Times New Roman" pitchFamily="18" charset="0"/>
              <a:cs typeface="Times New Roman" pitchFamily="18" charset="0"/>
              <a:sym typeface="Symbol" pitchFamily="18" charset="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sz="1600"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sym typeface="Symbol" pitchFamily="18" charset="2"/>
              </a:rPr>
              <a:t>pointcol</a:t>
            </a:r>
            <a:r>
              <a:rPr kumimoji="0" lang="fr-FR" sz="16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 ::</a:t>
            </a:r>
            <a:r>
              <a:rPr kumimoji="0" lang="fr-FR" sz="1600"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sym typeface="Symbol" pitchFamily="18" charset="2"/>
              </a:rPr>
              <a:t>pointcol</a:t>
            </a:r>
            <a:r>
              <a:rPr kumimoji="0" lang="fr-FR" sz="16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a:t>
            </a:r>
            <a:r>
              <a:rPr kumimoji="0" lang="fr-FR" sz="1600"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sym typeface="Symbol" pitchFamily="18" charset="2"/>
              </a:rPr>
              <a:t>int</a:t>
            </a:r>
            <a:r>
              <a:rPr kumimoji="0" lang="fr-FR" sz="16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 abs, </a:t>
            </a:r>
            <a:r>
              <a:rPr kumimoji="0" lang="fr-FR" sz="1600"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sym typeface="Symbol" pitchFamily="18" charset="2"/>
              </a:rPr>
              <a:t>int</a:t>
            </a:r>
            <a:r>
              <a:rPr kumimoji="0" lang="fr-FR" sz="16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 ord, </a:t>
            </a:r>
            <a:r>
              <a:rPr kumimoji="0" lang="fr-FR" sz="1600"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sym typeface="Symbol" pitchFamily="18" charset="2"/>
              </a:rPr>
              <a:t>int</a:t>
            </a:r>
            <a:r>
              <a:rPr kumimoji="0" lang="fr-FR" sz="16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 cl) :point(</a:t>
            </a:r>
            <a:r>
              <a:rPr kumimoji="0" lang="fr-FR" sz="1600"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sym typeface="Symbol" pitchFamily="18" charset="2"/>
              </a:rPr>
              <a:t>abs,ord</a:t>
            </a:r>
            <a:r>
              <a:rPr kumimoji="0" lang="fr-FR" sz="16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 </a:t>
            </a:r>
            <a:r>
              <a:rPr kumimoji="0" lang="fr-FR" sz="1600"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sym typeface="Symbol" pitchFamily="18" charset="2"/>
              </a:rPr>
              <a:t>coul</a:t>
            </a:r>
            <a:r>
              <a:rPr kumimoji="0" lang="fr-FR" sz="16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(cl)</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sz="16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 cout&lt;&lt;</a:t>
            </a:r>
            <a:r>
              <a:rPr kumimoji="0" lang="fr-FR" sz="16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++construction </a:t>
            </a:r>
            <a:r>
              <a:rPr kumimoji="0" lang="fr-FR" sz="1600"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pointcol</a:t>
            </a:r>
            <a:r>
              <a:rPr kumimoji="0" lang="fr-FR" sz="16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\n</a:t>
            </a:r>
            <a:r>
              <a:rPr kumimoji="0" lang="fr-FR" sz="16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a:t>
            </a:r>
            <a:r>
              <a:rPr kumimoji="0" lang="fr-FR" sz="16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sz="16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endParaRPr kumimoji="0" lang="fr-FR" sz="1600" b="1" i="0" u="none" strike="noStrike" cap="none" normalizeH="0" baseline="0" dirty="0">
              <a:ln>
                <a:noFill/>
              </a:ln>
              <a:solidFill>
                <a:schemeClr val="tx1"/>
              </a:solidFill>
              <a:effectLst/>
              <a:latin typeface="Times New Roman" pitchFamily="18" charset="0"/>
              <a:cs typeface="Times New Roman" pitchFamily="18" charset="0"/>
              <a:sym typeface="Symbol" pitchFamily="18" charset="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sz="16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main(){ </a:t>
            </a:r>
            <a:r>
              <a:rPr kumimoji="0" lang="fr-FR" sz="1600"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sym typeface="Symbol" pitchFamily="18" charset="2"/>
              </a:rPr>
              <a:t>pointcol</a:t>
            </a:r>
            <a:r>
              <a:rPr kumimoji="0" lang="fr-FR" sz="16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 p(3, 9, 2);</a:t>
            </a:r>
            <a:endParaRPr kumimoji="0" lang="fr-FR" sz="1600" b="1" i="0" u="none" strike="noStrike" cap="none" normalizeH="0" baseline="0" dirty="0">
              <a:ln>
                <a:noFill/>
              </a:ln>
              <a:solidFill>
                <a:schemeClr val="tx1"/>
              </a:solidFill>
              <a:effectLst/>
              <a:latin typeface="Times New Roman" pitchFamily="18" charset="0"/>
              <a:cs typeface="Times New Roman" pitchFamily="18" charset="0"/>
              <a:sym typeface="Symbol" pitchFamily="18" charset="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sz="16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  cout&lt;&lt;</a:t>
            </a:r>
            <a:r>
              <a:rPr kumimoji="0" lang="fr-FR" sz="16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------------\n</a:t>
            </a:r>
            <a:r>
              <a:rPr kumimoji="0" lang="fr-FR" sz="16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a:t>
            </a:r>
            <a:r>
              <a:rPr kumimoji="0" lang="fr-FR" sz="16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fr-FR" sz="1600"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p.affiche</a:t>
            </a:r>
            <a:r>
              <a:rPr kumimoji="0" lang="fr-FR" sz="16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t>
            </a:r>
            <a:endParaRPr kumimoji="0" lang="fr-FR" sz="1600" b="1" i="0" u="none" strike="noStrike" cap="none" normalizeH="0" baseline="0" dirty="0">
              <a:ln>
                <a:noFill/>
              </a:ln>
              <a:solidFill>
                <a:schemeClr val="tx1"/>
              </a:solidFill>
              <a:effectLst/>
              <a:latin typeface="Times New Roman" pitchFamily="18" charset="0"/>
              <a:cs typeface="Times New Roman" pitchFamily="18" charset="0"/>
              <a:sym typeface="Symbol" pitchFamily="18" charset="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sz="16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  cout&lt;&lt;</a:t>
            </a:r>
            <a:r>
              <a:rPr kumimoji="0" lang="fr-FR" sz="16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------------\n</a:t>
            </a:r>
            <a:r>
              <a:rPr kumimoji="0" lang="fr-FR" sz="16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a:t>
            </a:r>
            <a:r>
              <a:rPr kumimoji="0" lang="fr-FR" sz="16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fr-FR" sz="1600"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p.point</a:t>
            </a:r>
            <a:r>
              <a:rPr kumimoji="0" lang="fr-FR" sz="16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::affiche();</a:t>
            </a:r>
            <a:endParaRPr kumimoji="0" lang="fr-FR" sz="1600" b="1" i="0" u="none" strike="noStrike" cap="none" normalizeH="0" baseline="0" dirty="0">
              <a:ln>
                <a:noFill/>
              </a:ln>
              <a:solidFill>
                <a:schemeClr val="tx1"/>
              </a:solidFill>
              <a:effectLst/>
              <a:latin typeface="Times New Roman" pitchFamily="18" charset="0"/>
              <a:cs typeface="Times New Roman" pitchFamily="18" charset="0"/>
              <a:sym typeface="Symbol" pitchFamily="18" charset="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sz="16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  cout&lt;&lt;</a:t>
            </a:r>
            <a:r>
              <a:rPr kumimoji="0" lang="fr-FR" sz="16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------------\n</a:t>
            </a:r>
            <a:r>
              <a:rPr kumimoji="0" lang="fr-FR" sz="16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a:t>
            </a:r>
            <a:r>
              <a:rPr kumimoji="0" lang="fr-FR" sz="16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fr-FR" sz="1600"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p.coul</a:t>
            </a:r>
            <a:r>
              <a:rPr kumimoji="0" lang="fr-FR" sz="16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::affiche(); </a:t>
            </a:r>
            <a:endParaRPr kumimoji="0" lang="fr-FR" sz="1600" b="1" i="0" u="none" strike="noStrike" cap="none" normalizeH="0" baseline="0" dirty="0">
              <a:ln>
                <a:noFill/>
              </a:ln>
              <a:solidFill>
                <a:schemeClr val="tx1"/>
              </a:solidFill>
              <a:effectLst/>
              <a:latin typeface="Times New Roman" pitchFamily="18" charset="0"/>
              <a:cs typeface="Times New Roman" pitchFamily="18" charset="0"/>
              <a:sym typeface="Symbol" pitchFamily="18" charset="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sz="16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  cout&lt;&lt; »------------\n</a:t>
            </a:r>
            <a:r>
              <a:rPr kumimoji="0" lang="fr-FR" sz="16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t>
            </a:r>
            <a:endParaRPr kumimoji="0" lang="fr-FR" sz="16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sz="16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a:t>
            </a:r>
            <a:r>
              <a:rPr kumimoji="0" lang="fr-FR" sz="1600" b="1" i="0" u="none" strike="noStrike" cap="none" normalizeH="0" baseline="0" dirty="0">
                <a:ln>
                  <a:noFill/>
                </a:ln>
                <a:solidFill>
                  <a:schemeClr val="tx1"/>
                </a:solidFill>
                <a:effectLst/>
                <a:latin typeface="Times New Roman" pitchFamily="18" charset="0"/>
                <a:cs typeface="Times New Roman" pitchFamily="18" charset="0"/>
                <a:sym typeface="Symbol" pitchFamily="18" charset="2"/>
              </a:rPr>
              <a:t> </a:t>
            </a:r>
            <a:endParaRPr kumimoji="0" lang="fr-FR" sz="16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endParaRP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6E8258A7-CA86-481B-9088-7761BD1AC277}" type="slidenum">
              <a:rPr lang="fr-FR" smtClean="0"/>
              <a:pPr/>
              <a:t>106</a:t>
            </a:fld>
            <a:endParaRPr lang="fr-FR"/>
          </a:p>
        </p:txBody>
      </p:sp>
      <p:sp>
        <p:nvSpPr>
          <p:cNvPr id="45057" name="Rectangle 1"/>
          <p:cNvSpPr>
            <a:spLocks noChangeArrowheads="1"/>
          </p:cNvSpPr>
          <p:nvPr/>
        </p:nvSpPr>
        <p:spPr bwMode="auto">
          <a:xfrm>
            <a:off x="0" y="314525"/>
            <a:ext cx="9144000" cy="618630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Exemple</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class A                    class B</a:t>
            </a:r>
            <a:endParaRPr kumimoji="0" lang="fr-FR" b="1"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                         {    ...</a:t>
            </a:r>
            <a:endParaRPr kumimoji="0" lang="fr-FR" b="1"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public : </a:t>
            </a:r>
            <a:r>
              <a:rPr kumimoji="0" lang="en-US"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int</a:t>
            </a:r>
            <a:r>
              <a:rPr kumimoji="0" lang="en-US"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x;            public : </a:t>
            </a:r>
            <a:r>
              <a:rPr kumimoji="0" lang="en-US"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int</a:t>
            </a:r>
            <a:r>
              <a:rPr kumimoji="0" lang="en-US"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x;</a:t>
            </a:r>
            <a:endParaRPr kumimoji="0" lang="fr-FR" b="1"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                                 ...</a:t>
            </a:r>
            <a:endParaRPr kumimoji="0" lang="fr-FR" b="1"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endParaRPr kumimoji="0" lang="fr-FR" b="1"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class C : public A, public B</a:t>
            </a:r>
            <a:endParaRPr kumimoji="0" lang="fr-FR" b="1"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endParaRPr kumimoji="0" lang="fr-FR" b="1"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C</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possédera 2 membres nommés </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x</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l’un hérité de </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l’autre hérité de </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B</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Au sein des fonctions membre de </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C</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on fera la distinction à l’aide de l’opérateur (</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A::x</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ou de </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B::x</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endParaRPr>
          </a:p>
          <a:p>
            <a:pPr hangingPunct="0"/>
            <a:r>
              <a:rPr lang="fr-FR" b="1" dirty="0">
                <a:latin typeface="Times New Roman" pitchFamily="18" charset="0"/>
                <a:cs typeface="Times New Roman" pitchFamily="18" charset="0"/>
              </a:rPr>
              <a:t>11.2. CLASSES VIRTUELLES</a:t>
            </a:r>
          </a:p>
          <a:p>
            <a:pPr hangingPunct="0"/>
            <a:r>
              <a:rPr lang="fr-FR" dirty="0">
                <a:latin typeface="Times New Roman" pitchFamily="18" charset="0"/>
                <a:cs typeface="Times New Roman" pitchFamily="18" charset="0"/>
              </a:rPr>
              <a:t>Une classe peut hériter 2 fois d’une même classe. Exemple : une classe </a:t>
            </a:r>
            <a:r>
              <a:rPr lang="fr-FR" b="1" dirty="0">
                <a:latin typeface="Times New Roman" pitchFamily="18" charset="0"/>
                <a:cs typeface="Times New Roman" pitchFamily="18" charset="0"/>
              </a:rPr>
              <a:t>D</a:t>
            </a:r>
            <a:r>
              <a:rPr lang="fr-FR" dirty="0">
                <a:latin typeface="Times New Roman" pitchFamily="18" charset="0"/>
                <a:cs typeface="Times New Roman" pitchFamily="18" charset="0"/>
              </a:rPr>
              <a:t> hérite 2 fois de </a:t>
            </a:r>
            <a:r>
              <a:rPr lang="fr-FR" b="1" dirty="0">
                <a:latin typeface="Times New Roman" pitchFamily="18" charset="0"/>
                <a:cs typeface="Times New Roman" pitchFamily="18" charset="0"/>
              </a:rPr>
              <a:t>A.</a:t>
            </a:r>
            <a:endParaRPr lang="fr-FR" dirty="0">
              <a:latin typeface="Times New Roman" pitchFamily="18" charset="0"/>
              <a:cs typeface="Times New Roman" pitchFamily="18" charset="0"/>
            </a:endParaRPr>
          </a:p>
          <a:p>
            <a:pPr hangingPunct="0"/>
            <a:r>
              <a:rPr lang="en-US" b="1" dirty="0">
                <a:latin typeface="Times New Roman" pitchFamily="18" charset="0"/>
                <a:cs typeface="Times New Roman" pitchFamily="18" charset="0"/>
              </a:rPr>
              <a:t>class A {… </a:t>
            </a:r>
            <a:r>
              <a:rPr lang="en-US" b="1" dirty="0" err="1">
                <a:latin typeface="Times New Roman" pitchFamily="18" charset="0"/>
                <a:cs typeface="Times New Roman" pitchFamily="18" charset="0"/>
              </a:rPr>
              <a:t>int</a:t>
            </a:r>
            <a:r>
              <a:rPr lang="en-US" b="1" dirty="0">
                <a:latin typeface="Times New Roman" pitchFamily="18" charset="0"/>
                <a:cs typeface="Times New Roman" pitchFamily="18" charset="0"/>
              </a:rPr>
              <a:t> x, y;</a:t>
            </a:r>
            <a:endParaRPr lang="fr-FR" b="1" dirty="0">
              <a:latin typeface="Times New Roman" pitchFamily="18" charset="0"/>
              <a:cs typeface="Times New Roman" pitchFamily="18" charset="0"/>
            </a:endParaRPr>
          </a:p>
          <a:p>
            <a:pPr hangingPunct="0"/>
            <a:r>
              <a:rPr lang="en-US" b="1" dirty="0">
                <a:latin typeface="Times New Roman" pitchFamily="18" charset="0"/>
                <a:cs typeface="Times New Roman" pitchFamily="18" charset="0"/>
              </a:rPr>
              <a:t>             };</a:t>
            </a:r>
            <a:endParaRPr lang="fr-FR" b="1" dirty="0">
              <a:latin typeface="Times New Roman" pitchFamily="18" charset="0"/>
              <a:cs typeface="Times New Roman" pitchFamily="18" charset="0"/>
            </a:endParaRPr>
          </a:p>
          <a:p>
            <a:pPr hangingPunct="0"/>
            <a:r>
              <a:rPr lang="en-US" b="1" dirty="0">
                <a:latin typeface="Times New Roman" pitchFamily="18" charset="0"/>
                <a:cs typeface="Times New Roman" pitchFamily="18" charset="0"/>
              </a:rPr>
              <a:t>class B :  public A{...};</a:t>
            </a:r>
            <a:endParaRPr lang="fr-FR" b="1" dirty="0">
              <a:latin typeface="Times New Roman" pitchFamily="18" charset="0"/>
              <a:cs typeface="Times New Roman" pitchFamily="18" charset="0"/>
            </a:endParaRPr>
          </a:p>
          <a:p>
            <a:pPr hangingPunct="0"/>
            <a:r>
              <a:rPr lang="en-US" b="1" dirty="0">
                <a:latin typeface="Times New Roman" pitchFamily="18" charset="0"/>
                <a:cs typeface="Times New Roman" pitchFamily="18" charset="0"/>
              </a:rPr>
              <a:t>class C :  public A{...};</a:t>
            </a:r>
            <a:endParaRPr lang="fr-FR" b="1" dirty="0">
              <a:latin typeface="Times New Roman" pitchFamily="18" charset="0"/>
              <a:cs typeface="Times New Roman" pitchFamily="18" charset="0"/>
            </a:endParaRPr>
          </a:p>
          <a:p>
            <a:pPr hangingPunct="0"/>
            <a:r>
              <a:rPr lang="en-US" b="1" dirty="0">
                <a:latin typeface="Times New Roman" pitchFamily="18" charset="0"/>
                <a:cs typeface="Times New Roman" pitchFamily="18" charset="0"/>
              </a:rPr>
              <a:t>class D :  public B, public C</a:t>
            </a:r>
            <a:endParaRPr lang="fr-FR" b="1" dirty="0">
              <a:latin typeface="Times New Roman" pitchFamily="18" charset="0"/>
              <a:cs typeface="Times New Roman" pitchFamily="18" charset="0"/>
            </a:endParaRPr>
          </a:p>
          <a:p>
            <a:pPr hangingPunct="0"/>
            <a:r>
              <a:rPr lang="fr-FR" b="1" dirty="0">
                <a:latin typeface="Times New Roman" pitchFamily="18" charset="0"/>
                <a:cs typeface="Times New Roman" pitchFamily="18" charset="0"/>
              </a:rPr>
              <a:t>{...};</a:t>
            </a:r>
          </a:p>
          <a:p>
            <a:pPr hangingPunct="0"/>
            <a:r>
              <a:rPr lang="fr-FR" dirty="0">
                <a:latin typeface="Times New Roman" pitchFamily="18" charset="0"/>
                <a:cs typeface="Times New Roman" pitchFamily="18" charset="0"/>
              </a:rPr>
              <a:t>Les membres donnée ou fonction de la classe </a:t>
            </a:r>
            <a:r>
              <a:rPr lang="fr-FR" b="1" dirty="0">
                <a:latin typeface="Times New Roman" pitchFamily="18" charset="0"/>
                <a:cs typeface="Times New Roman" pitchFamily="18" charset="0"/>
              </a:rPr>
              <a:t>A</a:t>
            </a:r>
            <a:r>
              <a:rPr lang="fr-FR" dirty="0">
                <a:latin typeface="Times New Roman" pitchFamily="18" charset="0"/>
                <a:cs typeface="Times New Roman" pitchFamily="18" charset="0"/>
              </a:rPr>
              <a:t> apparaissent </a:t>
            </a:r>
            <a:r>
              <a:rPr lang="fr-FR" b="1" dirty="0">
                <a:latin typeface="Times New Roman" pitchFamily="18" charset="0"/>
                <a:cs typeface="Times New Roman" pitchFamily="18" charset="0"/>
              </a:rPr>
              <a:t>2 fois</a:t>
            </a:r>
            <a:r>
              <a:rPr lang="fr-FR" dirty="0">
                <a:latin typeface="Times New Roman" pitchFamily="18" charset="0"/>
                <a:cs typeface="Times New Roman" pitchFamily="18" charset="0"/>
              </a:rPr>
              <a:t> dans la classe dérivée de </a:t>
            </a:r>
            <a:r>
              <a:rPr lang="fr-FR" b="1" dirty="0">
                <a:latin typeface="Times New Roman" pitchFamily="18" charset="0"/>
                <a:cs typeface="Times New Roman" pitchFamily="18" charset="0"/>
              </a:rPr>
              <a:t>D</a:t>
            </a:r>
            <a:r>
              <a:rPr lang="fr-FR" dirty="0">
                <a:latin typeface="Times New Roman" pitchFamily="18" charset="0"/>
                <a:cs typeface="Times New Roman" pitchFamily="18" charset="0"/>
              </a:rPr>
              <a:t>. On fait appel à l’opérateur de résolution de portée pour lever l’ambiguïté. </a:t>
            </a:r>
          </a:p>
          <a:p>
            <a:pPr hangingPunct="0"/>
            <a:r>
              <a:rPr lang="fr-FR" dirty="0">
                <a:latin typeface="Times New Roman" pitchFamily="18" charset="0"/>
                <a:cs typeface="Times New Roman" pitchFamily="18" charset="0"/>
              </a:rPr>
              <a:t>Exemple : </a:t>
            </a:r>
            <a:r>
              <a:rPr lang="fr-FR" b="1" dirty="0">
                <a:latin typeface="Times New Roman" pitchFamily="18" charset="0"/>
                <a:cs typeface="Times New Roman" pitchFamily="18" charset="0"/>
              </a:rPr>
              <a:t>A::B::x</a:t>
            </a:r>
            <a:r>
              <a:rPr lang="fr-FR" dirty="0">
                <a:latin typeface="Times New Roman" pitchFamily="18" charset="0"/>
                <a:cs typeface="Times New Roman" pitchFamily="18" charset="0"/>
              </a:rPr>
              <a:t> et </a:t>
            </a:r>
            <a:r>
              <a:rPr lang="fr-FR" b="1" dirty="0">
                <a:latin typeface="Times New Roman" pitchFamily="18" charset="0"/>
                <a:cs typeface="Times New Roman" pitchFamily="18" charset="0"/>
              </a:rPr>
              <a:t>A::C::x.</a:t>
            </a: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6E8258A7-CA86-481B-9088-7761BD1AC277}" type="slidenum">
              <a:rPr lang="fr-FR" smtClean="0"/>
              <a:pPr/>
              <a:t>107</a:t>
            </a:fld>
            <a:endParaRPr lang="fr-FR"/>
          </a:p>
        </p:txBody>
      </p:sp>
      <p:sp>
        <p:nvSpPr>
          <p:cNvPr id="47105" name="Rectangle 1"/>
          <p:cNvSpPr>
            <a:spLocks noChangeArrowheads="1"/>
          </p:cNvSpPr>
          <p:nvPr/>
        </p:nvSpPr>
        <p:spPr bwMode="auto">
          <a:xfrm>
            <a:off x="0" y="571480"/>
            <a:ext cx="9144000" cy="600164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fr-FR" sz="16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Si l’on souhaite que de tels membres n’apparaissent qu’une seule fois dans la classe dérivée de 2</a:t>
            </a:r>
            <a:r>
              <a:rPr kumimoji="0" lang="fr-FR" sz="1600" b="0" i="0" u="none" strike="noStrike" cap="none" normalizeH="0" baseline="30000" dirty="0">
                <a:ln>
                  <a:noFill/>
                </a:ln>
                <a:solidFill>
                  <a:schemeClr val="tx1"/>
                </a:solidFill>
                <a:effectLst/>
                <a:latin typeface="Times New Roman" pitchFamily="18" charset="0"/>
                <a:ea typeface="Times New Roman" pitchFamily="18" charset="0"/>
                <a:cs typeface="Times New Roman" pitchFamily="18" charset="0"/>
              </a:rPr>
              <a:t>ième</a:t>
            </a:r>
            <a:r>
              <a:rPr kumimoji="0" lang="fr-FR" sz="16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niveau, il faut, dans les déclarations des dérivées de 1</a:t>
            </a:r>
            <a:r>
              <a:rPr kumimoji="0" lang="fr-FR" sz="1600" b="0" i="0" u="none" strike="noStrike" cap="none" normalizeH="0" baseline="30000" dirty="0">
                <a:ln>
                  <a:noFill/>
                </a:ln>
                <a:solidFill>
                  <a:schemeClr val="tx1"/>
                </a:solidFill>
                <a:effectLst/>
                <a:latin typeface="Times New Roman" pitchFamily="18" charset="0"/>
                <a:ea typeface="Times New Roman" pitchFamily="18" charset="0"/>
                <a:cs typeface="Times New Roman" pitchFamily="18" charset="0"/>
              </a:rPr>
              <a:t>ier</a:t>
            </a:r>
            <a:r>
              <a:rPr kumimoji="0" lang="fr-FR" sz="16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niveau </a:t>
            </a:r>
            <a:r>
              <a:rPr kumimoji="0" lang="fr-FR" sz="16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B</a:t>
            </a:r>
            <a:r>
              <a:rPr kumimoji="0" lang="fr-FR" sz="16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et </a:t>
            </a:r>
            <a:r>
              <a:rPr kumimoji="0" lang="fr-FR" sz="16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C,</a:t>
            </a:r>
            <a:r>
              <a:rPr kumimoji="0" lang="fr-FR" sz="16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déclarer avec l’attribut </a:t>
            </a:r>
            <a:r>
              <a:rPr kumimoji="0" lang="fr-FR" sz="1600"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virtual</a:t>
            </a:r>
            <a:r>
              <a:rPr kumimoji="0" lang="fr-FR" sz="16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la classe dont on veut éviter la duplication </a:t>
            </a:r>
            <a:r>
              <a:rPr kumimoji="0" lang="fr-FR" sz="16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a:t>
            </a:r>
            <a:r>
              <a:rPr kumimoji="0" lang="fr-FR" sz="16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en-GB" sz="16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La </a:t>
            </a:r>
            <a:r>
              <a:rPr kumimoji="0" lang="en-GB" sz="1600" b="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classe</a:t>
            </a:r>
            <a:r>
              <a:rPr kumimoji="0" lang="en-GB" sz="16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 </a:t>
            </a:r>
            <a:r>
              <a:rPr kumimoji="0" lang="en-GB" sz="1600" b="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est</a:t>
            </a:r>
            <a:r>
              <a:rPr kumimoji="0" lang="en-GB" sz="16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en-GB" sz="1600"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virtuelle</a:t>
            </a:r>
            <a:r>
              <a:rPr kumimoji="0" lang="en-GB" sz="160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t>
            </a:r>
            <a:endParaRPr kumimoji="0" lang="fr-FR" sz="1600" i="0" u="none" strike="noStrike" cap="none" normalizeH="0" baseline="0" dirty="0">
              <a:ln>
                <a:noFill/>
              </a:ln>
              <a:solidFill>
                <a:schemeClr val="tx1"/>
              </a:solidFill>
              <a:effectLst/>
              <a:latin typeface="Times New Roman" pitchFamily="18" charset="0"/>
              <a:cs typeface="Times New Roman" pitchFamily="18" charset="0"/>
              <a:sym typeface="Symbol" pitchFamily="18" charset="2"/>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class B : public virtual A {... };</a:t>
            </a:r>
            <a:endParaRPr kumimoji="0" lang="fr-FR" sz="1600" b="1" i="0" u="none" strike="noStrike" cap="none" normalizeH="0" baseline="0" dirty="0">
              <a:ln>
                <a:noFill/>
              </a:ln>
              <a:solidFill>
                <a:schemeClr val="tx1"/>
              </a:solidFill>
              <a:effectLst/>
              <a:latin typeface="Times New Roman" pitchFamily="18" charset="0"/>
              <a:cs typeface="Times New Roman" pitchFamily="18" charset="0"/>
              <a:sym typeface="Symbol" pitchFamily="18" charset="2"/>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class C : public virtual A {... };</a:t>
            </a:r>
            <a:endParaRPr kumimoji="0" lang="fr-FR" sz="1600" b="1" i="0" u="none" strike="noStrike" cap="none" normalizeH="0" baseline="0" dirty="0">
              <a:ln>
                <a:noFill/>
              </a:ln>
              <a:solidFill>
                <a:schemeClr val="tx1"/>
              </a:solidFill>
              <a:effectLst/>
              <a:latin typeface="Times New Roman" pitchFamily="18" charset="0"/>
              <a:cs typeface="Times New Roman" pitchFamily="18" charset="0"/>
              <a:sym typeface="Symbol" pitchFamily="18" charset="2"/>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class D : public B, public C {...};</a:t>
            </a:r>
            <a:endParaRPr kumimoji="0" lang="fr-FR" sz="1600" b="1" i="0" u="none" strike="noStrike" cap="none" normalizeH="0" baseline="0" dirty="0">
              <a:ln>
                <a:noFill/>
              </a:ln>
              <a:solidFill>
                <a:schemeClr val="tx1"/>
              </a:solidFill>
              <a:effectLst/>
              <a:latin typeface="Times New Roman" pitchFamily="18" charset="0"/>
              <a:cs typeface="Times New Roman" pitchFamily="18" charset="0"/>
              <a:sym typeface="Symbol" pitchFamily="18" charset="2"/>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sz="16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Mentionner </a:t>
            </a:r>
            <a:r>
              <a:rPr kumimoji="0" lang="fr-FR" sz="16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A</a:t>
            </a:r>
            <a:r>
              <a:rPr kumimoji="0" lang="fr-FR" sz="16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 comme virtuelle dans la déclaration de </a:t>
            </a:r>
            <a:r>
              <a:rPr kumimoji="0" lang="fr-FR" sz="16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B</a:t>
            </a:r>
            <a:r>
              <a:rPr kumimoji="0" lang="fr-FR" sz="16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 signifie que </a:t>
            </a:r>
            <a:r>
              <a:rPr kumimoji="0" lang="fr-FR" sz="16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A</a:t>
            </a:r>
            <a:r>
              <a:rPr kumimoji="0" lang="fr-FR" sz="16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 ne devra être introduite qu’une seule fois dans les descendants éventuels de </a:t>
            </a:r>
            <a:r>
              <a:rPr kumimoji="0" lang="fr-FR" sz="16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C</a:t>
            </a:r>
            <a:r>
              <a:rPr kumimoji="0" lang="fr-FR" sz="16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a:t>
            </a:r>
            <a:endParaRPr kumimoji="0" lang="fr-FR" sz="1600" b="0" i="0" u="none" strike="noStrike" cap="none" normalizeH="0" baseline="0" dirty="0">
              <a:ln>
                <a:noFill/>
              </a:ln>
              <a:solidFill>
                <a:schemeClr val="tx1"/>
              </a:solidFill>
              <a:effectLst/>
              <a:latin typeface="Times New Roman" pitchFamily="18" charset="0"/>
              <a:cs typeface="Times New Roman" pitchFamily="18" charset="0"/>
              <a:sym typeface="Symbol" pitchFamily="18" charset="2"/>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sz="16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Lorsque l’on a déclaré ainsi une classe virtuelle, il est nécessaire que les </a:t>
            </a:r>
            <a:r>
              <a:rPr kumimoji="0" lang="fr-FR" sz="1600" b="1"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constructeurs</a:t>
            </a:r>
            <a:r>
              <a:rPr kumimoji="0" lang="fr-FR" sz="16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 d’éventuelles classes dérivées puissent préciser les informations à transmettre au constructeur de cette classe virtuelle.  </a:t>
            </a:r>
          </a:p>
          <a:p>
            <a:pPr hangingPunct="0"/>
            <a:r>
              <a:rPr lang="en-US" sz="1600" b="1" dirty="0">
                <a:latin typeface="Times New Roman" pitchFamily="18" charset="0"/>
                <a:cs typeface="Times New Roman" pitchFamily="18" charset="0"/>
              </a:rPr>
              <a:t>D(Arguments) : B(Arguments), C(Arguments), A(Arguments)</a:t>
            </a:r>
            <a:endParaRPr lang="fr-FR" sz="1600" b="1" dirty="0">
              <a:latin typeface="Times New Roman" pitchFamily="18" charset="0"/>
              <a:cs typeface="Times New Roman" pitchFamily="18" charset="0"/>
            </a:endParaRPr>
          </a:p>
          <a:p>
            <a:pPr hangingPunct="0"/>
            <a:r>
              <a:rPr lang="en-US" sz="1600" dirty="0">
                <a:latin typeface="Times New Roman" pitchFamily="18" charset="0"/>
                <a:cs typeface="Times New Roman" pitchFamily="18" charset="0"/>
              </a:rPr>
              <a:t> </a:t>
            </a:r>
            <a:r>
              <a:rPr lang="fr-FR" sz="1600" dirty="0">
                <a:latin typeface="Times New Roman" pitchFamily="18" charset="0"/>
                <a:cs typeface="Times New Roman" pitchFamily="18" charset="0"/>
              </a:rPr>
              <a:t>de </a:t>
            </a:r>
            <a:r>
              <a:rPr lang="fr-FR" sz="1600" b="1" dirty="0">
                <a:latin typeface="Times New Roman" pitchFamily="18" charset="0"/>
                <a:cs typeface="Times New Roman" pitchFamily="18" charset="0"/>
              </a:rPr>
              <a:t>D</a:t>
            </a:r>
            <a:r>
              <a:rPr lang="fr-FR" sz="1600" dirty="0">
                <a:latin typeface="Times New Roman" pitchFamily="18" charset="0"/>
                <a:cs typeface="Times New Roman" pitchFamily="18" charset="0"/>
              </a:rPr>
              <a:t> pour </a:t>
            </a:r>
            <a:r>
              <a:rPr lang="fr-FR" sz="1600" b="1" dirty="0">
                <a:latin typeface="Times New Roman" pitchFamily="18" charset="0"/>
                <a:cs typeface="Times New Roman" pitchFamily="18" charset="0"/>
              </a:rPr>
              <a:t>B</a:t>
            </a:r>
            <a:r>
              <a:rPr lang="fr-FR" sz="1600" dirty="0">
                <a:latin typeface="Times New Roman" pitchFamily="18" charset="0"/>
                <a:cs typeface="Times New Roman" pitchFamily="18" charset="0"/>
              </a:rPr>
              <a:t> pour </a:t>
            </a:r>
            <a:r>
              <a:rPr lang="fr-FR" sz="1600" b="1" dirty="0">
                <a:latin typeface="Times New Roman" pitchFamily="18" charset="0"/>
                <a:cs typeface="Times New Roman" pitchFamily="18" charset="0"/>
              </a:rPr>
              <a:t>C </a:t>
            </a:r>
            <a:r>
              <a:rPr lang="fr-FR" sz="1600" dirty="0">
                <a:latin typeface="Times New Roman" pitchFamily="18" charset="0"/>
                <a:cs typeface="Times New Roman" pitchFamily="18" charset="0"/>
              </a:rPr>
              <a:t>pour </a:t>
            </a:r>
            <a:r>
              <a:rPr lang="fr-FR" sz="1600" b="1" dirty="0">
                <a:latin typeface="Times New Roman" pitchFamily="18" charset="0"/>
                <a:cs typeface="Times New Roman" pitchFamily="18" charset="0"/>
              </a:rPr>
              <a:t>A.</a:t>
            </a:r>
          </a:p>
          <a:p>
            <a:pPr hangingPunct="0"/>
            <a:r>
              <a:rPr lang="fr-FR" sz="1600" dirty="0">
                <a:latin typeface="Times New Roman" pitchFamily="18" charset="0"/>
                <a:cs typeface="Times New Roman" pitchFamily="18" charset="0"/>
              </a:rPr>
              <a:t>De plus, les constructeurs des classes </a:t>
            </a:r>
            <a:r>
              <a:rPr lang="fr-FR" sz="1600" b="1" dirty="0">
                <a:latin typeface="Times New Roman" pitchFamily="18" charset="0"/>
                <a:cs typeface="Times New Roman" pitchFamily="18" charset="0"/>
              </a:rPr>
              <a:t>B</a:t>
            </a:r>
            <a:r>
              <a:rPr lang="fr-FR" sz="1600" dirty="0">
                <a:latin typeface="Times New Roman" pitchFamily="18" charset="0"/>
                <a:cs typeface="Times New Roman" pitchFamily="18" charset="0"/>
              </a:rPr>
              <a:t> et </a:t>
            </a:r>
            <a:r>
              <a:rPr lang="fr-FR" sz="1600" b="1" dirty="0">
                <a:latin typeface="Times New Roman" pitchFamily="18" charset="0"/>
                <a:cs typeface="Times New Roman" pitchFamily="18" charset="0"/>
              </a:rPr>
              <a:t>C</a:t>
            </a:r>
            <a:r>
              <a:rPr lang="fr-FR" sz="1600" dirty="0">
                <a:latin typeface="Times New Roman" pitchFamily="18" charset="0"/>
                <a:cs typeface="Times New Roman" pitchFamily="18" charset="0"/>
              </a:rPr>
              <a:t> (qui ont déclaré que </a:t>
            </a:r>
            <a:r>
              <a:rPr lang="fr-FR" sz="1600" b="1" dirty="0">
                <a:latin typeface="Times New Roman" pitchFamily="18" charset="0"/>
                <a:cs typeface="Times New Roman" pitchFamily="18" charset="0"/>
              </a:rPr>
              <a:t>A</a:t>
            </a:r>
            <a:r>
              <a:rPr lang="fr-FR" sz="1600" dirty="0">
                <a:latin typeface="Times New Roman" pitchFamily="18" charset="0"/>
                <a:cs typeface="Times New Roman" pitchFamily="18" charset="0"/>
              </a:rPr>
              <a:t> était </a:t>
            </a:r>
            <a:r>
              <a:rPr lang="fr-FR" sz="1600" b="1" dirty="0">
                <a:latin typeface="Times New Roman" pitchFamily="18" charset="0"/>
                <a:cs typeface="Times New Roman" pitchFamily="18" charset="0"/>
              </a:rPr>
              <a:t>virtuelle</a:t>
            </a:r>
            <a:r>
              <a:rPr lang="fr-FR" sz="1600" dirty="0">
                <a:latin typeface="Times New Roman" pitchFamily="18" charset="0"/>
                <a:cs typeface="Times New Roman" pitchFamily="18" charset="0"/>
              </a:rPr>
              <a:t>) n’auront plus à spécifier d’informations pour un constructeur de </a:t>
            </a:r>
            <a:r>
              <a:rPr lang="fr-FR" sz="1600" b="1" dirty="0">
                <a:latin typeface="Times New Roman" pitchFamily="18" charset="0"/>
                <a:cs typeface="Times New Roman" pitchFamily="18" charset="0"/>
              </a:rPr>
              <a:t>A</a:t>
            </a:r>
            <a:r>
              <a:rPr lang="fr-FR" sz="1600" dirty="0">
                <a:latin typeface="Times New Roman" pitchFamily="18" charset="0"/>
                <a:cs typeface="Times New Roman" pitchFamily="18" charset="0"/>
              </a:rPr>
              <a:t>.</a:t>
            </a:r>
          </a:p>
          <a:p>
            <a:pPr hangingPunct="0"/>
            <a:r>
              <a:rPr lang="fr-FR" sz="1600" b="1" dirty="0">
                <a:latin typeface="Times New Roman" pitchFamily="18" charset="0"/>
                <a:cs typeface="Times New Roman" pitchFamily="18" charset="0"/>
              </a:rPr>
              <a:t>Le constructeur d’une classe virtuelle est toujours appelé avant les autres</a:t>
            </a:r>
            <a:r>
              <a:rPr lang="fr-FR" sz="1600" dirty="0">
                <a:latin typeface="Times New Roman" pitchFamily="18" charset="0"/>
                <a:cs typeface="Times New Roman" pitchFamily="18" charset="0"/>
              </a:rPr>
              <a:t>.</a:t>
            </a:r>
          </a:p>
          <a:p>
            <a:pPr hangingPunct="0"/>
            <a:r>
              <a:rPr lang="fr-FR" sz="1600" dirty="0">
                <a:latin typeface="Times New Roman" pitchFamily="18" charset="0"/>
                <a:cs typeface="Times New Roman" pitchFamily="18" charset="0"/>
              </a:rPr>
              <a:t>				E</a:t>
            </a:r>
          </a:p>
          <a:p>
            <a:pPr hangingPunct="0"/>
            <a:endParaRPr lang="fr-FR" sz="1600" dirty="0">
              <a:latin typeface="Times New Roman" pitchFamily="18" charset="0"/>
              <a:cs typeface="Times New Roman" pitchFamily="18" charset="0"/>
            </a:endParaRPr>
          </a:p>
          <a:p>
            <a:pPr hangingPunct="0"/>
            <a:r>
              <a:rPr lang="fr-FR" sz="1600" dirty="0">
                <a:latin typeface="Times New Roman" pitchFamily="18" charset="0"/>
                <a:cs typeface="Times New Roman" pitchFamily="18" charset="0"/>
              </a:rPr>
              <a:t>				F</a:t>
            </a:r>
          </a:p>
          <a:p>
            <a:pPr hangingPunct="0"/>
            <a:endParaRPr lang="fr-FR" sz="1600" dirty="0">
              <a:latin typeface="Times New Roman" pitchFamily="18" charset="0"/>
              <a:cs typeface="Times New Roman" pitchFamily="18" charset="0"/>
            </a:endParaRPr>
          </a:p>
          <a:p>
            <a:pPr hangingPunct="0"/>
            <a:r>
              <a:rPr lang="fr-FR" sz="1600" dirty="0">
                <a:latin typeface="Times New Roman" pitchFamily="18" charset="0"/>
                <a:cs typeface="Times New Roman" pitchFamily="18" charset="0"/>
              </a:rPr>
              <a:t>			G		H</a:t>
            </a:r>
          </a:p>
          <a:p>
            <a:pPr hangingPunct="0"/>
            <a:r>
              <a:rPr lang="fr-FR" sz="1600" dirty="0">
                <a:latin typeface="Times New Roman" pitchFamily="18" charset="0"/>
                <a:cs typeface="Times New Roman" pitchFamily="18" charset="0"/>
              </a:rPr>
              <a:t>		           (</a:t>
            </a:r>
            <a:r>
              <a:rPr lang="fr-FR" sz="1600" dirty="0" err="1">
                <a:latin typeface="Times New Roman" pitchFamily="18" charset="0"/>
                <a:cs typeface="Times New Roman" pitchFamily="18" charset="0"/>
              </a:rPr>
              <a:t>virtual</a:t>
            </a:r>
            <a:r>
              <a:rPr lang="fr-FR" sz="1600" dirty="0">
                <a:latin typeface="Times New Roman" pitchFamily="18" charset="0"/>
                <a:cs typeface="Times New Roman" pitchFamily="18" charset="0"/>
              </a:rPr>
              <a:t> F)	            (</a:t>
            </a:r>
            <a:r>
              <a:rPr lang="fr-FR" sz="1600" dirty="0" err="1">
                <a:latin typeface="Times New Roman" pitchFamily="18" charset="0"/>
                <a:cs typeface="Times New Roman" pitchFamily="18" charset="0"/>
              </a:rPr>
              <a:t>virtual</a:t>
            </a:r>
            <a:r>
              <a:rPr lang="fr-FR" sz="1600" dirty="0">
                <a:latin typeface="Times New Roman" pitchFamily="18" charset="0"/>
                <a:cs typeface="Times New Roman" pitchFamily="18" charset="0"/>
              </a:rPr>
              <a:t> F)</a:t>
            </a:r>
          </a:p>
          <a:p>
            <a:pPr hangingPunct="0"/>
            <a:endParaRPr lang="fr-FR" sz="1600" dirty="0">
              <a:latin typeface="Times New Roman" pitchFamily="18" charset="0"/>
              <a:cs typeface="Times New Roman" pitchFamily="18" charset="0"/>
            </a:endParaRPr>
          </a:p>
          <a:p>
            <a:pPr hangingPunct="0"/>
            <a:r>
              <a:rPr lang="fr-FR" sz="1600" dirty="0">
                <a:latin typeface="Times New Roman" pitchFamily="18" charset="0"/>
                <a:cs typeface="Times New Roman" pitchFamily="18" charset="0"/>
              </a:rPr>
              <a:t>				I</a:t>
            </a:r>
          </a:p>
          <a:p>
            <a:pPr hangingPunct="0"/>
            <a:r>
              <a:rPr lang="fr-FR" sz="1600" dirty="0">
                <a:latin typeface="Times New Roman" pitchFamily="18" charset="0"/>
                <a:cs typeface="Times New Roman" pitchFamily="18" charset="0"/>
              </a:rPr>
              <a:t>Cela conduit à l’ordre F, E, G, H, I</a:t>
            </a:r>
          </a:p>
        </p:txBody>
      </p:sp>
      <p:cxnSp>
        <p:nvCxnSpPr>
          <p:cNvPr id="5" name="Connecteur droit avec flèche 4"/>
          <p:cNvCxnSpPr/>
          <p:nvPr/>
        </p:nvCxnSpPr>
        <p:spPr>
          <a:xfrm rot="5400000">
            <a:off x="3643306" y="4714884"/>
            <a:ext cx="28575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 name="Connecteur droit avec flèche 6"/>
          <p:cNvCxnSpPr/>
          <p:nvPr/>
        </p:nvCxnSpPr>
        <p:spPr>
          <a:xfrm rot="10800000" flipV="1">
            <a:off x="3000364" y="5072074"/>
            <a:ext cx="714380" cy="28575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Connecteur droit avec flèche 8"/>
          <p:cNvCxnSpPr/>
          <p:nvPr/>
        </p:nvCxnSpPr>
        <p:spPr>
          <a:xfrm>
            <a:off x="3857620" y="5072074"/>
            <a:ext cx="785818" cy="35719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 name="Connecteur droit avec flèche 10"/>
          <p:cNvCxnSpPr/>
          <p:nvPr/>
        </p:nvCxnSpPr>
        <p:spPr>
          <a:xfrm>
            <a:off x="3286116" y="5857892"/>
            <a:ext cx="428628" cy="21431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Connecteur droit avec flèche 12"/>
          <p:cNvCxnSpPr/>
          <p:nvPr/>
        </p:nvCxnSpPr>
        <p:spPr>
          <a:xfrm rot="10800000" flipV="1">
            <a:off x="3929058" y="5786454"/>
            <a:ext cx="642942" cy="28575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6E8258A7-CA86-481B-9088-7761BD1AC277}" type="slidenum">
              <a:rPr lang="fr-FR" smtClean="0"/>
              <a:pPr/>
              <a:t>108</a:t>
            </a:fld>
            <a:endParaRPr lang="fr-FR"/>
          </a:p>
        </p:txBody>
      </p:sp>
      <p:sp>
        <p:nvSpPr>
          <p:cNvPr id="3" name="Rectangle 2"/>
          <p:cNvSpPr/>
          <p:nvPr/>
        </p:nvSpPr>
        <p:spPr>
          <a:xfrm>
            <a:off x="214282" y="397543"/>
            <a:ext cx="8715436" cy="5324535"/>
          </a:xfrm>
          <a:prstGeom prst="rect">
            <a:avLst/>
          </a:prstGeom>
        </p:spPr>
        <p:txBody>
          <a:bodyPr wrap="square">
            <a:spAutoFit/>
          </a:bodyPr>
          <a:lstStyle/>
          <a:p>
            <a:pPr hangingPunct="0"/>
            <a:r>
              <a:rPr lang="fr-FR" sz="2000" b="1" dirty="0">
                <a:latin typeface="Times New Roman" pitchFamily="18" charset="0"/>
                <a:cs typeface="Times New Roman" pitchFamily="18" charset="0"/>
              </a:rPr>
              <a:t>11.3. Exemple d’utilisation de l’héritage multiple et de la dérivation virtuelle</a:t>
            </a:r>
          </a:p>
          <a:p>
            <a:pPr hangingPunct="0"/>
            <a:endParaRPr lang="fr-FR" sz="2000" b="1" dirty="0">
              <a:latin typeface="Times New Roman" pitchFamily="18" charset="0"/>
              <a:cs typeface="Times New Roman" pitchFamily="18" charset="0"/>
            </a:endParaRPr>
          </a:p>
          <a:p>
            <a:pPr algn="just" hangingPunct="0"/>
            <a:r>
              <a:rPr lang="fr-FR" sz="2000" dirty="0">
                <a:latin typeface="Times New Roman" pitchFamily="18" charset="0"/>
                <a:cs typeface="Times New Roman" pitchFamily="18" charset="0"/>
              </a:rPr>
              <a:t>Réalisons une classe </a:t>
            </a:r>
            <a:r>
              <a:rPr lang="fr-FR" sz="2000" b="1" dirty="0" err="1">
                <a:latin typeface="Times New Roman" pitchFamily="18" charset="0"/>
                <a:cs typeface="Times New Roman" pitchFamily="18" charset="0"/>
              </a:rPr>
              <a:t>coul</a:t>
            </a:r>
            <a:r>
              <a:rPr lang="fr-FR" sz="2000" dirty="0">
                <a:latin typeface="Times New Roman" pitchFamily="18" charset="0"/>
                <a:cs typeface="Times New Roman" pitchFamily="18" charset="0"/>
              </a:rPr>
              <a:t> représentant une couleur et une classe </a:t>
            </a:r>
            <a:r>
              <a:rPr lang="fr-FR" sz="2000" b="1" dirty="0" err="1">
                <a:latin typeface="Times New Roman" pitchFamily="18" charset="0"/>
                <a:cs typeface="Times New Roman" pitchFamily="18" charset="0"/>
              </a:rPr>
              <a:t>pointcol</a:t>
            </a:r>
            <a:r>
              <a:rPr lang="fr-FR" sz="2000" dirty="0">
                <a:latin typeface="Times New Roman" pitchFamily="18" charset="0"/>
                <a:cs typeface="Times New Roman" pitchFamily="18" charset="0"/>
              </a:rPr>
              <a:t> dérivée de </a:t>
            </a:r>
            <a:r>
              <a:rPr lang="fr-FR" sz="2000" b="1" dirty="0">
                <a:latin typeface="Times New Roman" pitchFamily="18" charset="0"/>
                <a:cs typeface="Times New Roman" pitchFamily="18" charset="0"/>
              </a:rPr>
              <a:t>point</a:t>
            </a:r>
            <a:r>
              <a:rPr lang="fr-FR" sz="2000" dirty="0">
                <a:latin typeface="Times New Roman" pitchFamily="18" charset="0"/>
                <a:cs typeface="Times New Roman" pitchFamily="18" charset="0"/>
              </a:rPr>
              <a:t> pour représenter des points colorés. Nous définissons une classe </a:t>
            </a:r>
            <a:r>
              <a:rPr lang="fr-FR" sz="2000" b="1" dirty="0">
                <a:latin typeface="Times New Roman" pitchFamily="18" charset="0"/>
                <a:cs typeface="Times New Roman" pitchFamily="18" charset="0"/>
              </a:rPr>
              <a:t>masse</a:t>
            </a:r>
            <a:r>
              <a:rPr lang="fr-FR" sz="2000" dirty="0">
                <a:latin typeface="Times New Roman" pitchFamily="18" charset="0"/>
                <a:cs typeface="Times New Roman" pitchFamily="18" charset="0"/>
              </a:rPr>
              <a:t> pour représenter une masse et une classe </a:t>
            </a:r>
            <a:r>
              <a:rPr lang="fr-FR" sz="2000" b="1" dirty="0" err="1">
                <a:latin typeface="Times New Roman" pitchFamily="18" charset="0"/>
                <a:cs typeface="Times New Roman" pitchFamily="18" charset="0"/>
              </a:rPr>
              <a:t>pointmasse</a:t>
            </a:r>
            <a:r>
              <a:rPr lang="fr-FR" sz="2000" dirty="0">
                <a:latin typeface="Times New Roman" pitchFamily="18" charset="0"/>
                <a:cs typeface="Times New Roman" pitchFamily="18" charset="0"/>
              </a:rPr>
              <a:t> pour représenter des points dotés d’une masse. Créons une classe </a:t>
            </a:r>
            <a:r>
              <a:rPr lang="fr-FR" sz="2000" b="1" dirty="0" err="1">
                <a:latin typeface="Times New Roman" pitchFamily="18" charset="0"/>
                <a:cs typeface="Times New Roman" pitchFamily="18" charset="0"/>
              </a:rPr>
              <a:t>pointcolmasse</a:t>
            </a:r>
            <a:r>
              <a:rPr lang="fr-FR" sz="2000" b="1" dirty="0">
                <a:latin typeface="Times New Roman" pitchFamily="18" charset="0"/>
                <a:cs typeface="Times New Roman" pitchFamily="18" charset="0"/>
              </a:rPr>
              <a:t> </a:t>
            </a:r>
            <a:r>
              <a:rPr lang="fr-FR" sz="2000" dirty="0">
                <a:latin typeface="Times New Roman" pitchFamily="18" charset="0"/>
                <a:cs typeface="Times New Roman" pitchFamily="18" charset="0"/>
              </a:rPr>
              <a:t>pour représenter des points dotés d’une couleur et d’une masse. Nous la faisons dériver de </a:t>
            </a:r>
            <a:r>
              <a:rPr lang="fr-FR" sz="2000" b="1" dirty="0" err="1">
                <a:latin typeface="Times New Roman" pitchFamily="18" charset="0"/>
                <a:cs typeface="Times New Roman" pitchFamily="18" charset="0"/>
              </a:rPr>
              <a:t>pointcol</a:t>
            </a:r>
            <a:r>
              <a:rPr lang="fr-FR" sz="2000" dirty="0">
                <a:latin typeface="Times New Roman" pitchFamily="18" charset="0"/>
                <a:cs typeface="Times New Roman" pitchFamily="18" charset="0"/>
              </a:rPr>
              <a:t> et </a:t>
            </a:r>
            <a:r>
              <a:rPr lang="fr-FR" sz="2000" b="1" dirty="0" err="1">
                <a:latin typeface="Times New Roman" pitchFamily="18" charset="0"/>
                <a:cs typeface="Times New Roman" pitchFamily="18" charset="0"/>
              </a:rPr>
              <a:t>pointmasse</a:t>
            </a:r>
            <a:r>
              <a:rPr lang="fr-FR" sz="2000" dirty="0">
                <a:latin typeface="Times New Roman" pitchFamily="18" charset="0"/>
                <a:cs typeface="Times New Roman" pitchFamily="18" charset="0"/>
              </a:rPr>
              <a:t>.</a:t>
            </a:r>
          </a:p>
          <a:p>
            <a:pPr algn="just" hangingPunct="0"/>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coul</a:t>
            </a:r>
            <a:r>
              <a:rPr lang="fr-FR" sz="2000" dirty="0">
                <a:latin typeface="Times New Roman" pitchFamily="18" charset="0"/>
                <a:cs typeface="Times New Roman" pitchFamily="18" charset="0"/>
              </a:rPr>
              <a:t>		point		masse</a:t>
            </a:r>
          </a:p>
          <a:p>
            <a:pPr algn="just" hangingPunct="0"/>
            <a:endParaRPr lang="fr-FR" sz="2000" dirty="0">
              <a:latin typeface="Times New Roman" pitchFamily="18" charset="0"/>
              <a:cs typeface="Times New Roman" pitchFamily="18" charset="0"/>
            </a:endParaRPr>
          </a:p>
          <a:p>
            <a:pPr algn="just" hangingPunct="0"/>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pointcoul</a:t>
            </a:r>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pointmasse</a:t>
            </a:r>
            <a:endParaRPr lang="fr-FR" sz="2000" dirty="0">
              <a:latin typeface="Times New Roman" pitchFamily="18" charset="0"/>
              <a:cs typeface="Times New Roman" pitchFamily="18" charset="0"/>
            </a:endParaRPr>
          </a:p>
          <a:p>
            <a:pPr algn="just" hangingPunct="0"/>
            <a:endParaRPr lang="fr-FR" sz="2000" dirty="0">
              <a:latin typeface="Times New Roman" pitchFamily="18" charset="0"/>
              <a:cs typeface="Times New Roman" pitchFamily="18" charset="0"/>
            </a:endParaRPr>
          </a:p>
          <a:p>
            <a:pPr algn="just" hangingPunct="0"/>
            <a:r>
              <a:rPr lang="fr-FR" sz="2000" dirty="0">
                <a:latin typeface="Times New Roman" pitchFamily="18" charset="0"/>
                <a:cs typeface="Times New Roman" pitchFamily="18" charset="0"/>
              </a:rPr>
              <a:t>				</a:t>
            </a:r>
            <a:r>
              <a:rPr lang="fr-FR" sz="2000" dirty="0" err="1">
                <a:latin typeface="Times New Roman" pitchFamily="18" charset="0"/>
                <a:cs typeface="Times New Roman" pitchFamily="18" charset="0"/>
              </a:rPr>
              <a:t>pointcoulmasse</a:t>
            </a:r>
            <a:endParaRPr lang="fr-FR" sz="2000" dirty="0">
              <a:latin typeface="Times New Roman" pitchFamily="18" charset="0"/>
              <a:cs typeface="Times New Roman" pitchFamily="18" charset="0"/>
            </a:endParaRPr>
          </a:p>
          <a:p>
            <a:pPr algn="just" hangingPunct="0"/>
            <a:endParaRPr lang="fr-FR" sz="2000" dirty="0">
              <a:latin typeface="Times New Roman" pitchFamily="18" charset="0"/>
              <a:cs typeface="Times New Roman" pitchFamily="18" charset="0"/>
            </a:endParaRPr>
          </a:p>
          <a:p>
            <a:pPr algn="just" hangingPunct="0"/>
            <a:r>
              <a:rPr lang="fr-FR" sz="2000" dirty="0">
                <a:latin typeface="Times New Roman" pitchFamily="18" charset="0"/>
                <a:cs typeface="Times New Roman" pitchFamily="18" charset="0"/>
              </a:rPr>
              <a:t>Pour éviter la duplication des membres de </a:t>
            </a:r>
            <a:r>
              <a:rPr lang="fr-FR" sz="2000" b="1" dirty="0">
                <a:latin typeface="Times New Roman" pitchFamily="18" charset="0"/>
                <a:cs typeface="Times New Roman" pitchFamily="18" charset="0"/>
              </a:rPr>
              <a:t>point</a:t>
            </a:r>
            <a:r>
              <a:rPr lang="fr-FR" sz="2000" dirty="0">
                <a:latin typeface="Times New Roman" pitchFamily="18" charset="0"/>
                <a:cs typeface="Times New Roman" pitchFamily="18" charset="0"/>
              </a:rPr>
              <a:t> dans cette classe, les classes </a:t>
            </a:r>
            <a:r>
              <a:rPr lang="fr-FR" sz="2000" b="1" dirty="0" err="1">
                <a:latin typeface="Times New Roman" pitchFamily="18" charset="0"/>
                <a:cs typeface="Times New Roman" pitchFamily="18" charset="0"/>
              </a:rPr>
              <a:t>pointcoul</a:t>
            </a:r>
            <a:r>
              <a:rPr lang="fr-FR" sz="2000" dirty="0">
                <a:latin typeface="Times New Roman" pitchFamily="18" charset="0"/>
                <a:cs typeface="Times New Roman" pitchFamily="18" charset="0"/>
              </a:rPr>
              <a:t> et </a:t>
            </a:r>
            <a:r>
              <a:rPr lang="fr-FR" sz="2000" b="1" dirty="0" err="1">
                <a:latin typeface="Times New Roman" pitchFamily="18" charset="0"/>
                <a:cs typeface="Times New Roman" pitchFamily="18" charset="0"/>
              </a:rPr>
              <a:t>pointmasse</a:t>
            </a:r>
            <a:r>
              <a:rPr lang="fr-FR" sz="2000" dirty="0">
                <a:latin typeface="Times New Roman" pitchFamily="18" charset="0"/>
                <a:cs typeface="Times New Roman" pitchFamily="18" charset="0"/>
              </a:rPr>
              <a:t> doivent dériver virtuellement de la classe </a:t>
            </a:r>
            <a:r>
              <a:rPr lang="fr-FR" sz="2000" b="1" dirty="0">
                <a:latin typeface="Times New Roman" pitchFamily="18" charset="0"/>
                <a:cs typeface="Times New Roman" pitchFamily="18" charset="0"/>
              </a:rPr>
              <a:t>point</a:t>
            </a:r>
            <a:r>
              <a:rPr lang="fr-FR" sz="2000" dirty="0">
                <a:latin typeface="Times New Roman" pitchFamily="18" charset="0"/>
                <a:cs typeface="Times New Roman" pitchFamily="18" charset="0"/>
              </a:rPr>
              <a:t> qui doit disposer d’un </a:t>
            </a:r>
            <a:r>
              <a:rPr lang="fr-FR" sz="2000" b="1" dirty="0">
                <a:latin typeface="Times New Roman" pitchFamily="18" charset="0"/>
                <a:cs typeface="Times New Roman" pitchFamily="18" charset="0"/>
              </a:rPr>
              <a:t>constructeur sans argument</a:t>
            </a:r>
            <a:r>
              <a:rPr lang="fr-FR" sz="2000" dirty="0">
                <a:latin typeface="Times New Roman" pitchFamily="18" charset="0"/>
                <a:cs typeface="Times New Roman" pitchFamily="18" charset="0"/>
              </a:rPr>
              <a:t>.</a:t>
            </a:r>
          </a:p>
        </p:txBody>
      </p:sp>
      <p:cxnSp>
        <p:nvCxnSpPr>
          <p:cNvPr id="5" name="Connecteur droit avec flèche 4"/>
          <p:cNvCxnSpPr/>
          <p:nvPr/>
        </p:nvCxnSpPr>
        <p:spPr>
          <a:xfrm>
            <a:off x="2357422" y="3214686"/>
            <a:ext cx="1000132" cy="35719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 name="Connecteur droit avec flèche 6"/>
          <p:cNvCxnSpPr/>
          <p:nvPr/>
        </p:nvCxnSpPr>
        <p:spPr>
          <a:xfrm rot="10800000" flipV="1">
            <a:off x="3500430" y="3143248"/>
            <a:ext cx="714380" cy="42862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Connecteur droit avec flèche 8"/>
          <p:cNvCxnSpPr/>
          <p:nvPr/>
        </p:nvCxnSpPr>
        <p:spPr>
          <a:xfrm>
            <a:off x="4357686" y="3143248"/>
            <a:ext cx="1000132" cy="42862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 name="Connecteur droit avec flèche 10"/>
          <p:cNvCxnSpPr/>
          <p:nvPr/>
        </p:nvCxnSpPr>
        <p:spPr>
          <a:xfrm rot="10800000" flipV="1">
            <a:off x="5429256" y="3214687"/>
            <a:ext cx="714380" cy="35719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Connecteur droit avec flèche 12"/>
          <p:cNvCxnSpPr/>
          <p:nvPr/>
        </p:nvCxnSpPr>
        <p:spPr>
          <a:xfrm>
            <a:off x="3500430" y="3786190"/>
            <a:ext cx="1000132" cy="35719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Connecteur droit avec flèche 14"/>
          <p:cNvCxnSpPr/>
          <p:nvPr/>
        </p:nvCxnSpPr>
        <p:spPr>
          <a:xfrm rot="10800000" flipV="1">
            <a:off x="4643438" y="3786190"/>
            <a:ext cx="714380" cy="35719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6E8258A7-CA86-481B-9088-7761BD1AC277}" type="slidenum">
              <a:rPr lang="fr-FR" smtClean="0"/>
              <a:pPr/>
              <a:t>109</a:t>
            </a:fld>
            <a:endParaRPr lang="fr-FR"/>
          </a:p>
        </p:txBody>
      </p:sp>
      <p:sp>
        <p:nvSpPr>
          <p:cNvPr id="3" name="ZoneTexte 2"/>
          <p:cNvSpPr txBox="1"/>
          <p:nvPr/>
        </p:nvSpPr>
        <p:spPr>
          <a:xfrm>
            <a:off x="-32" y="71414"/>
            <a:ext cx="9072594" cy="6740307"/>
          </a:xfrm>
          <a:prstGeom prst="rect">
            <a:avLst/>
          </a:prstGeom>
          <a:noFill/>
        </p:spPr>
        <p:txBody>
          <a:bodyPr wrap="square" rtlCol="0">
            <a:spAutoFit/>
          </a:bodyPr>
          <a:lstStyle/>
          <a:p>
            <a:r>
              <a:rPr lang="fr-FR" dirty="0">
                <a:latin typeface="Times New Roman" pitchFamily="18" charset="0"/>
                <a:cs typeface="Times New Roman" pitchFamily="18" charset="0"/>
              </a:rPr>
              <a:t>#</a:t>
            </a:r>
            <a:r>
              <a:rPr lang="fr-FR" dirty="0" err="1">
                <a:latin typeface="Times New Roman" pitchFamily="18" charset="0"/>
                <a:cs typeface="Times New Roman" pitchFamily="18" charset="0"/>
              </a:rPr>
              <a:t>include</a:t>
            </a:r>
            <a:r>
              <a:rPr lang="fr-FR" dirty="0">
                <a:latin typeface="Times New Roman" pitchFamily="18" charset="0"/>
                <a:cs typeface="Times New Roman" pitchFamily="18" charset="0"/>
              </a:rPr>
              <a:t>&lt;</a:t>
            </a:r>
            <a:r>
              <a:rPr lang="fr-FR" dirty="0" err="1">
                <a:latin typeface="Times New Roman" pitchFamily="18" charset="0"/>
                <a:cs typeface="Times New Roman" pitchFamily="18" charset="0"/>
              </a:rPr>
              <a:t>iostream</a:t>
            </a:r>
            <a:r>
              <a:rPr lang="fr-FR" dirty="0">
                <a:latin typeface="Times New Roman" pitchFamily="18" charset="0"/>
                <a:cs typeface="Times New Roman" pitchFamily="18" charset="0"/>
              </a:rPr>
              <a:t>&gt;</a:t>
            </a:r>
          </a:p>
          <a:p>
            <a:r>
              <a:rPr lang="fr-FR" dirty="0">
                <a:latin typeface="Times New Roman" pitchFamily="18" charset="0"/>
                <a:cs typeface="Times New Roman" pitchFamily="18" charset="0"/>
              </a:rPr>
              <a:t>uses </a:t>
            </a:r>
            <a:r>
              <a:rPr lang="fr-FR" dirty="0" err="1">
                <a:latin typeface="Times New Roman" pitchFamily="18" charset="0"/>
                <a:cs typeface="Times New Roman" pitchFamily="18" charset="0"/>
              </a:rPr>
              <a:t>namespace</a:t>
            </a:r>
            <a:r>
              <a:rPr lang="fr-FR" dirty="0">
                <a:latin typeface="Times New Roman" pitchFamily="18" charset="0"/>
                <a:cs typeface="Times New Roman" pitchFamily="18" charset="0"/>
              </a:rPr>
              <a:t> </a:t>
            </a:r>
            <a:r>
              <a:rPr lang="fr-FR" dirty="0" err="1">
                <a:latin typeface="Times New Roman" pitchFamily="18" charset="0"/>
                <a:cs typeface="Times New Roman" pitchFamily="18" charset="0"/>
              </a:rPr>
              <a:t>std</a:t>
            </a:r>
            <a:r>
              <a:rPr lang="fr-FR" dirty="0">
                <a:latin typeface="Times New Roman" pitchFamily="18" charset="0"/>
                <a:cs typeface="Times New Roman" pitchFamily="18" charset="0"/>
              </a:rPr>
              <a:t>;</a:t>
            </a:r>
          </a:p>
          <a:p>
            <a:r>
              <a:rPr lang="fr-FR" dirty="0">
                <a:latin typeface="Times New Roman" pitchFamily="18" charset="0"/>
                <a:cs typeface="Times New Roman" pitchFamily="18" charset="0"/>
              </a:rPr>
              <a:t>class point				             class </a:t>
            </a:r>
            <a:r>
              <a:rPr lang="fr-FR" dirty="0" err="1">
                <a:latin typeface="Times New Roman" pitchFamily="18" charset="0"/>
                <a:cs typeface="Times New Roman" pitchFamily="18" charset="0"/>
              </a:rPr>
              <a:t>coul</a:t>
            </a:r>
            <a:endParaRPr lang="fr-FR" dirty="0">
              <a:latin typeface="Times New Roman" pitchFamily="18" charset="0"/>
              <a:cs typeface="Times New Roman" pitchFamily="18" charset="0"/>
            </a:endParaRPr>
          </a:p>
          <a:p>
            <a:r>
              <a:rPr lang="fr-FR" dirty="0">
                <a:latin typeface="Times New Roman" pitchFamily="18" charset="0"/>
                <a:cs typeface="Times New Roman" pitchFamily="18" charset="0"/>
              </a:rPr>
              <a:t>{ </a:t>
            </a:r>
            <a:r>
              <a:rPr lang="fr-FR" dirty="0" err="1">
                <a:latin typeface="Times New Roman" pitchFamily="18" charset="0"/>
                <a:cs typeface="Times New Roman" pitchFamily="18" charset="0"/>
              </a:rPr>
              <a:t>int</a:t>
            </a:r>
            <a:r>
              <a:rPr lang="fr-FR" dirty="0">
                <a:latin typeface="Times New Roman" pitchFamily="18" charset="0"/>
                <a:cs typeface="Times New Roman" pitchFamily="18" charset="0"/>
              </a:rPr>
              <a:t> x, y;					            { short couleur;</a:t>
            </a:r>
          </a:p>
          <a:p>
            <a:r>
              <a:rPr lang="fr-FR" dirty="0">
                <a:latin typeface="Times New Roman" pitchFamily="18" charset="0"/>
                <a:cs typeface="Times New Roman" pitchFamily="18" charset="0"/>
              </a:rPr>
              <a:t>   public : 				               public :</a:t>
            </a:r>
          </a:p>
          <a:p>
            <a:r>
              <a:rPr lang="fr-FR" dirty="0">
                <a:latin typeface="Times New Roman" pitchFamily="18" charset="0"/>
                <a:cs typeface="Times New Roman" pitchFamily="18" charset="0"/>
              </a:rPr>
              <a:t>    point(</a:t>
            </a:r>
            <a:r>
              <a:rPr lang="fr-FR" dirty="0" err="1">
                <a:latin typeface="Times New Roman" pitchFamily="18" charset="0"/>
                <a:cs typeface="Times New Roman" pitchFamily="18" charset="0"/>
              </a:rPr>
              <a:t>int</a:t>
            </a:r>
            <a:r>
              <a:rPr lang="fr-FR" dirty="0">
                <a:latin typeface="Times New Roman" pitchFamily="18" charset="0"/>
                <a:cs typeface="Times New Roman" pitchFamily="18" charset="0"/>
              </a:rPr>
              <a:t> abs, </a:t>
            </a:r>
            <a:r>
              <a:rPr lang="fr-FR" dirty="0" err="1">
                <a:latin typeface="Times New Roman" pitchFamily="18" charset="0"/>
                <a:cs typeface="Times New Roman" pitchFamily="18" charset="0"/>
              </a:rPr>
              <a:t>int</a:t>
            </a:r>
            <a:r>
              <a:rPr lang="fr-FR" dirty="0">
                <a:latin typeface="Times New Roman" pitchFamily="18" charset="0"/>
                <a:cs typeface="Times New Roman" pitchFamily="18" charset="0"/>
              </a:rPr>
              <a:t> ord)			              </a:t>
            </a:r>
            <a:r>
              <a:rPr lang="fr-FR" dirty="0" err="1">
                <a:latin typeface="Times New Roman" pitchFamily="18" charset="0"/>
                <a:cs typeface="Times New Roman" pitchFamily="18" charset="0"/>
              </a:rPr>
              <a:t>coul</a:t>
            </a:r>
            <a:r>
              <a:rPr lang="fr-FR" dirty="0">
                <a:latin typeface="Times New Roman" pitchFamily="18" charset="0"/>
                <a:cs typeface="Times New Roman" pitchFamily="18" charset="0"/>
              </a:rPr>
              <a:t>(short cl)</a:t>
            </a:r>
          </a:p>
          <a:p>
            <a:r>
              <a:rPr lang="fr-FR" dirty="0">
                <a:latin typeface="Times New Roman" pitchFamily="18" charset="0"/>
                <a:cs typeface="Times New Roman" pitchFamily="18" charset="0"/>
              </a:rPr>
              <a:t>   { cout&lt;&lt;"++</a:t>
            </a:r>
            <a:r>
              <a:rPr lang="fr-FR" dirty="0" err="1">
                <a:latin typeface="Times New Roman" pitchFamily="18" charset="0"/>
                <a:cs typeface="Times New Roman" pitchFamily="18" charset="0"/>
              </a:rPr>
              <a:t>constr</a:t>
            </a:r>
            <a:r>
              <a:rPr lang="fr-FR" dirty="0">
                <a:latin typeface="Times New Roman" pitchFamily="18" charset="0"/>
                <a:cs typeface="Times New Roman" pitchFamily="18" charset="0"/>
              </a:rPr>
              <a:t>. point "&lt;&lt;abs&lt;&lt; "   "&lt;&lt; ord&lt;&lt; "\n";  {cout&lt;&lt;"++</a:t>
            </a:r>
            <a:r>
              <a:rPr lang="fr-FR" dirty="0" err="1">
                <a:latin typeface="Times New Roman" pitchFamily="18" charset="0"/>
                <a:cs typeface="Times New Roman" pitchFamily="18" charset="0"/>
              </a:rPr>
              <a:t>constr</a:t>
            </a:r>
            <a:r>
              <a:rPr lang="fr-FR" dirty="0">
                <a:latin typeface="Times New Roman" pitchFamily="18" charset="0"/>
                <a:cs typeface="Times New Roman" pitchFamily="18" charset="0"/>
              </a:rPr>
              <a:t>. </a:t>
            </a:r>
            <a:r>
              <a:rPr lang="fr-FR" dirty="0" err="1">
                <a:latin typeface="Times New Roman" pitchFamily="18" charset="0"/>
                <a:cs typeface="Times New Roman" pitchFamily="18" charset="0"/>
              </a:rPr>
              <a:t>coul</a:t>
            </a:r>
            <a:r>
              <a:rPr lang="fr-FR" dirty="0">
                <a:latin typeface="Times New Roman" pitchFamily="18" charset="0"/>
                <a:cs typeface="Times New Roman" pitchFamily="18" charset="0"/>
              </a:rPr>
              <a:t>" &lt;&lt;cl&lt;&lt; "\n "; </a:t>
            </a:r>
          </a:p>
          <a:p>
            <a:r>
              <a:rPr lang="fr-FR" dirty="0">
                <a:latin typeface="Times New Roman" pitchFamily="18" charset="0"/>
                <a:cs typeface="Times New Roman" pitchFamily="18" charset="0"/>
              </a:rPr>
              <a:t>      x=abs; y=ord;					 couleur=cl;</a:t>
            </a:r>
          </a:p>
          <a:p>
            <a:r>
              <a:rPr lang="fr-FR" dirty="0">
                <a:latin typeface="Times New Roman" pitchFamily="18" charset="0"/>
                <a:cs typeface="Times New Roman" pitchFamily="18" charset="0"/>
              </a:rPr>
              <a:t>    }					              }</a:t>
            </a:r>
          </a:p>
          <a:p>
            <a:r>
              <a:rPr lang="fr-FR" dirty="0">
                <a:latin typeface="Times New Roman" pitchFamily="18" charset="0"/>
                <a:cs typeface="Times New Roman" pitchFamily="18" charset="0"/>
              </a:rPr>
              <a:t>    point() //Nécessaire pour dérivation virtuelle	              </a:t>
            </a:r>
            <a:r>
              <a:rPr lang="fr-FR" dirty="0" err="1">
                <a:latin typeface="Times New Roman" pitchFamily="18" charset="0"/>
                <a:cs typeface="Times New Roman" pitchFamily="18" charset="0"/>
              </a:rPr>
              <a:t>void</a:t>
            </a:r>
            <a:r>
              <a:rPr lang="fr-FR" dirty="0">
                <a:latin typeface="Times New Roman" pitchFamily="18" charset="0"/>
                <a:cs typeface="Times New Roman" pitchFamily="18" charset="0"/>
              </a:rPr>
              <a:t> affiche()</a:t>
            </a:r>
          </a:p>
          <a:p>
            <a:r>
              <a:rPr lang="fr-FR" dirty="0">
                <a:latin typeface="Times New Roman" pitchFamily="18" charset="0"/>
                <a:cs typeface="Times New Roman" pitchFamily="18" charset="0"/>
              </a:rPr>
              <a:t>    {cout&lt;&lt;"++</a:t>
            </a:r>
            <a:r>
              <a:rPr lang="fr-FR" dirty="0" err="1">
                <a:latin typeface="Times New Roman" pitchFamily="18" charset="0"/>
                <a:cs typeface="Times New Roman" pitchFamily="18" charset="0"/>
              </a:rPr>
              <a:t>constr</a:t>
            </a:r>
            <a:r>
              <a:rPr lang="fr-FR" dirty="0">
                <a:latin typeface="Times New Roman" pitchFamily="18" charset="0"/>
                <a:cs typeface="Times New Roman" pitchFamily="18" charset="0"/>
              </a:rPr>
              <a:t>. </a:t>
            </a:r>
            <a:r>
              <a:rPr lang="fr-FR" dirty="0" err="1">
                <a:latin typeface="Times New Roman" pitchFamily="18" charset="0"/>
                <a:cs typeface="Times New Roman" pitchFamily="18" charset="0"/>
              </a:rPr>
              <a:t>defaut</a:t>
            </a:r>
            <a:r>
              <a:rPr lang="fr-FR" dirty="0">
                <a:latin typeface="Times New Roman" pitchFamily="18" charset="0"/>
                <a:cs typeface="Times New Roman" pitchFamily="18" charset="0"/>
              </a:rPr>
              <a:t> point  \n"; 	x=0; y=0;	              {cout&lt;&lt;"couleur:"&lt;&lt; couleur&lt;&lt; "\n"; </a:t>
            </a:r>
          </a:p>
          <a:p>
            <a:r>
              <a:rPr lang="fr-FR" dirty="0">
                <a:latin typeface="Times New Roman" pitchFamily="18" charset="0"/>
                <a:cs typeface="Times New Roman" pitchFamily="18" charset="0"/>
              </a:rPr>
              <a:t>     }					              }</a:t>
            </a:r>
          </a:p>
          <a:p>
            <a:r>
              <a:rPr lang="fr-FR" dirty="0">
                <a:latin typeface="Times New Roman" pitchFamily="18" charset="0"/>
                <a:cs typeface="Times New Roman" pitchFamily="18" charset="0"/>
              </a:rPr>
              <a:t>    </a:t>
            </a:r>
            <a:r>
              <a:rPr lang="fr-FR" dirty="0" err="1">
                <a:latin typeface="Times New Roman" pitchFamily="18" charset="0"/>
                <a:cs typeface="Times New Roman" pitchFamily="18" charset="0"/>
              </a:rPr>
              <a:t>void</a:t>
            </a:r>
            <a:r>
              <a:rPr lang="fr-FR" dirty="0">
                <a:latin typeface="Times New Roman" pitchFamily="18" charset="0"/>
                <a:cs typeface="Times New Roman" pitchFamily="18" charset="0"/>
              </a:rPr>
              <a:t> affiche()				            };	</a:t>
            </a:r>
          </a:p>
          <a:p>
            <a:r>
              <a:rPr lang="fr-FR" dirty="0">
                <a:latin typeface="Times New Roman" pitchFamily="18" charset="0"/>
                <a:cs typeface="Times New Roman" pitchFamily="18" charset="0"/>
              </a:rPr>
              <a:t>    {cout&lt;&lt;"++</a:t>
            </a:r>
            <a:r>
              <a:rPr lang="fr-FR" dirty="0" err="1">
                <a:latin typeface="Times New Roman" pitchFamily="18" charset="0"/>
                <a:cs typeface="Times New Roman" pitchFamily="18" charset="0"/>
              </a:rPr>
              <a:t>coordonnees</a:t>
            </a:r>
            <a:r>
              <a:rPr lang="fr-FR" dirty="0">
                <a:latin typeface="Times New Roman" pitchFamily="18" charset="0"/>
                <a:cs typeface="Times New Roman" pitchFamily="18" charset="0"/>
              </a:rPr>
              <a:t> "&lt;&lt;x&lt;&lt; "   "&lt;&lt; y&lt;&lt; "\n"; </a:t>
            </a:r>
          </a:p>
          <a:p>
            <a:r>
              <a:rPr lang="fr-FR" dirty="0">
                <a:latin typeface="Times New Roman" pitchFamily="18" charset="0"/>
                <a:cs typeface="Times New Roman" pitchFamily="18" charset="0"/>
              </a:rPr>
              <a:t>     }</a:t>
            </a:r>
          </a:p>
          <a:p>
            <a:r>
              <a:rPr lang="fr-FR" dirty="0">
                <a:latin typeface="Times New Roman" pitchFamily="18" charset="0"/>
                <a:cs typeface="Times New Roman" pitchFamily="18" charset="0"/>
              </a:rPr>
              <a:t>};</a:t>
            </a:r>
          </a:p>
          <a:p>
            <a:r>
              <a:rPr lang="fr-FR" dirty="0">
                <a:latin typeface="Times New Roman" pitchFamily="18" charset="0"/>
                <a:cs typeface="Times New Roman" pitchFamily="18" charset="0"/>
              </a:rPr>
              <a:t>class masse</a:t>
            </a:r>
          </a:p>
          <a:p>
            <a:r>
              <a:rPr lang="fr-FR" dirty="0">
                <a:latin typeface="Times New Roman" pitchFamily="18" charset="0"/>
                <a:cs typeface="Times New Roman" pitchFamily="18" charset="0"/>
              </a:rPr>
              <a:t>{ </a:t>
            </a:r>
            <a:r>
              <a:rPr lang="fr-FR" dirty="0" err="1">
                <a:latin typeface="Times New Roman" pitchFamily="18" charset="0"/>
                <a:cs typeface="Times New Roman" pitchFamily="18" charset="0"/>
              </a:rPr>
              <a:t>int</a:t>
            </a:r>
            <a:r>
              <a:rPr lang="fr-FR" dirty="0">
                <a:latin typeface="Times New Roman" pitchFamily="18" charset="0"/>
                <a:cs typeface="Times New Roman" pitchFamily="18" charset="0"/>
              </a:rPr>
              <a:t> mass;</a:t>
            </a:r>
          </a:p>
          <a:p>
            <a:r>
              <a:rPr lang="fr-FR" dirty="0">
                <a:latin typeface="Times New Roman" pitchFamily="18" charset="0"/>
                <a:cs typeface="Times New Roman" pitchFamily="18" charset="0"/>
              </a:rPr>
              <a:t>   public : masse(</a:t>
            </a:r>
            <a:r>
              <a:rPr lang="fr-FR" dirty="0" err="1">
                <a:latin typeface="Times New Roman" pitchFamily="18" charset="0"/>
                <a:cs typeface="Times New Roman" pitchFamily="18" charset="0"/>
              </a:rPr>
              <a:t>int</a:t>
            </a:r>
            <a:r>
              <a:rPr lang="fr-FR" dirty="0">
                <a:latin typeface="Times New Roman" pitchFamily="18" charset="0"/>
                <a:cs typeface="Times New Roman" pitchFamily="18" charset="0"/>
              </a:rPr>
              <a:t> m)</a:t>
            </a:r>
          </a:p>
          <a:p>
            <a:r>
              <a:rPr lang="fr-FR" dirty="0">
                <a:latin typeface="Times New Roman" pitchFamily="18" charset="0"/>
                <a:cs typeface="Times New Roman" pitchFamily="18" charset="0"/>
              </a:rPr>
              <a:t>  	{cout&lt;&lt;"++</a:t>
            </a:r>
            <a:r>
              <a:rPr lang="fr-FR" dirty="0" err="1">
                <a:latin typeface="Times New Roman" pitchFamily="18" charset="0"/>
                <a:cs typeface="Times New Roman" pitchFamily="18" charset="0"/>
              </a:rPr>
              <a:t>constr</a:t>
            </a:r>
            <a:r>
              <a:rPr lang="fr-FR" dirty="0">
                <a:latin typeface="Times New Roman" pitchFamily="18" charset="0"/>
                <a:cs typeface="Times New Roman" pitchFamily="18" charset="0"/>
              </a:rPr>
              <a:t>. masse"&lt;&lt;m&lt;&lt; "\n";  mass=m;</a:t>
            </a:r>
          </a:p>
          <a:p>
            <a:r>
              <a:rPr lang="fr-FR" dirty="0">
                <a:latin typeface="Times New Roman" pitchFamily="18" charset="0"/>
                <a:cs typeface="Times New Roman" pitchFamily="18" charset="0"/>
              </a:rPr>
              <a:t>	}</a:t>
            </a:r>
          </a:p>
          <a:p>
            <a:r>
              <a:rPr lang="fr-FR" dirty="0">
                <a:latin typeface="Times New Roman" pitchFamily="18" charset="0"/>
                <a:cs typeface="Times New Roman" pitchFamily="18" charset="0"/>
              </a:rPr>
              <a:t>	</a:t>
            </a:r>
            <a:r>
              <a:rPr lang="fr-FR" dirty="0" err="1">
                <a:latin typeface="Times New Roman" pitchFamily="18" charset="0"/>
                <a:cs typeface="Times New Roman" pitchFamily="18" charset="0"/>
              </a:rPr>
              <a:t>void</a:t>
            </a:r>
            <a:r>
              <a:rPr lang="fr-FR" dirty="0">
                <a:latin typeface="Times New Roman" pitchFamily="18" charset="0"/>
                <a:cs typeface="Times New Roman" pitchFamily="18" charset="0"/>
              </a:rPr>
              <a:t> affiche()</a:t>
            </a:r>
          </a:p>
          <a:p>
            <a:r>
              <a:rPr lang="fr-FR" dirty="0">
                <a:latin typeface="Times New Roman" pitchFamily="18" charset="0"/>
                <a:cs typeface="Times New Roman" pitchFamily="18" charset="0"/>
              </a:rPr>
              <a:t>  	{cout&lt;&lt;"++Masse :  "&lt;&lt; mass&lt;&lt; "\n";  }</a:t>
            </a:r>
          </a:p>
          <a:p>
            <a:r>
              <a:rPr lang="fr-FR" dirty="0">
                <a:latin typeface="Times New Roman" pitchFamily="18" charset="0"/>
                <a:cs typeface="Times New Roman" pitchFamily="18" charset="0"/>
              </a:rPr>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1"/>
          <p:cNvSpPr>
            <a:spLocks noChangeArrowheads="1"/>
          </p:cNvSpPr>
          <p:nvPr/>
        </p:nvSpPr>
        <p:spPr bwMode="auto">
          <a:xfrm>
            <a:off x="0" y="214290"/>
            <a:ext cx="9144000" cy="655564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449263" algn="just" defTabSz="914400" rtl="0" eaLnBrk="1" fontAlgn="base" latinLnBrk="0" hangingPunct="1">
              <a:lnSpc>
                <a:spcPct val="100000"/>
              </a:lnSpc>
              <a:spcBef>
                <a:spcPct val="0"/>
              </a:spcBef>
              <a:spcAft>
                <a:spcPct val="0"/>
              </a:spcAft>
              <a:buClrTx/>
              <a:buSzTx/>
              <a:buFontTx/>
              <a:buAutoNum type="alphaLcParenR"/>
              <a:tabLst/>
            </a:pPr>
            <a:r>
              <a:rPr kumimoji="0" lang="fr-FR" sz="2000" b="1"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Transmission par référence de la valeur de retour d’une fonction</a:t>
            </a:r>
          </a:p>
          <a:p>
            <a:pPr marL="0" marR="0" lvl="0" indent="449263" algn="just" defTabSz="914400" rtl="0" eaLnBrk="1" fontAlgn="base" latinLnBrk="0" hangingPunct="1">
              <a:lnSpc>
                <a:spcPct val="100000"/>
              </a:lnSpc>
              <a:spcBef>
                <a:spcPct val="0"/>
              </a:spcBef>
              <a:spcAft>
                <a:spcPct val="0"/>
              </a:spcAft>
              <a:buClrTx/>
              <a:buSzTx/>
              <a:tabLst/>
            </a:pPr>
            <a:r>
              <a:rPr kumimoji="0" lang="fr-FR" sz="20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Son véritable intérêt apparaît sur la surcharge d’opérateurs.</a:t>
            </a:r>
          </a:p>
          <a:p>
            <a:pPr hangingPunct="0"/>
            <a:endParaRPr lang="fr-FR" sz="2000" dirty="0">
              <a:latin typeface="Times New Roman" pitchFamily="18" charset="0"/>
              <a:cs typeface="Times New Roman" pitchFamily="18" charset="0"/>
            </a:endParaRPr>
          </a:p>
          <a:p>
            <a:pPr hangingPunct="0"/>
            <a:r>
              <a:rPr lang="en-GB" sz="2000" b="1" dirty="0">
                <a:latin typeface="Times New Roman" pitchFamily="18" charset="0"/>
                <a:cs typeface="Times New Roman" pitchFamily="18" charset="0"/>
              </a:rPr>
              <a:t>#include&lt;</a:t>
            </a:r>
            <a:r>
              <a:rPr lang="en-GB" sz="2000" b="1" dirty="0" err="1">
                <a:latin typeface="Times New Roman" pitchFamily="18" charset="0"/>
                <a:cs typeface="Times New Roman" pitchFamily="18" charset="0"/>
              </a:rPr>
              <a:t>iostream</a:t>
            </a:r>
            <a:r>
              <a:rPr lang="en-GB" sz="2000" b="1" dirty="0">
                <a:latin typeface="Times New Roman" pitchFamily="18" charset="0"/>
                <a:cs typeface="Times New Roman" pitchFamily="18" charset="0"/>
              </a:rPr>
              <a:t>&gt;</a:t>
            </a:r>
          </a:p>
          <a:p>
            <a:pPr hangingPunct="0"/>
            <a:r>
              <a:rPr lang="en-GB" sz="2000" b="1" dirty="0">
                <a:latin typeface="Times New Roman" pitchFamily="18" charset="0"/>
                <a:cs typeface="Times New Roman" pitchFamily="18" charset="0"/>
              </a:rPr>
              <a:t>using namespace std;</a:t>
            </a:r>
            <a:endParaRPr lang="fr-FR" sz="2000" b="1" dirty="0">
              <a:latin typeface="Times New Roman" pitchFamily="18" charset="0"/>
              <a:cs typeface="Times New Roman" pitchFamily="18" charset="0"/>
            </a:endParaRPr>
          </a:p>
          <a:p>
            <a:pPr hangingPunct="0"/>
            <a:r>
              <a:rPr lang="fr-FR" sz="2000" b="1" dirty="0" err="1">
                <a:latin typeface="Times New Roman" pitchFamily="18" charset="0"/>
                <a:cs typeface="Times New Roman" pitchFamily="18" charset="0"/>
              </a:rPr>
              <a:t>int</a:t>
            </a:r>
            <a:r>
              <a:rPr lang="fr-FR" sz="2000" b="1" dirty="0">
                <a:latin typeface="Times New Roman" pitchFamily="18" charset="0"/>
                <a:cs typeface="Times New Roman" pitchFamily="18" charset="0"/>
              </a:rPr>
              <a:t> main()</a:t>
            </a:r>
          </a:p>
          <a:p>
            <a:pPr hangingPunct="0"/>
            <a:r>
              <a:rPr lang="fr-FR" sz="2000" b="1" dirty="0">
                <a:latin typeface="Times New Roman" pitchFamily="18" charset="0"/>
                <a:cs typeface="Times New Roman" pitchFamily="18" charset="0"/>
              </a:rPr>
              <a:t>{ </a:t>
            </a:r>
            <a:r>
              <a:rPr lang="fr-FR" sz="2000" b="1" dirty="0" err="1">
                <a:latin typeface="Times New Roman" pitchFamily="18" charset="0"/>
                <a:cs typeface="Times New Roman" pitchFamily="18" charset="0"/>
              </a:rPr>
              <a:t>int</a:t>
            </a:r>
            <a:r>
              <a:rPr lang="fr-FR" sz="2000" b="1" dirty="0">
                <a:latin typeface="Times New Roman" pitchFamily="18" charset="0"/>
                <a:cs typeface="Times New Roman" pitchFamily="18" charset="0"/>
              </a:rPr>
              <a:t> &amp; max(</a:t>
            </a:r>
            <a:r>
              <a:rPr lang="fr-FR" sz="2000" b="1" dirty="0" err="1">
                <a:latin typeface="Times New Roman" pitchFamily="18" charset="0"/>
                <a:cs typeface="Times New Roman" pitchFamily="18" charset="0"/>
              </a:rPr>
              <a:t>int</a:t>
            </a:r>
            <a:r>
              <a:rPr lang="fr-FR" sz="2000" b="1" dirty="0">
                <a:latin typeface="Times New Roman" pitchFamily="18" charset="0"/>
                <a:cs typeface="Times New Roman" pitchFamily="18" charset="0"/>
              </a:rPr>
              <a:t> &amp;, </a:t>
            </a:r>
            <a:r>
              <a:rPr lang="fr-FR" sz="2000" b="1" dirty="0" err="1">
                <a:latin typeface="Times New Roman" pitchFamily="18" charset="0"/>
                <a:cs typeface="Times New Roman" pitchFamily="18" charset="0"/>
              </a:rPr>
              <a:t>int</a:t>
            </a:r>
            <a:r>
              <a:rPr lang="fr-FR" sz="2000" b="1" dirty="0">
                <a:latin typeface="Times New Roman" pitchFamily="18" charset="0"/>
                <a:cs typeface="Times New Roman" pitchFamily="18" charset="0"/>
              </a:rPr>
              <a:t> &amp;); </a:t>
            </a:r>
          </a:p>
          <a:p>
            <a:pPr hangingPunct="0"/>
            <a:r>
              <a:rPr lang="fr-FR" sz="2000" b="1" dirty="0">
                <a:latin typeface="Times New Roman" pitchFamily="18" charset="0"/>
                <a:cs typeface="Times New Roman" pitchFamily="18" charset="0"/>
              </a:rPr>
              <a:t>   </a:t>
            </a:r>
            <a:r>
              <a:rPr lang="fr-FR" sz="2000" b="1" dirty="0" err="1">
                <a:latin typeface="Times New Roman" pitchFamily="18" charset="0"/>
                <a:cs typeface="Times New Roman" pitchFamily="18" charset="0"/>
              </a:rPr>
              <a:t>int</a:t>
            </a:r>
            <a:r>
              <a:rPr lang="fr-FR" sz="2000" b="1" dirty="0">
                <a:latin typeface="Times New Roman" pitchFamily="18" charset="0"/>
                <a:cs typeface="Times New Roman" pitchFamily="18" charset="0"/>
              </a:rPr>
              <a:t> m = 44; </a:t>
            </a:r>
            <a:r>
              <a:rPr lang="fr-FR" sz="2000" b="1" dirty="0" err="1">
                <a:latin typeface="Times New Roman" pitchFamily="18" charset="0"/>
                <a:cs typeface="Times New Roman" pitchFamily="18" charset="0"/>
              </a:rPr>
              <a:t>int</a:t>
            </a:r>
            <a:r>
              <a:rPr lang="fr-FR" sz="2000" b="1" dirty="0">
                <a:latin typeface="Times New Roman" pitchFamily="18" charset="0"/>
                <a:cs typeface="Times New Roman" pitchFamily="18" charset="0"/>
              </a:rPr>
              <a:t> n = 22;</a:t>
            </a:r>
          </a:p>
          <a:p>
            <a:pPr hangingPunct="0"/>
            <a:r>
              <a:rPr lang="fr-FR" sz="2000" b="1" dirty="0">
                <a:latin typeface="Times New Roman" pitchFamily="18" charset="0"/>
                <a:cs typeface="Times New Roman" pitchFamily="18" charset="0"/>
              </a:rPr>
              <a:t>   cout&lt;&lt;m&lt;&lt;“ ”&lt;&lt;n&lt;&lt;”, ”&lt;&lt;max(m, n)&lt;&lt;</a:t>
            </a:r>
            <a:r>
              <a:rPr lang="fr-FR" sz="2000" b="1" dirty="0" err="1">
                <a:latin typeface="Times New Roman" pitchFamily="18" charset="0"/>
                <a:cs typeface="Times New Roman" pitchFamily="18" charset="0"/>
              </a:rPr>
              <a:t>endl</a:t>
            </a:r>
            <a:r>
              <a:rPr lang="fr-FR" sz="2000" b="1" dirty="0">
                <a:latin typeface="Times New Roman" pitchFamily="18" charset="0"/>
                <a:cs typeface="Times New Roman" pitchFamily="18" charset="0"/>
              </a:rPr>
              <a:t>;</a:t>
            </a:r>
          </a:p>
          <a:p>
            <a:pPr hangingPunct="0"/>
            <a:r>
              <a:rPr lang="fr-FR" sz="2000" b="1" dirty="0">
                <a:latin typeface="Times New Roman" pitchFamily="18" charset="0"/>
                <a:cs typeface="Times New Roman" pitchFamily="18" charset="0"/>
              </a:rPr>
              <a:t>   max(m, n)=55;</a:t>
            </a:r>
          </a:p>
          <a:p>
            <a:pPr hangingPunct="0"/>
            <a:r>
              <a:rPr lang="fr-FR" sz="2000" b="1" dirty="0">
                <a:latin typeface="Times New Roman" pitchFamily="18" charset="0"/>
                <a:cs typeface="Times New Roman" pitchFamily="18" charset="0"/>
              </a:rPr>
              <a:t>   cout&lt;&lt;m&lt;&lt;“  ”&lt;&lt;n&lt;&lt;”,  ”&lt;&lt;max(m, n)&lt;&lt;</a:t>
            </a:r>
            <a:r>
              <a:rPr lang="fr-FR" sz="2000" b="1" dirty="0" err="1">
                <a:latin typeface="Times New Roman" pitchFamily="18" charset="0"/>
                <a:cs typeface="Times New Roman" pitchFamily="18" charset="0"/>
              </a:rPr>
              <a:t>endl</a:t>
            </a:r>
            <a:r>
              <a:rPr lang="fr-FR" sz="2000" b="1" dirty="0">
                <a:latin typeface="Times New Roman" pitchFamily="18" charset="0"/>
                <a:cs typeface="Times New Roman" pitchFamily="18" charset="0"/>
              </a:rPr>
              <a:t>;</a:t>
            </a:r>
          </a:p>
          <a:p>
            <a:pPr hangingPunct="0"/>
            <a:r>
              <a:rPr lang="en-GB" sz="2000" b="1" dirty="0">
                <a:latin typeface="Times New Roman" pitchFamily="18" charset="0"/>
                <a:cs typeface="Times New Roman" pitchFamily="18" charset="0"/>
              </a:rPr>
              <a:t>   </a:t>
            </a:r>
            <a:r>
              <a:rPr lang="en-GB" sz="2000" b="1" dirty="0" err="1">
                <a:latin typeface="Times New Roman" pitchFamily="18" charset="0"/>
                <a:cs typeface="Times New Roman" pitchFamily="18" charset="0"/>
              </a:rPr>
              <a:t>retrun</a:t>
            </a:r>
            <a:r>
              <a:rPr lang="en-GB" sz="2000" b="1" dirty="0">
                <a:latin typeface="Times New Roman" pitchFamily="18" charset="0"/>
                <a:cs typeface="Times New Roman" pitchFamily="18" charset="0"/>
              </a:rPr>
              <a:t> 1;</a:t>
            </a:r>
            <a:endParaRPr lang="fr-FR" sz="2000" b="1" dirty="0">
              <a:latin typeface="Times New Roman" pitchFamily="18" charset="0"/>
              <a:cs typeface="Times New Roman" pitchFamily="18" charset="0"/>
            </a:endParaRPr>
          </a:p>
          <a:p>
            <a:pPr hangingPunct="0"/>
            <a:r>
              <a:rPr lang="fr-FR" sz="2000" b="1" dirty="0">
                <a:latin typeface="Times New Roman" pitchFamily="18" charset="0"/>
                <a:cs typeface="Times New Roman" pitchFamily="18" charset="0"/>
              </a:rPr>
              <a:t>}</a:t>
            </a:r>
          </a:p>
          <a:p>
            <a:pPr hangingPunct="0"/>
            <a:endParaRPr lang="fr-FR" sz="2000" b="1" dirty="0">
              <a:latin typeface="Times New Roman" pitchFamily="18" charset="0"/>
              <a:cs typeface="Times New Roman" pitchFamily="18" charset="0"/>
            </a:endParaRPr>
          </a:p>
          <a:p>
            <a:pPr hangingPunct="0"/>
            <a:r>
              <a:rPr lang="fr-FR" sz="2000" b="1" dirty="0" err="1">
                <a:latin typeface="Times New Roman" pitchFamily="18" charset="0"/>
                <a:cs typeface="Times New Roman" pitchFamily="18" charset="0"/>
              </a:rPr>
              <a:t>int</a:t>
            </a:r>
            <a:r>
              <a:rPr lang="fr-FR" sz="2000" b="1" dirty="0">
                <a:latin typeface="Times New Roman" pitchFamily="18" charset="0"/>
                <a:cs typeface="Times New Roman" pitchFamily="18" charset="0"/>
              </a:rPr>
              <a:t> &amp; max (</a:t>
            </a:r>
            <a:r>
              <a:rPr lang="fr-FR" sz="2000" b="1" dirty="0" err="1">
                <a:latin typeface="Times New Roman" pitchFamily="18" charset="0"/>
                <a:cs typeface="Times New Roman" pitchFamily="18" charset="0"/>
              </a:rPr>
              <a:t>int</a:t>
            </a:r>
            <a:r>
              <a:rPr lang="fr-FR" sz="2000" b="1" dirty="0">
                <a:latin typeface="Times New Roman" pitchFamily="18" charset="0"/>
                <a:cs typeface="Times New Roman" pitchFamily="18" charset="0"/>
              </a:rPr>
              <a:t> &amp;m, </a:t>
            </a:r>
            <a:r>
              <a:rPr lang="fr-FR" sz="2000" b="1" dirty="0" err="1">
                <a:latin typeface="Times New Roman" pitchFamily="18" charset="0"/>
                <a:cs typeface="Times New Roman" pitchFamily="18" charset="0"/>
              </a:rPr>
              <a:t>int</a:t>
            </a:r>
            <a:r>
              <a:rPr lang="fr-FR" sz="2000" b="1" dirty="0">
                <a:latin typeface="Times New Roman" pitchFamily="18" charset="0"/>
                <a:cs typeface="Times New Roman" pitchFamily="18" charset="0"/>
              </a:rPr>
              <a:t> &amp; n) </a:t>
            </a:r>
          </a:p>
          <a:p>
            <a:pPr hangingPunct="0"/>
            <a:r>
              <a:rPr lang="fr-FR" sz="2000" b="1" dirty="0">
                <a:latin typeface="Times New Roman" pitchFamily="18" charset="0"/>
                <a:cs typeface="Times New Roman" pitchFamily="18" charset="0"/>
              </a:rPr>
              <a:t>{    </a:t>
            </a:r>
            <a:r>
              <a:rPr lang="en-GB" sz="2000" b="1" dirty="0">
                <a:latin typeface="Times New Roman" pitchFamily="18" charset="0"/>
                <a:cs typeface="Times New Roman" pitchFamily="18" charset="0"/>
              </a:rPr>
              <a:t>return (m&gt;</a:t>
            </a:r>
            <a:r>
              <a:rPr lang="en-GB" sz="2000" b="1" dirty="0" err="1">
                <a:latin typeface="Times New Roman" pitchFamily="18" charset="0"/>
                <a:cs typeface="Times New Roman" pitchFamily="18" charset="0"/>
              </a:rPr>
              <a:t>n?m:n</a:t>
            </a:r>
            <a:r>
              <a:rPr lang="en-GB" sz="2000" b="1" dirty="0">
                <a:latin typeface="Times New Roman" pitchFamily="18" charset="0"/>
                <a:cs typeface="Times New Roman" pitchFamily="18" charset="0"/>
              </a:rPr>
              <a:t>);</a:t>
            </a:r>
            <a:endParaRPr lang="fr-FR" sz="2000" b="1" dirty="0">
              <a:latin typeface="Times New Roman" pitchFamily="18" charset="0"/>
              <a:cs typeface="Times New Roman" pitchFamily="18" charset="0"/>
            </a:endParaRPr>
          </a:p>
          <a:p>
            <a:pPr hangingPunct="0"/>
            <a:r>
              <a:rPr lang="en-GB" sz="2000" b="1" dirty="0">
                <a:latin typeface="Times New Roman" pitchFamily="18" charset="0"/>
                <a:cs typeface="Times New Roman" pitchFamily="18" charset="0"/>
              </a:rPr>
              <a:t>}</a:t>
            </a:r>
            <a:endParaRPr lang="fr-FR" sz="2000" b="1" dirty="0">
              <a:latin typeface="Times New Roman" pitchFamily="18" charset="0"/>
              <a:cs typeface="Times New Roman" pitchFamily="18" charset="0"/>
            </a:endParaRPr>
          </a:p>
          <a:p>
            <a:pPr hangingPunct="0"/>
            <a:endParaRPr lang="fr-FR" sz="2000" b="1" dirty="0">
              <a:latin typeface="Times New Roman" pitchFamily="18" charset="0"/>
              <a:cs typeface="Times New Roman" pitchFamily="18" charset="0"/>
            </a:endParaRPr>
          </a:p>
          <a:p>
            <a:pPr algn="just" hangingPunct="0"/>
            <a:r>
              <a:rPr lang="fr-FR" sz="2000" dirty="0">
                <a:latin typeface="Times New Roman" pitchFamily="18" charset="0"/>
                <a:cs typeface="Times New Roman" pitchFamily="18" charset="0"/>
              </a:rPr>
              <a:t>La fonction </a:t>
            </a:r>
            <a:r>
              <a:rPr lang="fr-FR" sz="2000" b="1" dirty="0">
                <a:latin typeface="Times New Roman" pitchFamily="18" charset="0"/>
                <a:cs typeface="Times New Roman" pitchFamily="18" charset="0"/>
              </a:rPr>
              <a:t>max() </a:t>
            </a:r>
            <a:r>
              <a:rPr lang="fr-FR" sz="2000" dirty="0">
                <a:latin typeface="Times New Roman" pitchFamily="18" charset="0"/>
                <a:cs typeface="Times New Roman" pitchFamily="18" charset="0"/>
              </a:rPr>
              <a:t>renvoie une référence à la plus grande de 2 variables que l’on lui passe. Puisque la valeur de retour est une référence, </a:t>
            </a:r>
            <a:r>
              <a:rPr lang="fr-FR" sz="2000" b="1" dirty="0">
                <a:latin typeface="Times New Roman" pitchFamily="18" charset="0"/>
                <a:cs typeface="Times New Roman" pitchFamily="18" charset="0"/>
              </a:rPr>
              <a:t>max(</a:t>
            </a:r>
            <a:r>
              <a:rPr lang="fr-FR" sz="2000" b="1" dirty="0" err="1">
                <a:latin typeface="Times New Roman" pitchFamily="18" charset="0"/>
                <a:cs typeface="Times New Roman" pitchFamily="18" charset="0"/>
              </a:rPr>
              <a:t>m,n</a:t>
            </a:r>
            <a:r>
              <a:rPr lang="fr-FR" sz="2000" b="1" dirty="0">
                <a:latin typeface="Times New Roman" pitchFamily="18" charset="0"/>
                <a:cs typeface="Times New Roman" pitchFamily="18" charset="0"/>
              </a:rPr>
              <a:t>)</a:t>
            </a:r>
            <a:r>
              <a:rPr lang="fr-FR" sz="2000" dirty="0">
                <a:latin typeface="Times New Roman" pitchFamily="18" charset="0"/>
                <a:cs typeface="Times New Roman" pitchFamily="18" charset="0"/>
              </a:rPr>
              <a:t> agit comme une référence à </a:t>
            </a:r>
            <a:r>
              <a:rPr lang="fr-FR" sz="2000" b="1" dirty="0">
                <a:latin typeface="Times New Roman" pitchFamily="18" charset="0"/>
                <a:cs typeface="Times New Roman" pitchFamily="18" charset="0"/>
              </a:rPr>
              <a:t>m</a:t>
            </a:r>
            <a:r>
              <a:rPr lang="fr-FR" sz="2000" dirty="0">
                <a:latin typeface="Times New Roman" pitchFamily="18" charset="0"/>
                <a:cs typeface="Times New Roman" pitchFamily="18" charset="0"/>
              </a:rPr>
              <a:t>.</a:t>
            </a:r>
          </a:p>
        </p:txBody>
      </p:sp>
      <p:sp>
        <p:nvSpPr>
          <p:cNvPr id="3" name="Espace réservé du numéro de diapositive 2"/>
          <p:cNvSpPr>
            <a:spLocks noGrp="1"/>
          </p:cNvSpPr>
          <p:nvPr>
            <p:ph type="sldNum" sz="quarter" idx="12"/>
          </p:nvPr>
        </p:nvSpPr>
        <p:spPr/>
        <p:txBody>
          <a:bodyPr/>
          <a:lstStyle/>
          <a:p>
            <a:fld id="{6E8258A7-CA86-481B-9088-7761BD1AC277}" type="slidenum">
              <a:rPr lang="fr-FR" smtClean="0"/>
              <a:pPr/>
              <a:t>11</a:t>
            </a:fld>
            <a:endParaRPr lang="fr-F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6E8258A7-CA86-481B-9088-7761BD1AC277}" type="slidenum">
              <a:rPr lang="fr-FR" smtClean="0"/>
              <a:pPr/>
              <a:t>110</a:t>
            </a:fld>
            <a:endParaRPr lang="fr-FR"/>
          </a:p>
        </p:txBody>
      </p:sp>
      <p:sp>
        <p:nvSpPr>
          <p:cNvPr id="3" name="Rectangle 2"/>
          <p:cNvSpPr/>
          <p:nvPr/>
        </p:nvSpPr>
        <p:spPr>
          <a:xfrm>
            <a:off x="71438" y="214290"/>
            <a:ext cx="9001156" cy="6463308"/>
          </a:xfrm>
          <a:prstGeom prst="rect">
            <a:avLst/>
          </a:prstGeom>
        </p:spPr>
        <p:txBody>
          <a:bodyPr wrap="square">
            <a:spAutoFit/>
          </a:bodyPr>
          <a:lstStyle/>
          <a:p>
            <a:r>
              <a:rPr lang="fr-FR" dirty="0">
                <a:latin typeface="Times New Roman" pitchFamily="18" charset="0"/>
                <a:cs typeface="Times New Roman" pitchFamily="18" charset="0"/>
              </a:rPr>
              <a:t>class </a:t>
            </a:r>
            <a:r>
              <a:rPr lang="fr-FR" dirty="0" err="1">
                <a:latin typeface="Times New Roman" pitchFamily="18" charset="0"/>
                <a:cs typeface="Times New Roman" pitchFamily="18" charset="0"/>
              </a:rPr>
              <a:t>pointcoul</a:t>
            </a:r>
            <a:r>
              <a:rPr lang="fr-FR" dirty="0">
                <a:latin typeface="Times New Roman" pitchFamily="18" charset="0"/>
                <a:cs typeface="Times New Roman" pitchFamily="18" charset="0"/>
              </a:rPr>
              <a:t> : public </a:t>
            </a:r>
            <a:r>
              <a:rPr lang="fr-FR" dirty="0" err="1">
                <a:latin typeface="Times New Roman" pitchFamily="18" charset="0"/>
                <a:cs typeface="Times New Roman" pitchFamily="18" charset="0"/>
              </a:rPr>
              <a:t>virtual</a:t>
            </a:r>
            <a:r>
              <a:rPr lang="fr-FR" dirty="0">
                <a:latin typeface="Times New Roman" pitchFamily="18" charset="0"/>
                <a:cs typeface="Times New Roman" pitchFamily="18" charset="0"/>
              </a:rPr>
              <a:t> point, public </a:t>
            </a:r>
            <a:r>
              <a:rPr lang="fr-FR" dirty="0" err="1">
                <a:latin typeface="Times New Roman" pitchFamily="18" charset="0"/>
                <a:cs typeface="Times New Roman" pitchFamily="18" charset="0"/>
              </a:rPr>
              <a:t>coul</a:t>
            </a:r>
            <a:r>
              <a:rPr lang="fr-FR" dirty="0">
                <a:latin typeface="Times New Roman" pitchFamily="18" charset="0"/>
                <a:cs typeface="Times New Roman" pitchFamily="18" charset="0"/>
              </a:rPr>
              <a:t>	</a:t>
            </a:r>
          </a:p>
          <a:p>
            <a:r>
              <a:rPr lang="fr-FR" dirty="0">
                <a:latin typeface="Times New Roman" pitchFamily="18" charset="0"/>
                <a:cs typeface="Times New Roman" pitchFamily="18" charset="0"/>
              </a:rPr>
              <a:t>{  public : 				               </a:t>
            </a:r>
          </a:p>
          <a:p>
            <a:r>
              <a:rPr lang="fr-FR" dirty="0">
                <a:latin typeface="Times New Roman" pitchFamily="18" charset="0"/>
                <a:cs typeface="Times New Roman" pitchFamily="18" charset="0"/>
              </a:rPr>
              <a:t>    </a:t>
            </a:r>
            <a:r>
              <a:rPr lang="fr-FR" dirty="0" err="1">
                <a:latin typeface="Times New Roman" pitchFamily="18" charset="0"/>
                <a:cs typeface="Times New Roman" pitchFamily="18" charset="0"/>
              </a:rPr>
              <a:t>pointcoul</a:t>
            </a:r>
            <a:r>
              <a:rPr lang="fr-FR" dirty="0">
                <a:latin typeface="Times New Roman" pitchFamily="18" charset="0"/>
                <a:cs typeface="Times New Roman" pitchFamily="18" charset="0"/>
              </a:rPr>
              <a:t>(</a:t>
            </a:r>
            <a:r>
              <a:rPr lang="fr-FR" dirty="0" err="1">
                <a:latin typeface="Times New Roman" pitchFamily="18" charset="0"/>
                <a:cs typeface="Times New Roman" pitchFamily="18" charset="0"/>
              </a:rPr>
              <a:t>int</a:t>
            </a:r>
            <a:r>
              <a:rPr lang="fr-FR" dirty="0">
                <a:latin typeface="Times New Roman" pitchFamily="18" charset="0"/>
                <a:cs typeface="Times New Roman" pitchFamily="18" charset="0"/>
              </a:rPr>
              <a:t> abs, </a:t>
            </a:r>
            <a:r>
              <a:rPr lang="fr-FR" dirty="0" err="1">
                <a:latin typeface="Times New Roman" pitchFamily="18" charset="0"/>
                <a:cs typeface="Times New Roman" pitchFamily="18" charset="0"/>
              </a:rPr>
              <a:t>int</a:t>
            </a:r>
            <a:r>
              <a:rPr lang="fr-FR" dirty="0">
                <a:latin typeface="Times New Roman" pitchFamily="18" charset="0"/>
                <a:cs typeface="Times New Roman" pitchFamily="18" charset="0"/>
              </a:rPr>
              <a:t> ord, short cl) : </a:t>
            </a:r>
            <a:r>
              <a:rPr lang="fr-FR" dirty="0" err="1">
                <a:latin typeface="Times New Roman" pitchFamily="18" charset="0"/>
                <a:cs typeface="Times New Roman" pitchFamily="18" charset="0"/>
              </a:rPr>
              <a:t>coul</a:t>
            </a:r>
            <a:r>
              <a:rPr lang="fr-FR" dirty="0">
                <a:latin typeface="Times New Roman" pitchFamily="18" charset="0"/>
                <a:cs typeface="Times New Roman" pitchFamily="18" charset="0"/>
              </a:rPr>
              <a:t>(cl)   //pas d’info. pour point car dérivation virtuelle     </a:t>
            </a:r>
          </a:p>
          <a:p>
            <a:r>
              <a:rPr lang="fr-FR" dirty="0">
                <a:latin typeface="Times New Roman" pitchFamily="18" charset="0"/>
                <a:cs typeface="Times New Roman" pitchFamily="18" charset="0"/>
              </a:rPr>
              <a:t>    { cout&lt;&lt;"++++</a:t>
            </a:r>
            <a:r>
              <a:rPr lang="fr-FR" dirty="0" err="1">
                <a:latin typeface="Times New Roman" pitchFamily="18" charset="0"/>
                <a:cs typeface="Times New Roman" pitchFamily="18" charset="0"/>
              </a:rPr>
              <a:t>constr</a:t>
            </a:r>
            <a:r>
              <a:rPr lang="fr-FR" dirty="0">
                <a:latin typeface="Times New Roman" pitchFamily="18" charset="0"/>
                <a:cs typeface="Times New Roman" pitchFamily="18" charset="0"/>
              </a:rPr>
              <a:t>. </a:t>
            </a:r>
            <a:r>
              <a:rPr lang="fr-FR" dirty="0" err="1">
                <a:latin typeface="Times New Roman" pitchFamily="18" charset="0"/>
                <a:cs typeface="Times New Roman" pitchFamily="18" charset="0"/>
              </a:rPr>
              <a:t>pointcoul</a:t>
            </a:r>
            <a:r>
              <a:rPr lang="fr-FR" dirty="0">
                <a:latin typeface="Times New Roman" pitchFamily="18" charset="0"/>
                <a:cs typeface="Times New Roman" pitchFamily="18" charset="0"/>
              </a:rPr>
              <a:t>  "&lt;&lt;abs&lt;&lt; "   "&lt;&lt; ord&lt;&lt;"   "&lt;&lt;cl&lt;&lt; "\n"; 		</a:t>
            </a:r>
          </a:p>
          <a:p>
            <a:r>
              <a:rPr lang="fr-FR" dirty="0">
                <a:latin typeface="Times New Roman" pitchFamily="18" charset="0"/>
                <a:cs typeface="Times New Roman" pitchFamily="18" charset="0"/>
              </a:rPr>
              <a:t>     }</a:t>
            </a:r>
          </a:p>
          <a:p>
            <a:endParaRPr lang="fr-FR" dirty="0">
              <a:latin typeface="Times New Roman" pitchFamily="18" charset="0"/>
              <a:cs typeface="Times New Roman" pitchFamily="18" charset="0"/>
            </a:endParaRPr>
          </a:p>
          <a:p>
            <a:r>
              <a:rPr lang="fr-FR" dirty="0">
                <a:latin typeface="Times New Roman" pitchFamily="18" charset="0"/>
                <a:cs typeface="Times New Roman" pitchFamily="18" charset="0"/>
              </a:rPr>
              <a:t>     </a:t>
            </a:r>
            <a:r>
              <a:rPr lang="fr-FR" dirty="0" err="1">
                <a:latin typeface="Times New Roman" pitchFamily="18" charset="0"/>
                <a:cs typeface="Times New Roman" pitchFamily="18" charset="0"/>
              </a:rPr>
              <a:t>void</a:t>
            </a:r>
            <a:r>
              <a:rPr lang="fr-FR" dirty="0">
                <a:latin typeface="Times New Roman" pitchFamily="18" charset="0"/>
                <a:cs typeface="Times New Roman" pitchFamily="18" charset="0"/>
              </a:rPr>
              <a:t> affiche()				            	</a:t>
            </a:r>
          </a:p>
          <a:p>
            <a:r>
              <a:rPr lang="fr-FR" dirty="0">
                <a:latin typeface="Times New Roman" pitchFamily="18" charset="0"/>
                <a:cs typeface="Times New Roman" pitchFamily="18" charset="0"/>
              </a:rPr>
              <a:t>    {  </a:t>
            </a:r>
            <a:r>
              <a:rPr lang="fr-FR" dirty="0" err="1">
                <a:latin typeface="Times New Roman" pitchFamily="18" charset="0"/>
                <a:cs typeface="Times New Roman" pitchFamily="18" charset="0"/>
              </a:rPr>
              <a:t>point::affiche</a:t>
            </a:r>
            <a:r>
              <a:rPr lang="fr-FR" dirty="0">
                <a:latin typeface="Times New Roman" pitchFamily="18" charset="0"/>
                <a:cs typeface="Times New Roman" pitchFamily="18" charset="0"/>
              </a:rPr>
              <a:t>(); </a:t>
            </a:r>
            <a:r>
              <a:rPr lang="fr-FR" dirty="0" err="1">
                <a:latin typeface="Times New Roman" pitchFamily="18" charset="0"/>
                <a:cs typeface="Times New Roman" pitchFamily="18" charset="0"/>
              </a:rPr>
              <a:t>coul</a:t>
            </a:r>
            <a:r>
              <a:rPr lang="fr-FR" dirty="0">
                <a:latin typeface="Times New Roman" pitchFamily="18" charset="0"/>
                <a:cs typeface="Times New Roman" pitchFamily="18" charset="0"/>
              </a:rPr>
              <a:t>::affiche(); </a:t>
            </a:r>
          </a:p>
          <a:p>
            <a:r>
              <a:rPr lang="fr-FR" dirty="0">
                <a:latin typeface="Times New Roman" pitchFamily="18" charset="0"/>
                <a:cs typeface="Times New Roman" pitchFamily="18" charset="0"/>
              </a:rPr>
              <a:t>     }</a:t>
            </a:r>
          </a:p>
          <a:p>
            <a:endParaRPr lang="fr-FR" dirty="0">
              <a:latin typeface="Times New Roman" pitchFamily="18" charset="0"/>
              <a:cs typeface="Times New Roman" pitchFamily="18" charset="0"/>
            </a:endParaRPr>
          </a:p>
          <a:p>
            <a:r>
              <a:rPr lang="fr-FR" dirty="0">
                <a:latin typeface="Times New Roman" pitchFamily="18" charset="0"/>
                <a:cs typeface="Times New Roman" pitchFamily="18" charset="0"/>
              </a:rPr>
              <a:t>};</a:t>
            </a:r>
          </a:p>
          <a:p>
            <a:endParaRPr lang="fr-FR" dirty="0">
              <a:latin typeface="Times New Roman" pitchFamily="18" charset="0"/>
              <a:cs typeface="Times New Roman" pitchFamily="18" charset="0"/>
            </a:endParaRPr>
          </a:p>
          <a:p>
            <a:r>
              <a:rPr lang="fr-FR" dirty="0">
                <a:latin typeface="Times New Roman" pitchFamily="18" charset="0"/>
                <a:cs typeface="Times New Roman" pitchFamily="18" charset="0"/>
              </a:rPr>
              <a:t>class </a:t>
            </a:r>
            <a:r>
              <a:rPr lang="fr-FR" dirty="0" err="1">
                <a:latin typeface="Times New Roman" pitchFamily="18" charset="0"/>
                <a:cs typeface="Times New Roman" pitchFamily="18" charset="0"/>
              </a:rPr>
              <a:t>pointmasse</a:t>
            </a:r>
            <a:r>
              <a:rPr lang="fr-FR" dirty="0">
                <a:latin typeface="Times New Roman" pitchFamily="18" charset="0"/>
                <a:cs typeface="Times New Roman" pitchFamily="18" charset="0"/>
              </a:rPr>
              <a:t> : public </a:t>
            </a:r>
            <a:r>
              <a:rPr lang="fr-FR" dirty="0" err="1">
                <a:latin typeface="Times New Roman" pitchFamily="18" charset="0"/>
                <a:cs typeface="Times New Roman" pitchFamily="18" charset="0"/>
              </a:rPr>
              <a:t>virtual</a:t>
            </a:r>
            <a:r>
              <a:rPr lang="fr-FR" dirty="0">
                <a:latin typeface="Times New Roman" pitchFamily="18" charset="0"/>
                <a:cs typeface="Times New Roman" pitchFamily="18" charset="0"/>
              </a:rPr>
              <a:t> point, public masse</a:t>
            </a:r>
          </a:p>
          <a:p>
            <a:r>
              <a:rPr lang="fr-FR" dirty="0">
                <a:latin typeface="Times New Roman" pitchFamily="18" charset="0"/>
                <a:cs typeface="Times New Roman" pitchFamily="18" charset="0"/>
              </a:rPr>
              <a:t>{ public :</a:t>
            </a:r>
          </a:p>
          <a:p>
            <a:r>
              <a:rPr lang="fr-FR" dirty="0">
                <a:latin typeface="Times New Roman" pitchFamily="18" charset="0"/>
                <a:cs typeface="Times New Roman" pitchFamily="18" charset="0"/>
              </a:rPr>
              <a:t>     </a:t>
            </a:r>
            <a:r>
              <a:rPr lang="fr-FR" dirty="0" err="1">
                <a:latin typeface="Times New Roman" pitchFamily="18" charset="0"/>
                <a:cs typeface="Times New Roman" pitchFamily="18" charset="0"/>
              </a:rPr>
              <a:t>pointmasse</a:t>
            </a:r>
            <a:r>
              <a:rPr lang="fr-FR" dirty="0">
                <a:latin typeface="Times New Roman" pitchFamily="18" charset="0"/>
                <a:cs typeface="Times New Roman" pitchFamily="18" charset="0"/>
              </a:rPr>
              <a:t>(</a:t>
            </a:r>
            <a:r>
              <a:rPr lang="fr-FR" dirty="0" err="1">
                <a:latin typeface="Times New Roman" pitchFamily="18" charset="0"/>
                <a:cs typeface="Times New Roman" pitchFamily="18" charset="0"/>
              </a:rPr>
              <a:t>int</a:t>
            </a:r>
            <a:r>
              <a:rPr lang="fr-FR" dirty="0">
                <a:latin typeface="Times New Roman" pitchFamily="18" charset="0"/>
                <a:cs typeface="Times New Roman" pitchFamily="18" charset="0"/>
              </a:rPr>
              <a:t> abs, </a:t>
            </a:r>
            <a:r>
              <a:rPr lang="fr-FR" dirty="0" err="1">
                <a:latin typeface="Times New Roman" pitchFamily="18" charset="0"/>
                <a:cs typeface="Times New Roman" pitchFamily="18" charset="0"/>
              </a:rPr>
              <a:t>int</a:t>
            </a:r>
            <a:r>
              <a:rPr lang="fr-FR" dirty="0">
                <a:latin typeface="Times New Roman" pitchFamily="18" charset="0"/>
                <a:cs typeface="Times New Roman" pitchFamily="18" charset="0"/>
              </a:rPr>
              <a:t> ord, </a:t>
            </a:r>
            <a:r>
              <a:rPr lang="fr-FR" dirty="0" err="1">
                <a:latin typeface="Times New Roman" pitchFamily="18" charset="0"/>
                <a:cs typeface="Times New Roman" pitchFamily="18" charset="0"/>
              </a:rPr>
              <a:t>int</a:t>
            </a:r>
            <a:r>
              <a:rPr lang="fr-FR" dirty="0">
                <a:latin typeface="Times New Roman" pitchFamily="18" charset="0"/>
                <a:cs typeface="Times New Roman" pitchFamily="18" charset="0"/>
              </a:rPr>
              <a:t> m) : masse(m) //pas d’info. pour masse car dérivation </a:t>
            </a:r>
            <a:r>
              <a:rPr lang="fr-FR" dirty="0" err="1">
                <a:latin typeface="Times New Roman" pitchFamily="18" charset="0"/>
                <a:cs typeface="Times New Roman" pitchFamily="18" charset="0"/>
              </a:rPr>
              <a:t>virt</a:t>
            </a:r>
            <a:endParaRPr lang="fr-FR" dirty="0">
              <a:latin typeface="Times New Roman" pitchFamily="18" charset="0"/>
              <a:cs typeface="Times New Roman" pitchFamily="18" charset="0"/>
            </a:endParaRPr>
          </a:p>
          <a:p>
            <a:r>
              <a:rPr lang="fr-FR" dirty="0">
                <a:latin typeface="Times New Roman" pitchFamily="18" charset="0"/>
                <a:cs typeface="Times New Roman" pitchFamily="18" charset="0"/>
              </a:rPr>
              <a:t>     {cout&lt;&lt;"++++</a:t>
            </a:r>
            <a:r>
              <a:rPr lang="fr-FR" dirty="0" err="1">
                <a:latin typeface="Times New Roman" pitchFamily="18" charset="0"/>
                <a:cs typeface="Times New Roman" pitchFamily="18" charset="0"/>
              </a:rPr>
              <a:t>constr</a:t>
            </a:r>
            <a:r>
              <a:rPr lang="fr-FR" dirty="0">
                <a:latin typeface="Times New Roman" pitchFamily="18" charset="0"/>
                <a:cs typeface="Times New Roman" pitchFamily="18" charset="0"/>
              </a:rPr>
              <a:t>. </a:t>
            </a:r>
            <a:r>
              <a:rPr lang="fr-FR" dirty="0" err="1">
                <a:latin typeface="Times New Roman" pitchFamily="18" charset="0"/>
                <a:cs typeface="Times New Roman" pitchFamily="18" charset="0"/>
              </a:rPr>
              <a:t>pointmasse</a:t>
            </a:r>
            <a:r>
              <a:rPr lang="fr-FR" dirty="0">
                <a:latin typeface="Times New Roman" pitchFamily="18" charset="0"/>
                <a:cs typeface="Times New Roman" pitchFamily="18" charset="0"/>
              </a:rPr>
              <a:t> "&lt;&lt;abs&lt;&lt; "   "&lt;&lt; ord&lt;&lt;"   "&lt;&lt;m&lt;&lt; "\n"; </a:t>
            </a:r>
          </a:p>
          <a:p>
            <a:r>
              <a:rPr lang="fr-FR" dirty="0">
                <a:latin typeface="Times New Roman" pitchFamily="18" charset="0"/>
                <a:cs typeface="Times New Roman" pitchFamily="18" charset="0"/>
              </a:rPr>
              <a:t>     }</a:t>
            </a:r>
          </a:p>
          <a:p>
            <a:r>
              <a:rPr lang="fr-FR" dirty="0">
                <a:latin typeface="Times New Roman" pitchFamily="18" charset="0"/>
                <a:cs typeface="Times New Roman" pitchFamily="18" charset="0"/>
              </a:rPr>
              <a:t>     </a:t>
            </a:r>
          </a:p>
          <a:p>
            <a:r>
              <a:rPr lang="fr-FR" dirty="0">
                <a:latin typeface="Times New Roman" pitchFamily="18" charset="0"/>
                <a:cs typeface="Times New Roman" pitchFamily="18" charset="0"/>
              </a:rPr>
              <a:t>     </a:t>
            </a:r>
            <a:r>
              <a:rPr lang="fr-FR" dirty="0" err="1">
                <a:latin typeface="Times New Roman" pitchFamily="18" charset="0"/>
                <a:cs typeface="Times New Roman" pitchFamily="18" charset="0"/>
              </a:rPr>
              <a:t>void</a:t>
            </a:r>
            <a:r>
              <a:rPr lang="fr-FR" dirty="0">
                <a:latin typeface="Times New Roman" pitchFamily="18" charset="0"/>
                <a:cs typeface="Times New Roman" pitchFamily="18" charset="0"/>
              </a:rPr>
              <a:t> affiche()				            	</a:t>
            </a:r>
          </a:p>
          <a:p>
            <a:r>
              <a:rPr lang="fr-FR" dirty="0">
                <a:latin typeface="Times New Roman" pitchFamily="18" charset="0"/>
                <a:cs typeface="Times New Roman" pitchFamily="18" charset="0"/>
              </a:rPr>
              <a:t>    {  </a:t>
            </a:r>
            <a:r>
              <a:rPr lang="fr-FR" dirty="0" err="1">
                <a:latin typeface="Times New Roman" pitchFamily="18" charset="0"/>
                <a:cs typeface="Times New Roman" pitchFamily="18" charset="0"/>
              </a:rPr>
              <a:t>point::affiche</a:t>
            </a:r>
            <a:r>
              <a:rPr lang="fr-FR" dirty="0">
                <a:latin typeface="Times New Roman" pitchFamily="18" charset="0"/>
                <a:cs typeface="Times New Roman" pitchFamily="18" charset="0"/>
              </a:rPr>
              <a:t>(); </a:t>
            </a:r>
            <a:r>
              <a:rPr lang="fr-FR" dirty="0" err="1">
                <a:latin typeface="Times New Roman" pitchFamily="18" charset="0"/>
                <a:cs typeface="Times New Roman" pitchFamily="18" charset="0"/>
              </a:rPr>
              <a:t>masse::affiche</a:t>
            </a:r>
            <a:r>
              <a:rPr lang="fr-FR" dirty="0">
                <a:latin typeface="Times New Roman" pitchFamily="18" charset="0"/>
                <a:cs typeface="Times New Roman" pitchFamily="18" charset="0"/>
              </a:rPr>
              <a:t>(); </a:t>
            </a:r>
          </a:p>
          <a:p>
            <a:r>
              <a:rPr lang="fr-FR" dirty="0">
                <a:latin typeface="Times New Roman" pitchFamily="18" charset="0"/>
                <a:cs typeface="Times New Roman" pitchFamily="18" charset="0"/>
              </a:rPr>
              <a:t>     }</a:t>
            </a:r>
          </a:p>
          <a:p>
            <a:endParaRPr lang="fr-FR" dirty="0">
              <a:latin typeface="Times New Roman" pitchFamily="18" charset="0"/>
              <a:cs typeface="Times New Roman" pitchFamily="18" charset="0"/>
            </a:endParaRPr>
          </a:p>
          <a:p>
            <a:r>
              <a:rPr lang="fr-FR" dirty="0">
                <a:latin typeface="Times New Roman" pitchFamily="18" charset="0"/>
                <a:cs typeface="Times New Roman" pitchFamily="18" charset="0"/>
              </a:rPr>
              <a:t>};</a:t>
            </a: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6E8258A7-CA86-481B-9088-7761BD1AC277}" type="slidenum">
              <a:rPr lang="fr-FR" smtClean="0"/>
              <a:pPr/>
              <a:t>111</a:t>
            </a:fld>
            <a:endParaRPr lang="fr-FR"/>
          </a:p>
        </p:txBody>
      </p:sp>
      <p:sp>
        <p:nvSpPr>
          <p:cNvPr id="3" name="Rectangle 2"/>
          <p:cNvSpPr/>
          <p:nvPr/>
        </p:nvSpPr>
        <p:spPr>
          <a:xfrm>
            <a:off x="142844" y="350951"/>
            <a:ext cx="8858312" cy="5355312"/>
          </a:xfrm>
          <a:prstGeom prst="rect">
            <a:avLst/>
          </a:prstGeom>
        </p:spPr>
        <p:txBody>
          <a:bodyPr wrap="square">
            <a:spAutoFit/>
          </a:bodyPr>
          <a:lstStyle/>
          <a:p>
            <a:r>
              <a:rPr lang="fr-FR" dirty="0">
                <a:latin typeface="Times New Roman" pitchFamily="18" charset="0"/>
                <a:cs typeface="Times New Roman" pitchFamily="18" charset="0"/>
              </a:rPr>
              <a:t>class </a:t>
            </a:r>
            <a:r>
              <a:rPr lang="fr-FR" dirty="0" err="1">
                <a:latin typeface="Times New Roman" pitchFamily="18" charset="0"/>
                <a:cs typeface="Times New Roman" pitchFamily="18" charset="0"/>
              </a:rPr>
              <a:t>pointcoulmasse</a:t>
            </a:r>
            <a:r>
              <a:rPr lang="fr-FR" dirty="0">
                <a:latin typeface="Times New Roman" pitchFamily="18" charset="0"/>
                <a:cs typeface="Times New Roman" pitchFamily="18" charset="0"/>
              </a:rPr>
              <a:t> : public </a:t>
            </a:r>
            <a:r>
              <a:rPr lang="fr-FR" dirty="0" err="1">
                <a:latin typeface="Times New Roman" pitchFamily="18" charset="0"/>
                <a:cs typeface="Times New Roman" pitchFamily="18" charset="0"/>
              </a:rPr>
              <a:t>pointcoul</a:t>
            </a:r>
            <a:r>
              <a:rPr lang="fr-FR" dirty="0">
                <a:latin typeface="Times New Roman" pitchFamily="18" charset="0"/>
                <a:cs typeface="Times New Roman" pitchFamily="18" charset="0"/>
              </a:rPr>
              <a:t>, public </a:t>
            </a:r>
            <a:r>
              <a:rPr lang="fr-FR" dirty="0" err="1">
                <a:latin typeface="Times New Roman" pitchFamily="18" charset="0"/>
                <a:cs typeface="Times New Roman" pitchFamily="18" charset="0"/>
              </a:rPr>
              <a:t>pointmasse</a:t>
            </a:r>
            <a:r>
              <a:rPr lang="fr-FR" dirty="0">
                <a:latin typeface="Times New Roman" pitchFamily="18" charset="0"/>
                <a:cs typeface="Times New Roman" pitchFamily="18" charset="0"/>
              </a:rPr>
              <a:t>	</a:t>
            </a:r>
          </a:p>
          <a:p>
            <a:r>
              <a:rPr lang="fr-FR" dirty="0">
                <a:latin typeface="Times New Roman" pitchFamily="18" charset="0"/>
                <a:cs typeface="Times New Roman" pitchFamily="18" charset="0"/>
              </a:rPr>
              <a:t>{  public : 				               </a:t>
            </a:r>
          </a:p>
          <a:p>
            <a:r>
              <a:rPr lang="fr-FR" dirty="0">
                <a:latin typeface="Times New Roman" pitchFamily="18" charset="0"/>
                <a:cs typeface="Times New Roman" pitchFamily="18" charset="0"/>
              </a:rPr>
              <a:t>    </a:t>
            </a:r>
            <a:r>
              <a:rPr lang="fr-FR" dirty="0" err="1">
                <a:latin typeface="Times New Roman" pitchFamily="18" charset="0"/>
                <a:cs typeface="Times New Roman" pitchFamily="18" charset="0"/>
              </a:rPr>
              <a:t>pointcoulmasse</a:t>
            </a:r>
            <a:r>
              <a:rPr lang="fr-FR" dirty="0">
                <a:latin typeface="Times New Roman" pitchFamily="18" charset="0"/>
                <a:cs typeface="Times New Roman" pitchFamily="18" charset="0"/>
              </a:rPr>
              <a:t>(</a:t>
            </a:r>
            <a:r>
              <a:rPr lang="fr-FR" dirty="0" err="1">
                <a:latin typeface="Times New Roman" pitchFamily="18" charset="0"/>
                <a:cs typeface="Times New Roman" pitchFamily="18" charset="0"/>
              </a:rPr>
              <a:t>int</a:t>
            </a:r>
            <a:r>
              <a:rPr lang="fr-FR" dirty="0">
                <a:latin typeface="Times New Roman" pitchFamily="18" charset="0"/>
                <a:cs typeface="Times New Roman" pitchFamily="18" charset="0"/>
              </a:rPr>
              <a:t> abs, </a:t>
            </a:r>
            <a:r>
              <a:rPr lang="fr-FR" dirty="0" err="1">
                <a:latin typeface="Times New Roman" pitchFamily="18" charset="0"/>
                <a:cs typeface="Times New Roman" pitchFamily="18" charset="0"/>
              </a:rPr>
              <a:t>int</a:t>
            </a:r>
            <a:r>
              <a:rPr lang="fr-FR" dirty="0">
                <a:latin typeface="Times New Roman" pitchFamily="18" charset="0"/>
                <a:cs typeface="Times New Roman" pitchFamily="18" charset="0"/>
              </a:rPr>
              <a:t> ord, short cl, </a:t>
            </a:r>
            <a:r>
              <a:rPr lang="fr-FR" dirty="0" err="1">
                <a:latin typeface="Times New Roman" pitchFamily="18" charset="0"/>
                <a:cs typeface="Times New Roman" pitchFamily="18" charset="0"/>
              </a:rPr>
              <a:t>int</a:t>
            </a:r>
            <a:r>
              <a:rPr lang="fr-FR" dirty="0">
                <a:latin typeface="Times New Roman" pitchFamily="18" charset="0"/>
                <a:cs typeface="Times New Roman" pitchFamily="18" charset="0"/>
              </a:rPr>
              <a:t> m) : point(abs, ord) ,</a:t>
            </a:r>
          </a:p>
          <a:p>
            <a:r>
              <a:rPr lang="fr-FR" dirty="0">
                <a:latin typeface="Times New Roman" pitchFamily="18" charset="0"/>
                <a:cs typeface="Times New Roman" pitchFamily="18" charset="0"/>
              </a:rPr>
              <a:t>‘       </a:t>
            </a:r>
            <a:r>
              <a:rPr lang="fr-FR" dirty="0" err="1">
                <a:latin typeface="Times New Roman" pitchFamily="18" charset="0"/>
                <a:cs typeface="Times New Roman" pitchFamily="18" charset="0"/>
              </a:rPr>
              <a:t>pointcoul</a:t>
            </a:r>
            <a:r>
              <a:rPr lang="fr-FR" dirty="0">
                <a:latin typeface="Times New Roman" pitchFamily="18" charset="0"/>
                <a:cs typeface="Times New Roman" pitchFamily="18" charset="0"/>
              </a:rPr>
              <a:t>(abs, ord, cl), </a:t>
            </a:r>
            <a:r>
              <a:rPr lang="fr-FR" dirty="0" err="1">
                <a:latin typeface="Times New Roman" pitchFamily="18" charset="0"/>
                <a:cs typeface="Times New Roman" pitchFamily="18" charset="0"/>
              </a:rPr>
              <a:t>pointmasse</a:t>
            </a:r>
            <a:r>
              <a:rPr lang="fr-FR" dirty="0">
                <a:latin typeface="Times New Roman" pitchFamily="18" charset="0"/>
                <a:cs typeface="Times New Roman" pitchFamily="18" charset="0"/>
              </a:rPr>
              <a:t>(abs, ord, m)</a:t>
            </a:r>
          </a:p>
          <a:p>
            <a:r>
              <a:rPr lang="fr-FR" dirty="0">
                <a:latin typeface="Times New Roman" pitchFamily="18" charset="0"/>
                <a:cs typeface="Times New Roman" pitchFamily="18" charset="0"/>
              </a:rPr>
              <a:t>        //Infos abs et ord inutiles pour </a:t>
            </a:r>
            <a:r>
              <a:rPr lang="fr-FR" dirty="0" err="1">
                <a:latin typeface="Times New Roman" pitchFamily="18" charset="0"/>
                <a:cs typeface="Times New Roman" pitchFamily="18" charset="0"/>
              </a:rPr>
              <a:t>pointcoul</a:t>
            </a:r>
            <a:r>
              <a:rPr lang="fr-FR" dirty="0">
                <a:latin typeface="Times New Roman" pitchFamily="18" charset="0"/>
                <a:cs typeface="Times New Roman" pitchFamily="18" charset="0"/>
              </a:rPr>
              <a:t> et </a:t>
            </a:r>
            <a:r>
              <a:rPr lang="fr-FR" dirty="0" err="1">
                <a:latin typeface="Times New Roman" pitchFamily="18" charset="0"/>
                <a:cs typeface="Times New Roman" pitchFamily="18" charset="0"/>
              </a:rPr>
              <a:t>pointmasse</a:t>
            </a:r>
            <a:endParaRPr lang="fr-FR" dirty="0">
              <a:latin typeface="Times New Roman" pitchFamily="18" charset="0"/>
              <a:cs typeface="Times New Roman" pitchFamily="18" charset="0"/>
            </a:endParaRPr>
          </a:p>
          <a:p>
            <a:r>
              <a:rPr lang="fr-FR" dirty="0">
                <a:latin typeface="Times New Roman" pitchFamily="18" charset="0"/>
                <a:cs typeface="Times New Roman" pitchFamily="18" charset="0"/>
              </a:rPr>
              <a:t>    { cout&lt;&lt;"++++</a:t>
            </a:r>
            <a:r>
              <a:rPr lang="fr-FR" dirty="0" err="1">
                <a:latin typeface="Times New Roman" pitchFamily="18" charset="0"/>
                <a:cs typeface="Times New Roman" pitchFamily="18" charset="0"/>
              </a:rPr>
              <a:t>constr</a:t>
            </a:r>
            <a:r>
              <a:rPr lang="fr-FR" dirty="0">
                <a:latin typeface="Times New Roman" pitchFamily="18" charset="0"/>
                <a:cs typeface="Times New Roman" pitchFamily="18" charset="0"/>
              </a:rPr>
              <a:t>. </a:t>
            </a:r>
            <a:r>
              <a:rPr lang="fr-FR" dirty="0" err="1">
                <a:latin typeface="Times New Roman" pitchFamily="18" charset="0"/>
                <a:cs typeface="Times New Roman" pitchFamily="18" charset="0"/>
              </a:rPr>
              <a:t>pointcol</a:t>
            </a:r>
            <a:r>
              <a:rPr lang="fr-FR" dirty="0">
                <a:latin typeface="Times New Roman" pitchFamily="18" charset="0"/>
                <a:cs typeface="Times New Roman" pitchFamily="18" charset="0"/>
              </a:rPr>
              <a:t> masse "&lt;&lt;abs&lt;&lt; "   "&lt;&lt; ord&lt;&lt;"   "&lt;&lt;cl&lt;&lt; "   "&lt;&lt;m&lt;&lt; "\n"; </a:t>
            </a:r>
          </a:p>
          <a:p>
            <a:r>
              <a:rPr lang="fr-FR" dirty="0">
                <a:latin typeface="Times New Roman" pitchFamily="18" charset="0"/>
                <a:cs typeface="Times New Roman" pitchFamily="18" charset="0"/>
              </a:rPr>
              <a:t>     }</a:t>
            </a:r>
          </a:p>
          <a:p>
            <a:endParaRPr lang="fr-FR" dirty="0">
              <a:latin typeface="Times New Roman" pitchFamily="18" charset="0"/>
              <a:cs typeface="Times New Roman" pitchFamily="18" charset="0"/>
            </a:endParaRPr>
          </a:p>
          <a:p>
            <a:r>
              <a:rPr lang="fr-FR" dirty="0">
                <a:latin typeface="Times New Roman" pitchFamily="18" charset="0"/>
                <a:cs typeface="Times New Roman" pitchFamily="18" charset="0"/>
              </a:rPr>
              <a:t>     </a:t>
            </a:r>
            <a:r>
              <a:rPr lang="fr-FR" dirty="0" err="1">
                <a:latin typeface="Times New Roman" pitchFamily="18" charset="0"/>
                <a:cs typeface="Times New Roman" pitchFamily="18" charset="0"/>
              </a:rPr>
              <a:t>void</a:t>
            </a:r>
            <a:r>
              <a:rPr lang="fr-FR" dirty="0">
                <a:latin typeface="Times New Roman" pitchFamily="18" charset="0"/>
                <a:cs typeface="Times New Roman" pitchFamily="18" charset="0"/>
              </a:rPr>
              <a:t> affiche()				            	</a:t>
            </a:r>
          </a:p>
          <a:p>
            <a:r>
              <a:rPr lang="fr-FR" dirty="0">
                <a:latin typeface="Times New Roman" pitchFamily="18" charset="0"/>
                <a:cs typeface="Times New Roman" pitchFamily="18" charset="0"/>
              </a:rPr>
              <a:t>    {  </a:t>
            </a:r>
            <a:r>
              <a:rPr lang="fr-FR" dirty="0" err="1">
                <a:latin typeface="Times New Roman" pitchFamily="18" charset="0"/>
                <a:cs typeface="Times New Roman" pitchFamily="18" charset="0"/>
              </a:rPr>
              <a:t>point::affiche</a:t>
            </a:r>
            <a:r>
              <a:rPr lang="fr-FR" dirty="0">
                <a:latin typeface="Times New Roman" pitchFamily="18" charset="0"/>
                <a:cs typeface="Times New Roman" pitchFamily="18" charset="0"/>
              </a:rPr>
              <a:t>(); </a:t>
            </a:r>
            <a:r>
              <a:rPr lang="fr-FR" dirty="0" err="1">
                <a:latin typeface="Times New Roman" pitchFamily="18" charset="0"/>
                <a:cs typeface="Times New Roman" pitchFamily="18" charset="0"/>
              </a:rPr>
              <a:t>coul</a:t>
            </a:r>
            <a:r>
              <a:rPr lang="fr-FR" dirty="0">
                <a:latin typeface="Times New Roman" pitchFamily="18" charset="0"/>
                <a:cs typeface="Times New Roman" pitchFamily="18" charset="0"/>
              </a:rPr>
              <a:t>::affiche(); </a:t>
            </a:r>
            <a:r>
              <a:rPr lang="fr-FR" dirty="0" err="1">
                <a:latin typeface="Times New Roman" pitchFamily="18" charset="0"/>
                <a:cs typeface="Times New Roman" pitchFamily="18" charset="0"/>
              </a:rPr>
              <a:t>masse::affiche</a:t>
            </a:r>
            <a:r>
              <a:rPr lang="fr-FR" dirty="0">
                <a:latin typeface="Times New Roman" pitchFamily="18" charset="0"/>
                <a:cs typeface="Times New Roman" pitchFamily="18" charset="0"/>
              </a:rPr>
              <a:t>();</a:t>
            </a:r>
          </a:p>
          <a:p>
            <a:r>
              <a:rPr lang="fr-FR" dirty="0">
                <a:latin typeface="Times New Roman" pitchFamily="18" charset="0"/>
                <a:cs typeface="Times New Roman" pitchFamily="18" charset="0"/>
              </a:rPr>
              <a:t>     }</a:t>
            </a:r>
          </a:p>
          <a:p>
            <a:r>
              <a:rPr lang="fr-FR" dirty="0">
                <a:latin typeface="Times New Roman" pitchFamily="18" charset="0"/>
                <a:cs typeface="Times New Roman" pitchFamily="18" charset="0"/>
              </a:rPr>
              <a:t>};</a:t>
            </a:r>
          </a:p>
          <a:p>
            <a:endParaRPr lang="fr-FR" dirty="0">
              <a:latin typeface="Times New Roman" pitchFamily="18" charset="0"/>
              <a:cs typeface="Times New Roman" pitchFamily="18" charset="0"/>
            </a:endParaRPr>
          </a:p>
          <a:p>
            <a:r>
              <a:rPr lang="fr-FR" dirty="0" err="1">
                <a:latin typeface="Times New Roman" pitchFamily="18" charset="0"/>
                <a:cs typeface="Times New Roman" pitchFamily="18" charset="0"/>
              </a:rPr>
              <a:t>int</a:t>
            </a:r>
            <a:r>
              <a:rPr lang="fr-FR" dirty="0">
                <a:latin typeface="Times New Roman" pitchFamily="18" charset="0"/>
                <a:cs typeface="Times New Roman" pitchFamily="18" charset="0"/>
              </a:rPr>
              <a:t> main()</a:t>
            </a:r>
          </a:p>
          <a:p>
            <a:r>
              <a:rPr lang="fr-FR" dirty="0">
                <a:latin typeface="Times New Roman" pitchFamily="18" charset="0"/>
                <a:cs typeface="Times New Roman" pitchFamily="18" charset="0"/>
              </a:rPr>
              <a:t>{  </a:t>
            </a:r>
            <a:r>
              <a:rPr lang="fr-FR" dirty="0" err="1">
                <a:latin typeface="Times New Roman" pitchFamily="18" charset="0"/>
                <a:cs typeface="Times New Roman" pitchFamily="18" charset="0"/>
              </a:rPr>
              <a:t>pointcoul</a:t>
            </a:r>
            <a:r>
              <a:rPr lang="fr-FR" dirty="0">
                <a:latin typeface="Times New Roman" pitchFamily="18" charset="0"/>
                <a:cs typeface="Times New Roman" pitchFamily="18" charset="0"/>
              </a:rPr>
              <a:t> p(3,9, 2); </a:t>
            </a:r>
            <a:r>
              <a:rPr lang="fr-FR" dirty="0" err="1">
                <a:latin typeface="Times New Roman" pitchFamily="18" charset="0"/>
                <a:cs typeface="Times New Roman" pitchFamily="18" charset="0"/>
              </a:rPr>
              <a:t>p.affiche</a:t>
            </a:r>
            <a:r>
              <a:rPr lang="fr-FR" dirty="0">
                <a:latin typeface="Times New Roman" pitchFamily="18" charset="0"/>
                <a:cs typeface="Times New Roman" pitchFamily="18" charset="0"/>
              </a:rPr>
              <a:t>();</a:t>
            </a:r>
          </a:p>
          <a:p>
            <a:r>
              <a:rPr lang="fr-FR" dirty="0">
                <a:latin typeface="Times New Roman" pitchFamily="18" charset="0"/>
                <a:cs typeface="Times New Roman" pitchFamily="18" charset="0"/>
              </a:rPr>
              <a:t>    </a:t>
            </a:r>
            <a:r>
              <a:rPr lang="fr-FR" dirty="0" err="1">
                <a:latin typeface="Times New Roman" pitchFamily="18" charset="0"/>
                <a:cs typeface="Times New Roman" pitchFamily="18" charset="0"/>
              </a:rPr>
              <a:t>pointmasse</a:t>
            </a:r>
            <a:r>
              <a:rPr lang="fr-FR" dirty="0">
                <a:latin typeface="Times New Roman" pitchFamily="18" charset="0"/>
                <a:cs typeface="Times New Roman" pitchFamily="18" charset="0"/>
              </a:rPr>
              <a:t> pm(12, 25, 100); </a:t>
            </a:r>
            <a:r>
              <a:rPr lang="fr-FR" dirty="0" err="1">
                <a:latin typeface="Times New Roman" pitchFamily="18" charset="0"/>
                <a:cs typeface="Times New Roman" pitchFamily="18" charset="0"/>
              </a:rPr>
              <a:t>pm.affiche</a:t>
            </a:r>
            <a:r>
              <a:rPr lang="fr-FR" dirty="0">
                <a:latin typeface="Times New Roman" pitchFamily="18" charset="0"/>
                <a:cs typeface="Times New Roman" pitchFamily="18" charset="0"/>
              </a:rPr>
              <a:t>();</a:t>
            </a:r>
          </a:p>
          <a:p>
            <a:r>
              <a:rPr lang="fr-FR" dirty="0">
                <a:latin typeface="Times New Roman" pitchFamily="18" charset="0"/>
                <a:cs typeface="Times New Roman" pitchFamily="18" charset="0"/>
              </a:rPr>
              <a:t>    </a:t>
            </a:r>
            <a:r>
              <a:rPr lang="fr-FR" dirty="0" err="1">
                <a:latin typeface="Times New Roman" pitchFamily="18" charset="0"/>
                <a:cs typeface="Times New Roman" pitchFamily="18" charset="0"/>
              </a:rPr>
              <a:t>pointcoulmasse</a:t>
            </a:r>
            <a:r>
              <a:rPr lang="fr-FR" dirty="0">
                <a:latin typeface="Times New Roman" pitchFamily="18" charset="0"/>
                <a:cs typeface="Times New Roman" pitchFamily="18" charset="0"/>
              </a:rPr>
              <a:t> </a:t>
            </a:r>
            <a:r>
              <a:rPr lang="fr-FR" dirty="0" err="1">
                <a:latin typeface="Times New Roman" pitchFamily="18" charset="0"/>
                <a:cs typeface="Times New Roman" pitchFamily="18" charset="0"/>
              </a:rPr>
              <a:t>pcm</a:t>
            </a:r>
            <a:r>
              <a:rPr lang="fr-FR" dirty="0">
                <a:latin typeface="Times New Roman" pitchFamily="18" charset="0"/>
                <a:cs typeface="Times New Roman" pitchFamily="18" charset="0"/>
              </a:rPr>
              <a:t>(2, 5, 10, 20); </a:t>
            </a:r>
            <a:r>
              <a:rPr lang="fr-FR" dirty="0" err="1">
                <a:latin typeface="Times New Roman" pitchFamily="18" charset="0"/>
                <a:cs typeface="Times New Roman" pitchFamily="18" charset="0"/>
              </a:rPr>
              <a:t>pcm.affiche</a:t>
            </a:r>
            <a:r>
              <a:rPr lang="fr-FR" dirty="0">
                <a:latin typeface="Times New Roman" pitchFamily="18" charset="0"/>
                <a:cs typeface="Times New Roman" pitchFamily="18" charset="0"/>
              </a:rPr>
              <a:t>();</a:t>
            </a:r>
          </a:p>
          <a:p>
            <a:r>
              <a:rPr lang="fr-FR" dirty="0">
                <a:latin typeface="Times New Roman" pitchFamily="18" charset="0"/>
                <a:cs typeface="Times New Roman" pitchFamily="18" charset="0"/>
              </a:rPr>
              <a:t>    return 1;</a:t>
            </a:r>
          </a:p>
          <a:p>
            <a:r>
              <a:rPr lang="fr-FR" dirty="0">
                <a:latin typeface="Times New Roman" pitchFamily="18" charset="0"/>
                <a:cs typeface="Times New Roman" pitchFamily="18" charset="0"/>
              </a:rPr>
              <a:t> }</a:t>
            </a:r>
            <a:endParaRPr lang="fr-FR"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6E8258A7-CA86-481B-9088-7761BD1AC277}" type="slidenum">
              <a:rPr lang="fr-FR" smtClean="0"/>
              <a:pPr/>
              <a:t>112</a:t>
            </a:fld>
            <a:endParaRPr lang="fr-FR"/>
          </a:p>
        </p:txBody>
      </p:sp>
      <p:sp>
        <p:nvSpPr>
          <p:cNvPr id="3" name="Rectangle 2"/>
          <p:cNvSpPr/>
          <p:nvPr/>
        </p:nvSpPr>
        <p:spPr>
          <a:xfrm>
            <a:off x="214282" y="397543"/>
            <a:ext cx="8715436" cy="4893647"/>
          </a:xfrm>
          <a:prstGeom prst="rect">
            <a:avLst/>
          </a:prstGeom>
        </p:spPr>
        <p:txBody>
          <a:bodyPr wrap="square">
            <a:spAutoFit/>
          </a:bodyPr>
          <a:lstStyle/>
          <a:p>
            <a:pPr hangingPunct="0"/>
            <a:r>
              <a:rPr lang="fr-FR" sz="2400" b="1" dirty="0">
                <a:latin typeface="Times New Roman" pitchFamily="18" charset="0"/>
                <a:cs typeface="Times New Roman" pitchFamily="18" charset="0"/>
              </a:rPr>
              <a:t>12. </a:t>
            </a:r>
            <a:r>
              <a:rPr lang="fr-FR" sz="2400" b="1">
                <a:latin typeface="Times New Roman" pitchFamily="18" charset="0"/>
                <a:cs typeface="Times New Roman" pitchFamily="18" charset="0"/>
              </a:rPr>
              <a:t>Fonction virtuelle</a:t>
            </a:r>
            <a:endParaRPr lang="fr-FR" sz="2400" b="1" dirty="0">
              <a:latin typeface="Times New Roman" pitchFamily="18" charset="0"/>
              <a:cs typeface="Times New Roman" pitchFamily="18" charset="0"/>
            </a:endParaRPr>
          </a:p>
          <a:p>
            <a:pPr hangingPunct="0"/>
            <a:endParaRPr lang="fr-FR" sz="2400" b="1" dirty="0">
              <a:latin typeface="Times New Roman" pitchFamily="18" charset="0"/>
              <a:cs typeface="Times New Roman" pitchFamily="18" charset="0"/>
            </a:endParaRPr>
          </a:p>
          <a:p>
            <a:pPr hangingPunct="0"/>
            <a:r>
              <a:rPr lang="fr-FR" sz="2400" b="1" dirty="0">
                <a:latin typeface="Times New Roman" pitchFamily="18" charset="0"/>
                <a:cs typeface="Times New Roman" pitchFamily="18" charset="0"/>
              </a:rPr>
              <a:t>11.3. Exemple d’utilisation de l’héritage multiple</a:t>
            </a:r>
          </a:p>
          <a:p>
            <a:pPr hangingPunct="0"/>
            <a:endParaRPr lang="fr-FR" sz="2400" b="1" dirty="0">
              <a:latin typeface="Times New Roman" pitchFamily="18" charset="0"/>
              <a:cs typeface="Times New Roman" pitchFamily="18" charset="0"/>
            </a:endParaRPr>
          </a:p>
          <a:p>
            <a:pPr algn="just" hangingPunct="0"/>
            <a:r>
              <a:rPr lang="fr-FR" sz="2400" dirty="0">
                <a:latin typeface="Times New Roman" pitchFamily="18" charset="0"/>
                <a:cs typeface="Times New Roman" pitchFamily="18" charset="0"/>
              </a:rPr>
              <a:t>Réalisons une classe permettant de gérer une liste chaînée d’objets de type </a:t>
            </a:r>
            <a:r>
              <a:rPr lang="fr-FR" sz="2400" b="1" dirty="0">
                <a:latin typeface="Times New Roman" pitchFamily="18" charset="0"/>
                <a:cs typeface="Times New Roman" pitchFamily="18" charset="0"/>
              </a:rPr>
              <a:t>point</a:t>
            </a:r>
            <a:r>
              <a:rPr lang="fr-FR" sz="2400" dirty="0">
                <a:latin typeface="Times New Roman" pitchFamily="18" charset="0"/>
                <a:cs typeface="Times New Roman" pitchFamily="18" charset="0"/>
              </a:rPr>
              <a:t>. Une classe pourrait hériter de la classe </a:t>
            </a:r>
            <a:r>
              <a:rPr lang="fr-FR" sz="2400" b="1" dirty="0">
                <a:latin typeface="Times New Roman" pitchFamily="18" charset="0"/>
                <a:cs typeface="Times New Roman" pitchFamily="18" charset="0"/>
              </a:rPr>
              <a:t>point</a:t>
            </a:r>
            <a:r>
              <a:rPr lang="fr-FR" sz="2400" dirty="0">
                <a:latin typeface="Times New Roman" pitchFamily="18" charset="0"/>
                <a:cs typeface="Times New Roman" pitchFamily="18" charset="0"/>
              </a:rPr>
              <a:t>.</a:t>
            </a:r>
          </a:p>
          <a:p>
            <a:pPr algn="just" hangingPunct="0"/>
            <a:endParaRPr lang="fr-FR" sz="2400" dirty="0">
              <a:latin typeface="Times New Roman" pitchFamily="18" charset="0"/>
              <a:cs typeface="Times New Roman" pitchFamily="18" charset="0"/>
            </a:endParaRPr>
          </a:p>
          <a:p>
            <a:pPr algn="just" hangingPunct="0"/>
            <a:r>
              <a:rPr lang="fr-FR" sz="2400" dirty="0">
                <a:latin typeface="Times New Roman" pitchFamily="18" charset="0"/>
                <a:cs typeface="Times New Roman" pitchFamily="18" charset="0"/>
              </a:rPr>
              <a:t>Nous allons concevoir une classe prenant en charge tout ce qui concerne la gestion de la liste chaînée, sans entrer dans les détails spécifiques aux types des objets concernés. Une telle classe n’aura aucun intérêt en soi elle sera uniquement conçue en vue d’être dérivée : une classe </a:t>
            </a:r>
            <a:r>
              <a:rPr lang="fr-FR" sz="2400" b="1" dirty="0">
                <a:latin typeface="Times New Roman" pitchFamily="18" charset="0"/>
                <a:cs typeface="Times New Roman" pitchFamily="18" charset="0"/>
              </a:rPr>
              <a:t>abstraite</a:t>
            </a:r>
            <a:r>
              <a:rPr lang="fr-FR" sz="2400" dirty="0">
                <a:latin typeface="Times New Roman" pitchFamily="18" charset="0"/>
                <a:cs typeface="Times New Roman" pitchFamily="18" charset="0"/>
              </a:rPr>
              <a:t>.</a:t>
            </a:r>
          </a:p>
          <a:p>
            <a:pPr algn="just" hangingPunct="0"/>
            <a:endParaRPr lang="fr-FR" sz="2400" dirty="0">
              <a:latin typeface="Times New Roman" pitchFamily="18" charset="0"/>
              <a:cs typeface="Times New Roman" pitchFamily="18" charset="0"/>
            </a:endParaRP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6E8258A7-CA86-481B-9088-7761BD1AC277}" type="slidenum">
              <a:rPr lang="fr-FR" smtClean="0"/>
              <a:pPr/>
              <a:t>113</a:t>
            </a:fld>
            <a:endParaRPr lang="fr-FR"/>
          </a:p>
        </p:txBody>
      </p:sp>
      <p:sp>
        <p:nvSpPr>
          <p:cNvPr id="193" name="Rectangle 192"/>
          <p:cNvSpPr/>
          <p:nvPr/>
        </p:nvSpPr>
        <p:spPr>
          <a:xfrm>
            <a:off x="214282" y="857232"/>
            <a:ext cx="500066" cy="1428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4" name="Rectangle 193"/>
          <p:cNvSpPr/>
          <p:nvPr/>
        </p:nvSpPr>
        <p:spPr>
          <a:xfrm>
            <a:off x="1500166" y="1000108"/>
            <a:ext cx="914400" cy="42862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5" name="Rectangle 194"/>
          <p:cNvSpPr/>
          <p:nvPr/>
        </p:nvSpPr>
        <p:spPr>
          <a:xfrm>
            <a:off x="4300542" y="1000108"/>
            <a:ext cx="914400" cy="42862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6" name="Rectangle 195"/>
          <p:cNvSpPr/>
          <p:nvPr/>
        </p:nvSpPr>
        <p:spPr>
          <a:xfrm>
            <a:off x="2943220" y="1000108"/>
            <a:ext cx="914400" cy="42862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7" name="Rectangle 196"/>
          <p:cNvSpPr/>
          <p:nvPr/>
        </p:nvSpPr>
        <p:spPr>
          <a:xfrm>
            <a:off x="142844" y="2285992"/>
            <a:ext cx="500066" cy="1428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8" name="Rectangle 197"/>
          <p:cNvSpPr/>
          <p:nvPr/>
        </p:nvSpPr>
        <p:spPr>
          <a:xfrm>
            <a:off x="4286248" y="2214554"/>
            <a:ext cx="914400" cy="42862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9" name="Rectangle 198"/>
          <p:cNvSpPr/>
          <p:nvPr/>
        </p:nvSpPr>
        <p:spPr>
          <a:xfrm>
            <a:off x="2928926" y="2214554"/>
            <a:ext cx="914400" cy="42862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0" name="Rectangle 199"/>
          <p:cNvSpPr/>
          <p:nvPr/>
        </p:nvSpPr>
        <p:spPr>
          <a:xfrm>
            <a:off x="1571604" y="2214554"/>
            <a:ext cx="914400" cy="42862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202" name="Connecteur droit avec flèche 201"/>
          <p:cNvCxnSpPr>
            <a:stCxn id="194" idx="3"/>
            <a:endCxn id="196" idx="1"/>
          </p:cNvCxnSpPr>
          <p:nvPr/>
        </p:nvCxnSpPr>
        <p:spPr>
          <a:xfrm>
            <a:off x="2414566" y="1214422"/>
            <a:ext cx="528654"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4" name="Connecteur droit avec flèche 203"/>
          <p:cNvCxnSpPr>
            <a:stCxn id="196" idx="3"/>
            <a:endCxn id="195" idx="1"/>
          </p:cNvCxnSpPr>
          <p:nvPr/>
        </p:nvCxnSpPr>
        <p:spPr>
          <a:xfrm>
            <a:off x="3857620" y="1214422"/>
            <a:ext cx="44292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6" name="Connecteur droit avec flèche 205"/>
          <p:cNvCxnSpPr>
            <a:endCxn id="194" idx="1"/>
          </p:cNvCxnSpPr>
          <p:nvPr/>
        </p:nvCxnSpPr>
        <p:spPr>
          <a:xfrm>
            <a:off x="500034" y="1214422"/>
            <a:ext cx="100013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0" name="Connecteur droit 209"/>
          <p:cNvCxnSpPr>
            <a:endCxn id="193" idx="2"/>
          </p:cNvCxnSpPr>
          <p:nvPr/>
        </p:nvCxnSpPr>
        <p:spPr>
          <a:xfrm rot="16200000" flipV="1">
            <a:off x="375018" y="1089405"/>
            <a:ext cx="214314" cy="3571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1" name="Rectangle 210"/>
          <p:cNvSpPr/>
          <p:nvPr/>
        </p:nvSpPr>
        <p:spPr>
          <a:xfrm>
            <a:off x="1571604" y="3000372"/>
            <a:ext cx="914400" cy="42862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2" name="Rectangle 211"/>
          <p:cNvSpPr/>
          <p:nvPr/>
        </p:nvSpPr>
        <p:spPr>
          <a:xfrm>
            <a:off x="2943220" y="2928934"/>
            <a:ext cx="914400" cy="42862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3" name="Rectangle 212"/>
          <p:cNvSpPr/>
          <p:nvPr/>
        </p:nvSpPr>
        <p:spPr>
          <a:xfrm>
            <a:off x="4300542" y="2928934"/>
            <a:ext cx="914400" cy="42862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214" name="Connecteur droit avec flèche 213"/>
          <p:cNvCxnSpPr/>
          <p:nvPr/>
        </p:nvCxnSpPr>
        <p:spPr>
          <a:xfrm>
            <a:off x="3857620" y="3141660"/>
            <a:ext cx="44292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5" name="Connecteur droit avec flèche 214"/>
          <p:cNvCxnSpPr/>
          <p:nvPr/>
        </p:nvCxnSpPr>
        <p:spPr>
          <a:xfrm>
            <a:off x="2500298" y="3141660"/>
            <a:ext cx="44292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6" name="Connecteur droit avec flèche 215"/>
          <p:cNvCxnSpPr/>
          <p:nvPr/>
        </p:nvCxnSpPr>
        <p:spPr>
          <a:xfrm>
            <a:off x="5200648" y="2355842"/>
            <a:ext cx="44292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8" name="Connecteur droit avec flèche 217"/>
          <p:cNvCxnSpPr/>
          <p:nvPr/>
        </p:nvCxnSpPr>
        <p:spPr>
          <a:xfrm rot="16200000" flipH="1">
            <a:off x="4543428" y="2814629"/>
            <a:ext cx="357190" cy="1429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0" name="Connecteur droit avec flèche 219"/>
          <p:cNvCxnSpPr>
            <a:stCxn id="199" idx="2"/>
            <a:endCxn id="212" idx="0"/>
          </p:cNvCxnSpPr>
          <p:nvPr/>
        </p:nvCxnSpPr>
        <p:spPr>
          <a:xfrm rot="16200000" flipH="1">
            <a:off x="3250397" y="2778911"/>
            <a:ext cx="285752" cy="1429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3" name="Connecteur droit avec flèche 222"/>
          <p:cNvCxnSpPr/>
          <p:nvPr/>
        </p:nvCxnSpPr>
        <p:spPr>
          <a:xfrm rot="16200000" flipH="1">
            <a:off x="1828784" y="2814631"/>
            <a:ext cx="357190" cy="1429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5" name="Connecteur droit avec flèche 224"/>
          <p:cNvCxnSpPr>
            <a:stCxn id="197" idx="3"/>
            <a:endCxn id="200" idx="1"/>
          </p:cNvCxnSpPr>
          <p:nvPr/>
        </p:nvCxnSpPr>
        <p:spPr>
          <a:xfrm>
            <a:off x="642910" y="2357430"/>
            <a:ext cx="928694" cy="7143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7" name="Connecteur droit 226"/>
          <p:cNvCxnSpPr>
            <a:stCxn id="200" idx="3"/>
            <a:endCxn id="199" idx="1"/>
          </p:cNvCxnSpPr>
          <p:nvPr/>
        </p:nvCxnSpPr>
        <p:spPr>
          <a:xfrm>
            <a:off x="2486004" y="2428868"/>
            <a:ext cx="442922"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1" name="Connecteur droit 230"/>
          <p:cNvCxnSpPr>
            <a:stCxn id="199" idx="3"/>
            <a:endCxn id="198" idx="1"/>
          </p:cNvCxnSpPr>
          <p:nvPr/>
        </p:nvCxnSpPr>
        <p:spPr>
          <a:xfrm>
            <a:off x="3843326" y="2428868"/>
            <a:ext cx="442922"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1617" name="Rectangle 1"/>
          <p:cNvSpPr>
            <a:spLocks noChangeArrowheads="1"/>
          </p:cNvSpPr>
          <p:nvPr/>
        </p:nvSpPr>
        <p:spPr bwMode="auto">
          <a:xfrm>
            <a:off x="0" y="0"/>
            <a:ext cx="9147056" cy="649408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6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11.3.1.  </a:t>
            </a:r>
            <a:r>
              <a:rPr kumimoji="0" lang="fr-FR" sz="1600" b="1" i="0" u="sng"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une classe abstraite : liste chaînée</a:t>
            </a:r>
            <a:r>
              <a:rPr kumimoji="0" lang="fr-FR" sz="16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t>
            </a:r>
            <a:endParaRPr kumimoji="0" lang="fr-FR" sz="16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sz="16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Soit une liste chaînée définie par un 1</a:t>
            </a:r>
            <a:r>
              <a:rPr kumimoji="0" lang="fr-FR" sz="1600" b="0" i="0" u="none" strike="noStrike" cap="none" normalizeH="0" baseline="30000" dirty="0">
                <a:ln>
                  <a:noFill/>
                </a:ln>
                <a:solidFill>
                  <a:schemeClr val="tx1"/>
                </a:solidFill>
                <a:effectLst/>
                <a:latin typeface="Times New Roman" pitchFamily="18" charset="0"/>
                <a:ea typeface="Times New Roman" pitchFamily="18" charset="0"/>
                <a:cs typeface="Times New Roman" pitchFamily="18" charset="0"/>
              </a:rPr>
              <a:t>ier</a:t>
            </a:r>
            <a:r>
              <a:rPr kumimoji="0" lang="fr-FR" sz="16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élément où chaque élément comporte un pointeur sur le suivant.</a:t>
            </a:r>
          </a:p>
          <a:p>
            <a:pPr eaLnBrk="0" fontAlgn="base" hangingPunct="0">
              <a:spcBef>
                <a:spcPct val="0"/>
              </a:spcBef>
              <a:spcAft>
                <a:spcPct val="0"/>
              </a:spcAft>
            </a:pPr>
            <a:r>
              <a:rPr lang="fr-FR" sz="1600" dirty="0">
                <a:latin typeface="Times New Roman" pitchFamily="18" charset="0"/>
                <a:cs typeface="Times New Roman" pitchFamily="18" charset="0"/>
              </a:rPr>
              <a:t>Schéma classique : l’information associée à chaque élément n’est pas connue.</a:t>
            </a:r>
          </a:p>
          <a:p>
            <a:pPr marL="0" marR="0" lvl="0" indent="0" algn="l" defTabSz="914400" rtl="0" eaLnBrk="0" fontAlgn="base" latinLnBrk="0" hangingPunct="0">
              <a:lnSpc>
                <a:spcPct val="100000"/>
              </a:lnSpc>
              <a:spcBef>
                <a:spcPct val="0"/>
              </a:spcBef>
              <a:spcAft>
                <a:spcPct val="0"/>
              </a:spcAft>
              <a:buClrTx/>
              <a:buSzTx/>
              <a:buFontTx/>
              <a:buNone/>
              <a:tabLst/>
            </a:pPr>
            <a:endParaRPr lang="en-GB" sz="1600" dirty="0">
              <a:latin typeface="Times New Roman"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GB" sz="1600" dirty="0">
              <a:latin typeface="Times New Roman"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sz="16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endParaRPr>
          </a:p>
          <a:p>
            <a:pPr hangingPunct="0"/>
            <a:r>
              <a:rPr lang="fr-FR" sz="1600" dirty="0">
                <a:latin typeface="Times New Roman" pitchFamily="18" charset="0"/>
                <a:cs typeface="Times New Roman" pitchFamily="18" charset="0"/>
              </a:rPr>
              <a:t>Pour que la nature de l’information associée à chaque élément de la liste soit connue, nous allons adopter le schéma :</a:t>
            </a:r>
          </a:p>
          <a:p>
            <a:pPr hangingPunct="0"/>
            <a:r>
              <a:rPr lang="fr-FR" sz="1600" dirty="0">
                <a:latin typeface="Times New Roman" pitchFamily="18" charset="0"/>
                <a:cs typeface="Times New Roman" pitchFamily="18" charset="0"/>
              </a:rPr>
              <a:t>  début</a:t>
            </a:r>
          </a:p>
          <a:p>
            <a:pPr hangingPunct="0"/>
            <a:endParaRPr lang="fr-FR" sz="1600" dirty="0">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sz="16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GB" sz="1600" dirty="0">
              <a:latin typeface="Times New Roman"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GB" sz="1600" dirty="0">
                <a:latin typeface="Times New Roman" pitchFamily="18" charset="0"/>
                <a:ea typeface="Times New Roman" pitchFamily="18" charset="0"/>
                <a:cs typeface="Times New Roman" pitchFamily="18" charset="0"/>
              </a:rPr>
              <a:t>                              </a:t>
            </a:r>
            <a:r>
              <a:rPr kumimoji="0" lang="en-GB" sz="16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info1                   info2                  info3</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sz="16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GB" sz="1600" dirty="0">
              <a:latin typeface="Times New Roman" pitchFamily="18" charset="0"/>
              <a:ea typeface="Times New Roman" pitchFamily="18" charset="0"/>
              <a:cs typeface="Times New Roman" pitchFamily="18" charset="0"/>
            </a:endParaRPr>
          </a:p>
          <a:p>
            <a:pPr hangingPunct="0"/>
            <a:r>
              <a:rPr lang="fr-FR" sz="1600" dirty="0">
                <a:latin typeface="Times New Roman" pitchFamily="18" charset="0"/>
                <a:cs typeface="Times New Roman" pitchFamily="18" charset="0"/>
              </a:rPr>
              <a:t>La classe </a:t>
            </a:r>
            <a:r>
              <a:rPr lang="fr-FR" sz="1600" b="1" dirty="0">
                <a:latin typeface="Times New Roman" pitchFamily="18" charset="0"/>
                <a:cs typeface="Times New Roman" pitchFamily="18" charset="0"/>
              </a:rPr>
              <a:t>liste</a:t>
            </a:r>
            <a:r>
              <a:rPr lang="fr-FR" sz="1600" dirty="0">
                <a:latin typeface="Times New Roman" pitchFamily="18" charset="0"/>
                <a:cs typeface="Times New Roman" pitchFamily="18" charset="0"/>
              </a:rPr>
              <a:t> gérera des éléments simples réduits chacun à : un pointeur sur l’élément suivant, un pointeur sur l’information associée (un objet). La classe possède au moins :</a:t>
            </a:r>
          </a:p>
          <a:p>
            <a:pPr hangingPunct="0"/>
            <a:r>
              <a:rPr lang="fr-FR" sz="1600" dirty="0">
                <a:latin typeface="Times New Roman" pitchFamily="18" charset="0"/>
                <a:cs typeface="Times New Roman" pitchFamily="18" charset="0"/>
              </a:rPr>
              <a:t>- un membre donné : pointeur sur le 1</a:t>
            </a:r>
            <a:r>
              <a:rPr lang="fr-FR" sz="1600" baseline="30000" dirty="0">
                <a:latin typeface="Times New Roman" pitchFamily="18" charset="0"/>
                <a:cs typeface="Times New Roman" pitchFamily="18" charset="0"/>
              </a:rPr>
              <a:t>ier</a:t>
            </a:r>
            <a:r>
              <a:rPr lang="fr-FR" sz="1600" dirty="0">
                <a:latin typeface="Times New Roman" pitchFamily="18" charset="0"/>
                <a:cs typeface="Times New Roman" pitchFamily="18" charset="0"/>
              </a:rPr>
              <a:t> élément,</a:t>
            </a:r>
          </a:p>
          <a:p>
            <a:pPr hangingPunct="0">
              <a:buFontTx/>
              <a:buChar char="-"/>
            </a:pPr>
            <a:r>
              <a:rPr lang="fr-FR" sz="1600" dirty="0">
                <a:latin typeface="Times New Roman" pitchFamily="18" charset="0"/>
                <a:cs typeface="Times New Roman" pitchFamily="18" charset="0"/>
              </a:rPr>
              <a:t>une fonction  membre destinée à insérer dans la liste un objet dont on lui fournira l’adresse. Cette adresse doit être de type </a:t>
            </a:r>
            <a:r>
              <a:rPr lang="fr-FR" sz="1600" b="1" dirty="0" err="1">
                <a:latin typeface="Times New Roman" pitchFamily="18" charset="0"/>
                <a:cs typeface="Times New Roman" pitchFamily="18" charset="0"/>
              </a:rPr>
              <a:t>void</a:t>
            </a:r>
            <a:r>
              <a:rPr lang="fr-FR" sz="1600" b="1" dirty="0">
                <a:latin typeface="Times New Roman" pitchFamily="18" charset="0"/>
                <a:cs typeface="Times New Roman" pitchFamily="18" charset="0"/>
              </a:rPr>
              <a:t>*</a:t>
            </a:r>
            <a:r>
              <a:rPr lang="fr-FR" sz="1600" dirty="0">
                <a:latin typeface="Times New Roman" pitchFamily="18" charset="0"/>
                <a:cs typeface="Times New Roman" pitchFamily="18" charset="0"/>
              </a:rPr>
              <a:t>.</a:t>
            </a:r>
          </a:p>
          <a:p>
            <a:pPr hangingPunct="0"/>
            <a:endParaRPr lang="fr-FR" sz="1600" dirty="0">
              <a:latin typeface="Times New Roman" pitchFamily="18" charset="0"/>
              <a:cs typeface="Times New Roman" pitchFamily="18" charset="0"/>
            </a:endParaRPr>
          </a:p>
          <a:p>
            <a:pPr hangingPunct="0"/>
            <a:r>
              <a:rPr lang="fr-FR" sz="1600" b="1" dirty="0" err="1">
                <a:latin typeface="Times New Roman" pitchFamily="18" charset="0"/>
                <a:cs typeface="Times New Roman" pitchFamily="18" charset="0"/>
              </a:rPr>
              <a:t>struct</a:t>
            </a:r>
            <a:r>
              <a:rPr lang="fr-FR" sz="1600" b="1" dirty="0">
                <a:latin typeface="Times New Roman" pitchFamily="18" charset="0"/>
                <a:cs typeface="Times New Roman" pitchFamily="18" charset="0"/>
              </a:rPr>
              <a:t> </a:t>
            </a:r>
            <a:r>
              <a:rPr lang="fr-FR" sz="1600" b="1" dirty="0" err="1">
                <a:latin typeface="Times New Roman" pitchFamily="18" charset="0"/>
                <a:cs typeface="Times New Roman" pitchFamily="18" charset="0"/>
              </a:rPr>
              <a:t>element</a:t>
            </a:r>
            <a:endParaRPr lang="fr-FR" sz="1600" b="1" dirty="0">
              <a:latin typeface="Times New Roman" pitchFamily="18" charset="0"/>
              <a:cs typeface="Times New Roman" pitchFamily="18" charset="0"/>
            </a:endParaRPr>
          </a:p>
          <a:p>
            <a:pPr hangingPunct="0"/>
            <a:r>
              <a:rPr lang="fr-FR" sz="1600" b="1" dirty="0">
                <a:latin typeface="Times New Roman" pitchFamily="18" charset="0"/>
                <a:cs typeface="Times New Roman" pitchFamily="18" charset="0"/>
              </a:rPr>
              <a:t>{ </a:t>
            </a:r>
            <a:r>
              <a:rPr lang="fr-FR" sz="1600" b="1" dirty="0" err="1">
                <a:latin typeface="Times New Roman" pitchFamily="18" charset="0"/>
                <a:cs typeface="Times New Roman" pitchFamily="18" charset="0"/>
              </a:rPr>
              <a:t>element</a:t>
            </a:r>
            <a:r>
              <a:rPr lang="fr-FR" sz="1600" b="1" dirty="0">
                <a:latin typeface="Times New Roman" pitchFamily="18" charset="0"/>
                <a:cs typeface="Times New Roman" pitchFamily="18" charset="0"/>
              </a:rPr>
              <a:t> * suivant ;</a:t>
            </a:r>
          </a:p>
          <a:p>
            <a:pPr hangingPunct="0"/>
            <a:r>
              <a:rPr lang="fr-FR" sz="1600" b="1" dirty="0">
                <a:latin typeface="Times New Roman" pitchFamily="18" charset="0"/>
                <a:cs typeface="Times New Roman" pitchFamily="18" charset="0"/>
              </a:rPr>
              <a:t>   </a:t>
            </a:r>
            <a:r>
              <a:rPr lang="fr-FR" sz="1600" b="1" dirty="0" err="1">
                <a:latin typeface="Times New Roman" pitchFamily="18" charset="0"/>
                <a:cs typeface="Times New Roman" pitchFamily="18" charset="0"/>
              </a:rPr>
              <a:t>void</a:t>
            </a:r>
            <a:r>
              <a:rPr lang="fr-FR" sz="1600" b="1" dirty="0">
                <a:latin typeface="Times New Roman" pitchFamily="18" charset="0"/>
                <a:cs typeface="Times New Roman" pitchFamily="18" charset="0"/>
              </a:rPr>
              <a:t> * contenu ;</a:t>
            </a:r>
          </a:p>
          <a:p>
            <a:pPr hangingPunct="0"/>
            <a:r>
              <a:rPr lang="fr-FR" sz="1600" b="1" dirty="0">
                <a:latin typeface="Times New Roman" pitchFamily="18" charset="0"/>
                <a:cs typeface="Times New Roman" pitchFamily="18" charset="0"/>
              </a:rPr>
              <a:t>} ;</a:t>
            </a:r>
          </a:p>
          <a:p>
            <a:pPr hangingPunct="0"/>
            <a:endParaRPr lang="fr-FR" sz="1600" b="1" dirty="0">
              <a:latin typeface="Times New Roman" pitchFamily="18" charset="0"/>
              <a:cs typeface="Times New Roman" pitchFamily="18" charset="0"/>
            </a:endParaRP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6E8258A7-CA86-481B-9088-7761BD1AC277}" type="slidenum">
              <a:rPr lang="fr-FR" smtClean="0"/>
              <a:pPr/>
              <a:t>114</a:t>
            </a:fld>
            <a:endParaRPr lang="fr-FR"/>
          </a:p>
        </p:txBody>
      </p:sp>
      <p:sp>
        <p:nvSpPr>
          <p:cNvPr id="3" name="Rectangle 2"/>
          <p:cNvSpPr/>
          <p:nvPr/>
        </p:nvSpPr>
        <p:spPr>
          <a:xfrm>
            <a:off x="71438" y="385963"/>
            <a:ext cx="8929718" cy="6186309"/>
          </a:xfrm>
          <a:prstGeom prst="rect">
            <a:avLst/>
          </a:prstGeom>
        </p:spPr>
        <p:txBody>
          <a:bodyPr wrap="square">
            <a:spAutoFit/>
          </a:bodyPr>
          <a:lstStyle/>
          <a:p>
            <a:pPr algn="just" hangingPunct="0"/>
            <a:r>
              <a:rPr lang="fr-FR" b="1" dirty="0">
                <a:latin typeface="Times New Roman" pitchFamily="18" charset="0"/>
                <a:cs typeface="Times New Roman" pitchFamily="18" charset="0"/>
              </a:rPr>
              <a:t>class liste</a:t>
            </a:r>
          </a:p>
          <a:p>
            <a:pPr algn="just" hangingPunct="0"/>
            <a:r>
              <a:rPr lang="fr-FR" b="1" dirty="0">
                <a:latin typeface="Times New Roman" pitchFamily="18" charset="0"/>
                <a:cs typeface="Times New Roman" pitchFamily="18" charset="0"/>
              </a:rPr>
              <a:t>{ </a:t>
            </a:r>
            <a:r>
              <a:rPr lang="fr-FR" b="1" dirty="0" err="1">
                <a:latin typeface="Times New Roman" pitchFamily="18" charset="0"/>
                <a:cs typeface="Times New Roman" pitchFamily="18" charset="0"/>
              </a:rPr>
              <a:t>element</a:t>
            </a:r>
            <a:r>
              <a:rPr lang="fr-FR" b="1" dirty="0">
                <a:latin typeface="Times New Roman" pitchFamily="18" charset="0"/>
                <a:cs typeface="Times New Roman" pitchFamily="18" charset="0"/>
              </a:rPr>
              <a:t> *</a:t>
            </a:r>
            <a:r>
              <a:rPr lang="fr-FR" b="1" dirty="0" err="1">
                <a:latin typeface="Times New Roman" pitchFamily="18" charset="0"/>
                <a:cs typeface="Times New Roman" pitchFamily="18" charset="0"/>
              </a:rPr>
              <a:t>debut</a:t>
            </a:r>
            <a:r>
              <a:rPr lang="fr-FR" b="1" dirty="0">
                <a:latin typeface="Times New Roman" pitchFamily="18" charset="0"/>
                <a:cs typeface="Times New Roman" pitchFamily="18" charset="0"/>
              </a:rPr>
              <a:t> ; </a:t>
            </a:r>
          </a:p>
          <a:p>
            <a:pPr algn="just" hangingPunct="0"/>
            <a:r>
              <a:rPr lang="fr-FR" b="1" dirty="0">
                <a:latin typeface="Times New Roman" pitchFamily="18" charset="0"/>
                <a:cs typeface="Times New Roman" pitchFamily="18" charset="0"/>
              </a:rPr>
              <a:t>   public : liste() ;</a:t>
            </a:r>
          </a:p>
          <a:p>
            <a:pPr algn="just" hangingPunct="0"/>
            <a:r>
              <a:rPr lang="fr-FR" b="1" dirty="0">
                <a:latin typeface="Times New Roman" pitchFamily="18" charset="0"/>
                <a:cs typeface="Times New Roman" pitchFamily="18" charset="0"/>
              </a:rPr>
              <a:t>               ~liste() ;</a:t>
            </a:r>
          </a:p>
          <a:p>
            <a:pPr algn="just" hangingPunct="0"/>
            <a:r>
              <a:rPr lang="fr-FR" b="1" dirty="0">
                <a:latin typeface="Times New Roman" pitchFamily="18" charset="0"/>
                <a:cs typeface="Times New Roman" pitchFamily="18" charset="0"/>
              </a:rPr>
              <a:t>                 </a:t>
            </a:r>
            <a:r>
              <a:rPr lang="fr-FR" b="1" dirty="0" err="1">
                <a:latin typeface="Times New Roman" pitchFamily="18" charset="0"/>
                <a:cs typeface="Times New Roman" pitchFamily="18" charset="0"/>
              </a:rPr>
              <a:t>void</a:t>
            </a:r>
            <a:r>
              <a:rPr lang="fr-FR" b="1" dirty="0">
                <a:latin typeface="Times New Roman" pitchFamily="18" charset="0"/>
                <a:cs typeface="Times New Roman" pitchFamily="18" charset="0"/>
              </a:rPr>
              <a:t> ajoute(</a:t>
            </a:r>
            <a:r>
              <a:rPr lang="fr-FR" b="1" dirty="0" err="1">
                <a:latin typeface="Times New Roman" pitchFamily="18" charset="0"/>
                <a:cs typeface="Times New Roman" pitchFamily="18" charset="0"/>
              </a:rPr>
              <a:t>void</a:t>
            </a:r>
            <a:r>
              <a:rPr lang="fr-FR" b="1" dirty="0">
                <a:latin typeface="Times New Roman" pitchFamily="18" charset="0"/>
                <a:cs typeface="Times New Roman" pitchFamily="18" charset="0"/>
              </a:rPr>
              <a:t>*) ;</a:t>
            </a:r>
          </a:p>
          <a:p>
            <a:pPr algn="just" hangingPunct="0"/>
            <a:r>
              <a:rPr lang="fr-FR" b="1" dirty="0">
                <a:latin typeface="Times New Roman" pitchFamily="18" charset="0"/>
                <a:cs typeface="Times New Roman" pitchFamily="18" charset="0"/>
              </a:rPr>
              <a:t>...</a:t>
            </a:r>
          </a:p>
          <a:p>
            <a:pPr algn="just" hangingPunct="0"/>
            <a:r>
              <a:rPr lang="fr-FR" b="1" dirty="0">
                <a:latin typeface="Times New Roman" pitchFamily="18" charset="0"/>
                <a:cs typeface="Times New Roman" pitchFamily="18" charset="0"/>
              </a:rPr>
              <a:t>} ;</a:t>
            </a:r>
          </a:p>
          <a:p>
            <a:pPr algn="just" hangingPunct="0"/>
            <a:r>
              <a:rPr lang="fr-FR" dirty="0">
                <a:latin typeface="Times New Roman" pitchFamily="18" charset="0"/>
                <a:cs typeface="Times New Roman" pitchFamily="18" charset="0"/>
              </a:rPr>
              <a:t>D’autres possibilités : afficher les objets pointés par la liste, rechercher un élément, supprimer un élément...pourraient être réalisées par la classe </a:t>
            </a:r>
            <a:r>
              <a:rPr lang="fr-FR" b="1" dirty="0">
                <a:latin typeface="Times New Roman" pitchFamily="18" charset="0"/>
                <a:cs typeface="Times New Roman" pitchFamily="18" charset="0"/>
              </a:rPr>
              <a:t>liste</a:t>
            </a:r>
            <a:r>
              <a:rPr lang="fr-FR" dirty="0">
                <a:latin typeface="Times New Roman" pitchFamily="18" charset="0"/>
                <a:cs typeface="Times New Roman" pitchFamily="18" charset="0"/>
              </a:rPr>
              <a:t> elle-même, si elle connaissait la nature des objets. Mais nous allons adopter une autre démarche.</a:t>
            </a:r>
          </a:p>
          <a:p>
            <a:pPr algn="just" hangingPunct="0"/>
            <a:r>
              <a:rPr lang="fr-FR" dirty="0">
                <a:latin typeface="Times New Roman" pitchFamily="18" charset="0"/>
                <a:cs typeface="Times New Roman" pitchFamily="18" charset="0"/>
              </a:rPr>
              <a:t>Les activités évoquées font toutes appel à un mécanisme de </a:t>
            </a:r>
            <a:r>
              <a:rPr lang="fr-FR" b="1" dirty="0">
                <a:latin typeface="Times New Roman" pitchFamily="18" charset="0"/>
                <a:cs typeface="Times New Roman" pitchFamily="18" charset="0"/>
              </a:rPr>
              <a:t>parcours</a:t>
            </a:r>
            <a:r>
              <a:rPr lang="fr-FR" dirty="0">
                <a:latin typeface="Times New Roman" pitchFamily="18" charset="0"/>
                <a:cs typeface="Times New Roman" pitchFamily="18" charset="0"/>
              </a:rPr>
              <a:t> de la liste. Certes ce parcours devra pouvoir être contrôlé (initialisé, poursuivi, interrompu...) depuis l’</a:t>
            </a:r>
            <a:r>
              <a:rPr lang="fr-FR" b="1" dirty="0">
                <a:latin typeface="Times New Roman" pitchFamily="18" charset="0"/>
                <a:cs typeface="Times New Roman" pitchFamily="18" charset="0"/>
              </a:rPr>
              <a:t>extérieur</a:t>
            </a:r>
            <a:r>
              <a:rPr lang="fr-FR" dirty="0">
                <a:latin typeface="Times New Roman" pitchFamily="18" charset="0"/>
                <a:cs typeface="Times New Roman" pitchFamily="18" charset="0"/>
              </a:rPr>
              <a:t> de la liste ; mais il est possible de prévoir des fonctions élémentaires telles que : initialiser le parcours, avancer d’un élément. Celles-ci nécessitent un pointeur  sur </a:t>
            </a:r>
            <a:r>
              <a:rPr lang="fr-FR" dirty="0">
                <a:latin typeface="Times New Roman" pitchFamily="18" charset="0"/>
                <a:cs typeface="Times New Roman" pitchFamily="18" charset="0"/>
                <a:sym typeface="Symbol"/>
              </a:rPr>
              <a:t> </a:t>
            </a:r>
            <a:r>
              <a:rPr lang="fr-FR" dirty="0">
                <a:latin typeface="Times New Roman" pitchFamily="18" charset="0"/>
                <a:cs typeface="Times New Roman" pitchFamily="18" charset="0"/>
              </a:rPr>
              <a:t>un </a:t>
            </a:r>
            <a:r>
              <a:rPr lang="fr-FR" b="1" dirty="0">
                <a:latin typeface="Times New Roman" pitchFamily="18" charset="0"/>
                <a:cs typeface="Times New Roman" pitchFamily="18" charset="0"/>
              </a:rPr>
              <a:t>élément courant</a:t>
            </a:r>
            <a:r>
              <a:rPr lang="fr-FR" dirty="0">
                <a:latin typeface="Times New Roman" pitchFamily="18" charset="0"/>
                <a:cs typeface="Times New Roman" pitchFamily="18" charset="0"/>
              </a:rPr>
              <a:t>. </a:t>
            </a:r>
          </a:p>
          <a:p>
            <a:pPr algn="just" hangingPunct="0"/>
            <a:r>
              <a:rPr lang="fr-FR" dirty="0">
                <a:latin typeface="Times New Roman" pitchFamily="18" charset="0"/>
                <a:cs typeface="Times New Roman" pitchFamily="18" charset="0"/>
              </a:rPr>
              <a:t>Par ailleurs, les 2 fonctions membre évoquées peuvent fournir en retour une information concernant l’objet courant : à ce niveau, on peut choisir entre :</a:t>
            </a:r>
          </a:p>
          <a:p>
            <a:pPr algn="just" hangingPunct="0"/>
            <a:r>
              <a:rPr lang="fr-FR" dirty="0">
                <a:latin typeface="Times New Roman" pitchFamily="18" charset="0"/>
                <a:cs typeface="Times New Roman" pitchFamily="18" charset="0"/>
              </a:rPr>
              <a:t>- l’adresse de l’élément courant,</a:t>
            </a:r>
          </a:p>
          <a:p>
            <a:pPr algn="just" hangingPunct="0"/>
            <a:r>
              <a:rPr lang="fr-FR" dirty="0">
                <a:latin typeface="Times New Roman" pitchFamily="18" charset="0"/>
                <a:cs typeface="Times New Roman" pitchFamily="18" charset="0"/>
              </a:rPr>
              <a:t>- l’adresse de l’objet courant,</a:t>
            </a:r>
          </a:p>
          <a:p>
            <a:pPr algn="just" hangingPunct="0"/>
            <a:r>
              <a:rPr lang="fr-FR" dirty="0">
                <a:latin typeface="Times New Roman" pitchFamily="18" charset="0"/>
                <a:cs typeface="Times New Roman" pitchFamily="18" charset="0"/>
              </a:rPr>
              <a:t>- la valeur de l’élément courant.</a:t>
            </a:r>
          </a:p>
          <a:p>
            <a:pPr algn="just" hangingPunct="0"/>
            <a:r>
              <a:rPr lang="fr-FR" dirty="0">
                <a:latin typeface="Times New Roman" pitchFamily="18" charset="0"/>
                <a:cs typeface="Times New Roman" pitchFamily="18" charset="0"/>
              </a:rPr>
              <a:t>La 1</a:t>
            </a:r>
            <a:r>
              <a:rPr lang="fr-FR" baseline="30000" dirty="0">
                <a:latin typeface="Times New Roman" pitchFamily="18" charset="0"/>
                <a:cs typeface="Times New Roman" pitchFamily="18" charset="0"/>
              </a:rPr>
              <a:t>ière</a:t>
            </a:r>
            <a:r>
              <a:rPr lang="fr-FR" dirty="0">
                <a:latin typeface="Times New Roman" pitchFamily="18" charset="0"/>
                <a:cs typeface="Times New Roman" pitchFamily="18" charset="0"/>
              </a:rPr>
              <a:t> solution contient la seconde ; si </a:t>
            </a:r>
            <a:r>
              <a:rPr lang="fr-FR" b="1" dirty="0" err="1">
                <a:latin typeface="Times New Roman" pitchFamily="18" charset="0"/>
                <a:cs typeface="Times New Roman" pitchFamily="18" charset="0"/>
              </a:rPr>
              <a:t>ptr</a:t>
            </a:r>
            <a:r>
              <a:rPr lang="fr-FR" dirty="0">
                <a:latin typeface="Times New Roman" pitchFamily="18" charset="0"/>
                <a:cs typeface="Times New Roman" pitchFamily="18" charset="0"/>
              </a:rPr>
              <a:t> est l’adresse de l’élément courant, </a:t>
            </a:r>
            <a:r>
              <a:rPr lang="fr-FR" b="1" dirty="0" err="1">
                <a:latin typeface="Times New Roman" pitchFamily="18" charset="0"/>
                <a:cs typeface="Times New Roman" pitchFamily="18" charset="0"/>
              </a:rPr>
              <a:t>ptr</a:t>
            </a:r>
            <a:r>
              <a:rPr lang="fr-FR" b="1" dirty="0">
                <a:latin typeface="Times New Roman" pitchFamily="18" charset="0"/>
                <a:cs typeface="Times New Roman" pitchFamily="18" charset="0"/>
              </a:rPr>
              <a:t>-&gt;contenu</a:t>
            </a:r>
            <a:r>
              <a:rPr lang="fr-FR" dirty="0">
                <a:latin typeface="Times New Roman" pitchFamily="18" charset="0"/>
                <a:cs typeface="Times New Roman" pitchFamily="18" charset="0"/>
              </a:rPr>
              <a:t> fournit celle de l’objet courant. Malgré tout, on pourrait objecter que l’utilisateur de la classe n’a pas à accéder aux éléments de la liste.</a:t>
            </a: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6E8258A7-CA86-481B-9088-7761BD1AC277}" type="slidenum">
              <a:rPr lang="fr-FR" smtClean="0"/>
              <a:pPr/>
              <a:t>115</a:t>
            </a:fld>
            <a:endParaRPr lang="fr-FR"/>
          </a:p>
        </p:txBody>
      </p:sp>
      <p:sp>
        <p:nvSpPr>
          <p:cNvPr id="3" name="Rectangle 2"/>
          <p:cNvSpPr/>
          <p:nvPr/>
        </p:nvSpPr>
        <p:spPr>
          <a:xfrm>
            <a:off x="142844" y="285728"/>
            <a:ext cx="8858312" cy="6740307"/>
          </a:xfrm>
          <a:prstGeom prst="rect">
            <a:avLst/>
          </a:prstGeom>
        </p:spPr>
        <p:txBody>
          <a:bodyPr wrap="square">
            <a:spAutoFit/>
          </a:bodyPr>
          <a:lstStyle/>
          <a:p>
            <a:pPr algn="just" hangingPunct="0"/>
            <a:r>
              <a:rPr lang="fr-FR" dirty="0">
                <a:latin typeface="Times New Roman" pitchFamily="18" charset="0"/>
                <a:cs typeface="Times New Roman" pitchFamily="18" charset="0"/>
              </a:rPr>
              <a:t>La 3</a:t>
            </a:r>
            <a:r>
              <a:rPr lang="fr-FR" baseline="30000" dirty="0">
                <a:latin typeface="Times New Roman" pitchFamily="18" charset="0"/>
                <a:cs typeface="Times New Roman" pitchFamily="18" charset="0"/>
              </a:rPr>
              <a:t>ième</a:t>
            </a:r>
            <a:r>
              <a:rPr lang="fr-FR" dirty="0">
                <a:latin typeface="Times New Roman" pitchFamily="18" charset="0"/>
                <a:cs typeface="Times New Roman" pitchFamily="18" charset="0"/>
              </a:rPr>
              <a:t> solution paraît sûre. Dans ce cas, l’utilisateur n’a alors plus de moyen de détecter la fin de la liste. Donc, on prévoira une fonction supplémentaire permettant de savoir si la fin de liste est atteinte. </a:t>
            </a:r>
          </a:p>
          <a:p>
            <a:pPr algn="just" hangingPunct="0"/>
            <a:r>
              <a:rPr lang="fr-FR" dirty="0">
                <a:latin typeface="Times New Roman" pitchFamily="18" charset="0"/>
                <a:cs typeface="Times New Roman" pitchFamily="18" charset="0"/>
              </a:rPr>
              <a:t>A la fin, nous introduisons 3 nouvelles fonctions : </a:t>
            </a:r>
            <a:r>
              <a:rPr lang="fr-FR" dirty="0" err="1">
                <a:latin typeface="Times New Roman" pitchFamily="18" charset="0"/>
                <a:cs typeface="Times New Roman" pitchFamily="18" charset="0"/>
              </a:rPr>
              <a:t>void</a:t>
            </a:r>
            <a:r>
              <a:rPr lang="fr-FR" dirty="0">
                <a:latin typeface="Times New Roman" pitchFamily="18" charset="0"/>
                <a:cs typeface="Times New Roman" pitchFamily="18" charset="0"/>
              </a:rPr>
              <a:t>* premier() ; </a:t>
            </a:r>
            <a:r>
              <a:rPr lang="fr-FR" dirty="0" err="1">
                <a:latin typeface="Times New Roman" pitchFamily="18" charset="0"/>
                <a:cs typeface="Times New Roman" pitchFamily="18" charset="0"/>
              </a:rPr>
              <a:t>void</a:t>
            </a:r>
            <a:r>
              <a:rPr lang="fr-FR" dirty="0">
                <a:latin typeface="Times New Roman" pitchFamily="18" charset="0"/>
                <a:cs typeface="Times New Roman" pitchFamily="18" charset="0"/>
              </a:rPr>
              <a:t>* prochain() ; </a:t>
            </a:r>
            <a:r>
              <a:rPr lang="fr-FR" dirty="0" err="1">
                <a:latin typeface="Times New Roman" pitchFamily="18" charset="0"/>
                <a:cs typeface="Times New Roman" pitchFamily="18" charset="0"/>
              </a:rPr>
              <a:t>int</a:t>
            </a:r>
            <a:r>
              <a:rPr lang="fr-FR" dirty="0">
                <a:latin typeface="Times New Roman" pitchFamily="18" charset="0"/>
                <a:cs typeface="Times New Roman" pitchFamily="18" charset="0"/>
              </a:rPr>
              <a:t> fini() </a:t>
            </a:r>
          </a:p>
          <a:p>
            <a:pPr hangingPunct="0"/>
            <a:r>
              <a:rPr lang="en-GB" b="1" dirty="0">
                <a:latin typeface="Times New Roman" pitchFamily="18" charset="0"/>
                <a:cs typeface="Times New Roman" pitchFamily="18" charset="0"/>
              </a:rPr>
              <a:t>#include&lt;</a:t>
            </a:r>
            <a:r>
              <a:rPr lang="en-GB" b="1" dirty="0" err="1">
                <a:latin typeface="Times New Roman" pitchFamily="18" charset="0"/>
                <a:cs typeface="Times New Roman" pitchFamily="18" charset="0"/>
              </a:rPr>
              <a:t>stddef</a:t>
            </a:r>
            <a:r>
              <a:rPr lang="en-GB" b="1" dirty="0">
                <a:latin typeface="Times New Roman" pitchFamily="18" charset="0"/>
                <a:cs typeface="Times New Roman" pitchFamily="18" charset="0"/>
              </a:rPr>
              <a:t>&gt;</a:t>
            </a:r>
          </a:p>
          <a:p>
            <a:pPr hangingPunct="0"/>
            <a:r>
              <a:rPr lang="en-GB" b="1" dirty="0">
                <a:latin typeface="Times New Roman" pitchFamily="18" charset="0"/>
                <a:cs typeface="Times New Roman" pitchFamily="18" charset="0"/>
              </a:rPr>
              <a:t>using namespace std;</a:t>
            </a:r>
            <a:endParaRPr lang="fr-FR" b="1" dirty="0">
              <a:latin typeface="Times New Roman" pitchFamily="18" charset="0"/>
              <a:cs typeface="Times New Roman" pitchFamily="18" charset="0"/>
            </a:endParaRPr>
          </a:p>
          <a:p>
            <a:pPr hangingPunct="0"/>
            <a:r>
              <a:rPr lang="en-GB" b="1" dirty="0" err="1">
                <a:latin typeface="Times New Roman" pitchFamily="18" charset="0"/>
                <a:cs typeface="Times New Roman" pitchFamily="18" charset="0"/>
              </a:rPr>
              <a:t>struct</a:t>
            </a:r>
            <a:r>
              <a:rPr lang="en-GB" b="1" dirty="0">
                <a:latin typeface="Times New Roman" pitchFamily="18" charset="0"/>
                <a:cs typeface="Times New Roman" pitchFamily="18" charset="0"/>
              </a:rPr>
              <a:t> element{ </a:t>
            </a:r>
            <a:r>
              <a:rPr lang="fr-FR" b="1" dirty="0" err="1">
                <a:latin typeface="Times New Roman" pitchFamily="18" charset="0"/>
                <a:cs typeface="Times New Roman" pitchFamily="18" charset="0"/>
              </a:rPr>
              <a:t>element</a:t>
            </a:r>
            <a:r>
              <a:rPr lang="fr-FR" b="1" dirty="0">
                <a:latin typeface="Times New Roman" pitchFamily="18" charset="0"/>
                <a:cs typeface="Times New Roman" pitchFamily="18" charset="0"/>
              </a:rPr>
              <a:t> *suivant ;</a:t>
            </a:r>
          </a:p>
          <a:p>
            <a:pPr hangingPunct="0"/>
            <a:r>
              <a:rPr lang="fr-FR" b="1" dirty="0">
                <a:latin typeface="Times New Roman" pitchFamily="18" charset="0"/>
                <a:cs typeface="Times New Roman" pitchFamily="18" charset="0"/>
              </a:rPr>
              <a:t>                           </a:t>
            </a:r>
            <a:r>
              <a:rPr lang="fr-FR" b="1" dirty="0" err="1">
                <a:latin typeface="Times New Roman" pitchFamily="18" charset="0"/>
                <a:cs typeface="Times New Roman" pitchFamily="18" charset="0"/>
              </a:rPr>
              <a:t>void</a:t>
            </a:r>
            <a:r>
              <a:rPr lang="fr-FR" b="1" dirty="0">
                <a:latin typeface="Times New Roman" pitchFamily="18" charset="0"/>
                <a:cs typeface="Times New Roman" pitchFamily="18" charset="0"/>
              </a:rPr>
              <a:t> *contenu ;</a:t>
            </a:r>
          </a:p>
          <a:p>
            <a:pPr hangingPunct="0"/>
            <a:r>
              <a:rPr lang="fr-FR" b="1" dirty="0">
                <a:latin typeface="Times New Roman" pitchFamily="18" charset="0"/>
                <a:cs typeface="Times New Roman" pitchFamily="18" charset="0"/>
              </a:rPr>
              <a:t>} ;</a:t>
            </a:r>
          </a:p>
          <a:p>
            <a:pPr hangingPunct="0"/>
            <a:r>
              <a:rPr lang="fr-FR" b="1" dirty="0">
                <a:latin typeface="Times New Roman" pitchFamily="18" charset="0"/>
                <a:cs typeface="Times New Roman" pitchFamily="18" charset="0"/>
              </a:rPr>
              <a:t>class liste { </a:t>
            </a:r>
            <a:r>
              <a:rPr lang="fr-FR" b="1" dirty="0" err="1">
                <a:latin typeface="Times New Roman" pitchFamily="18" charset="0"/>
                <a:cs typeface="Times New Roman" pitchFamily="18" charset="0"/>
              </a:rPr>
              <a:t>element</a:t>
            </a:r>
            <a:r>
              <a:rPr lang="fr-FR" b="1" dirty="0">
                <a:latin typeface="Times New Roman" pitchFamily="18" charset="0"/>
                <a:cs typeface="Times New Roman" pitchFamily="18" charset="0"/>
              </a:rPr>
              <a:t> *</a:t>
            </a:r>
            <a:r>
              <a:rPr lang="fr-FR" b="1" dirty="0" err="1">
                <a:latin typeface="Times New Roman" pitchFamily="18" charset="0"/>
                <a:cs typeface="Times New Roman" pitchFamily="18" charset="0"/>
              </a:rPr>
              <a:t>debut</a:t>
            </a:r>
            <a:r>
              <a:rPr lang="fr-FR" b="1" dirty="0">
                <a:latin typeface="Times New Roman" pitchFamily="18" charset="0"/>
                <a:cs typeface="Times New Roman" pitchFamily="18" charset="0"/>
              </a:rPr>
              <a:t> ;</a:t>
            </a:r>
          </a:p>
          <a:p>
            <a:pPr hangingPunct="0"/>
            <a:r>
              <a:rPr lang="fr-FR" b="1" dirty="0">
                <a:latin typeface="Times New Roman" pitchFamily="18" charset="0"/>
                <a:cs typeface="Times New Roman" pitchFamily="18" charset="0"/>
              </a:rPr>
              <a:t>                    </a:t>
            </a:r>
            <a:r>
              <a:rPr lang="fr-FR" b="1" dirty="0" err="1">
                <a:latin typeface="Times New Roman" pitchFamily="18" charset="0"/>
                <a:cs typeface="Times New Roman" pitchFamily="18" charset="0"/>
              </a:rPr>
              <a:t>element</a:t>
            </a:r>
            <a:r>
              <a:rPr lang="fr-FR" b="1" dirty="0">
                <a:latin typeface="Times New Roman" pitchFamily="18" charset="0"/>
                <a:cs typeface="Times New Roman" pitchFamily="18" charset="0"/>
              </a:rPr>
              <a:t> *courant ;</a:t>
            </a:r>
          </a:p>
          <a:p>
            <a:pPr hangingPunct="0"/>
            <a:r>
              <a:rPr lang="fr-FR" b="1" dirty="0">
                <a:latin typeface="Times New Roman" pitchFamily="18" charset="0"/>
                <a:cs typeface="Times New Roman" pitchFamily="18" charset="0"/>
              </a:rPr>
              <a:t>      public : liste(){ </a:t>
            </a:r>
            <a:r>
              <a:rPr lang="fr-FR" b="1" dirty="0" err="1">
                <a:latin typeface="Times New Roman" pitchFamily="18" charset="0"/>
                <a:cs typeface="Times New Roman" pitchFamily="18" charset="0"/>
              </a:rPr>
              <a:t>debut</a:t>
            </a:r>
            <a:r>
              <a:rPr lang="fr-FR" b="1" dirty="0">
                <a:latin typeface="Times New Roman" pitchFamily="18" charset="0"/>
                <a:cs typeface="Times New Roman" pitchFamily="18" charset="0"/>
              </a:rPr>
              <a:t> = NULL ; courant = </a:t>
            </a:r>
            <a:r>
              <a:rPr lang="fr-FR" b="1" dirty="0" err="1">
                <a:latin typeface="Times New Roman" pitchFamily="18" charset="0"/>
                <a:cs typeface="Times New Roman" pitchFamily="18" charset="0"/>
              </a:rPr>
              <a:t>debut</a:t>
            </a:r>
            <a:r>
              <a:rPr lang="fr-FR" b="1" dirty="0">
                <a:latin typeface="Times New Roman" pitchFamily="18" charset="0"/>
                <a:cs typeface="Times New Roman" pitchFamily="18" charset="0"/>
              </a:rPr>
              <a:t> ;}</a:t>
            </a:r>
          </a:p>
          <a:p>
            <a:pPr hangingPunct="0"/>
            <a:r>
              <a:rPr lang="fr-FR" b="1" dirty="0">
                <a:latin typeface="Times New Roman" pitchFamily="18" charset="0"/>
                <a:cs typeface="Times New Roman" pitchFamily="18" charset="0"/>
              </a:rPr>
              <a:t>                   ~liste() ;</a:t>
            </a:r>
          </a:p>
          <a:p>
            <a:pPr hangingPunct="0"/>
            <a:r>
              <a:rPr lang="fr-FR" b="1" dirty="0">
                <a:latin typeface="Times New Roman" pitchFamily="18" charset="0"/>
                <a:cs typeface="Times New Roman" pitchFamily="18" charset="0"/>
              </a:rPr>
              <a:t>                    </a:t>
            </a:r>
            <a:r>
              <a:rPr lang="fr-FR" b="1" dirty="0" err="1">
                <a:latin typeface="Times New Roman" pitchFamily="18" charset="0"/>
                <a:cs typeface="Times New Roman" pitchFamily="18" charset="0"/>
              </a:rPr>
              <a:t>void</a:t>
            </a:r>
            <a:r>
              <a:rPr lang="fr-FR" b="1" dirty="0">
                <a:latin typeface="Times New Roman" pitchFamily="18" charset="0"/>
                <a:cs typeface="Times New Roman" pitchFamily="18" charset="0"/>
              </a:rPr>
              <a:t> ajoute(</a:t>
            </a:r>
            <a:r>
              <a:rPr lang="fr-FR" b="1" dirty="0" err="1">
                <a:latin typeface="Times New Roman" pitchFamily="18" charset="0"/>
                <a:cs typeface="Times New Roman" pitchFamily="18" charset="0"/>
              </a:rPr>
              <a:t>void</a:t>
            </a:r>
            <a:r>
              <a:rPr lang="fr-FR" b="1" dirty="0">
                <a:latin typeface="Times New Roman" pitchFamily="18" charset="0"/>
                <a:cs typeface="Times New Roman" pitchFamily="18" charset="0"/>
              </a:rPr>
              <a:t> *) ;</a:t>
            </a:r>
          </a:p>
          <a:p>
            <a:pPr hangingPunct="0"/>
            <a:r>
              <a:rPr lang="fr-FR" b="1" dirty="0">
                <a:latin typeface="Times New Roman" pitchFamily="18" charset="0"/>
                <a:cs typeface="Times New Roman" pitchFamily="18" charset="0"/>
              </a:rPr>
              <a:t>                    </a:t>
            </a:r>
            <a:r>
              <a:rPr lang="fr-FR" b="1" dirty="0" err="1">
                <a:latin typeface="Times New Roman" pitchFamily="18" charset="0"/>
                <a:cs typeface="Times New Roman" pitchFamily="18" charset="0"/>
              </a:rPr>
              <a:t>void</a:t>
            </a:r>
            <a:r>
              <a:rPr lang="fr-FR" b="1" dirty="0">
                <a:latin typeface="Times New Roman" pitchFamily="18" charset="0"/>
                <a:cs typeface="Times New Roman" pitchFamily="18" charset="0"/>
              </a:rPr>
              <a:t> * premier(){ courant = </a:t>
            </a:r>
            <a:r>
              <a:rPr lang="fr-FR" b="1" dirty="0" err="1">
                <a:latin typeface="Times New Roman" pitchFamily="18" charset="0"/>
                <a:cs typeface="Times New Roman" pitchFamily="18" charset="0"/>
              </a:rPr>
              <a:t>debut</a:t>
            </a:r>
            <a:r>
              <a:rPr lang="fr-FR" b="1" dirty="0">
                <a:latin typeface="Times New Roman" pitchFamily="18" charset="0"/>
                <a:cs typeface="Times New Roman" pitchFamily="18" charset="0"/>
              </a:rPr>
              <a:t> ; return courant-&gt; contenu . ; }</a:t>
            </a:r>
          </a:p>
          <a:p>
            <a:pPr hangingPunct="0"/>
            <a:r>
              <a:rPr lang="fr-FR" b="1" dirty="0">
                <a:latin typeface="Times New Roman" pitchFamily="18" charset="0"/>
                <a:cs typeface="Times New Roman" pitchFamily="18" charset="0"/>
              </a:rPr>
              <a:t>                    </a:t>
            </a:r>
            <a:r>
              <a:rPr lang="fr-FR" b="1" dirty="0" err="1">
                <a:latin typeface="Times New Roman" pitchFamily="18" charset="0"/>
                <a:cs typeface="Times New Roman" pitchFamily="18" charset="0"/>
              </a:rPr>
              <a:t>void</a:t>
            </a:r>
            <a:r>
              <a:rPr lang="fr-FR" b="1" dirty="0">
                <a:latin typeface="Times New Roman" pitchFamily="18" charset="0"/>
                <a:cs typeface="Times New Roman" pitchFamily="18" charset="0"/>
              </a:rPr>
              <a:t> * prochain(){ if(courant != NULL)courant=courant-&gt;suivant ; </a:t>
            </a:r>
          </a:p>
          <a:p>
            <a:pPr hangingPunct="0"/>
            <a:r>
              <a:rPr lang="fr-FR" b="1" dirty="0">
                <a:latin typeface="Times New Roman" pitchFamily="18" charset="0"/>
                <a:cs typeface="Times New Roman" pitchFamily="18" charset="0"/>
              </a:rPr>
              <a:t>                                                    return courant-&gt;contenu ; }</a:t>
            </a:r>
          </a:p>
          <a:p>
            <a:pPr hangingPunct="0"/>
            <a:r>
              <a:rPr lang="fr-FR" b="1" dirty="0">
                <a:latin typeface="Times New Roman" pitchFamily="18" charset="0"/>
                <a:cs typeface="Times New Roman" pitchFamily="18" charset="0"/>
              </a:rPr>
              <a:t>                    </a:t>
            </a:r>
            <a:r>
              <a:rPr lang="fr-FR" b="1" dirty="0" err="1">
                <a:latin typeface="Times New Roman" pitchFamily="18" charset="0"/>
                <a:cs typeface="Times New Roman" pitchFamily="18" charset="0"/>
              </a:rPr>
              <a:t>int</a:t>
            </a:r>
            <a:r>
              <a:rPr lang="fr-FR" b="1" dirty="0">
                <a:latin typeface="Times New Roman" pitchFamily="18" charset="0"/>
                <a:cs typeface="Times New Roman" pitchFamily="18" charset="0"/>
              </a:rPr>
              <a:t> fini(){return (courant==NULL) ; }</a:t>
            </a:r>
          </a:p>
          <a:p>
            <a:pPr hangingPunct="0"/>
            <a:r>
              <a:rPr lang="fr-FR" b="1" dirty="0">
                <a:latin typeface="Times New Roman" pitchFamily="18" charset="0"/>
                <a:cs typeface="Times New Roman" pitchFamily="18" charset="0"/>
              </a:rPr>
              <a:t>} ;</a:t>
            </a:r>
          </a:p>
          <a:p>
            <a:pPr hangingPunct="0"/>
            <a:r>
              <a:rPr lang="fr-FR" b="1" dirty="0">
                <a:latin typeface="Times New Roman" pitchFamily="18" charset="0"/>
                <a:cs typeface="Times New Roman" pitchFamily="18" charset="0"/>
              </a:rPr>
              <a:t>liste ::~liste(){ </a:t>
            </a:r>
            <a:r>
              <a:rPr lang="fr-FR" b="1" dirty="0" err="1">
                <a:latin typeface="Times New Roman" pitchFamily="18" charset="0"/>
                <a:cs typeface="Times New Roman" pitchFamily="18" charset="0"/>
              </a:rPr>
              <a:t>element</a:t>
            </a:r>
            <a:r>
              <a:rPr lang="fr-FR" b="1" dirty="0">
                <a:latin typeface="Times New Roman" pitchFamily="18" charset="0"/>
                <a:cs typeface="Times New Roman" pitchFamily="18" charset="0"/>
              </a:rPr>
              <a:t> *</a:t>
            </a:r>
            <a:r>
              <a:rPr lang="fr-FR" b="1" dirty="0" err="1">
                <a:latin typeface="Times New Roman" pitchFamily="18" charset="0"/>
                <a:cs typeface="Times New Roman" pitchFamily="18" charset="0"/>
              </a:rPr>
              <a:t>suiv</a:t>
            </a:r>
            <a:r>
              <a:rPr lang="fr-FR" b="1" dirty="0">
                <a:latin typeface="Times New Roman" pitchFamily="18" charset="0"/>
                <a:cs typeface="Times New Roman" pitchFamily="18" charset="0"/>
              </a:rPr>
              <a:t> ; courant = </a:t>
            </a:r>
            <a:r>
              <a:rPr lang="fr-FR" b="1" dirty="0" err="1">
                <a:latin typeface="Times New Roman" pitchFamily="18" charset="0"/>
                <a:cs typeface="Times New Roman" pitchFamily="18" charset="0"/>
              </a:rPr>
              <a:t>debut</a:t>
            </a:r>
            <a:r>
              <a:rPr lang="fr-FR" b="1" dirty="0">
                <a:latin typeface="Times New Roman" pitchFamily="18" charset="0"/>
                <a:cs typeface="Times New Roman" pitchFamily="18" charset="0"/>
              </a:rPr>
              <a:t> ;</a:t>
            </a:r>
          </a:p>
          <a:p>
            <a:pPr hangingPunct="0"/>
            <a:r>
              <a:rPr lang="fr-FR" b="1" dirty="0">
                <a:latin typeface="Times New Roman" pitchFamily="18" charset="0"/>
                <a:cs typeface="Times New Roman" pitchFamily="18" charset="0"/>
              </a:rPr>
              <a:t>                         </a:t>
            </a:r>
            <a:r>
              <a:rPr lang="fr-FR" b="1" dirty="0" err="1">
                <a:latin typeface="Times New Roman" pitchFamily="18" charset="0"/>
                <a:cs typeface="Times New Roman" pitchFamily="18" charset="0"/>
              </a:rPr>
              <a:t>while</a:t>
            </a:r>
            <a:r>
              <a:rPr lang="fr-FR" b="1" dirty="0">
                <a:latin typeface="Times New Roman" pitchFamily="18" charset="0"/>
                <a:cs typeface="Times New Roman" pitchFamily="18" charset="0"/>
              </a:rPr>
              <a:t>(courant != NULL){ </a:t>
            </a:r>
            <a:r>
              <a:rPr lang="fr-FR" b="1" dirty="0" err="1">
                <a:latin typeface="Times New Roman" pitchFamily="18" charset="0"/>
                <a:cs typeface="Times New Roman" pitchFamily="18" charset="0"/>
              </a:rPr>
              <a:t>suiv</a:t>
            </a:r>
            <a:r>
              <a:rPr lang="fr-FR" b="1" dirty="0">
                <a:latin typeface="Times New Roman" pitchFamily="18" charset="0"/>
                <a:cs typeface="Times New Roman" pitchFamily="18" charset="0"/>
              </a:rPr>
              <a:t> = courant-&gt;suivant ;</a:t>
            </a:r>
          </a:p>
          <a:p>
            <a:pPr hangingPunct="0"/>
            <a:r>
              <a:rPr lang="fr-FR" b="1" dirty="0">
                <a:latin typeface="Times New Roman" pitchFamily="18" charset="0"/>
                <a:cs typeface="Times New Roman" pitchFamily="18" charset="0"/>
              </a:rPr>
              <a:t>                               </a:t>
            </a:r>
            <a:r>
              <a:rPr lang="fr-FR" b="1" dirty="0" err="1">
                <a:latin typeface="Times New Roman" pitchFamily="18" charset="0"/>
                <a:cs typeface="Times New Roman" pitchFamily="18" charset="0"/>
              </a:rPr>
              <a:t>delete</a:t>
            </a:r>
            <a:r>
              <a:rPr lang="fr-FR" b="1" dirty="0">
                <a:latin typeface="Times New Roman" pitchFamily="18" charset="0"/>
                <a:cs typeface="Times New Roman" pitchFamily="18" charset="0"/>
              </a:rPr>
              <a:t> courant ; courant = </a:t>
            </a:r>
            <a:r>
              <a:rPr lang="fr-FR" b="1" dirty="0" err="1">
                <a:latin typeface="Times New Roman" pitchFamily="18" charset="0"/>
                <a:cs typeface="Times New Roman" pitchFamily="18" charset="0"/>
              </a:rPr>
              <a:t>suiv</a:t>
            </a:r>
            <a:r>
              <a:rPr lang="fr-FR" b="1" dirty="0">
                <a:latin typeface="Times New Roman" pitchFamily="18" charset="0"/>
                <a:cs typeface="Times New Roman" pitchFamily="18" charset="0"/>
              </a:rPr>
              <a:t> ; }</a:t>
            </a:r>
          </a:p>
          <a:p>
            <a:pPr hangingPunct="0"/>
            <a:r>
              <a:rPr lang="fr-FR" b="1" dirty="0">
                <a:latin typeface="Times New Roman" pitchFamily="18" charset="0"/>
                <a:cs typeface="Times New Roman" pitchFamily="18" charset="0"/>
              </a:rPr>
              <a:t>}</a:t>
            </a: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6E8258A7-CA86-481B-9088-7761BD1AC277}" type="slidenum">
              <a:rPr lang="fr-FR" smtClean="0"/>
              <a:pPr/>
              <a:t>116</a:t>
            </a:fld>
            <a:endParaRPr lang="fr-FR"/>
          </a:p>
        </p:txBody>
      </p:sp>
      <p:sp>
        <p:nvSpPr>
          <p:cNvPr id="112641" name="Rectangle 1"/>
          <p:cNvSpPr>
            <a:spLocks noChangeArrowheads="1"/>
          </p:cNvSpPr>
          <p:nvPr/>
        </p:nvSpPr>
        <p:spPr bwMode="auto">
          <a:xfrm>
            <a:off x="0" y="71414"/>
            <a:ext cx="9144000" cy="674030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void</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liste ::ajoute(</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void</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 chose){ </a:t>
            </a:r>
            <a:r>
              <a:rPr kumimoji="0" lang="en-GB"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element *</a:t>
            </a:r>
            <a:r>
              <a:rPr kumimoji="0" lang="en-GB"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adel</a:t>
            </a:r>
            <a:r>
              <a:rPr kumimoji="0" lang="en-GB"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 new element ; </a:t>
            </a:r>
            <a:r>
              <a:rPr kumimoji="0" lang="en-GB"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adel</a:t>
            </a:r>
            <a:r>
              <a:rPr kumimoji="0" lang="en-GB"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-&gt;</a:t>
            </a:r>
            <a:r>
              <a:rPr kumimoji="0" lang="en-GB"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suivant</a:t>
            </a:r>
            <a:r>
              <a:rPr kumimoji="0" lang="en-GB"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 debut ;</a:t>
            </a:r>
            <a:endParaRPr kumimoji="0" lang="fr-FR" b="1"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GB"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adel</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-&gt; contenu = *chose ; </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debut</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 </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adel</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endParaRPr kumimoji="0" lang="fr-FR" b="1"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t>
            </a:r>
          </a:p>
          <a:p>
            <a:pPr hangingPunct="0"/>
            <a:r>
              <a:rPr lang="fr-FR" b="1" dirty="0">
                <a:latin typeface="Times New Roman" pitchFamily="18" charset="0"/>
                <a:cs typeface="Times New Roman" pitchFamily="18" charset="0"/>
              </a:rPr>
              <a:t>11.3.2 Création par héritage multiple, d’une classe </a:t>
            </a:r>
            <a:r>
              <a:rPr lang="fr-FR" b="1" dirty="0" err="1">
                <a:latin typeface="Times New Roman" pitchFamily="18" charset="0"/>
                <a:cs typeface="Times New Roman" pitchFamily="18" charset="0"/>
              </a:rPr>
              <a:t>liste_points</a:t>
            </a:r>
            <a:endParaRPr lang="fr-FR" b="1" dirty="0">
              <a:latin typeface="Times New Roman" pitchFamily="18" charset="0"/>
              <a:cs typeface="Times New Roman" pitchFamily="18" charset="0"/>
            </a:endParaRPr>
          </a:p>
          <a:p>
            <a:pPr hangingPunct="0"/>
            <a:r>
              <a:rPr lang="fr-FR" dirty="0">
                <a:latin typeface="Times New Roman" pitchFamily="18" charset="0"/>
                <a:cs typeface="Times New Roman" pitchFamily="18" charset="0"/>
              </a:rPr>
              <a:t>Supposons une classe </a:t>
            </a:r>
            <a:r>
              <a:rPr lang="fr-FR" b="1" dirty="0">
                <a:latin typeface="Times New Roman" pitchFamily="18" charset="0"/>
                <a:cs typeface="Times New Roman" pitchFamily="18" charset="0"/>
              </a:rPr>
              <a:t>point.</a:t>
            </a:r>
            <a:endParaRPr lang="fr-FR" dirty="0">
              <a:latin typeface="Times New Roman" pitchFamily="18" charset="0"/>
              <a:cs typeface="Times New Roman" pitchFamily="18" charset="0"/>
            </a:endParaRPr>
          </a:p>
          <a:p>
            <a:pPr hangingPunct="0"/>
            <a:r>
              <a:rPr lang="fr-FR" b="1" dirty="0">
                <a:latin typeface="Times New Roman" pitchFamily="18" charset="0"/>
                <a:cs typeface="Times New Roman" pitchFamily="18" charset="0"/>
              </a:rPr>
              <a:t>#</a:t>
            </a:r>
            <a:r>
              <a:rPr lang="fr-FR" b="1" dirty="0" err="1">
                <a:latin typeface="Times New Roman" pitchFamily="18" charset="0"/>
                <a:cs typeface="Times New Roman" pitchFamily="18" charset="0"/>
              </a:rPr>
              <a:t>include</a:t>
            </a:r>
            <a:r>
              <a:rPr lang="fr-FR" b="1" dirty="0">
                <a:latin typeface="Times New Roman" pitchFamily="18" charset="0"/>
                <a:cs typeface="Times New Roman" pitchFamily="18" charset="0"/>
              </a:rPr>
              <a:t>&lt;</a:t>
            </a:r>
            <a:r>
              <a:rPr lang="fr-FR" b="1" dirty="0" err="1">
                <a:latin typeface="Times New Roman" pitchFamily="18" charset="0"/>
                <a:cs typeface="Times New Roman" pitchFamily="18" charset="0"/>
              </a:rPr>
              <a:t>iostream.h</a:t>
            </a:r>
            <a:r>
              <a:rPr lang="fr-FR" b="1" dirty="0">
                <a:latin typeface="Times New Roman" pitchFamily="18" charset="0"/>
                <a:cs typeface="Times New Roman" pitchFamily="18" charset="0"/>
              </a:rPr>
              <a:t>&gt;</a:t>
            </a:r>
          </a:p>
          <a:p>
            <a:pPr hangingPunct="0"/>
            <a:r>
              <a:rPr lang="fr-FR" b="1" dirty="0">
                <a:latin typeface="Times New Roman" pitchFamily="18" charset="0"/>
                <a:cs typeface="Times New Roman" pitchFamily="18" charset="0"/>
              </a:rPr>
              <a:t>class point</a:t>
            </a:r>
          </a:p>
          <a:p>
            <a:pPr hangingPunct="0"/>
            <a:r>
              <a:rPr lang="fr-FR" b="1" dirty="0">
                <a:latin typeface="Times New Roman" pitchFamily="18" charset="0"/>
                <a:cs typeface="Times New Roman" pitchFamily="18" charset="0"/>
              </a:rPr>
              <a:t>{ </a:t>
            </a:r>
            <a:r>
              <a:rPr lang="fr-FR" b="1" dirty="0" err="1">
                <a:latin typeface="Times New Roman" pitchFamily="18" charset="0"/>
                <a:cs typeface="Times New Roman" pitchFamily="18" charset="0"/>
              </a:rPr>
              <a:t>int</a:t>
            </a:r>
            <a:r>
              <a:rPr lang="fr-FR" b="1" dirty="0">
                <a:latin typeface="Times New Roman" pitchFamily="18" charset="0"/>
                <a:cs typeface="Times New Roman" pitchFamily="18" charset="0"/>
              </a:rPr>
              <a:t> x, y ;</a:t>
            </a:r>
          </a:p>
          <a:p>
            <a:pPr hangingPunct="0"/>
            <a:r>
              <a:rPr lang="fr-FR" b="1" dirty="0">
                <a:latin typeface="Times New Roman" pitchFamily="18" charset="0"/>
                <a:cs typeface="Times New Roman" pitchFamily="18" charset="0"/>
              </a:rPr>
              <a:t>   public : point(</a:t>
            </a:r>
            <a:r>
              <a:rPr lang="fr-FR" b="1" dirty="0" err="1">
                <a:latin typeface="Times New Roman" pitchFamily="18" charset="0"/>
                <a:cs typeface="Times New Roman" pitchFamily="18" charset="0"/>
              </a:rPr>
              <a:t>int</a:t>
            </a:r>
            <a:r>
              <a:rPr lang="fr-FR" b="1" dirty="0">
                <a:latin typeface="Times New Roman" pitchFamily="18" charset="0"/>
                <a:cs typeface="Times New Roman" pitchFamily="18" charset="0"/>
              </a:rPr>
              <a:t> abs=0, </a:t>
            </a:r>
            <a:r>
              <a:rPr lang="fr-FR" b="1" dirty="0" err="1">
                <a:latin typeface="Times New Roman" pitchFamily="18" charset="0"/>
                <a:cs typeface="Times New Roman" pitchFamily="18" charset="0"/>
              </a:rPr>
              <a:t>int</a:t>
            </a:r>
            <a:r>
              <a:rPr lang="fr-FR" b="1" dirty="0">
                <a:latin typeface="Times New Roman" pitchFamily="18" charset="0"/>
                <a:cs typeface="Times New Roman" pitchFamily="18" charset="0"/>
              </a:rPr>
              <a:t> ord=0)</a:t>
            </a:r>
          </a:p>
          <a:p>
            <a:pPr hangingPunct="0"/>
            <a:r>
              <a:rPr lang="fr-FR" b="1" dirty="0">
                <a:latin typeface="Times New Roman" pitchFamily="18" charset="0"/>
                <a:cs typeface="Times New Roman" pitchFamily="18" charset="0"/>
              </a:rPr>
              <a:t>                { x=abs ; y=ord ; }</a:t>
            </a:r>
          </a:p>
          <a:p>
            <a:pPr hangingPunct="0"/>
            <a:r>
              <a:rPr lang="fr-FR" b="1" dirty="0">
                <a:latin typeface="Times New Roman" pitchFamily="18" charset="0"/>
                <a:cs typeface="Times New Roman" pitchFamily="18" charset="0"/>
              </a:rPr>
              <a:t>                </a:t>
            </a:r>
            <a:r>
              <a:rPr lang="fr-FR" b="1" dirty="0" err="1">
                <a:latin typeface="Times New Roman" pitchFamily="18" charset="0"/>
                <a:cs typeface="Times New Roman" pitchFamily="18" charset="0"/>
              </a:rPr>
              <a:t>void</a:t>
            </a:r>
            <a:r>
              <a:rPr lang="fr-FR" b="1" dirty="0">
                <a:latin typeface="Times New Roman" pitchFamily="18" charset="0"/>
                <a:cs typeface="Times New Roman" pitchFamily="18" charset="0"/>
              </a:rPr>
              <a:t> affiche() { cout&lt;&lt;‘’coordonnées : ‘’</a:t>
            </a:r>
          </a:p>
          <a:p>
            <a:pPr hangingPunct="0"/>
            <a:r>
              <a:rPr lang="fr-FR" b="1" dirty="0">
                <a:latin typeface="Times New Roman" pitchFamily="18" charset="0"/>
                <a:cs typeface="Times New Roman" pitchFamily="18" charset="0"/>
              </a:rPr>
              <a:t>                     &lt;&lt; x &lt;&lt; ‘’ ‘’ &lt;&lt; y &lt;&lt; ‘’\n’’ ; }</a:t>
            </a:r>
          </a:p>
          <a:p>
            <a:pPr hangingPunct="0"/>
            <a:r>
              <a:rPr lang="fr-FR" b="1" dirty="0">
                <a:latin typeface="Times New Roman" pitchFamily="18" charset="0"/>
                <a:cs typeface="Times New Roman" pitchFamily="18" charset="0"/>
              </a:rPr>
              <a:t>};</a:t>
            </a:r>
          </a:p>
          <a:p>
            <a:pPr hangingPunct="0"/>
            <a:r>
              <a:rPr lang="fr-FR" dirty="0">
                <a:latin typeface="Times New Roman" pitchFamily="18" charset="0"/>
                <a:cs typeface="Times New Roman" pitchFamily="18" charset="0"/>
              </a:rPr>
              <a:t>Créons une nouvelle classe nous permettant de gérer une liste chaînée d’objets de type </a:t>
            </a:r>
            <a:r>
              <a:rPr lang="fr-FR" b="1" dirty="0">
                <a:latin typeface="Times New Roman" pitchFamily="18" charset="0"/>
                <a:cs typeface="Times New Roman" pitchFamily="18" charset="0"/>
              </a:rPr>
              <a:t>point </a:t>
            </a:r>
            <a:r>
              <a:rPr lang="fr-FR" dirty="0">
                <a:latin typeface="Times New Roman" pitchFamily="18" charset="0"/>
                <a:cs typeface="Times New Roman" pitchFamily="18" charset="0"/>
              </a:rPr>
              <a:t>:une classe </a:t>
            </a:r>
            <a:r>
              <a:rPr lang="fr-FR" b="1" dirty="0" err="1">
                <a:latin typeface="Times New Roman" pitchFamily="18" charset="0"/>
                <a:cs typeface="Times New Roman" pitchFamily="18" charset="0"/>
              </a:rPr>
              <a:t>liste_points</a:t>
            </a:r>
            <a:r>
              <a:rPr lang="fr-FR" dirty="0">
                <a:latin typeface="Times New Roman" pitchFamily="18" charset="0"/>
                <a:cs typeface="Times New Roman" pitchFamily="18" charset="0"/>
              </a:rPr>
              <a:t> héritant simultanément de </a:t>
            </a:r>
            <a:r>
              <a:rPr lang="fr-FR" b="1" dirty="0">
                <a:latin typeface="Times New Roman" pitchFamily="18" charset="0"/>
                <a:cs typeface="Times New Roman" pitchFamily="18" charset="0"/>
              </a:rPr>
              <a:t>liste</a:t>
            </a:r>
            <a:r>
              <a:rPr lang="fr-FR" dirty="0">
                <a:latin typeface="Times New Roman" pitchFamily="18" charset="0"/>
                <a:cs typeface="Times New Roman" pitchFamily="18" charset="0"/>
              </a:rPr>
              <a:t> et de </a:t>
            </a:r>
            <a:r>
              <a:rPr lang="fr-FR" b="1" dirty="0">
                <a:latin typeface="Times New Roman" pitchFamily="18" charset="0"/>
                <a:cs typeface="Times New Roman" pitchFamily="18" charset="0"/>
              </a:rPr>
              <a:t>point</a:t>
            </a:r>
            <a:r>
              <a:rPr lang="fr-FR" dirty="0">
                <a:latin typeface="Times New Roman" pitchFamily="18" charset="0"/>
                <a:cs typeface="Times New Roman" pitchFamily="18" charset="0"/>
              </a:rPr>
              <a:t>.</a:t>
            </a:r>
          </a:p>
          <a:p>
            <a:pPr hangingPunct="0">
              <a:spcAft>
                <a:spcPts val="0"/>
              </a:spcAft>
            </a:pPr>
            <a:r>
              <a:rPr lang="fr-FR" dirty="0">
                <a:latin typeface="Times New Roman" pitchFamily="18" charset="0"/>
                <a:ea typeface="Times New Roman"/>
                <a:cs typeface="Times New Roman" pitchFamily="18" charset="0"/>
              </a:rPr>
              <a:t> </a:t>
            </a:r>
            <a:r>
              <a:rPr lang="fr-FR" b="1" dirty="0">
                <a:latin typeface="Times New Roman" pitchFamily="18" charset="0"/>
                <a:ea typeface="Times New Roman"/>
                <a:cs typeface="Times New Roman" pitchFamily="18" charset="0"/>
              </a:rPr>
              <a:t>liste                   point</a:t>
            </a:r>
          </a:p>
          <a:p>
            <a:pPr hangingPunct="0">
              <a:spcAft>
                <a:spcPts val="0"/>
              </a:spcAft>
            </a:pPr>
            <a:r>
              <a:rPr lang="fr-FR" b="1" dirty="0">
                <a:latin typeface="Times New Roman" pitchFamily="18" charset="0"/>
                <a:ea typeface="Times New Roman"/>
                <a:cs typeface="Times New Roman" pitchFamily="18" charset="0"/>
              </a:rPr>
              <a:t>         </a:t>
            </a:r>
          </a:p>
          <a:p>
            <a:pPr hangingPunct="0">
              <a:spcAft>
                <a:spcPts val="0"/>
              </a:spcAft>
            </a:pPr>
            <a:r>
              <a:rPr lang="fr-FR" b="1" dirty="0">
                <a:latin typeface="Times New Roman" pitchFamily="18" charset="0"/>
                <a:ea typeface="Times New Roman"/>
                <a:cs typeface="Times New Roman" pitchFamily="18" charset="0"/>
              </a:rPr>
              <a:t>          </a:t>
            </a:r>
            <a:r>
              <a:rPr lang="fr-FR" b="1" dirty="0" err="1">
                <a:latin typeface="Times New Roman" pitchFamily="18" charset="0"/>
                <a:ea typeface="Times New Roman"/>
                <a:cs typeface="Times New Roman" pitchFamily="18" charset="0"/>
              </a:rPr>
              <a:t>liste_point</a:t>
            </a:r>
            <a:endParaRPr lang="fr-FR" b="1" dirty="0">
              <a:latin typeface="Times New Roman" pitchFamily="18" charset="0"/>
              <a:ea typeface="Times New Roman"/>
              <a:cs typeface="Times New Roman" pitchFamily="18" charset="0"/>
            </a:endParaRPr>
          </a:p>
          <a:p>
            <a:pPr algn="just" eaLnBrk="0" fontAlgn="base" hangingPunct="0">
              <a:spcBef>
                <a:spcPct val="0"/>
              </a:spcBef>
              <a:spcAft>
                <a:spcPct val="0"/>
              </a:spcAft>
            </a:pPr>
            <a:r>
              <a:rPr lang="fr-FR" dirty="0">
                <a:latin typeface="Times New Roman" pitchFamily="18" charset="0"/>
                <a:cs typeface="Times New Roman" pitchFamily="18" charset="0"/>
              </a:rPr>
              <a:t>Cet héritage conduit à introduire dans la classe </a:t>
            </a:r>
            <a:r>
              <a:rPr lang="fr-FR" b="1" dirty="0" err="1">
                <a:latin typeface="Times New Roman" pitchFamily="18" charset="0"/>
                <a:cs typeface="Times New Roman" pitchFamily="18" charset="0"/>
              </a:rPr>
              <a:t>liste_points</a:t>
            </a:r>
            <a:r>
              <a:rPr lang="fr-FR" i="1" dirty="0">
                <a:latin typeface="Times New Roman" pitchFamily="18" charset="0"/>
                <a:cs typeface="Times New Roman" pitchFamily="18" charset="0"/>
              </a:rPr>
              <a:t> 2</a:t>
            </a:r>
            <a:r>
              <a:rPr lang="fr-FR" dirty="0">
                <a:latin typeface="Times New Roman" pitchFamily="18" charset="0"/>
                <a:cs typeface="Times New Roman" pitchFamily="18" charset="0"/>
              </a:rPr>
              <a:t> membres donnée </a:t>
            </a:r>
            <a:r>
              <a:rPr lang="fr-FR" b="1" dirty="0">
                <a:latin typeface="Times New Roman" pitchFamily="18" charset="0"/>
                <a:cs typeface="Times New Roman" pitchFamily="18" charset="0"/>
              </a:rPr>
              <a:t>x</a:t>
            </a:r>
            <a:r>
              <a:rPr lang="fr-FR" dirty="0">
                <a:latin typeface="Times New Roman" pitchFamily="18" charset="0"/>
                <a:cs typeface="Times New Roman" pitchFamily="18" charset="0"/>
              </a:rPr>
              <a:t>, </a:t>
            </a:r>
            <a:r>
              <a:rPr lang="fr-FR" b="1" dirty="0">
                <a:latin typeface="Times New Roman" pitchFamily="18" charset="0"/>
                <a:cs typeface="Times New Roman" pitchFamily="18" charset="0"/>
              </a:rPr>
              <a:t>y</a:t>
            </a:r>
            <a:r>
              <a:rPr lang="fr-FR" dirty="0">
                <a:latin typeface="Times New Roman" pitchFamily="18" charset="0"/>
                <a:cs typeface="Times New Roman" pitchFamily="18" charset="0"/>
              </a:rPr>
              <a:t> n’ayant pas vraiment d’intérêt : les objets concernés seront créés de manière indépendante de l’objet de type </a:t>
            </a:r>
            <a:r>
              <a:rPr lang="fr-FR" b="1" dirty="0" err="1">
                <a:latin typeface="Times New Roman" pitchFamily="18" charset="0"/>
                <a:cs typeface="Times New Roman" pitchFamily="18" charset="0"/>
              </a:rPr>
              <a:t>liste_points</a:t>
            </a:r>
            <a:r>
              <a:rPr lang="fr-FR" dirty="0">
                <a:latin typeface="Times New Roman" pitchFamily="18" charset="0"/>
                <a:cs typeface="Times New Roman" pitchFamily="18" charset="0"/>
              </a:rPr>
              <a:t>.</a:t>
            </a:r>
          </a:p>
          <a:p>
            <a:pPr hangingPunct="0"/>
            <a:r>
              <a:rPr lang="fr-FR" dirty="0">
                <a:latin typeface="Times New Roman" pitchFamily="18" charset="0"/>
                <a:cs typeface="Times New Roman" pitchFamily="18" charset="0"/>
              </a:rPr>
              <a:t>Supposez que nous souhaitons, dans la classe </a:t>
            </a:r>
            <a:r>
              <a:rPr lang="fr-FR" b="1" dirty="0" err="1">
                <a:latin typeface="Times New Roman" pitchFamily="18" charset="0"/>
                <a:cs typeface="Times New Roman" pitchFamily="18" charset="0"/>
              </a:rPr>
              <a:t>liste_points</a:t>
            </a:r>
            <a:r>
              <a:rPr lang="fr-FR" dirty="0">
                <a:latin typeface="Times New Roman" pitchFamily="18" charset="0"/>
                <a:cs typeface="Times New Roman" pitchFamily="18" charset="0"/>
              </a:rPr>
              <a:t>, pouvoir simplement :</a:t>
            </a:r>
          </a:p>
          <a:p>
            <a:pPr hangingPunct="0"/>
            <a:r>
              <a:rPr lang="fr-FR" dirty="0">
                <a:latin typeface="Times New Roman" pitchFamily="18" charset="0"/>
                <a:cs typeface="Times New Roman" pitchFamily="18" charset="0"/>
              </a:rPr>
              <a:t>- introduire un nouveau point en début de liste,</a:t>
            </a:r>
          </a:p>
          <a:p>
            <a:pPr hangingPunct="0"/>
            <a:r>
              <a:rPr lang="fr-FR" dirty="0">
                <a:latin typeface="Times New Roman" pitchFamily="18" charset="0"/>
                <a:cs typeface="Times New Roman" pitchFamily="18" charset="0"/>
              </a:rPr>
              <a:t>- afficher tous les objets de la liste.</a:t>
            </a:r>
          </a:p>
        </p:txBody>
      </p:sp>
      <p:cxnSp>
        <p:nvCxnSpPr>
          <p:cNvPr id="5" name="Connecteur droit avec flèche 4"/>
          <p:cNvCxnSpPr/>
          <p:nvPr/>
        </p:nvCxnSpPr>
        <p:spPr>
          <a:xfrm rot="10800000" flipV="1">
            <a:off x="1214414" y="4572008"/>
            <a:ext cx="500066" cy="35719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 name="Connecteur droit avec flèche 6"/>
          <p:cNvCxnSpPr/>
          <p:nvPr/>
        </p:nvCxnSpPr>
        <p:spPr>
          <a:xfrm>
            <a:off x="357158" y="4572008"/>
            <a:ext cx="571504" cy="35719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6E8258A7-CA86-481B-9088-7761BD1AC277}" type="slidenum">
              <a:rPr lang="fr-FR" smtClean="0"/>
              <a:pPr/>
              <a:t>117</a:t>
            </a:fld>
            <a:endParaRPr lang="fr-FR"/>
          </a:p>
        </p:txBody>
      </p:sp>
      <p:sp>
        <p:nvSpPr>
          <p:cNvPr id="3" name="Rectangle 2"/>
          <p:cNvSpPr/>
          <p:nvPr/>
        </p:nvSpPr>
        <p:spPr>
          <a:xfrm>
            <a:off x="142844" y="142852"/>
            <a:ext cx="9001156" cy="6740307"/>
          </a:xfrm>
          <a:prstGeom prst="rect">
            <a:avLst/>
          </a:prstGeom>
        </p:spPr>
        <p:txBody>
          <a:bodyPr wrap="square">
            <a:spAutoFit/>
          </a:bodyPr>
          <a:lstStyle/>
          <a:p>
            <a:pPr hangingPunct="0"/>
            <a:r>
              <a:rPr lang="fr-FR" dirty="0">
                <a:latin typeface="Times New Roman" pitchFamily="18" charset="0"/>
                <a:cs typeface="Times New Roman" pitchFamily="18" charset="0"/>
              </a:rPr>
              <a:t>La 1</a:t>
            </a:r>
            <a:r>
              <a:rPr lang="fr-FR" baseline="30000" dirty="0">
                <a:latin typeface="Times New Roman" pitchFamily="18" charset="0"/>
                <a:cs typeface="Times New Roman" pitchFamily="18" charset="0"/>
              </a:rPr>
              <a:t>ière</a:t>
            </a:r>
            <a:r>
              <a:rPr lang="fr-FR" dirty="0">
                <a:latin typeface="Times New Roman" pitchFamily="18" charset="0"/>
                <a:cs typeface="Times New Roman" pitchFamily="18" charset="0"/>
              </a:rPr>
              <a:t> fonction est assurée par la fonction membre ajoute de la classe liste. Il n’est même pas nécessaire de la surcharger. Quant à la fonction d’affichage </a:t>
            </a:r>
            <a:r>
              <a:rPr lang="fr-FR" b="1" dirty="0">
                <a:latin typeface="Times New Roman" pitchFamily="18" charset="0"/>
                <a:cs typeface="Times New Roman" pitchFamily="18" charset="0"/>
              </a:rPr>
              <a:t>affiche()</a:t>
            </a:r>
            <a:r>
              <a:rPr lang="fr-FR" dirty="0">
                <a:latin typeface="Times New Roman" pitchFamily="18" charset="0"/>
                <a:cs typeface="Times New Roman" pitchFamily="18" charset="0"/>
              </a:rPr>
              <a:t>, elle va exploiter :</a:t>
            </a:r>
          </a:p>
          <a:p>
            <a:pPr hangingPunct="0">
              <a:buFontTx/>
              <a:buChar char="-"/>
            </a:pPr>
            <a:r>
              <a:rPr lang="fr-FR" dirty="0">
                <a:latin typeface="Times New Roman" pitchFamily="18" charset="0"/>
                <a:cs typeface="Times New Roman" pitchFamily="18" charset="0"/>
              </a:rPr>
              <a:t> les fonctions </a:t>
            </a:r>
            <a:r>
              <a:rPr lang="fr-FR" b="1" dirty="0">
                <a:latin typeface="Times New Roman" pitchFamily="18" charset="0"/>
                <a:cs typeface="Times New Roman" pitchFamily="18" charset="0"/>
              </a:rPr>
              <a:t>premier</a:t>
            </a:r>
            <a:r>
              <a:rPr lang="fr-FR" dirty="0">
                <a:latin typeface="Times New Roman" pitchFamily="18" charset="0"/>
                <a:cs typeface="Times New Roman" pitchFamily="18" charset="0"/>
              </a:rPr>
              <a:t>,</a:t>
            </a:r>
            <a:r>
              <a:rPr lang="fr-FR" i="1" dirty="0">
                <a:latin typeface="Times New Roman" pitchFamily="18" charset="0"/>
                <a:cs typeface="Times New Roman" pitchFamily="18" charset="0"/>
              </a:rPr>
              <a:t> </a:t>
            </a:r>
            <a:r>
              <a:rPr lang="fr-FR" b="1" dirty="0">
                <a:latin typeface="Times New Roman" pitchFamily="18" charset="0"/>
                <a:cs typeface="Times New Roman" pitchFamily="18" charset="0"/>
              </a:rPr>
              <a:t>prochain</a:t>
            </a:r>
            <a:r>
              <a:rPr lang="fr-FR" i="1" dirty="0">
                <a:latin typeface="Times New Roman" pitchFamily="18" charset="0"/>
                <a:cs typeface="Times New Roman" pitchFamily="18" charset="0"/>
              </a:rPr>
              <a:t> </a:t>
            </a:r>
            <a:r>
              <a:rPr lang="fr-FR" dirty="0">
                <a:latin typeface="Times New Roman" pitchFamily="18" charset="0"/>
                <a:cs typeface="Times New Roman" pitchFamily="18" charset="0"/>
              </a:rPr>
              <a:t>et</a:t>
            </a:r>
            <a:r>
              <a:rPr lang="fr-FR" i="1" dirty="0">
                <a:latin typeface="Times New Roman" pitchFamily="18" charset="0"/>
                <a:cs typeface="Times New Roman" pitchFamily="18" charset="0"/>
              </a:rPr>
              <a:t> </a:t>
            </a:r>
            <a:r>
              <a:rPr lang="fr-FR" b="1" dirty="0">
                <a:latin typeface="Times New Roman" pitchFamily="18" charset="0"/>
                <a:cs typeface="Times New Roman" pitchFamily="18" charset="0"/>
              </a:rPr>
              <a:t>fini</a:t>
            </a:r>
            <a:r>
              <a:rPr lang="fr-FR" dirty="0">
                <a:latin typeface="Times New Roman" pitchFamily="18" charset="0"/>
                <a:cs typeface="Times New Roman" pitchFamily="18" charset="0"/>
              </a:rPr>
              <a:t> pour explorer toute la liste,</a:t>
            </a:r>
          </a:p>
          <a:p>
            <a:pPr hangingPunct="0">
              <a:buFontTx/>
              <a:buChar char="-"/>
            </a:pPr>
            <a:r>
              <a:rPr lang="fr-FR" dirty="0">
                <a:latin typeface="Times New Roman" pitchFamily="18" charset="0"/>
                <a:cs typeface="Times New Roman" pitchFamily="18" charset="0"/>
              </a:rPr>
              <a:t> la fonction </a:t>
            </a:r>
            <a:r>
              <a:rPr lang="fr-FR" b="1" dirty="0">
                <a:latin typeface="Times New Roman" pitchFamily="18" charset="0"/>
                <a:cs typeface="Times New Roman" pitchFamily="18" charset="0"/>
              </a:rPr>
              <a:t>affiche()</a:t>
            </a:r>
            <a:r>
              <a:rPr lang="fr-FR" dirty="0">
                <a:latin typeface="Times New Roman" pitchFamily="18" charset="0"/>
                <a:cs typeface="Times New Roman" pitchFamily="18" charset="0"/>
              </a:rPr>
              <a:t> de la classe point  pour afficher le contenu d’un point.</a:t>
            </a:r>
          </a:p>
          <a:p>
            <a:pPr hangingPunct="0"/>
            <a:r>
              <a:rPr lang="en-GB" b="1" dirty="0">
                <a:latin typeface="Times New Roman" pitchFamily="18" charset="0"/>
                <a:cs typeface="Times New Roman" pitchFamily="18" charset="0"/>
              </a:rPr>
              <a:t>#include&lt;</a:t>
            </a:r>
            <a:r>
              <a:rPr lang="en-GB" b="1" dirty="0" err="1">
                <a:latin typeface="Times New Roman" pitchFamily="18" charset="0"/>
                <a:cs typeface="Times New Roman" pitchFamily="18" charset="0"/>
              </a:rPr>
              <a:t>iostream</a:t>
            </a:r>
            <a:r>
              <a:rPr lang="en-GB" b="1" dirty="0">
                <a:latin typeface="Times New Roman" pitchFamily="18" charset="0"/>
                <a:cs typeface="Times New Roman" pitchFamily="18" charset="0"/>
              </a:rPr>
              <a:t>&gt;</a:t>
            </a:r>
            <a:endParaRPr lang="fr-FR" b="1" dirty="0">
              <a:latin typeface="Times New Roman" pitchFamily="18" charset="0"/>
              <a:cs typeface="Times New Roman" pitchFamily="18" charset="0"/>
            </a:endParaRPr>
          </a:p>
          <a:p>
            <a:pPr hangingPunct="0"/>
            <a:r>
              <a:rPr lang="en-GB" b="1" dirty="0">
                <a:latin typeface="Times New Roman" pitchFamily="18" charset="0"/>
                <a:cs typeface="Times New Roman" pitchFamily="18" charset="0"/>
              </a:rPr>
              <a:t>#include&lt;</a:t>
            </a:r>
            <a:r>
              <a:rPr lang="en-GB" b="1" dirty="0" err="1">
                <a:latin typeface="Times New Roman" pitchFamily="18" charset="0"/>
                <a:cs typeface="Times New Roman" pitchFamily="18" charset="0"/>
              </a:rPr>
              <a:t>stddef</a:t>
            </a:r>
            <a:r>
              <a:rPr lang="en-GB" b="1" dirty="0">
                <a:latin typeface="Times New Roman" pitchFamily="18" charset="0"/>
                <a:cs typeface="Times New Roman" pitchFamily="18" charset="0"/>
              </a:rPr>
              <a:t>&gt;</a:t>
            </a:r>
          </a:p>
          <a:p>
            <a:pPr hangingPunct="0"/>
            <a:r>
              <a:rPr lang="en-GB" b="1" dirty="0">
                <a:latin typeface="Times New Roman" pitchFamily="18" charset="0"/>
                <a:cs typeface="Times New Roman" pitchFamily="18" charset="0"/>
              </a:rPr>
              <a:t>using namespace std;</a:t>
            </a:r>
            <a:endParaRPr lang="fr-FR" b="1" dirty="0">
              <a:latin typeface="Times New Roman" pitchFamily="18" charset="0"/>
              <a:cs typeface="Times New Roman" pitchFamily="18" charset="0"/>
            </a:endParaRPr>
          </a:p>
          <a:p>
            <a:pPr hangingPunct="0"/>
            <a:r>
              <a:rPr lang="fr-FR" b="1" dirty="0" err="1">
                <a:latin typeface="Times New Roman" pitchFamily="18" charset="0"/>
                <a:cs typeface="Times New Roman" pitchFamily="18" charset="0"/>
              </a:rPr>
              <a:t>struct</a:t>
            </a:r>
            <a:r>
              <a:rPr lang="fr-FR" b="1" dirty="0">
                <a:latin typeface="Times New Roman" pitchFamily="18" charset="0"/>
                <a:cs typeface="Times New Roman" pitchFamily="18" charset="0"/>
              </a:rPr>
              <a:t> </a:t>
            </a:r>
            <a:r>
              <a:rPr lang="fr-FR" b="1" dirty="0" err="1">
                <a:latin typeface="Times New Roman" pitchFamily="18" charset="0"/>
                <a:cs typeface="Times New Roman" pitchFamily="18" charset="0"/>
              </a:rPr>
              <a:t>element</a:t>
            </a:r>
            <a:r>
              <a:rPr lang="fr-FR" b="1" dirty="0">
                <a:latin typeface="Times New Roman" pitchFamily="18" charset="0"/>
                <a:cs typeface="Times New Roman" pitchFamily="18" charset="0"/>
              </a:rPr>
              <a:t> { </a:t>
            </a:r>
            <a:r>
              <a:rPr lang="fr-FR" b="1" dirty="0" err="1">
                <a:latin typeface="Times New Roman" pitchFamily="18" charset="0"/>
                <a:cs typeface="Times New Roman" pitchFamily="18" charset="0"/>
              </a:rPr>
              <a:t>element</a:t>
            </a:r>
            <a:r>
              <a:rPr lang="fr-FR" b="1" dirty="0">
                <a:latin typeface="Times New Roman" pitchFamily="18" charset="0"/>
                <a:cs typeface="Times New Roman" pitchFamily="18" charset="0"/>
              </a:rPr>
              <a:t> *suivant ;</a:t>
            </a:r>
          </a:p>
          <a:p>
            <a:pPr hangingPunct="0"/>
            <a:r>
              <a:rPr lang="fr-FR" b="1" dirty="0">
                <a:latin typeface="Times New Roman" pitchFamily="18" charset="0"/>
                <a:cs typeface="Times New Roman" pitchFamily="18" charset="0"/>
              </a:rPr>
              <a:t>                           </a:t>
            </a:r>
            <a:r>
              <a:rPr lang="fr-FR" b="1" dirty="0" err="1">
                <a:latin typeface="Times New Roman" pitchFamily="18" charset="0"/>
                <a:cs typeface="Times New Roman" pitchFamily="18" charset="0"/>
              </a:rPr>
              <a:t>void</a:t>
            </a:r>
            <a:r>
              <a:rPr lang="fr-FR" b="1" dirty="0">
                <a:latin typeface="Times New Roman" pitchFamily="18" charset="0"/>
                <a:cs typeface="Times New Roman" pitchFamily="18" charset="0"/>
              </a:rPr>
              <a:t> *contenu ;</a:t>
            </a:r>
          </a:p>
          <a:p>
            <a:pPr hangingPunct="0"/>
            <a:r>
              <a:rPr lang="fr-FR" b="1" dirty="0">
                <a:latin typeface="Times New Roman" pitchFamily="18" charset="0"/>
                <a:cs typeface="Times New Roman" pitchFamily="18" charset="0"/>
              </a:rPr>
              <a:t>} ;</a:t>
            </a:r>
          </a:p>
          <a:p>
            <a:pPr hangingPunct="0"/>
            <a:r>
              <a:rPr lang="fr-FR" b="1" dirty="0">
                <a:latin typeface="Times New Roman" pitchFamily="18" charset="0"/>
                <a:cs typeface="Times New Roman" pitchFamily="18" charset="0"/>
              </a:rPr>
              <a:t>class liste { </a:t>
            </a:r>
            <a:r>
              <a:rPr lang="fr-FR" b="1" dirty="0" err="1">
                <a:latin typeface="Times New Roman" pitchFamily="18" charset="0"/>
                <a:cs typeface="Times New Roman" pitchFamily="18" charset="0"/>
              </a:rPr>
              <a:t>element</a:t>
            </a:r>
            <a:r>
              <a:rPr lang="fr-FR" b="1" dirty="0">
                <a:latin typeface="Times New Roman" pitchFamily="18" charset="0"/>
                <a:cs typeface="Times New Roman" pitchFamily="18" charset="0"/>
              </a:rPr>
              <a:t> *</a:t>
            </a:r>
            <a:r>
              <a:rPr lang="fr-FR" b="1" dirty="0" err="1">
                <a:latin typeface="Times New Roman" pitchFamily="18" charset="0"/>
                <a:cs typeface="Times New Roman" pitchFamily="18" charset="0"/>
              </a:rPr>
              <a:t>debut</a:t>
            </a:r>
            <a:r>
              <a:rPr lang="fr-FR" b="1" dirty="0">
                <a:latin typeface="Times New Roman" pitchFamily="18" charset="0"/>
                <a:cs typeface="Times New Roman" pitchFamily="18" charset="0"/>
              </a:rPr>
              <a:t> ;</a:t>
            </a:r>
          </a:p>
          <a:p>
            <a:pPr hangingPunct="0"/>
            <a:r>
              <a:rPr lang="fr-FR" b="1" dirty="0">
                <a:latin typeface="Times New Roman" pitchFamily="18" charset="0"/>
                <a:cs typeface="Times New Roman" pitchFamily="18" charset="0"/>
              </a:rPr>
              <a:t>                    </a:t>
            </a:r>
            <a:r>
              <a:rPr lang="fr-FR" b="1" dirty="0" err="1">
                <a:latin typeface="Times New Roman" pitchFamily="18" charset="0"/>
                <a:cs typeface="Times New Roman" pitchFamily="18" charset="0"/>
              </a:rPr>
              <a:t>element</a:t>
            </a:r>
            <a:r>
              <a:rPr lang="fr-FR" b="1" dirty="0">
                <a:latin typeface="Times New Roman" pitchFamily="18" charset="0"/>
                <a:cs typeface="Times New Roman" pitchFamily="18" charset="0"/>
              </a:rPr>
              <a:t> *courant ;</a:t>
            </a:r>
          </a:p>
          <a:p>
            <a:pPr hangingPunct="0"/>
            <a:r>
              <a:rPr lang="fr-FR" b="1" dirty="0">
                <a:latin typeface="Times New Roman" pitchFamily="18" charset="0"/>
                <a:cs typeface="Times New Roman" pitchFamily="18" charset="0"/>
              </a:rPr>
              <a:t>  public : liste(){ </a:t>
            </a:r>
            <a:r>
              <a:rPr lang="fr-FR" b="1" dirty="0" err="1">
                <a:latin typeface="Times New Roman" pitchFamily="18" charset="0"/>
                <a:cs typeface="Times New Roman" pitchFamily="18" charset="0"/>
              </a:rPr>
              <a:t>debut</a:t>
            </a:r>
            <a:r>
              <a:rPr lang="fr-FR" b="1" dirty="0">
                <a:latin typeface="Times New Roman" pitchFamily="18" charset="0"/>
                <a:cs typeface="Times New Roman" pitchFamily="18" charset="0"/>
              </a:rPr>
              <a:t> = NULL ; courant = </a:t>
            </a:r>
            <a:r>
              <a:rPr lang="fr-FR" b="1" dirty="0" err="1">
                <a:latin typeface="Times New Roman" pitchFamily="18" charset="0"/>
                <a:cs typeface="Times New Roman" pitchFamily="18" charset="0"/>
              </a:rPr>
              <a:t>debut</a:t>
            </a:r>
            <a:r>
              <a:rPr lang="fr-FR" b="1" dirty="0">
                <a:latin typeface="Times New Roman" pitchFamily="18" charset="0"/>
                <a:cs typeface="Times New Roman" pitchFamily="18" charset="0"/>
              </a:rPr>
              <a:t> ;}</a:t>
            </a:r>
          </a:p>
          <a:p>
            <a:pPr hangingPunct="0"/>
            <a:r>
              <a:rPr lang="fr-FR" b="1" dirty="0">
                <a:latin typeface="Times New Roman" pitchFamily="18" charset="0"/>
                <a:cs typeface="Times New Roman" pitchFamily="18" charset="0"/>
              </a:rPr>
              <a:t>               ~liste() ;</a:t>
            </a:r>
          </a:p>
          <a:p>
            <a:pPr hangingPunct="0"/>
            <a:r>
              <a:rPr lang="fr-FR" b="1" dirty="0">
                <a:latin typeface="Times New Roman" pitchFamily="18" charset="0"/>
                <a:cs typeface="Times New Roman" pitchFamily="18" charset="0"/>
              </a:rPr>
              <a:t>               </a:t>
            </a:r>
            <a:r>
              <a:rPr lang="fr-FR" b="1" dirty="0" err="1">
                <a:latin typeface="Times New Roman" pitchFamily="18" charset="0"/>
                <a:cs typeface="Times New Roman" pitchFamily="18" charset="0"/>
              </a:rPr>
              <a:t>void</a:t>
            </a:r>
            <a:r>
              <a:rPr lang="fr-FR" b="1" dirty="0">
                <a:latin typeface="Times New Roman" pitchFamily="18" charset="0"/>
                <a:cs typeface="Times New Roman" pitchFamily="18" charset="0"/>
              </a:rPr>
              <a:t> ajoute(</a:t>
            </a:r>
            <a:r>
              <a:rPr lang="fr-FR" b="1" dirty="0" err="1">
                <a:latin typeface="Times New Roman" pitchFamily="18" charset="0"/>
                <a:cs typeface="Times New Roman" pitchFamily="18" charset="0"/>
              </a:rPr>
              <a:t>void</a:t>
            </a:r>
            <a:r>
              <a:rPr lang="fr-FR" b="1" dirty="0">
                <a:latin typeface="Times New Roman" pitchFamily="18" charset="0"/>
                <a:cs typeface="Times New Roman" pitchFamily="18" charset="0"/>
              </a:rPr>
              <a:t> *);</a:t>
            </a:r>
          </a:p>
          <a:p>
            <a:pPr hangingPunct="0"/>
            <a:r>
              <a:rPr lang="fr-FR" b="1" dirty="0">
                <a:latin typeface="Times New Roman" pitchFamily="18" charset="0"/>
                <a:cs typeface="Times New Roman" pitchFamily="18" charset="0"/>
              </a:rPr>
              <a:t>               </a:t>
            </a:r>
            <a:r>
              <a:rPr lang="fr-FR" b="1" dirty="0" err="1">
                <a:latin typeface="Times New Roman" pitchFamily="18" charset="0"/>
                <a:cs typeface="Times New Roman" pitchFamily="18" charset="0"/>
              </a:rPr>
              <a:t>void</a:t>
            </a:r>
            <a:r>
              <a:rPr lang="fr-FR" b="1" dirty="0">
                <a:latin typeface="Times New Roman" pitchFamily="18" charset="0"/>
                <a:cs typeface="Times New Roman" pitchFamily="18" charset="0"/>
              </a:rPr>
              <a:t> * premier(){ courant = </a:t>
            </a:r>
            <a:r>
              <a:rPr lang="fr-FR" b="1" dirty="0" err="1">
                <a:latin typeface="Times New Roman" pitchFamily="18" charset="0"/>
                <a:cs typeface="Times New Roman" pitchFamily="18" charset="0"/>
              </a:rPr>
              <a:t>debut</a:t>
            </a:r>
            <a:r>
              <a:rPr lang="fr-FR" b="1" dirty="0">
                <a:latin typeface="Times New Roman" pitchFamily="18" charset="0"/>
                <a:cs typeface="Times New Roman" pitchFamily="18" charset="0"/>
              </a:rPr>
              <a:t> ; return courant-&gt; contenu . ; }</a:t>
            </a:r>
          </a:p>
          <a:p>
            <a:pPr hangingPunct="0"/>
            <a:r>
              <a:rPr lang="fr-FR" b="1" dirty="0">
                <a:latin typeface="Times New Roman" pitchFamily="18" charset="0"/>
                <a:cs typeface="Times New Roman" pitchFamily="18" charset="0"/>
              </a:rPr>
              <a:t>               </a:t>
            </a:r>
            <a:r>
              <a:rPr lang="fr-FR" b="1" dirty="0" err="1">
                <a:latin typeface="Times New Roman" pitchFamily="18" charset="0"/>
                <a:cs typeface="Times New Roman" pitchFamily="18" charset="0"/>
              </a:rPr>
              <a:t>void</a:t>
            </a:r>
            <a:r>
              <a:rPr lang="fr-FR" b="1" dirty="0">
                <a:latin typeface="Times New Roman" pitchFamily="18" charset="0"/>
                <a:cs typeface="Times New Roman" pitchFamily="18" charset="0"/>
              </a:rPr>
              <a:t> *prochain(){ if(courant != NULL) courant = courant-&gt; suivant ; </a:t>
            </a:r>
          </a:p>
          <a:p>
            <a:pPr hangingPunct="0"/>
            <a:r>
              <a:rPr lang="fr-FR" b="1" dirty="0">
                <a:latin typeface="Times New Roman" pitchFamily="18" charset="0"/>
                <a:cs typeface="Times New Roman" pitchFamily="18" charset="0"/>
              </a:rPr>
              <a:t>                    return courant-&gt;contenu ; }</a:t>
            </a:r>
          </a:p>
          <a:p>
            <a:pPr hangingPunct="0"/>
            <a:r>
              <a:rPr lang="fr-FR" b="1" dirty="0">
                <a:latin typeface="Times New Roman" pitchFamily="18" charset="0"/>
                <a:cs typeface="Times New Roman" pitchFamily="18" charset="0"/>
              </a:rPr>
              <a:t>               </a:t>
            </a:r>
            <a:r>
              <a:rPr lang="fr-FR" b="1" dirty="0" err="1">
                <a:latin typeface="Times New Roman" pitchFamily="18" charset="0"/>
                <a:cs typeface="Times New Roman" pitchFamily="18" charset="0"/>
              </a:rPr>
              <a:t>int</a:t>
            </a:r>
            <a:r>
              <a:rPr lang="fr-FR" b="1" dirty="0">
                <a:latin typeface="Times New Roman" pitchFamily="18" charset="0"/>
                <a:cs typeface="Times New Roman" pitchFamily="18" charset="0"/>
              </a:rPr>
              <a:t> fini(){return (courant == NULL) ; }</a:t>
            </a:r>
          </a:p>
          <a:p>
            <a:pPr hangingPunct="0"/>
            <a:r>
              <a:rPr lang="fr-FR" b="1" dirty="0">
                <a:latin typeface="Times New Roman" pitchFamily="18" charset="0"/>
                <a:cs typeface="Times New Roman" pitchFamily="18" charset="0"/>
              </a:rPr>
              <a:t>} ;</a:t>
            </a:r>
          </a:p>
          <a:p>
            <a:pPr hangingPunct="0"/>
            <a:r>
              <a:rPr lang="fr-FR" b="1" dirty="0">
                <a:latin typeface="Times New Roman" pitchFamily="18" charset="0"/>
                <a:cs typeface="Times New Roman" pitchFamily="18" charset="0"/>
              </a:rPr>
              <a:t>liste ::~liste(){ </a:t>
            </a:r>
            <a:r>
              <a:rPr lang="fr-FR" b="1" dirty="0" err="1">
                <a:latin typeface="Times New Roman" pitchFamily="18" charset="0"/>
                <a:cs typeface="Times New Roman" pitchFamily="18" charset="0"/>
              </a:rPr>
              <a:t>element</a:t>
            </a:r>
            <a:r>
              <a:rPr lang="fr-FR" b="1" dirty="0">
                <a:latin typeface="Times New Roman" pitchFamily="18" charset="0"/>
                <a:cs typeface="Times New Roman" pitchFamily="18" charset="0"/>
              </a:rPr>
              <a:t> *</a:t>
            </a:r>
            <a:r>
              <a:rPr lang="fr-FR" b="1" dirty="0" err="1">
                <a:latin typeface="Times New Roman" pitchFamily="18" charset="0"/>
                <a:cs typeface="Times New Roman" pitchFamily="18" charset="0"/>
              </a:rPr>
              <a:t>suiv</a:t>
            </a:r>
            <a:r>
              <a:rPr lang="fr-FR" b="1" dirty="0">
                <a:latin typeface="Times New Roman" pitchFamily="18" charset="0"/>
                <a:cs typeface="Times New Roman" pitchFamily="18" charset="0"/>
              </a:rPr>
              <a:t> ; courant = </a:t>
            </a:r>
            <a:r>
              <a:rPr lang="fr-FR" b="1" dirty="0" err="1">
                <a:latin typeface="Times New Roman" pitchFamily="18" charset="0"/>
                <a:cs typeface="Times New Roman" pitchFamily="18" charset="0"/>
              </a:rPr>
              <a:t>debut</a:t>
            </a:r>
            <a:r>
              <a:rPr lang="fr-FR" b="1" dirty="0">
                <a:latin typeface="Times New Roman" pitchFamily="18" charset="0"/>
                <a:cs typeface="Times New Roman" pitchFamily="18" charset="0"/>
              </a:rPr>
              <a:t> ;</a:t>
            </a:r>
          </a:p>
          <a:p>
            <a:pPr hangingPunct="0"/>
            <a:r>
              <a:rPr lang="fr-FR" b="1" dirty="0">
                <a:latin typeface="Times New Roman" pitchFamily="18" charset="0"/>
                <a:cs typeface="Times New Roman" pitchFamily="18" charset="0"/>
              </a:rPr>
              <a:t>  </a:t>
            </a:r>
            <a:r>
              <a:rPr lang="fr-FR" b="1" dirty="0" err="1">
                <a:latin typeface="Times New Roman" pitchFamily="18" charset="0"/>
                <a:cs typeface="Times New Roman" pitchFamily="18" charset="0"/>
              </a:rPr>
              <a:t>while</a:t>
            </a:r>
            <a:r>
              <a:rPr lang="fr-FR" b="1" dirty="0">
                <a:latin typeface="Times New Roman" pitchFamily="18" charset="0"/>
                <a:cs typeface="Times New Roman" pitchFamily="18" charset="0"/>
              </a:rPr>
              <a:t>(courant != NULL){ </a:t>
            </a:r>
            <a:r>
              <a:rPr lang="fr-FR" b="1" dirty="0" err="1">
                <a:latin typeface="Times New Roman" pitchFamily="18" charset="0"/>
                <a:cs typeface="Times New Roman" pitchFamily="18" charset="0"/>
              </a:rPr>
              <a:t>suiv</a:t>
            </a:r>
            <a:r>
              <a:rPr lang="fr-FR" b="1" dirty="0">
                <a:latin typeface="Times New Roman" pitchFamily="18" charset="0"/>
                <a:cs typeface="Times New Roman" pitchFamily="18" charset="0"/>
              </a:rPr>
              <a:t> = courant-&gt;suivant ;</a:t>
            </a:r>
          </a:p>
          <a:p>
            <a:pPr hangingPunct="0"/>
            <a:r>
              <a:rPr lang="fr-FR" b="1" dirty="0">
                <a:latin typeface="Times New Roman" pitchFamily="18" charset="0"/>
                <a:cs typeface="Times New Roman" pitchFamily="18" charset="0"/>
              </a:rPr>
              <a:t>  </a:t>
            </a:r>
            <a:r>
              <a:rPr lang="fr-FR" b="1" dirty="0" err="1">
                <a:latin typeface="Times New Roman" pitchFamily="18" charset="0"/>
                <a:cs typeface="Times New Roman" pitchFamily="18" charset="0"/>
              </a:rPr>
              <a:t>delete</a:t>
            </a:r>
            <a:r>
              <a:rPr lang="fr-FR" b="1" dirty="0">
                <a:latin typeface="Times New Roman" pitchFamily="18" charset="0"/>
                <a:cs typeface="Times New Roman" pitchFamily="18" charset="0"/>
              </a:rPr>
              <a:t> courant ; courant = </a:t>
            </a:r>
            <a:r>
              <a:rPr lang="fr-FR" b="1" dirty="0" err="1">
                <a:latin typeface="Times New Roman" pitchFamily="18" charset="0"/>
                <a:cs typeface="Times New Roman" pitchFamily="18" charset="0"/>
              </a:rPr>
              <a:t>suiv</a:t>
            </a:r>
            <a:r>
              <a:rPr lang="fr-FR" b="1" dirty="0">
                <a:latin typeface="Times New Roman" pitchFamily="18" charset="0"/>
                <a:cs typeface="Times New Roman" pitchFamily="18" charset="0"/>
              </a:rPr>
              <a:t> ; }</a:t>
            </a:r>
          </a:p>
          <a:p>
            <a:pPr hangingPunct="0"/>
            <a:r>
              <a:rPr lang="fr-FR" b="1" dirty="0">
                <a:latin typeface="Times New Roman" pitchFamily="18" charset="0"/>
                <a:cs typeface="Times New Roman" pitchFamily="18" charset="0"/>
              </a:rPr>
              <a:t>}</a:t>
            </a: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6E8258A7-CA86-481B-9088-7761BD1AC277}" type="slidenum">
              <a:rPr lang="fr-FR" smtClean="0"/>
              <a:pPr/>
              <a:t>118</a:t>
            </a:fld>
            <a:endParaRPr lang="fr-FR"/>
          </a:p>
        </p:txBody>
      </p:sp>
      <p:sp>
        <p:nvSpPr>
          <p:cNvPr id="3" name="Rectangle 2"/>
          <p:cNvSpPr/>
          <p:nvPr/>
        </p:nvSpPr>
        <p:spPr>
          <a:xfrm>
            <a:off x="1" y="142852"/>
            <a:ext cx="9001156" cy="6463308"/>
          </a:xfrm>
          <a:prstGeom prst="rect">
            <a:avLst/>
          </a:prstGeom>
        </p:spPr>
        <p:txBody>
          <a:bodyPr wrap="square">
            <a:spAutoFit/>
          </a:bodyPr>
          <a:lstStyle/>
          <a:p>
            <a:pPr hangingPunct="0"/>
            <a:r>
              <a:rPr lang="fr-FR" dirty="0" err="1">
                <a:latin typeface="Times New Roman" pitchFamily="18" charset="0"/>
                <a:cs typeface="Times New Roman" pitchFamily="18" charset="0"/>
              </a:rPr>
              <a:t>void</a:t>
            </a:r>
            <a:r>
              <a:rPr lang="fr-FR" dirty="0">
                <a:latin typeface="Times New Roman" pitchFamily="18" charset="0"/>
                <a:cs typeface="Times New Roman" pitchFamily="18" charset="0"/>
              </a:rPr>
              <a:t> liste ::ajoute(</a:t>
            </a:r>
            <a:r>
              <a:rPr lang="fr-FR" dirty="0" err="1">
                <a:latin typeface="Times New Roman" pitchFamily="18" charset="0"/>
                <a:cs typeface="Times New Roman" pitchFamily="18" charset="0"/>
              </a:rPr>
              <a:t>void</a:t>
            </a:r>
            <a:r>
              <a:rPr lang="fr-FR" dirty="0">
                <a:latin typeface="Times New Roman" pitchFamily="18" charset="0"/>
                <a:cs typeface="Times New Roman" pitchFamily="18" charset="0"/>
              </a:rPr>
              <a:t> * chose) {</a:t>
            </a:r>
            <a:r>
              <a:rPr lang="en-GB" dirty="0">
                <a:latin typeface="Times New Roman" pitchFamily="18" charset="0"/>
                <a:cs typeface="Times New Roman" pitchFamily="18" charset="0"/>
              </a:rPr>
              <a:t>element *</a:t>
            </a:r>
            <a:r>
              <a:rPr lang="en-GB" dirty="0" err="1">
                <a:latin typeface="Times New Roman" pitchFamily="18" charset="0"/>
                <a:cs typeface="Times New Roman" pitchFamily="18" charset="0"/>
              </a:rPr>
              <a:t>adel</a:t>
            </a:r>
            <a:r>
              <a:rPr lang="en-GB" dirty="0">
                <a:latin typeface="Times New Roman" pitchFamily="18" charset="0"/>
                <a:cs typeface="Times New Roman" pitchFamily="18" charset="0"/>
              </a:rPr>
              <a:t> = new element ; </a:t>
            </a:r>
            <a:r>
              <a:rPr lang="en-GB" dirty="0" err="1">
                <a:latin typeface="Times New Roman" pitchFamily="18" charset="0"/>
                <a:cs typeface="Times New Roman" pitchFamily="18" charset="0"/>
              </a:rPr>
              <a:t>adel</a:t>
            </a:r>
            <a:r>
              <a:rPr lang="en-GB" dirty="0">
                <a:latin typeface="Times New Roman" pitchFamily="18" charset="0"/>
                <a:cs typeface="Times New Roman" pitchFamily="18" charset="0"/>
              </a:rPr>
              <a:t>-&gt;</a:t>
            </a:r>
            <a:r>
              <a:rPr lang="en-GB" dirty="0" err="1">
                <a:latin typeface="Times New Roman" pitchFamily="18" charset="0"/>
                <a:cs typeface="Times New Roman" pitchFamily="18" charset="0"/>
              </a:rPr>
              <a:t>suivant</a:t>
            </a:r>
            <a:r>
              <a:rPr lang="en-GB" dirty="0">
                <a:latin typeface="Times New Roman" pitchFamily="18" charset="0"/>
                <a:cs typeface="Times New Roman" pitchFamily="18" charset="0"/>
              </a:rPr>
              <a:t> = debut ;</a:t>
            </a:r>
            <a:endParaRPr lang="fr-FR" dirty="0">
              <a:latin typeface="Times New Roman" pitchFamily="18" charset="0"/>
              <a:cs typeface="Times New Roman" pitchFamily="18" charset="0"/>
            </a:endParaRPr>
          </a:p>
          <a:p>
            <a:pPr hangingPunct="0"/>
            <a:r>
              <a:rPr lang="en-GB" dirty="0">
                <a:latin typeface="Times New Roman" pitchFamily="18" charset="0"/>
                <a:cs typeface="Times New Roman" pitchFamily="18" charset="0"/>
              </a:rPr>
              <a:t>  </a:t>
            </a:r>
            <a:r>
              <a:rPr lang="fr-FR" dirty="0" err="1">
                <a:latin typeface="Times New Roman" pitchFamily="18" charset="0"/>
                <a:cs typeface="Times New Roman" pitchFamily="18" charset="0"/>
              </a:rPr>
              <a:t>adel</a:t>
            </a:r>
            <a:r>
              <a:rPr lang="fr-FR" dirty="0">
                <a:latin typeface="Times New Roman" pitchFamily="18" charset="0"/>
                <a:cs typeface="Times New Roman" pitchFamily="18" charset="0"/>
              </a:rPr>
              <a:t>-&gt; contenu = *chose ; </a:t>
            </a:r>
            <a:r>
              <a:rPr lang="fr-FR" dirty="0" err="1">
                <a:latin typeface="Times New Roman" pitchFamily="18" charset="0"/>
                <a:cs typeface="Times New Roman" pitchFamily="18" charset="0"/>
              </a:rPr>
              <a:t>debut</a:t>
            </a:r>
            <a:r>
              <a:rPr lang="fr-FR" dirty="0">
                <a:latin typeface="Times New Roman" pitchFamily="18" charset="0"/>
                <a:cs typeface="Times New Roman" pitchFamily="18" charset="0"/>
              </a:rPr>
              <a:t> = </a:t>
            </a:r>
            <a:r>
              <a:rPr lang="fr-FR" dirty="0" err="1">
                <a:latin typeface="Times New Roman" pitchFamily="18" charset="0"/>
                <a:cs typeface="Times New Roman" pitchFamily="18" charset="0"/>
              </a:rPr>
              <a:t>adel</a:t>
            </a:r>
            <a:r>
              <a:rPr lang="fr-FR" dirty="0">
                <a:latin typeface="Times New Roman" pitchFamily="18" charset="0"/>
                <a:cs typeface="Times New Roman" pitchFamily="18" charset="0"/>
              </a:rPr>
              <a:t> ;</a:t>
            </a:r>
          </a:p>
          <a:p>
            <a:pPr hangingPunct="0"/>
            <a:r>
              <a:rPr lang="fr-FR" dirty="0">
                <a:latin typeface="Times New Roman" pitchFamily="18" charset="0"/>
                <a:cs typeface="Times New Roman" pitchFamily="18" charset="0"/>
              </a:rPr>
              <a:t>}</a:t>
            </a:r>
          </a:p>
          <a:p>
            <a:pPr hangingPunct="0"/>
            <a:r>
              <a:rPr lang="fr-FR" dirty="0">
                <a:latin typeface="Times New Roman" pitchFamily="18" charset="0"/>
                <a:cs typeface="Times New Roman" pitchFamily="18" charset="0"/>
              </a:rPr>
              <a:t>class point{.</a:t>
            </a:r>
          </a:p>
          <a:p>
            <a:pPr hangingPunct="0"/>
            <a:r>
              <a:rPr lang="fr-FR" dirty="0">
                <a:latin typeface="Times New Roman" pitchFamily="18" charset="0"/>
                <a:cs typeface="Times New Roman" pitchFamily="18" charset="0"/>
              </a:rPr>
              <a:t>  </a:t>
            </a:r>
            <a:r>
              <a:rPr lang="fr-FR" dirty="0" err="1">
                <a:latin typeface="Times New Roman" pitchFamily="18" charset="0"/>
                <a:cs typeface="Times New Roman" pitchFamily="18" charset="0"/>
              </a:rPr>
              <a:t>int</a:t>
            </a:r>
            <a:r>
              <a:rPr lang="fr-FR" dirty="0">
                <a:latin typeface="Times New Roman" pitchFamily="18" charset="0"/>
                <a:cs typeface="Times New Roman" pitchFamily="18" charset="0"/>
              </a:rPr>
              <a:t> x, y ;</a:t>
            </a:r>
          </a:p>
          <a:p>
            <a:pPr hangingPunct="0"/>
            <a:r>
              <a:rPr lang="fr-FR" dirty="0">
                <a:latin typeface="Times New Roman" pitchFamily="18" charset="0"/>
                <a:cs typeface="Times New Roman" pitchFamily="18" charset="0"/>
              </a:rPr>
              <a:t>  public :</a:t>
            </a:r>
          </a:p>
          <a:p>
            <a:pPr hangingPunct="0"/>
            <a:r>
              <a:rPr lang="fr-FR" dirty="0">
                <a:latin typeface="Times New Roman" pitchFamily="18" charset="0"/>
                <a:cs typeface="Times New Roman" pitchFamily="18" charset="0"/>
              </a:rPr>
              <a:t>      point(</a:t>
            </a:r>
            <a:r>
              <a:rPr lang="fr-FR" dirty="0" err="1">
                <a:latin typeface="Times New Roman" pitchFamily="18" charset="0"/>
                <a:cs typeface="Times New Roman" pitchFamily="18" charset="0"/>
              </a:rPr>
              <a:t>int</a:t>
            </a:r>
            <a:r>
              <a:rPr lang="fr-FR" dirty="0">
                <a:latin typeface="Times New Roman" pitchFamily="18" charset="0"/>
                <a:cs typeface="Times New Roman" pitchFamily="18" charset="0"/>
              </a:rPr>
              <a:t> abs=0, </a:t>
            </a:r>
            <a:r>
              <a:rPr lang="fr-FR" dirty="0" err="1">
                <a:latin typeface="Times New Roman" pitchFamily="18" charset="0"/>
                <a:cs typeface="Times New Roman" pitchFamily="18" charset="0"/>
              </a:rPr>
              <a:t>int</a:t>
            </a:r>
            <a:r>
              <a:rPr lang="fr-FR" dirty="0">
                <a:latin typeface="Times New Roman" pitchFamily="18" charset="0"/>
                <a:cs typeface="Times New Roman" pitchFamily="18" charset="0"/>
              </a:rPr>
              <a:t> ord =0){ x = abs ; y = ord ; }</a:t>
            </a:r>
          </a:p>
          <a:p>
            <a:pPr hangingPunct="0"/>
            <a:r>
              <a:rPr lang="fr-FR" dirty="0">
                <a:latin typeface="Times New Roman" pitchFamily="18" charset="0"/>
                <a:cs typeface="Times New Roman" pitchFamily="18" charset="0"/>
              </a:rPr>
              <a:t>      </a:t>
            </a:r>
            <a:r>
              <a:rPr lang="fr-FR" dirty="0" err="1">
                <a:latin typeface="Times New Roman" pitchFamily="18" charset="0"/>
                <a:cs typeface="Times New Roman" pitchFamily="18" charset="0"/>
              </a:rPr>
              <a:t>void</a:t>
            </a:r>
            <a:r>
              <a:rPr lang="fr-FR" dirty="0">
                <a:latin typeface="Times New Roman" pitchFamily="18" charset="0"/>
                <a:cs typeface="Times New Roman" pitchFamily="18" charset="0"/>
              </a:rPr>
              <a:t> affiche(){cout&lt;&lt;</a:t>
            </a:r>
            <a:r>
              <a:rPr lang="fr-FR" dirty="0">
                <a:latin typeface="Times New Roman" pitchFamily="18" charset="0"/>
                <a:cs typeface="Times New Roman" pitchFamily="18" charset="0"/>
                <a:sym typeface="Symbol"/>
              </a:rPr>
              <a:t></a:t>
            </a:r>
            <a:r>
              <a:rPr lang="fr-FR" dirty="0">
                <a:latin typeface="Times New Roman" pitchFamily="18" charset="0"/>
                <a:cs typeface="Times New Roman" pitchFamily="18" charset="0"/>
              </a:rPr>
              <a:t>coordonnées : </a:t>
            </a:r>
            <a:r>
              <a:rPr lang="fr-FR" dirty="0">
                <a:latin typeface="Times New Roman" pitchFamily="18" charset="0"/>
                <a:cs typeface="Times New Roman" pitchFamily="18" charset="0"/>
                <a:sym typeface="Symbol"/>
              </a:rPr>
              <a:t></a:t>
            </a:r>
            <a:r>
              <a:rPr lang="fr-FR" dirty="0">
                <a:latin typeface="Times New Roman" pitchFamily="18" charset="0"/>
                <a:cs typeface="Times New Roman" pitchFamily="18" charset="0"/>
              </a:rPr>
              <a:t>&lt;&lt;x&lt;&lt;</a:t>
            </a:r>
            <a:r>
              <a:rPr lang="fr-FR" dirty="0">
                <a:latin typeface="Times New Roman" pitchFamily="18" charset="0"/>
                <a:cs typeface="Times New Roman" pitchFamily="18" charset="0"/>
                <a:sym typeface="Symbol"/>
              </a:rPr>
              <a:t></a:t>
            </a:r>
            <a:r>
              <a:rPr lang="fr-FR" dirty="0">
                <a:latin typeface="Times New Roman" pitchFamily="18" charset="0"/>
                <a:cs typeface="Times New Roman" pitchFamily="18" charset="0"/>
              </a:rPr>
              <a:t> </a:t>
            </a:r>
            <a:r>
              <a:rPr lang="fr-FR" dirty="0">
                <a:latin typeface="Times New Roman" pitchFamily="18" charset="0"/>
                <a:cs typeface="Times New Roman" pitchFamily="18" charset="0"/>
                <a:sym typeface="Symbol"/>
              </a:rPr>
              <a:t></a:t>
            </a:r>
            <a:r>
              <a:rPr lang="fr-FR" dirty="0">
                <a:latin typeface="Times New Roman" pitchFamily="18" charset="0"/>
                <a:cs typeface="Times New Roman" pitchFamily="18" charset="0"/>
              </a:rPr>
              <a:t>&lt;&lt;y&lt;&lt;</a:t>
            </a:r>
            <a:r>
              <a:rPr lang="fr-FR" dirty="0">
                <a:latin typeface="Times New Roman" pitchFamily="18" charset="0"/>
                <a:cs typeface="Times New Roman" pitchFamily="18" charset="0"/>
                <a:sym typeface="Symbol"/>
              </a:rPr>
              <a:t></a:t>
            </a:r>
            <a:r>
              <a:rPr lang="fr-FR" dirty="0">
                <a:latin typeface="Times New Roman" pitchFamily="18" charset="0"/>
                <a:cs typeface="Times New Roman" pitchFamily="18" charset="0"/>
              </a:rPr>
              <a:t>\n</a:t>
            </a:r>
            <a:r>
              <a:rPr lang="fr-FR" dirty="0">
                <a:latin typeface="Times New Roman" pitchFamily="18" charset="0"/>
                <a:cs typeface="Times New Roman" pitchFamily="18" charset="0"/>
                <a:sym typeface="Symbol"/>
              </a:rPr>
              <a:t></a:t>
            </a:r>
            <a:r>
              <a:rPr lang="fr-FR" dirty="0">
                <a:latin typeface="Times New Roman" pitchFamily="18" charset="0"/>
                <a:cs typeface="Times New Roman" pitchFamily="18" charset="0"/>
              </a:rPr>
              <a:t> ; }</a:t>
            </a:r>
          </a:p>
          <a:p>
            <a:pPr hangingPunct="0"/>
            <a:r>
              <a:rPr lang="fr-FR" dirty="0">
                <a:latin typeface="Times New Roman" pitchFamily="18" charset="0"/>
                <a:cs typeface="Times New Roman" pitchFamily="18" charset="0"/>
              </a:rPr>
              <a:t>} ;</a:t>
            </a:r>
          </a:p>
          <a:p>
            <a:pPr hangingPunct="0"/>
            <a:r>
              <a:rPr lang="fr-FR" dirty="0">
                <a:latin typeface="Times New Roman" pitchFamily="18" charset="0"/>
                <a:cs typeface="Times New Roman" pitchFamily="18" charset="0"/>
              </a:rPr>
              <a:t>class </a:t>
            </a:r>
            <a:r>
              <a:rPr lang="fr-FR" dirty="0" err="1">
                <a:latin typeface="Times New Roman" pitchFamily="18" charset="0"/>
                <a:cs typeface="Times New Roman" pitchFamily="18" charset="0"/>
              </a:rPr>
              <a:t>liste_points</a:t>
            </a:r>
            <a:r>
              <a:rPr lang="fr-FR" dirty="0">
                <a:latin typeface="Times New Roman" pitchFamily="18" charset="0"/>
                <a:cs typeface="Times New Roman" pitchFamily="18" charset="0"/>
              </a:rPr>
              <a:t> : public liste, public point{</a:t>
            </a:r>
          </a:p>
          <a:p>
            <a:pPr hangingPunct="0"/>
            <a:r>
              <a:rPr lang="fr-FR" dirty="0">
                <a:latin typeface="Times New Roman" pitchFamily="18" charset="0"/>
                <a:cs typeface="Times New Roman" pitchFamily="18" charset="0"/>
              </a:rPr>
              <a:t>      public : </a:t>
            </a:r>
            <a:r>
              <a:rPr lang="fr-FR" dirty="0" err="1">
                <a:latin typeface="Times New Roman" pitchFamily="18" charset="0"/>
                <a:cs typeface="Times New Roman" pitchFamily="18" charset="0"/>
              </a:rPr>
              <a:t>liste_points</a:t>
            </a:r>
            <a:r>
              <a:rPr lang="fr-FR" dirty="0">
                <a:latin typeface="Times New Roman" pitchFamily="18" charset="0"/>
                <a:cs typeface="Times New Roman" pitchFamily="18" charset="0"/>
              </a:rPr>
              <a:t>() ;</a:t>
            </a:r>
          </a:p>
          <a:p>
            <a:pPr hangingPunct="0"/>
            <a:r>
              <a:rPr lang="fr-FR" dirty="0">
                <a:latin typeface="Times New Roman" pitchFamily="18" charset="0"/>
                <a:cs typeface="Times New Roman" pitchFamily="18" charset="0"/>
              </a:rPr>
              <a:t>      </a:t>
            </a:r>
            <a:r>
              <a:rPr lang="fr-FR" dirty="0" err="1">
                <a:latin typeface="Times New Roman" pitchFamily="18" charset="0"/>
                <a:cs typeface="Times New Roman" pitchFamily="18" charset="0"/>
              </a:rPr>
              <a:t>void</a:t>
            </a:r>
            <a:r>
              <a:rPr lang="fr-FR" dirty="0">
                <a:latin typeface="Times New Roman" pitchFamily="18" charset="0"/>
                <a:cs typeface="Times New Roman" pitchFamily="18" charset="0"/>
              </a:rPr>
              <a:t> affiche() ;</a:t>
            </a:r>
          </a:p>
          <a:p>
            <a:pPr hangingPunct="0"/>
            <a:r>
              <a:rPr lang="fr-FR" dirty="0">
                <a:latin typeface="Times New Roman" pitchFamily="18" charset="0"/>
                <a:cs typeface="Times New Roman" pitchFamily="18" charset="0"/>
              </a:rPr>
              <a:t>} ;</a:t>
            </a:r>
          </a:p>
          <a:p>
            <a:pPr hangingPunct="0"/>
            <a:r>
              <a:rPr lang="fr-FR" dirty="0" err="1">
                <a:latin typeface="Times New Roman" pitchFamily="18" charset="0"/>
                <a:cs typeface="Times New Roman" pitchFamily="18" charset="0"/>
              </a:rPr>
              <a:t>void</a:t>
            </a:r>
            <a:r>
              <a:rPr lang="fr-FR" dirty="0">
                <a:latin typeface="Times New Roman" pitchFamily="18" charset="0"/>
                <a:cs typeface="Times New Roman" pitchFamily="18" charset="0"/>
              </a:rPr>
              <a:t> </a:t>
            </a:r>
            <a:r>
              <a:rPr lang="fr-FR" dirty="0" err="1">
                <a:latin typeface="Times New Roman" pitchFamily="18" charset="0"/>
                <a:cs typeface="Times New Roman" pitchFamily="18" charset="0"/>
              </a:rPr>
              <a:t>liste_points</a:t>
            </a:r>
            <a:r>
              <a:rPr lang="fr-FR" dirty="0">
                <a:latin typeface="Times New Roman" pitchFamily="18" charset="0"/>
                <a:cs typeface="Times New Roman" pitchFamily="18" charset="0"/>
              </a:rPr>
              <a:t> ::affiche(){</a:t>
            </a:r>
          </a:p>
          <a:p>
            <a:pPr hangingPunct="0"/>
            <a:r>
              <a:rPr lang="fr-FR" dirty="0">
                <a:latin typeface="Times New Roman" pitchFamily="18" charset="0"/>
                <a:cs typeface="Times New Roman" pitchFamily="18" charset="0"/>
              </a:rPr>
              <a:t>      point *</a:t>
            </a:r>
            <a:r>
              <a:rPr lang="fr-FR" dirty="0" err="1">
                <a:latin typeface="Times New Roman" pitchFamily="18" charset="0"/>
                <a:cs typeface="Times New Roman" pitchFamily="18" charset="0"/>
              </a:rPr>
              <a:t>ptr</a:t>
            </a:r>
            <a:r>
              <a:rPr lang="fr-FR" dirty="0">
                <a:latin typeface="Times New Roman" pitchFamily="18" charset="0"/>
                <a:cs typeface="Times New Roman" pitchFamily="18" charset="0"/>
              </a:rPr>
              <a:t> = (point*)premier ;</a:t>
            </a:r>
          </a:p>
          <a:p>
            <a:pPr hangingPunct="0"/>
            <a:r>
              <a:rPr lang="fr-FR" dirty="0">
                <a:latin typeface="Times New Roman" pitchFamily="18" charset="0"/>
                <a:cs typeface="Times New Roman" pitchFamily="18" charset="0"/>
              </a:rPr>
              <a:t>      </a:t>
            </a:r>
            <a:r>
              <a:rPr lang="fr-FR" dirty="0" err="1">
                <a:latin typeface="Times New Roman" pitchFamily="18" charset="0"/>
                <a:cs typeface="Times New Roman" pitchFamily="18" charset="0"/>
              </a:rPr>
              <a:t>while</a:t>
            </a:r>
            <a:r>
              <a:rPr lang="fr-FR" dirty="0">
                <a:latin typeface="Times New Roman" pitchFamily="18" charset="0"/>
                <a:cs typeface="Times New Roman" pitchFamily="18" charset="0"/>
              </a:rPr>
              <a:t>( !fini()){</a:t>
            </a:r>
            <a:r>
              <a:rPr lang="fr-FR" dirty="0" err="1">
                <a:latin typeface="Times New Roman" pitchFamily="18" charset="0"/>
                <a:cs typeface="Times New Roman" pitchFamily="18" charset="0"/>
              </a:rPr>
              <a:t>ptr</a:t>
            </a:r>
            <a:r>
              <a:rPr lang="fr-FR" dirty="0">
                <a:latin typeface="Times New Roman" pitchFamily="18" charset="0"/>
                <a:cs typeface="Times New Roman" pitchFamily="18" charset="0"/>
              </a:rPr>
              <a:t>-&gt;affiche() ; </a:t>
            </a:r>
            <a:r>
              <a:rPr lang="fr-FR" dirty="0" err="1">
                <a:latin typeface="Times New Roman" pitchFamily="18" charset="0"/>
                <a:cs typeface="Times New Roman" pitchFamily="18" charset="0"/>
              </a:rPr>
              <a:t>ptr</a:t>
            </a:r>
            <a:r>
              <a:rPr lang="fr-FR" dirty="0">
                <a:latin typeface="Times New Roman" pitchFamily="18" charset="0"/>
                <a:cs typeface="Times New Roman" pitchFamily="18" charset="0"/>
              </a:rPr>
              <a:t> = (point*)prochain() ;}</a:t>
            </a:r>
          </a:p>
          <a:p>
            <a:pPr hangingPunct="0"/>
            <a:r>
              <a:rPr lang="fr-FR" dirty="0">
                <a:latin typeface="Times New Roman" pitchFamily="18" charset="0"/>
                <a:cs typeface="Times New Roman" pitchFamily="18" charset="0"/>
              </a:rPr>
              <a:t>}</a:t>
            </a:r>
          </a:p>
          <a:p>
            <a:pPr hangingPunct="0"/>
            <a:r>
              <a:rPr lang="fr-FR" dirty="0">
                <a:latin typeface="Times New Roman" pitchFamily="18" charset="0"/>
                <a:cs typeface="Times New Roman" pitchFamily="18" charset="0"/>
              </a:rPr>
              <a:t>main(){</a:t>
            </a:r>
          </a:p>
          <a:p>
            <a:pPr hangingPunct="0"/>
            <a:r>
              <a:rPr lang="fr-FR" dirty="0">
                <a:latin typeface="Times New Roman" pitchFamily="18" charset="0"/>
                <a:cs typeface="Times New Roman" pitchFamily="18" charset="0"/>
              </a:rPr>
              <a:t>      </a:t>
            </a:r>
            <a:r>
              <a:rPr lang="fr-FR" dirty="0" err="1">
                <a:latin typeface="Times New Roman" pitchFamily="18" charset="0"/>
                <a:cs typeface="Times New Roman" pitchFamily="18" charset="0"/>
              </a:rPr>
              <a:t>liste_points</a:t>
            </a:r>
            <a:r>
              <a:rPr lang="fr-FR" dirty="0">
                <a:latin typeface="Times New Roman" pitchFamily="18" charset="0"/>
                <a:cs typeface="Times New Roman" pitchFamily="18" charset="0"/>
              </a:rPr>
              <a:t> l ; point a(2, 3), b(5, 9), c(0, 8) ;</a:t>
            </a:r>
          </a:p>
          <a:p>
            <a:pPr hangingPunct="0"/>
            <a:r>
              <a:rPr lang="fr-FR" dirty="0">
                <a:latin typeface="Times New Roman" pitchFamily="18" charset="0"/>
                <a:cs typeface="Times New Roman" pitchFamily="18" charset="0"/>
              </a:rPr>
              <a:t>      l-&gt;ajoute(&amp;a) ; l-&gt;affiche() ; cout&lt;&lt;</a:t>
            </a:r>
            <a:r>
              <a:rPr lang="fr-FR" dirty="0">
                <a:latin typeface="Times New Roman" pitchFamily="18" charset="0"/>
                <a:cs typeface="Times New Roman" pitchFamily="18" charset="0"/>
                <a:sym typeface="Symbol"/>
              </a:rPr>
              <a:t></a:t>
            </a:r>
            <a:r>
              <a:rPr lang="fr-FR" dirty="0">
                <a:latin typeface="Times New Roman" pitchFamily="18" charset="0"/>
                <a:cs typeface="Times New Roman" pitchFamily="18" charset="0"/>
              </a:rPr>
              <a:t>------------\n</a:t>
            </a:r>
            <a:r>
              <a:rPr lang="fr-FR" dirty="0">
                <a:latin typeface="Times New Roman" pitchFamily="18" charset="0"/>
                <a:cs typeface="Times New Roman" pitchFamily="18" charset="0"/>
                <a:sym typeface="Symbol"/>
              </a:rPr>
              <a:t></a:t>
            </a:r>
            <a:r>
              <a:rPr lang="fr-FR" dirty="0">
                <a:latin typeface="Times New Roman" pitchFamily="18" charset="0"/>
                <a:cs typeface="Times New Roman" pitchFamily="18" charset="0"/>
              </a:rPr>
              <a:t> ;</a:t>
            </a:r>
          </a:p>
          <a:p>
            <a:pPr hangingPunct="0"/>
            <a:r>
              <a:rPr lang="fr-FR" dirty="0">
                <a:latin typeface="Times New Roman" pitchFamily="18" charset="0"/>
                <a:cs typeface="Times New Roman" pitchFamily="18" charset="0"/>
              </a:rPr>
              <a:t>      l-&gt;ajoute(&amp;b) ; l-&gt;affiche() ; cout&lt;&lt;</a:t>
            </a:r>
            <a:r>
              <a:rPr lang="fr-FR" dirty="0">
                <a:latin typeface="Times New Roman" pitchFamily="18" charset="0"/>
                <a:cs typeface="Times New Roman" pitchFamily="18" charset="0"/>
                <a:sym typeface="Symbol"/>
              </a:rPr>
              <a:t></a:t>
            </a:r>
            <a:r>
              <a:rPr lang="fr-FR" dirty="0">
                <a:latin typeface="Times New Roman" pitchFamily="18" charset="0"/>
                <a:cs typeface="Times New Roman" pitchFamily="18" charset="0"/>
              </a:rPr>
              <a:t>------------\n</a:t>
            </a:r>
            <a:r>
              <a:rPr lang="fr-FR" dirty="0">
                <a:latin typeface="Times New Roman" pitchFamily="18" charset="0"/>
                <a:cs typeface="Times New Roman" pitchFamily="18" charset="0"/>
                <a:sym typeface="Symbol"/>
              </a:rPr>
              <a:t></a:t>
            </a:r>
            <a:r>
              <a:rPr lang="fr-FR" dirty="0">
                <a:latin typeface="Times New Roman" pitchFamily="18" charset="0"/>
                <a:cs typeface="Times New Roman" pitchFamily="18" charset="0"/>
              </a:rPr>
              <a:t> ;</a:t>
            </a:r>
          </a:p>
          <a:p>
            <a:pPr hangingPunct="0"/>
            <a:r>
              <a:rPr lang="fr-FR" dirty="0">
                <a:latin typeface="Times New Roman" pitchFamily="18" charset="0"/>
                <a:cs typeface="Times New Roman" pitchFamily="18" charset="0"/>
              </a:rPr>
              <a:t>      l-&gt;ajoute(&amp;c) ; l-&gt;affiche() ; cout&lt;&lt;</a:t>
            </a:r>
            <a:r>
              <a:rPr lang="fr-FR" dirty="0">
                <a:latin typeface="Times New Roman" pitchFamily="18" charset="0"/>
                <a:cs typeface="Times New Roman" pitchFamily="18" charset="0"/>
                <a:sym typeface="Symbol"/>
              </a:rPr>
              <a:t></a:t>
            </a:r>
            <a:r>
              <a:rPr lang="fr-FR" dirty="0">
                <a:latin typeface="Times New Roman" pitchFamily="18" charset="0"/>
                <a:cs typeface="Times New Roman" pitchFamily="18" charset="0"/>
              </a:rPr>
              <a:t>------------\n</a:t>
            </a:r>
            <a:r>
              <a:rPr lang="fr-FR" dirty="0">
                <a:latin typeface="Times New Roman" pitchFamily="18" charset="0"/>
                <a:cs typeface="Times New Roman" pitchFamily="18" charset="0"/>
                <a:sym typeface="Symbol"/>
              </a:rPr>
              <a:t></a:t>
            </a:r>
            <a:r>
              <a:rPr lang="fr-FR" dirty="0">
                <a:latin typeface="Times New Roman" pitchFamily="18" charset="0"/>
                <a:cs typeface="Times New Roman" pitchFamily="18" charset="0"/>
              </a:rPr>
              <a:t> ;</a:t>
            </a:r>
          </a:p>
          <a:p>
            <a:pPr hangingPunct="0"/>
            <a:r>
              <a:rPr lang="fr-FR" dirty="0">
                <a:latin typeface="Times New Roman" pitchFamily="18" charset="0"/>
                <a:cs typeface="Times New Roman" pitchFamily="18" charset="0"/>
              </a:rPr>
              <a:t>}</a:t>
            </a: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6E8258A7-CA86-481B-9088-7761BD1AC277}" type="slidenum">
              <a:rPr lang="fr-FR" smtClean="0"/>
              <a:pPr/>
              <a:t>119</a:t>
            </a:fld>
            <a:endParaRPr lang="fr-FR"/>
          </a:p>
        </p:txBody>
      </p:sp>
      <p:sp>
        <p:nvSpPr>
          <p:cNvPr id="3" name="Rectangle 2"/>
          <p:cNvSpPr/>
          <p:nvPr/>
        </p:nvSpPr>
        <p:spPr>
          <a:xfrm>
            <a:off x="71438" y="285728"/>
            <a:ext cx="9001156" cy="6463308"/>
          </a:xfrm>
          <a:prstGeom prst="rect">
            <a:avLst/>
          </a:prstGeom>
        </p:spPr>
        <p:txBody>
          <a:bodyPr wrap="square">
            <a:spAutoFit/>
          </a:bodyPr>
          <a:lstStyle/>
          <a:p>
            <a:pPr lvl="0" algn="just" fontAlgn="base">
              <a:spcBef>
                <a:spcPct val="0"/>
              </a:spcBef>
              <a:spcAft>
                <a:spcPct val="0"/>
              </a:spcAft>
              <a:tabLst>
                <a:tab pos="228600" algn="l"/>
              </a:tabLst>
            </a:pPr>
            <a:r>
              <a:rPr lang="fr-FR" b="1" dirty="0">
                <a:latin typeface="Times New Roman" pitchFamily="18" charset="0"/>
                <a:cs typeface="Times New Roman" pitchFamily="18" charset="0"/>
              </a:rPr>
              <a:t>12. Exceptions</a:t>
            </a:r>
          </a:p>
          <a:p>
            <a:pPr lvl="0" algn="just" fontAlgn="base">
              <a:spcBef>
                <a:spcPct val="0"/>
              </a:spcBef>
              <a:spcAft>
                <a:spcPct val="0"/>
              </a:spcAft>
              <a:tabLst>
                <a:tab pos="228600" algn="l"/>
              </a:tabLst>
            </a:pPr>
            <a:endParaRPr lang="fr-FR" b="1" dirty="0">
              <a:latin typeface="Times New Roman" pitchFamily="18" charset="0"/>
              <a:cs typeface="Times New Roman" pitchFamily="18" charset="0"/>
            </a:endParaRPr>
          </a:p>
          <a:p>
            <a:pPr lvl="0" algn="just" eaLnBrk="0" fontAlgn="base" hangingPunct="0">
              <a:spcBef>
                <a:spcPct val="0"/>
              </a:spcBef>
              <a:spcAft>
                <a:spcPct val="0"/>
              </a:spcAft>
              <a:tabLst>
                <a:tab pos="228600" algn="l"/>
              </a:tabLst>
            </a:pPr>
            <a:r>
              <a:rPr lang="fr-FR" b="1" dirty="0">
                <a:latin typeface="Times New Roman" pitchFamily="18" charset="0"/>
                <a:cs typeface="Times New Roman" pitchFamily="18" charset="0"/>
              </a:rPr>
              <a:t>12.1. Principe et syntaxe</a:t>
            </a:r>
          </a:p>
          <a:p>
            <a:pPr lvl="0" algn="just" eaLnBrk="0" fontAlgn="base" hangingPunct="0">
              <a:spcBef>
                <a:spcPct val="0"/>
              </a:spcBef>
              <a:spcAft>
                <a:spcPct val="0"/>
              </a:spcAft>
              <a:tabLst>
                <a:tab pos="228600" algn="l"/>
              </a:tabLst>
            </a:pPr>
            <a:r>
              <a:rPr lang="fr-FR" dirty="0">
                <a:latin typeface="Times New Roman" pitchFamily="18" charset="0"/>
                <a:ea typeface="Times New Roman" pitchFamily="18" charset="0"/>
                <a:cs typeface="Times New Roman" pitchFamily="18" charset="0"/>
              </a:rPr>
              <a:t>Le modèle de gestion des </a:t>
            </a:r>
            <a:r>
              <a:rPr lang="fr-FR" b="1" dirty="0">
                <a:latin typeface="Times New Roman" pitchFamily="18" charset="0"/>
                <a:ea typeface="Times New Roman" pitchFamily="18" charset="0"/>
                <a:cs typeface="Times New Roman" pitchFamily="18" charset="0"/>
              </a:rPr>
              <a:t>exceptions</a:t>
            </a:r>
            <a:r>
              <a:rPr lang="fr-FR" dirty="0">
                <a:latin typeface="Times New Roman" pitchFamily="18" charset="0"/>
                <a:ea typeface="Times New Roman" pitchFamily="18" charset="0"/>
                <a:cs typeface="Times New Roman" pitchFamily="18" charset="0"/>
              </a:rPr>
              <a:t> de terminaison est </a:t>
            </a:r>
            <a:r>
              <a:rPr lang="fr-FR" dirty="0">
                <a:latin typeface="Times New Roman" pitchFamily="18" charset="0"/>
                <a:cs typeface="Times New Roman" pitchFamily="18" charset="0"/>
              </a:rPr>
              <a:t>un moyen de traiter les </a:t>
            </a:r>
            <a:r>
              <a:rPr lang="fr-FR" b="1" dirty="0">
                <a:latin typeface="Times New Roman" pitchFamily="18" charset="0"/>
                <a:cs typeface="Times New Roman" pitchFamily="18" charset="0"/>
              </a:rPr>
              <a:t>erreurs</a:t>
            </a:r>
            <a:r>
              <a:rPr lang="fr-FR" dirty="0">
                <a:latin typeface="Times New Roman" pitchFamily="18" charset="0"/>
                <a:cs typeface="Times New Roman" pitchFamily="18" charset="0"/>
              </a:rPr>
              <a:t> qui peuvent survenir dans un programme.</a:t>
            </a:r>
          </a:p>
          <a:p>
            <a:r>
              <a:rPr lang="fr-FR" b="1" dirty="0">
                <a:latin typeface="Times New Roman" pitchFamily="18" charset="0"/>
                <a:cs typeface="Times New Roman" pitchFamily="18" charset="0"/>
              </a:rPr>
              <a:t>Exemple d'erreur d'implémentation</a:t>
            </a:r>
            <a:endParaRPr lang="fr-FR" dirty="0">
              <a:latin typeface="Times New Roman" pitchFamily="18" charset="0"/>
              <a:cs typeface="Times New Roman" pitchFamily="18" charset="0"/>
            </a:endParaRPr>
          </a:p>
          <a:p>
            <a:r>
              <a:rPr lang="fr-FR" dirty="0">
                <a:latin typeface="Times New Roman" pitchFamily="18" charset="0"/>
                <a:cs typeface="Times New Roman" pitchFamily="18" charset="0"/>
              </a:rPr>
              <a:t>En créant une calculatrice, nous codons la division de 2 nombres entiers.</a:t>
            </a:r>
          </a:p>
          <a:p>
            <a:r>
              <a:rPr lang="fr-FR" dirty="0" err="1">
                <a:latin typeface="Times New Roman" pitchFamily="18" charset="0"/>
                <a:cs typeface="Times New Roman" pitchFamily="18" charset="0"/>
              </a:rPr>
              <a:t>int</a:t>
            </a:r>
            <a:r>
              <a:rPr lang="fr-FR" dirty="0">
                <a:latin typeface="Times New Roman" pitchFamily="18" charset="0"/>
                <a:cs typeface="Times New Roman" pitchFamily="18" charset="0"/>
              </a:rPr>
              <a:t> division(</a:t>
            </a:r>
            <a:r>
              <a:rPr lang="fr-FR" dirty="0" err="1">
                <a:latin typeface="Times New Roman" pitchFamily="18" charset="0"/>
                <a:cs typeface="Times New Roman" pitchFamily="18" charset="0"/>
              </a:rPr>
              <a:t>int</a:t>
            </a:r>
            <a:r>
              <a:rPr lang="fr-FR" dirty="0">
                <a:latin typeface="Times New Roman" pitchFamily="18" charset="0"/>
                <a:cs typeface="Times New Roman" pitchFamily="18" charset="0"/>
              </a:rPr>
              <a:t> </a:t>
            </a:r>
            <a:r>
              <a:rPr lang="fr-FR" dirty="0" err="1">
                <a:latin typeface="Times New Roman" pitchFamily="18" charset="0"/>
                <a:cs typeface="Times New Roman" pitchFamily="18" charset="0"/>
              </a:rPr>
              <a:t>a,int</a:t>
            </a:r>
            <a:r>
              <a:rPr lang="fr-FR" dirty="0">
                <a:latin typeface="Times New Roman" pitchFamily="18" charset="0"/>
                <a:cs typeface="Times New Roman" pitchFamily="18" charset="0"/>
              </a:rPr>
              <a:t> b)</a:t>
            </a:r>
          </a:p>
          <a:p>
            <a:r>
              <a:rPr lang="en-GB" dirty="0">
                <a:latin typeface="Times New Roman" pitchFamily="18" charset="0"/>
                <a:cs typeface="Times New Roman" pitchFamily="18" charset="0"/>
              </a:rPr>
              <a:t>{ </a:t>
            </a:r>
            <a:r>
              <a:rPr lang="en-GB" b="1" dirty="0">
                <a:latin typeface="Times New Roman" pitchFamily="18" charset="0"/>
                <a:cs typeface="Times New Roman" pitchFamily="18" charset="0"/>
              </a:rPr>
              <a:t>return </a:t>
            </a:r>
            <a:r>
              <a:rPr lang="en-GB" dirty="0">
                <a:latin typeface="Times New Roman" pitchFamily="18" charset="0"/>
                <a:cs typeface="Times New Roman" pitchFamily="18" charset="0"/>
              </a:rPr>
              <a:t>a/b;</a:t>
            </a:r>
            <a:endParaRPr lang="fr-FR" dirty="0">
              <a:latin typeface="Times New Roman" pitchFamily="18" charset="0"/>
              <a:cs typeface="Times New Roman" pitchFamily="18" charset="0"/>
            </a:endParaRPr>
          </a:p>
          <a:p>
            <a:r>
              <a:rPr lang="en-GB" dirty="0">
                <a:latin typeface="Times New Roman" pitchFamily="18" charset="0"/>
                <a:cs typeface="Times New Roman" pitchFamily="18" charset="0"/>
              </a:rPr>
              <a:t>}</a:t>
            </a:r>
            <a:endParaRPr lang="fr-FR" dirty="0">
              <a:latin typeface="Times New Roman" pitchFamily="18" charset="0"/>
              <a:cs typeface="Times New Roman" pitchFamily="18" charset="0"/>
            </a:endParaRPr>
          </a:p>
          <a:p>
            <a:r>
              <a:rPr lang="en-GB" dirty="0" err="1">
                <a:latin typeface="Times New Roman" pitchFamily="18" charset="0"/>
                <a:cs typeface="Times New Roman" pitchFamily="18" charset="0"/>
              </a:rPr>
              <a:t>int</a:t>
            </a:r>
            <a:r>
              <a:rPr lang="en-GB" dirty="0">
                <a:latin typeface="Times New Roman" pitchFamily="18" charset="0"/>
                <a:cs typeface="Times New Roman" pitchFamily="18" charset="0"/>
              </a:rPr>
              <a:t> main(){ </a:t>
            </a:r>
            <a:r>
              <a:rPr lang="en-GB" dirty="0" err="1">
                <a:latin typeface="Times New Roman" pitchFamily="18" charset="0"/>
                <a:cs typeface="Times New Roman" pitchFamily="18" charset="0"/>
              </a:rPr>
              <a:t>int</a:t>
            </a:r>
            <a:r>
              <a:rPr lang="en-GB" dirty="0">
                <a:latin typeface="Times New Roman" pitchFamily="18" charset="0"/>
                <a:cs typeface="Times New Roman" pitchFamily="18" charset="0"/>
              </a:rPr>
              <a:t> a, b;</a:t>
            </a:r>
            <a:endParaRPr lang="fr-FR" dirty="0">
              <a:latin typeface="Times New Roman" pitchFamily="18" charset="0"/>
              <a:cs typeface="Times New Roman" pitchFamily="18" charset="0"/>
            </a:endParaRPr>
          </a:p>
          <a:p>
            <a:r>
              <a:rPr lang="fr-FR" dirty="0">
                <a:latin typeface="Times New Roman" pitchFamily="18" charset="0"/>
                <a:cs typeface="Times New Roman" pitchFamily="18" charset="0"/>
              </a:rPr>
              <a:t>cout &lt;&lt; "Valeur pour a : "; </a:t>
            </a:r>
            <a:r>
              <a:rPr lang="fr-FR" dirty="0" err="1">
                <a:latin typeface="Times New Roman" pitchFamily="18" charset="0"/>
                <a:cs typeface="Times New Roman" pitchFamily="18" charset="0"/>
              </a:rPr>
              <a:t>cin</a:t>
            </a:r>
            <a:r>
              <a:rPr lang="fr-FR" dirty="0">
                <a:latin typeface="Times New Roman" pitchFamily="18" charset="0"/>
                <a:cs typeface="Times New Roman" pitchFamily="18" charset="0"/>
              </a:rPr>
              <a:t> &gt;&gt; a;</a:t>
            </a:r>
          </a:p>
          <a:p>
            <a:r>
              <a:rPr lang="fr-FR" dirty="0">
                <a:latin typeface="Times New Roman" pitchFamily="18" charset="0"/>
                <a:cs typeface="Times New Roman" pitchFamily="18" charset="0"/>
              </a:rPr>
              <a:t>cout &lt;&lt; "Valeur pour b : "; </a:t>
            </a:r>
            <a:r>
              <a:rPr lang="fr-FR" dirty="0" err="1">
                <a:latin typeface="Times New Roman" pitchFamily="18" charset="0"/>
                <a:cs typeface="Times New Roman" pitchFamily="18" charset="0"/>
              </a:rPr>
              <a:t>cin</a:t>
            </a:r>
            <a:r>
              <a:rPr lang="fr-FR" dirty="0">
                <a:latin typeface="Times New Roman" pitchFamily="18" charset="0"/>
                <a:cs typeface="Times New Roman" pitchFamily="18" charset="0"/>
              </a:rPr>
              <a:t> &gt;&gt; b;</a:t>
            </a:r>
          </a:p>
          <a:p>
            <a:r>
              <a:rPr lang="en-GB" dirty="0" err="1">
                <a:latin typeface="Times New Roman" pitchFamily="18" charset="0"/>
                <a:cs typeface="Times New Roman" pitchFamily="18" charset="0"/>
              </a:rPr>
              <a:t>cout</a:t>
            </a:r>
            <a:r>
              <a:rPr lang="en-GB" dirty="0">
                <a:latin typeface="Times New Roman" pitchFamily="18" charset="0"/>
                <a:cs typeface="Times New Roman" pitchFamily="18" charset="0"/>
              </a:rPr>
              <a:t> &lt;&lt; a &lt;&lt; " / " &lt;&lt; b &lt;&lt; " = " &lt;&lt; division(</a:t>
            </a:r>
            <a:r>
              <a:rPr lang="en-GB" dirty="0" err="1">
                <a:latin typeface="Times New Roman" pitchFamily="18" charset="0"/>
                <a:cs typeface="Times New Roman" pitchFamily="18" charset="0"/>
              </a:rPr>
              <a:t>a,b</a:t>
            </a:r>
            <a:r>
              <a:rPr lang="en-GB" dirty="0">
                <a:latin typeface="Times New Roman" pitchFamily="18" charset="0"/>
                <a:cs typeface="Times New Roman" pitchFamily="18" charset="0"/>
              </a:rPr>
              <a:t>) &lt;&lt; </a:t>
            </a:r>
            <a:r>
              <a:rPr lang="en-GB" dirty="0" err="1">
                <a:latin typeface="Times New Roman" pitchFamily="18" charset="0"/>
                <a:cs typeface="Times New Roman" pitchFamily="18" charset="0"/>
              </a:rPr>
              <a:t>endl</a:t>
            </a:r>
            <a:r>
              <a:rPr lang="en-GB" dirty="0">
                <a:latin typeface="Times New Roman" pitchFamily="18" charset="0"/>
                <a:cs typeface="Times New Roman" pitchFamily="18" charset="0"/>
              </a:rPr>
              <a:t>;</a:t>
            </a:r>
            <a:endParaRPr lang="fr-FR" dirty="0">
              <a:latin typeface="Times New Roman" pitchFamily="18" charset="0"/>
              <a:cs typeface="Times New Roman" pitchFamily="18" charset="0"/>
            </a:endParaRPr>
          </a:p>
          <a:p>
            <a:r>
              <a:rPr lang="en-GB" b="1" dirty="0">
                <a:latin typeface="Times New Roman" pitchFamily="18" charset="0"/>
                <a:cs typeface="Times New Roman" pitchFamily="18" charset="0"/>
              </a:rPr>
              <a:t>return </a:t>
            </a:r>
            <a:r>
              <a:rPr lang="en-GB" dirty="0">
                <a:latin typeface="Times New Roman" pitchFamily="18" charset="0"/>
                <a:cs typeface="Times New Roman" pitchFamily="18" charset="0"/>
              </a:rPr>
              <a:t>0;</a:t>
            </a:r>
            <a:endParaRPr lang="fr-FR" dirty="0">
              <a:latin typeface="Times New Roman" pitchFamily="18" charset="0"/>
              <a:cs typeface="Times New Roman" pitchFamily="18" charset="0"/>
            </a:endParaRPr>
          </a:p>
          <a:p>
            <a:r>
              <a:rPr lang="fr-FR" dirty="0">
                <a:latin typeface="Times New Roman" pitchFamily="18" charset="0"/>
                <a:cs typeface="Times New Roman" pitchFamily="18" charset="0"/>
              </a:rPr>
              <a:t>}</a:t>
            </a:r>
          </a:p>
          <a:p>
            <a:pPr lvl="0" algn="just" eaLnBrk="0" fontAlgn="base" hangingPunct="0">
              <a:spcBef>
                <a:spcPct val="0"/>
              </a:spcBef>
              <a:spcAft>
                <a:spcPct val="0"/>
              </a:spcAft>
              <a:tabLst>
                <a:tab pos="228600" algn="l"/>
              </a:tabLst>
            </a:pPr>
            <a:r>
              <a:rPr lang="en-GB" dirty="0">
                <a:latin typeface="Times New Roman" pitchFamily="18" charset="0"/>
                <a:cs typeface="Times New Roman" pitchFamily="18" charset="0"/>
              </a:rPr>
              <a:t>// Correct </a:t>
            </a:r>
            <a:r>
              <a:rPr lang="en-GB" dirty="0" err="1">
                <a:latin typeface="Times New Roman" pitchFamily="18" charset="0"/>
                <a:cs typeface="Times New Roman" pitchFamily="18" charset="0"/>
              </a:rPr>
              <a:t>sauf</a:t>
            </a:r>
            <a:r>
              <a:rPr lang="en-GB" dirty="0">
                <a:latin typeface="Times New Roman" pitchFamily="18" charset="0"/>
                <a:cs typeface="Times New Roman" pitchFamily="18" charset="0"/>
              </a:rPr>
              <a:t> </a:t>
            </a:r>
            <a:r>
              <a:rPr lang="en-GB" dirty="0" err="1">
                <a:latin typeface="Times New Roman" pitchFamily="18" charset="0"/>
                <a:cs typeface="Times New Roman" pitchFamily="18" charset="0"/>
              </a:rPr>
              <a:t>si</a:t>
            </a:r>
            <a:r>
              <a:rPr lang="en-GB" dirty="0">
                <a:latin typeface="Times New Roman" pitchFamily="18" charset="0"/>
                <a:cs typeface="Times New Roman" pitchFamily="18" charset="0"/>
              </a:rPr>
              <a:t> b=0.</a:t>
            </a:r>
          </a:p>
          <a:p>
            <a:pPr lvl="0" algn="just" eaLnBrk="0" fontAlgn="base" hangingPunct="0">
              <a:spcBef>
                <a:spcPct val="0"/>
              </a:spcBef>
              <a:spcAft>
                <a:spcPct val="0"/>
              </a:spcAft>
              <a:tabLst>
                <a:tab pos="228600" algn="l"/>
              </a:tabLst>
            </a:pPr>
            <a:r>
              <a:rPr lang="en-GB" b="1" dirty="0">
                <a:latin typeface="Times New Roman" pitchFamily="18" charset="0"/>
                <a:cs typeface="Times New Roman" pitchFamily="18" charset="0"/>
              </a:rPr>
              <a:t>Solutions</a:t>
            </a:r>
          </a:p>
          <a:p>
            <a:r>
              <a:rPr lang="fr-FR" dirty="0">
                <a:latin typeface="Times New Roman" pitchFamily="18" charset="0"/>
                <a:cs typeface="Times New Roman" pitchFamily="18" charset="0"/>
              </a:rPr>
              <a:t>1) </a:t>
            </a:r>
            <a:r>
              <a:rPr lang="fr-FR" dirty="0" err="1">
                <a:latin typeface="Times New Roman" pitchFamily="18" charset="0"/>
                <a:cs typeface="Times New Roman" pitchFamily="18" charset="0"/>
              </a:rPr>
              <a:t>int</a:t>
            </a:r>
            <a:r>
              <a:rPr lang="fr-FR" dirty="0">
                <a:latin typeface="Times New Roman" pitchFamily="18" charset="0"/>
                <a:cs typeface="Times New Roman" pitchFamily="18" charset="0"/>
              </a:rPr>
              <a:t> division(</a:t>
            </a:r>
            <a:r>
              <a:rPr lang="fr-FR" dirty="0" err="1">
                <a:latin typeface="Times New Roman" pitchFamily="18" charset="0"/>
                <a:cs typeface="Times New Roman" pitchFamily="18" charset="0"/>
              </a:rPr>
              <a:t>int</a:t>
            </a:r>
            <a:r>
              <a:rPr lang="fr-FR" dirty="0">
                <a:latin typeface="Times New Roman" pitchFamily="18" charset="0"/>
                <a:cs typeface="Times New Roman" pitchFamily="18" charset="0"/>
              </a:rPr>
              <a:t> </a:t>
            </a:r>
            <a:r>
              <a:rPr lang="fr-FR" dirty="0" err="1">
                <a:latin typeface="Times New Roman" pitchFamily="18" charset="0"/>
                <a:cs typeface="Times New Roman" pitchFamily="18" charset="0"/>
              </a:rPr>
              <a:t>a,int</a:t>
            </a:r>
            <a:r>
              <a:rPr lang="fr-FR" dirty="0">
                <a:latin typeface="Times New Roman" pitchFamily="18" charset="0"/>
                <a:cs typeface="Times New Roman" pitchFamily="18" charset="0"/>
              </a:rPr>
              <a:t> b) </a:t>
            </a:r>
            <a:r>
              <a:rPr lang="fr-FR" i="1" dirty="0">
                <a:latin typeface="Times New Roman" pitchFamily="18" charset="0"/>
                <a:cs typeface="Times New Roman" pitchFamily="18" charset="0"/>
              </a:rPr>
              <a:t>.</a:t>
            </a:r>
            <a:endParaRPr lang="fr-FR" dirty="0">
              <a:latin typeface="Times New Roman" pitchFamily="18" charset="0"/>
              <a:cs typeface="Times New Roman" pitchFamily="18" charset="0"/>
            </a:endParaRPr>
          </a:p>
          <a:p>
            <a:r>
              <a:rPr lang="fr-FR" dirty="0">
                <a:latin typeface="Times New Roman" pitchFamily="18" charset="0"/>
                <a:cs typeface="Times New Roman" pitchFamily="18" charset="0"/>
              </a:rPr>
              <a:t>{ </a:t>
            </a:r>
            <a:r>
              <a:rPr lang="fr-FR" b="1" dirty="0">
                <a:latin typeface="Times New Roman" pitchFamily="18" charset="0"/>
                <a:cs typeface="Times New Roman" pitchFamily="18" charset="0"/>
              </a:rPr>
              <a:t>if</a:t>
            </a:r>
            <a:r>
              <a:rPr lang="fr-FR" dirty="0">
                <a:latin typeface="Times New Roman" pitchFamily="18" charset="0"/>
                <a:cs typeface="Times New Roman" pitchFamily="18" charset="0"/>
              </a:rPr>
              <a:t>(b!=0)</a:t>
            </a:r>
            <a:r>
              <a:rPr lang="en-GB" b="1" dirty="0">
                <a:latin typeface="Times New Roman" pitchFamily="18" charset="0"/>
                <a:cs typeface="Times New Roman" pitchFamily="18" charset="0"/>
              </a:rPr>
              <a:t>return </a:t>
            </a:r>
            <a:r>
              <a:rPr lang="en-GB" dirty="0">
                <a:latin typeface="Times New Roman" pitchFamily="18" charset="0"/>
                <a:cs typeface="Times New Roman" pitchFamily="18" charset="0"/>
              </a:rPr>
              <a:t>a/b;</a:t>
            </a:r>
            <a:endParaRPr lang="fr-FR" dirty="0">
              <a:latin typeface="Times New Roman" pitchFamily="18" charset="0"/>
              <a:cs typeface="Times New Roman" pitchFamily="18" charset="0"/>
            </a:endParaRPr>
          </a:p>
          <a:p>
            <a:r>
              <a:rPr lang="en-GB" b="1" dirty="0">
                <a:latin typeface="Times New Roman" pitchFamily="18" charset="0"/>
                <a:cs typeface="Times New Roman" pitchFamily="18" charset="0"/>
              </a:rPr>
              <a:t>   else </a:t>
            </a:r>
            <a:r>
              <a:rPr lang="fr-FR" b="1" dirty="0">
                <a:latin typeface="Times New Roman" pitchFamily="18" charset="0"/>
                <a:cs typeface="Times New Roman" pitchFamily="18" charset="0"/>
              </a:rPr>
              <a:t>return </a:t>
            </a:r>
            <a:r>
              <a:rPr lang="fr-FR" dirty="0">
                <a:latin typeface="Times New Roman" pitchFamily="18" charset="0"/>
                <a:cs typeface="Times New Roman" pitchFamily="18" charset="0"/>
              </a:rPr>
              <a:t>ERREUR;</a:t>
            </a:r>
          </a:p>
          <a:p>
            <a:pPr lvl="0" algn="just" eaLnBrk="0" fontAlgn="base" hangingPunct="0">
              <a:spcBef>
                <a:spcPct val="0"/>
              </a:spcBef>
              <a:spcAft>
                <a:spcPct val="0"/>
              </a:spcAft>
              <a:tabLst>
                <a:tab pos="228600" algn="l"/>
              </a:tabLst>
            </a:pPr>
            <a:r>
              <a:rPr lang="en-GB" dirty="0">
                <a:latin typeface="Times New Roman" pitchFamily="18" charset="0"/>
                <a:cs typeface="Times New Roman" pitchFamily="18" charset="0"/>
              </a:rPr>
              <a:t>}</a:t>
            </a:r>
          </a:p>
          <a:p>
            <a:pPr lvl="0" algn="just" eaLnBrk="0" fontAlgn="base" hangingPunct="0">
              <a:spcBef>
                <a:spcPct val="0"/>
              </a:spcBef>
              <a:spcAft>
                <a:spcPct val="0"/>
              </a:spcAft>
              <a:tabLst>
                <a:tab pos="228600" algn="l"/>
              </a:tabLst>
            </a:pPr>
            <a:r>
              <a:rPr lang="en-GB" dirty="0">
                <a:latin typeface="Times New Roman" pitchFamily="18" charset="0"/>
                <a:cs typeface="Times New Roman" pitchFamily="18" charset="0"/>
              </a:rPr>
              <a:t>ERREUR </a:t>
            </a:r>
            <a:r>
              <a:rPr lang="en-GB" dirty="0" err="1">
                <a:latin typeface="Times New Roman" pitchFamily="18" charset="0"/>
                <a:cs typeface="Times New Roman" pitchFamily="18" charset="0"/>
              </a:rPr>
              <a:t>n’est</a:t>
            </a:r>
            <a:r>
              <a:rPr lang="en-GB" dirty="0">
                <a:latin typeface="Times New Roman" pitchFamily="18" charset="0"/>
                <a:cs typeface="Times New Roman" pitchFamily="18" charset="0"/>
              </a:rPr>
              <a:t> pas </a:t>
            </a:r>
            <a:r>
              <a:rPr lang="en-GB" dirty="0" err="1">
                <a:latin typeface="Times New Roman" pitchFamily="18" charset="0"/>
                <a:cs typeface="Times New Roman" pitchFamily="18" charset="0"/>
              </a:rPr>
              <a:t>une</a:t>
            </a:r>
            <a:r>
              <a:rPr lang="en-GB" dirty="0">
                <a:latin typeface="Times New Roman" pitchFamily="18" charset="0"/>
                <a:cs typeface="Times New Roman" pitchFamily="18" charset="0"/>
              </a:rPr>
              <a:t> instruction.</a:t>
            </a:r>
            <a:endParaRPr lang="fr-FR" dirty="0">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1"/>
          <p:cNvSpPr>
            <a:spLocks noChangeArrowheads="1"/>
          </p:cNvSpPr>
          <p:nvPr/>
        </p:nvSpPr>
        <p:spPr bwMode="auto">
          <a:xfrm>
            <a:off x="0" y="142852"/>
            <a:ext cx="9144000" cy="646330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lang="fr-FR" dirty="0">
                <a:latin typeface="Times New Roman" pitchFamily="18" charset="0"/>
                <a:ea typeface="Times New Roman" pitchFamily="18" charset="0"/>
                <a:cs typeface="Times New Roman" pitchFamily="18" charset="0"/>
              </a:rPr>
              <a:t>b</a:t>
            </a:r>
            <a:r>
              <a:rPr kumimoji="0" lang="fr-FR" b="0" i="1"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Il est possible de </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déclarer un identificateur </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comme </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référence</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d’une autre variable :</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int</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n;</a:t>
            </a:r>
          </a:p>
          <a:p>
            <a:pPr marL="0" marR="0" lvl="0" indent="0" algn="just" defTabSz="914400" rtl="0" eaLnBrk="0" fontAlgn="base" latinLnBrk="0" hangingPunct="0">
              <a:lnSpc>
                <a:spcPct val="100000"/>
              </a:lnSpc>
              <a:spcBef>
                <a:spcPct val="0"/>
              </a:spcBef>
              <a:spcAft>
                <a:spcPct val="0"/>
              </a:spcAft>
              <a:buClrTx/>
              <a:buSzTx/>
              <a:buFontTx/>
              <a:buNone/>
              <a:tabLst/>
            </a:pPr>
            <a:r>
              <a:rPr lang="fr-FR" b="1" dirty="0">
                <a:latin typeface="Times New Roman" pitchFamily="18" charset="0"/>
                <a:ea typeface="Times New Roman" pitchFamily="18" charset="0"/>
                <a:cs typeface="Times New Roman" pitchFamily="18" charset="0"/>
              </a:rPr>
              <a:t>                </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int</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&amp;p</a:t>
            </a:r>
            <a:r>
              <a:rPr kumimoji="0" lang="fr-FR" b="1" i="0" u="none" strike="noStrike" cap="none" normalizeH="0" dirty="0">
                <a:ln>
                  <a:noFill/>
                </a:ln>
                <a:solidFill>
                  <a:schemeClr val="tx1"/>
                </a:solidFill>
                <a:effectLst/>
                <a:latin typeface="Times New Roman" pitchFamily="18" charset="0"/>
                <a:ea typeface="Times New Roman" pitchFamily="18" charset="0"/>
                <a:cs typeface="Times New Roman" pitchFamily="18" charset="0"/>
              </a:rPr>
              <a:t> </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t>
            </a:r>
            <a:r>
              <a:rPr kumimoji="0" lang="fr-FR" b="1" i="0" u="none" strike="noStrike" cap="none" normalizeH="0" dirty="0">
                <a:ln>
                  <a:noFill/>
                </a:ln>
                <a:solidFill>
                  <a:schemeClr val="tx1"/>
                </a:solidFill>
                <a:effectLst/>
                <a:latin typeface="Times New Roman" pitchFamily="18" charset="0"/>
                <a:ea typeface="Times New Roman" pitchFamily="18" charset="0"/>
                <a:cs typeface="Times New Roman" pitchFamily="18" charset="0"/>
              </a:rPr>
              <a:t> </a:t>
            </a:r>
            <a:r>
              <a:rPr lang="fr-FR" b="1" dirty="0">
                <a:latin typeface="Times New Roman" pitchFamily="18" charset="0"/>
                <a:ea typeface="Times New Roman" pitchFamily="18" charset="0"/>
                <a:cs typeface="Times New Roman" pitchFamily="18" charset="0"/>
              </a:rPr>
              <a:t>n</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lang="fr-FR" dirty="0">
                <a:latin typeface="Times New Roman" pitchFamily="18" charset="0"/>
                <a:ea typeface="Times New Roman" pitchFamily="18" charset="0"/>
                <a:cs typeface="Times New Roman" pitchFamily="18" charset="0"/>
              </a:rPr>
              <a:t>//</a:t>
            </a:r>
            <a:r>
              <a:rPr kumimoji="0" lang="fr-FR" b="1"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p</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est une référence à la variable </a:t>
            </a:r>
            <a:r>
              <a:rPr kumimoji="0" lang="fr-FR" b="1"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n</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b="1"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c) Initialisation de référence</a:t>
            </a:r>
            <a:endParaRPr kumimoji="0" lang="fr-FR" b="1"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Déclaration : </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int</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&amp;</a:t>
            </a:r>
            <a:r>
              <a:rPr lang="fr-FR" b="1" dirty="0">
                <a:latin typeface="Times New Roman" pitchFamily="18" charset="0"/>
                <a:ea typeface="Times New Roman" pitchFamily="18" charset="0"/>
                <a:cs typeface="Times New Roman" pitchFamily="18" charset="0"/>
              </a:rPr>
              <a:t>p</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 n; </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est une déclaration de référence </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p</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accompagnée d’une initialisation.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Il</a:t>
            </a:r>
            <a:r>
              <a:rPr kumimoji="0" lang="fr-FR" b="0" i="0" u="none" strike="noStrike" cap="none" normalizeH="0" dirty="0">
                <a:ln>
                  <a:noFill/>
                </a:ln>
                <a:solidFill>
                  <a:schemeClr val="tx1"/>
                </a:solidFill>
                <a:effectLst/>
                <a:latin typeface="Times New Roman" pitchFamily="18" charset="0"/>
                <a:ea typeface="Times New Roman" pitchFamily="18" charset="0"/>
                <a:cs typeface="Times New Roman" pitchFamily="18" charset="0"/>
              </a:rPr>
              <a:t> </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n’est pas possible de déclarer une référence sans l’initialiser :</a:t>
            </a:r>
            <a:r>
              <a:rPr kumimoji="0" lang="fr-FR" b="0" i="0" u="none" strike="noStrike" cap="none" normalizeH="0" dirty="0">
                <a:ln>
                  <a:noFill/>
                </a:ln>
                <a:solidFill>
                  <a:schemeClr val="tx1"/>
                </a:solidFill>
                <a:effectLst/>
                <a:latin typeface="Times New Roman" pitchFamily="18" charset="0"/>
                <a:ea typeface="Times New Roman" pitchFamily="18" charset="0"/>
                <a:cs typeface="Times New Roman" pitchFamily="18" charset="0"/>
              </a:rPr>
              <a:t> </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int</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&amp;p; </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//incorrect</a:t>
            </a: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Une</a:t>
            </a:r>
            <a:r>
              <a:rPr kumimoji="0" lang="fr-FR" b="0" i="0" u="none" strike="noStrike" cap="none" normalizeH="0" dirty="0">
                <a:ln>
                  <a:noFill/>
                </a:ln>
                <a:solidFill>
                  <a:schemeClr val="tx1"/>
                </a:solidFill>
                <a:effectLst/>
                <a:latin typeface="Times New Roman" pitchFamily="18" charset="0"/>
                <a:ea typeface="Times New Roman" pitchFamily="18" charset="0"/>
                <a:cs typeface="Times New Roman" pitchFamily="18" charset="0"/>
              </a:rPr>
              <a:t> </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déclaration : </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int</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&amp;</a:t>
            </a:r>
            <a:r>
              <a:rPr lang="fr-FR" b="1" dirty="0">
                <a:latin typeface="Times New Roman" pitchFamily="18" charset="0"/>
                <a:ea typeface="Times New Roman" pitchFamily="18" charset="0"/>
                <a:cs typeface="Times New Roman" pitchFamily="18" charset="0"/>
              </a:rPr>
              <a:t>p=</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3; //</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est incorrect. </a:t>
            </a:r>
          </a:p>
          <a:p>
            <a:pPr lvl="0" algn="just" eaLnBrk="0" fontAlgn="base" hangingPunct="0">
              <a:spcBef>
                <a:spcPct val="0"/>
              </a:spcBef>
              <a:spcAft>
                <a:spcPct val="0"/>
              </a:spcAft>
            </a:pPr>
            <a:r>
              <a:rPr kumimoji="0" lang="fr-FR"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Ecrivez  </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const</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int</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&amp;p=3;</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//C</a:t>
            </a:r>
            <a:r>
              <a:rPr kumimoji="0" lang="fr-FR"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réation d’une variable</a:t>
            </a:r>
            <a:r>
              <a:rPr kumimoji="0" lang="fr-FR" i="0" u="none" strike="noStrike" cap="none" normalizeH="0" dirty="0">
                <a:ln>
                  <a:noFill/>
                </a:ln>
                <a:solidFill>
                  <a:schemeClr val="tx1"/>
                </a:solidFill>
                <a:effectLst/>
                <a:latin typeface="Times New Roman" pitchFamily="18" charset="0"/>
                <a:ea typeface="Times New Roman" pitchFamily="18" charset="0"/>
                <a:cs typeface="Times New Roman" pitchFamily="18" charset="0"/>
              </a:rPr>
              <a:t> temporaire</a:t>
            </a:r>
            <a:r>
              <a:rPr lang="fr-FR" dirty="0">
                <a:latin typeface="Times New Roman" pitchFamily="18" charset="0"/>
                <a:ea typeface="Times New Roman" pitchFamily="18" charset="0"/>
                <a:cs typeface="Times New Roman" pitchFamily="18" charset="0"/>
              </a:rPr>
              <a:t>.</a:t>
            </a:r>
          </a:p>
          <a:p>
            <a:pPr lvl="0" algn="just" eaLnBrk="0" fontAlgn="base" hangingPunct="0">
              <a:spcBef>
                <a:spcPct val="0"/>
              </a:spcBef>
              <a:spcAft>
                <a:spcPct val="0"/>
              </a:spcAft>
            </a:pPr>
            <a:r>
              <a:rPr lang="fr-FR" dirty="0">
                <a:latin typeface="Times New Roman" pitchFamily="18" charset="0"/>
                <a:ea typeface="Times New Roman" pitchFamily="18" charset="0"/>
                <a:cs typeface="Times New Roman" pitchFamily="18" charset="0"/>
              </a:rPr>
              <a:t>Comme  </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int</a:t>
            </a:r>
            <a:r>
              <a:rPr lang="fr-FR" b="1" dirty="0">
                <a:latin typeface="Times New Roman" pitchFamily="18" charset="0"/>
                <a:ea typeface="Times New Roman" pitchFamily="18" charset="0"/>
                <a:cs typeface="Times New Roman" pitchFamily="18" charset="0"/>
              </a:rPr>
              <a:t> </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temp</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=3;</a:t>
            </a:r>
          </a:p>
          <a:p>
            <a:pPr marL="0" marR="0" lvl="0" indent="0" algn="just" defTabSz="914400" rtl="0" eaLnBrk="0" fontAlgn="base" latinLnBrk="0" hangingPunct="0">
              <a:lnSpc>
                <a:spcPct val="100000"/>
              </a:lnSpc>
              <a:spcBef>
                <a:spcPct val="0"/>
              </a:spcBef>
              <a:spcAft>
                <a:spcPct val="0"/>
              </a:spcAft>
              <a:buClrTx/>
              <a:buSzTx/>
              <a:buFontTx/>
              <a:buNone/>
              <a:tabLst/>
            </a:pPr>
            <a:r>
              <a:rPr lang="fr-FR" b="1" dirty="0">
                <a:latin typeface="Times New Roman" pitchFamily="18" charset="0"/>
                <a:ea typeface="Times New Roman" pitchFamily="18" charset="0"/>
                <a:cs typeface="Times New Roman" pitchFamily="18" charset="0"/>
              </a:rPr>
              <a:t>            </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fr-FR" b="1" i="0" u="none" strike="noStrike" cap="none" normalizeH="0" dirty="0">
                <a:ln>
                  <a:noFill/>
                </a:ln>
                <a:solidFill>
                  <a:schemeClr val="tx1"/>
                </a:solidFill>
                <a:effectLst/>
                <a:latin typeface="Times New Roman" pitchFamily="18" charset="0"/>
                <a:ea typeface="Times New Roman" pitchFamily="18" charset="0"/>
                <a:cs typeface="Times New Roman" pitchFamily="18" charset="0"/>
              </a:rPr>
              <a:t>  </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int</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&amp;p=</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temp</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fr-FR"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b="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d</a:t>
            </a:r>
            <a:r>
              <a:rPr kumimoji="0" lang="fr-FR" b="1"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Transmission d’un argument ou d’une valeur de retour est une initialisation</a:t>
            </a:r>
            <a:endParaRPr kumimoji="0" lang="fr-FR" b="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lang="fr-FR" dirty="0">
                <a:latin typeface="Times New Roman" pitchFamily="18" charset="0"/>
                <a:ea typeface="Times New Roman" pitchFamily="18" charset="0"/>
                <a:cs typeface="Times New Roman" pitchFamily="18" charset="0"/>
              </a:rPr>
              <a:t> </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Soit l’entête de fonction :</a:t>
            </a:r>
            <a:r>
              <a:rPr kumimoji="0" lang="fr-FR" b="0" i="0" u="none" strike="noStrike" cap="none" normalizeH="0" dirty="0">
                <a:ln>
                  <a:noFill/>
                </a:ln>
                <a:solidFill>
                  <a:schemeClr val="tx1"/>
                </a:solidFill>
                <a:effectLst/>
                <a:latin typeface="Times New Roman" pitchFamily="18" charset="0"/>
                <a:ea typeface="Times New Roman" pitchFamily="18" charset="0"/>
                <a:cs typeface="Times New Roman" pitchFamily="18" charset="0"/>
              </a:rPr>
              <a:t> </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void</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fct1(</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int</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&amp;p);</a:t>
            </a:r>
            <a:endParaRPr kumimoji="0" lang="fr-FR" b="1"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les appels suivants sont incorrects :	</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fct1(3);</a:t>
            </a:r>
            <a:endParaRPr kumimoji="0" lang="fr-FR" b="1"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const</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int</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c = 15;  fct1(c); ......</a:t>
            </a:r>
            <a:endParaRPr kumimoji="0" lang="fr-FR" b="1"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En effet, de tels appels sont assimilés à des initialisations de références (à quelque chose de non constante) avec une référence à une constante.</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Soit la déclaration de fonction : </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fct2(</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const</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int</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&amp;p)</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les appels suivants sont corrects : 	</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fct2(3);</a:t>
            </a:r>
            <a:endParaRPr kumimoji="0" lang="fr-FR" b="1"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const</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int</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c = 15 ;  fct2(c); ......</a:t>
            </a:r>
          </a:p>
          <a:p>
            <a:pPr algn="just" eaLnBrk="0" fontAlgn="base" hangingPunct="0">
              <a:spcBef>
                <a:spcPct val="0"/>
              </a:spcBef>
              <a:spcAft>
                <a:spcPct val="0"/>
              </a:spcAft>
            </a:pPr>
            <a:r>
              <a:rPr lang="fr-FR" dirty="0">
                <a:latin typeface="Times New Roman" pitchFamily="18" charset="0"/>
                <a:cs typeface="Times New Roman" pitchFamily="18" charset="0"/>
              </a:rPr>
              <a:t>En effet, </a:t>
            </a:r>
            <a:r>
              <a:rPr lang="fr-FR" b="1" dirty="0">
                <a:latin typeface="Times New Roman" pitchFamily="18" charset="0"/>
                <a:cs typeface="Times New Roman" pitchFamily="18" charset="0"/>
              </a:rPr>
              <a:t>fct2</a:t>
            </a:r>
            <a:r>
              <a:rPr lang="fr-FR" dirty="0">
                <a:latin typeface="Times New Roman" pitchFamily="18" charset="0"/>
                <a:cs typeface="Times New Roman" pitchFamily="18" charset="0"/>
              </a:rPr>
              <a:t> a prévu de recevoir une référence à quelque chose de constante ; pas de risque de modification.</a:t>
            </a:r>
          </a:p>
        </p:txBody>
      </p:sp>
      <p:sp>
        <p:nvSpPr>
          <p:cNvPr id="3" name="Espace réservé du numéro de diapositive 2"/>
          <p:cNvSpPr>
            <a:spLocks noGrp="1"/>
          </p:cNvSpPr>
          <p:nvPr>
            <p:ph type="sldNum" sz="quarter" idx="12"/>
          </p:nvPr>
        </p:nvSpPr>
        <p:spPr/>
        <p:txBody>
          <a:bodyPr/>
          <a:lstStyle/>
          <a:p>
            <a:fld id="{6E8258A7-CA86-481B-9088-7761BD1AC277}" type="slidenum">
              <a:rPr lang="fr-FR" smtClean="0"/>
              <a:pPr/>
              <a:t>12</a:t>
            </a:fld>
            <a:endParaRPr lang="fr-F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6E8258A7-CA86-481B-9088-7761BD1AC277}" type="slidenum">
              <a:rPr lang="fr-FR" smtClean="0"/>
              <a:pPr/>
              <a:t>120</a:t>
            </a:fld>
            <a:endParaRPr lang="fr-FR"/>
          </a:p>
        </p:txBody>
      </p:sp>
      <p:sp>
        <p:nvSpPr>
          <p:cNvPr id="35841" name="Rectangle 1"/>
          <p:cNvSpPr>
            <a:spLocks noChangeArrowheads="1"/>
          </p:cNvSpPr>
          <p:nvPr/>
        </p:nvSpPr>
        <p:spPr bwMode="auto">
          <a:xfrm>
            <a:off x="0" y="46279"/>
            <a:ext cx="9144000" cy="674030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b="0"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 </a:t>
            </a:r>
            <a:r>
              <a:rPr kumimoji="0" lang="en-GB" b="0" i="0" u="none" strike="noStrike" cap="none" normalizeH="0" baseline="0" dirty="0" err="1">
                <a:ln>
                  <a:noFill/>
                </a:ln>
                <a:solidFill>
                  <a:srgbClr val="000000"/>
                </a:solidFill>
                <a:effectLst/>
                <a:latin typeface="Times New Roman" pitchFamily="18" charset="0"/>
                <a:ea typeface="Times New Roman" pitchFamily="18" charset="0"/>
                <a:cs typeface="Times New Roman" pitchFamily="18" charset="0"/>
              </a:rPr>
              <a:t>Afficher</a:t>
            </a:r>
            <a:r>
              <a:rPr kumimoji="0" lang="en-GB" b="0"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 un message </a:t>
            </a:r>
            <a:r>
              <a:rPr kumimoji="0" lang="en-GB" b="0" i="0" u="none" strike="noStrike" cap="none" normalizeH="0" baseline="0" dirty="0" err="1">
                <a:ln>
                  <a:noFill/>
                </a:ln>
                <a:solidFill>
                  <a:srgbClr val="000000"/>
                </a:solidFill>
                <a:effectLst/>
                <a:latin typeface="Times New Roman" pitchFamily="18" charset="0"/>
                <a:ea typeface="Times New Roman" pitchFamily="18" charset="0"/>
                <a:cs typeface="Times New Roman" pitchFamily="18" charset="0"/>
              </a:rPr>
              <a:t>d’erreur</a:t>
            </a:r>
            <a:r>
              <a:rPr kumimoji="0" lang="en-GB" b="0"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 : </a:t>
            </a:r>
            <a:r>
              <a:rPr kumimoji="0" lang="fr-FR" b="1"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cout </a:t>
            </a:r>
            <a:r>
              <a:rPr kumimoji="0" lang="fr-FR" b="1" i="0" u="none" strike="noStrike" cap="none" normalizeH="0" baseline="0" dirty="0">
                <a:ln>
                  <a:noFill/>
                </a:ln>
                <a:solidFill>
                  <a:srgbClr val="666666"/>
                </a:solidFill>
                <a:effectLst/>
                <a:latin typeface="Times New Roman" pitchFamily="18" charset="0"/>
                <a:ea typeface="Times New Roman" pitchFamily="18" charset="0"/>
                <a:cs typeface="Times New Roman" pitchFamily="18" charset="0"/>
              </a:rPr>
              <a:t>&lt;&lt; </a:t>
            </a:r>
            <a:r>
              <a:rPr kumimoji="0" lang="fr-FR" b="1" i="0" u="none" strike="noStrike" cap="none" normalizeH="0" baseline="0" dirty="0">
                <a:ln>
                  <a:noFill/>
                </a:ln>
                <a:solidFill>
                  <a:srgbClr val="BB2121"/>
                </a:solidFill>
                <a:effectLst/>
                <a:latin typeface="Times New Roman" pitchFamily="18" charset="0"/>
                <a:ea typeface="Times New Roman" pitchFamily="18" charset="0"/>
                <a:cs typeface="Times New Roman" pitchFamily="18" charset="0"/>
              </a:rPr>
              <a:t>"ERREUR : Division par 0 !" </a:t>
            </a:r>
            <a:r>
              <a:rPr kumimoji="0" lang="fr-FR" b="1" i="0" u="none" strike="noStrike" cap="none" normalizeH="0" baseline="0" dirty="0">
                <a:ln>
                  <a:noFill/>
                </a:ln>
                <a:solidFill>
                  <a:srgbClr val="666666"/>
                </a:solidFill>
                <a:effectLst/>
                <a:latin typeface="Times New Roman" pitchFamily="18" charset="0"/>
                <a:ea typeface="Times New Roman" pitchFamily="18" charset="0"/>
                <a:cs typeface="Times New Roman" pitchFamily="18" charset="0"/>
              </a:rPr>
              <a:t>&lt;&lt; </a:t>
            </a:r>
            <a:r>
              <a:rPr kumimoji="0" lang="fr-FR" b="1" i="0" u="none" strike="noStrike" cap="none" normalizeH="0" baseline="0" dirty="0" err="1">
                <a:ln>
                  <a:noFill/>
                </a:ln>
                <a:solidFill>
                  <a:srgbClr val="000000"/>
                </a:solidFill>
                <a:effectLst/>
                <a:latin typeface="Times New Roman" pitchFamily="18" charset="0"/>
                <a:ea typeface="Times New Roman" pitchFamily="18" charset="0"/>
                <a:cs typeface="Times New Roman" pitchFamily="18" charset="0"/>
              </a:rPr>
              <a:t>endl</a:t>
            </a:r>
            <a:r>
              <a:rPr kumimoji="0" lang="fr-FR" b="1"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a:t>
            </a:r>
          </a:p>
          <a:p>
            <a:r>
              <a:rPr kumimoji="0" lang="en-GB" i="0" u="none" strike="noStrike" cap="none" normalizeH="0" baseline="0" dirty="0">
                <a:ln>
                  <a:noFill/>
                </a:ln>
                <a:solidFill>
                  <a:schemeClr val="tx1"/>
                </a:solidFill>
                <a:effectLst/>
                <a:latin typeface="Times New Roman" pitchFamily="18" charset="0"/>
                <a:cs typeface="Times New Roman" pitchFamily="18" charset="0"/>
              </a:rPr>
              <a:t>- Mo</a:t>
            </a:r>
            <a:r>
              <a:rPr lang="fr-FR" dirty="0" err="1">
                <a:latin typeface="Times New Roman" pitchFamily="18" charset="0"/>
                <a:cs typeface="Times New Roman" pitchFamily="18" charset="0"/>
              </a:rPr>
              <a:t>difier</a:t>
            </a:r>
            <a:r>
              <a:rPr lang="fr-FR" dirty="0">
                <a:latin typeface="Times New Roman" pitchFamily="18" charset="0"/>
                <a:cs typeface="Times New Roman" pitchFamily="18" charset="0"/>
              </a:rPr>
              <a:t> la signature et le type de retour de la fonction.</a:t>
            </a:r>
          </a:p>
          <a:p>
            <a:r>
              <a:rPr lang="fr-FR" dirty="0" err="1">
                <a:latin typeface="Times New Roman" pitchFamily="18" charset="0"/>
                <a:cs typeface="Times New Roman" pitchFamily="18" charset="0"/>
              </a:rPr>
              <a:t>bool</a:t>
            </a:r>
            <a:r>
              <a:rPr lang="fr-FR" dirty="0">
                <a:latin typeface="Times New Roman" pitchFamily="18" charset="0"/>
                <a:cs typeface="Times New Roman" pitchFamily="18" charset="0"/>
              </a:rPr>
              <a:t> division(</a:t>
            </a:r>
            <a:r>
              <a:rPr lang="fr-FR" dirty="0" err="1">
                <a:latin typeface="Times New Roman" pitchFamily="18" charset="0"/>
                <a:cs typeface="Times New Roman" pitchFamily="18" charset="0"/>
              </a:rPr>
              <a:t>int</a:t>
            </a:r>
            <a:r>
              <a:rPr lang="fr-FR" dirty="0">
                <a:latin typeface="Times New Roman" pitchFamily="18" charset="0"/>
                <a:cs typeface="Times New Roman" pitchFamily="18" charset="0"/>
              </a:rPr>
              <a:t> </a:t>
            </a:r>
            <a:r>
              <a:rPr lang="fr-FR" dirty="0" err="1">
                <a:latin typeface="Times New Roman" pitchFamily="18" charset="0"/>
                <a:cs typeface="Times New Roman" pitchFamily="18" charset="0"/>
              </a:rPr>
              <a:t>a,int</a:t>
            </a:r>
            <a:r>
              <a:rPr lang="fr-FR" dirty="0">
                <a:latin typeface="Times New Roman" pitchFamily="18" charset="0"/>
                <a:cs typeface="Times New Roman" pitchFamily="18" charset="0"/>
              </a:rPr>
              <a:t> b, </a:t>
            </a:r>
            <a:r>
              <a:rPr lang="fr-FR" dirty="0" err="1">
                <a:latin typeface="Times New Roman" pitchFamily="18" charset="0"/>
                <a:cs typeface="Times New Roman" pitchFamily="18" charset="0"/>
              </a:rPr>
              <a:t>int</a:t>
            </a:r>
            <a:r>
              <a:rPr lang="fr-FR" dirty="0">
                <a:latin typeface="Times New Roman" pitchFamily="18" charset="0"/>
                <a:cs typeface="Times New Roman" pitchFamily="18" charset="0"/>
              </a:rPr>
              <a:t>&amp; </a:t>
            </a:r>
            <a:r>
              <a:rPr lang="fr-FR" dirty="0" err="1">
                <a:latin typeface="Times New Roman" pitchFamily="18" charset="0"/>
                <a:cs typeface="Times New Roman" pitchFamily="18" charset="0"/>
              </a:rPr>
              <a:t>resultat</a:t>
            </a:r>
            <a:r>
              <a:rPr lang="fr-FR" dirty="0">
                <a:latin typeface="Times New Roman" pitchFamily="18" charset="0"/>
                <a:cs typeface="Times New Roman" pitchFamily="18" charset="0"/>
              </a:rPr>
              <a:t>)</a:t>
            </a:r>
          </a:p>
          <a:p>
            <a:r>
              <a:rPr lang="fr-FR" dirty="0">
                <a:latin typeface="Times New Roman" pitchFamily="18" charset="0"/>
                <a:cs typeface="Times New Roman" pitchFamily="18" charset="0"/>
              </a:rPr>
              <a:t>{ </a:t>
            </a:r>
            <a:r>
              <a:rPr lang="fr-FR" b="1" dirty="0">
                <a:latin typeface="Times New Roman" pitchFamily="18" charset="0"/>
                <a:cs typeface="Times New Roman" pitchFamily="18" charset="0"/>
              </a:rPr>
              <a:t>if</a:t>
            </a:r>
            <a:r>
              <a:rPr lang="fr-FR" dirty="0">
                <a:latin typeface="Times New Roman" pitchFamily="18" charset="0"/>
                <a:cs typeface="Times New Roman" pitchFamily="18" charset="0"/>
              </a:rPr>
              <a:t>(b!=0){ </a:t>
            </a:r>
            <a:r>
              <a:rPr lang="fr-FR" dirty="0" err="1">
                <a:latin typeface="Times New Roman" pitchFamily="18" charset="0"/>
                <a:cs typeface="Times New Roman" pitchFamily="18" charset="0"/>
              </a:rPr>
              <a:t>resultat</a:t>
            </a:r>
            <a:r>
              <a:rPr lang="fr-FR" dirty="0">
                <a:latin typeface="Times New Roman" pitchFamily="18" charset="0"/>
                <a:cs typeface="Times New Roman" pitchFamily="18" charset="0"/>
              </a:rPr>
              <a:t> = a/b; </a:t>
            </a:r>
            <a:r>
              <a:rPr lang="fr-FR" b="1" dirty="0">
                <a:latin typeface="Times New Roman" pitchFamily="18" charset="0"/>
                <a:cs typeface="Times New Roman" pitchFamily="18" charset="0"/>
              </a:rPr>
              <a:t>return </a:t>
            </a:r>
            <a:r>
              <a:rPr lang="fr-FR" b="1" dirty="0" err="1">
                <a:latin typeface="Times New Roman" pitchFamily="18" charset="0"/>
                <a:cs typeface="Times New Roman" pitchFamily="18" charset="0"/>
              </a:rPr>
              <a:t>true</a:t>
            </a:r>
            <a:r>
              <a:rPr lang="fr-FR" dirty="0">
                <a:latin typeface="Times New Roman" pitchFamily="18" charset="0"/>
                <a:cs typeface="Times New Roman" pitchFamily="18" charset="0"/>
              </a:rPr>
              <a:t>; </a:t>
            </a:r>
          </a:p>
          <a:p>
            <a:r>
              <a:rPr lang="fr-FR" dirty="0">
                <a:latin typeface="Times New Roman" pitchFamily="18" charset="0"/>
                <a:cs typeface="Times New Roman" pitchFamily="18" charset="0"/>
              </a:rPr>
              <a:t>                }</a:t>
            </a:r>
          </a:p>
          <a:p>
            <a:r>
              <a:rPr lang="fr-FR" b="1" dirty="0">
                <a:latin typeface="Times New Roman" pitchFamily="18" charset="0"/>
                <a:cs typeface="Times New Roman" pitchFamily="18" charset="0"/>
              </a:rPr>
              <a:t>   </a:t>
            </a:r>
            <a:r>
              <a:rPr lang="fr-FR" b="1" dirty="0" err="1">
                <a:latin typeface="Times New Roman" pitchFamily="18" charset="0"/>
                <a:cs typeface="Times New Roman" pitchFamily="18" charset="0"/>
              </a:rPr>
              <a:t>else</a:t>
            </a:r>
            <a:r>
              <a:rPr lang="fr-FR" b="1" dirty="0">
                <a:latin typeface="Times New Roman" pitchFamily="18" charset="0"/>
                <a:cs typeface="Times New Roman" pitchFamily="18" charset="0"/>
              </a:rPr>
              <a:t> return false</a:t>
            </a:r>
            <a:r>
              <a:rPr lang="fr-FR" dirty="0">
                <a:latin typeface="Times New Roman" pitchFamily="18" charset="0"/>
                <a:cs typeface="Times New Roman" pitchFamily="18" charset="0"/>
              </a:rPr>
              <a:t>; // On renvoie false pour montrer qu'une erreur s'est produite.</a:t>
            </a:r>
          </a:p>
          <a:p>
            <a:r>
              <a:rPr lang="fr-FR" dirty="0">
                <a:latin typeface="Times New Roman" pitchFamily="18" charset="0"/>
                <a:cs typeface="Times New Roman" pitchFamily="18" charset="0"/>
              </a:rPr>
              <a:t>}</a:t>
            </a:r>
          </a:p>
          <a:p>
            <a:pPr algn="just" fontAlgn="base">
              <a:spcBef>
                <a:spcPct val="0"/>
              </a:spcBef>
              <a:spcAft>
                <a:spcPct val="0"/>
              </a:spcAft>
            </a:pPr>
            <a:r>
              <a:rPr lang="fr-FR" dirty="0">
                <a:latin typeface="Times New Roman" pitchFamily="18" charset="0"/>
                <a:cs typeface="Times New Roman" pitchFamily="18" charset="0"/>
              </a:rPr>
              <a:t>C’est la meilleure solution, mais il est impossible de réaliser le calcul a/(b/c) de manière simple et intuitive.</a:t>
            </a:r>
          </a:p>
          <a:p>
            <a:pPr algn="just"/>
            <a:r>
              <a:rPr lang="fr-FR" dirty="0">
                <a:latin typeface="Times New Roman" pitchFamily="18" charset="0"/>
                <a:cs typeface="Times New Roman" pitchFamily="18" charset="0"/>
              </a:rPr>
              <a:t>Solution correcte est l</a:t>
            </a:r>
            <a:r>
              <a:rPr lang="fr-FR" b="1" dirty="0">
                <a:latin typeface="Times New Roman" pitchFamily="18" charset="0"/>
                <a:cs typeface="Times New Roman" pitchFamily="18" charset="0"/>
              </a:rPr>
              <a:t>a gestion des exceptions </a:t>
            </a:r>
            <a:r>
              <a:rPr lang="fr-FR" dirty="0">
                <a:latin typeface="Times New Roman" pitchFamily="18" charset="0"/>
                <a:cs typeface="Times New Roman" pitchFamily="18" charset="0"/>
              </a:rPr>
              <a:t>dont le principe général est : </a:t>
            </a:r>
          </a:p>
          <a:p>
            <a:pPr algn="just"/>
            <a:r>
              <a:rPr lang="fr-FR" dirty="0">
                <a:latin typeface="Times New Roman" pitchFamily="18" charset="0"/>
                <a:cs typeface="Times New Roman" pitchFamily="18" charset="0"/>
              </a:rPr>
              <a:t>on crée des zones où l'ordinateur va </a:t>
            </a:r>
            <a:r>
              <a:rPr lang="fr-FR" b="1" dirty="0">
                <a:latin typeface="Times New Roman" pitchFamily="18" charset="0"/>
                <a:cs typeface="Times New Roman" pitchFamily="18" charset="0"/>
              </a:rPr>
              <a:t>essayer</a:t>
            </a:r>
            <a:r>
              <a:rPr lang="fr-FR" i="1" dirty="0">
                <a:latin typeface="Times New Roman" pitchFamily="18" charset="0"/>
                <a:cs typeface="Times New Roman" pitchFamily="18" charset="0"/>
              </a:rPr>
              <a:t> </a:t>
            </a:r>
            <a:r>
              <a:rPr lang="fr-FR" dirty="0">
                <a:latin typeface="Times New Roman" pitchFamily="18" charset="0"/>
                <a:cs typeface="Times New Roman" pitchFamily="18" charset="0"/>
              </a:rPr>
              <a:t>le code en sachant qu'une erreur peut survenir ;</a:t>
            </a:r>
          </a:p>
          <a:p>
            <a:r>
              <a:rPr lang="fr-FR" dirty="0">
                <a:latin typeface="Times New Roman" pitchFamily="18" charset="0"/>
                <a:cs typeface="Times New Roman" pitchFamily="18" charset="0"/>
              </a:rPr>
              <a:t>Si une erreur survient, on la signale en </a:t>
            </a:r>
            <a:r>
              <a:rPr lang="fr-FR" b="1" dirty="0">
                <a:latin typeface="Times New Roman" pitchFamily="18" charset="0"/>
                <a:cs typeface="Times New Roman" pitchFamily="18" charset="0"/>
              </a:rPr>
              <a:t>lançant un objet</a:t>
            </a:r>
            <a:r>
              <a:rPr lang="fr-FR" i="1" dirty="0">
                <a:latin typeface="Times New Roman" pitchFamily="18" charset="0"/>
                <a:cs typeface="Times New Roman" pitchFamily="18" charset="0"/>
              </a:rPr>
              <a:t> </a:t>
            </a:r>
            <a:r>
              <a:rPr lang="fr-FR" dirty="0">
                <a:latin typeface="Times New Roman" pitchFamily="18" charset="0"/>
                <a:cs typeface="Times New Roman" pitchFamily="18" charset="0"/>
              </a:rPr>
              <a:t>contenant des informations sur l'erreur ;</a:t>
            </a:r>
          </a:p>
          <a:p>
            <a:r>
              <a:rPr lang="fr-FR" dirty="0">
                <a:latin typeface="Times New Roman" pitchFamily="18" charset="0"/>
                <a:cs typeface="Times New Roman" pitchFamily="18" charset="0"/>
              </a:rPr>
              <a:t>A l'endroit où l'on souhaite gérer les erreurs survenues, on </a:t>
            </a:r>
            <a:r>
              <a:rPr lang="fr-FR" b="1" dirty="0">
                <a:latin typeface="Times New Roman" pitchFamily="18" charset="0"/>
                <a:cs typeface="Times New Roman" pitchFamily="18" charset="0"/>
              </a:rPr>
              <a:t>attrape</a:t>
            </a:r>
            <a:r>
              <a:rPr lang="fr-FR" i="1" dirty="0">
                <a:latin typeface="Times New Roman" pitchFamily="18" charset="0"/>
                <a:cs typeface="Times New Roman" pitchFamily="18" charset="0"/>
              </a:rPr>
              <a:t> </a:t>
            </a:r>
            <a:r>
              <a:rPr lang="fr-FR" dirty="0">
                <a:latin typeface="Times New Roman" pitchFamily="18" charset="0"/>
                <a:cs typeface="Times New Roman" pitchFamily="18" charset="0"/>
              </a:rPr>
              <a:t>l'objet et on gère l'erreur.</a:t>
            </a:r>
          </a:p>
          <a:p>
            <a:r>
              <a:rPr lang="fr-FR" dirty="0">
                <a:latin typeface="Times New Roman" pitchFamily="18" charset="0"/>
                <a:cs typeface="Times New Roman" pitchFamily="18" charset="0"/>
              </a:rPr>
              <a:t>On lance un objet en espérant qu'un autre bout de code le rattrapera, sinon le programme plantera.</a:t>
            </a:r>
          </a:p>
          <a:p>
            <a:r>
              <a:rPr lang="fr-FR" dirty="0">
                <a:latin typeface="Times New Roman" pitchFamily="18" charset="0"/>
                <a:cs typeface="Times New Roman" pitchFamily="18" charset="0"/>
              </a:rPr>
              <a:t>Les </a:t>
            </a:r>
            <a:r>
              <a:rPr lang="fr-FR" dirty="0" err="1">
                <a:latin typeface="Times New Roman" pitchFamily="18" charset="0"/>
                <a:cs typeface="Times New Roman" pitchFamily="18" charset="0"/>
              </a:rPr>
              <a:t>mot-clés</a:t>
            </a:r>
            <a:r>
              <a:rPr lang="fr-FR" dirty="0">
                <a:latin typeface="Times New Roman" pitchFamily="18" charset="0"/>
                <a:cs typeface="Times New Roman" pitchFamily="18" charset="0"/>
              </a:rPr>
              <a:t> du C++ correspondant à ces actions sont :</a:t>
            </a:r>
          </a:p>
          <a:p>
            <a:r>
              <a:rPr lang="fr-FR" b="1" dirty="0" err="1">
                <a:latin typeface="Times New Roman" pitchFamily="18" charset="0"/>
                <a:cs typeface="Times New Roman" pitchFamily="18" charset="0"/>
              </a:rPr>
              <a:t>try</a:t>
            </a:r>
            <a:r>
              <a:rPr lang="fr-FR" dirty="0">
                <a:latin typeface="Times New Roman" pitchFamily="18" charset="0"/>
                <a:cs typeface="Times New Roman" pitchFamily="18" charset="0"/>
              </a:rPr>
              <a:t>{ ...}          (</a:t>
            </a:r>
            <a:r>
              <a:rPr lang="fr-FR" b="1" dirty="0">
                <a:latin typeface="Times New Roman" pitchFamily="18" charset="0"/>
                <a:cs typeface="Times New Roman" pitchFamily="18" charset="0"/>
              </a:rPr>
              <a:t>essaye</a:t>
            </a:r>
            <a:r>
              <a:rPr lang="fr-FR" dirty="0">
                <a:latin typeface="Times New Roman" pitchFamily="18" charset="0"/>
                <a:cs typeface="Times New Roman" pitchFamily="18" charset="0"/>
              </a:rPr>
              <a:t>) signale une portion de code où une erreur peut survenir ;</a:t>
            </a:r>
          </a:p>
          <a:p>
            <a:r>
              <a:rPr lang="fr-FR" b="1" dirty="0" err="1">
                <a:latin typeface="Times New Roman" pitchFamily="18" charset="0"/>
                <a:cs typeface="Times New Roman" pitchFamily="18" charset="0"/>
              </a:rPr>
              <a:t>throw</a:t>
            </a:r>
            <a:r>
              <a:rPr lang="fr-FR" b="1" dirty="0">
                <a:latin typeface="Times New Roman" pitchFamily="18" charset="0"/>
                <a:cs typeface="Times New Roman" pitchFamily="18" charset="0"/>
              </a:rPr>
              <a:t>             </a:t>
            </a:r>
            <a:r>
              <a:rPr lang="fr-FR" dirty="0">
                <a:latin typeface="Times New Roman" pitchFamily="18" charset="0"/>
                <a:cs typeface="Times New Roman" pitchFamily="18" charset="0"/>
              </a:rPr>
              <a:t>(</a:t>
            </a:r>
            <a:r>
              <a:rPr lang="fr-FR" b="1" dirty="0">
                <a:latin typeface="Times New Roman" pitchFamily="18" charset="0"/>
                <a:cs typeface="Times New Roman" pitchFamily="18" charset="0"/>
              </a:rPr>
              <a:t>lance</a:t>
            </a:r>
            <a:r>
              <a:rPr lang="fr-FR" dirty="0">
                <a:latin typeface="Times New Roman" pitchFamily="18" charset="0"/>
                <a:cs typeface="Times New Roman" pitchFamily="18" charset="0"/>
              </a:rPr>
              <a:t>) signale l'erreur en lançant un objet ;</a:t>
            </a:r>
          </a:p>
          <a:p>
            <a:r>
              <a:rPr lang="fr-FR" b="1" dirty="0">
                <a:latin typeface="Times New Roman" pitchFamily="18" charset="0"/>
                <a:cs typeface="Times New Roman" pitchFamily="18" charset="0"/>
              </a:rPr>
              <a:t>catch</a:t>
            </a:r>
            <a:r>
              <a:rPr lang="fr-FR" dirty="0">
                <a:latin typeface="Times New Roman" pitchFamily="18" charset="0"/>
                <a:cs typeface="Times New Roman" pitchFamily="18" charset="0"/>
              </a:rPr>
              <a:t>(...){...} (</a:t>
            </a:r>
            <a:r>
              <a:rPr lang="fr-FR" b="1" dirty="0">
                <a:latin typeface="Times New Roman" pitchFamily="18" charset="0"/>
                <a:cs typeface="Times New Roman" pitchFamily="18" charset="0"/>
              </a:rPr>
              <a:t>attrape</a:t>
            </a:r>
            <a:r>
              <a:rPr lang="fr-FR" dirty="0">
                <a:latin typeface="Times New Roman" pitchFamily="18" charset="0"/>
                <a:cs typeface="Times New Roman" pitchFamily="18" charset="0"/>
              </a:rPr>
              <a:t>) introduit la portion de code qui récupère l'objet et gère l'erreur.</a:t>
            </a:r>
          </a:p>
          <a:p>
            <a:r>
              <a:rPr lang="fr-FR" b="1" dirty="0">
                <a:latin typeface="Times New Roman" pitchFamily="18" charset="0"/>
                <a:cs typeface="Times New Roman" pitchFamily="18" charset="0"/>
              </a:rPr>
              <a:t>Actions </a:t>
            </a:r>
            <a:r>
              <a:rPr lang="fr-FR" b="1" dirty="0" err="1">
                <a:latin typeface="Times New Roman" pitchFamily="18" charset="0"/>
                <a:cs typeface="Times New Roman" pitchFamily="18" charset="0"/>
              </a:rPr>
              <a:t>try</a:t>
            </a:r>
            <a:r>
              <a:rPr lang="fr-FR" b="1" dirty="0">
                <a:latin typeface="Times New Roman" pitchFamily="18" charset="0"/>
                <a:cs typeface="Times New Roman" pitchFamily="18" charset="0"/>
              </a:rPr>
              <a:t>/ </a:t>
            </a:r>
            <a:r>
              <a:rPr lang="fr-FR" b="1" dirty="0" err="1">
                <a:latin typeface="Times New Roman" pitchFamily="18" charset="0"/>
                <a:cs typeface="Times New Roman" pitchFamily="18" charset="0"/>
              </a:rPr>
              <a:t>throw</a:t>
            </a:r>
            <a:r>
              <a:rPr lang="fr-FR" b="1" dirty="0">
                <a:latin typeface="Times New Roman" pitchFamily="18" charset="0"/>
                <a:cs typeface="Times New Roman" pitchFamily="18" charset="0"/>
              </a:rPr>
              <a:t>/ catch</a:t>
            </a:r>
            <a:endParaRPr lang="fr-FR" dirty="0">
              <a:latin typeface="Times New Roman" pitchFamily="18" charset="0"/>
              <a:cs typeface="Times New Roman" pitchFamily="18" charset="0"/>
            </a:endParaRPr>
          </a:p>
          <a:p>
            <a:r>
              <a:rPr lang="fr-FR" b="1" dirty="0">
                <a:latin typeface="Times New Roman" pitchFamily="18" charset="0"/>
                <a:cs typeface="Times New Roman" pitchFamily="18" charset="0"/>
              </a:rPr>
              <a:t>- </a:t>
            </a:r>
            <a:r>
              <a:rPr lang="fr-FR" b="1" dirty="0" err="1">
                <a:latin typeface="Times New Roman" pitchFamily="18" charset="0"/>
                <a:cs typeface="Times New Roman" pitchFamily="18" charset="0"/>
              </a:rPr>
              <a:t>try</a:t>
            </a:r>
            <a:r>
              <a:rPr lang="fr-FR" dirty="0">
                <a:latin typeface="Times New Roman" pitchFamily="18" charset="0"/>
                <a:cs typeface="Times New Roman" pitchFamily="18" charset="0"/>
              </a:rPr>
              <a:t> introduit un bloc sensible aux exceptions (indique au compilateur qu'une certaine portion du code source pourrait lancer un objet.</a:t>
            </a:r>
          </a:p>
          <a:p>
            <a:r>
              <a:rPr lang="fr-FR" b="1" dirty="0" err="1">
                <a:latin typeface="Times New Roman" pitchFamily="18" charset="0"/>
                <a:cs typeface="Times New Roman" pitchFamily="18" charset="0"/>
              </a:rPr>
              <a:t>try</a:t>
            </a:r>
            <a:r>
              <a:rPr lang="fr-FR" b="1" dirty="0">
                <a:latin typeface="Times New Roman" pitchFamily="18" charset="0"/>
                <a:cs typeface="Times New Roman" pitchFamily="18" charset="0"/>
              </a:rPr>
              <a:t> </a:t>
            </a:r>
            <a:r>
              <a:rPr lang="fr-FR" dirty="0">
                <a:latin typeface="Times New Roman" pitchFamily="18" charset="0"/>
                <a:cs typeface="Times New Roman" pitchFamily="18" charset="0"/>
              </a:rPr>
              <a:t>{ </a:t>
            </a:r>
            <a:r>
              <a:rPr lang="fr-FR" b="1" dirty="0">
                <a:latin typeface="Times New Roman" pitchFamily="18" charset="0"/>
                <a:cs typeface="Times New Roman" pitchFamily="18" charset="0"/>
              </a:rPr>
              <a:t>instructions C++</a:t>
            </a:r>
            <a:r>
              <a:rPr lang="fr-FR" dirty="0">
                <a:latin typeface="Times New Roman" pitchFamily="18" charset="0"/>
                <a:cs typeface="Times New Roman" pitchFamily="18" charset="0"/>
              </a:rPr>
              <a:t> (code qui pourrait créer une erreur) ou un autre bloc</a:t>
            </a:r>
            <a:r>
              <a:rPr lang="fr-FR" b="1" dirty="0">
                <a:latin typeface="Times New Roman" pitchFamily="18" charset="0"/>
                <a:cs typeface="Times New Roman" pitchFamily="18" charset="0"/>
              </a:rPr>
              <a:t> </a:t>
            </a:r>
            <a:r>
              <a:rPr lang="fr-FR" b="1" dirty="0" err="1">
                <a:latin typeface="Times New Roman" pitchFamily="18" charset="0"/>
                <a:cs typeface="Times New Roman" pitchFamily="18" charset="0"/>
              </a:rPr>
              <a:t>tr</a:t>
            </a:r>
            <a:r>
              <a:rPr lang="fr-FR" dirty="0" err="1">
                <a:latin typeface="Times New Roman" pitchFamily="18" charset="0"/>
                <a:cs typeface="Times New Roman" pitchFamily="18" charset="0"/>
              </a:rPr>
              <a:t>y</a:t>
            </a:r>
            <a:endParaRPr lang="fr-FR" dirty="0">
              <a:latin typeface="Times New Roman" pitchFamily="18" charset="0"/>
              <a:cs typeface="Times New Roman" pitchFamily="18" charset="0"/>
            </a:endParaRPr>
          </a:p>
          <a:p>
            <a:r>
              <a:rPr lang="fr-FR" dirty="0">
                <a:latin typeface="Times New Roman" pitchFamily="18" charset="0"/>
                <a:cs typeface="Times New Roman" pitchFamily="18" charset="0"/>
              </a:rPr>
              <a:t>}</a:t>
            </a:r>
            <a:endParaRPr lang="fr-FR" b="1" dirty="0" err="1">
              <a:latin typeface="Times New Roman" pitchFamily="18" charset="0"/>
              <a:cs typeface="Times New Roman" pitchFamily="18" charset="0"/>
            </a:endParaRPr>
          </a:p>
          <a:p>
            <a:r>
              <a:rPr lang="fr-FR" b="1" dirty="0">
                <a:latin typeface="Times New Roman" pitchFamily="18" charset="0"/>
                <a:cs typeface="Times New Roman" pitchFamily="18" charset="0"/>
              </a:rPr>
              <a:t>- </a:t>
            </a:r>
            <a:r>
              <a:rPr lang="fr-FR" b="1" dirty="0" err="1">
                <a:latin typeface="Times New Roman" pitchFamily="18" charset="0"/>
                <a:cs typeface="Times New Roman" pitchFamily="18" charset="0"/>
              </a:rPr>
              <a:t>throw</a:t>
            </a:r>
            <a:r>
              <a:rPr lang="fr-FR" b="1" dirty="0">
                <a:latin typeface="Times New Roman" pitchFamily="18" charset="0"/>
                <a:cs typeface="Times New Roman" pitchFamily="18" charset="0"/>
              </a:rPr>
              <a:t>,</a:t>
            </a:r>
            <a:r>
              <a:rPr lang="fr-FR" dirty="0">
                <a:latin typeface="Times New Roman" pitchFamily="18" charset="0"/>
                <a:cs typeface="Times New Roman" pitchFamily="18" charset="0"/>
              </a:rPr>
              <a:t> grâce à lui qu'on lance l’objet.</a:t>
            </a:r>
            <a:endParaRPr kumimoji="0" lang="fr-FR" b="1" i="0" u="none" strike="noStrike" cap="none" normalizeH="0" baseline="0" dirty="0">
              <a:ln>
                <a:noFill/>
              </a:ln>
              <a:solidFill>
                <a:schemeClr val="tx1"/>
              </a:solidFill>
              <a:effectLst/>
              <a:latin typeface="Times New Roman" pitchFamily="18" charset="0"/>
              <a:cs typeface="Times New Roman" pitchFamily="18" charset="0"/>
            </a:endParaRP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6E8258A7-CA86-481B-9088-7761BD1AC277}" type="slidenum">
              <a:rPr lang="fr-FR" smtClean="0"/>
              <a:pPr/>
              <a:t>121</a:t>
            </a:fld>
            <a:endParaRPr lang="fr-FR"/>
          </a:p>
        </p:txBody>
      </p:sp>
      <p:sp>
        <p:nvSpPr>
          <p:cNvPr id="137217" name="Rectangle 1"/>
          <p:cNvSpPr>
            <a:spLocks noChangeArrowheads="1"/>
          </p:cNvSpPr>
          <p:nvPr/>
        </p:nvSpPr>
        <p:spPr bwMode="auto">
          <a:xfrm>
            <a:off x="0" y="37526"/>
            <a:ext cx="9144000" cy="646330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b="0"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Syntaxe : </a:t>
            </a:r>
            <a:r>
              <a:rPr kumimoji="0" lang="fr-FR" b="1" i="0" u="none" strike="noStrike" cap="none" normalizeH="0" baseline="0" dirty="0" err="1">
                <a:ln>
                  <a:noFill/>
                </a:ln>
                <a:effectLst/>
                <a:latin typeface="Times New Roman" pitchFamily="18" charset="0"/>
                <a:ea typeface="Times New Roman" pitchFamily="18" charset="0"/>
                <a:cs typeface="Times New Roman" pitchFamily="18" charset="0"/>
              </a:rPr>
              <a:t>throw</a:t>
            </a:r>
            <a:r>
              <a:rPr kumimoji="0" lang="fr-FR" b="1" i="0" u="none" strike="noStrike" cap="none" normalizeH="0" baseline="0" dirty="0">
                <a:ln>
                  <a:noFill/>
                </a:ln>
                <a:solidFill>
                  <a:srgbClr val="008100"/>
                </a:solidFill>
                <a:effectLst/>
                <a:latin typeface="Times New Roman" pitchFamily="18" charset="0"/>
                <a:ea typeface="Times New Roman" pitchFamily="18" charset="0"/>
                <a:cs typeface="Times New Roman" pitchFamily="18" charset="0"/>
              </a:rPr>
              <a:t> </a:t>
            </a:r>
            <a:r>
              <a:rPr kumimoji="0" lang="fr-FR" b="0"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expression.</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b="1" i="0" u="none" strike="noStrike" cap="none" normalizeH="0" baseline="0" dirty="0" err="1">
                <a:ln>
                  <a:noFill/>
                </a:ln>
                <a:effectLst/>
                <a:latin typeface="Times New Roman" pitchFamily="18" charset="0"/>
                <a:ea typeface="Times New Roman" pitchFamily="18" charset="0"/>
                <a:cs typeface="Times New Roman" pitchFamily="18" charset="0"/>
              </a:rPr>
              <a:t>throw</a:t>
            </a:r>
            <a:r>
              <a:rPr kumimoji="0" lang="fr-FR" b="1" i="0" u="none" strike="noStrike" cap="none" normalizeH="0" baseline="0" dirty="0">
                <a:ln>
                  <a:noFill/>
                </a:ln>
                <a:solidFill>
                  <a:srgbClr val="008100"/>
                </a:solidFill>
                <a:effectLst/>
                <a:latin typeface="Times New Roman" pitchFamily="18" charset="0"/>
                <a:ea typeface="Times New Roman" pitchFamily="18" charset="0"/>
                <a:cs typeface="Times New Roman" pitchFamily="18" charset="0"/>
              </a:rPr>
              <a:t> </a:t>
            </a:r>
            <a:r>
              <a:rPr kumimoji="0" lang="fr-FR" b="0" i="0" u="none" strike="noStrike" cap="none" normalizeH="0" baseline="0" dirty="0">
                <a:ln>
                  <a:noFill/>
                </a:ln>
                <a:solidFill>
                  <a:srgbClr val="666666"/>
                </a:solidFill>
                <a:effectLst/>
                <a:latin typeface="Times New Roman" pitchFamily="18" charset="0"/>
                <a:ea typeface="Times New Roman" pitchFamily="18" charset="0"/>
                <a:cs typeface="Times New Roman" pitchFamily="18" charset="0"/>
              </a:rPr>
              <a:t>123</a:t>
            </a:r>
            <a:r>
              <a:rPr kumimoji="0" lang="fr-FR" b="0"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 </a:t>
            </a:r>
            <a:r>
              <a:rPr kumimoji="0" lang="fr-FR" b="0" i="1" u="none" strike="noStrike" cap="none" normalizeH="0" baseline="0" dirty="0">
                <a:ln>
                  <a:noFill/>
                </a:ln>
                <a:solidFill>
                  <a:srgbClr val="408181"/>
                </a:solidFill>
                <a:effectLst/>
                <a:latin typeface="Times New Roman" pitchFamily="18" charset="0"/>
                <a:ea typeface="Times New Roman" pitchFamily="18" charset="0"/>
                <a:cs typeface="Times New Roman" pitchFamily="18" charset="0"/>
              </a:rPr>
              <a:t>// On lance l'entier 123, par exemple si l'erreur 123 est survenue</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b="1" i="0" u="none" strike="noStrike" cap="none" normalizeH="0" baseline="0" dirty="0" err="1">
                <a:ln>
                  <a:noFill/>
                </a:ln>
                <a:effectLst/>
                <a:latin typeface="Times New Roman" pitchFamily="18" charset="0"/>
                <a:ea typeface="Times New Roman" pitchFamily="18" charset="0"/>
                <a:cs typeface="Times New Roman" pitchFamily="18" charset="0"/>
              </a:rPr>
              <a:t>throw</a:t>
            </a:r>
            <a:r>
              <a:rPr kumimoji="0" lang="fr-FR" b="1" i="0" u="none" strike="noStrike" cap="none" normalizeH="0" baseline="0" dirty="0">
                <a:ln>
                  <a:noFill/>
                </a:ln>
                <a:solidFill>
                  <a:srgbClr val="008100"/>
                </a:solidFill>
                <a:effectLst/>
                <a:latin typeface="Times New Roman" pitchFamily="18" charset="0"/>
                <a:ea typeface="Times New Roman" pitchFamily="18" charset="0"/>
                <a:cs typeface="Times New Roman" pitchFamily="18" charset="0"/>
              </a:rPr>
              <a:t> </a:t>
            </a:r>
            <a:r>
              <a:rPr kumimoji="0" lang="fr-FR" b="0"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string(</a:t>
            </a:r>
            <a:r>
              <a:rPr kumimoji="0" lang="fr-FR" b="0" i="0" u="none" strike="noStrike" cap="none" normalizeH="0" baseline="0" dirty="0">
                <a:ln>
                  <a:noFill/>
                </a:ln>
                <a:solidFill>
                  <a:srgbClr val="BB2121"/>
                </a:solidFill>
                <a:effectLst/>
                <a:latin typeface="Times New Roman" pitchFamily="18" charset="0"/>
                <a:ea typeface="Times New Roman" pitchFamily="18" charset="0"/>
                <a:cs typeface="Times New Roman" pitchFamily="18" charset="0"/>
              </a:rPr>
              <a:t>"Erreur fatale. Contactez un administrateur"</a:t>
            </a:r>
            <a:r>
              <a:rPr kumimoji="0" lang="fr-FR" b="0"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 </a:t>
            </a:r>
            <a:r>
              <a:rPr kumimoji="0" lang="fr-FR" b="0" i="1" u="none" strike="noStrike" cap="none" normalizeH="0" baseline="0" dirty="0">
                <a:ln>
                  <a:noFill/>
                </a:ln>
                <a:solidFill>
                  <a:srgbClr val="408181"/>
                </a:solidFill>
                <a:effectLst/>
                <a:latin typeface="Times New Roman" pitchFamily="18" charset="0"/>
                <a:ea typeface="Times New Roman" pitchFamily="18" charset="0"/>
                <a:cs typeface="Times New Roman" pitchFamily="18" charset="0"/>
              </a:rPr>
              <a:t>// On peut lancer un string.</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b="1" i="0" u="none" strike="noStrike" cap="none" normalizeH="0" baseline="0" dirty="0" err="1">
                <a:ln>
                  <a:noFill/>
                </a:ln>
                <a:effectLst/>
                <a:latin typeface="Times New Roman" pitchFamily="18" charset="0"/>
                <a:ea typeface="Times New Roman" pitchFamily="18" charset="0"/>
                <a:cs typeface="Times New Roman" pitchFamily="18" charset="0"/>
              </a:rPr>
              <a:t>throw</a:t>
            </a:r>
            <a:r>
              <a:rPr kumimoji="0" lang="fr-FR" b="1" i="0" u="none" strike="noStrike" cap="none" normalizeH="0" baseline="0" dirty="0">
                <a:ln>
                  <a:noFill/>
                </a:ln>
                <a:solidFill>
                  <a:srgbClr val="008100"/>
                </a:solidFill>
                <a:effectLst/>
                <a:latin typeface="Times New Roman" pitchFamily="18" charset="0"/>
                <a:ea typeface="Times New Roman" pitchFamily="18" charset="0"/>
                <a:cs typeface="Times New Roman" pitchFamily="18" charset="0"/>
              </a:rPr>
              <a:t> </a:t>
            </a:r>
            <a:r>
              <a:rPr lang="fr-FR" dirty="0">
                <a:solidFill>
                  <a:srgbClr val="000000"/>
                </a:solidFill>
                <a:latin typeface="Times New Roman" pitchFamily="18" charset="0"/>
                <a:ea typeface="Times New Roman" pitchFamily="18" charset="0"/>
                <a:cs typeface="Times New Roman" pitchFamily="18" charset="0"/>
              </a:rPr>
              <a:t>p</a:t>
            </a:r>
            <a:r>
              <a:rPr kumimoji="0" lang="fr-FR" b="0"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ersonnage; </a:t>
            </a:r>
            <a:r>
              <a:rPr kumimoji="0" lang="fr-FR" b="0" i="1" u="none" strike="noStrike" cap="none" normalizeH="0" baseline="0" dirty="0">
                <a:ln>
                  <a:noFill/>
                </a:ln>
                <a:solidFill>
                  <a:srgbClr val="408181"/>
                </a:solidFill>
                <a:effectLst/>
                <a:latin typeface="Times New Roman" pitchFamily="18" charset="0"/>
                <a:ea typeface="Times New Roman" pitchFamily="18" charset="0"/>
                <a:cs typeface="Times New Roman" pitchFamily="18" charset="0"/>
              </a:rPr>
              <a:t>// lancer une instance d'une classe.</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b="1" i="0" u="none" strike="noStrike" cap="none" normalizeH="0" baseline="0" dirty="0" err="1">
                <a:ln>
                  <a:noFill/>
                </a:ln>
                <a:effectLst/>
                <a:latin typeface="Times New Roman" pitchFamily="18" charset="0"/>
                <a:ea typeface="Times New Roman" pitchFamily="18" charset="0"/>
                <a:cs typeface="Times New Roman" pitchFamily="18" charset="0"/>
              </a:rPr>
              <a:t>throw</a:t>
            </a:r>
            <a:r>
              <a:rPr kumimoji="0" lang="fr-FR" b="1" i="0" u="none" strike="noStrike" cap="none" normalizeH="0" baseline="0" dirty="0">
                <a:ln>
                  <a:noFill/>
                </a:ln>
                <a:solidFill>
                  <a:srgbClr val="008100"/>
                </a:solidFill>
                <a:effectLst/>
                <a:latin typeface="Times New Roman" pitchFamily="18" charset="0"/>
                <a:ea typeface="Times New Roman" pitchFamily="18" charset="0"/>
                <a:cs typeface="Times New Roman" pitchFamily="18" charset="0"/>
              </a:rPr>
              <a:t> </a:t>
            </a:r>
            <a:r>
              <a:rPr kumimoji="0" lang="fr-FR" b="0" i="0" u="none" strike="noStrike" cap="none" normalizeH="0" baseline="0" dirty="0">
                <a:ln>
                  <a:noFill/>
                </a:ln>
                <a:solidFill>
                  <a:srgbClr val="666666"/>
                </a:solidFill>
                <a:effectLst/>
                <a:latin typeface="Times New Roman" pitchFamily="18" charset="0"/>
                <a:ea typeface="Times New Roman" pitchFamily="18" charset="0"/>
                <a:cs typeface="Times New Roman" pitchFamily="18" charset="0"/>
              </a:rPr>
              <a:t>3.14 * 5.12</a:t>
            </a:r>
            <a:r>
              <a:rPr kumimoji="0" lang="fr-FR" b="0"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 </a:t>
            </a:r>
            <a:r>
              <a:rPr kumimoji="0" lang="fr-FR" b="0" i="1" u="none" strike="noStrike" cap="none" normalizeH="0" baseline="0" dirty="0">
                <a:ln>
                  <a:noFill/>
                </a:ln>
                <a:solidFill>
                  <a:srgbClr val="408181"/>
                </a:solidFill>
                <a:effectLst/>
                <a:latin typeface="Times New Roman" pitchFamily="18" charset="0"/>
                <a:ea typeface="Times New Roman" pitchFamily="18" charset="0"/>
                <a:cs typeface="Times New Roman" pitchFamily="18" charset="0"/>
              </a:rPr>
              <a:t>// Ou même le résultat d'un calcul</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b="1" i="0" u="none" strike="noStrike" cap="none" normalizeH="0" baseline="0" dirty="0" err="1">
                <a:ln>
                  <a:noFill/>
                </a:ln>
                <a:effectLst/>
                <a:latin typeface="Times New Roman" pitchFamily="18" charset="0"/>
                <a:ea typeface="Times New Roman" pitchFamily="18" charset="0"/>
                <a:cs typeface="Times New Roman" pitchFamily="18" charset="0"/>
              </a:rPr>
              <a:t>throw</a:t>
            </a:r>
            <a:r>
              <a:rPr kumimoji="0" lang="fr-FR" b="1" i="0" u="none" strike="noStrike" cap="none" normalizeH="0" baseline="0" dirty="0">
                <a:ln>
                  <a:noFill/>
                </a:ln>
                <a:solidFill>
                  <a:srgbClr val="008100"/>
                </a:solidFill>
                <a:effectLst/>
                <a:latin typeface="Times New Roman" pitchFamily="18" charset="0"/>
                <a:ea typeface="Times New Roman" pitchFamily="18" charset="0"/>
                <a:cs typeface="Times New Roman" pitchFamily="18" charset="0"/>
              </a:rPr>
              <a:t> </a:t>
            </a:r>
            <a:r>
              <a:rPr kumimoji="0" lang="fr-FR" b="0" i="0" u="none" strike="noStrike" cap="none" normalizeH="0" baseline="0" dirty="0">
                <a:ln>
                  <a:noFill/>
                </a:ln>
                <a:solidFill>
                  <a:srgbClr val="7D9C0A"/>
                </a:solidFill>
                <a:effectLst/>
                <a:latin typeface="Times New Roman" pitchFamily="18" charset="0"/>
                <a:ea typeface="Times New Roman" pitchFamily="18" charset="0"/>
                <a:cs typeface="Times New Roman" pitchFamily="18" charset="0"/>
              </a:rPr>
              <a:t>peut se trouver n'importe où mais, il doit être dans un bloc </a:t>
            </a:r>
            <a:r>
              <a:rPr kumimoji="0" lang="fr-FR" b="1" i="0" u="none" strike="noStrike" cap="none" normalizeH="0" baseline="0" dirty="0" err="1">
                <a:ln>
                  <a:noFill/>
                </a:ln>
                <a:effectLst/>
                <a:latin typeface="Times New Roman" pitchFamily="18" charset="0"/>
                <a:ea typeface="Times New Roman" pitchFamily="18" charset="0"/>
                <a:cs typeface="Times New Roman" pitchFamily="18" charset="0"/>
              </a:rPr>
              <a:t>try</a:t>
            </a:r>
            <a:r>
              <a:rPr kumimoji="0" lang="fr-FR" b="0" i="0" u="none" strike="noStrike" cap="none" normalizeH="0" baseline="0" dirty="0">
                <a:ln>
                  <a:noFill/>
                </a:ln>
                <a:solidFill>
                  <a:srgbClr val="7D9C0A"/>
                </a:solidFill>
                <a:effectLst/>
                <a:latin typeface="Times New Roman" pitchFamily="18" charset="0"/>
                <a:ea typeface="Times New Roman" pitchFamily="18" charset="0"/>
                <a:cs typeface="Times New Roman" pitchFamily="18" charset="0"/>
              </a:rPr>
              <a:t>.</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fr-FR" b="1" dirty="0">
                <a:latin typeface="Times New Roman" pitchFamily="18" charset="0"/>
                <a:ea typeface="Times New Roman" pitchFamily="18" charset="0"/>
                <a:cs typeface="Times New Roman" pitchFamily="18" charset="0"/>
              </a:rPr>
              <a:t>- c</a:t>
            </a:r>
            <a:r>
              <a:rPr kumimoji="0" lang="fr-FR" b="1" i="0" u="none" strike="noStrike" cap="none" normalizeH="0" baseline="0" dirty="0">
                <a:ln>
                  <a:noFill/>
                </a:ln>
                <a:effectLst/>
                <a:latin typeface="Times New Roman" pitchFamily="18" charset="0"/>
                <a:ea typeface="Times New Roman" pitchFamily="18" charset="0"/>
                <a:cs typeface="Times New Roman" pitchFamily="18" charset="0"/>
              </a:rPr>
              <a:t>atch</a:t>
            </a:r>
            <a:r>
              <a:rPr kumimoji="0" lang="fr-FR" b="0"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 crée un bloc de gestion d'une exception survenue. Il faut créer un bloc </a:t>
            </a:r>
            <a:r>
              <a:rPr kumimoji="0" lang="fr-FR" b="1" i="0" u="none" strike="noStrike" cap="none" normalizeH="0" baseline="0" dirty="0">
                <a:ln>
                  <a:noFill/>
                </a:ln>
                <a:effectLst/>
                <a:latin typeface="Times New Roman" pitchFamily="18" charset="0"/>
                <a:ea typeface="Times New Roman" pitchFamily="18" charset="0"/>
                <a:cs typeface="Times New Roman" pitchFamily="18" charset="0"/>
              </a:rPr>
              <a:t>catch</a:t>
            </a:r>
            <a:r>
              <a:rPr kumimoji="0" lang="fr-FR" b="1" i="0" u="none" strike="noStrike" cap="none" normalizeH="0" baseline="0" dirty="0">
                <a:ln>
                  <a:noFill/>
                </a:ln>
                <a:solidFill>
                  <a:srgbClr val="008100"/>
                </a:solidFill>
                <a:effectLst/>
                <a:latin typeface="Times New Roman" pitchFamily="18" charset="0"/>
                <a:ea typeface="Times New Roman" pitchFamily="18" charset="0"/>
                <a:cs typeface="Times New Roman" pitchFamily="18" charset="0"/>
              </a:rPr>
              <a:t> </a:t>
            </a:r>
            <a:r>
              <a:rPr kumimoji="0" lang="fr-FR" b="0"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par type d'objet lancé. Chaque bloc </a:t>
            </a:r>
            <a:r>
              <a:rPr kumimoji="0" lang="fr-FR" b="1" i="0" u="none" strike="noStrike" cap="none" normalizeH="0" baseline="0" dirty="0" err="1">
                <a:ln>
                  <a:noFill/>
                </a:ln>
                <a:effectLst/>
                <a:latin typeface="Times New Roman" pitchFamily="18" charset="0"/>
                <a:ea typeface="Times New Roman" pitchFamily="18" charset="0"/>
                <a:cs typeface="Times New Roman" pitchFamily="18" charset="0"/>
              </a:rPr>
              <a:t>try</a:t>
            </a:r>
            <a:r>
              <a:rPr kumimoji="0" lang="fr-FR" b="1" i="0" u="none" strike="noStrike" cap="none" normalizeH="0" baseline="0" dirty="0">
                <a:ln>
                  <a:noFill/>
                </a:ln>
                <a:solidFill>
                  <a:srgbClr val="008100"/>
                </a:solidFill>
                <a:effectLst/>
                <a:latin typeface="Times New Roman" pitchFamily="18" charset="0"/>
                <a:ea typeface="Times New Roman" pitchFamily="18" charset="0"/>
                <a:cs typeface="Times New Roman" pitchFamily="18" charset="0"/>
              </a:rPr>
              <a:t> </a:t>
            </a:r>
            <a:r>
              <a:rPr kumimoji="0" lang="fr-FR" b="0"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doit obligatoirement être suivi d'un bloc </a:t>
            </a:r>
            <a:r>
              <a:rPr kumimoji="0" lang="fr-FR" b="1" i="0" u="none" strike="noStrike" cap="none" normalizeH="0" baseline="0" dirty="0">
                <a:ln>
                  <a:noFill/>
                </a:ln>
                <a:effectLst/>
                <a:latin typeface="Times New Roman" pitchFamily="18" charset="0"/>
                <a:ea typeface="Times New Roman" pitchFamily="18" charset="0"/>
                <a:cs typeface="Times New Roman" pitchFamily="18" charset="0"/>
              </a:rPr>
              <a:t>catch</a:t>
            </a:r>
            <a:r>
              <a:rPr kumimoji="0" lang="fr-FR" b="0"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fr-FR" dirty="0">
                <a:solidFill>
                  <a:srgbClr val="000000"/>
                </a:solidFill>
                <a:latin typeface="Times New Roman" pitchFamily="18" charset="0"/>
                <a:ea typeface="Times New Roman" pitchFamily="18" charset="0"/>
                <a:cs typeface="Times New Roman" pitchFamily="18" charset="0"/>
              </a:rPr>
              <a:t>S</a:t>
            </a:r>
            <a:r>
              <a:rPr kumimoji="0" lang="fr-FR" b="0"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yntaxe </a:t>
            </a:r>
            <a:r>
              <a:rPr lang="fr-FR" dirty="0">
                <a:solidFill>
                  <a:srgbClr val="000000"/>
                </a:solidFill>
                <a:latin typeface="Times New Roman" pitchFamily="18" charset="0"/>
                <a:ea typeface="Times New Roman" pitchFamily="18" charset="0"/>
                <a:cs typeface="Times New Roman" pitchFamily="18" charset="0"/>
              </a:rPr>
              <a:t>: </a:t>
            </a:r>
            <a:r>
              <a:rPr kumimoji="0" lang="fr-FR" b="1" i="0" u="none" strike="noStrike" cap="none" normalizeH="0" baseline="0" dirty="0">
                <a:ln>
                  <a:noFill/>
                </a:ln>
                <a:solidFill>
                  <a:srgbClr val="008100"/>
                </a:solidFill>
                <a:effectLst/>
                <a:latin typeface="Times New Roman" pitchFamily="18" charset="0"/>
                <a:ea typeface="Times New Roman" pitchFamily="18" charset="0"/>
                <a:cs typeface="Times New Roman" pitchFamily="18" charset="0"/>
              </a:rPr>
              <a:t>catch </a:t>
            </a:r>
            <a:r>
              <a:rPr kumimoji="0" lang="fr-FR" b="0"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(type </a:t>
            </a:r>
            <a:r>
              <a:rPr kumimoji="0" lang="fr-FR" b="1" i="0" u="none" strike="noStrike" cap="none" normalizeH="0" baseline="0" dirty="0" err="1">
                <a:ln>
                  <a:noFill/>
                </a:ln>
                <a:solidFill>
                  <a:srgbClr val="008100"/>
                </a:solidFill>
                <a:effectLst/>
                <a:latin typeface="Times New Roman" pitchFamily="18" charset="0"/>
                <a:ea typeface="Times New Roman" pitchFamily="18" charset="0"/>
                <a:cs typeface="Times New Roman" pitchFamily="18" charset="0"/>
              </a:rPr>
              <a:t>const</a:t>
            </a:r>
            <a:r>
              <a:rPr kumimoji="0" lang="fr-FR" b="0" i="0" u="none" strike="noStrike" cap="none" normalizeH="0" baseline="0" dirty="0">
                <a:ln>
                  <a:noFill/>
                </a:ln>
                <a:solidFill>
                  <a:srgbClr val="666666"/>
                </a:solidFill>
                <a:effectLst/>
                <a:latin typeface="Times New Roman" pitchFamily="18" charset="0"/>
                <a:ea typeface="Times New Roman" pitchFamily="18" charset="0"/>
                <a:cs typeface="Times New Roman" pitchFamily="18" charset="0"/>
              </a:rPr>
              <a:t>&amp; </a:t>
            </a:r>
            <a:r>
              <a:rPr kumimoji="0" lang="fr-FR" b="0"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e){...}</a:t>
            </a:r>
          </a:p>
          <a:p>
            <a:pPr lvl="0" eaLnBrk="0" fontAlgn="base" hangingPunct="0">
              <a:spcBef>
                <a:spcPct val="0"/>
              </a:spcBef>
              <a:spcAft>
                <a:spcPct val="0"/>
              </a:spcAft>
            </a:pPr>
            <a:r>
              <a:rPr lang="fr-FR" dirty="0">
                <a:latin typeface="Times New Roman" pitchFamily="18" charset="0"/>
                <a:cs typeface="Times New Roman" pitchFamily="18" charset="0"/>
              </a:rPr>
              <a:t>On attrape les exceptions par référence constante (&amp;) afin d'éviter une copie et de préserver le polymorphisme de l'objet reçu.</a:t>
            </a:r>
          </a:p>
          <a:p>
            <a:r>
              <a:rPr lang="fr-FR" b="1" dirty="0" err="1">
                <a:latin typeface="Times New Roman" pitchFamily="18" charset="0"/>
                <a:cs typeface="Times New Roman" pitchFamily="18" charset="0"/>
              </a:rPr>
              <a:t>try</a:t>
            </a:r>
            <a:r>
              <a:rPr lang="fr-FR" dirty="0">
                <a:latin typeface="Times New Roman" pitchFamily="18" charset="0"/>
                <a:cs typeface="Times New Roman" pitchFamily="18" charset="0"/>
              </a:rPr>
              <a:t>{ </a:t>
            </a:r>
            <a:r>
              <a:rPr lang="fr-FR" i="1" dirty="0">
                <a:latin typeface="Times New Roman" pitchFamily="18" charset="0"/>
                <a:cs typeface="Times New Roman" pitchFamily="18" charset="0"/>
              </a:rPr>
              <a:t>// Le bloc sensible aux erreurs.</a:t>
            </a:r>
            <a:endParaRPr lang="fr-FR" dirty="0">
              <a:latin typeface="Times New Roman" pitchFamily="18" charset="0"/>
              <a:cs typeface="Times New Roman" pitchFamily="18" charset="0"/>
            </a:endParaRPr>
          </a:p>
          <a:p>
            <a:r>
              <a:rPr lang="fr-FR" dirty="0">
                <a:latin typeface="Times New Roman" pitchFamily="18" charset="0"/>
                <a:cs typeface="Times New Roman" pitchFamily="18" charset="0"/>
              </a:rPr>
              <a:t>}</a:t>
            </a:r>
          </a:p>
          <a:p>
            <a:r>
              <a:rPr lang="fr-FR" b="1" dirty="0">
                <a:latin typeface="Times New Roman" pitchFamily="18" charset="0"/>
                <a:cs typeface="Times New Roman" pitchFamily="18" charset="0"/>
              </a:rPr>
              <a:t>catch</a:t>
            </a:r>
            <a:r>
              <a:rPr lang="fr-FR" dirty="0">
                <a:latin typeface="Times New Roman" pitchFamily="18" charset="0"/>
                <a:cs typeface="Times New Roman" pitchFamily="18" charset="0"/>
              </a:rPr>
              <a:t>(</a:t>
            </a:r>
            <a:r>
              <a:rPr lang="fr-FR" dirty="0" err="1">
                <a:latin typeface="Times New Roman" pitchFamily="18" charset="0"/>
                <a:cs typeface="Times New Roman" pitchFamily="18" charset="0"/>
              </a:rPr>
              <a:t>int</a:t>
            </a:r>
            <a:r>
              <a:rPr lang="fr-FR" dirty="0">
                <a:latin typeface="Times New Roman" pitchFamily="18" charset="0"/>
                <a:cs typeface="Times New Roman" pitchFamily="18" charset="0"/>
              </a:rPr>
              <a:t> e) </a:t>
            </a:r>
            <a:r>
              <a:rPr lang="fr-FR" i="1" dirty="0">
                <a:latin typeface="Times New Roman" pitchFamily="18" charset="0"/>
                <a:cs typeface="Times New Roman" pitchFamily="18" charset="0"/>
              </a:rPr>
              <a:t>//On rattrape les entiers lancés (pour les entiers, une référence n'a pas de sens)</a:t>
            </a:r>
            <a:endParaRPr lang="fr-FR" dirty="0">
              <a:latin typeface="Times New Roman" pitchFamily="18" charset="0"/>
              <a:cs typeface="Times New Roman" pitchFamily="18" charset="0"/>
            </a:endParaRPr>
          </a:p>
          <a:p>
            <a:r>
              <a:rPr lang="fr-FR" dirty="0">
                <a:latin typeface="Times New Roman" pitchFamily="18" charset="0"/>
                <a:cs typeface="Times New Roman" pitchFamily="18" charset="0"/>
              </a:rPr>
              <a:t>{ </a:t>
            </a:r>
            <a:r>
              <a:rPr lang="fr-FR" i="1" dirty="0">
                <a:latin typeface="Times New Roman" pitchFamily="18" charset="0"/>
                <a:cs typeface="Times New Roman" pitchFamily="18" charset="0"/>
              </a:rPr>
              <a:t>//On gère l'erreur</a:t>
            </a:r>
            <a:endParaRPr lang="fr-FR" dirty="0">
              <a:latin typeface="Times New Roman" pitchFamily="18" charset="0"/>
              <a:cs typeface="Times New Roman" pitchFamily="18" charset="0"/>
            </a:endParaRPr>
          </a:p>
          <a:p>
            <a:r>
              <a:rPr lang="fr-FR" dirty="0">
                <a:latin typeface="Times New Roman" pitchFamily="18" charset="0"/>
                <a:cs typeface="Times New Roman" pitchFamily="18" charset="0"/>
              </a:rPr>
              <a:t>}</a:t>
            </a:r>
          </a:p>
          <a:p>
            <a:r>
              <a:rPr lang="fr-FR" b="1" dirty="0">
                <a:latin typeface="Times New Roman" pitchFamily="18" charset="0"/>
                <a:cs typeface="Times New Roman" pitchFamily="18" charset="0"/>
              </a:rPr>
              <a:t>catch</a:t>
            </a:r>
            <a:r>
              <a:rPr lang="fr-FR" dirty="0">
                <a:latin typeface="Times New Roman" pitchFamily="18" charset="0"/>
                <a:cs typeface="Times New Roman" pitchFamily="18" charset="0"/>
              </a:rPr>
              <a:t>(string </a:t>
            </a:r>
            <a:r>
              <a:rPr lang="fr-FR" b="1" dirty="0" err="1">
                <a:latin typeface="Times New Roman" pitchFamily="18" charset="0"/>
                <a:cs typeface="Times New Roman" pitchFamily="18" charset="0"/>
              </a:rPr>
              <a:t>const</a:t>
            </a:r>
            <a:r>
              <a:rPr lang="fr-FR" dirty="0">
                <a:latin typeface="Times New Roman" pitchFamily="18" charset="0"/>
                <a:cs typeface="Times New Roman" pitchFamily="18" charset="0"/>
              </a:rPr>
              <a:t>&amp; e) </a:t>
            </a:r>
            <a:r>
              <a:rPr lang="fr-FR" i="1" dirty="0">
                <a:latin typeface="Times New Roman" pitchFamily="18" charset="0"/>
                <a:cs typeface="Times New Roman" pitchFamily="18" charset="0"/>
              </a:rPr>
              <a:t>//On rattrape les strings lancés</a:t>
            </a:r>
            <a:endParaRPr lang="fr-FR" dirty="0">
              <a:latin typeface="Times New Roman" pitchFamily="18" charset="0"/>
              <a:cs typeface="Times New Roman" pitchFamily="18" charset="0"/>
            </a:endParaRPr>
          </a:p>
          <a:p>
            <a:r>
              <a:rPr lang="fr-FR" dirty="0">
                <a:latin typeface="Times New Roman" pitchFamily="18" charset="0"/>
                <a:cs typeface="Times New Roman" pitchFamily="18" charset="0"/>
              </a:rPr>
              <a:t>{ </a:t>
            </a:r>
            <a:r>
              <a:rPr lang="fr-FR" i="1" dirty="0">
                <a:latin typeface="Times New Roman" pitchFamily="18" charset="0"/>
                <a:cs typeface="Times New Roman" pitchFamily="18" charset="0"/>
              </a:rPr>
              <a:t>// On gère l'erreur</a:t>
            </a:r>
            <a:endParaRPr lang="fr-FR" dirty="0">
              <a:latin typeface="Times New Roman" pitchFamily="18" charset="0"/>
              <a:cs typeface="Times New Roman" pitchFamily="18" charset="0"/>
            </a:endParaRPr>
          </a:p>
          <a:p>
            <a:r>
              <a:rPr lang="fr-FR" dirty="0">
                <a:latin typeface="Times New Roman" pitchFamily="18" charset="0"/>
                <a:cs typeface="Times New Roman" pitchFamily="18" charset="0"/>
              </a:rPr>
              <a:t>}</a:t>
            </a:r>
          </a:p>
          <a:p>
            <a:r>
              <a:rPr lang="fr-FR" b="1" dirty="0">
                <a:latin typeface="Times New Roman" pitchFamily="18" charset="0"/>
                <a:cs typeface="Times New Roman" pitchFamily="18" charset="0"/>
              </a:rPr>
              <a:t>catch</a:t>
            </a:r>
            <a:r>
              <a:rPr lang="fr-FR" dirty="0">
                <a:latin typeface="Times New Roman" pitchFamily="18" charset="0"/>
                <a:cs typeface="Times New Roman" pitchFamily="18" charset="0"/>
              </a:rPr>
              <a:t>(Personnage </a:t>
            </a:r>
            <a:r>
              <a:rPr lang="fr-FR" b="1" dirty="0" err="1">
                <a:latin typeface="Times New Roman" pitchFamily="18" charset="0"/>
                <a:cs typeface="Times New Roman" pitchFamily="18" charset="0"/>
              </a:rPr>
              <a:t>const</a:t>
            </a:r>
            <a:r>
              <a:rPr lang="fr-FR" dirty="0">
                <a:latin typeface="Times New Roman" pitchFamily="18" charset="0"/>
                <a:cs typeface="Times New Roman" pitchFamily="18" charset="0"/>
              </a:rPr>
              <a:t>&amp; e) </a:t>
            </a:r>
            <a:r>
              <a:rPr lang="fr-FR" i="1" dirty="0">
                <a:latin typeface="Times New Roman" pitchFamily="18" charset="0"/>
                <a:cs typeface="Times New Roman" pitchFamily="18" charset="0"/>
              </a:rPr>
              <a:t>//On rattrape les personnages</a:t>
            </a:r>
            <a:endParaRPr lang="fr-FR" dirty="0">
              <a:latin typeface="Times New Roman" pitchFamily="18" charset="0"/>
              <a:cs typeface="Times New Roman" pitchFamily="18" charset="0"/>
            </a:endParaRPr>
          </a:p>
          <a:p>
            <a:r>
              <a:rPr lang="fr-FR" dirty="0">
                <a:latin typeface="Times New Roman" pitchFamily="18" charset="0"/>
                <a:cs typeface="Times New Roman" pitchFamily="18" charset="0"/>
              </a:rPr>
              <a:t>{ </a:t>
            </a:r>
            <a:r>
              <a:rPr lang="fr-FR" i="1" dirty="0">
                <a:latin typeface="Times New Roman" pitchFamily="18" charset="0"/>
                <a:cs typeface="Times New Roman" pitchFamily="18" charset="0"/>
              </a:rPr>
              <a:t>//On gère l'erreur</a:t>
            </a:r>
            <a:endParaRPr lang="fr-FR" dirty="0">
              <a:latin typeface="Times New Roman" pitchFamily="18" charset="0"/>
              <a:cs typeface="Times New Roman" pitchFamily="18" charset="0"/>
            </a:endParaRPr>
          </a:p>
          <a:p>
            <a:r>
              <a:rPr lang="fr-FR" dirty="0">
                <a:latin typeface="Times New Roman" pitchFamily="18" charset="0"/>
                <a:cs typeface="Times New Roman" pitchFamily="18" charset="0"/>
              </a:rPr>
              <a:t>}</a:t>
            </a:r>
          </a:p>
          <a:p>
            <a:r>
              <a:rPr lang="fr-FR" dirty="0">
                <a:latin typeface="Times New Roman" pitchFamily="18" charset="0"/>
                <a:cs typeface="Times New Roman" pitchFamily="18" charset="0"/>
              </a:rPr>
              <a:t>On peut mettre autant de blocs </a:t>
            </a:r>
            <a:r>
              <a:rPr lang="fr-FR" b="1" dirty="0">
                <a:latin typeface="Times New Roman" pitchFamily="18" charset="0"/>
                <a:cs typeface="Times New Roman" pitchFamily="18" charset="0"/>
              </a:rPr>
              <a:t>catch</a:t>
            </a:r>
            <a:r>
              <a:rPr lang="fr-FR" dirty="0">
                <a:latin typeface="Times New Roman" pitchFamily="18" charset="0"/>
                <a:cs typeface="Times New Roman" pitchFamily="18" charset="0"/>
              </a:rPr>
              <a:t>. Il en faut </a:t>
            </a:r>
            <a:r>
              <a:rPr lang="fr-FR" b="1" dirty="0">
                <a:latin typeface="Times New Roman" pitchFamily="18" charset="0"/>
                <a:cs typeface="Times New Roman" pitchFamily="18" charset="0"/>
              </a:rPr>
              <a:t>au moins un</a:t>
            </a:r>
            <a:r>
              <a:rPr lang="fr-FR" i="1" dirty="0">
                <a:latin typeface="Times New Roman" pitchFamily="18" charset="0"/>
                <a:cs typeface="Times New Roman" pitchFamily="18" charset="0"/>
              </a:rPr>
              <a:t> </a:t>
            </a:r>
            <a:r>
              <a:rPr lang="fr-FR" dirty="0">
                <a:latin typeface="Times New Roman" pitchFamily="18" charset="0"/>
                <a:cs typeface="Times New Roman" pitchFamily="18" charset="0"/>
              </a:rPr>
              <a:t>par type d'objet pouvant être lancé.</a:t>
            </a: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6E8258A7-CA86-481B-9088-7761BD1AC277}" type="slidenum">
              <a:rPr lang="fr-FR" smtClean="0"/>
              <a:pPr/>
              <a:t>122</a:t>
            </a:fld>
            <a:endParaRPr lang="fr-FR"/>
          </a:p>
        </p:txBody>
      </p:sp>
      <p:sp>
        <p:nvSpPr>
          <p:cNvPr id="111617" name="Rectangle 1"/>
          <p:cNvSpPr>
            <a:spLocks noChangeArrowheads="1"/>
          </p:cNvSpPr>
          <p:nvPr/>
        </p:nvSpPr>
        <p:spPr bwMode="auto">
          <a:xfrm>
            <a:off x="0" y="0"/>
            <a:ext cx="9144000" cy="674030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pPr>
            <a:r>
              <a:rPr lang="fr-FR" dirty="0">
                <a:latin typeface="Times New Roman" pitchFamily="18" charset="0"/>
                <a:cs typeface="Times New Roman" pitchFamily="18" charset="0"/>
              </a:rPr>
              <a:t>Reprenons l'exemple de la calculatrice et de la division par 0, en donnant la bonne solution.</a:t>
            </a:r>
          </a:p>
          <a:p>
            <a:pPr lvl="0" fontAlgn="base">
              <a:spcBef>
                <a:spcPct val="0"/>
              </a:spcBef>
              <a:spcAft>
                <a:spcPct val="0"/>
              </a:spcAft>
            </a:pPr>
            <a:r>
              <a:rPr kumimoji="0" lang="fr-FR" b="0" i="0" u="none" strike="noStrike" cap="none" normalizeH="0" baseline="0" dirty="0" err="1">
                <a:ln>
                  <a:noFill/>
                </a:ln>
                <a:solidFill>
                  <a:srgbClr val="B10040"/>
                </a:solidFill>
                <a:effectLst/>
                <a:latin typeface="Times New Roman" pitchFamily="18" charset="0"/>
                <a:ea typeface="Times New Roman" pitchFamily="18" charset="0"/>
                <a:cs typeface="Times New Roman" pitchFamily="18" charset="0"/>
              </a:rPr>
              <a:t>int</a:t>
            </a:r>
            <a:r>
              <a:rPr kumimoji="0" lang="fr-FR" b="0" i="0" u="none" strike="noStrike" cap="none" normalizeH="0" baseline="0" dirty="0">
                <a:ln>
                  <a:noFill/>
                </a:ln>
                <a:solidFill>
                  <a:srgbClr val="B10040"/>
                </a:solidFill>
                <a:effectLst/>
                <a:latin typeface="Times New Roman" pitchFamily="18" charset="0"/>
                <a:ea typeface="Times New Roman" pitchFamily="18" charset="0"/>
                <a:cs typeface="Times New Roman" pitchFamily="18" charset="0"/>
              </a:rPr>
              <a:t> </a:t>
            </a:r>
            <a:r>
              <a:rPr kumimoji="0" lang="fr-FR" b="0"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division(</a:t>
            </a:r>
            <a:r>
              <a:rPr kumimoji="0" lang="fr-FR" b="0" i="0" u="none" strike="noStrike" cap="none" normalizeH="0" baseline="0" dirty="0" err="1">
                <a:ln>
                  <a:noFill/>
                </a:ln>
                <a:solidFill>
                  <a:srgbClr val="B10040"/>
                </a:solidFill>
                <a:effectLst/>
                <a:latin typeface="Times New Roman" pitchFamily="18" charset="0"/>
                <a:ea typeface="Times New Roman" pitchFamily="18" charset="0"/>
                <a:cs typeface="Times New Roman" pitchFamily="18" charset="0"/>
              </a:rPr>
              <a:t>int</a:t>
            </a:r>
            <a:r>
              <a:rPr kumimoji="0" lang="fr-FR" b="0" i="0" u="none" strike="noStrike" cap="none" normalizeH="0" baseline="0" dirty="0">
                <a:ln>
                  <a:noFill/>
                </a:ln>
                <a:solidFill>
                  <a:srgbClr val="B10040"/>
                </a:solidFill>
                <a:effectLst/>
                <a:latin typeface="Times New Roman" pitchFamily="18" charset="0"/>
                <a:ea typeface="Times New Roman" pitchFamily="18" charset="0"/>
                <a:cs typeface="Times New Roman" pitchFamily="18" charset="0"/>
              </a:rPr>
              <a:t> </a:t>
            </a:r>
            <a:r>
              <a:rPr kumimoji="0" lang="fr-FR" b="0"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a, </a:t>
            </a:r>
            <a:r>
              <a:rPr kumimoji="0" lang="fr-FR" b="0" i="0" u="none" strike="noStrike" cap="none" normalizeH="0" baseline="0" dirty="0" err="1">
                <a:ln>
                  <a:noFill/>
                </a:ln>
                <a:solidFill>
                  <a:srgbClr val="B10040"/>
                </a:solidFill>
                <a:effectLst/>
                <a:latin typeface="Times New Roman" pitchFamily="18" charset="0"/>
                <a:ea typeface="Times New Roman" pitchFamily="18" charset="0"/>
                <a:cs typeface="Times New Roman" pitchFamily="18" charset="0"/>
              </a:rPr>
              <a:t>int</a:t>
            </a:r>
            <a:r>
              <a:rPr kumimoji="0" lang="fr-FR" b="0" i="0" u="none" strike="noStrike" cap="none" normalizeH="0" baseline="0" dirty="0">
                <a:ln>
                  <a:noFill/>
                </a:ln>
                <a:solidFill>
                  <a:srgbClr val="B10040"/>
                </a:solidFill>
                <a:effectLst/>
                <a:latin typeface="Times New Roman" pitchFamily="18" charset="0"/>
                <a:ea typeface="Times New Roman" pitchFamily="18" charset="0"/>
                <a:cs typeface="Times New Roman" pitchFamily="18" charset="0"/>
              </a:rPr>
              <a:t> </a:t>
            </a:r>
            <a:r>
              <a:rPr kumimoji="0" lang="fr-FR" b="0"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b){ </a:t>
            </a:r>
            <a:r>
              <a:rPr kumimoji="0" lang="fr-FR" b="1" i="0" u="none" strike="noStrike" cap="none" normalizeH="0" baseline="0" dirty="0">
                <a:ln>
                  <a:noFill/>
                </a:ln>
                <a:solidFill>
                  <a:srgbClr val="008100"/>
                </a:solidFill>
                <a:effectLst/>
                <a:latin typeface="Times New Roman" pitchFamily="18" charset="0"/>
                <a:ea typeface="Times New Roman" pitchFamily="18" charset="0"/>
                <a:cs typeface="Times New Roman" pitchFamily="18" charset="0"/>
              </a:rPr>
              <a:t>return </a:t>
            </a:r>
            <a:r>
              <a:rPr kumimoji="0" lang="fr-FR" b="0"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a</a:t>
            </a:r>
            <a:r>
              <a:rPr kumimoji="0" lang="fr-FR" b="0" i="0" u="none" strike="noStrike" cap="none" normalizeH="0" baseline="0" dirty="0">
                <a:ln>
                  <a:noFill/>
                </a:ln>
                <a:solidFill>
                  <a:srgbClr val="666666"/>
                </a:solidFill>
                <a:effectLst/>
                <a:latin typeface="Times New Roman" pitchFamily="18" charset="0"/>
                <a:ea typeface="Times New Roman" pitchFamily="18" charset="0"/>
                <a:cs typeface="Times New Roman" pitchFamily="18" charset="0"/>
              </a:rPr>
              <a:t>/</a:t>
            </a:r>
            <a:r>
              <a:rPr kumimoji="0" lang="fr-FR" b="0"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b;</a:t>
            </a:r>
            <a:r>
              <a:rPr lang="fr-FR" dirty="0">
                <a:latin typeface="Times New Roman" pitchFamily="18" charset="0"/>
                <a:ea typeface="Times New Roman" pitchFamily="18" charset="0"/>
                <a:cs typeface="Times New Roman" pitchFamily="18" charset="0"/>
              </a:rPr>
              <a:t> </a:t>
            </a:r>
            <a:r>
              <a:rPr kumimoji="0" lang="fr-FR" b="0"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b="0"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Une erreur peut survenir si b vaut 0, lançons une </a:t>
            </a:r>
            <a:r>
              <a:rPr kumimoji="0" lang="fr-FR" b="1"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exception</a:t>
            </a:r>
            <a:r>
              <a:rPr kumimoji="0" lang="fr-FR" b="0"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 </a:t>
            </a:r>
            <a:r>
              <a:rPr kumimoji="0" lang="fr-FR" b="1"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chaîne de caractères </a:t>
            </a:r>
            <a:r>
              <a:rPr kumimoji="0" lang="fr-FR"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dans ce cas</a:t>
            </a:r>
            <a:r>
              <a:rPr kumimoji="0" lang="fr-FR" b="0"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 </a:t>
            </a:r>
            <a:r>
              <a:rPr kumimoji="0" lang="en-GB" b="1" i="0" u="none" strike="noStrike" cap="none" normalizeH="0" baseline="0" dirty="0">
                <a:ln>
                  <a:noFill/>
                </a:ln>
                <a:effectLst/>
                <a:latin typeface="Times New Roman" pitchFamily="18" charset="0"/>
                <a:ea typeface="Times New Roman" pitchFamily="18" charset="0"/>
                <a:cs typeface="Times New Roman" pitchFamily="18" charset="0"/>
              </a:rPr>
              <a:t>throw </a:t>
            </a:r>
            <a:r>
              <a:rPr kumimoji="0" lang="en-GB" i="0" u="none" strike="noStrike" cap="none" normalizeH="0" baseline="0" dirty="0">
                <a:ln>
                  <a:noFill/>
                </a:ln>
                <a:effectLst/>
                <a:latin typeface="Times New Roman" pitchFamily="18" charset="0"/>
                <a:ea typeface="Times New Roman" pitchFamily="18" charset="0"/>
                <a:cs typeface="Times New Roman" pitchFamily="18" charset="0"/>
              </a:rPr>
              <a:t>string("ERREUR : Division par </a:t>
            </a:r>
            <a:r>
              <a:rPr kumimoji="0" lang="en-GB" i="0" u="none" strike="noStrike" cap="none" normalizeH="0" baseline="0" dirty="0" err="1">
                <a:ln>
                  <a:noFill/>
                </a:ln>
                <a:effectLst/>
                <a:latin typeface="Times New Roman" pitchFamily="18" charset="0"/>
                <a:ea typeface="Times New Roman" pitchFamily="18" charset="0"/>
                <a:cs typeface="Times New Roman" pitchFamily="18" charset="0"/>
              </a:rPr>
              <a:t>zéro</a:t>
            </a:r>
            <a:r>
              <a:rPr kumimoji="0" lang="en-GB" i="0" u="none" strike="noStrike" cap="none" normalizeH="0" baseline="0" dirty="0">
                <a:ln>
                  <a:noFill/>
                </a:ln>
                <a:effectLst/>
                <a:latin typeface="Times New Roman" pitchFamily="18" charset="0"/>
                <a:ea typeface="Times New Roman" pitchFamily="18" charset="0"/>
                <a:cs typeface="Times New Roman" pitchFamily="18" charset="0"/>
              </a:rPr>
              <a:t> !");</a:t>
            </a:r>
          </a:p>
          <a:p>
            <a:r>
              <a:rPr lang="fr-FR" b="1" dirty="0" err="1">
                <a:latin typeface="Times New Roman" pitchFamily="18" charset="0"/>
                <a:cs typeface="Times New Roman" pitchFamily="18" charset="0"/>
              </a:rPr>
              <a:t>throw</a:t>
            </a:r>
            <a:r>
              <a:rPr lang="fr-FR" b="1" dirty="0">
                <a:latin typeface="Times New Roman" pitchFamily="18" charset="0"/>
                <a:cs typeface="Times New Roman" pitchFamily="18" charset="0"/>
              </a:rPr>
              <a:t> </a:t>
            </a:r>
            <a:r>
              <a:rPr lang="fr-FR" dirty="0">
                <a:latin typeface="Times New Roman" pitchFamily="18" charset="0"/>
                <a:cs typeface="Times New Roman" pitchFamily="18" charset="0"/>
              </a:rPr>
              <a:t>doit toujours se trouver dans un bloc </a:t>
            </a:r>
            <a:r>
              <a:rPr lang="fr-FR" b="1" dirty="0" err="1">
                <a:latin typeface="Times New Roman" pitchFamily="18" charset="0"/>
                <a:cs typeface="Times New Roman" pitchFamily="18" charset="0"/>
              </a:rPr>
              <a:t>try</a:t>
            </a:r>
            <a:r>
              <a:rPr lang="fr-FR" b="1" dirty="0">
                <a:latin typeface="Times New Roman" pitchFamily="18" charset="0"/>
                <a:cs typeface="Times New Roman" pitchFamily="18" charset="0"/>
              </a:rPr>
              <a:t> </a:t>
            </a:r>
            <a:r>
              <a:rPr lang="fr-FR" dirty="0">
                <a:latin typeface="Times New Roman" pitchFamily="18" charset="0"/>
                <a:cs typeface="Times New Roman" pitchFamily="18" charset="0"/>
              </a:rPr>
              <a:t>qui doit être suivi d'un bloc </a:t>
            </a:r>
            <a:r>
              <a:rPr lang="fr-FR" b="1" dirty="0">
                <a:latin typeface="Times New Roman" pitchFamily="18" charset="0"/>
                <a:cs typeface="Times New Roman" pitchFamily="18" charset="0"/>
              </a:rPr>
              <a:t>catch</a:t>
            </a:r>
            <a:r>
              <a:rPr lang="fr-FR" dirty="0">
                <a:latin typeface="Times New Roman" pitchFamily="18" charset="0"/>
                <a:cs typeface="Times New Roman" pitchFamily="18" charset="0"/>
              </a:rPr>
              <a:t>. </a:t>
            </a:r>
          </a:p>
          <a:p>
            <a:r>
              <a:rPr lang="en-GB" dirty="0" err="1">
                <a:latin typeface="Times New Roman" pitchFamily="18" charset="0"/>
                <a:cs typeface="Times New Roman" pitchFamily="18" charset="0"/>
              </a:rPr>
              <a:t>int</a:t>
            </a:r>
            <a:r>
              <a:rPr lang="en-GB" dirty="0">
                <a:latin typeface="Times New Roman" pitchFamily="18" charset="0"/>
                <a:cs typeface="Times New Roman" pitchFamily="18" charset="0"/>
              </a:rPr>
              <a:t> division(</a:t>
            </a:r>
            <a:r>
              <a:rPr lang="en-GB" dirty="0" err="1">
                <a:latin typeface="Times New Roman" pitchFamily="18" charset="0"/>
                <a:cs typeface="Times New Roman" pitchFamily="18" charset="0"/>
              </a:rPr>
              <a:t>int</a:t>
            </a:r>
            <a:r>
              <a:rPr lang="en-GB" dirty="0">
                <a:latin typeface="Times New Roman" pitchFamily="18" charset="0"/>
                <a:cs typeface="Times New Roman" pitchFamily="18" charset="0"/>
              </a:rPr>
              <a:t> </a:t>
            </a:r>
            <a:r>
              <a:rPr lang="en-GB" dirty="0" err="1">
                <a:latin typeface="Times New Roman" pitchFamily="18" charset="0"/>
                <a:cs typeface="Times New Roman" pitchFamily="18" charset="0"/>
              </a:rPr>
              <a:t>a,int</a:t>
            </a:r>
            <a:r>
              <a:rPr lang="en-GB" dirty="0">
                <a:latin typeface="Times New Roman" pitchFamily="18" charset="0"/>
                <a:cs typeface="Times New Roman" pitchFamily="18" charset="0"/>
              </a:rPr>
              <a:t> b)</a:t>
            </a:r>
            <a:endParaRPr lang="fr-FR" dirty="0">
              <a:latin typeface="Times New Roman" pitchFamily="18" charset="0"/>
              <a:cs typeface="Times New Roman" pitchFamily="18" charset="0"/>
            </a:endParaRPr>
          </a:p>
          <a:p>
            <a:r>
              <a:rPr lang="en-GB" dirty="0">
                <a:latin typeface="Times New Roman" pitchFamily="18" charset="0"/>
                <a:cs typeface="Times New Roman" pitchFamily="18" charset="0"/>
              </a:rPr>
              <a:t>{ </a:t>
            </a:r>
            <a:r>
              <a:rPr lang="en-GB" b="1" dirty="0">
                <a:latin typeface="Times New Roman" pitchFamily="18" charset="0"/>
                <a:cs typeface="Times New Roman" pitchFamily="18" charset="0"/>
              </a:rPr>
              <a:t>try </a:t>
            </a:r>
            <a:r>
              <a:rPr lang="en-GB" dirty="0">
                <a:latin typeface="Times New Roman" pitchFamily="18" charset="0"/>
                <a:cs typeface="Times New Roman" pitchFamily="18" charset="0"/>
              </a:rPr>
              <a:t>{ </a:t>
            </a:r>
            <a:r>
              <a:rPr lang="en-GB" b="1" dirty="0">
                <a:latin typeface="Times New Roman" pitchFamily="18" charset="0"/>
                <a:cs typeface="Times New Roman" pitchFamily="18" charset="0"/>
              </a:rPr>
              <a:t>if</a:t>
            </a:r>
            <a:r>
              <a:rPr lang="en-GB" dirty="0">
                <a:latin typeface="Times New Roman" pitchFamily="18" charset="0"/>
                <a:cs typeface="Times New Roman" pitchFamily="18" charset="0"/>
              </a:rPr>
              <a:t>(b == 0)</a:t>
            </a:r>
            <a:r>
              <a:rPr lang="en-GB" b="1" dirty="0">
                <a:latin typeface="Times New Roman" pitchFamily="18" charset="0"/>
                <a:cs typeface="Times New Roman" pitchFamily="18" charset="0"/>
              </a:rPr>
              <a:t>throw </a:t>
            </a:r>
            <a:r>
              <a:rPr lang="en-GB" dirty="0">
                <a:latin typeface="Times New Roman" pitchFamily="18" charset="0"/>
                <a:cs typeface="Times New Roman" pitchFamily="18" charset="0"/>
              </a:rPr>
              <a:t>string("Division par </a:t>
            </a:r>
            <a:r>
              <a:rPr lang="en-GB" dirty="0" err="1">
                <a:latin typeface="Times New Roman" pitchFamily="18" charset="0"/>
                <a:cs typeface="Times New Roman" pitchFamily="18" charset="0"/>
              </a:rPr>
              <a:t>zéro</a:t>
            </a:r>
            <a:r>
              <a:rPr lang="en-GB" dirty="0">
                <a:latin typeface="Times New Roman" pitchFamily="18" charset="0"/>
                <a:cs typeface="Times New Roman" pitchFamily="18" charset="0"/>
              </a:rPr>
              <a:t> !");</a:t>
            </a:r>
            <a:endParaRPr lang="fr-FR" dirty="0">
              <a:latin typeface="Times New Roman" pitchFamily="18" charset="0"/>
              <a:cs typeface="Times New Roman" pitchFamily="18" charset="0"/>
            </a:endParaRPr>
          </a:p>
          <a:p>
            <a:r>
              <a:rPr lang="en-GB" b="1" dirty="0">
                <a:latin typeface="Times New Roman" pitchFamily="18" charset="0"/>
                <a:cs typeface="Times New Roman" pitchFamily="18" charset="0"/>
              </a:rPr>
              <a:t>            else return </a:t>
            </a:r>
            <a:r>
              <a:rPr lang="en-GB" dirty="0">
                <a:latin typeface="Times New Roman" pitchFamily="18" charset="0"/>
                <a:cs typeface="Times New Roman" pitchFamily="18" charset="0"/>
              </a:rPr>
              <a:t>a/b;</a:t>
            </a:r>
            <a:endParaRPr lang="fr-FR" dirty="0">
              <a:latin typeface="Times New Roman" pitchFamily="18" charset="0"/>
              <a:cs typeface="Times New Roman" pitchFamily="18" charset="0"/>
            </a:endParaRPr>
          </a:p>
          <a:p>
            <a:r>
              <a:rPr lang="en-GB" dirty="0">
                <a:latin typeface="Times New Roman" pitchFamily="18" charset="0"/>
                <a:cs typeface="Times New Roman" pitchFamily="18" charset="0"/>
              </a:rPr>
              <a:t>          }</a:t>
            </a:r>
            <a:endParaRPr lang="fr-FR" dirty="0">
              <a:latin typeface="Times New Roman" pitchFamily="18" charset="0"/>
              <a:cs typeface="Times New Roman" pitchFamily="18" charset="0"/>
            </a:endParaRPr>
          </a:p>
          <a:p>
            <a:r>
              <a:rPr lang="en-GB" b="1" dirty="0">
                <a:latin typeface="Times New Roman" pitchFamily="18" charset="0"/>
                <a:cs typeface="Times New Roman" pitchFamily="18" charset="0"/>
              </a:rPr>
              <a:t>   catch</a:t>
            </a:r>
            <a:r>
              <a:rPr lang="en-GB" dirty="0">
                <a:latin typeface="Times New Roman" pitchFamily="18" charset="0"/>
                <a:cs typeface="Times New Roman" pitchFamily="18" charset="0"/>
              </a:rPr>
              <a:t>(string </a:t>
            </a:r>
            <a:r>
              <a:rPr lang="en-GB" b="1" dirty="0">
                <a:latin typeface="Times New Roman" pitchFamily="18" charset="0"/>
                <a:cs typeface="Times New Roman" pitchFamily="18" charset="0"/>
              </a:rPr>
              <a:t>const</a:t>
            </a:r>
            <a:r>
              <a:rPr lang="en-GB" dirty="0">
                <a:latin typeface="Times New Roman" pitchFamily="18" charset="0"/>
                <a:cs typeface="Times New Roman" pitchFamily="18" charset="0"/>
              </a:rPr>
              <a:t>&amp; </a:t>
            </a:r>
            <a:r>
              <a:rPr lang="en-GB" dirty="0" err="1">
                <a:latin typeface="Times New Roman" pitchFamily="18" charset="0"/>
                <a:cs typeface="Times New Roman" pitchFamily="18" charset="0"/>
              </a:rPr>
              <a:t>chaine</a:t>
            </a:r>
            <a:r>
              <a:rPr lang="en-GB" dirty="0">
                <a:latin typeface="Times New Roman" pitchFamily="18" charset="0"/>
                <a:cs typeface="Times New Roman" pitchFamily="18" charset="0"/>
              </a:rPr>
              <a:t>)</a:t>
            </a:r>
            <a:endParaRPr lang="fr-FR" dirty="0">
              <a:latin typeface="Times New Roman" pitchFamily="18" charset="0"/>
              <a:cs typeface="Times New Roman" pitchFamily="18" charset="0"/>
            </a:endParaRPr>
          </a:p>
          <a:p>
            <a:r>
              <a:rPr lang="en-GB" dirty="0">
                <a:latin typeface="Times New Roman" pitchFamily="18" charset="0"/>
                <a:cs typeface="Times New Roman" pitchFamily="18" charset="0"/>
              </a:rPr>
              <a:t>  </a:t>
            </a:r>
            <a:r>
              <a:rPr lang="fr-FR" dirty="0">
                <a:latin typeface="Times New Roman" pitchFamily="18" charset="0"/>
                <a:cs typeface="Times New Roman" pitchFamily="18" charset="0"/>
              </a:rPr>
              <a:t>{ //On gère l'exception.</a:t>
            </a:r>
          </a:p>
          <a:p>
            <a:r>
              <a:rPr lang="fr-FR" dirty="0">
                <a:latin typeface="Times New Roman" pitchFamily="18" charset="0"/>
                <a:cs typeface="Times New Roman" pitchFamily="18" charset="0"/>
              </a:rPr>
              <a:t>  }</a:t>
            </a:r>
          </a:p>
          <a:p>
            <a:r>
              <a:rPr lang="fr-FR" dirty="0">
                <a:latin typeface="Times New Roman" pitchFamily="18" charset="0"/>
                <a:cs typeface="Times New Roman" pitchFamily="18" charset="0"/>
              </a:rPr>
              <a:t>}</a:t>
            </a:r>
          </a:p>
          <a:p>
            <a:pPr lvl="0" eaLnBrk="0" fontAlgn="base" hangingPunct="0">
              <a:spcBef>
                <a:spcPct val="0"/>
              </a:spcBef>
              <a:spcAft>
                <a:spcPct val="0"/>
              </a:spcAft>
            </a:pPr>
            <a:r>
              <a:rPr lang="fr-FR" u="sng" dirty="0">
                <a:latin typeface="Times New Roman" pitchFamily="18" charset="0"/>
                <a:cs typeface="Times New Roman" pitchFamily="18" charset="0"/>
              </a:rPr>
              <a:t>Gérer l'erreur</a:t>
            </a:r>
          </a:p>
          <a:p>
            <a:pPr lvl="0" eaLnBrk="0" fontAlgn="base" hangingPunct="0">
              <a:spcBef>
                <a:spcPct val="0"/>
              </a:spcBef>
              <a:spcAft>
                <a:spcPct val="0"/>
              </a:spcAft>
            </a:pPr>
            <a:r>
              <a:rPr lang="fr-FR" dirty="0">
                <a:latin typeface="Times New Roman" pitchFamily="18" charset="0"/>
                <a:cs typeface="Times New Roman" pitchFamily="18" charset="0"/>
              </a:rPr>
              <a:t>1) afficher un message d'erreur : </a:t>
            </a:r>
            <a:r>
              <a:rPr lang="fr-FR" b="1" dirty="0" err="1">
                <a:latin typeface="Times New Roman" pitchFamily="18" charset="0"/>
                <a:cs typeface="Times New Roman" pitchFamily="18" charset="0"/>
              </a:rPr>
              <a:t>cerr</a:t>
            </a:r>
            <a:r>
              <a:rPr lang="fr-FR" dirty="0">
                <a:latin typeface="Times New Roman" pitchFamily="18" charset="0"/>
                <a:cs typeface="Times New Roman" pitchFamily="18" charset="0"/>
              </a:rPr>
              <a:t> &lt;&lt; chaine &lt;&lt; </a:t>
            </a:r>
            <a:r>
              <a:rPr lang="fr-FR" dirty="0" err="1">
                <a:latin typeface="Times New Roman" pitchFamily="18" charset="0"/>
                <a:cs typeface="Times New Roman" pitchFamily="18" charset="0"/>
              </a:rPr>
              <a:t>endl</a:t>
            </a:r>
            <a:r>
              <a:rPr lang="fr-FR" dirty="0">
                <a:latin typeface="Times New Roman" pitchFamily="18" charset="0"/>
                <a:cs typeface="Times New Roman" pitchFamily="18" charset="0"/>
              </a:rPr>
              <a:t>; //Flux standard des erreurs.</a:t>
            </a:r>
          </a:p>
          <a:p>
            <a:r>
              <a:rPr lang="fr-FR" dirty="0">
                <a:latin typeface="Times New Roman" pitchFamily="18" charset="0"/>
                <a:cs typeface="Times New Roman" pitchFamily="18" charset="0"/>
              </a:rPr>
              <a:t>Valeur pour a : 3</a:t>
            </a:r>
          </a:p>
          <a:p>
            <a:r>
              <a:rPr lang="fr-FR" dirty="0">
                <a:latin typeface="Times New Roman" pitchFamily="18" charset="0"/>
                <a:cs typeface="Times New Roman" pitchFamily="18" charset="0"/>
              </a:rPr>
              <a:t>Valeur pour b : 0</a:t>
            </a:r>
          </a:p>
          <a:p>
            <a:r>
              <a:rPr lang="fr-FR" dirty="0">
                <a:latin typeface="Times New Roman" pitchFamily="18" charset="0"/>
                <a:cs typeface="Times New Roman" pitchFamily="18" charset="0"/>
              </a:rPr>
              <a:t>ERREUR : Division par zéro !</a:t>
            </a:r>
          </a:p>
          <a:p>
            <a:pPr eaLnBrk="0" fontAlgn="base" hangingPunct="0">
              <a:spcBef>
                <a:spcPct val="0"/>
              </a:spcBef>
              <a:spcAft>
                <a:spcPct val="0"/>
              </a:spcAft>
            </a:pPr>
            <a:r>
              <a:rPr lang="fr-FR" dirty="0">
                <a:latin typeface="Times New Roman" pitchFamily="18" charset="0"/>
                <a:cs typeface="Times New Roman" pitchFamily="18" charset="0"/>
              </a:rPr>
              <a:t>Inconvénients : la fonction écrit dans la console mais ce n'est pas son rôle. Le programme continue alors qu'une erreur est survenue. </a:t>
            </a:r>
          </a:p>
          <a:p>
            <a:pPr eaLnBrk="0" fontAlgn="base" hangingPunct="0">
              <a:spcBef>
                <a:spcPct val="0"/>
              </a:spcBef>
              <a:spcAft>
                <a:spcPct val="0"/>
              </a:spcAft>
            </a:pPr>
            <a:r>
              <a:rPr lang="fr-FR" dirty="0">
                <a:latin typeface="Times New Roman" pitchFamily="18" charset="0"/>
                <a:cs typeface="Times New Roman" pitchFamily="18" charset="0"/>
              </a:rPr>
              <a:t>2) lancer l'exception dans la fonction et récupérer l'erreur, si elle se produit, dans le main.</a:t>
            </a:r>
          </a:p>
          <a:p>
            <a:pPr lvl="0" fontAlgn="base">
              <a:spcBef>
                <a:spcPct val="0"/>
              </a:spcBef>
              <a:spcAft>
                <a:spcPct val="0"/>
              </a:spcAft>
            </a:pPr>
            <a:r>
              <a:rPr lang="fr-FR" dirty="0" err="1">
                <a:latin typeface="Times New Roman" pitchFamily="18" charset="0"/>
                <a:ea typeface="Times New Roman" pitchFamily="18" charset="0"/>
                <a:cs typeface="Times New Roman" pitchFamily="18" charset="0"/>
              </a:rPr>
              <a:t>int</a:t>
            </a:r>
            <a:r>
              <a:rPr lang="fr-FR" dirty="0">
                <a:latin typeface="Times New Roman" pitchFamily="18" charset="0"/>
                <a:ea typeface="Times New Roman" pitchFamily="18" charset="0"/>
                <a:cs typeface="Times New Roman" pitchFamily="18" charset="0"/>
              </a:rPr>
              <a:t> division(</a:t>
            </a:r>
            <a:r>
              <a:rPr lang="fr-FR" dirty="0" err="1">
                <a:latin typeface="Times New Roman" pitchFamily="18" charset="0"/>
                <a:ea typeface="Times New Roman" pitchFamily="18" charset="0"/>
                <a:cs typeface="Times New Roman" pitchFamily="18" charset="0"/>
              </a:rPr>
              <a:t>int</a:t>
            </a:r>
            <a:r>
              <a:rPr lang="fr-FR" dirty="0">
                <a:latin typeface="Times New Roman" pitchFamily="18" charset="0"/>
                <a:ea typeface="Times New Roman" pitchFamily="18" charset="0"/>
                <a:cs typeface="Times New Roman" pitchFamily="18" charset="0"/>
              </a:rPr>
              <a:t> </a:t>
            </a:r>
            <a:r>
              <a:rPr lang="fr-FR" dirty="0" err="1">
                <a:latin typeface="Times New Roman" pitchFamily="18" charset="0"/>
                <a:ea typeface="Times New Roman" pitchFamily="18" charset="0"/>
                <a:cs typeface="Times New Roman" pitchFamily="18" charset="0"/>
              </a:rPr>
              <a:t>a,int</a:t>
            </a:r>
            <a:r>
              <a:rPr lang="fr-FR" dirty="0">
                <a:latin typeface="Times New Roman" pitchFamily="18" charset="0"/>
                <a:ea typeface="Times New Roman" pitchFamily="18" charset="0"/>
                <a:cs typeface="Times New Roman" pitchFamily="18" charset="0"/>
              </a:rPr>
              <a:t> b) </a:t>
            </a:r>
            <a:r>
              <a:rPr lang="en-GB" dirty="0">
                <a:latin typeface="Times New Roman" pitchFamily="18" charset="0"/>
                <a:ea typeface="Times New Roman" pitchFamily="18" charset="0"/>
                <a:cs typeface="Times New Roman" pitchFamily="18" charset="0"/>
              </a:rPr>
              <a:t>{ </a:t>
            </a:r>
            <a:r>
              <a:rPr lang="en-GB" b="1" dirty="0">
                <a:latin typeface="Times New Roman" pitchFamily="18" charset="0"/>
                <a:ea typeface="Times New Roman" pitchFamily="18" charset="0"/>
                <a:cs typeface="Times New Roman" pitchFamily="18" charset="0"/>
              </a:rPr>
              <a:t>if(b==0)throw string("ERREUR : Division par </a:t>
            </a:r>
            <a:r>
              <a:rPr lang="en-GB" b="1" dirty="0" err="1">
                <a:latin typeface="Times New Roman" pitchFamily="18" charset="0"/>
                <a:ea typeface="Times New Roman" pitchFamily="18" charset="0"/>
                <a:cs typeface="Times New Roman" pitchFamily="18" charset="0"/>
              </a:rPr>
              <a:t>zéro</a:t>
            </a:r>
            <a:r>
              <a:rPr lang="en-GB" b="1" dirty="0">
                <a:latin typeface="Times New Roman" pitchFamily="18" charset="0"/>
                <a:ea typeface="Times New Roman" pitchFamily="18" charset="0"/>
                <a:cs typeface="Times New Roman" pitchFamily="18" charset="0"/>
              </a:rPr>
              <a:t> !");</a:t>
            </a:r>
            <a:endParaRPr lang="fr-FR" b="1" dirty="0">
              <a:latin typeface="Times New Roman" pitchFamily="18" charset="0"/>
              <a:cs typeface="Times New Roman" pitchFamily="18" charset="0"/>
            </a:endParaRPr>
          </a:p>
          <a:p>
            <a:pPr lvl="0" eaLnBrk="0" fontAlgn="base" hangingPunct="0">
              <a:spcBef>
                <a:spcPct val="0"/>
              </a:spcBef>
              <a:spcAft>
                <a:spcPct val="0"/>
              </a:spcAft>
            </a:pPr>
            <a:r>
              <a:rPr lang="en-GB" b="1" dirty="0">
                <a:latin typeface="Times New Roman" pitchFamily="18" charset="0"/>
                <a:ea typeface="Times New Roman" pitchFamily="18" charset="0"/>
                <a:cs typeface="Times New Roman" pitchFamily="18" charset="0"/>
              </a:rPr>
              <a:t>   </a:t>
            </a:r>
            <a:r>
              <a:rPr lang="en-GB" dirty="0">
                <a:latin typeface="Times New Roman" pitchFamily="18" charset="0"/>
                <a:ea typeface="Times New Roman" pitchFamily="18" charset="0"/>
                <a:cs typeface="Times New Roman" pitchFamily="18" charset="0"/>
              </a:rPr>
              <a:t>else return a/b;</a:t>
            </a:r>
            <a:endParaRPr lang="fr-FR" dirty="0">
              <a:latin typeface="Times New Roman" pitchFamily="18" charset="0"/>
              <a:cs typeface="Times New Roman" pitchFamily="18" charset="0"/>
            </a:endParaRPr>
          </a:p>
          <a:p>
            <a:pPr lvl="0" eaLnBrk="0" fontAlgn="base" hangingPunct="0">
              <a:spcBef>
                <a:spcPct val="0"/>
              </a:spcBef>
              <a:spcAft>
                <a:spcPct val="0"/>
              </a:spcAft>
            </a:pPr>
            <a:r>
              <a:rPr lang="fr-FR" dirty="0">
                <a:latin typeface="Times New Roman" pitchFamily="18" charset="0"/>
                <a:ea typeface="Times New Roman" pitchFamily="18" charset="0"/>
                <a:cs typeface="Times New Roman" pitchFamily="18" charset="0"/>
              </a:rPr>
              <a:t>}</a:t>
            </a:r>
            <a:endParaRPr lang="fr-FR" dirty="0">
              <a:latin typeface="Times New Roman" pitchFamily="18" charset="0"/>
              <a:cs typeface="Times New Roman" pitchFamily="18" charset="0"/>
            </a:endParaRPr>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6E8258A7-CA86-481B-9088-7761BD1AC277}" type="slidenum">
              <a:rPr lang="fr-FR" smtClean="0"/>
              <a:pPr/>
              <a:t>123</a:t>
            </a:fld>
            <a:endParaRPr lang="fr-FR"/>
          </a:p>
        </p:txBody>
      </p:sp>
      <p:sp>
        <p:nvSpPr>
          <p:cNvPr id="139265" name="Rectangle 1"/>
          <p:cNvSpPr>
            <a:spLocks noChangeArrowheads="1"/>
          </p:cNvSpPr>
          <p:nvPr/>
        </p:nvSpPr>
        <p:spPr bwMode="auto">
          <a:xfrm>
            <a:off x="0" y="20020"/>
            <a:ext cx="9144000" cy="674030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i="0" u="none" strike="noStrike" cap="none" normalizeH="0" baseline="0" dirty="0" err="1">
                <a:ln>
                  <a:noFill/>
                </a:ln>
                <a:effectLst/>
                <a:latin typeface="Times New Roman" pitchFamily="18" charset="0"/>
                <a:ea typeface="Times New Roman" pitchFamily="18" charset="0"/>
                <a:cs typeface="Times New Roman" pitchFamily="18" charset="0"/>
              </a:rPr>
              <a:t>int</a:t>
            </a:r>
            <a:r>
              <a:rPr kumimoji="0" lang="fr-FR" i="0" u="none" strike="noStrike" cap="none" normalizeH="0" baseline="0" dirty="0">
                <a:ln>
                  <a:noFill/>
                </a:ln>
                <a:effectLst/>
                <a:latin typeface="Times New Roman" pitchFamily="18" charset="0"/>
                <a:ea typeface="Times New Roman" pitchFamily="18" charset="0"/>
                <a:cs typeface="Times New Roman" pitchFamily="18" charset="0"/>
              </a:rPr>
              <a:t> main()</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i="0" u="none" strike="noStrike" cap="none" normalizeH="0" baseline="0" dirty="0">
                <a:ln>
                  <a:noFill/>
                </a:ln>
                <a:effectLst/>
                <a:latin typeface="Times New Roman" pitchFamily="18" charset="0"/>
                <a:ea typeface="Times New Roman" pitchFamily="18" charset="0"/>
                <a:cs typeface="Times New Roman" pitchFamily="18" charset="0"/>
              </a:rPr>
              <a:t>{ </a:t>
            </a:r>
            <a:r>
              <a:rPr kumimoji="0" lang="fr-FR" i="0" u="none" strike="noStrike" cap="none" normalizeH="0" baseline="0" dirty="0" err="1">
                <a:ln>
                  <a:noFill/>
                </a:ln>
                <a:effectLst/>
                <a:latin typeface="Times New Roman" pitchFamily="18" charset="0"/>
                <a:ea typeface="Times New Roman" pitchFamily="18" charset="0"/>
                <a:cs typeface="Times New Roman" pitchFamily="18" charset="0"/>
              </a:rPr>
              <a:t>int</a:t>
            </a:r>
            <a:r>
              <a:rPr kumimoji="0" lang="fr-FR" i="0" u="none" strike="noStrike" cap="none" normalizeH="0" baseline="0" dirty="0">
                <a:ln>
                  <a:noFill/>
                </a:ln>
                <a:effectLst/>
                <a:latin typeface="Times New Roman" pitchFamily="18" charset="0"/>
                <a:ea typeface="Times New Roman" pitchFamily="18" charset="0"/>
                <a:cs typeface="Times New Roman" pitchFamily="18" charset="0"/>
              </a:rPr>
              <a:t> </a:t>
            </a:r>
            <a:r>
              <a:rPr kumimoji="0" lang="fr-FR" i="0" u="none" strike="noStrike" cap="none" normalizeH="0" baseline="0" dirty="0" err="1">
                <a:ln>
                  <a:noFill/>
                </a:ln>
                <a:effectLst/>
                <a:latin typeface="Times New Roman" pitchFamily="18" charset="0"/>
                <a:ea typeface="Times New Roman" pitchFamily="18" charset="0"/>
                <a:cs typeface="Times New Roman" pitchFamily="18" charset="0"/>
              </a:rPr>
              <a:t>a,b</a:t>
            </a:r>
            <a:r>
              <a:rPr kumimoji="0" lang="fr-FR" i="0" u="none" strike="noStrike" cap="none" normalizeH="0" baseline="0" dirty="0">
                <a:ln>
                  <a:noFill/>
                </a:ln>
                <a:effectLst/>
                <a:latin typeface="Times New Roman" pitchFamily="18" charset="0"/>
                <a:ea typeface="Times New Roman" pitchFamily="18" charset="0"/>
                <a:cs typeface="Times New Roman" pitchFamily="18" charset="0"/>
              </a:rPr>
              <a:t>;</a:t>
            </a:r>
            <a:endParaRPr kumimoji="0" lang="fr-FR" i="0" u="none" strike="noStrike" cap="none" normalizeH="0" baseline="0" dirty="0">
              <a:ln>
                <a:noFill/>
              </a:ln>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i="0" u="none" strike="noStrike" cap="none" normalizeH="0" baseline="0" dirty="0">
                <a:ln>
                  <a:noFill/>
                </a:ln>
                <a:effectLst/>
                <a:latin typeface="Times New Roman" pitchFamily="18" charset="0"/>
                <a:ea typeface="Times New Roman" pitchFamily="18" charset="0"/>
                <a:cs typeface="Times New Roman" pitchFamily="18" charset="0"/>
              </a:rPr>
              <a:t>  cout &lt;&lt; "Valeur pour a : "; </a:t>
            </a:r>
            <a:r>
              <a:rPr kumimoji="0" lang="fr-FR" i="0" u="none" strike="noStrike" cap="none" normalizeH="0" baseline="0" dirty="0" err="1">
                <a:ln>
                  <a:noFill/>
                </a:ln>
                <a:effectLst/>
                <a:latin typeface="Times New Roman" pitchFamily="18" charset="0"/>
                <a:ea typeface="Times New Roman" pitchFamily="18" charset="0"/>
                <a:cs typeface="Times New Roman" pitchFamily="18" charset="0"/>
              </a:rPr>
              <a:t>cin</a:t>
            </a:r>
            <a:r>
              <a:rPr kumimoji="0" lang="fr-FR" i="0" u="none" strike="noStrike" cap="none" normalizeH="0" baseline="0" dirty="0">
                <a:ln>
                  <a:noFill/>
                </a:ln>
                <a:effectLst/>
                <a:latin typeface="Times New Roman" pitchFamily="18" charset="0"/>
                <a:ea typeface="Times New Roman" pitchFamily="18" charset="0"/>
                <a:cs typeface="Times New Roman" pitchFamily="18" charset="0"/>
              </a:rPr>
              <a:t> &gt;&gt; a;</a:t>
            </a:r>
            <a:endParaRPr kumimoji="0" lang="fr-FR" i="0" u="none" strike="noStrike" cap="none" normalizeH="0" baseline="0" dirty="0">
              <a:ln>
                <a:noFill/>
              </a:ln>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i="0" u="none" strike="noStrike" cap="none" normalizeH="0" baseline="0" dirty="0">
                <a:ln>
                  <a:noFill/>
                </a:ln>
                <a:effectLst/>
                <a:latin typeface="Times New Roman" pitchFamily="18" charset="0"/>
                <a:ea typeface="Times New Roman" pitchFamily="18" charset="0"/>
                <a:cs typeface="Times New Roman" pitchFamily="18" charset="0"/>
              </a:rPr>
              <a:t>  cout &lt;&lt; "Valeur pour b : "; </a:t>
            </a:r>
            <a:r>
              <a:rPr kumimoji="0" lang="fr-FR" i="0" u="none" strike="noStrike" cap="none" normalizeH="0" baseline="0" dirty="0" err="1">
                <a:ln>
                  <a:noFill/>
                </a:ln>
                <a:effectLst/>
                <a:latin typeface="Times New Roman" pitchFamily="18" charset="0"/>
                <a:ea typeface="Times New Roman" pitchFamily="18" charset="0"/>
                <a:cs typeface="Times New Roman" pitchFamily="18" charset="0"/>
              </a:rPr>
              <a:t>cin</a:t>
            </a:r>
            <a:r>
              <a:rPr kumimoji="0" lang="fr-FR" i="0" u="none" strike="noStrike" cap="none" normalizeH="0" baseline="0" dirty="0">
                <a:ln>
                  <a:noFill/>
                </a:ln>
                <a:effectLst/>
                <a:latin typeface="Times New Roman" pitchFamily="18" charset="0"/>
                <a:ea typeface="Times New Roman" pitchFamily="18" charset="0"/>
                <a:cs typeface="Times New Roman" pitchFamily="18" charset="0"/>
              </a:rPr>
              <a:t> &gt;&gt; b;</a:t>
            </a:r>
            <a:endParaRPr kumimoji="0" lang="fr-FR" i="0" u="none" strike="noStrike" cap="none" normalizeH="0" baseline="0" dirty="0">
              <a:ln>
                <a:noFill/>
              </a:ln>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i="0" u="none" strike="noStrike" cap="none" normalizeH="0" baseline="0" dirty="0">
                <a:ln>
                  <a:noFill/>
                </a:ln>
                <a:effectLst/>
                <a:latin typeface="Times New Roman" pitchFamily="18" charset="0"/>
                <a:ea typeface="Times New Roman" pitchFamily="18" charset="0"/>
                <a:cs typeface="Times New Roman" pitchFamily="18" charset="0"/>
              </a:rPr>
              <a:t>  </a:t>
            </a:r>
            <a:r>
              <a:rPr kumimoji="0" lang="en-GB" i="0" u="none" strike="noStrike" cap="none" normalizeH="0" baseline="0" dirty="0">
                <a:ln>
                  <a:noFill/>
                </a:ln>
                <a:effectLst/>
                <a:latin typeface="Times New Roman" pitchFamily="18" charset="0"/>
                <a:ea typeface="Times New Roman" pitchFamily="18" charset="0"/>
                <a:cs typeface="Times New Roman" pitchFamily="18" charset="0"/>
              </a:rPr>
              <a:t>try </a:t>
            </a:r>
          </a:p>
          <a:p>
            <a:pPr marL="0" marR="0" lvl="0" indent="0" algn="l" defTabSz="914400" rtl="0" eaLnBrk="0" fontAlgn="base" latinLnBrk="0" hangingPunct="0">
              <a:lnSpc>
                <a:spcPct val="100000"/>
              </a:lnSpc>
              <a:spcBef>
                <a:spcPct val="0"/>
              </a:spcBef>
              <a:spcAft>
                <a:spcPct val="0"/>
              </a:spcAft>
              <a:buClrTx/>
              <a:buSzTx/>
              <a:buFontTx/>
              <a:buNone/>
              <a:tabLst/>
            </a:pPr>
            <a:r>
              <a:rPr lang="en-GB" dirty="0">
                <a:latin typeface="Times New Roman" pitchFamily="18" charset="0"/>
                <a:ea typeface="Times New Roman" pitchFamily="18" charset="0"/>
                <a:cs typeface="Times New Roman" pitchFamily="18" charset="0"/>
              </a:rPr>
              <a:t>  </a:t>
            </a:r>
            <a:r>
              <a:rPr kumimoji="0" lang="en-GB" i="0" u="none" strike="noStrike" cap="none" normalizeH="0" baseline="0" dirty="0">
                <a:ln>
                  <a:noFill/>
                </a:ln>
                <a:effectLst/>
                <a:latin typeface="Times New Roman" pitchFamily="18" charset="0"/>
                <a:ea typeface="Times New Roman" pitchFamily="18" charset="0"/>
                <a:cs typeface="Times New Roman" pitchFamily="18" charset="0"/>
              </a:rPr>
              <a:t>{ </a:t>
            </a:r>
            <a:r>
              <a:rPr kumimoji="0" lang="en-GB" i="0" u="none" strike="noStrike" cap="none" normalizeH="0" baseline="0" dirty="0" err="1">
                <a:ln>
                  <a:noFill/>
                </a:ln>
                <a:effectLst/>
                <a:latin typeface="Times New Roman" pitchFamily="18" charset="0"/>
                <a:ea typeface="Times New Roman" pitchFamily="18" charset="0"/>
                <a:cs typeface="Times New Roman" pitchFamily="18" charset="0"/>
              </a:rPr>
              <a:t>cout</a:t>
            </a:r>
            <a:r>
              <a:rPr kumimoji="0" lang="en-GB" i="0" u="none" strike="noStrike" cap="none" normalizeH="0" baseline="0" dirty="0">
                <a:ln>
                  <a:noFill/>
                </a:ln>
                <a:effectLst/>
                <a:latin typeface="Times New Roman" pitchFamily="18" charset="0"/>
                <a:ea typeface="Times New Roman" pitchFamily="18" charset="0"/>
                <a:cs typeface="Times New Roman" pitchFamily="18" charset="0"/>
              </a:rPr>
              <a:t> &lt;&lt; a &lt;&lt; " / " &lt;&lt; b &lt;&lt; " = " &lt;&lt; </a:t>
            </a:r>
            <a:r>
              <a:rPr kumimoji="0" lang="en-GB" b="1" i="0" u="none" strike="noStrike" cap="none" normalizeH="0" baseline="0" dirty="0">
                <a:ln>
                  <a:noFill/>
                </a:ln>
                <a:effectLst/>
                <a:latin typeface="Times New Roman" pitchFamily="18" charset="0"/>
                <a:ea typeface="Times New Roman" pitchFamily="18" charset="0"/>
                <a:cs typeface="Times New Roman" pitchFamily="18" charset="0"/>
              </a:rPr>
              <a:t>division(a, b) </a:t>
            </a:r>
            <a:r>
              <a:rPr kumimoji="0" lang="en-GB" i="0" u="none" strike="noStrike" cap="none" normalizeH="0" baseline="0" dirty="0">
                <a:ln>
                  <a:noFill/>
                </a:ln>
                <a:effectLst/>
                <a:latin typeface="Times New Roman" pitchFamily="18" charset="0"/>
                <a:ea typeface="Times New Roman" pitchFamily="18" charset="0"/>
                <a:cs typeface="Times New Roman" pitchFamily="18" charset="0"/>
              </a:rPr>
              <a:t>&lt;&lt; </a:t>
            </a:r>
            <a:r>
              <a:rPr kumimoji="0" lang="en-GB" i="0" u="none" strike="noStrike" cap="none" normalizeH="0" baseline="0" dirty="0" err="1">
                <a:ln>
                  <a:noFill/>
                </a:ln>
                <a:effectLst/>
                <a:latin typeface="Times New Roman" pitchFamily="18" charset="0"/>
                <a:ea typeface="Times New Roman" pitchFamily="18" charset="0"/>
                <a:cs typeface="Times New Roman" pitchFamily="18" charset="0"/>
              </a:rPr>
              <a:t>endl</a:t>
            </a:r>
            <a:r>
              <a:rPr kumimoji="0" lang="en-GB" i="0" u="none" strike="noStrike" cap="none" normalizeH="0" baseline="0" dirty="0">
                <a:ln>
                  <a:noFill/>
                </a:ln>
                <a:effectLst/>
                <a:latin typeface="Times New Roman" pitchFamily="18" charset="0"/>
                <a:ea typeface="Times New Roman" pitchFamily="18" charset="0"/>
                <a:cs typeface="Times New Roman" pitchFamily="18" charset="0"/>
              </a:rPr>
              <a:t>;</a:t>
            </a:r>
            <a:endParaRPr kumimoji="0" lang="fr-FR" i="0" u="none" strike="noStrike" cap="none" normalizeH="0" baseline="0" dirty="0">
              <a:ln>
                <a:noFill/>
              </a:ln>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i="0" u="none" strike="noStrike" cap="none" normalizeH="0" baseline="0" dirty="0">
                <a:ln>
                  <a:noFill/>
                </a:ln>
                <a:effectLst/>
                <a:latin typeface="Times New Roman" pitchFamily="18" charset="0"/>
                <a:ea typeface="Times New Roman" pitchFamily="18" charset="0"/>
                <a:cs typeface="Times New Roman" pitchFamily="18" charset="0"/>
              </a:rPr>
              <a:t>    }</a:t>
            </a:r>
            <a:endParaRPr kumimoji="0" lang="fr-FR" i="0" u="none" strike="noStrike" cap="none" normalizeH="0" baseline="0" dirty="0">
              <a:ln>
                <a:noFill/>
              </a:ln>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i="0" u="none" strike="noStrike" cap="none" normalizeH="0" baseline="0" dirty="0">
                <a:ln>
                  <a:noFill/>
                </a:ln>
                <a:effectLst/>
                <a:latin typeface="Times New Roman" pitchFamily="18" charset="0"/>
                <a:ea typeface="Times New Roman" pitchFamily="18" charset="0"/>
                <a:cs typeface="Times New Roman" pitchFamily="18" charset="0"/>
              </a:rPr>
              <a:t>  catch(string const&amp; </a:t>
            </a:r>
            <a:r>
              <a:rPr kumimoji="0" lang="en-GB" i="0" u="none" strike="noStrike" cap="none" normalizeH="0" baseline="0" dirty="0" err="1">
                <a:ln>
                  <a:noFill/>
                </a:ln>
                <a:effectLst/>
                <a:latin typeface="Times New Roman" pitchFamily="18" charset="0"/>
                <a:ea typeface="Times New Roman" pitchFamily="18" charset="0"/>
                <a:cs typeface="Times New Roman" pitchFamily="18" charset="0"/>
              </a:rPr>
              <a:t>chaine</a:t>
            </a:r>
            <a:r>
              <a:rPr kumimoji="0" lang="en-GB" i="0" u="none" strike="noStrike" cap="none" normalizeH="0" baseline="0" dirty="0">
                <a:ln>
                  <a:noFill/>
                </a:ln>
                <a:effectLst/>
                <a:latin typeface="Times New Roman" pitchFamily="18" charset="0"/>
                <a:ea typeface="Times New Roman" pitchFamily="18" charset="0"/>
                <a:cs typeface="Times New Roman"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GB" dirty="0">
                <a:latin typeface="Times New Roman" pitchFamily="18" charset="0"/>
                <a:ea typeface="Times New Roman" pitchFamily="18" charset="0"/>
                <a:cs typeface="Times New Roman" pitchFamily="18" charset="0"/>
              </a:rPr>
              <a:t>  </a:t>
            </a:r>
            <a:r>
              <a:rPr kumimoji="0" lang="en-GB" i="0" u="none" strike="noStrike" cap="none" normalizeH="0" baseline="0" dirty="0">
                <a:ln>
                  <a:noFill/>
                </a:ln>
                <a:effectLst/>
                <a:latin typeface="Times New Roman" pitchFamily="18" charset="0"/>
                <a:ea typeface="Times New Roman" pitchFamily="18" charset="0"/>
                <a:cs typeface="Times New Roman" pitchFamily="18" charset="0"/>
              </a:rPr>
              <a:t>{ </a:t>
            </a:r>
            <a:r>
              <a:rPr kumimoji="0" lang="en-GB" i="0" u="none" strike="noStrike" cap="none" normalizeH="0" baseline="0" dirty="0" err="1">
                <a:ln>
                  <a:noFill/>
                </a:ln>
                <a:effectLst/>
                <a:latin typeface="Times New Roman" pitchFamily="18" charset="0"/>
                <a:ea typeface="Times New Roman" pitchFamily="18" charset="0"/>
                <a:cs typeface="Times New Roman" pitchFamily="18" charset="0"/>
              </a:rPr>
              <a:t>cerr</a:t>
            </a:r>
            <a:r>
              <a:rPr kumimoji="0" lang="en-GB" i="0" u="none" strike="noStrike" cap="none" normalizeH="0" baseline="0" dirty="0">
                <a:ln>
                  <a:noFill/>
                </a:ln>
                <a:effectLst/>
                <a:latin typeface="Times New Roman" pitchFamily="18" charset="0"/>
                <a:ea typeface="Times New Roman" pitchFamily="18" charset="0"/>
                <a:cs typeface="Times New Roman" pitchFamily="18" charset="0"/>
              </a:rPr>
              <a:t> &lt;&lt; </a:t>
            </a:r>
            <a:r>
              <a:rPr kumimoji="0" lang="en-GB" i="0" u="none" strike="noStrike" cap="none" normalizeH="0" baseline="0" dirty="0" err="1">
                <a:ln>
                  <a:noFill/>
                </a:ln>
                <a:effectLst/>
                <a:latin typeface="Times New Roman" pitchFamily="18" charset="0"/>
                <a:ea typeface="Times New Roman" pitchFamily="18" charset="0"/>
                <a:cs typeface="Times New Roman" pitchFamily="18" charset="0"/>
              </a:rPr>
              <a:t>chaine</a:t>
            </a:r>
            <a:r>
              <a:rPr kumimoji="0" lang="en-GB" i="0" u="none" strike="noStrike" cap="none" normalizeH="0" baseline="0" dirty="0">
                <a:ln>
                  <a:noFill/>
                </a:ln>
                <a:effectLst/>
                <a:latin typeface="Times New Roman" pitchFamily="18" charset="0"/>
                <a:ea typeface="Times New Roman" pitchFamily="18" charset="0"/>
                <a:cs typeface="Times New Roman" pitchFamily="18" charset="0"/>
              </a:rPr>
              <a:t> &lt;&lt; </a:t>
            </a:r>
            <a:r>
              <a:rPr kumimoji="0" lang="en-GB" i="0" u="none" strike="noStrike" cap="none" normalizeH="0" baseline="0" dirty="0" err="1">
                <a:ln>
                  <a:noFill/>
                </a:ln>
                <a:effectLst/>
                <a:latin typeface="Times New Roman" pitchFamily="18" charset="0"/>
                <a:ea typeface="Times New Roman" pitchFamily="18" charset="0"/>
                <a:cs typeface="Times New Roman" pitchFamily="18" charset="0"/>
              </a:rPr>
              <a:t>endl</a:t>
            </a:r>
            <a:r>
              <a:rPr kumimoji="0" lang="en-GB" i="0" u="none" strike="noStrike" cap="none" normalizeH="0" baseline="0" dirty="0">
                <a:ln>
                  <a:noFill/>
                </a:ln>
                <a:effectLst/>
                <a:latin typeface="Times New Roman" pitchFamily="18" charset="0"/>
                <a:ea typeface="Times New Roman" pitchFamily="18" charset="0"/>
                <a:cs typeface="Times New Roman"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GB" dirty="0">
                <a:latin typeface="Times New Roman" pitchFamily="18" charset="0"/>
                <a:cs typeface="Times New Roman" pitchFamily="18" charset="0"/>
              </a:rPr>
              <a:t>   }</a:t>
            </a:r>
            <a:endParaRPr kumimoji="0" lang="fr-FR" i="0" u="none" strike="noStrike" cap="none" normalizeH="0" baseline="0" dirty="0">
              <a:ln>
                <a:noFill/>
              </a:ln>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i="0" u="none" strike="noStrike" cap="none" normalizeH="0" baseline="0" dirty="0">
                <a:ln>
                  <a:noFill/>
                </a:ln>
                <a:effectLst/>
                <a:latin typeface="Times New Roman" pitchFamily="18" charset="0"/>
                <a:ea typeface="Times New Roman" pitchFamily="18" charset="0"/>
                <a:cs typeface="Times New Roman" pitchFamily="18" charset="0"/>
              </a:rPr>
              <a:t>  return 0;</a:t>
            </a:r>
            <a:endParaRPr kumimoji="0" lang="fr-FR" i="0" u="none" strike="noStrike" cap="none" normalizeH="0" baseline="0" dirty="0">
              <a:ln>
                <a:noFill/>
              </a:ln>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i="0" u="none" strike="noStrike" cap="none" normalizeH="0" baseline="0" dirty="0">
                <a:ln>
                  <a:noFill/>
                </a:ln>
                <a:effectLst/>
                <a:latin typeface="Times New Roman" pitchFamily="18" charset="0"/>
                <a:ea typeface="Times New Roman" pitchFamily="18" charset="0"/>
                <a:cs typeface="Times New Roman" pitchFamily="18" charset="0"/>
              </a:rPr>
              <a:t>}</a:t>
            </a:r>
          </a:p>
          <a:p>
            <a:r>
              <a:rPr lang="fr-FR" b="1" dirty="0">
                <a:latin typeface="Times New Roman" pitchFamily="18" charset="0"/>
                <a:cs typeface="Times New Roman" pitchFamily="18" charset="0"/>
              </a:rPr>
              <a:t>12.2. Exceptions standard</a:t>
            </a:r>
            <a:endParaRPr lang="fr-FR" dirty="0">
              <a:latin typeface="Times New Roman" pitchFamily="18" charset="0"/>
              <a:cs typeface="Times New Roman" pitchFamily="18" charset="0"/>
            </a:endParaRPr>
          </a:p>
          <a:p>
            <a:r>
              <a:rPr lang="fr-FR" dirty="0">
                <a:latin typeface="Times New Roman" pitchFamily="18" charset="0"/>
                <a:cs typeface="Times New Roman" pitchFamily="18" charset="0"/>
              </a:rPr>
              <a:t>On peut aussi lancer un </a:t>
            </a:r>
            <a:r>
              <a:rPr lang="fr-FR" b="1" dirty="0">
                <a:latin typeface="Times New Roman" pitchFamily="18" charset="0"/>
                <a:cs typeface="Times New Roman" pitchFamily="18" charset="0"/>
              </a:rPr>
              <a:t>objet</a:t>
            </a:r>
            <a:r>
              <a:rPr lang="fr-FR" dirty="0">
                <a:latin typeface="Times New Roman" pitchFamily="18" charset="0"/>
                <a:cs typeface="Times New Roman" pitchFamily="18" charset="0"/>
              </a:rPr>
              <a:t> qui contiendrait </a:t>
            </a:r>
            <a:r>
              <a:rPr lang="fr-FR" b="1" dirty="0">
                <a:latin typeface="Times New Roman" pitchFamily="18" charset="0"/>
                <a:cs typeface="Times New Roman" pitchFamily="18" charset="0"/>
              </a:rPr>
              <a:t>plusieurs attributs</a:t>
            </a:r>
            <a:r>
              <a:rPr lang="fr-FR" dirty="0">
                <a:latin typeface="Times New Roman" pitchFamily="18" charset="0"/>
                <a:cs typeface="Times New Roman" pitchFamily="18" charset="0"/>
              </a:rPr>
              <a:t> :</a:t>
            </a:r>
          </a:p>
          <a:p>
            <a:r>
              <a:rPr lang="fr-FR" dirty="0">
                <a:latin typeface="Times New Roman" pitchFamily="18" charset="0"/>
                <a:cs typeface="Times New Roman" pitchFamily="18" charset="0"/>
              </a:rPr>
              <a:t>- une phrase décrivant l'erreur ;</a:t>
            </a:r>
          </a:p>
          <a:p>
            <a:r>
              <a:rPr lang="fr-FR" dirty="0">
                <a:latin typeface="Times New Roman" pitchFamily="18" charset="0"/>
                <a:cs typeface="Times New Roman" pitchFamily="18" charset="0"/>
              </a:rPr>
              <a:t>- le numéro de l'erreur ;</a:t>
            </a:r>
          </a:p>
          <a:p>
            <a:r>
              <a:rPr lang="fr-FR" dirty="0">
                <a:latin typeface="Times New Roman" pitchFamily="18" charset="0"/>
                <a:cs typeface="Times New Roman" pitchFamily="18" charset="0"/>
              </a:rPr>
              <a:t>- le niveau de l'erreur (erreur fatale, erreur mineure...) ;</a:t>
            </a:r>
          </a:p>
          <a:p>
            <a:r>
              <a:rPr lang="fr-FR" dirty="0">
                <a:latin typeface="Times New Roman" pitchFamily="18" charset="0"/>
                <a:cs typeface="Times New Roman" pitchFamily="18" charset="0"/>
              </a:rPr>
              <a:t>- l'heure à laquelle l'erreur est survenue ; etc.</a:t>
            </a:r>
          </a:p>
          <a:p>
            <a:r>
              <a:rPr lang="fr-FR" dirty="0">
                <a:latin typeface="Times New Roman" pitchFamily="18" charset="0"/>
                <a:cs typeface="Times New Roman" pitchFamily="18" charset="0"/>
              </a:rPr>
              <a:t>Pour réaliser cela on peut dériver la classe </a:t>
            </a:r>
            <a:r>
              <a:rPr lang="fr-FR" b="1" dirty="0">
                <a:latin typeface="Times New Roman" pitchFamily="18" charset="0"/>
                <a:cs typeface="Times New Roman" pitchFamily="18" charset="0"/>
              </a:rPr>
              <a:t>exception</a:t>
            </a:r>
            <a:r>
              <a:rPr lang="fr-FR" dirty="0">
                <a:latin typeface="Times New Roman" pitchFamily="18" charset="0"/>
                <a:cs typeface="Times New Roman" pitchFamily="18" charset="0"/>
              </a:rPr>
              <a:t> de la bibliothèque standard (SL) du C++.</a:t>
            </a:r>
          </a:p>
          <a:p>
            <a:r>
              <a:rPr lang="fr-FR" b="1" dirty="0">
                <a:latin typeface="Times New Roman" pitchFamily="18" charset="0"/>
                <a:cs typeface="Times New Roman" pitchFamily="18" charset="0"/>
              </a:rPr>
              <a:t>class exception</a:t>
            </a:r>
            <a:endParaRPr lang="fr-FR" dirty="0">
              <a:latin typeface="Times New Roman" pitchFamily="18" charset="0"/>
              <a:cs typeface="Times New Roman" pitchFamily="18" charset="0"/>
            </a:endParaRPr>
          </a:p>
          <a:p>
            <a:r>
              <a:rPr lang="fr-FR" dirty="0">
                <a:latin typeface="Times New Roman" pitchFamily="18" charset="0"/>
                <a:cs typeface="Times New Roman" pitchFamily="18" charset="0"/>
              </a:rPr>
              <a:t>{ </a:t>
            </a:r>
            <a:r>
              <a:rPr lang="fr-FR" b="1" dirty="0">
                <a:latin typeface="Times New Roman" pitchFamily="18" charset="0"/>
                <a:cs typeface="Times New Roman" pitchFamily="18" charset="0"/>
              </a:rPr>
              <a:t>public </a:t>
            </a:r>
            <a:r>
              <a:rPr lang="fr-FR" dirty="0">
                <a:latin typeface="Times New Roman" pitchFamily="18" charset="0"/>
                <a:cs typeface="Times New Roman" pitchFamily="18" charset="0"/>
              </a:rPr>
              <a:t>: exception() </a:t>
            </a:r>
            <a:r>
              <a:rPr lang="fr-FR" b="1" dirty="0" err="1">
                <a:latin typeface="Times New Roman" pitchFamily="18" charset="0"/>
                <a:cs typeface="Times New Roman" pitchFamily="18" charset="0"/>
              </a:rPr>
              <a:t>throw</a:t>
            </a:r>
            <a:r>
              <a:rPr lang="fr-FR" dirty="0">
                <a:latin typeface="Times New Roman" pitchFamily="18" charset="0"/>
                <a:cs typeface="Times New Roman" pitchFamily="18" charset="0"/>
              </a:rPr>
              <a:t>(){ }          </a:t>
            </a:r>
            <a:r>
              <a:rPr lang="fr-FR" i="1" dirty="0">
                <a:latin typeface="Times New Roman" pitchFamily="18" charset="0"/>
                <a:cs typeface="Times New Roman" pitchFamily="18" charset="0"/>
              </a:rPr>
              <a:t>//Constructeur.</a:t>
            </a:r>
            <a:endParaRPr lang="fr-FR" dirty="0">
              <a:latin typeface="Times New Roman" pitchFamily="18" charset="0"/>
              <a:cs typeface="Times New Roman" pitchFamily="18" charset="0"/>
            </a:endParaRPr>
          </a:p>
          <a:p>
            <a:r>
              <a:rPr lang="fr-FR" b="1" dirty="0">
                <a:latin typeface="Times New Roman" pitchFamily="18" charset="0"/>
                <a:cs typeface="Times New Roman" pitchFamily="18" charset="0"/>
              </a:rPr>
              <a:t>                 </a:t>
            </a:r>
            <a:r>
              <a:rPr lang="fr-FR" b="1" dirty="0" err="1">
                <a:latin typeface="Times New Roman" pitchFamily="18" charset="0"/>
                <a:cs typeface="Times New Roman" pitchFamily="18" charset="0"/>
              </a:rPr>
              <a:t>virtual</a:t>
            </a:r>
            <a:r>
              <a:rPr lang="fr-FR" b="1" dirty="0">
                <a:latin typeface="Times New Roman" pitchFamily="18" charset="0"/>
                <a:cs typeface="Times New Roman" pitchFamily="18" charset="0"/>
              </a:rPr>
              <a:t> </a:t>
            </a:r>
            <a:r>
              <a:rPr lang="fr-FR" dirty="0">
                <a:latin typeface="Times New Roman" pitchFamily="18" charset="0"/>
                <a:cs typeface="Times New Roman" pitchFamily="18" charset="0"/>
              </a:rPr>
              <a:t>exception() </a:t>
            </a:r>
            <a:r>
              <a:rPr lang="fr-FR" b="1" dirty="0" err="1">
                <a:latin typeface="Times New Roman" pitchFamily="18" charset="0"/>
                <a:cs typeface="Times New Roman" pitchFamily="18" charset="0"/>
              </a:rPr>
              <a:t>throw</a:t>
            </a:r>
            <a:r>
              <a:rPr lang="fr-FR" dirty="0">
                <a:latin typeface="Times New Roman" pitchFamily="18" charset="0"/>
                <a:cs typeface="Times New Roman" pitchFamily="18" charset="0"/>
              </a:rPr>
              <a:t>(); </a:t>
            </a:r>
            <a:r>
              <a:rPr lang="fr-FR" i="1" dirty="0">
                <a:latin typeface="Times New Roman" pitchFamily="18" charset="0"/>
                <a:cs typeface="Times New Roman" pitchFamily="18" charset="0"/>
              </a:rPr>
              <a:t>//Destructeur.</a:t>
            </a:r>
            <a:endParaRPr lang="fr-FR" dirty="0">
              <a:latin typeface="Times New Roman" pitchFamily="18" charset="0"/>
              <a:cs typeface="Times New Roman" pitchFamily="18" charset="0"/>
            </a:endParaRPr>
          </a:p>
          <a:p>
            <a:r>
              <a:rPr lang="fr-FR" b="1" dirty="0">
                <a:latin typeface="Times New Roman" pitchFamily="18" charset="0"/>
                <a:cs typeface="Times New Roman" pitchFamily="18" charset="0"/>
              </a:rPr>
              <a:t>  </a:t>
            </a:r>
            <a:r>
              <a:rPr lang="fr-FR" b="1" dirty="0" err="1">
                <a:latin typeface="Times New Roman" pitchFamily="18" charset="0"/>
                <a:cs typeface="Times New Roman" pitchFamily="18" charset="0"/>
              </a:rPr>
              <a:t>virtual</a:t>
            </a:r>
            <a:r>
              <a:rPr lang="fr-FR" b="1" dirty="0">
                <a:latin typeface="Times New Roman" pitchFamily="18" charset="0"/>
                <a:cs typeface="Times New Roman" pitchFamily="18" charset="0"/>
              </a:rPr>
              <a:t> </a:t>
            </a:r>
            <a:r>
              <a:rPr lang="fr-FR" b="1" dirty="0" err="1">
                <a:latin typeface="Times New Roman" pitchFamily="18" charset="0"/>
                <a:cs typeface="Times New Roman" pitchFamily="18" charset="0"/>
              </a:rPr>
              <a:t>const</a:t>
            </a:r>
            <a:r>
              <a:rPr lang="fr-FR" b="1" dirty="0">
                <a:latin typeface="Times New Roman" pitchFamily="18" charset="0"/>
                <a:cs typeface="Times New Roman" pitchFamily="18" charset="0"/>
              </a:rPr>
              <a:t> </a:t>
            </a:r>
            <a:r>
              <a:rPr lang="fr-FR" dirty="0">
                <a:latin typeface="Times New Roman" pitchFamily="18" charset="0"/>
                <a:cs typeface="Times New Roman" pitchFamily="18" charset="0"/>
              </a:rPr>
              <a:t>char* </a:t>
            </a:r>
            <a:r>
              <a:rPr lang="fr-FR" dirty="0" err="1">
                <a:latin typeface="Times New Roman" pitchFamily="18" charset="0"/>
                <a:cs typeface="Times New Roman" pitchFamily="18" charset="0"/>
              </a:rPr>
              <a:t>what</a:t>
            </a:r>
            <a:r>
              <a:rPr lang="fr-FR" dirty="0">
                <a:latin typeface="Times New Roman" pitchFamily="18" charset="0"/>
                <a:cs typeface="Times New Roman" pitchFamily="18" charset="0"/>
              </a:rPr>
              <a:t>() </a:t>
            </a:r>
            <a:r>
              <a:rPr lang="fr-FR" b="1" dirty="0" err="1">
                <a:latin typeface="Times New Roman" pitchFamily="18" charset="0"/>
                <a:cs typeface="Times New Roman" pitchFamily="18" charset="0"/>
              </a:rPr>
              <a:t>const</a:t>
            </a:r>
            <a:r>
              <a:rPr lang="fr-FR" b="1" dirty="0">
                <a:latin typeface="Times New Roman" pitchFamily="18" charset="0"/>
                <a:cs typeface="Times New Roman" pitchFamily="18" charset="0"/>
              </a:rPr>
              <a:t> </a:t>
            </a:r>
            <a:r>
              <a:rPr lang="fr-FR" b="1" dirty="0" err="1">
                <a:latin typeface="Times New Roman" pitchFamily="18" charset="0"/>
                <a:cs typeface="Times New Roman" pitchFamily="18" charset="0"/>
              </a:rPr>
              <a:t>throw</a:t>
            </a:r>
            <a:r>
              <a:rPr lang="fr-FR" dirty="0">
                <a:latin typeface="Times New Roman" pitchFamily="18" charset="0"/>
                <a:cs typeface="Times New Roman" pitchFamily="18" charset="0"/>
              </a:rPr>
              <a:t>(); </a:t>
            </a:r>
            <a:r>
              <a:rPr lang="fr-FR" i="1" dirty="0">
                <a:latin typeface="Times New Roman" pitchFamily="18" charset="0"/>
                <a:cs typeface="Times New Roman" pitchFamily="18" charset="0"/>
              </a:rPr>
              <a:t>//Renvoie une chaîne contenant des infos sur l'erreur.</a:t>
            </a:r>
            <a:endParaRPr lang="fr-FR" dirty="0">
              <a:latin typeface="Times New Roman" pitchFamily="18" charset="0"/>
              <a:cs typeface="Times New Roman" pitchFamily="18" charset="0"/>
            </a:endParaRPr>
          </a:p>
          <a:p>
            <a:r>
              <a:rPr lang="fr-FR" dirty="0">
                <a:latin typeface="Times New Roman" pitchFamily="18" charset="0"/>
                <a:cs typeface="Times New Roman" pitchFamily="18" charset="0"/>
              </a:rPr>
              <a:t>} ;</a:t>
            </a: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6E8258A7-CA86-481B-9088-7761BD1AC277}" type="slidenum">
              <a:rPr lang="fr-FR" smtClean="0"/>
              <a:pPr/>
              <a:t>124</a:t>
            </a:fld>
            <a:endParaRPr lang="fr-FR"/>
          </a:p>
        </p:txBody>
      </p:sp>
      <p:sp>
        <p:nvSpPr>
          <p:cNvPr id="3" name="Rectangle 2"/>
          <p:cNvSpPr/>
          <p:nvPr/>
        </p:nvSpPr>
        <p:spPr>
          <a:xfrm>
            <a:off x="142844" y="71414"/>
            <a:ext cx="9001156" cy="6740307"/>
          </a:xfrm>
          <a:prstGeom prst="rect">
            <a:avLst/>
          </a:prstGeom>
        </p:spPr>
        <p:txBody>
          <a:bodyPr wrap="square">
            <a:spAutoFit/>
          </a:bodyPr>
          <a:lstStyle/>
          <a:p>
            <a:r>
              <a:rPr lang="fr-FR" dirty="0">
                <a:latin typeface="Times New Roman" pitchFamily="18" charset="0"/>
                <a:cs typeface="Times New Roman" pitchFamily="18" charset="0"/>
              </a:rPr>
              <a:t>Les </a:t>
            </a:r>
            <a:r>
              <a:rPr lang="fr-FR" b="1" dirty="0">
                <a:latin typeface="Times New Roman" pitchFamily="18" charset="0"/>
                <a:cs typeface="Times New Roman" pitchFamily="18" charset="0"/>
              </a:rPr>
              <a:t>méthodes</a:t>
            </a:r>
            <a:r>
              <a:rPr lang="fr-FR" dirty="0">
                <a:latin typeface="Times New Roman" pitchFamily="18" charset="0"/>
                <a:cs typeface="Times New Roman" pitchFamily="18" charset="0"/>
              </a:rPr>
              <a:t> de la classe suivies de </a:t>
            </a:r>
            <a:r>
              <a:rPr lang="fr-FR" b="1" dirty="0" err="1">
                <a:latin typeface="Times New Roman" pitchFamily="18" charset="0"/>
                <a:cs typeface="Times New Roman" pitchFamily="18" charset="0"/>
              </a:rPr>
              <a:t>throw</a:t>
            </a:r>
            <a:r>
              <a:rPr lang="fr-FR" b="1" dirty="0">
                <a:latin typeface="Times New Roman" pitchFamily="18" charset="0"/>
                <a:cs typeface="Times New Roman" pitchFamily="18" charset="0"/>
              </a:rPr>
              <a:t>,</a:t>
            </a:r>
            <a:r>
              <a:rPr lang="fr-FR" dirty="0">
                <a:latin typeface="Times New Roman" pitchFamily="18" charset="0"/>
                <a:cs typeface="Times New Roman" pitchFamily="18" charset="0"/>
              </a:rPr>
              <a:t> signifie qu’</a:t>
            </a:r>
            <a:r>
              <a:rPr lang="fr-FR" b="1" dirty="0">
                <a:latin typeface="Times New Roman" pitchFamily="18" charset="0"/>
                <a:cs typeface="Times New Roman" pitchFamily="18" charset="0"/>
              </a:rPr>
              <a:t>elles</a:t>
            </a:r>
            <a:r>
              <a:rPr lang="fr-FR" dirty="0">
                <a:latin typeface="Times New Roman" pitchFamily="18" charset="0"/>
                <a:cs typeface="Times New Roman" pitchFamily="18" charset="0"/>
              </a:rPr>
              <a:t> ne vont pas lancer d'exceptions.</a:t>
            </a:r>
          </a:p>
          <a:p>
            <a:r>
              <a:rPr lang="fr-FR" dirty="0">
                <a:latin typeface="Times New Roman" pitchFamily="18" charset="0"/>
                <a:cs typeface="Times New Roman" pitchFamily="18" charset="0"/>
              </a:rPr>
              <a:t>Créons notre propre classe d'exception en la dérivant grâce à un héritage :</a:t>
            </a:r>
          </a:p>
          <a:p>
            <a:r>
              <a:rPr lang="fr-FR" b="1" dirty="0">
                <a:latin typeface="Times New Roman" pitchFamily="18" charset="0"/>
                <a:cs typeface="Times New Roman" pitchFamily="18" charset="0"/>
              </a:rPr>
              <a:t>#</a:t>
            </a:r>
            <a:r>
              <a:rPr lang="fr-FR" b="1" dirty="0" err="1">
                <a:latin typeface="Times New Roman" pitchFamily="18" charset="0"/>
                <a:cs typeface="Times New Roman" pitchFamily="18" charset="0"/>
              </a:rPr>
              <a:t>include</a:t>
            </a:r>
            <a:r>
              <a:rPr lang="fr-FR" b="1" dirty="0">
                <a:latin typeface="Times New Roman" pitchFamily="18" charset="0"/>
                <a:cs typeface="Times New Roman" pitchFamily="18" charset="0"/>
              </a:rPr>
              <a:t> &lt;exception&gt;</a:t>
            </a:r>
          </a:p>
          <a:p>
            <a:r>
              <a:rPr lang="fr-FR" b="1" dirty="0" err="1">
                <a:latin typeface="Times New Roman" pitchFamily="18" charset="0"/>
                <a:cs typeface="Times New Roman" pitchFamily="18" charset="0"/>
              </a:rPr>
              <a:t>using</a:t>
            </a:r>
            <a:r>
              <a:rPr lang="fr-FR" b="1" dirty="0">
                <a:latin typeface="Times New Roman" pitchFamily="18" charset="0"/>
                <a:cs typeface="Times New Roman" pitchFamily="18" charset="0"/>
              </a:rPr>
              <a:t> </a:t>
            </a:r>
            <a:r>
              <a:rPr lang="fr-FR" b="1" dirty="0" err="1">
                <a:latin typeface="Times New Roman" pitchFamily="18" charset="0"/>
                <a:cs typeface="Times New Roman" pitchFamily="18" charset="0"/>
              </a:rPr>
              <a:t>namespace</a:t>
            </a:r>
            <a:r>
              <a:rPr lang="fr-FR" b="1" dirty="0">
                <a:latin typeface="Times New Roman" pitchFamily="18" charset="0"/>
                <a:cs typeface="Times New Roman" pitchFamily="18" charset="0"/>
              </a:rPr>
              <a:t> </a:t>
            </a:r>
            <a:r>
              <a:rPr lang="fr-FR" dirty="0" err="1">
                <a:latin typeface="Times New Roman" pitchFamily="18" charset="0"/>
                <a:cs typeface="Times New Roman" pitchFamily="18" charset="0"/>
              </a:rPr>
              <a:t>std</a:t>
            </a:r>
            <a:r>
              <a:rPr lang="fr-FR" dirty="0">
                <a:latin typeface="Times New Roman" pitchFamily="18" charset="0"/>
                <a:cs typeface="Times New Roman" pitchFamily="18" charset="0"/>
              </a:rPr>
              <a:t>;</a:t>
            </a:r>
          </a:p>
          <a:p>
            <a:r>
              <a:rPr lang="fr-FR" b="1" dirty="0">
                <a:latin typeface="Times New Roman" pitchFamily="18" charset="0"/>
                <a:cs typeface="Times New Roman" pitchFamily="18" charset="0"/>
              </a:rPr>
              <a:t>class Erreur </a:t>
            </a:r>
            <a:r>
              <a:rPr lang="fr-FR" dirty="0">
                <a:latin typeface="Times New Roman" pitchFamily="18" charset="0"/>
                <a:cs typeface="Times New Roman" pitchFamily="18" charset="0"/>
              </a:rPr>
              <a:t>: </a:t>
            </a:r>
            <a:r>
              <a:rPr lang="fr-FR" b="1" dirty="0">
                <a:latin typeface="Times New Roman" pitchFamily="18" charset="0"/>
                <a:cs typeface="Times New Roman" pitchFamily="18" charset="0"/>
              </a:rPr>
              <a:t>public </a:t>
            </a:r>
            <a:r>
              <a:rPr lang="fr-FR" dirty="0">
                <a:latin typeface="Times New Roman" pitchFamily="18" charset="0"/>
                <a:cs typeface="Times New Roman" pitchFamily="18" charset="0"/>
              </a:rPr>
              <a:t>exception</a:t>
            </a:r>
          </a:p>
          <a:p>
            <a:r>
              <a:rPr lang="fr-FR" dirty="0">
                <a:latin typeface="Times New Roman" pitchFamily="18" charset="0"/>
                <a:cs typeface="Times New Roman" pitchFamily="18" charset="0"/>
              </a:rPr>
              <a:t>{ </a:t>
            </a:r>
            <a:r>
              <a:rPr lang="fr-FR" b="1" dirty="0">
                <a:latin typeface="Times New Roman" pitchFamily="18" charset="0"/>
                <a:cs typeface="Times New Roman" pitchFamily="18" charset="0"/>
              </a:rPr>
              <a:t>public   </a:t>
            </a:r>
            <a:r>
              <a:rPr lang="fr-FR" dirty="0">
                <a:latin typeface="Times New Roman" pitchFamily="18" charset="0"/>
                <a:cs typeface="Times New Roman" pitchFamily="18" charset="0"/>
              </a:rPr>
              <a:t>: Erreur(</a:t>
            </a:r>
            <a:r>
              <a:rPr lang="fr-FR" dirty="0" err="1">
                <a:latin typeface="Times New Roman" pitchFamily="18" charset="0"/>
                <a:cs typeface="Times New Roman" pitchFamily="18" charset="0"/>
              </a:rPr>
              <a:t>int</a:t>
            </a:r>
            <a:r>
              <a:rPr lang="fr-FR" dirty="0">
                <a:latin typeface="Times New Roman" pitchFamily="18" charset="0"/>
                <a:cs typeface="Times New Roman" pitchFamily="18" charset="0"/>
              </a:rPr>
              <a:t> </a:t>
            </a:r>
            <a:r>
              <a:rPr lang="fr-FR" dirty="0" err="1">
                <a:latin typeface="Times New Roman" pitchFamily="18" charset="0"/>
                <a:cs typeface="Times New Roman" pitchFamily="18" charset="0"/>
              </a:rPr>
              <a:t>numero</a:t>
            </a:r>
            <a:r>
              <a:rPr lang="fr-FR" dirty="0">
                <a:latin typeface="Times New Roman" pitchFamily="18" charset="0"/>
                <a:cs typeface="Times New Roman" pitchFamily="18" charset="0"/>
              </a:rPr>
              <a:t>=0, string </a:t>
            </a:r>
            <a:r>
              <a:rPr lang="fr-FR" b="1" dirty="0" err="1">
                <a:latin typeface="Times New Roman" pitchFamily="18" charset="0"/>
                <a:cs typeface="Times New Roman" pitchFamily="18" charset="0"/>
              </a:rPr>
              <a:t>const</a:t>
            </a:r>
            <a:r>
              <a:rPr lang="fr-FR" dirty="0">
                <a:latin typeface="Times New Roman" pitchFamily="18" charset="0"/>
                <a:cs typeface="Times New Roman" pitchFamily="18" charset="0"/>
              </a:rPr>
              <a:t>&amp; phrase="", </a:t>
            </a:r>
            <a:r>
              <a:rPr lang="fr-FR" dirty="0" err="1">
                <a:latin typeface="Times New Roman" pitchFamily="18" charset="0"/>
                <a:cs typeface="Times New Roman" pitchFamily="18" charset="0"/>
              </a:rPr>
              <a:t>int</a:t>
            </a:r>
            <a:r>
              <a:rPr lang="fr-FR" dirty="0">
                <a:latin typeface="Times New Roman" pitchFamily="18" charset="0"/>
                <a:cs typeface="Times New Roman" pitchFamily="18" charset="0"/>
              </a:rPr>
              <a:t> niveau=0)</a:t>
            </a:r>
          </a:p>
          <a:p>
            <a:r>
              <a:rPr lang="fr-FR" b="1" dirty="0">
                <a:latin typeface="Times New Roman" pitchFamily="18" charset="0"/>
                <a:cs typeface="Times New Roman" pitchFamily="18" charset="0"/>
              </a:rPr>
              <a:t>                  </a:t>
            </a:r>
            <a:r>
              <a:rPr lang="fr-FR" b="1" dirty="0" err="1">
                <a:latin typeface="Times New Roman" pitchFamily="18" charset="0"/>
                <a:cs typeface="Times New Roman" pitchFamily="18" charset="0"/>
              </a:rPr>
              <a:t>throw</a:t>
            </a:r>
            <a:r>
              <a:rPr lang="fr-FR" dirty="0">
                <a:latin typeface="Times New Roman" pitchFamily="18" charset="0"/>
                <a:cs typeface="Times New Roman" pitchFamily="18" charset="0"/>
              </a:rPr>
              <a:t>() : </a:t>
            </a:r>
            <a:r>
              <a:rPr lang="fr-FR" dirty="0" err="1">
                <a:latin typeface="Times New Roman" pitchFamily="18" charset="0"/>
                <a:cs typeface="Times New Roman" pitchFamily="18" charset="0"/>
              </a:rPr>
              <a:t>m_numero</a:t>
            </a:r>
            <a:r>
              <a:rPr lang="fr-FR" dirty="0">
                <a:latin typeface="Times New Roman" pitchFamily="18" charset="0"/>
                <a:cs typeface="Times New Roman" pitchFamily="18" charset="0"/>
              </a:rPr>
              <a:t>(</a:t>
            </a:r>
            <a:r>
              <a:rPr lang="fr-FR" dirty="0" err="1">
                <a:latin typeface="Times New Roman" pitchFamily="18" charset="0"/>
                <a:cs typeface="Times New Roman" pitchFamily="18" charset="0"/>
              </a:rPr>
              <a:t>numero</a:t>
            </a:r>
            <a:r>
              <a:rPr lang="fr-FR" dirty="0">
                <a:latin typeface="Times New Roman" pitchFamily="18" charset="0"/>
                <a:cs typeface="Times New Roman" pitchFamily="18" charset="0"/>
              </a:rPr>
              <a:t>), </a:t>
            </a:r>
            <a:r>
              <a:rPr lang="fr-FR" dirty="0" err="1">
                <a:latin typeface="Times New Roman" pitchFamily="18" charset="0"/>
                <a:cs typeface="Times New Roman" pitchFamily="18" charset="0"/>
              </a:rPr>
              <a:t>m_phrase</a:t>
            </a:r>
            <a:r>
              <a:rPr lang="fr-FR" dirty="0">
                <a:latin typeface="Times New Roman" pitchFamily="18" charset="0"/>
                <a:cs typeface="Times New Roman" pitchFamily="18" charset="0"/>
              </a:rPr>
              <a:t>(phrase), </a:t>
            </a:r>
            <a:r>
              <a:rPr lang="fr-FR" dirty="0" err="1">
                <a:latin typeface="Times New Roman" pitchFamily="18" charset="0"/>
                <a:cs typeface="Times New Roman" pitchFamily="18" charset="0"/>
              </a:rPr>
              <a:t>m_niveau</a:t>
            </a:r>
            <a:r>
              <a:rPr lang="fr-FR" dirty="0">
                <a:latin typeface="Times New Roman" pitchFamily="18" charset="0"/>
                <a:cs typeface="Times New Roman" pitchFamily="18" charset="0"/>
              </a:rPr>
              <a:t>(niveau)</a:t>
            </a:r>
          </a:p>
          <a:p>
            <a:r>
              <a:rPr lang="fr-FR" dirty="0">
                <a:latin typeface="Times New Roman" pitchFamily="18" charset="0"/>
                <a:cs typeface="Times New Roman" pitchFamily="18" charset="0"/>
              </a:rPr>
              <a:t>                  </a:t>
            </a:r>
            <a:r>
              <a:rPr lang="en-GB" dirty="0">
                <a:latin typeface="Times New Roman" pitchFamily="18" charset="0"/>
                <a:cs typeface="Times New Roman" pitchFamily="18" charset="0"/>
              </a:rPr>
              <a:t>{}</a:t>
            </a:r>
            <a:endParaRPr lang="fr-FR" dirty="0">
              <a:latin typeface="Times New Roman" pitchFamily="18" charset="0"/>
              <a:cs typeface="Times New Roman" pitchFamily="18" charset="0"/>
            </a:endParaRPr>
          </a:p>
          <a:p>
            <a:r>
              <a:rPr lang="en-GB" b="1" dirty="0">
                <a:latin typeface="Times New Roman" pitchFamily="18" charset="0"/>
                <a:cs typeface="Times New Roman" pitchFamily="18" charset="0"/>
              </a:rPr>
              <a:t>                  virtual const </a:t>
            </a:r>
            <a:r>
              <a:rPr lang="en-GB" dirty="0">
                <a:latin typeface="Times New Roman" pitchFamily="18" charset="0"/>
                <a:cs typeface="Times New Roman" pitchFamily="18" charset="0"/>
              </a:rPr>
              <a:t>char* what() </a:t>
            </a:r>
            <a:r>
              <a:rPr lang="en-GB" b="1" dirty="0">
                <a:latin typeface="Times New Roman" pitchFamily="18" charset="0"/>
                <a:cs typeface="Times New Roman" pitchFamily="18" charset="0"/>
              </a:rPr>
              <a:t>const throw</a:t>
            </a:r>
            <a:r>
              <a:rPr lang="en-GB" dirty="0">
                <a:latin typeface="Times New Roman" pitchFamily="18" charset="0"/>
                <a:cs typeface="Times New Roman" pitchFamily="18" charset="0"/>
              </a:rPr>
              <a:t>()</a:t>
            </a:r>
            <a:endParaRPr lang="fr-FR" dirty="0">
              <a:latin typeface="Times New Roman" pitchFamily="18" charset="0"/>
              <a:cs typeface="Times New Roman" pitchFamily="18" charset="0"/>
            </a:endParaRPr>
          </a:p>
          <a:p>
            <a:r>
              <a:rPr lang="en-GB" dirty="0">
                <a:latin typeface="Times New Roman" pitchFamily="18" charset="0"/>
                <a:cs typeface="Times New Roman" pitchFamily="18" charset="0"/>
              </a:rPr>
              <a:t>                 { </a:t>
            </a:r>
            <a:r>
              <a:rPr lang="en-GB" b="1" dirty="0">
                <a:latin typeface="Times New Roman" pitchFamily="18" charset="0"/>
                <a:cs typeface="Times New Roman" pitchFamily="18" charset="0"/>
              </a:rPr>
              <a:t>return </a:t>
            </a:r>
            <a:r>
              <a:rPr lang="en-GB" dirty="0" err="1">
                <a:latin typeface="Times New Roman" pitchFamily="18" charset="0"/>
                <a:cs typeface="Times New Roman" pitchFamily="18" charset="0"/>
              </a:rPr>
              <a:t>m_phrase.c_str</a:t>
            </a:r>
            <a:r>
              <a:rPr lang="en-GB" dirty="0">
                <a:latin typeface="Times New Roman" pitchFamily="18" charset="0"/>
                <a:cs typeface="Times New Roman" pitchFamily="18" charset="0"/>
              </a:rPr>
              <a:t>() ;</a:t>
            </a:r>
            <a:endParaRPr lang="fr-FR" dirty="0">
              <a:latin typeface="Times New Roman" pitchFamily="18" charset="0"/>
              <a:cs typeface="Times New Roman" pitchFamily="18" charset="0"/>
            </a:endParaRPr>
          </a:p>
          <a:p>
            <a:r>
              <a:rPr lang="en-GB" dirty="0">
                <a:latin typeface="Times New Roman" pitchFamily="18" charset="0"/>
                <a:cs typeface="Times New Roman" pitchFamily="18" charset="0"/>
              </a:rPr>
              <a:t>                 }</a:t>
            </a:r>
            <a:endParaRPr lang="fr-FR" dirty="0">
              <a:latin typeface="Times New Roman" pitchFamily="18" charset="0"/>
              <a:cs typeface="Times New Roman" pitchFamily="18" charset="0"/>
            </a:endParaRPr>
          </a:p>
          <a:p>
            <a:r>
              <a:rPr lang="en-GB" dirty="0">
                <a:latin typeface="Times New Roman" pitchFamily="18" charset="0"/>
                <a:cs typeface="Times New Roman" pitchFamily="18" charset="0"/>
              </a:rPr>
              <a:t>                  </a:t>
            </a:r>
            <a:r>
              <a:rPr lang="en-GB" dirty="0" err="1">
                <a:latin typeface="Times New Roman" pitchFamily="18" charset="0"/>
                <a:cs typeface="Times New Roman" pitchFamily="18" charset="0"/>
              </a:rPr>
              <a:t>int</a:t>
            </a:r>
            <a:r>
              <a:rPr lang="en-GB" dirty="0">
                <a:latin typeface="Times New Roman" pitchFamily="18" charset="0"/>
                <a:cs typeface="Times New Roman" pitchFamily="18" charset="0"/>
              </a:rPr>
              <a:t> </a:t>
            </a:r>
            <a:r>
              <a:rPr lang="en-GB" dirty="0" err="1">
                <a:latin typeface="Times New Roman" pitchFamily="18" charset="0"/>
                <a:cs typeface="Times New Roman" pitchFamily="18" charset="0"/>
              </a:rPr>
              <a:t>getNiveau</a:t>
            </a:r>
            <a:r>
              <a:rPr lang="en-GB" dirty="0">
                <a:latin typeface="Times New Roman" pitchFamily="18" charset="0"/>
                <a:cs typeface="Times New Roman" pitchFamily="18" charset="0"/>
              </a:rPr>
              <a:t>() </a:t>
            </a:r>
            <a:r>
              <a:rPr lang="en-GB" b="1" dirty="0">
                <a:latin typeface="Times New Roman" pitchFamily="18" charset="0"/>
                <a:cs typeface="Times New Roman" pitchFamily="18" charset="0"/>
              </a:rPr>
              <a:t>const throw</a:t>
            </a:r>
            <a:r>
              <a:rPr lang="en-GB" dirty="0">
                <a:latin typeface="Times New Roman" pitchFamily="18" charset="0"/>
                <a:cs typeface="Times New Roman" pitchFamily="18" charset="0"/>
              </a:rPr>
              <a:t>()</a:t>
            </a:r>
            <a:endParaRPr lang="fr-FR" dirty="0">
              <a:latin typeface="Times New Roman" pitchFamily="18" charset="0"/>
              <a:cs typeface="Times New Roman" pitchFamily="18" charset="0"/>
            </a:endParaRPr>
          </a:p>
          <a:p>
            <a:r>
              <a:rPr lang="en-GB" dirty="0">
                <a:latin typeface="Times New Roman" pitchFamily="18" charset="0"/>
                <a:cs typeface="Times New Roman" pitchFamily="18" charset="0"/>
              </a:rPr>
              <a:t>                 { </a:t>
            </a:r>
            <a:r>
              <a:rPr lang="en-GB" b="1" dirty="0">
                <a:latin typeface="Times New Roman" pitchFamily="18" charset="0"/>
                <a:cs typeface="Times New Roman" pitchFamily="18" charset="0"/>
              </a:rPr>
              <a:t>return </a:t>
            </a:r>
            <a:r>
              <a:rPr lang="en-GB" dirty="0" err="1">
                <a:latin typeface="Times New Roman" pitchFamily="18" charset="0"/>
                <a:cs typeface="Times New Roman" pitchFamily="18" charset="0"/>
              </a:rPr>
              <a:t>m_niveau</a:t>
            </a:r>
            <a:r>
              <a:rPr lang="en-GB" dirty="0">
                <a:latin typeface="Times New Roman" pitchFamily="18" charset="0"/>
                <a:cs typeface="Times New Roman" pitchFamily="18" charset="0"/>
              </a:rPr>
              <a:t>;</a:t>
            </a:r>
            <a:endParaRPr lang="fr-FR" dirty="0">
              <a:latin typeface="Times New Roman" pitchFamily="18" charset="0"/>
              <a:cs typeface="Times New Roman" pitchFamily="18" charset="0"/>
            </a:endParaRPr>
          </a:p>
          <a:p>
            <a:r>
              <a:rPr lang="en-GB" dirty="0">
                <a:latin typeface="Times New Roman" pitchFamily="18" charset="0"/>
                <a:cs typeface="Times New Roman" pitchFamily="18" charset="0"/>
              </a:rPr>
              <a:t>                  }</a:t>
            </a:r>
            <a:endParaRPr lang="fr-FR" dirty="0">
              <a:latin typeface="Times New Roman" pitchFamily="18" charset="0"/>
              <a:cs typeface="Times New Roman" pitchFamily="18" charset="0"/>
            </a:endParaRPr>
          </a:p>
          <a:p>
            <a:r>
              <a:rPr lang="en-GB" b="1" dirty="0">
                <a:latin typeface="Times New Roman" pitchFamily="18" charset="0"/>
                <a:cs typeface="Times New Roman" pitchFamily="18" charset="0"/>
              </a:rPr>
              <a:t>                  virtual </a:t>
            </a:r>
            <a:r>
              <a:rPr lang="en-GB" dirty="0" err="1">
                <a:latin typeface="Times New Roman" pitchFamily="18" charset="0"/>
                <a:cs typeface="Times New Roman" pitchFamily="18" charset="0"/>
              </a:rPr>
              <a:t>Erreur</a:t>
            </a:r>
            <a:r>
              <a:rPr lang="en-GB" dirty="0">
                <a:latin typeface="Times New Roman" pitchFamily="18" charset="0"/>
                <a:cs typeface="Times New Roman" pitchFamily="18" charset="0"/>
              </a:rPr>
              <a:t>() </a:t>
            </a:r>
            <a:r>
              <a:rPr lang="en-GB" b="1" dirty="0">
                <a:latin typeface="Times New Roman" pitchFamily="18" charset="0"/>
                <a:cs typeface="Times New Roman" pitchFamily="18" charset="0"/>
              </a:rPr>
              <a:t>throw</a:t>
            </a:r>
            <a:r>
              <a:rPr lang="en-GB" dirty="0">
                <a:latin typeface="Times New Roman" pitchFamily="18" charset="0"/>
                <a:cs typeface="Times New Roman" pitchFamily="18" charset="0"/>
              </a:rPr>
              <a:t>()</a:t>
            </a:r>
            <a:endParaRPr lang="fr-FR" dirty="0">
              <a:latin typeface="Times New Roman" pitchFamily="18" charset="0"/>
              <a:cs typeface="Times New Roman" pitchFamily="18" charset="0"/>
            </a:endParaRPr>
          </a:p>
          <a:p>
            <a:r>
              <a:rPr lang="fr-FR" dirty="0">
                <a:latin typeface="Times New Roman" pitchFamily="18" charset="0"/>
                <a:cs typeface="Times New Roman" pitchFamily="18" charset="0"/>
              </a:rPr>
              <a:t>                  {}</a:t>
            </a:r>
          </a:p>
          <a:p>
            <a:r>
              <a:rPr lang="fr-FR" b="1" dirty="0">
                <a:latin typeface="Times New Roman" pitchFamily="18" charset="0"/>
                <a:cs typeface="Times New Roman" pitchFamily="18" charset="0"/>
              </a:rPr>
              <a:t>   </a:t>
            </a:r>
            <a:r>
              <a:rPr lang="fr-FR" b="1" dirty="0" err="1">
                <a:latin typeface="Times New Roman" pitchFamily="18" charset="0"/>
                <a:cs typeface="Times New Roman" pitchFamily="18" charset="0"/>
              </a:rPr>
              <a:t>private</a:t>
            </a:r>
            <a:r>
              <a:rPr lang="fr-FR" dirty="0">
                <a:latin typeface="Times New Roman" pitchFamily="18" charset="0"/>
                <a:cs typeface="Times New Roman" pitchFamily="18" charset="0"/>
              </a:rPr>
              <a:t>: </a:t>
            </a:r>
            <a:r>
              <a:rPr lang="fr-FR" dirty="0" err="1">
                <a:latin typeface="Times New Roman" pitchFamily="18" charset="0"/>
                <a:cs typeface="Times New Roman" pitchFamily="18" charset="0"/>
              </a:rPr>
              <a:t>int</a:t>
            </a:r>
            <a:r>
              <a:rPr lang="fr-FR" dirty="0">
                <a:latin typeface="Times New Roman" pitchFamily="18" charset="0"/>
                <a:cs typeface="Times New Roman" pitchFamily="18" charset="0"/>
              </a:rPr>
              <a:t> </a:t>
            </a:r>
            <a:r>
              <a:rPr lang="fr-FR" dirty="0" err="1">
                <a:latin typeface="Times New Roman" pitchFamily="18" charset="0"/>
                <a:cs typeface="Times New Roman" pitchFamily="18" charset="0"/>
              </a:rPr>
              <a:t>m_numero</a:t>
            </a:r>
            <a:r>
              <a:rPr lang="fr-FR" dirty="0">
                <a:latin typeface="Times New Roman" pitchFamily="18" charset="0"/>
                <a:cs typeface="Times New Roman" pitchFamily="18" charset="0"/>
              </a:rPr>
              <a:t>; string </a:t>
            </a:r>
            <a:r>
              <a:rPr lang="fr-FR" dirty="0" err="1">
                <a:latin typeface="Times New Roman" pitchFamily="18" charset="0"/>
                <a:cs typeface="Times New Roman" pitchFamily="18" charset="0"/>
              </a:rPr>
              <a:t>m_phrase</a:t>
            </a:r>
            <a:r>
              <a:rPr lang="fr-FR" dirty="0">
                <a:latin typeface="Times New Roman" pitchFamily="18" charset="0"/>
                <a:cs typeface="Times New Roman" pitchFamily="18" charset="0"/>
              </a:rPr>
              <a:t>;  </a:t>
            </a:r>
            <a:r>
              <a:rPr lang="fr-FR" i="1" dirty="0">
                <a:latin typeface="Times New Roman" pitchFamily="18" charset="0"/>
                <a:cs typeface="Times New Roman" pitchFamily="18" charset="0"/>
              </a:rPr>
              <a:t>//Description de l'erreur</a:t>
            </a:r>
            <a:endParaRPr lang="fr-FR" dirty="0">
              <a:latin typeface="Times New Roman" pitchFamily="18" charset="0"/>
              <a:cs typeface="Times New Roman" pitchFamily="18" charset="0"/>
            </a:endParaRPr>
          </a:p>
          <a:p>
            <a:r>
              <a:rPr lang="fr-FR" dirty="0">
                <a:latin typeface="Times New Roman" pitchFamily="18" charset="0"/>
                <a:cs typeface="Times New Roman" pitchFamily="18" charset="0"/>
              </a:rPr>
              <a:t>                 </a:t>
            </a:r>
            <a:r>
              <a:rPr lang="fr-FR" dirty="0" err="1">
                <a:latin typeface="Times New Roman" pitchFamily="18" charset="0"/>
                <a:cs typeface="Times New Roman" pitchFamily="18" charset="0"/>
              </a:rPr>
              <a:t>int</a:t>
            </a:r>
            <a:r>
              <a:rPr lang="fr-FR" dirty="0">
                <a:latin typeface="Times New Roman" pitchFamily="18" charset="0"/>
                <a:cs typeface="Times New Roman" pitchFamily="18" charset="0"/>
              </a:rPr>
              <a:t> </a:t>
            </a:r>
            <a:r>
              <a:rPr lang="fr-FR" dirty="0" err="1">
                <a:latin typeface="Times New Roman" pitchFamily="18" charset="0"/>
                <a:cs typeface="Times New Roman" pitchFamily="18" charset="0"/>
              </a:rPr>
              <a:t>m_niveau</a:t>
            </a:r>
            <a:r>
              <a:rPr lang="fr-FR" dirty="0">
                <a:latin typeface="Times New Roman" pitchFamily="18" charset="0"/>
                <a:cs typeface="Times New Roman" pitchFamily="18" charset="0"/>
              </a:rPr>
              <a:t>;  </a:t>
            </a:r>
            <a:r>
              <a:rPr lang="fr-FR" i="1" dirty="0">
                <a:latin typeface="Times New Roman" pitchFamily="18" charset="0"/>
                <a:cs typeface="Times New Roman" pitchFamily="18" charset="0"/>
              </a:rPr>
              <a:t>//Niveau de l'erreur</a:t>
            </a:r>
            <a:endParaRPr lang="fr-FR" dirty="0">
              <a:latin typeface="Times New Roman" pitchFamily="18" charset="0"/>
              <a:cs typeface="Times New Roman" pitchFamily="18" charset="0"/>
            </a:endParaRPr>
          </a:p>
          <a:p>
            <a:r>
              <a:rPr lang="fr-FR" dirty="0">
                <a:latin typeface="Times New Roman" pitchFamily="18" charset="0"/>
                <a:cs typeface="Times New Roman" pitchFamily="18" charset="0"/>
              </a:rPr>
              <a:t>} ;</a:t>
            </a:r>
          </a:p>
          <a:p>
            <a:r>
              <a:rPr lang="fr-FR" dirty="0">
                <a:latin typeface="Times New Roman" pitchFamily="18" charset="0"/>
                <a:cs typeface="Times New Roman" pitchFamily="18" charset="0"/>
              </a:rPr>
              <a:t>On peut alors créer sa propre classe d'exception en la dérivant grâce à un héritage.</a:t>
            </a:r>
          </a:p>
          <a:p>
            <a:r>
              <a:rPr lang="fr-FR" dirty="0" err="1">
                <a:latin typeface="Times New Roman" pitchFamily="18" charset="0"/>
                <a:cs typeface="Times New Roman" pitchFamily="18" charset="0"/>
              </a:rPr>
              <a:t>int</a:t>
            </a:r>
            <a:r>
              <a:rPr lang="fr-FR" dirty="0">
                <a:latin typeface="Times New Roman" pitchFamily="18" charset="0"/>
                <a:cs typeface="Times New Roman" pitchFamily="18" charset="0"/>
              </a:rPr>
              <a:t> division(</a:t>
            </a:r>
            <a:r>
              <a:rPr lang="fr-FR" dirty="0" err="1">
                <a:latin typeface="Times New Roman" pitchFamily="18" charset="0"/>
                <a:cs typeface="Times New Roman" pitchFamily="18" charset="0"/>
              </a:rPr>
              <a:t>int</a:t>
            </a:r>
            <a:r>
              <a:rPr lang="fr-FR" dirty="0">
                <a:latin typeface="Times New Roman" pitchFamily="18" charset="0"/>
                <a:cs typeface="Times New Roman" pitchFamily="18" charset="0"/>
              </a:rPr>
              <a:t> </a:t>
            </a:r>
            <a:r>
              <a:rPr lang="fr-FR" dirty="0" err="1">
                <a:latin typeface="Times New Roman" pitchFamily="18" charset="0"/>
                <a:cs typeface="Times New Roman" pitchFamily="18" charset="0"/>
              </a:rPr>
              <a:t>a,int</a:t>
            </a:r>
            <a:r>
              <a:rPr lang="fr-FR" dirty="0">
                <a:latin typeface="Times New Roman" pitchFamily="18" charset="0"/>
                <a:cs typeface="Times New Roman" pitchFamily="18" charset="0"/>
              </a:rPr>
              <a:t> b) </a:t>
            </a:r>
            <a:r>
              <a:rPr lang="fr-FR" i="1" dirty="0">
                <a:latin typeface="Times New Roman" pitchFamily="18" charset="0"/>
                <a:cs typeface="Times New Roman" pitchFamily="18" charset="0"/>
              </a:rPr>
              <a:t>// Calcule a divisé par b.</a:t>
            </a:r>
            <a:endParaRPr lang="fr-FR" dirty="0">
              <a:latin typeface="Times New Roman" pitchFamily="18" charset="0"/>
              <a:cs typeface="Times New Roman" pitchFamily="18" charset="0"/>
            </a:endParaRPr>
          </a:p>
          <a:p>
            <a:r>
              <a:rPr lang="en-GB" dirty="0">
                <a:latin typeface="Times New Roman" pitchFamily="18" charset="0"/>
                <a:cs typeface="Times New Roman" pitchFamily="18" charset="0"/>
              </a:rPr>
              <a:t>{ </a:t>
            </a:r>
            <a:r>
              <a:rPr lang="en-GB" b="1" dirty="0">
                <a:latin typeface="Times New Roman" pitchFamily="18" charset="0"/>
                <a:cs typeface="Times New Roman" pitchFamily="18" charset="0"/>
              </a:rPr>
              <a:t>if</a:t>
            </a:r>
            <a:r>
              <a:rPr lang="en-GB" dirty="0">
                <a:latin typeface="Times New Roman" pitchFamily="18" charset="0"/>
                <a:cs typeface="Times New Roman" pitchFamily="18" charset="0"/>
              </a:rPr>
              <a:t>(b==0)</a:t>
            </a:r>
            <a:r>
              <a:rPr lang="en-GB" b="1" dirty="0">
                <a:latin typeface="Times New Roman" pitchFamily="18" charset="0"/>
                <a:cs typeface="Times New Roman" pitchFamily="18" charset="0"/>
              </a:rPr>
              <a:t>throw </a:t>
            </a:r>
            <a:r>
              <a:rPr lang="en-GB" dirty="0" err="1">
                <a:latin typeface="Times New Roman" pitchFamily="18" charset="0"/>
                <a:cs typeface="Times New Roman" pitchFamily="18" charset="0"/>
              </a:rPr>
              <a:t>Erreur</a:t>
            </a:r>
            <a:r>
              <a:rPr lang="en-GB" dirty="0">
                <a:latin typeface="Times New Roman" pitchFamily="18" charset="0"/>
                <a:cs typeface="Times New Roman" pitchFamily="18" charset="0"/>
              </a:rPr>
              <a:t>(1,"Division par zéro",2);</a:t>
            </a:r>
            <a:endParaRPr lang="fr-FR" dirty="0">
              <a:latin typeface="Times New Roman" pitchFamily="18" charset="0"/>
              <a:cs typeface="Times New Roman" pitchFamily="18" charset="0"/>
            </a:endParaRPr>
          </a:p>
          <a:p>
            <a:r>
              <a:rPr lang="en-GB" b="1" dirty="0">
                <a:latin typeface="Times New Roman" pitchFamily="18" charset="0"/>
                <a:cs typeface="Times New Roman" pitchFamily="18" charset="0"/>
              </a:rPr>
              <a:t>  else return </a:t>
            </a:r>
            <a:r>
              <a:rPr lang="en-GB" dirty="0">
                <a:latin typeface="Times New Roman" pitchFamily="18" charset="0"/>
                <a:cs typeface="Times New Roman" pitchFamily="18" charset="0"/>
              </a:rPr>
              <a:t>a/b;</a:t>
            </a:r>
            <a:endParaRPr lang="fr-FR" dirty="0">
              <a:latin typeface="Times New Roman" pitchFamily="18" charset="0"/>
              <a:cs typeface="Times New Roman" pitchFamily="18" charset="0"/>
            </a:endParaRPr>
          </a:p>
          <a:p>
            <a:r>
              <a:rPr lang="fr-FR" dirty="0">
                <a:latin typeface="Times New Roman" pitchFamily="18" charset="0"/>
                <a:cs typeface="Times New Roman" pitchFamily="18" charset="0"/>
              </a:rPr>
              <a:t>}</a:t>
            </a:r>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6E8258A7-CA86-481B-9088-7761BD1AC277}" type="slidenum">
              <a:rPr lang="fr-FR" smtClean="0"/>
              <a:pPr/>
              <a:t>125</a:t>
            </a:fld>
            <a:endParaRPr lang="fr-FR"/>
          </a:p>
        </p:txBody>
      </p:sp>
      <p:sp>
        <p:nvSpPr>
          <p:cNvPr id="4" name="Rectangle 3"/>
          <p:cNvSpPr/>
          <p:nvPr/>
        </p:nvSpPr>
        <p:spPr>
          <a:xfrm>
            <a:off x="142844" y="142852"/>
            <a:ext cx="8858312" cy="6463308"/>
          </a:xfrm>
          <a:prstGeom prst="rect">
            <a:avLst/>
          </a:prstGeom>
        </p:spPr>
        <p:txBody>
          <a:bodyPr wrap="square">
            <a:spAutoFit/>
          </a:bodyPr>
          <a:lstStyle/>
          <a:p>
            <a:r>
              <a:rPr lang="fr-FR" dirty="0" err="1">
                <a:latin typeface="Times New Roman" pitchFamily="18" charset="0"/>
                <a:cs typeface="Times New Roman" pitchFamily="18" charset="0"/>
              </a:rPr>
              <a:t>int</a:t>
            </a:r>
            <a:r>
              <a:rPr lang="fr-FR" dirty="0">
                <a:latin typeface="Times New Roman" pitchFamily="18" charset="0"/>
                <a:cs typeface="Times New Roman" pitchFamily="18" charset="0"/>
              </a:rPr>
              <a:t> main(){ </a:t>
            </a:r>
            <a:r>
              <a:rPr lang="fr-FR" dirty="0" err="1">
                <a:latin typeface="Times New Roman" pitchFamily="18" charset="0"/>
                <a:cs typeface="Times New Roman" pitchFamily="18" charset="0"/>
              </a:rPr>
              <a:t>int</a:t>
            </a:r>
            <a:r>
              <a:rPr lang="fr-FR" dirty="0">
                <a:latin typeface="Times New Roman" pitchFamily="18" charset="0"/>
                <a:cs typeface="Times New Roman" pitchFamily="18" charset="0"/>
              </a:rPr>
              <a:t> </a:t>
            </a:r>
            <a:r>
              <a:rPr lang="fr-FR" dirty="0" err="1">
                <a:latin typeface="Times New Roman" pitchFamily="18" charset="0"/>
                <a:cs typeface="Times New Roman" pitchFamily="18" charset="0"/>
              </a:rPr>
              <a:t>a,b</a:t>
            </a:r>
            <a:r>
              <a:rPr lang="fr-FR" dirty="0">
                <a:latin typeface="Times New Roman" pitchFamily="18" charset="0"/>
                <a:cs typeface="Times New Roman" pitchFamily="18" charset="0"/>
              </a:rPr>
              <a:t>;</a:t>
            </a:r>
          </a:p>
          <a:p>
            <a:r>
              <a:rPr lang="fr-FR" dirty="0">
                <a:latin typeface="Times New Roman" pitchFamily="18" charset="0"/>
                <a:cs typeface="Times New Roman" pitchFamily="18" charset="0"/>
              </a:rPr>
              <a:t>cout &lt;&lt; "Valeur pour a : "; </a:t>
            </a:r>
            <a:r>
              <a:rPr lang="fr-FR" dirty="0" err="1">
                <a:latin typeface="Times New Roman" pitchFamily="18" charset="0"/>
                <a:cs typeface="Times New Roman" pitchFamily="18" charset="0"/>
              </a:rPr>
              <a:t>cin</a:t>
            </a:r>
            <a:r>
              <a:rPr lang="fr-FR" dirty="0">
                <a:latin typeface="Times New Roman" pitchFamily="18" charset="0"/>
                <a:cs typeface="Times New Roman" pitchFamily="18" charset="0"/>
              </a:rPr>
              <a:t> &gt;&gt; a; cout &lt;&lt; "Valeur pour b : "; </a:t>
            </a:r>
            <a:r>
              <a:rPr lang="fr-FR" dirty="0" err="1">
                <a:latin typeface="Times New Roman" pitchFamily="18" charset="0"/>
                <a:cs typeface="Times New Roman" pitchFamily="18" charset="0"/>
              </a:rPr>
              <a:t>cin</a:t>
            </a:r>
            <a:r>
              <a:rPr lang="fr-FR" dirty="0">
                <a:latin typeface="Times New Roman" pitchFamily="18" charset="0"/>
                <a:cs typeface="Times New Roman" pitchFamily="18" charset="0"/>
              </a:rPr>
              <a:t> &gt;&gt; b;</a:t>
            </a:r>
          </a:p>
          <a:p>
            <a:r>
              <a:rPr lang="en-GB" b="1" dirty="0">
                <a:latin typeface="Times New Roman" pitchFamily="18" charset="0"/>
                <a:cs typeface="Times New Roman" pitchFamily="18" charset="0"/>
              </a:rPr>
              <a:t>try</a:t>
            </a:r>
            <a:r>
              <a:rPr lang="en-GB" dirty="0">
                <a:latin typeface="Times New Roman" pitchFamily="18" charset="0"/>
                <a:cs typeface="Times New Roman" pitchFamily="18" charset="0"/>
              </a:rPr>
              <a:t>{ </a:t>
            </a:r>
            <a:r>
              <a:rPr lang="en-GB" dirty="0" err="1">
                <a:latin typeface="Times New Roman" pitchFamily="18" charset="0"/>
                <a:cs typeface="Times New Roman" pitchFamily="18" charset="0"/>
              </a:rPr>
              <a:t>cout</a:t>
            </a:r>
            <a:r>
              <a:rPr lang="en-GB" dirty="0">
                <a:latin typeface="Times New Roman" pitchFamily="18" charset="0"/>
                <a:cs typeface="Times New Roman" pitchFamily="18" charset="0"/>
              </a:rPr>
              <a:t> &lt;&lt; a &lt;&lt; " / " &lt;&lt; b &lt;&lt; " = " &lt;&lt; division(</a:t>
            </a:r>
            <a:r>
              <a:rPr lang="en-GB" dirty="0" err="1">
                <a:latin typeface="Times New Roman" pitchFamily="18" charset="0"/>
                <a:cs typeface="Times New Roman" pitchFamily="18" charset="0"/>
              </a:rPr>
              <a:t>a,b</a:t>
            </a:r>
            <a:r>
              <a:rPr lang="en-GB" dirty="0">
                <a:latin typeface="Times New Roman" pitchFamily="18" charset="0"/>
                <a:cs typeface="Times New Roman" pitchFamily="18" charset="0"/>
              </a:rPr>
              <a:t>) &lt;&lt; </a:t>
            </a:r>
            <a:r>
              <a:rPr lang="en-GB" dirty="0" err="1">
                <a:latin typeface="Times New Roman" pitchFamily="18" charset="0"/>
                <a:cs typeface="Times New Roman" pitchFamily="18" charset="0"/>
              </a:rPr>
              <a:t>endl</a:t>
            </a:r>
            <a:r>
              <a:rPr lang="en-GB" dirty="0">
                <a:latin typeface="Times New Roman" pitchFamily="18" charset="0"/>
                <a:cs typeface="Times New Roman" pitchFamily="18" charset="0"/>
              </a:rPr>
              <a:t>;</a:t>
            </a:r>
            <a:endParaRPr lang="fr-FR" dirty="0">
              <a:latin typeface="Times New Roman" pitchFamily="18" charset="0"/>
              <a:cs typeface="Times New Roman" pitchFamily="18" charset="0"/>
            </a:endParaRPr>
          </a:p>
          <a:p>
            <a:r>
              <a:rPr lang="en-GB" dirty="0">
                <a:latin typeface="Times New Roman" pitchFamily="18" charset="0"/>
                <a:cs typeface="Times New Roman" pitchFamily="18" charset="0"/>
              </a:rPr>
              <a:t>}</a:t>
            </a:r>
            <a:endParaRPr lang="fr-FR" dirty="0">
              <a:latin typeface="Times New Roman" pitchFamily="18" charset="0"/>
              <a:cs typeface="Times New Roman" pitchFamily="18" charset="0"/>
            </a:endParaRPr>
          </a:p>
          <a:p>
            <a:r>
              <a:rPr lang="en-GB" b="1" dirty="0">
                <a:latin typeface="Times New Roman" pitchFamily="18" charset="0"/>
                <a:cs typeface="Times New Roman" pitchFamily="18" charset="0"/>
              </a:rPr>
              <a:t>catch</a:t>
            </a:r>
            <a:r>
              <a:rPr lang="en-GB" dirty="0">
                <a:latin typeface="Times New Roman" pitchFamily="18" charset="0"/>
                <a:cs typeface="Times New Roman" pitchFamily="18" charset="0"/>
              </a:rPr>
              <a:t>(std::exception </a:t>
            </a:r>
            <a:r>
              <a:rPr lang="en-GB" b="1" dirty="0">
                <a:latin typeface="Times New Roman" pitchFamily="18" charset="0"/>
                <a:cs typeface="Times New Roman" pitchFamily="18" charset="0"/>
              </a:rPr>
              <a:t>const</a:t>
            </a:r>
            <a:r>
              <a:rPr lang="en-GB" dirty="0">
                <a:latin typeface="Times New Roman" pitchFamily="18" charset="0"/>
                <a:cs typeface="Times New Roman" pitchFamily="18" charset="0"/>
              </a:rPr>
              <a:t>&amp; e)</a:t>
            </a:r>
            <a:r>
              <a:rPr lang="fr-FR" dirty="0">
                <a:latin typeface="Times New Roman" pitchFamily="18" charset="0"/>
                <a:cs typeface="Times New Roman" pitchFamily="18" charset="0"/>
              </a:rPr>
              <a:t>{ </a:t>
            </a:r>
            <a:r>
              <a:rPr lang="fr-FR" dirty="0" err="1">
                <a:latin typeface="Times New Roman" pitchFamily="18" charset="0"/>
                <a:cs typeface="Times New Roman" pitchFamily="18" charset="0"/>
              </a:rPr>
              <a:t>cerr</a:t>
            </a:r>
            <a:r>
              <a:rPr lang="fr-FR" dirty="0">
                <a:latin typeface="Times New Roman" pitchFamily="18" charset="0"/>
                <a:cs typeface="Times New Roman" pitchFamily="18" charset="0"/>
              </a:rPr>
              <a:t> &lt;&lt; "ERREUR : " &lt;&lt; </a:t>
            </a:r>
            <a:r>
              <a:rPr lang="fr-FR" dirty="0" err="1">
                <a:latin typeface="Times New Roman" pitchFamily="18" charset="0"/>
                <a:cs typeface="Times New Roman" pitchFamily="18" charset="0"/>
              </a:rPr>
              <a:t>e.what</a:t>
            </a:r>
            <a:r>
              <a:rPr lang="fr-FR" dirty="0">
                <a:latin typeface="Times New Roman" pitchFamily="18" charset="0"/>
                <a:cs typeface="Times New Roman" pitchFamily="18" charset="0"/>
              </a:rPr>
              <a:t>() &lt;&lt; </a:t>
            </a:r>
            <a:r>
              <a:rPr lang="fr-FR" dirty="0" err="1">
                <a:latin typeface="Times New Roman" pitchFamily="18" charset="0"/>
                <a:cs typeface="Times New Roman" pitchFamily="18" charset="0"/>
              </a:rPr>
              <a:t>endl</a:t>
            </a:r>
            <a:r>
              <a:rPr lang="fr-FR" dirty="0">
                <a:latin typeface="Times New Roman" pitchFamily="18" charset="0"/>
                <a:cs typeface="Times New Roman" pitchFamily="18" charset="0"/>
              </a:rPr>
              <a:t>;</a:t>
            </a:r>
          </a:p>
          <a:p>
            <a:r>
              <a:rPr lang="fr-FR" dirty="0">
                <a:latin typeface="Times New Roman" pitchFamily="18" charset="0"/>
                <a:cs typeface="Times New Roman" pitchFamily="18" charset="0"/>
              </a:rPr>
              <a:t>}</a:t>
            </a:r>
          </a:p>
          <a:p>
            <a:r>
              <a:rPr lang="fr-FR" b="1" dirty="0">
                <a:latin typeface="Times New Roman" pitchFamily="18" charset="0"/>
                <a:cs typeface="Times New Roman" pitchFamily="18" charset="0"/>
              </a:rPr>
              <a:t>return </a:t>
            </a:r>
            <a:r>
              <a:rPr lang="fr-FR" dirty="0">
                <a:latin typeface="Times New Roman" pitchFamily="18" charset="0"/>
                <a:cs typeface="Times New Roman" pitchFamily="18" charset="0"/>
              </a:rPr>
              <a:t>0;</a:t>
            </a:r>
          </a:p>
          <a:p>
            <a:r>
              <a:rPr lang="fr-FR" dirty="0">
                <a:latin typeface="Times New Roman" pitchFamily="18" charset="0"/>
                <a:cs typeface="Times New Roman" pitchFamily="18" charset="0"/>
              </a:rPr>
              <a:t>}</a:t>
            </a:r>
          </a:p>
          <a:p>
            <a:r>
              <a:rPr lang="fr-FR" dirty="0">
                <a:latin typeface="Times New Roman" pitchFamily="18" charset="0"/>
                <a:cs typeface="Times New Roman" pitchFamily="18" charset="0"/>
              </a:rPr>
              <a:t>Valeur pour a : 3</a:t>
            </a:r>
          </a:p>
          <a:p>
            <a:r>
              <a:rPr lang="fr-FR" dirty="0">
                <a:latin typeface="Times New Roman" pitchFamily="18" charset="0"/>
                <a:cs typeface="Times New Roman" pitchFamily="18" charset="0"/>
              </a:rPr>
              <a:t>Valeur pour b : 0</a:t>
            </a:r>
          </a:p>
          <a:p>
            <a:r>
              <a:rPr lang="fr-FR" dirty="0">
                <a:latin typeface="Times New Roman" pitchFamily="18" charset="0"/>
                <a:cs typeface="Times New Roman" pitchFamily="18" charset="0"/>
              </a:rPr>
              <a:t>ERREUR : Division par zéro</a:t>
            </a:r>
          </a:p>
          <a:p>
            <a:r>
              <a:rPr lang="fr-FR" dirty="0">
                <a:latin typeface="Times New Roman" pitchFamily="18" charset="0"/>
                <a:cs typeface="Times New Roman" pitchFamily="18" charset="0"/>
              </a:rPr>
              <a:t>Toutes les exceptions lancées par les fonctions standard dérivent de la classe </a:t>
            </a:r>
            <a:r>
              <a:rPr lang="fr-FR" b="1" dirty="0">
                <a:latin typeface="Times New Roman" pitchFamily="18" charset="0"/>
                <a:cs typeface="Times New Roman" pitchFamily="18" charset="0"/>
              </a:rPr>
              <a:t>exception</a:t>
            </a:r>
            <a:r>
              <a:rPr lang="fr-FR" dirty="0">
                <a:latin typeface="Times New Roman" pitchFamily="18" charset="0"/>
                <a:cs typeface="Times New Roman" pitchFamily="18" charset="0"/>
              </a:rPr>
              <a:t> ce qui permet, avec un code générique, de rattraper toutes les erreurs qui pourraient arriver. Code générique : </a:t>
            </a:r>
            <a:r>
              <a:rPr lang="fr-FR" b="1" dirty="0">
                <a:latin typeface="Times New Roman" pitchFamily="18" charset="0"/>
                <a:cs typeface="Times New Roman" pitchFamily="18" charset="0"/>
              </a:rPr>
              <a:t>catch</a:t>
            </a:r>
            <a:r>
              <a:rPr lang="fr-FR" dirty="0">
                <a:latin typeface="Times New Roman" pitchFamily="18" charset="0"/>
                <a:cs typeface="Times New Roman" pitchFamily="18" charset="0"/>
              </a:rPr>
              <a:t>(</a:t>
            </a:r>
            <a:r>
              <a:rPr lang="fr-FR" dirty="0" err="1">
                <a:latin typeface="Times New Roman" pitchFamily="18" charset="0"/>
                <a:cs typeface="Times New Roman" pitchFamily="18" charset="0"/>
              </a:rPr>
              <a:t>std</a:t>
            </a:r>
            <a:r>
              <a:rPr lang="fr-FR" dirty="0">
                <a:latin typeface="Times New Roman" pitchFamily="18" charset="0"/>
                <a:cs typeface="Times New Roman" pitchFamily="18" charset="0"/>
              </a:rPr>
              <a:t>::exception </a:t>
            </a:r>
            <a:r>
              <a:rPr lang="fr-FR" b="1" dirty="0" err="1">
                <a:latin typeface="Times New Roman" pitchFamily="18" charset="0"/>
                <a:cs typeface="Times New Roman" pitchFamily="18" charset="0"/>
              </a:rPr>
              <a:t>const</a:t>
            </a:r>
            <a:r>
              <a:rPr lang="fr-FR" dirty="0">
                <a:latin typeface="Times New Roman" pitchFamily="18" charset="0"/>
                <a:cs typeface="Times New Roman" pitchFamily="18" charset="0"/>
              </a:rPr>
              <a:t>&amp; e){ </a:t>
            </a:r>
            <a:r>
              <a:rPr lang="fr-FR" dirty="0" err="1">
                <a:latin typeface="Times New Roman" pitchFamily="18" charset="0"/>
                <a:cs typeface="Times New Roman" pitchFamily="18" charset="0"/>
              </a:rPr>
              <a:t>cerr</a:t>
            </a:r>
            <a:r>
              <a:rPr lang="fr-FR" dirty="0">
                <a:latin typeface="Times New Roman" pitchFamily="18" charset="0"/>
                <a:cs typeface="Times New Roman" pitchFamily="18" charset="0"/>
              </a:rPr>
              <a:t> &lt;&lt; "ERREUR : " &lt;&lt; </a:t>
            </a:r>
            <a:r>
              <a:rPr lang="fr-FR" dirty="0" err="1">
                <a:latin typeface="Times New Roman" pitchFamily="18" charset="0"/>
                <a:cs typeface="Times New Roman" pitchFamily="18" charset="0"/>
              </a:rPr>
              <a:t>e.what</a:t>
            </a:r>
            <a:r>
              <a:rPr lang="fr-FR" dirty="0">
                <a:latin typeface="Times New Roman" pitchFamily="18" charset="0"/>
                <a:cs typeface="Times New Roman" pitchFamily="18" charset="0"/>
              </a:rPr>
              <a:t>() &lt;&lt; </a:t>
            </a:r>
            <a:r>
              <a:rPr lang="fr-FR" dirty="0" err="1">
                <a:latin typeface="Times New Roman" pitchFamily="18" charset="0"/>
                <a:cs typeface="Times New Roman" pitchFamily="18" charset="0"/>
              </a:rPr>
              <a:t>endl</a:t>
            </a:r>
            <a:r>
              <a:rPr lang="fr-FR" dirty="0">
                <a:latin typeface="Times New Roman" pitchFamily="18" charset="0"/>
                <a:cs typeface="Times New Roman" pitchFamily="18" charset="0"/>
              </a:rPr>
              <a:t>; }</a:t>
            </a:r>
          </a:p>
          <a:p>
            <a:r>
              <a:rPr lang="fr-FR" dirty="0">
                <a:latin typeface="Times New Roman" pitchFamily="18" charset="0"/>
                <a:cs typeface="Times New Roman" pitchFamily="18" charset="0"/>
              </a:rPr>
              <a:t>On attrape un objet de type </a:t>
            </a:r>
            <a:r>
              <a:rPr lang="fr-FR" b="1" dirty="0">
                <a:latin typeface="Times New Roman" pitchFamily="18" charset="0"/>
                <a:cs typeface="Times New Roman" pitchFamily="18" charset="0"/>
              </a:rPr>
              <a:t>exception</a:t>
            </a:r>
            <a:r>
              <a:rPr lang="fr-FR" dirty="0">
                <a:latin typeface="Times New Roman" pitchFamily="18" charset="0"/>
                <a:cs typeface="Times New Roman" pitchFamily="18" charset="0"/>
              </a:rPr>
              <a:t>, grâce aux fonctions virtuelles et à la référence, c'est la méthode </a:t>
            </a:r>
            <a:r>
              <a:rPr lang="fr-FR" b="1" dirty="0" err="1">
                <a:latin typeface="Times New Roman" pitchFamily="18" charset="0"/>
                <a:cs typeface="Times New Roman" pitchFamily="18" charset="0"/>
              </a:rPr>
              <a:t>what</a:t>
            </a:r>
            <a:r>
              <a:rPr lang="fr-FR" b="1" dirty="0">
                <a:latin typeface="Times New Roman" pitchFamily="18" charset="0"/>
                <a:cs typeface="Times New Roman" pitchFamily="18" charset="0"/>
              </a:rPr>
              <a:t>()</a:t>
            </a:r>
            <a:r>
              <a:rPr lang="fr-FR" dirty="0">
                <a:latin typeface="Times New Roman" pitchFamily="18" charset="0"/>
                <a:cs typeface="Times New Roman" pitchFamily="18" charset="0"/>
              </a:rPr>
              <a:t> de la classe fille qui sera appelée, c’est justement ce que l'on souhaite.</a:t>
            </a:r>
          </a:p>
          <a:p>
            <a:endParaRPr lang="fr-FR" dirty="0">
              <a:latin typeface="Times New Roman" pitchFamily="18" charset="0"/>
              <a:cs typeface="Times New Roman" pitchFamily="18" charset="0"/>
            </a:endParaRPr>
          </a:p>
          <a:p>
            <a:r>
              <a:rPr lang="fr-FR" dirty="0">
                <a:latin typeface="Times New Roman" pitchFamily="18" charset="0"/>
                <a:cs typeface="Times New Roman" pitchFamily="18" charset="0"/>
              </a:rPr>
              <a:t>La bibliothèque standard peut lancer 5 types d'exceptions différents :</a:t>
            </a:r>
          </a:p>
          <a:p>
            <a:r>
              <a:rPr lang="fr-FR" b="1" dirty="0" err="1">
                <a:latin typeface="Times New Roman" pitchFamily="18" charset="0"/>
                <a:cs typeface="Times New Roman" pitchFamily="18" charset="0"/>
              </a:rPr>
              <a:t>bad_alloc</a:t>
            </a:r>
            <a:r>
              <a:rPr lang="fr-FR" dirty="0">
                <a:latin typeface="Times New Roman" pitchFamily="18" charset="0"/>
                <a:cs typeface="Times New Roman" pitchFamily="18" charset="0"/>
              </a:rPr>
              <a:t> lancée s'il se produit une erreur en mémoire.</a:t>
            </a:r>
          </a:p>
          <a:p>
            <a:r>
              <a:rPr lang="fr-FR" b="1" dirty="0" err="1">
                <a:latin typeface="Times New Roman" pitchFamily="18" charset="0"/>
                <a:cs typeface="Times New Roman" pitchFamily="18" charset="0"/>
              </a:rPr>
              <a:t>bad_cast</a:t>
            </a:r>
            <a:r>
              <a:rPr lang="fr-FR" b="1" dirty="0">
                <a:latin typeface="Times New Roman" pitchFamily="18" charset="0"/>
                <a:cs typeface="Times New Roman" pitchFamily="18" charset="0"/>
              </a:rPr>
              <a:t> </a:t>
            </a:r>
            <a:r>
              <a:rPr lang="fr-FR" dirty="0">
                <a:latin typeface="Times New Roman" pitchFamily="18" charset="0"/>
                <a:cs typeface="Times New Roman" pitchFamily="18" charset="0"/>
              </a:rPr>
              <a:t> lancée s'il se produit une erreur lors d'un </a:t>
            </a:r>
            <a:r>
              <a:rPr lang="fr-FR" b="1" dirty="0" err="1">
                <a:latin typeface="Times New Roman" pitchFamily="18" charset="0"/>
                <a:cs typeface="Times New Roman" pitchFamily="18" charset="0"/>
              </a:rPr>
              <a:t>dynamic_cast</a:t>
            </a:r>
            <a:r>
              <a:rPr lang="fr-FR" dirty="0">
                <a:latin typeface="Times New Roman" pitchFamily="18" charset="0"/>
                <a:cs typeface="Times New Roman" pitchFamily="18" charset="0"/>
              </a:rPr>
              <a:t>.</a:t>
            </a:r>
          </a:p>
          <a:p>
            <a:r>
              <a:rPr lang="fr-FR" b="1" dirty="0" err="1">
                <a:latin typeface="Times New Roman" pitchFamily="18" charset="0"/>
                <a:cs typeface="Times New Roman" pitchFamily="18" charset="0"/>
              </a:rPr>
              <a:t>bad_exception</a:t>
            </a:r>
            <a:r>
              <a:rPr lang="fr-FR" dirty="0">
                <a:latin typeface="Times New Roman" pitchFamily="18" charset="0"/>
                <a:cs typeface="Times New Roman" pitchFamily="18" charset="0"/>
              </a:rPr>
              <a:t> lancée si aucun </a:t>
            </a:r>
            <a:r>
              <a:rPr lang="fr-FR" b="1" dirty="0">
                <a:latin typeface="Times New Roman" pitchFamily="18" charset="0"/>
                <a:cs typeface="Times New Roman" pitchFamily="18" charset="0"/>
              </a:rPr>
              <a:t>catch </a:t>
            </a:r>
            <a:r>
              <a:rPr lang="fr-FR" dirty="0">
                <a:latin typeface="Times New Roman" pitchFamily="18" charset="0"/>
                <a:cs typeface="Times New Roman" pitchFamily="18" charset="0"/>
              </a:rPr>
              <a:t>ne correspond à un objet lancé.</a:t>
            </a:r>
          </a:p>
          <a:p>
            <a:r>
              <a:rPr lang="fr-FR" b="1" dirty="0" err="1">
                <a:latin typeface="Times New Roman" pitchFamily="18" charset="0"/>
                <a:cs typeface="Times New Roman" pitchFamily="18" charset="0"/>
              </a:rPr>
              <a:t>bad_typeid</a:t>
            </a:r>
            <a:r>
              <a:rPr lang="fr-FR" dirty="0">
                <a:latin typeface="Times New Roman" pitchFamily="18" charset="0"/>
                <a:cs typeface="Times New Roman" pitchFamily="18" charset="0"/>
              </a:rPr>
              <a:t> lancée s'il se produit une erreur lors d'un </a:t>
            </a:r>
            <a:r>
              <a:rPr lang="fr-FR" b="1" dirty="0" err="1">
                <a:latin typeface="Times New Roman" pitchFamily="18" charset="0"/>
                <a:cs typeface="Times New Roman" pitchFamily="18" charset="0"/>
              </a:rPr>
              <a:t>typeid</a:t>
            </a:r>
            <a:r>
              <a:rPr lang="fr-FR" dirty="0">
                <a:latin typeface="Times New Roman" pitchFamily="18" charset="0"/>
                <a:cs typeface="Times New Roman" pitchFamily="18" charset="0"/>
              </a:rPr>
              <a:t>.</a:t>
            </a:r>
          </a:p>
          <a:p>
            <a:r>
              <a:rPr lang="fr-FR" b="1" dirty="0" err="1">
                <a:latin typeface="Times New Roman" pitchFamily="18" charset="0"/>
                <a:cs typeface="Times New Roman" pitchFamily="18" charset="0"/>
              </a:rPr>
              <a:t>ios_base</a:t>
            </a:r>
            <a:r>
              <a:rPr lang="fr-FR" b="1" dirty="0">
                <a:latin typeface="Times New Roman" pitchFamily="18" charset="0"/>
                <a:cs typeface="Times New Roman" pitchFamily="18" charset="0"/>
              </a:rPr>
              <a:t>::</a:t>
            </a:r>
            <a:r>
              <a:rPr lang="fr-FR" b="1" dirty="0" err="1">
                <a:latin typeface="Times New Roman" pitchFamily="18" charset="0"/>
                <a:cs typeface="Times New Roman" pitchFamily="18" charset="0"/>
              </a:rPr>
              <a:t>failure</a:t>
            </a:r>
            <a:r>
              <a:rPr lang="fr-FR" dirty="0">
                <a:latin typeface="Times New Roman" pitchFamily="18" charset="0"/>
                <a:cs typeface="Times New Roman" pitchFamily="18" charset="0"/>
              </a:rPr>
              <a:t> lancée s'il se produit une erreur avec un flux.</a:t>
            </a:r>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6E8258A7-CA86-481B-9088-7761BD1AC277}" type="slidenum">
              <a:rPr lang="fr-FR" smtClean="0"/>
              <a:pPr/>
              <a:t>126</a:t>
            </a:fld>
            <a:endParaRPr lang="fr-FR"/>
          </a:p>
        </p:txBody>
      </p:sp>
      <p:sp>
        <p:nvSpPr>
          <p:cNvPr id="110593" name="Rectangle 1"/>
          <p:cNvSpPr>
            <a:spLocks noChangeArrowheads="1"/>
          </p:cNvSpPr>
          <p:nvPr/>
        </p:nvSpPr>
        <p:spPr bwMode="auto">
          <a:xfrm>
            <a:off x="0" y="314525"/>
            <a:ext cx="9144000" cy="618630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b="0"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Exemple d’un code qui utilise </a:t>
            </a:r>
            <a:r>
              <a:rPr kumimoji="0" lang="fr-FR" b="1" i="0" u="none" strike="noStrike" cap="none" normalizeH="0" baseline="0" dirty="0" err="1">
                <a:ln>
                  <a:noFill/>
                </a:ln>
                <a:solidFill>
                  <a:srgbClr val="000000"/>
                </a:solidFill>
                <a:effectLst/>
                <a:latin typeface="Times New Roman" pitchFamily="18" charset="0"/>
                <a:ea typeface="Times New Roman" pitchFamily="18" charset="0"/>
                <a:cs typeface="Times New Roman" pitchFamily="18" charset="0"/>
              </a:rPr>
              <a:t>bad_alloc</a:t>
            </a:r>
            <a:r>
              <a:rPr kumimoji="0" lang="fr-FR" b="0"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b="0" i="0" u="none" strike="noStrike" cap="none" normalizeH="0" baseline="0" dirty="0">
                <a:ln>
                  <a:noFill/>
                </a:ln>
                <a:solidFill>
                  <a:srgbClr val="BD7A00"/>
                </a:solidFill>
                <a:effectLst/>
                <a:latin typeface="Times New Roman" pitchFamily="18" charset="0"/>
                <a:ea typeface="Times New Roman" pitchFamily="18" charset="0"/>
                <a:cs typeface="Times New Roman" pitchFamily="18" charset="0"/>
              </a:rPr>
              <a:t>#include &lt;</a:t>
            </a:r>
            <a:r>
              <a:rPr kumimoji="0" lang="en-GB" b="0" i="0" u="none" strike="noStrike" cap="none" normalizeH="0" baseline="0" dirty="0" err="1">
                <a:ln>
                  <a:noFill/>
                </a:ln>
                <a:solidFill>
                  <a:srgbClr val="BD7A00"/>
                </a:solidFill>
                <a:effectLst/>
                <a:latin typeface="Times New Roman" pitchFamily="18" charset="0"/>
                <a:ea typeface="Times New Roman" pitchFamily="18" charset="0"/>
                <a:cs typeface="Times New Roman" pitchFamily="18" charset="0"/>
              </a:rPr>
              <a:t>iostream</a:t>
            </a:r>
            <a:r>
              <a:rPr kumimoji="0" lang="en-GB" b="0" i="0" u="none" strike="noStrike" cap="none" normalizeH="0" baseline="0" dirty="0">
                <a:ln>
                  <a:noFill/>
                </a:ln>
                <a:solidFill>
                  <a:srgbClr val="BD7A00"/>
                </a:solidFill>
                <a:effectLst/>
                <a:latin typeface="Times New Roman" pitchFamily="18" charset="0"/>
                <a:ea typeface="Times New Roman" pitchFamily="18" charset="0"/>
                <a:cs typeface="Times New Roman" pitchFamily="18" charset="0"/>
              </a:rPr>
              <a:t>&gt;</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b="0" i="0" u="none" strike="noStrike" cap="none" normalizeH="0" baseline="0" dirty="0">
                <a:ln>
                  <a:noFill/>
                </a:ln>
                <a:solidFill>
                  <a:srgbClr val="BD7A00"/>
                </a:solidFill>
                <a:effectLst/>
                <a:latin typeface="Times New Roman" pitchFamily="18" charset="0"/>
                <a:ea typeface="Times New Roman" pitchFamily="18" charset="0"/>
                <a:cs typeface="Times New Roman" pitchFamily="18" charset="0"/>
              </a:rPr>
              <a:t>#include &lt;vector&gt;</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b="1" i="0" u="none" strike="noStrike" cap="none" normalizeH="0" baseline="0" dirty="0">
                <a:ln>
                  <a:noFill/>
                </a:ln>
                <a:solidFill>
                  <a:srgbClr val="008100"/>
                </a:solidFill>
                <a:effectLst/>
                <a:latin typeface="Times New Roman" pitchFamily="18" charset="0"/>
                <a:ea typeface="Times New Roman" pitchFamily="18" charset="0"/>
                <a:cs typeface="Times New Roman" pitchFamily="18" charset="0"/>
              </a:rPr>
              <a:t>using namespace </a:t>
            </a:r>
            <a:r>
              <a:rPr kumimoji="0" lang="en-GB" b="0"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std;</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b="0" i="0" u="none" strike="noStrike" cap="none" normalizeH="0" baseline="0" dirty="0" err="1">
                <a:ln>
                  <a:noFill/>
                </a:ln>
                <a:solidFill>
                  <a:srgbClr val="B10040"/>
                </a:solidFill>
                <a:effectLst/>
                <a:latin typeface="Times New Roman" pitchFamily="18" charset="0"/>
                <a:ea typeface="Times New Roman" pitchFamily="18" charset="0"/>
                <a:cs typeface="Times New Roman" pitchFamily="18" charset="0"/>
              </a:rPr>
              <a:t>int</a:t>
            </a:r>
            <a:r>
              <a:rPr kumimoji="0" lang="fr-FR" b="0" i="0" u="none" strike="noStrike" cap="none" normalizeH="0" baseline="0" dirty="0">
                <a:ln>
                  <a:noFill/>
                </a:ln>
                <a:solidFill>
                  <a:srgbClr val="B10040"/>
                </a:solidFill>
                <a:effectLst/>
                <a:latin typeface="Times New Roman" pitchFamily="18" charset="0"/>
                <a:ea typeface="Times New Roman" pitchFamily="18" charset="0"/>
                <a:cs typeface="Times New Roman" pitchFamily="18" charset="0"/>
              </a:rPr>
              <a:t> </a:t>
            </a:r>
            <a:r>
              <a:rPr kumimoji="0" lang="fr-FR" b="0"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main()</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b="0"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 </a:t>
            </a:r>
            <a:r>
              <a:rPr kumimoji="0" lang="fr-FR" b="1" i="0" u="none" strike="noStrike" cap="none" normalizeH="0" baseline="0" dirty="0" err="1">
                <a:ln>
                  <a:noFill/>
                </a:ln>
                <a:solidFill>
                  <a:srgbClr val="008100"/>
                </a:solidFill>
                <a:effectLst/>
                <a:latin typeface="Times New Roman" pitchFamily="18" charset="0"/>
                <a:ea typeface="Times New Roman" pitchFamily="18" charset="0"/>
                <a:cs typeface="Times New Roman" pitchFamily="18" charset="0"/>
              </a:rPr>
              <a:t>try</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b="0"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 </a:t>
            </a:r>
            <a:r>
              <a:rPr kumimoji="0" lang="fr-FR" b="0" i="0" u="none" strike="noStrike" cap="none" normalizeH="0" baseline="0" dirty="0" err="1">
                <a:ln>
                  <a:noFill/>
                </a:ln>
                <a:solidFill>
                  <a:srgbClr val="000000"/>
                </a:solidFill>
                <a:effectLst/>
                <a:latin typeface="Times New Roman" pitchFamily="18" charset="0"/>
                <a:ea typeface="Times New Roman" pitchFamily="18" charset="0"/>
                <a:cs typeface="Times New Roman" pitchFamily="18" charset="0"/>
              </a:rPr>
              <a:t>vector</a:t>
            </a:r>
            <a:r>
              <a:rPr kumimoji="0" lang="fr-FR" b="0" i="0" u="none" strike="noStrike" cap="none" normalizeH="0" baseline="0" dirty="0">
                <a:ln>
                  <a:noFill/>
                </a:ln>
                <a:solidFill>
                  <a:srgbClr val="666666"/>
                </a:solidFill>
                <a:effectLst/>
                <a:latin typeface="Times New Roman" pitchFamily="18" charset="0"/>
                <a:ea typeface="Times New Roman" pitchFamily="18" charset="0"/>
                <a:cs typeface="Times New Roman" pitchFamily="18" charset="0"/>
              </a:rPr>
              <a:t>&lt;</a:t>
            </a:r>
            <a:r>
              <a:rPr kumimoji="0" lang="fr-FR" b="0" i="0" u="none" strike="noStrike" cap="none" normalizeH="0" baseline="0" dirty="0" err="1">
                <a:ln>
                  <a:noFill/>
                </a:ln>
                <a:solidFill>
                  <a:srgbClr val="B10040"/>
                </a:solidFill>
                <a:effectLst/>
                <a:latin typeface="Times New Roman" pitchFamily="18" charset="0"/>
                <a:ea typeface="Times New Roman" pitchFamily="18" charset="0"/>
                <a:cs typeface="Times New Roman" pitchFamily="18" charset="0"/>
              </a:rPr>
              <a:t>int</a:t>
            </a:r>
            <a:r>
              <a:rPr kumimoji="0" lang="fr-FR" b="0" i="0" u="none" strike="noStrike" cap="none" normalizeH="0" baseline="0" dirty="0">
                <a:ln>
                  <a:noFill/>
                </a:ln>
                <a:solidFill>
                  <a:srgbClr val="666666"/>
                </a:solidFill>
                <a:effectLst/>
                <a:latin typeface="Times New Roman" pitchFamily="18" charset="0"/>
                <a:ea typeface="Times New Roman" pitchFamily="18" charset="0"/>
                <a:cs typeface="Times New Roman" pitchFamily="18" charset="0"/>
              </a:rPr>
              <a:t>&gt; </a:t>
            </a:r>
            <a:r>
              <a:rPr kumimoji="0" lang="fr-FR" b="0"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a(</a:t>
            </a:r>
            <a:r>
              <a:rPr kumimoji="0" lang="fr-FR" b="0" i="0" u="none" strike="noStrike" cap="none" normalizeH="0" baseline="0" dirty="0">
                <a:ln>
                  <a:noFill/>
                </a:ln>
                <a:solidFill>
                  <a:srgbClr val="666666"/>
                </a:solidFill>
                <a:effectLst/>
                <a:latin typeface="Times New Roman" pitchFamily="18" charset="0"/>
                <a:ea typeface="Times New Roman" pitchFamily="18" charset="0"/>
                <a:cs typeface="Times New Roman" pitchFamily="18" charset="0"/>
              </a:rPr>
              <a:t>1000000000</a:t>
            </a:r>
            <a:r>
              <a:rPr kumimoji="0" lang="fr-FR" b="0"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a:t>
            </a:r>
            <a:r>
              <a:rPr kumimoji="0" lang="fr-FR" b="0" i="0" u="none" strike="noStrike" cap="none" normalizeH="0" baseline="0" dirty="0">
                <a:ln>
                  <a:noFill/>
                </a:ln>
                <a:solidFill>
                  <a:srgbClr val="666666"/>
                </a:solidFill>
                <a:effectLst/>
                <a:latin typeface="Times New Roman" pitchFamily="18" charset="0"/>
                <a:ea typeface="Times New Roman" pitchFamily="18" charset="0"/>
                <a:cs typeface="Times New Roman" pitchFamily="18" charset="0"/>
              </a:rPr>
              <a:t>1</a:t>
            </a:r>
            <a:r>
              <a:rPr kumimoji="0" lang="fr-FR" b="0"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 </a:t>
            </a:r>
            <a:r>
              <a:rPr kumimoji="0" lang="fr-FR" b="0" i="1" u="none" strike="noStrike" cap="none" normalizeH="0" baseline="0" dirty="0">
                <a:ln>
                  <a:noFill/>
                </a:ln>
                <a:solidFill>
                  <a:srgbClr val="408181"/>
                </a:solidFill>
                <a:effectLst/>
                <a:latin typeface="Times New Roman" pitchFamily="18" charset="0"/>
                <a:ea typeface="Times New Roman" pitchFamily="18" charset="0"/>
                <a:cs typeface="Times New Roman" pitchFamily="18" charset="0"/>
              </a:rPr>
              <a:t>//Un tableau bien trop grand</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b="0"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b="1" i="0" u="none" strike="noStrike" cap="none" normalizeH="0" baseline="0" dirty="0">
                <a:ln>
                  <a:noFill/>
                </a:ln>
                <a:solidFill>
                  <a:srgbClr val="008100"/>
                </a:solidFill>
                <a:effectLst/>
                <a:latin typeface="Times New Roman" pitchFamily="18" charset="0"/>
                <a:ea typeface="Times New Roman" pitchFamily="18" charset="0"/>
                <a:cs typeface="Times New Roman" pitchFamily="18" charset="0"/>
              </a:rPr>
              <a:t>catch</a:t>
            </a:r>
            <a:r>
              <a:rPr kumimoji="0" lang="fr-FR" b="0"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(exception </a:t>
            </a:r>
            <a:r>
              <a:rPr kumimoji="0" lang="fr-FR" b="1" i="0" u="none" strike="noStrike" cap="none" normalizeH="0" baseline="0" dirty="0" err="1">
                <a:ln>
                  <a:noFill/>
                </a:ln>
                <a:solidFill>
                  <a:srgbClr val="008100"/>
                </a:solidFill>
                <a:effectLst/>
                <a:latin typeface="Times New Roman" pitchFamily="18" charset="0"/>
                <a:ea typeface="Times New Roman" pitchFamily="18" charset="0"/>
                <a:cs typeface="Times New Roman" pitchFamily="18" charset="0"/>
              </a:rPr>
              <a:t>const</a:t>
            </a:r>
            <a:r>
              <a:rPr kumimoji="0" lang="fr-FR" b="0" i="0" u="none" strike="noStrike" cap="none" normalizeH="0" baseline="0" dirty="0">
                <a:ln>
                  <a:noFill/>
                </a:ln>
                <a:solidFill>
                  <a:srgbClr val="666666"/>
                </a:solidFill>
                <a:effectLst/>
                <a:latin typeface="Times New Roman" pitchFamily="18" charset="0"/>
                <a:ea typeface="Times New Roman" pitchFamily="18" charset="0"/>
                <a:cs typeface="Times New Roman" pitchFamily="18" charset="0"/>
              </a:rPr>
              <a:t>&amp; </a:t>
            </a:r>
            <a:r>
              <a:rPr kumimoji="0" lang="fr-FR" b="0"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e) </a:t>
            </a:r>
            <a:r>
              <a:rPr kumimoji="0" lang="fr-FR" b="0" i="1" u="none" strike="noStrike" cap="none" normalizeH="0" baseline="0" dirty="0">
                <a:ln>
                  <a:noFill/>
                </a:ln>
                <a:solidFill>
                  <a:srgbClr val="408181"/>
                </a:solidFill>
                <a:effectLst/>
                <a:latin typeface="Times New Roman" pitchFamily="18" charset="0"/>
                <a:ea typeface="Times New Roman" pitchFamily="18" charset="0"/>
                <a:cs typeface="Times New Roman" pitchFamily="18" charset="0"/>
              </a:rPr>
              <a:t>//On rattrape les exceptions standard de tous types</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b="0"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 </a:t>
            </a:r>
            <a:r>
              <a:rPr kumimoji="0" lang="fr-FR" b="0" i="0" u="none" strike="noStrike" cap="none" normalizeH="0" baseline="0" dirty="0" err="1">
                <a:ln>
                  <a:noFill/>
                </a:ln>
                <a:solidFill>
                  <a:srgbClr val="000000"/>
                </a:solidFill>
                <a:effectLst/>
                <a:latin typeface="Times New Roman" pitchFamily="18" charset="0"/>
                <a:ea typeface="Times New Roman" pitchFamily="18" charset="0"/>
                <a:cs typeface="Times New Roman" pitchFamily="18" charset="0"/>
              </a:rPr>
              <a:t>cerr</a:t>
            </a:r>
            <a:r>
              <a:rPr kumimoji="0" lang="fr-FR" b="0"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 </a:t>
            </a:r>
            <a:r>
              <a:rPr kumimoji="0" lang="fr-FR" b="0" i="0" u="none" strike="noStrike" cap="none" normalizeH="0" baseline="0" dirty="0">
                <a:ln>
                  <a:noFill/>
                </a:ln>
                <a:solidFill>
                  <a:srgbClr val="666666"/>
                </a:solidFill>
                <a:effectLst/>
                <a:latin typeface="Times New Roman" pitchFamily="18" charset="0"/>
                <a:ea typeface="Times New Roman" pitchFamily="18" charset="0"/>
                <a:cs typeface="Times New Roman" pitchFamily="18" charset="0"/>
              </a:rPr>
              <a:t>&lt;&lt; </a:t>
            </a:r>
            <a:r>
              <a:rPr kumimoji="0" lang="fr-FR" b="0" i="0" u="none" strike="noStrike" cap="none" normalizeH="0" baseline="0" dirty="0">
                <a:ln>
                  <a:noFill/>
                </a:ln>
                <a:solidFill>
                  <a:srgbClr val="BB2121"/>
                </a:solidFill>
                <a:effectLst/>
                <a:latin typeface="Times New Roman" pitchFamily="18" charset="0"/>
                <a:ea typeface="Times New Roman" pitchFamily="18" charset="0"/>
                <a:cs typeface="Times New Roman" pitchFamily="18" charset="0"/>
              </a:rPr>
              <a:t>"ERREUR : " </a:t>
            </a:r>
            <a:r>
              <a:rPr kumimoji="0" lang="fr-FR" b="0" i="0" u="none" strike="noStrike" cap="none" normalizeH="0" baseline="0" dirty="0">
                <a:ln>
                  <a:noFill/>
                </a:ln>
                <a:solidFill>
                  <a:srgbClr val="666666"/>
                </a:solidFill>
                <a:effectLst/>
                <a:latin typeface="Times New Roman" pitchFamily="18" charset="0"/>
                <a:ea typeface="Times New Roman" pitchFamily="18" charset="0"/>
                <a:cs typeface="Times New Roman" pitchFamily="18" charset="0"/>
              </a:rPr>
              <a:t>&lt;&lt; </a:t>
            </a:r>
            <a:r>
              <a:rPr kumimoji="0" lang="fr-FR" b="0" i="0" u="none" strike="noStrike" cap="none" normalizeH="0" baseline="0" dirty="0" err="1">
                <a:ln>
                  <a:noFill/>
                </a:ln>
                <a:solidFill>
                  <a:srgbClr val="000000"/>
                </a:solidFill>
                <a:effectLst/>
                <a:latin typeface="Times New Roman" pitchFamily="18" charset="0"/>
                <a:ea typeface="Times New Roman" pitchFamily="18" charset="0"/>
                <a:cs typeface="Times New Roman" pitchFamily="18" charset="0"/>
              </a:rPr>
              <a:t>e.what</a:t>
            </a:r>
            <a:r>
              <a:rPr kumimoji="0" lang="fr-FR" b="0"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 </a:t>
            </a:r>
            <a:r>
              <a:rPr kumimoji="0" lang="fr-FR" b="0" i="0" u="none" strike="noStrike" cap="none" normalizeH="0" baseline="0" dirty="0">
                <a:ln>
                  <a:noFill/>
                </a:ln>
                <a:solidFill>
                  <a:srgbClr val="666666"/>
                </a:solidFill>
                <a:effectLst/>
                <a:latin typeface="Times New Roman" pitchFamily="18" charset="0"/>
                <a:ea typeface="Times New Roman" pitchFamily="18" charset="0"/>
                <a:cs typeface="Times New Roman" pitchFamily="18" charset="0"/>
              </a:rPr>
              <a:t>&lt;&lt; </a:t>
            </a:r>
            <a:r>
              <a:rPr kumimoji="0" lang="fr-FR" b="0" i="0" u="none" strike="noStrike" cap="none" normalizeH="0" baseline="0" dirty="0" err="1">
                <a:ln>
                  <a:noFill/>
                </a:ln>
                <a:solidFill>
                  <a:srgbClr val="000000"/>
                </a:solidFill>
                <a:effectLst/>
                <a:latin typeface="Times New Roman" pitchFamily="18" charset="0"/>
                <a:ea typeface="Times New Roman" pitchFamily="18" charset="0"/>
                <a:cs typeface="Times New Roman" pitchFamily="18" charset="0"/>
              </a:rPr>
              <a:t>endl</a:t>
            </a:r>
            <a:r>
              <a:rPr kumimoji="0" lang="fr-FR" b="0"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 </a:t>
            </a:r>
            <a:r>
              <a:rPr kumimoji="0" lang="fr-FR" b="0" i="1" u="none" strike="noStrike" cap="none" normalizeH="0" baseline="0" dirty="0">
                <a:ln>
                  <a:noFill/>
                </a:ln>
                <a:solidFill>
                  <a:srgbClr val="408181"/>
                </a:solidFill>
                <a:effectLst/>
                <a:latin typeface="Times New Roman" pitchFamily="18" charset="0"/>
                <a:ea typeface="Times New Roman" pitchFamily="18" charset="0"/>
                <a:cs typeface="Times New Roman" pitchFamily="18" charset="0"/>
              </a:rPr>
              <a:t>//On affiche la description de l'erreur</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b="0"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b="1" i="0" u="none" strike="noStrike" cap="none" normalizeH="0" baseline="0" dirty="0">
                <a:ln>
                  <a:noFill/>
                </a:ln>
                <a:solidFill>
                  <a:srgbClr val="008100"/>
                </a:solidFill>
                <a:effectLst/>
                <a:latin typeface="Times New Roman" pitchFamily="18" charset="0"/>
                <a:ea typeface="Times New Roman" pitchFamily="18" charset="0"/>
                <a:cs typeface="Times New Roman" pitchFamily="18" charset="0"/>
              </a:rPr>
              <a:t>return </a:t>
            </a:r>
            <a:r>
              <a:rPr kumimoji="0" lang="fr-FR" b="0" i="0" u="none" strike="noStrike" cap="none" normalizeH="0" baseline="0" dirty="0">
                <a:ln>
                  <a:noFill/>
                </a:ln>
                <a:solidFill>
                  <a:srgbClr val="666666"/>
                </a:solidFill>
                <a:effectLst/>
                <a:latin typeface="Times New Roman" pitchFamily="18" charset="0"/>
                <a:ea typeface="Times New Roman" pitchFamily="18" charset="0"/>
                <a:cs typeface="Times New Roman" pitchFamily="18" charset="0"/>
              </a:rPr>
              <a:t>0</a:t>
            </a:r>
            <a:r>
              <a:rPr kumimoji="0" lang="fr-FR" b="0"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b="0"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b="0"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Résultat affiché dans la console : </a:t>
            </a:r>
            <a:r>
              <a:rPr kumimoji="0" lang="fr-FR" b="1"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ERREUR : </a:t>
            </a:r>
            <a:r>
              <a:rPr kumimoji="0" lang="fr-FR" b="1" i="0" u="none" strike="noStrike" cap="none" normalizeH="0" baseline="0" dirty="0" err="1">
                <a:ln>
                  <a:noFill/>
                </a:ln>
                <a:solidFill>
                  <a:srgbClr val="000000"/>
                </a:solidFill>
                <a:effectLst/>
                <a:latin typeface="Times New Roman" pitchFamily="18" charset="0"/>
                <a:ea typeface="Times New Roman" pitchFamily="18" charset="0"/>
                <a:cs typeface="Times New Roman" pitchFamily="18" charset="0"/>
              </a:rPr>
              <a:t>std</a:t>
            </a:r>
            <a:r>
              <a:rPr kumimoji="0" lang="fr-FR" b="1"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a:t>
            </a:r>
            <a:r>
              <a:rPr kumimoji="0" lang="fr-FR" b="1" i="0" u="none" strike="noStrike" cap="none" normalizeH="0" baseline="0" dirty="0" err="1">
                <a:ln>
                  <a:noFill/>
                </a:ln>
                <a:solidFill>
                  <a:srgbClr val="000000"/>
                </a:solidFill>
                <a:effectLst/>
                <a:latin typeface="Times New Roman" pitchFamily="18" charset="0"/>
                <a:ea typeface="Times New Roman" pitchFamily="18" charset="0"/>
                <a:cs typeface="Times New Roman" pitchFamily="18" charset="0"/>
              </a:rPr>
              <a:t>bad_alloc</a:t>
            </a:r>
            <a:endParaRPr kumimoji="0" lang="fr-FR" b="1"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endParaRPr>
          </a:p>
          <a:p>
            <a:pPr eaLnBrk="0" fontAlgn="base" hangingPunct="0">
              <a:spcBef>
                <a:spcPct val="0"/>
              </a:spcBef>
              <a:spcAft>
                <a:spcPct val="0"/>
              </a:spcAft>
            </a:pPr>
            <a:r>
              <a:rPr lang="fr-FR" dirty="0">
                <a:latin typeface="Times New Roman" pitchFamily="18" charset="0"/>
                <a:cs typeface="Times New Roman" pitchFamily="18" charset="0"/>
              </a:rPr>
              <a:t>Si l'on avait attrapé l'exception par valeur et pas par référence, le message aurait été </a:t>
            </a:r>
            <a:r>
              <a:rPr lang="fr-FR" b="1" dirty="0" err="1">
                <a:latin typeface="Times New Roman" pitchFamily="18" charset="0"/>
                <a:cs typeface="Times New Roman" pitchFamily="18" charset="0"/>
              </a:rPr>
              <a:t>std</a:t>
            </a:r>
            <a:r>
              <a:rPr lang="fr-FR" b="1" dirty="0">
                <a:latin typeface="Times New Roman" pitchFamily="18" charset="0"/>
                <a:cs typeface="Times New Roman" pitchFamily="18" charset="0"/>
              </a:rPr>
              <a:t>::exception</a:t>
            </a:r>
            <a:r>
              <a:rPr lang="fr-FR" dirty="0">
                <a:latin typeface="Times New Roman" pitchFamily="18" charset="0"/>
                <a:cs typeface="Times New Roman" pitchFamily="18" charset="0"/>
              </a:rPr>
              <a:t> car le polymorphisme n'est pas conservé.</a:t>
            </a:r>
          </a:p>
          <a:p>
            <a:endParaRPr lang="fr-FR" b="1" dirty="0">
              <a:latin typeface="Times New Roman" pitchFamily="18" charset="0"/>
              <a:cs typeface="Times New Roman" pitchFamily="18" charset="0"/>
            </a:endParaRPr>
          </a:p>
          <a:p>
            <a:r>
              <a:rPr lang="fr-FR" b="1" dirty="0">
                <a:latin typeface="Times New Roman" pitchFamily="18" charset="0"/>
                <a:cs typeface="Times New Roman" pitchFamily="18" charset="0"/>
              </a:rPr>
              <a:t>12.3. Exceptions de </a:t>
            </a:r>
            <a:r>
              <a:rPr lang="fr-FR" b="1" dirty="0" err="1">
                <a:latin typeface="Times New Roman" pitchFamily="18" charset="0"/>
                <a:cs typeface="Times New Roman" pitchFamily="18" charset="0"/>
              </a:rPr>
              <a:t>vector</a:t>
            </a:r>
            <a:endParaRPr lang="fr-FR" dirty="0">
              <a:latin typeface="Times New Roman" pitchFamily="18" charset="0"/>
              <a:cs typeface="Times New Roman" pitchFamily="18" charset="0"/>
            </a:endParaRPr>
          </a:p>
          <a:p>
            <a:pPr algn="just"/>
            <a:r>
              <a:rPr lang="fr-FR" dirty="0">
                <a:latin typeface="Times New Roman" pitchFamily="18" charset="0"/>
                <a:cs typeface="Times New Roman" pitchFamily="18" charset="0"/>
              </a:rPr>
              <a:t>Accéder à la 10ième case d'un </a:t>
            </a:r>
            <a:r>
              <a:rPr lang="fr-FR" dirty="0" err="1">
                <a:latin typeface="Times New Roman" pitchFamily="18" charset="0"/>
                <a:cs typeface="Times New Roman" pitchFamily="18" charset="0"/>
              </a:rPr>
              <a:t>vector</a:t>
            </a:r>
            <a:r>
              <a:rPr lang="fr-FR" dirty="0">
                <a:latin typeface="Times New Roman" pitchFamily="18" charset="0"/>
                <a:cs typeface="Times New Roman" pitchFamily="18" charset="0"/>
              </a:rPr>
              <a:t> de 8 éléments est une erreur. Ayant un index invalide, le programme va planter. Pour utiliser une exception en cas d'erreur d'index les </a:t>
            </a:r>
            <a:r>
              <a:rPr lang="fr-FR" b="1" dirty="0" err="1">
                <a:latin typeface="Times New Roman" pitchFamily="18" charset="0"/>
                <a:cs typeface="Times New Roman" pitchFamily="18" charset="0"/>
              </a:rPr>
              <a:t>vector</a:t>
            </a:r>
            <a:r>
              <a:rPr lang="fr-FR" dirty="0">
                <a:latin typeface="Times New Roman" pitchFamily="18" charset="0"/>
                <a:cs typeface="Times New Roman" pitchFamily="18" charset="0"/>
              </a:rPr>
              <a:t> proposent une méthode appelée </a:t>
            </a:r>
            <a:r>
              <a:rPr lang="fr-FR" b="1" dirty="0" err="1">
                <a:latin typeface="Times New Roman" pitchFamily="18" charset="0"/>
                <a:cs typeface="Times New Roman" pitchFamily="18" charset="0"/>
              </a:rPr>
              <a:t>at</a:t>
            </a:r>
            <a:r>
              <a:rPr lang="fr-FR" b="1" dirty="0">
                <a:latin typeface="Times New Roman" pitchFamily="18" charset="0"/>
                <a:cs typeface="Times New Roman" pitchFamily="18" charset="0"/>
              </a:rPr>
              <a:t>()</a:t>
            </a:r>
            <a:r>
              <a:rPr lang="fr-FR" dirty="0">
                <a:latin typeface="Times New Roman" pitchFamily="18" charset="0"/>
                <a:cs typeface="Times New Roman" pitchFamily="18" charset="0"/>
              </a:rPr>
              <a:t> qui fait la même chose que les crochets mais qui lance une exception en cas d'indice erroné.</a:t>
            </a:r>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6E8258A7-CA86-481B-9088-7761BD1AC277}" type="slidenum">
              <a:rPr lang="fr-FR" smtClean="0"/>
              <a:pPr/>
              <a:t>127</a:t>
            </a:fld>
            <a:endParaRPr lang="fr-FR"/>
          </a:p>
        </p:txBody>
      </p:sp>
      <p:sp>
        <p:nvSpPr>
          <p:cNvPr id="109569" name="Rectangle 1"/>
          <p:cNvSpPr>
            <a:spLocks noChangeArrowheads="1"/>
          </p:cNvSpPr>
          <p:nvPr/>
        </p:nvSpPr>
        <p:spPr bwMode="auto">
          <a:xfrm>
            <a:off x="0" y="0"/>
            <a:ext cx="9144000" cy="674030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b="0" i="0" u="none" strike="noStrike" cap="none" normalizeH="0" baseline="0" dirty="0">
                <a:ln>
                  <a:noFill/>
                </a:ln>
                <a:solidFill>
                  <a:srgbClr val="BD7A00"/>
                </a:solidFill>
                <a:effectLst/>
                <a:latin typeface="Times New Roman" pitchFamily="18" charset="0"/>
                <a:ea typeface="Times New Roman" pitchFamily="18" charset="0"/>
                <a:cs typeface="Times New Roman" pitchFamily="18" charset="0"/>
              </a:rPr>
              <a:t>#include &lt;vector&gt;</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b="0" i="0" u="none" strike="noStrike" cap="none" normalizeH="0" baseline="0" dirty="0">
                <a:ln>
                  <a:noFill/>
                </a:ln>
                <a:solidFill>
                  <a:srgbClr val="BD7A00"/>
                </a:solidFill>
                <a:effectLst/>
                <a:latin typeface="Times New Roman" pitchFamily="18" charset="0"/>
                <a:ea typeface="Times New Roman" pitchFamily="18" charset="0"/>
                <a:cs typeface="Times New Roman" pitchFamily="18" charset="0"/>
              </a:rPr>
              <a:t>#include &lt;</a:t>
            </a:r>
            <a:r>
              <a:rPr kumimoji="0" lang="en-GB" b="0" i="0" u="none" strike="noStrike" cap="none" normalizeH="0" baseline="0" dirty="0" err="1">
                <a:ln>
                  <a:noFill/>
                </a:ln>
                <a:solidFill>
                  <a:srgbClr val="BD7A00"/>
                </a:solidFill>
                <a:effectLst/>
                <a:latin typeface="Times New Roman" pitchFamily="18" charset="0"/>
                <a:ea typeface="Times New Roman" pitchFamily="18" charset="0"/>
                <a:cs typeface="Times New Roman" pitchFamily="18" charset="0"/>
              </a:rPr>
              <a:t>iostream</a:t>
            </a:r>
            <a:r>
              <a:rPr kumimoji="0" lang="en-GB" b="0" i="0" u="none" strike="noStrike" cap="none" normalizeH="0" baseline="0" dirty="0">
                <a:ln>
                  <a:noFill/>
                </a:ln>
                <a:solidFill>
                  <a:srgbClr val="BD7A00"/>
                </a:solidFill>
                <a:effectLst/>
                <a:latin typeface="Times New Roman" pitchFamily="18" charset="0"/>
                <a:ea typeface="Times New Roman" pitchFamily="18" charset="0"/>
                <a:cs typeface="Times New Roman" pitchFamily="18" charset="0"/>
              </a:rPr>
              <a:t>&gt;</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b="1" i="0" u="none" strike="noStrike" cap="none" normalizeH="0" baseline="0" dirty="0">
                <a:ln>
                  <a:noFill/>
                </a:ln>
                <a:solidFill>
                  <a:srgbClr val="008100"/>
                </a:solidFill>
                <a:effectLst/>
                <a:latin typeface="Times New Roman" pitchFamily="18" charset="0"/>
                <a:ea typeface="Times New Roman" pitchFamily="18" charset="0"/>
                <a:cs typeface="Times New Roman" pitchFamily="18" charset="0"/>
              </a:rPr>
              <a:t>using namespace </a:t>
            </a:r>
            <a:r>
              <a:rPr kumimoji="0" lang="en-GB" b="0"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std;</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b="0" i="0" u="none" strike="noStrike" cap="none" normalizeH="0" baseline="0" dirty="0" err="1">
                <a:ln>
                  <a:noFill/>
                </a:ln>
                <a:solidFill>
                  <a:srgbClr val="B10040"/>
                </a:solidFill>
                <a:effectLst/>
                <a:latin typeface="Times New Roman" pitchFamily="18" charset="0"/>
                <a:ea typeface="Times New Roman" pitchFamily="18" charset="0"/>
                <a:cs typeface="Times New Roman" pitchFamily="18" charset="0"/>
              </a:rPr>
              <a:t>int</a:t>
            </a:r>
            <a:r>
              <a:rPr kumimoji="0" lang="fr-FR" b="0" i="0" u="none" strike="noStrike" cap="none" normalizeH="0" baseline="0" dirty="0">
                <a:ln>
                  <a:noFill/>
                </a:ln>
                <a:solidFill>
                  <a:srgbClr val="B10040"/>
                </a:solidFill>
                <a:effectLst/>
                <a:latin typeface="Times New Roman" pitchFamily="18" charset="0"/>
                <a:ea typeface="Times New Roman" pitchFamily="18" charset="0"/>
                <a:cs typeface="Times New Roman" pitchFamily="18" charset="0"/>
              </a:rPr>
              <a:t> </a:t>
            </a:r>
            <a:r>
              <a:rPr kumimoji="0" lang="fr-FR" b="0"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main(){ </a:t>
            </a:r>
            <a:r>
              <a:rPr kumimoji="0" lang="fr-FR" b="0" i="0" u="none" strike="noStrike" cap="none" normalizeH="0" baseline="0" dirty="0" err="1">
                <a:ln>
                  <a:noFill/>
                </a:ln>
                <a:solidFill>
                  <a:srgbClr val="000000"/>
                </a:solidFill>
                <a:effectLst/>
                <a:latin typeface="Times New Roman" pitchFamily="18" charset="0"/>
                <a:ea typeface="Times New Roman" pitchFamily="18" charset="0"/>
                <a:cs typeface="Times New Roman" pitchFamily="18" charset="0"/>
              </a:rPr>
              <a:t>vector</a:t>
            </a:r>
            <a:r>
              <a:rPr kumimoji="0" lang="fr-FR" b="0" i="0" u="none" strike="noStrike" cap="none" normalizeH="0" baseline="0" dirty="0">
                <a:ln>
                  <a:noFill/>
                </a:ln>
                <a:solidFill>
                  <a:srgbClr val="666666"/>
                </a:solidFill>
                <a:effectLst/>
                <a:latin typeface="Times New Roman" pitchFamily="18" charset="0"/>
                <a:ea typeface="Times New Roman" pitchFamily="18" charset="0"/>
                <a:cs typeface="Times New Roman" pitchFamily="18" charset="0"/>
              </a:rPr>
              <a:t>&lt;</a:t>
            </a:r>
            <a:r>
              <a:rPr kumimoji="0" lang="fr-FR" b="0" i="0" u="none" strike="noStrike" cap="none" normalizeH="0" baseline="0" dirty="0">
                <a:ln>
                  <a:noFill/>
                </a:ln>
                <a:solidFill>
                  <a:srgbClr val="B10040"/>
                </a:solidFill>
                <a:effectLst/>
                <a:latin typeface="Times New Roman" pitchFamily="18" charset="0"/>
                <a:ea typeface="Times New Roman" pitchFamily="18" charset="0"/>
                <a:cs typeface="Times New Roman" pitchFamily="18" charset="0"/>
              </a:rPr>
              <a:t>double</a:t>
            </a:r>
            <a:r>
              <a:rPr kumimoji="0" lang="fr-FR" b="0" i="0" u="none" strike="noStrike" cap="none" normalizeH="0" baseline="0" dirty="0">
                <a:ln>
                  <a:noFill/>
                </a:ln>
                <a:solidFill>
                  <a:srgbClr val="666666"/>
                </a:solidFill>
                <a:effectLst/>
                <a:latin typeface="Times New Roman" pitchFamily="18" charset="0"/>
                <a:ea typeface="Times New Roman" pitchFamily="18" charset="0"/>
                <a:cs typeface="Times New Roman" pitchFamily="18" charset="0"/>
              </a:rPr>
              <a:t>&gt; </a:t>
            </a:r>
            <a:r>
              <a:rPr kumimoji="0" lang="fr-FR" b="0"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tab(</a:t>
            </a:r>
            <a:r>
              <a:rPr kumimoji="0" lang="fr-FR" b="0" i="0" u="none" strike="noStrike" cap="none" normalizeH="0" baseline="0" dirty="0">
                <a:ln>
                  <a:noFill/>
                </a:ln>
                <a:solidFill>
                  <a:srgbClr val="666666"/>
                </a:solidFill>
                <a:effectLst/>
                <a:latin typeface="Times New Roman" pitchFamily="18" charset="0"/>
                <a:ea typeface="Times New Roman" pitchFamily="18" charset="0"/>
                <a:cs typeface="Times New Roman" pitchFamily="18" charset="0"/>
              </a:rPr>
              <a:t>5</a:t>
            </a:r>
            <a:r>
              <a:rPr kumimoji="0" lang="fr-FR" b="0"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 </a:t>
            </a:r>
            <a:r>
              <a:rPr kumimoji="0" lang="fr-FR" b="0" i="0" u="none" strike="noStrike" cap="none" normalizeH="0" baseline="0" dirty="0">
                <a:ln>
                  <a:noFill/>
                </a:ln>
                <a:solidFill>
                  <a:srgbClr val="666666"/>
                </a:solidFill>
                <a:effectLst/>
                <a:latin typeface="Times New Roman" pitchFamily="18" charset="0"/>
                <a:ea typeface="Times New Roman" pitchFamily="18" charset="0"/>
                <a:cs typeface="Times New Roman" pitchFamily="18" charset="0"/>
              </a:rPr>
              <a:t>3.14</a:t>
            </a:r>
            <a:r>
              <a:rPr kumimoji="0" lang="fr-FR" b="0"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 </a:t>
            </a:r>
            <a:r>
              <a:rPr kumimoji="0" lang="fr-FR" b="0" i="1" u="none" strike="noStrike" cap="none" normalizeH="0" baseline="0" dirty="0">
                <a:ln>
                  <a:noFill/>
                </a:ln>
                <a:solidFill>
                  <a:srgbClr val="408181"/>
                </a:solidFill>
                <a:effectLst/>
                <a:latin typeface="Times New Roman" pitchFamily="18" charset="0"/>
                <a:ea typeface="Times New Roman" pitchFamily="18" charset="0"/>
                <a:cs typeface="Times New Roman" pitchFamily="18" charset="0"/>
              </a:rPr>
              <a:t>//Un tableau de 5 nombres à virgule</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b="1" i="0" u="none" strike="noStrike" cap="none" normalizeH="0" baseline="0" dirty="0">
                <a:ln>
                  <a:noFill/>
                </a:ln>
                <a:solidFill>
                  <a:srgbClr val="008100"/>
                </a:solidFill>
                <a:effectLst/>
                <a:latin typeface="Times New Roman" pitchFamily="18" charset="0"/>
                <a:ea typeface="Times New Roman" pitchFamily="18" charset="0"/>
                <a:cs typeface="Times New Roman" pitchFamily="18" charset="0"/>
              </a:rPr>
              <a:t>  </a:t>
            </a:r>
            <a:r>
              <a:rPr kumimoji="0" lang="fr-FR" b="1" i="0" u="none" strike="noStrike" cap="none" normalizeH="0" baseline="0" dirty="0" err="1">
                <a:ln>
                  <a:noFill/>
                </a:ln>
                <a:solidFill>
                  <a:srgbClr val="008100"/>
                </a:solidFill>
                <a:effectLst/>
                <a:latin typeface="Times New Roman" pitchFamily="18" charset="0"/>
                <a:ea typeface="Times New Roman" pitchFamily="18" charset="0"/>
                <a:cs typeface="Times New Roman" pitchFamily="18" charset="0"/>
              </a:rPr>
              <a:t>try</a:t>
            </a:r>
            <a:r>
              <a:rPr kumimoji="0" lang="fr-FR" b="0"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 tab.at(</a:t>
            </a:r>
            <a:r>
              <a:rPr kumimoji="0" lang="fr-FR" b="0" i="0" u="none" strike="noStrike" cap="none" normalizeH="0" baseline="0" dirty="0">
                <a:ln>
                  <a:noFill/>
                </a:ln>
                <a:solidFill>
                  <a:srgbClr val="666666"/>
                </a:solidFill>
                <a:effectLst/>
                <a:latin typeface="Times New Roman" pitchFamily="18" charset="0"/>
                <a:ea typeface="Times New Roman" pitchFamily="18" charset="0"/>
                <a:cs typeface="Times New Roman" pitchFamily="18" charset="0"/>
              </a:rPr>
              <a:t>8</a:t>
            </a:r>
            <a:r>
              <a:rPr kumimoji="0" lang="fr-FR" b="0"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 </a:t>
            </a:r>
            <a:r>
              <a:rPr kumimoji="0" lang="fr-FR" b="0" i="0" u="none" strike="noStrike" cap="none" normalizeH="0" baseline="0" dirty="0">
                <a:ln>
                  <a:noFill/>
                </a:ln>
                <a:solidFill>
                  <a:srgbClr val="666666"/>
                </a:solidFill>
                <a:effectLst/>
                <a:latin typeface="Times New Roman" pitchFamily="18" charset="0"/>
                <a:ea typeface="Times New Roman" pitchFamily="18" charset="0"/>
                <a:cs typeface="Times New Roman" pitchFamily="18" charset="0"/>
              </a:rPr>
              <a:t>= 4.</a:t>
            </a:r>
            <a:r>
              <a:rPr kumimoji="0" lang="fr-FR" b="0"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 </a:t>
            </a:r>
            <a:r>
              <a:rPr kumimoji="0" lang="fr-FR" b="0" i="1" u="none" strike="noStrike" cap="none" normalizeH="0" baseline="0" dirty="0">
                <a:ln>
                  <a:noFill/>
                </a:ln>
                <a:solidFill>
                  <a:srgbClr val="408181"/>
                </a:solidFill>
                <a:effectLst/>
                <a:latin typeface="Times New Roman" pitchFamily="18" charset="0"/>
                <a:ea typeface="Times New Roman" pitchFamily="18" charset="0"/>
                <a:cs typeface="Times New Roman" pitchFamily="18" charset="0"/>
              </a:rPr>
              <a:t>//On essaye de modifier la 8ème case</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b="0"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  </a:t>
            </a:r>
            <a:r>
              <a:rPr kumimoji="0" lang="en-GB" b="0"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b="1" i="0" u="none" strike="noStrike" cap="none" normalizeH="0" baseline="0" dirty="0">
                <a:ln>
                  <a:noFill/>
                </a:ln>
                <a:solidFill>
                  <a:srgbClr val="008100"/>
                </a:solidFill>
                <a:effectLst/>
                <a:latin typeface="Times New Roman" pitchFamily="18" charset="0"/>
                <a:ea typeface="Times New Roman" pitchFamily="18" charset="0"/>
                <a:cs typeface="Times New Roman" pitchFamily="18" charset="0"/>
              </a:rPr>
              <a:t>  catch</a:t>
            </a:r>
            <a:r>
              <a:rPr kumimoji="0" lang="en-GB" b="0"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(exception </a:t>
            </a:r>
            <a:r>
              <a:rPr kumimoji="0" lang="en-GB" b="1" i="0" u="none" strike="noStrike" cap="none" normalizeH="0" baseline="0" dirty="0">
                <a:ln>
                  <a:noFill/>
                </a:ln>
                <a:solidFill>
                  <a:srgbClr val="008100"/>
                </a:solidFill>
                <a:effectLst/>
                <a:latin typeface="Times New Roman" pitchFamily="18" charset="0"/>
                <a:ea typeface="Times New Roman" pitchFamily="18" charset="0"/>
                <a:cs typeface="Times New Roman" pitchFamily="18" charset="0"/>
              </a:rPr>
              <a:t>const</a:t>
            </a:r>
            <a:r>
              <a:rPr kumimoji="0" lang="en-GB" b="0" i="0" u="none" strike="noStrike" cap="none" normalizeH="0" baseline="0" dirty="0">
                <a:ln>
                  <a:noFill/>
                </a:ln>
                <a:solidFill>
                  <a:srgbClr val="666666"/>
                </a:solidFill>
                <a:effectLst/>
                <a:latin typeface="Times New Roman" pitchFamily="18" charset="0"/>
                <a:ea typeface="Times New Roman" pitchFamily="18" charset="0"/>
                <a:cs typeface="Times New Roman" pitchFamily="18" charset="0"/>
              </a:rPr>
              <a:t>&amp; </a:t>
            </a:r>
            <a:r>
              <a:rPr kumimoji="0" lang="en-GB" b="0"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e){ </a:t>
            </a:r>
            <a:r>
              <a:rPr kumimoji="0" lang="en-GB" b="0" i="0" u="none" strike="noStrike" cap="none" normalizeH="0" baseline="0" dirty="0" err="1">
                <a:ln>
                  <a:noFill/>
                </a:ln>
                <a:solidFill>
                  <a:srgbClr val="000000"/>
                </a:solidFill>
                <a:effectLst/>
                <a:latin typeface="Times New Roman" pitchFamily="18" charset="0"/>
                <a:ea typeface="Times New Roman" pitchFamily="18" charset="0"/>
                <a:cs typeface="Times New Roman" pitchFamily="18" charset="0"/>
              </a:rPr>
              <a:t>cerr</a:t>
            </a:r>
            <a:r>
              <a:rPr kumimoji="0" lang="en-GB" b="0"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 </a:t>
            </a:r>
            <a:r>
              <a:rPr kumimoji="0" lang="en-GB" b="0" i="0" u="none" strike="noStrike" cap="none" normalizeH="0" baseline="0" dirty="0">
                <a:ln>
                  <a:noFill/>
                </a:ln>
                <a:solidFill>
                  <a:srgbClr val="666666"/>
                </a:solidFill>
                <a:effectLst/>
                <a:latin typeface="Times New Roman" pitchFamily="18" charset="0"/>
                <a:ea typeface="Times New Roman" pitchFamily="18" charset="0"/>
                <a:cs typeface="Times New Roman" pitchFamily="18" charset="0"/>
              </a:rPr>
              <a:t>&lt;&lt; </a:t>
            </a:r>
            <a:r>
              <a:rPr kumimoji="0" lang="en-GB" b="0" i="0" u="none" strike="noStrike" cap="none" normalizeH="0" baseline="0" dirty="0">
                <a:ln>
                  <a:noFill/>
                </a:ln>
                <a:solidFill>
                  <a:srgbClr val="BB2121"/>
                </a:solidFill>
                <a:effectLst/>
                <a:latin typeface="Times New Roman" pitchFamily="18" charset="0"/>
                <a:ea typeface="Times New Roman" pitchFamily="18" charset="0"/>
                <a:cs typeface="Times New Roman" pitchFamily="18" charset="0"/>
              </a:rPr>
              <a:t>"ERREUR : " </a:t>
            </a:r>
            <a:r>
              <a:rPr kumimoji="0" lang="en-GB" b="0" i="0" u="none" strike="noStrike" cap="none" normalizeH="0" baseline="0" dirty="0">
                <a:ln>
                  <a:noFill/>
                </a:ln>
                <a:solidFill>
                  <a:srgbClr val="666666"/>
                </a:solidFill>
                <a:effectLst/>
                <a:latin typeface="Times New Roman" pitchFamily="18" charset="0"/>
                <a:ea typeface="Times New Roman" pitchFamily="18" charset="0"/>
                <a:cs typeface="Times New Roman" pitchFamily="18" charset="0"/>
              </a:rPr>
              <a:t>&lt;&lt; </a:t>
            </a:r>
            <a:r>
              <a:rPr kumimoji="0" lang="en-GB" b="0" i="0" u="none" strike="noStrike" cap="none" normalizeH="0" baseline="0" dirty="0" err="1">
                <a:ln>
                  <a:noFill/>
                </a:ln>
                <a:solidFill>
                  <a:srgbClr val="000000"/>
                </a:solidFill>
                <a:effectLst/>
                <a:latin typeface="Times New Roman" pitchFamily="18" charset="0"/>
                <a:ea typeface="Times New Roman" pitchFamily="18" charset="0"/>
                <a:cs typeface="Times New Roman" pitchFamily="18" charset="0"/>
              </a:rPr>
              <a:t>e.what</a:t>
            </a:r>
            <a:r>
              <a:rPr kumimoji="0" lang="en-GB" b="0"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 </a:t>
            </a:r>
            <a:r>
              <a:rPr kumimoji="0" lang="en-GB" b="0" i="0" u="none" strike="noStrike" cap="none" normalizeH="0" baseline="0" dirty="0">
                <a:ln>
                  <a:noFill/>
                </a:ln>
                <a:solidFill>
                  <a:srgbClr val="666666"/>
                </a:solidFill>
                <a:effectLst/>
                <a:latin typeface="Times New Roman" pitchFamily="18" charset="0"/>
                <a:ea typeface="Times New Roman" pitchFamily="18" charset="0"/>
                <a:cs typeface="Times New Roman" pitchFamily="18" charset="0"/>
              </a:rPr>
              <a:t>&lt;&lt; </a:t>
            </a:r>
            <a:r>
              <a:rPr kumimoji="0" lang="en-GB" b="0" i="0" u="none" strike="noStrike" cap="none" normalizeH="0" baseline="0" dirty="0" err="1">
                <a:ln>
                  <a:noFill/>
                </a:ln>
                <a:solidFill>
                  <a:srgbClr val="000000"/>
                </a:solidFill>
                <a:effectLst/>
                <a:latin typeface="Times New Roman" pitchFamily="18" charset="0"/>
                <a:ea typeface="Times New Roman" pitchFamily="18" charset="0"/>
                <a:cs typeface="Times New Roman" pitchFamily="18" charset="0"/>
              </a:rPr>
              <a:t>endl</a:t>
            </a:r>
            <a:r>
              <a:rPr kumimoji="0" lang="en-GB" b="0"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b="0"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  }</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b="1" i="0" u="none" strike="noStrike" cap="none" normalizeH="0" baseline="0" dirty="0">
                <a:ln>
                  <a:noFill/>
                </a:ln>
                <a:solidFill>
                  <a:srgbClr val="008100"/>
                </a:solidFill>
                <a:effectLst/>
                <a:latin typeface="Times New Roman" pitchFamily="18" charset="0"/>
                <a:ea typeface="Times New Roman" pitchFamily="18" charset="0"/>
                <a:cs typeface="Times New Roman" pitchFamily="18" charset="0"/>
              </a:rPr>
              <a:t>  return </a:t>
            </a:r>
            <a:r>
              <a:rPr kumimoji="0" lang="en-GB" b="0" i="0" u="none" strike="noStrike" cap="none" normalizeH="0" baseline="0" dirty="0">
                <a:ln>
                  <a:noFill/>
                </a:ln>
                <a:solidFill>
                  <a:srgbClr val="666666"/>
                </a:solidFill>
                <a:effectLst/>
                <a:latin typeface="Times New Roman" pitchFamily="18" charset="0"/>
                <a:ea typeface="Times New Roman" pitchFamily="18" charset="0"/>
                <a:cs typeface="Times New Roman" pitchFamily="18" charset="0"/>
              </a:rPr>
              <a:t>0</a:t>
            </a:r>
            <a:r>
              <a:rPr kumimoji="0" lang="en-GB" b="0"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b="0"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b="0"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Résultat affiché</a:t>
            </a:r>
            <a:r>
              <a:rPr kumimoji="0" lang="fr-FR" b="0" i="0" u="none" strike="noStrike" cap="none" normalizeH="0" dirty="0">
                <a:ln>
                  <a:noFill/>
                </a:ln>
                <a:solidFill>
                  <a:srgbClr val="000000"/>
                </a:solidFill>
                <a:effectLst/>
                <a:latin typeface="Times New Roman" pitchFamily="18" charset="0"/>
                <a:ea typeface="Times New Roman" pitchFamily="18" charset="0"/>
                <a:cs typeface="Times New Roman" pitchFamily="18" charset="0"/>
              </a:rPr>
              <a:t> dans la console </a:t>
            </a:r>
            <a:r>
              <a:rPr kumimoji="0" lang="fr-FR" b="0"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 ERREUR : </a:t>
            </a:r>
            <a:r>
              <a:rPr kumimoji="0" lang="fr-FR" b="0" i="0" u="none" strike="noStrike" cap="none" normalizeH="0" baseline="0" dirty="0" err="1">
                <a:ln>
                  <a:noFill/>
                </a:ln>
                <a:solidFill>
                  <a:srgbClr val="000000"/>
                </a:solidFill>
                <a:effectLst/>
                <a:latin typeface="Times New Roman" pitchFamily="18" charset="0"/>
                <a:ea typeface="Times New Roman" pitchFamily="18" charset="0"/>
                <a:cs typeface="Times New Roman" pitchFamily="18" charset="0"/>
              </a:rPr>
              <a:t>vector</a:t>
            </a:r>
            <a:r>
              <a:rPr kumimoji="0" lang="fr-FR" b="0"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a:t>
            </a:r>
            <a:r>
              <a:rPr kumimoji="0" lang="fr-FR" b="0" i="0" u="none" strike="noStrike" cap="none" normalizeH="0" baseline="0" dirty="0" err="1">
                <a:ln>
                  <a:noFill/>
                </a:ln>
                <a:solidFill>
                  <a:srgbClr val="000000"/>
                </a:solidFill>
                <a:effectLst/>
                <a:latin typeface="Times New Roman" pitchFamily="18" charset="0"/>
                <a:ea typeface="Times New Roman" pitchFamily="18" charset="0"/>
                <a:cs typeface="Times New Roman" pitchFamily="18" charset="0"/>
              </a:rPr>
              <a:t>_M_range_check</a:t>
            </a:r>
            <a:endParaRPr kumimoji="0" lang="fr-FR" b="0"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endParaRPr>
          </a:p>
          <a:p>
            <a:r>
              <a:rPr lang="fr-FR" b="1" dirty="0">
                <a:latin typeface="Times New Roman" pitchFamily="18" charset="0"/>
                <a:cs typeface="Times New Roman" pitchFamily="18" charset="0"/>
              </a:rPr>
              <a:t>Relancer une exception</a:t>
            </a:r>
            <a:endParaRPr lang="fr-FR" dirty="0">
              <a:latin typeface="Times New Roman" pitchFamily="18" charset="0"/>
              <a:cs typeface="Times New Roman" pitchFamily="18" charset="0"/>
            </a:endParaRPr>
          </a:p>
          <a:p>
            <a:r>
              <a:rPr lang="fr-FR" dirty="0">
                <a:latin typeface="Times New Roman" pitchFamily="18" charset="0"/>
                <a:cs typeface="Times New Roman" pitchFamily="18" charset="0"/>
              </a:rPr>
              <a:t>Il est possible de relancer une exception reçue par un bloc </a:t>
            </a:r>
            <a:r>
              <a:rPr lang="fr-FR" b="1" dirty="0">
                <a:latin typeface="Times New Roman" pitchFamily="18" charset="0"/>
                <a:cs typeface="Times New Roman" pitchFamily="18" charset="0"/>
              </a:rPr>
              <a:t>catch </a:t>
            </a:r>
            <a:r>
              <a:rPr lang="fr-FR" dirty="0">
                <a:latin typeface="Times New Roman" pitchFamily="18" charset="0"/>
                <a:cs typeface="Times New Roman" pitchFamily="18" charset="0"/>
              </a:rPr>
              <a:t>afin de la traiter une 2</a:t>
            </a:r>
            <a:r>
              <a:rPr lang="fr-FR" baseline="30000" dirty="0">
                <a:latin typeface="Times New Roman" pitchFamily="18" charset="0"/>
                <a:cs typeface="Times New Roman" pitchFamily="18" charset="0"/>
              </a:rPr>
              <a:t>ième</a:t>
            </a:r>
            <a:r>
              <a:rPr lang="fr-FR" dirty="0">
                <a:latin typeface="Times New Roman" pitchFamily="18" charset="0"/>
                <a:cs typeface="Times New Roman" pitchFamily="18" charset="0"/>
              </a:rPr>
              <a:t> fois, plus loin dans le code. Pour ce faire, il faut utiliser le mot-clé </a:t>
            </a:r>
            <a:r>
              <a:rPr lang="fr-FR" b="1" dirty="0" err="1">
                <a:latin typeface="Times New Roman" pitchFamily="18" charset="0"/>
                <a:cs typeface="Times New Roman" pitchFamily="18" charset="0"/>
              </a:rPr>
              <a:t>throw</a:t>
            </a:r>
            <a:r>
              <a:rPr lang="fr-FR" b="1" dirty="0">
                <a:latin typeface="Times New Roman" pitchFamily="18" charset="0"/>
                <a:cs typeface="Times New Roman" pitchFamily="18" charset="0"/>
              </a:rPr>
              <a:t> </a:t>
            </a:r>
            <a:r>
              <a:rPr lang="fr-FR" dirty="0">
                <a:latin typeface="Times New Roman" pitchFamily="18" charset="0"/>
                <a:cs typeface="Times New Roman" pitchFamily="18" charset="0"/>
              </a:rPr>
              <a:t>sans expression derrière.</a:t>
            </a:r>
          </a:p>
          <a:p>
            <a:r>
              <a:rPr lang="fr-FR" b="1" dirty="0">
                <a:latin typeface="Times New Roman" pitchFamily="18" charset="0"/>
                <a:cs typeface="Times New Roman" pitchFamily="18" charset="0"/>
              </a:rPr>
              <a:t>catch</a:t>
            </a:r>
            <a:r>
              <a:rPr lang="fr-FR" dirty="0">
                <a:latin typeface="Times New Roman" pitchFamily="18" charset="0"/>
                <a:cs typeface="Times New Roman" pitchFamily="18" charset="0"/>
              </a:rPr>
              <a:t>(exception </a:t>
            </a:r>
            <a:r>
              <a:rPr lang="fr-FR" b="1" dirty="0" err="1">
                <a:latin typeface="Times New Roman" pitchFamily="18" charset="0"/>
                <a:cs typeface="Times New Roman" pitchFamily="18" charset="0"/>
              </a:rPr>
              <a:t>const</a:t>
            </a:r>
            <a:r>
              <a:rPr lang="fr-FR" dirty="0">
                <a:latin typeface="Times New Roman" pitchFamily="18" charset="0"/>
                <a:cs typeface="Times New Roman" pitchFamily="18" charset="0"/>
              </a:rPr>
              <a:t>&amp; e) </a:t>
            </a:r>
            <a:r>
              <a:rPr lang="fr-FR" i="1" dirty="0">
                <a:latin typeface="Times New Roman" pitchFamily="18" charset="0"/>
                <a:cs typeface="Times New Roman" pitchFamily="18" charset="0"/>
              </a:rPr>
              <a:t>// Rattrape toutes les exceptions</a:t>
            </a:r>
            <a:endParaRPr lang="fr-FR" dirty="0">
              <a:latin typeface="Times New Roman" pitchFamily="18" charset="0"/>
              <a:cs typeface="Times New Roman" pitchFamily="18" charset="0"/>
            </a:endParaRPr>
          </a:p>
          <a:p>
            <a:r>
              <a:rPr lang="fr-FR" dirty="0">
                <a:latin typeface="Times New Roman" pitchFamily="18" charset="0"/>
                <a:cs typeface="Times New Roman" pitchFamily="18" charset="0"/>
              </a:rPr>
              <a:t>{ </a:t>
            </a:r>
            <a:r>
              <a:rPr lang="fr-FR" i="1" dirty="0">
                <a:latin typeface="Times New Roman" pitchFamily="18" charset="0"/>
                <a:cs typeface="Times New Roman" pitchFamily="18" charset="0"/>
              </a:rPr>
              <a:t>//On traite une première fois l'exception</a:t>
            </a:r>
            <a:endParaRPr lang="fr-FR" dirty="0">
              <a:latin typeface="Times New Roman" pitchFamily="18" charset="0"/>
              <a:cs typeface="Times New Roman" pitchFamily="18" charset="0"/>
            </a:endParaRPr>
          </a:p>
          <a:p>
            <a:r>
              <a:rPr lang="fr-FR" dirty="0">
                <a:latin typeface="Times New Roman" pitchFamily="18" charset="0"/>
                <a:cs typeface="Times New Roman" pitchFamily="18" charset="0"/>
              </a:rPr>
              <a:t>   </a:t>
            </a:r>
            <a:r>
              <a:rPr lang="fr-FR" dirty="0" err="1">
                <a:latin typeface="Times New Roman" pitchFamily="18" charset="0"/>
                <a:cs typeface="Times New Roman" pitchFamily="18" charset="0"/>
              </a:rPr>
              <a:t>cerr</a:t>
            </a:r>
            <a:r>
              <a:rPr lang="fr-FR" dirty="0">
                <a:latin typeface="Times New Roman" pitchFamily="18" charset="0"/>
                <a:cs typeface="Times New Roman" pitchFamily="18" charset="0"/>
              </a:rPr>
              <a:t> &lt;&lt; "ERREUR: " &lt;&lt; </a:t>
            </a:r>
            <a:r>
              <a:rPr lang="fr-FR" dirty="0" err="1">
                <a:latin typeface="Times New Roman" pitchFamily="18" charset="0"/>
                <a:cs typeface="Times New Roman" pitchFamily="18" charset="0"/>
              </a:rPr>
              <a:t>e.what</a:t>
            </a:r>
            <a:r>
              <a:rPr lang="fr-FR" dirty="0">
                <a:latin typeface="Times New Roman" pitchFamily="18" charset="0"/>
                <a:cs typeface="Times New Roman" pitchFamily="18" charset="0"/>
              </a:rPr>
              <a:t>() &lt;&lt; </a:t>
            </a:r>
            <a:r>
              <a:rPr lang="fr-FR" dirty="0" err="1">
                <a:latin typeface="Times New Roman" pitchFamily="18" charset="0"/>
                <a:cs typeface="Times New Roman" pitchFamily="18" charset="0"/>
              </a:rPr>
              <a:t>endl</a:t>
            </a:r>
            <a:r>
              <a:rPr lang="fr-FR" dirty="0">
                <a:latin typeface="Times New Roman" pitchFamily="18" charset="0"/>
                <a:cs typeface="Times New Roman" pitchFamily="18" charset="0"/>
              </a:rPr>
              <a:t>;</a:t>
            </a:r>
          </a:p>
          <a:p>
            <a:r>
              <a:rPr lang="fr-FR" b="1" dirty="0">
                <a:latin typeface="Times New Roman" pitchFamily="18" charset="0"/>
                <a:cs typeface="Times New Roman" pitchFamily="18" charset="0"/>
              </a:rPr>
              <a:t>   </a:t>
            </a:r>
            <a:r>
              <a:rPr lang="fr-FR" b="1" dirty="0" err="1">
                <a:latin typeface="Times New Roman" pitchFamily="18" charset="0"/>
                <a:cs typeface="Times New Roman" pitchFamily="18" charset="0"/>
              </a:rPr>
              <a:t>throw</a:t>
            </a:r>
            <a:r>
              <a:rPr lang="fr-FR" dirty="0">
                <a:latin typeface="Times New Roman" pitchFamily="18" charset="0"/>
                <a:cs typeface="Times New Roman" pitchFamily="18" charset="0"/>
              </a:rPr>
              <a:t>; </a:t>
            </a:r>
            <a:r>
              <a:rPr lang="fr-FR" i="1" dirty="0">
                <a:latin typeface="Times New Roman" pitchFamily="18" charset="0"/>
                <a:cs typeface="Times New Roman" pitchFamily="18" charset="0"/>
              </a:rPr>
              <a:t>// Et on relance l'exception reçue pour la retraiter dans un autre bloc catch plus loin dans le code.</a:t>
            </a:r>
            <a:endParaRPr lang="fr-FR" dirty="0">
              <a:latin typeface="Times New Roman" pitchFamily="18" charset="0"/>
              <a:cs typeface="Times New Roman" pitchFamily="18" charset="0"/>
            </a:endParaRPr>
          </a:p>
          <a:p>
            <a:r>
              <a:rPr lang="fr-FR" dirty="0">
                <a:latin typeface="Times New Roman" pitchFamily="18" charset="0"/>
                <a:cs typeface="Times New Roman" pitchFamily="18" charset="0"/>
              </a:rPr>
              <a:t>}</a:t>
            </a:r>
          </a:p>
          <a:p>
            <a:pPr lvl="0" fontAlgn="base">
              <a:spcBef>
                <a:spcPct val="0"/>
              </a:spcBef>
              <a:spcAft>
                <a:spcPct val="0"/>
              </a:spcAft>
            </a:pPr>
            <a:r>
              <a:rPr lang="fr-FR" b="1" dirty="0">
                <a:solidFill>
                  <a:srgbClr val="FF0000"/>
                </a:solidFill>
                <a:latin typeface="Times New Roman" pitchFamily="18" charset="0"/>
                <a:ea typeface="Times New Roman" pitchFamily="18" charset="0"/>
                <a:cs typeface="Times New Roman" pitchFamily="18" charset="0"/>
              </a:rPr>
              <a:t>En résumé</a:t>
            </a:r>
            <a:endParaRPr lang="fr-FR" dirty="0">
              <a:latin typeface="Times New Roman" pitchFamily="18" charset="0"/>
              <a:cs typeface="Times New Roman" pitchFamily="18" charset="0"/>
            </a:endParaRPr>
          </a:p>
          <a:p>
            <a:pPr lvl="0" eaLnBrk="0" fontAlgn="base" hangingPunct="0">
              <a:spcBef>
                <a:spcPct val="0"/>
              </a:spcBef>
              <a:spcAft>
                <a:spcPct val="0"/>
              </a:spcAft>
            </a:pPr>
            <a:r>
              <a:rPr lang="fr-FR" dirty="0">
                <a:solidFill>
                  <a:srgbClr val="000000"/>
                </a:solidFill>
                <a:latin typeface="Times New Roman" pitchFamily="18" charset="0"/>
                <a:ea typeface="Times New Roman" pitchFamily="18" charset="0"/>
                <a:cs typeface="Times New Roman" pitchFamily="18" charset="0"/>
              </a:rPr>
              <a:t>Les exceptions servent à réparer des erreurs. Les exceptions sont lancées grâce au mot-clé </a:t>
            </a:r>
            <a:r>
              <a:rPr lang="fr-FR" b="1" dirty="0" err="1">
                <a:solidFill>
                  <a:srgbClr val="008100"/>
                </a:solidFill>
                <a:latin typeface="Times New Roman" pitchFamily="18" charset="0"/>
                <a:ea typeface="Times New Roman" pitchFamily="18" charset="0"/>
                <a:cs typeface="Times New Roman" pitchFamily="18" charset="0"/>
              </a:rPr>
              <a:t>throw</a:t>
            </a:r>
            <a:r>
              <a:rPr lang="fr-FR" dirty="0">
                <a:solidFill>
                  <a:srgbClr val="000000"/>
                </a:solidFill>
                <a:latin typeface="Times New Roman" pitchFamily="18" charset="0"/>
                <a:ea typeface="Times New Roman" pitchFamily="18" charset="0"/>
                <a:cs typeface="Times New Roman" pitchFamily="18" charset="0"/>
              </a:rPr>
              <a:t>, placé dans un bloc </a:t>
            </a:r>
            <a:r>
              <a:rPr lang="fr-FR" b="1" dirty="0" err="1">
                <a:solidFill>
                  <a:srgbClr val="008100"/>
                </a:solidFill>
                <a:latin typeface="Times New Roman" pitchFamily="18" charset="0"/>
                <a:ea typeface="Times New Roman" pitchFamily="18" charset="0"/>
                <a:cs typeface="Times New Roman" pitchFamily="18" charset="0"/>
              </a:rPr>
              <a:t>try</a:t>
            </a:r>
            <a:r>
              <a:rPr lang="fr-FR" dirty="0">
                <a:solidFill>
                  <a:srgbClr val="000000"/>
                </a:solidFill>
                <a:latin typeface="Times New Roman" pitchFamily="18" charset="0"/>
                <a:ea typeface="Times New Roman" pitchFamily="18" charset="0"/>
                <a:cs typeface="Times New Roman" pitchFamily="18" charset="0"/>
              </a:rPr>
              <a:t>, et rattrapées par un bloc </a:t>
            </a:r>
            <a:r>
              <a:rPr lang="fr-FR" b="1" dirty="0">
                <a:solidFill>
                  <a:srgbClr val="008100"/>
                </a:solidFill>
                <a:latin typeface="Times New Roman" pitchFamily="18" charset="0"/>
                <a:ea typeface="Times New Roman" pitchFamily="18" charset="0"/>
                <a:cs typeface="Times New Roman" pitchFamily="18" charset="0"/>
              </a:rPr>
              <a:t>catch</a:t>
            </a:r>
            <a:r>
              <a:rPr lang="fr-FR" dirty="0">
                <a:solidFill>
                  <a:srgbClr val="000000"/>
                </a:solidFill>
                <a:latin typeface="Times New Roman" pitchFamily="18" charset="0"/>
                <a:ea typeface="Times New Roman" pitchFamily="18" charset="0"/>
                <a:cs typeface="Times New Roman" pitchFamily="18" charset="0"/>
              </a:rPr>
              <a:t>. La bibliothèque standard propose la classe </a:t>
            </a:r>
            <a:r>
              <a:rPr lang="fr-FR" b="1" dirty="0">
                <a:solidFill>
                  <a:srgbClr val="000000"/>
                </a:solidFill>
                <a:latin typeface="Times New Roman" pitchFamily="18" charset="0"/>
                <a:ea typeface="Times New Roman" pitchFamily="18" charset="0"/>
                <a:cs typeface="Times New Roman" pitchFamily="18" charset="0"/>
              </a:rPr>
              <a:t>exception</a:t>
            </a:r>
            <a:r>
              <a:rPr lang="fr-FR" dirty="0">
                <a:solidFill>
                  <a:srgbClr val="000000"/>
                </a:solidFill>
                <a:latin typeface="Times New Roman" pitchFamily="18" charset="0"/>
                <a:ea typeface="Times New Roman" pitchFamily="18" charset="0"/>
                <a:cs typeface="Times New Roman" pitchFamily="18" charset="0"/>
              </a:rPr>
              <a:t> comme base pour créer ses exceptions personnalisées. </a:t>
            </a:r>
            <a:endParaRPr lang="fr-FR" dirty="0">
              <a:latin typeface="Times New Roman" pitchFamily="18" charset="0"/>
              <a:cs typeface="Times New Roman"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1"/>
          <p:cNvSpPr>
            <a:spLocks noChangeArrowheads="1"/>
          </p:cNvSpPr>
          <p:nvPr/>
        </p:nvSpPr>
        <p:spPr bwMode="auto">
          <a:xfrm>
            <a:off x="0" y="-24"/>
            <a:ext cx="9144000" cy="698652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fr-FR" sz="16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3.5. Arguments par défaut</a:t>
            </a:r>
            <a:r>
              <a:rPr kumimoji="0" lang="fr-FR" sz="16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endParaRPr kumimoji="0" lang="fr-FR" sz="16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lang="fr-FR" sz="1600" dirty="0">
                <a:latin typeface="Times New Roman" pitchFamily="18" charset="0"/>
                <a:ea typeface="Times New Roman" pitchFamily="18" charset="0"/>
                <a:cs typeface="Times New Roman" pitchFamily="18" charset="0"/>
              </a:rPr>
              <a:t>En d</a:t>
            </a:r>
            <a:r>
              <a:rPr kumimoji="0" lang="fr-FR" sz="16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éclarant des valeurs par défaut des arguments d’une fonction</a:t>
            </a:r>
            <a:r>
              <a:rPr lang="fr-FR" sz="1600" baseline="0" dirty="0">
                <a:latin typeface="Times New Roman" pitchFamily="18" charset="0"/>
                <a:ea typeface="Times New Roman" pitchFamily="18" charset="0"/>
                <a:cs typeface="Times New Roman" pitchFamily="18" charset="0"/>
              </a:rPr>
              <a:t>,</a:t>
            </a:r>
            <a:r>
              <a:rPr kumimoji="0" lang="fr-FR" sz="1600" b="0" i="0" u="none" strike="noStrike" cap="none" normalizeH="0" dirty="0">
                <a:ln>
                  <a:noFill/>
                </a:ln>
                <a:solidFill>
                  <a:schemeClr val="tx1"/>
                </a:solidFill>
                <a:effectLst/>
                <a:latin typeface="Times New Roman" pitchFamily="18" charset="0"/>
                <a:ea typeface="Times New Roman" pitchFamily="18" charset="0"/>
                <a:cs typeface="Times New Roman" pitchFamily="18" charset="0"/>
              </a:rPr>
              <a:t> l</a:t>
            </a:r>
            <a:r>
              <a:rPr kumimoji="0" lang="fr-FR" sz="16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es arguments réels peuvent être omis. </a:t>
            </a:r>
            <a:endParaRPr kumimoji="0" lang="fr-FR" sz="16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Exemple</a:t>
            </a:r>
            <a:r>
              <a:rPr kumimoji="0" lang="en-US" sz="16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	</a:t>
            </a:r>
            <a:r>
              <a:rPr lang="en-US" sz="1600" b="1" dirty="0">
                <a:latin typeface="Times New Roman" pitchFamily="18" charset="0"/>
                <a:ea typeface="Times New Roman" pitchFamily="18" charset="0"/>
                <a:cs typeface="Times New Roman" pitchFamily="18" charset="0"/>
              </a:rPr>
              <a:t>double</a:t>
            </a:r>
            <a:r>
              <a:rPr kumimoji="0" lang="en-US" sz="16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en-US" sz="1600"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fct</a:t>
            </a:r>
            <a:r>
              <a:rPr kumimoji="0" lang="en-US" sz="16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char, int = 10, </a:t>
            </a:r>
            <a:r>
              <a:rPr lang="en-US" sz="1600" b="1" dirty="0">
                <a:latin typeface="Times New Roman" pitchFamily="18" charset="0"/>
                <a:ea typeface="Times New Roman" pitchFamily="18" charset="0"/>
                <a:cs typeface="Times New Roman" pitchFamily="18" charset="0"/>
              </a:rPr>
              <a:t>double</a:t>
            </a:r>
            <a:r>
              <a:rPr kumimoji="0" lang="en-US" sz="16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 0.0 );</a:t>
            </a:r>
            <a:endParaRPr kumimoji="0" lang="fr-FR" sz="1600" b="1"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sz="16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Des appels	</a:t>
            </a:r>
            <a:r>
              <a:rPr kumimoji="0" lang="fr-FR" sz="16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fct( ‘a’ ); </a:t>
            </a:r>
            <a:r>
              <a:rPr kumimoji="0" lang="fr-FR" sz="16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sera équivalent à   fct( ‘a’, 10, 0.0 );</a:t>
            </a:r>
            <a:endParaRPr kumimoji="0" lang="fr-FR" sz="16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sz="16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fr-FR" sz="1600"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fct</a:t>
            </a:r>
            <a:r>
              <a:rPr kumimoji="0" lang="fr-FR" sz="16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‘b’, 12 )</a:t>
            </a:r>
            <a:r>
              <a:rPr kumimoji="0" lang="fr-FR" sz="16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	          </a:t>
            </a:r>
            <a:r>
              <a:rPr kumimoji="0" lang="fr-FR" sz="1600" b="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fct</a:t>
            </a:r>
            <a:r>
              <a:rPr kumimoji="0" lang="fr-FR" sz="16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‘b’, 12, 0.0 );</a:t>
            </a:r>
            <a:endParaRPr kumimoji="0" lang="fr-FR" sz="16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sz="16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fr-FR" sz="1600"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fct</a:t>
            </a:r>
            <a:r>
              <a:rPr kumimoji="0" lang="fr-FR" sz="16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(‘c’ , 14, 2);</a:t>
            </a:r>
            <a:r>
              <a:rPr kumimoji="0" lang="fr-FR" sz="16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appel normal.	</a:t>
            </a:r>
            <a:endParaRPr kumimoji="0" lang="fr-FR" sz="16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sz="16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Mais l’appel </a:t>
            </a:r>
            <a:r>
              <a:rPr kumimoji="0" lang="fr-FR" sz="1600"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fct</a:t>
            </a:r>
            <a:r>
              <a:rPr kumimoji="0" lang="fr-FR" sz="16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fr-FR" sz="16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est incorrect.</a:t>
            </a:r>
            <a:endParaRPr kumimoji="0" lang="fr-FR" sz="16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sz="16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 Arguments par défaut et transmission par référence</a:t>
            </a:r>
            <a:endParaRPr kumimoji="0" lang="fr-FR" sz="16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GB" sz="16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#include&lt;</a:t>
            </a:r>
            <a:r>
              <a:rPr kumimoji="0" lang="en-GB" sz="1600"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iostream</a:t>
            </a:r>
            <a:r>
              <a:rPr kumimoji="0" lang="en-GB" sz="16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&gt;</a:t>
            </a:r>
            <a:endParaRPr lang="en-GB" sz="1600" b="1" dirty="0">
              <a:latin typeface="Times New Roman" pitchFamily="18" charset="0"/>
              <a:ea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lang="en-GB" sz="1600" b="1" dirty="0">
                <a:latin typeface="Times New Roman" pitchFamily="18" charset="0"/>
                <a:cs typeface="Times New Roman" pitchFamily="18" charset="0"/>
              </a:rPr>
              <a:t>u</a:t>
            </a:r>
            <a:r>
              <a:rPr kumimoji="0" lang="en-GB" sz="1600" b="1" i="0" u="none" strike="noStrike" cap="none" normalizeH="0" baseline="0" dirty="0">
                <a:ln>
                  <a:noFill/>
                </a:ln>
                <a:solidFill>
                  <a:schemeClr val="tx1"/>
                </a:solidFill>
                <a:effectLst/>
                <a:latin typeface="Times New Roman" pitchFamily="18" charset="0"/>
                <a:cs typeface="Times New Roman" pitchFamily="18" charset="0"/>
              </a:rPr>
              <a:t>sing</a:t>
            </a:r>
            <a:r>
              <a:rPr kumimoji="0" lang="en-GB" sz="1600" b="1" i="0" u="none" strike="noStrike" cap="none" normalizeH="0" dirty="0">
                <a:ln>
                  <a:noFill/>
                </a:ln>
                <a:solidFill>
                  <a:schemeClr val="tx1"/>
                </a:solidFill>
                <a:effectLst/>
                <a:latin typeface="Times New Roman" pitchFamily="18" charset="0"/>
                <a:cs typeface="Times New Roman" pitchFamily="18" charset="0"/>
              </a:rPr>
              <a:t> namespace std;</a:t>
            </a:r>
            <a:endParaRPr kumimoji="0" lang="fr-FR" sz="1600" b="1"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sz="1600"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int</a:t>
            </a:r>
            <a:r>
              <a:rPr kumimoji="0" lang="fr-FR" sz="16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n;</a:t>
            </a:r>
            <a:endParaRPr kumimoji="0" lang="fr-FR" sz="1600" b="1"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lang="fr-FR" sz="1600" b="1" dirty="0" err="1">
                <a:latin typeface="Times New Roman" pitchFamily="18" charset="0"/>
                <a:ea typeface="Times New Roman" pitchFamily="18" charset="0"/>
                <a:cs typeface="Times New Roman" pitchFamily="18" charset="0"/>
              </a:rPr>
              <a:t>i</a:t>
            </a:r>
            <a:r>
              <a:rPr kumimoji="0" lang="fr-FR" sz="1600"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nt</a:t>
            </a:r>
            <a:r>
              <a:rPr kumimoji="0" lang="fr-FR" sz="16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main()</a:t>
            </a:r>
          </a:p>
          <a:p>
            <a:pPr algn="just" eaLnBrk="0" fontAlgn="base" hangingPunct="0">
              <a:spcBef>
                <a:spcPct val="0"/>
              </a:spcBef>
              <a:spcAft>
                <a:spcPct val="0"/>
              </a:spcAft>
            </a:pPr>
            <a:r>
              <a:rPr lang="fr-FR" sz="1600" b="1" dirty="0">
                <a:latin typeface="Times New Roman" pitchFamily="18" charset="0"/>
                <a:ea typeface="Times New Roman" pitchFamily="18" charset="0"/>
                <a:cs typeface="Times New Roman" pitchFamily="18" charset="0"/>
              </a:rPr>
              <a:t>{ </a:t>
            </a:r>
            <a:r>
              <a:rPr kumimoji="0" lang="en-US" sz="16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void </a:t>
            </a:r>
            <a:r>
              <a:rPr kumimoji="0" lang="en-US" sz="1600"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fct</a:t>
            </a:r>
            <a:r>
              <a:rPr kumimoji="0" lang="en-US" sz="16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en-US" sz="1600"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int</a:t>
            </a:r>
            <a:r>
              <a:rPr kumimoji="0" lang="en-US" sz="16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en-US" sz="1600"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int</a:t>
            </a:r>
            <a:r>
              <a:rPr kumimoji="0" lang="en-US" sz="16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&amp; = n ); </a:t>
            </a:r>
            <a:r>
              <a:rPr lang="fr-FR" sz="1600" b="1" dirty="0" err="1">
                <a:latin typeface="Times New Roman" pitchFamily="18" charset="0"/>
                <a:ea typeface="Times New Roman" pitchFamily="18" charset="0"/>
                <a:cs typeface="Times New Roman" pitchFamily="18" charset="0"/>
              </a:rPr>
              <a:t>int</a:t>
            </a:r>
            <a:r>
              <a:rPr lang="fr-FR" sz="1600" b="1" dirty="0">
                <a:latin typeface="Times New Roman" pitchFamily="18" charset="0"/>
                <a:ea typeface="Times New Roman" pitchFamily="18" charset="0"/>
                <a:cs typeface="Times New Roman" pitchFamily="18" charset="0"/>
              </a:rPr>
              <a:t> p;</a:t>
            </a:r>
            <a:endParaRPr lang="fr-FR" sz="1600" b="1" dirty="0">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en-US" sz="1600"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fct</a:t>
            </a:r>
            <a:r>
              <a:rPr kumimoji="0" lang="en-US" sz="16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( 10, p );</a:t>
            </a:r>
            <a:endParaRPr kumimoji="0" lang="fr-FR" sz="1600" b="1"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en-US" sz="1600"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fct</a:t>
            </a:r>
            <a:r>
              <a:rPr kumimoji="0" lang="en-US" sz="16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( 10 );</a:t>
            </a:r>
          </a:p>
          <a:p>
            <a:pPr marL="0" marR="0" lvl="0" indent="0" algn="just" defTabSz="914400" rtl="0" eaLnBrk="0" fontAlgn="base" latinLnBrk="0" hangingPunct="0">
              <a:lnSpc>
                <a:spcPct val="100000"/>
              </a:lnSpc>
              <a:spcBef>
                <a:spcPct val="0"/>
              </a:spcBef>
              <a:spcAft>
                <a:spcPct val="0"/>
              </a:spcAft>
              <a:buClrTx/>
              <a:buSzTx/>
              <a:buFontTx/>
              <a:buNone/>
              <a:tabLst/>
            </a:pPr>
            <a:r>
              <a:rPr lang="en-US" sz="1600" b="1" dirty="0">
                <a:latin typeface="Times New Roman" pitchFamily="18" charset="0"/>
                <a:cs typeface="Times New Roman" pitchFamily="18" charset="0"/>
              </a:rPr>
              <a:t>   return 1;</a:t>
            </a:r>
            <a:endParaRPr kumimoji="0" lang="fr-FR" sz="1600" b="1"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t>
            </a:r>
            <a:endParaRPr kumimoji="0" lang="fr-FR" sz="1600" b="1"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void </a:t>
            </a:r>
            <a:r>
              <a:rPr kumimoji="0" lang="en-US" sz="1600"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fct</a:t>
            </a:r>
            <a:r>
              <a:rPr kumimoji="0" lang="en-US" sz="16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en-US" sz="1600"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int</a:t>
            </a:r>
            <a:r>
              <a:rPr kumimoji="0" lang="en-US" sz="16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 </a:t>
            </a:r>
            <a:r>
              <a:rPr kumimoji="0" lang="en-US" sz="1600"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int</a:t>
            </a:r>
            <a:r>
              <a:rPr kumimoji="0" lang="en-US" sz="16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&amp;b )</a:t>
            </a:r>
            <a:endParaRPr kumimoji="0" lang="fr-FR" sz="1600" b="1"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b = a-2;</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t>
            </a:r>
            <a:endParaRPr kumimoji="0" lang="fr-FR" sz="1600" b="1"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sz="16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La notation </a:t>
            </a:r>
            <a:r>
              <a:rPr kumimoji="0" lang="fr-FR" sz="1600"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int</a:t>
            </a:r>
            <a:r>
              <a:rPr kumimoji="0" lang="fr-FR" sz="16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&amp; =n</a:t>
            </a:r>
            <a:r>
              <a:rPr kumimoji="0" lang="fr-FR" sz="16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signifie que :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sz="16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l’argument correspondant, de type </a:t>
            </a:r>
            <a:r>
              <a:rPr kumimoji="0" lang="fr-FR" sz="1600"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int</a:t>
            </a:r>
            <a:r>
              <a:rPr kumimoji="0" lang="fr-FR" sz="16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est transmis par référence,</a:t>
            </a:r>
            <a:endParaRPr kumimoji="0" lang="fr-FR" sz="16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fr-FR" sz="16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cette référence reçoit une valeur par défaut correspond à l’adresse de </a:t>
            </a:r>
            <a:r>
              <a:rPr kumimoji="0" lang="fr-FR" sz="16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n</a:t>
            </a:r>
            <a:r>
              <a:rPr kumimoji="0" lang="fr-FR" sz="16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t>
            </a:r>
            <a:endParaRPr kumimoji="0" lang="fr-FR" sz="16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tabLst/>
            </a:pPr>
            <a:r>
              <a:rPr kumimoji="0" lang="fr-FR" sz="16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Si nous avons souhaité que cet argument </a:t>
            </a:r>
            <a:r>
              <a:rPr kumimoji="0" lang="fr-FR" sz="16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transmis par référence</a:t>
            </a:r>
            <a:r>
              <a:rPr kumimoji="0" lang="fr-FR" sz="16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reçoive par défaut la valeur 3, nous aurons déclaré ainsi  </a:t>
            </a:r>
            <a:r>
              <a:rPr kumimoji="0" lang="fr-FR" sz="1600" b="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fct</a:t>
            </a:r>
            <a:r>
              <a:rPr kumimoji="0" lang="fr-FR" sz="16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 </a:t>
            </a:r>
            <a:r>
              <a:rPr kumimoji="0" lang="fr-FR" sz="1600"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void</a:t>
            </a:r>
            <a:r>
              <a:rPr kumimoji="0" lang="fr-FR" sz="16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fr-FR" sz="1600"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fct</a:t>
            </a:r>
            <a:r>
              <a:rPr kumimoji="0" lang="fr-FR" sz="16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t>
            </a:r>
            <a:r>
              <a:rPr kumimoji="0" lang="fr-FR" sz="1600"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int</a:t>
            </a:r>
            <a:r>
              <a:rPr kumimoji="0" lang="fr-FR" sz="16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fr-FR" sz="1600"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int</a:t>
            </a:r>
            <a:r>
              <a:rPr kumimoji="0" lang="fr-FR" sz="16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 3); </a:t>
            </a:r>
            <a:r>
              <a:rPr kumimoji="0" lang="fr-FR" sz="16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//erreur. C’est possible si le second argument avait reçu l’attribut </a:t>
            </a:r>
            <a:r>
              <a:rPr kumimoji="0" lang="fr-FR" sz="1600" b="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const</a:t>
            </a:r>
            <a:r>
              <a:rPr kumimoji="0" lang="fr-FR" sz="16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 </a:t>
            </a:r>
            <a:r>
              <a:rPr kumimoji="0" lang="fr-FR" sz="1600"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void</a:t>
            </a:r>
            <a:r>
              <a:rPr kumimoji="0" lang="fr-FR" sz="16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fr-FR" sz="1600"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fct</a:t>
            </a:r>
            <a:r>
              <a:rPr kumimoji="0" lang="fr-FR" sz="16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fr-FR" sz="1600"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int</a:t>
            </a:r>
            <a:r>
              <a:rPr kumimoji="0" lang="fr-FR" sz="16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fr-FR" sz="1600"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const</a:t>
            </a:r>
            <a:r>
              <a:rPr kumimoji="0" lang="fr-FR" sz="16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fr-FR" sz="1600"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int</a:t>
            </a:r>
            <a:r>
              <a:rPr kumimoji="0" lang="fr-FR" sz="16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 3) ; </a:t>
            </a:r>
            <a:r>
              <a:rPr kumimoji="0" lang="fr-FR" sz="16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correct. En effet, ceci a entraîné la création d’une variable temporaire, contenant la valeur 3, dont on aurait transmis la référence comme argument par défaut.</a:t>
            </a:r>
            <a:endParaRPr kumimoji="0" lang="fr-FR" sz="1600" b="0" i="0" u="none" strike="noStrike" cap="none" normalizeH="0" baseline="0" dirty="0">
              <a:ln>
                <a:noFill/>
              </a:ln>
              <a:solidFill>
                <a:schemeClr val="tx1"/>
              </a:solidFill>
              <a:effectLst/>
              <a:latin typeface="Times New Roman" pitchFamily="18" charset="0"/>
              <a:cs typeface="Times New Roman" pitchFamily="18" charset="0"/>
            </a:endParaRPr>
          </a:p>
        </p:txBody>
      </p:sp>
      <p:sp>
        <p:nvSpPr>
          <p:cNvPr id="3" name="Espace réservé du numéro de diapositive 2"/>
          <p:cNvSpPr>
            <a:spLocks noGrp="1"/>
          </p:cNvSpPr>
          <p:nvPr>
            <p:ph type="sldNum" sz="quarter" idx="12"/>
          </p:nvPr>
        </p:nvSpPr>
        <p:spPr/>
        <p:txBody>
          <a:bodyPr/>
          <a:lstStyle/>
          <a:p>
            <a:fld id="{6E8258A7-CA86-481B-9088-7761BD1AC277}" type="slidenum">
              <a:rPr lang="fr-FR" smtClean="0"/>
              <a:pPr/>
              <a:t>13</a:t>
            </a:fld>
            <a:endParaRPr lang="fr-F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1"/>
          <p:cNvSpPr>
            <a:spLocks noChangeArrowheads="1"/>
          </p:cNvSpPr>
          <p:nvPr/>
        </p:nvSpPr>
        <p:spPr bwMode="auto">
          <a:xfrm>
            <a:off x="0" y="88069"/>
            <a:ext cx="9144000" cy="655564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fr-FR" sz="2000" i="1"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b) Arguments par défaut et transmission par pointeur</a:t>
            </a:r>
            <a:endParaRPr lang="fr-FR" sz="2000" i="1" dirty="0">
              <a:latin typeface="Times New Roman" pitchFamily="18" charset="0"/>
              <a:cs typeface="Times New Roman" pitchFamily="18" charset="0"/>
            </a:endParaRPr>
          </a:p>
          <a:p>
            <a:pPr hangingPunct="0"/>
            <a:r>
              <a:rPr lang="en-GB" sz="2000" b="1" dirty="0">
                <a:latin typeface="Times New Roman" pitchFamily="18" charset="0"/>
                <a:cs typeface="Times New Roman" pitchFamily="18" charset="0"/>
              </a:rPr>
              <a:t>#include&lt;</a:t>
            </a:r>
            <a:r>
              <a:rPr lang="en-GB" sz="2000" b="1" dirty="0" err="1">
                <a:latin typeface="Times New Roman" pitchFamily="18" charset="0"/>
                <a:cs typeface="Times New Roman" pitchFamily="18" charset="0"/>
              </a:rPr>
              <a:t>iostream</a:t>
            </a:r>
            <a:r>
              <a:rPr lang="en-GB" sz="2000" b="1" dirty="0">
                <a:latin typeface="Times New Roman" pitchFamily="18" charset="0"/>
                <a:cs typeface="Times New Roman" pitchFamily="18" charset="0"/>
              </a:rPr>
              <a:t>&gt;</a:t>
            </a:r>
          </a:p>
          <a:p>
            <a:pPr hangingPunct="0"/>
            <a:r>
              <a:rPr lang="en-GB" sz="2000" b="1" dirty="0">
                <a:latin typeface="Times New Roman" pitchFamily="18" charset="0"/>
                <a:cs typeface="Times New Roman" pitchFamily="18" charset="0"/>
              </a:rPr>
              <a:t>using namespace std;</a:t>
            </a:r>
            <a:endParaRPr lang="fr-FR" sz="2000" b="1" dirty="0">
              <a:latin typeface="Times New Roman" pitchFamily="18" charset="0"/>
              <a:cs typeface="Times New Roman" pitchFamily="18" charset="0"/>
            </a:endParaRPr>
          </a:p>
          <a:p>
            <a:pPr hangingPunct="0"/>
            <a:r>
              <a:rPr lang="fr-FR" sz="2000" b="1" dirty="0" err="1">
                <a:latin typeface="Times New Roman" pitchFamily="18" charset="0"/>
                <a:cs typeface="Times New Roman" pitchFamily="18" charset="0"/>
              </a:rPr>
              <a:t>int</a:t>
            </a:r>
            <a:r>
              <a:rPr lang="fr-FR" sz="2000" b="1" dirty="0">
                <a:latin typeface="Times New Roman" pitchFamily="18" charset="0"/>
                <a:cs typeface="Times New Roman" pitchFamily="18" charset="0"/>
              </a:rPr>
              <a:t> n; </a:t>
            </a:r>
          </a:p>
          <a:p>
            <a:pPr hangingPunct="0"/>
            <a:r>
              <a:rPr lang="fr-FR" sz="2000" b="1" dirty="0" err="1">
                <a:latin typeface="Times New Roman" pitchFamily="18" charset="0"/>
                <a:cs typeface="Times New Roman" pitchFamily="18" charset="0"/>
              </a:rPr>
              <a:t>int</a:t>
            </a:r>
            <a:r>
              <a:rPr lang="fr-FR" sz="2000" b="1" dirty="0">
                <a:latin typeface="Times New Roman" pitchFamily="18" charset="0"/>
                <a:cs typeface="Times New Roman" pitchFamily="18" charset="0"/>
              </a:rPr>
              <a:t> main()</a:t>
            </a:r>
          </a:p>
          <a:p>
            <a:pPr hangingPunct="0"/>
            <a:r>
              <a:rPr lang="fr-FR" sz="2000" b="1" dirty="0">
                <a:latin typeface="Times New Roman" pitchFamily="18" charset="0"/>
                <a:cs typeface="Times New Roman" pitchFamily="18" charset="0"/>
              </a:rPr>
              <a:t>{ </a:t>
            </a:r>
            <a:r>
              <a:rPr lang="en-GB" sz="2000" b="1" dirty="0">
                <a:latin typeface="Times New Roman" pitchFamily="18" charset="0"/>
                <a:cs typeface="Times New Roman" pitchFamily="18" charset="0"/>
              </a:rPr>
              <a:t>void </a:t>
            </a:r>
            <a:r>
              <a:rPr lang="en-GB" sz="2000" b="1" dirty="0" err="1">
                <a:latin typeface="Times New Roman" pitchFamily="18" charset="0"/>
                <a:cs typeface="Times New Roman" pitchFamily="18" charset="0"/>
              </a:rPr>
              <a:t>fct</a:t>
            </a:r>
            <a:r>
              <a:rPr lang="en-GB" sz="2000" b="1" dirty="0">
                <a:latin typeface="Times New Roman" pitchFamily="18" charset="0"/>
                <a:cs typeface="Times New Roman" pitchFamily="18" charset="0"/>
              </a:rPr>
              <a:t>(</a:t>
            </a:r>
            <a:r>
              <a:rPr lang="en-GB" sz="2000" b="1" dirty="0" err="1">
                <a:latin typeface="Times New Roman" pitchFamily="18" charset="0"/>
                <a:cs typeface="Times New Roman" pitchFamily="18" charset="0"/>
              </a:rPr>
              <a:t>int</a:t>
            </a:r>
            <a:r>
              <a:rPr lang="en-GB" sz="2000" b="1" dirty="0">
                <a:latin typeface="Times New Roman" pitchFamily="18" charset="0"/>
                <a:cs typeface="Times New Roman" pitchFamily="18" charset="0"/>
              </a:rPr>
              <a:t>, </a:t>
            </a:r>
            <a:r>
              <a:rPr lang="en-GB" sz="2000" b="1" dirty="0" err="1">
                <a:latin typeface="Times New Roman" pitchFamily="18" charset="0"/>
                <a:cs typeface="Times New Roman" pitchFamily="18" charset="0"/>
              </a:rPr>
              <a:t>int</a:t>
            </a:r>
            <a:r>
              <a:rPr lang="en-GB" sz="2000" b="1" dirty="0">
                <a:latin typeface="Times New Roman" pitchFamily="18" charset="0"/>
                <a:cs typeface="Times New Roman" pitchFamily="18" charset="0"/>
              </a:rPr>
              <a:t>* =&amp;n); </a:t>
            </a:r>
            <a:r>
              <a:rPr lang="fr-FR" sz="2000" b="1" dirty="0" err="1">
                <a:latin typeface="Times New Roman" pitchFamily="18" charset="0"/>
                <a:cs typeface="Times New Roman" pitchFamily="18" charset="0"/>
              </a:rPr>
              <a:t>int</a:t>
            </a:r>
            <a:r>
              <a:rPr lang="fr-FR" sz="2000" b="1" dirty="0">
                <a:latin typeface="Times New Roman" pitchFamily="18" charset="0"/>
                <a:cs typeface="Times New Roman" pitchFamily="18" charset="0"/>
              </a:rPr>
              <a:t> p;</a:t>
            </a:r>
          </a:p>
          <a:p>
            <a:pPr hangingPunct="0"/>
            <a:r>
              <a:rPr lang="en-GB" sz="2000" b="1" dirty="0">
                <a:latin typeface="Times New Roman" pitchFamily="18" charset="0"/>
                <a:cs typeface="Times New Roman" pitchFamily="18" charset="0"/>
              </a:rPr>
              <a:t>   </a:t>
            </a:r>
            <a:r>
              <a:rPr lang="en-GB" sz="2000" b="1" dirty="0" err="1">
                <a:latin typeface="Times New Roman" pitchFamily="18" charset="0"/>
                <a:cs typeface="Times New Roman" pitchFamily="18" charset="0"/>
              </a:rPr>
              <a:t>fct</a:t>
            </a:r>
            <a:r>
              <a:rPr lang="en-GB" sz="2000" b="1" dirty="0">
                <a:latin typeface="Times New Roman" pitchFamily="18" charset="0"/>
                <a:cs typeface="Times New Roman" pitchFamily="18" charset="0"/>
              </a:rPr>
              <a:t>(10, &amp;p);</a:t>
            </a:r>
            <a:endParaRPr lang="fr-FR" sz="2000" b="1" dirty="0">
              <a:latin typeface="Times New Roman" pitchFamily="18" charset="0"/>
              <a:cs typeface="Times New Roman" pitchFamily="18" charset="0"/>
            </a:endParaRPr>
          </a:p>
          <a:p>
            <a:pPr hangingPunct="0"/>
            <a:r>
              <a:rPr lang="en-GB" sz="2000" b="1" dirty="0">
                <a:latin typeface="Times New Roman" pitchFamily="18" charset="0"/>
                <a:cs typeface="Times New Roman" pitchFamily="18" charset="0"/>
              </a:rPr>
              <a:t>   </a:t>
            </a:r>
            <a:r>
              <a:rPr lang="en-GB" sz="2000" b="1" dirty="0" err="1">
                <a:latin typeface="Times New Roman" pitchFamily="18" charset="0"/>
                <a:cs typeface="Times New Roman" pitchFamily="18" charset="0"/>
              </a:rPr>
              <a:t>fct</a:t>
            </a:r>
            <a:r>
              <a:rPr lang="en-GB" sz="2000" b="1" dirty="0">
                <a:latin typeface="Times New Roman" pitchFamily="18" charset="0"/>
                <a:cs typeface="Times New Roman" pitchFamily="18" charset="0"/>
              </a:rPr>
              <a:t>(10);</a:t>
            </a:r>
          </a:p>
          <a:p>
            <a:pPr hangingPunct="0"/>
            <a:r>
              <a:rPr lang="en-GB" sz="2000" b="1" dirty="0">
                <a:latin typeface="Times New Roman" pitchFamily="18" charset="0"/>
                <a:cs typeface="Times New Roman" pitchFamily="18" charset="0"/>
              </a:rPr>
              <a:t>   return 1; </a:t>
            </a:r>
          </a:p>
          <a:p>
            <a:pPr hangingPunct="0"/>
            <a:r>
              <a:rPr lang="en-GB" sz="2000" b="1" dirty="0">
                <a:latin typeface="Times New Roman" pitchFamily="18" charset="0"/>
                <a:cs typeface="Times New Roman" pitchFamily="18" charset="0"/>
              </a:rPr>
              <a:t> }</a:t>
            </a:r>
            <a:endParaRPr lang="fr-FR" sz="2000" b="1" dirty="0">
              <a:latin typeface="Times New Roman" pitchFamily="18" charset="0"/>
              <a:cs typeface="Times New Roman" pitchFamily="18" charset="0"/>
            </a:endParaRPr>
          </a:p>
          <a:p>
            <a:pPr hangingPunct="0"/>
            <a:r>
              <a:rPr lang="en-GB" sz="2000" b="1" dirty="0">
                <a:latin typeface="Times New Roman" pitchFamily="18" charset="0"/>
                <a:cs typeface="Times New Roman" pitchFamily="18" charset="0"/>
              </a:rPr>
              <a:t>void </a:t>
            </a:r>
            <a:r>
              <a:rPr lang="en-GB" sz="2000" b="1" dirty="0" err="1">
                <a:latin typeface="Times New Roman" pitchFamily="18" charset="0"/>
                <a:cs typeface="Times New Roman" pitchFamily="18" charset="0"/>
              </a:rPr>
              <a:t>fct</a:t>
            </a:r>
            <a:r>
              <a:rPr lang="en-GB" sz="2000" b="1" dirty="0">
                <a:latin typeface="Times New Roman" pitchFamily="18" charset="0"/>
                <a:cs typeface="Times New Roman" pitchFamily="18" charset="0"/>
              </a:rPr>
              <a:t>( </a:t>
            </a:r>
            <a:r>
              <a:rPr lang="en-GB" sz="2000" b="1" dirty="0" err="1">
                <a:latin typeface="Times New Roman" pitchFamily="18" charset="0"/>
                <a:cs typeface="Times New Roman" pitchFamily="18" charset="0"/>
              </a:rPr>
              <a:t>int</a:t>
            </a:r>
            <a:r>
              <a:rPr lang="en-GB" sz="2000" b="1" dirty="0">
                <a:latin typeface="Times New Roman" pitchFamily="18" charset="0"/>
                <a:cs typeface="Times New Roman" pitchFamily="18" charset="0"/>
              </a:rPr>
              <a:t> a, </a:t>
            </a:r>
            <a:r>
              <a:rPr lang="en-GB" sz="2000" b="1" dirty="0" err="1">
                <a:latin typeface="Times New Roman" pitchFamily="18" charset="0"/>
                <a:cs typeface="Times New Roman" pitchFamily="18" charset="0"/>
              </a:rPr>
              <a:t>int</a:t>
            </a:r>
            <a:r>
              <a:rPr lang="en-GB" sz="2000" b="1" dirty="0">
                <a:latin typeface="Times New Roman" pitchFamily="18" charset="0"/>
                <a:cs typeface="Times New Roman" pitchFamily="18" charset="0"/>
              </a:rPr>
              <a:t> *</a:t>
            </a:r>
            <a:r>
              <a:rPr lang="en-GB" sz="2000" b="1" dirty="0" err="1">
                <a:latin typeface="Times New Roman" pitchFamily="18" charset="0"/>
                <a:cs typeface="Times New Roman" pitchFamily="18" charset="0"/>
              </a:rPr>
              <a:t>adb</a:t>
            </a:r>
            <a:r>
              <a:rPr lang="en-GB" sz="2000" b="1" dirty="0">
                <a:latin typeface="Times New Roman" pitchFamily="18" charset="0"/>
                <a:cs typeface="Times New Roman" pitchFamily="18" charset="0"/>
              </a:rPr>
              <a:t> )</a:t>
            </a:r>
            <a:endParaRPr lang="fr-FR" sz="2000" b="1" dirty="0">
              <a:latin typeface="Times New Roman" pitchFamily="18" charset="0"/>
              <a:cs typeface="Times New Roman" pitchFamily="18" charset="0"/>
            </a:endParaRPr>
          </a:p>
          <a:p>
            <a:pPr hangingPunct="0"/>
            <a:r>
              <a:rPr lang="en-GB" sz="2000" b="1" dirty="0">
                <a:latin typeface="Times New Roman" pitchFamily="18" charset="0"/>
                <a:cs typeface="Times New Roman" pitchFamily="18" charset="0"/>
              </a:rPr>
              <a:t>{ *</a:t>
            </a:r>
            <a:r>
              <a:rPr lang="en-GB" sz="2000" b="1" dirty="0" err="1">
                <a:latin typeface="Times New Roman" pitchFamily="18" charset="0"/>
                <a:cs typeface="Times New Roman" pitchFamily="18" charset="0"/>
              </a:rPr>
              <a:t>adb</a:t>
            </a:r>
            <a:r>
              <a:rPr lang="en-GB" sz="2000" b="1" dirty="0">
                <a:latin typeface="Times New Roman" pitchFamily="18" charset="0"/>
                <a:cs typeface="Times New Roman" pitchFamily="18" charset="0"/>
              </a:rPr>
              <a:t> = a-2;</a:t>
            </a:r>
          </a:p>
          <a:p>
            <a:pPr hangingPunct="0"/>
            <a:r>
              <a:rPr lang="en-GB" sz="2000" b="1" dirty="0">
                <a:latin typeface="Times New Roman" pitchFamily="18" charset="0"/>
                <a:cs typeface="Times New Roman" pitchFamily="18" charset="0"/>
              </a:rPr>
              <a:t> }</a:t>
            </a:r>
            <a:r>
              <a:rPr lang="fr-FR" sz="2000" b="1" dirty="0">
                <a:latin typeface="Times New Roman" pitchFamily="18" charset="0"/>
                <a:cs typeface="Times New Roman" pitchFamily="18" charset="0"/>
              </a:rPr>
              <a:t> </a:t>
            </a:r>
          </a:p>
          <a:p>
            <a:pPr hangingPunct="0"/>
            <a:endParaRPr lang="fr-FR" sz="2000" dirty="0">
              <a:latin typeface="Times New Roman" pitchFamily="18" charset="0"/>
              <a:cs typeface="Times New Roman" pitchFamily="18" charset="0"/>
            </a:endParaRPr>
          </a:p>
          <a:p>
            <a:pPr hangingPunct="0"/>
            <a:r>
              <a:rPr lang="fr-FR" sz="2000" b="1" dirty="0">
                <a:latin typeface="Times New Roman" pitchFamily="18" charset="0"/>
                <a:cs typeface="Times New Roman" pitchFamily="18" charset="0"/>
              </a:rPr>
              <a:t>3.6. Surcharge de fonctions</a:t>
            </a:r>
            <a:endParaRPr lang="fr-FR" sz="2000" dirty="0">
              <a:latin typeface="Times New Roman" pitchFamily="18" charset="0"/>
              <a:cs typeface="Times New Roman" pitchFamily="18" charset="0"/>
            </a:endParaRPr>
          </a:p>
          <a:p>
            <a:pPr hangingPunct="0"/>
            <a:r>
              <a:rPr lang="fr-FR" sz="2000" dirty="0">
                <a:latin typeface="Times New Roman" pitchFamily="18" charset="0"/>
                <a:cs typeface="Times New Roman" pitchFamily="18" charset="0"/>
              </a:rPr>
              <a:t>Un même symbole possède plusieurs significations différentes, le choix de l’une des significations se faisant en fonction du </a:t>
            </a:r>
            <a:r>
              <a:rPr lang="fr-FR" sz="2000" b="1" dirty="0">
                <a:latin typeface="Times New Roman" pitchFamily="18" charset="0"/>
                <a:cs typeface="Times New Roman" pitchFamily="18" charset="0"/>
              </a:rPr>
              <a:t>contexte</a:t>
            </a:r>
            <a:r>
              <a:rPr lang="fr-FR" sz="2000" dirty="0">
                <a:latin typeface="Times New Roman" pitchFamily="18" charset="0"/>
                <a:cs typeface="Times New Roman" pitchFamily="18" charset="0"/>
              </a:rPr>
              <a:t>. </a:t>
            </a:r>
          </a:p>
          <a:p>
            <a:pPr hangingPunct="0"/>
            <a:r>
              <a:rPr lang="fr-FR" sz="2000" dirty="0">
                <a:latin typeface="Times New Roman" pitchFamily="18" charset="0"/>
                <a:cs typeface="Times New Roman" pitchFamily="18" charset="0"/>
              </a:rPr>
              <a:t>Exemple : </a:t>
            </a:r>
            <a:r>
              <a:rPr lang="fr-FR" sz="2000" b="1" dirty="0" err="1">
                <a:latin typeface="Times New Roman" pitchFamily="18" charset="0"/>
                <a:cs typeface="Times New Roman" pitchFamily="18" charset="0"/>
              </a:rPr>
              <a:t>int</a:t>
            </a:r>
            <a:r>
              <a:rPr lang="fr-FR" sz="2000" b="1" dirty="0">
                <a:latin typeface="Times New Roman" pitchFamily="18" charset="0"/>
                <a:cs typeface="Times New Roman" pitchFamily="18" charset="0"/>
              </a:rPr>
              <a:t> puissance(</a:t>
            </a:r>
            <a:r>
              <a:rPr lang="fr-FR" sz="2000" b="1" dirty="0" err="1">
                <a:latin typeface="Times New Roman" pitchFamily="18" charset="0"/>
                <a:cs typeface="Times New Roman" pitchFamily="18" charset="0"/>
              </a:rPr>
              <a:t>int</a:t>
            </a:r>
            <a:r>
              <a:rPr lang="fr-FR" sz="2000" b="1" dirty="0">
                <a:latin typeface="Times New Roman" pitchFamily="18" charset="0"/>
                <a:cs typeface="Times New Roman" pitchFamily="18" charset="0"/>
              </a:rPr>
              <a:t>, </a:t>
            </a:r>
            <a:r>
              <a:rPr lang="fr-FR" sz="2000" b="1" dirty="0" err="1">
                <a:latin typeface="Times New Roman" pitchFamily="18" charset="0"/>
                <a:cs typeface="Times New Roman" pitchFamily="18" charset="0"/>
              </a:rPr>
              <a:t>int</a:t>
            </a:r>
            <a:r>
              <a:rPr lang="fr-FR" sz="2000" b="1" dirty="0">
                <a:latin typeface="Times New Roman" pitchFamily="18" charset="0"/>
                <a:cs typeface="Times New Roman" pitchFamily="18" charset="0"/>
              </a:rPr>
              <a:t>)</a:t>
            </a:r>
            <a:r>
              <a:rPr lang="fr-FR" sz="2000" dirty="0">
                <a:latin typeface="Times New Roman" pitchFamily="18" charset="0"/>
                <a:cs typeface="Times New Roman" pitchFamily="18" charset="0"/>
              </a:rPr>
              <a:t> et </a:t>
            </a:r>
            <a:r>
              <a:rPr lang="fr-FR" sz="2000" b="1" dirty="0">
                <a:latin typeface="Times New Roman" pitchFamily="18" charset="0"/>
                <a:cs typeface="Times New Roman" pitchFamily="18" charset="0"/>
              </a:rPr>
              <a:t>double puissance(double, double).</a:t>
            </a:r>
            <a:endParaRPr lang="fr-FR" sz="2000" dirty="0">
              <a:latin typeface="Times New Roman" pitchFamily="18" charset="0"/>
              <a:cs typeface="Times New Roman" pitchFamily="18" charset="0"/>
            </a:endParaRPr>
          </a:p>
          <a:p>
            <a:pPr hangingPunct="0"/>
            <a:r>
              <a:rPr lang="fr-FR" sz="2000" dirty="0">
                <a:latin typeface="Times New Roman" pitchFamily="18" charset="0"/>
                <a:cs typeface="Times New Roman" pitchFamily="18" charset="0"/>
              </a:rPr>
              <a:t>Les 2 fonctions ayant une implémentation  différente suivant le type de données, le compilateur choisit en fonction de types de données. </a:t>
            </a:r>
          </a:p>
          <a:p>
            <a:pPr hangingPunct="0"/>
            <a:r>
              <a:rPr lang="fr-FR" sz="2000" dirty="0">
                <a:latin typeface="Times New Roman" pitchFamily="18" charset="0"/>
                <a:cs typeface="Times New Roman" pitchFamily="18" charset="0"/>
              </a:rPr>
              <a:t>On peut même surcharger les opérateurs classiques du langage </a:t>
            </a:r>
            <a:r>
              <a:rPr lang="fr-FR" sz="2000" b="1" dirty="0">
                <a:latin typeface="Times New Roman" pitchFamily="18" charset="0"/>
                <a:cs typeface="Times New Roman" pitchFamily="18" charset="0"/>
              </a:rPr>
              <a:t>C</a:t>
            </a:r>
            <a:r>
              <a:rPr lang="fr-FR" sz="2000" dirty="0">
                <a:latin typeface="Times New Roman" pitchFamily="18" charset="0"/>
                <a:cs typeface="Times New Roman" pitchFamily="18" charset="0"/>
              </a:rPr>
              <a:t>.</a:t>
            </a:r>
          </a:p>
        </p:txBody>
      </p:sp>
      <p:sp>
        <p:nvSpPr>
          <p:cNvPr id="3" name="Espace réservé du numéro de diapositive 2"/>
          <p:cNvSpPr>
            <a:spLocks noGrp="1"/>
          </p:cNvSpPr>
          <p:nvPr>
            <p:ph type="sldNum" sz="quarter" idx="12"/>
          </p:nvPr>
        </p:nvSpPr>
        <p:spPr/>
        <p:txBody>
          <a:bodyPr/>
          <a:lstStyle/>
          <a:p>
            <a:fld id="{6E8258A7-CA86-481B-9088-7761BD1AC277}" type="slidenum">
              <a:rPr lang="fr-FR" smtClean="0"/>
              <a:pPr/>
              <a:t>14</a:t>
            </a:fld>
            <a:endParaRPr lang="fr-F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1"/>
          <p:cNvSpPr>
            <a:spLocks noChangeArrowheads="1"/>
          </p:cNvSpPr>
          <p:nvPr/>
        </p:nvSpPr>
        <p:spPr bwMode="auto">
          <a:xfrm>
            <a:off x="0" y="214290"/>
            <a:ext cx="9144000" cy="649408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fr-FR" sz="2000" b="1"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Mise en </a:t>
            </a:r>
            <a:r>
              <a:rPr lang="fr-FR" sz="2000" b="1" dirty="0">
                <a:latin typeface="Times New Roman" pitchFamily="18" charset="0"/>
                <a:ea typeface="Times New Roman" pitchFamily="18" charset="0"/>
                <a:cs typeface="Times New Roman" pitchFamily="18" charset="0"/>
              </a:rPr>
              <a:t>œ</a:t>
            </a:r>
            <a:r>
              <a:rPr kumimoji="0" lang="fr-FR" sz="2000" b="1"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uvre de la surcharge de fonctions</a:t>
            </a:r>
            <a:endParaRPr kumimoji="0" lang="fr-FR" sz="2000" b="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sz="20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Définir et utiliser 2 fonctions nommées toutes les deux </a:t>
            </a:r>
            <a:r>
              <a:rPr kumimoji="0" lang="fr-FR" sz="2000" b="1"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sosie</a:t>
            </a:r>
            <a:r>
              <a:rPr kumimoji="0" lang="fr-FR" sz="20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Le premier a un argument de type </a:t>
            </a:r>
            <a:r>
              <a:rPr kumimoji="0" lang="fr-FR" sz="20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entier </a:t>
            </a:r>
            <a:r>
              <a:rPr kumimoji="0" lang="fr-FR" sz="20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et le second de type </a:t>
            </a:r>
            <a:r>
              <a:rPr kumimoji="0" lang="fr-FR" sz="20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réel</a:t>
            </a:r>
            <a:r>
              <a:rPr kumimoji="0" lang="fr-FR" sz="20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t>
            </a:r>
          </a:p>
          <a:p>
            <a:pPr hangingPunct="0"/>
            <a:r>
              <a:rPr lang="en-US" sz="2000" b="1" dirty="0">
                <a:latin typeface="Times New Roman" pitchFamily="18" charset="0"/>
                <a:cs typeface="Times New Roman" pitchFamily="18" charset="0"/>
              </a:rPr>
              <a:t>#include&lt;</a:t>
            </a:r>
            <a:r>
              <a:rPr lang="en-US" sz="2000" b="1" dirty="0" err="1">
                <a:latin typeface="Times New Roman" pitchFamily="18" charset="0"/>
                <a:cs typeface="Times New Roman" pitchFamily="18" charset="0"/>
              </a:rPr>
              <a:t>iostream</a:t>
            </a:r>
            <a:r>
              <a:rPr lang="en-US" sz="2000" b="1" dirty="0">
                <a:latin typeface="Times New Roman" pitchFamily="18" charset="0"/>
                <a:cs typeface="Times New Roman" pitchFamily="18" charset="0"/>
              </a:rPr>
              <a:t>&gt;</a:t>
            </a:r>
          </a:p>
          <a:p>
            <a:pPr hangingPunct="0"/>
            <a:r>
              <a:rPr lang="en-US" sz="2000" b="1" dirty="0">
                <a:latin typeface="Times New Roman" pitchFamily="18" charset="0"/>
                <a:cs typeface="Times New Roman" pitchFamily="18" charset="0"/>
              </a:rPr>
              <a:t>using namespace std;</a:t>
            </a:r>
            <a:endParaRPr lang="fr-FR" sz="2000" b="1" dirty="0">
              <a:latin typeface="Times New Roman" pitchFamily="18" charset="0"/>
              <a:cs typeface="Times New Roman" pitchFamily="18" charset="0"/>
            </a:endParaRPr>
          </a:p>
          <a:p>
            <a:pPr hangingPunct="0"/>
            <a:r>
              <a:rPr lang="en-GB" sz="2000" b="1" dirty="0">
                <a:latin typeface="Times New Roman" pitchFamily="18" charset="0"/>
                <a:cs typeface="Times New Roman" pitchFamily="18" charset="0"/>
              </a:rPr>
              <a:t>void </a:t>
            </a:r>
            <a:r>
              <a:rPr lang="en-GB" sz="2000" b="1" dirty="0" err="1">
                <a:latin typeface="Times New Roman" pitchFamily="18" charset="0"/>
                <a:cs typeface="Times New Roman" pitchFamily="18" charset="0"/>
              </a:rPr>
              <a:t>sosie</a:t>
            </a:r>
            <a:r>
              <a:rPr lang="en-GB" sz="2000" b="1" dirty="0">
                <a:latin typeface="Times New Roman" pitchFamily="18" charset="0"/>
                <a:cs typeface="Times New Roman" pitchFamily="18" charset="0"/>
              </a:rPr>
              <a:t>(</a:t>
            </a:r>
            <a:r>
              <a:rPr lang="en-GB" sz="2000" b="1" dirty="0" err="1">
                <a:latin typeface="Times New Roman" pitchFamily="18" charset="0"/>
                <a:cs typeface="Times New Roman" pitchFamily="18" charset="0"/>
              </a:rPr>
              <a:t>int</a:t>
            </a:r>
            <a:r>
              <a:rPr lang="en-GB" sz="2000" b="1" dirty="0">
                <a:latin typeface="Times New Roman" pitchFamily="18" charset="0"/>
                <a:cs typeface="Times New Roman" pitchFamily="18" charset="0"/>
              </a:rPr>
              <a:t>);</a:t>
            </a:r>
            <a:endParaRPr lang="fr-FR" sz="2000" b="1" dirty="0">
              <a:latin typeface="Times New Roman" pitchFamily="18" charset="0"/>
              <a:cs typeface="Times New Roman" pitchFamily="18" charset="0"/>
            </a:endParaRPr>
          </a:p>
          <a:p>
            <a:pPr hangingPunct="0"/>
            <a:r>
              <a:rPr lang="fr-FR" sz="2000" b="1" dirty="0" err="1">
                <a:latin typeface="Times New Roman" pitchFamily="18" charset="0"/>
                <a:cs typeface="Times New Roman" pitchFamily="18" charset="0"/>
              </a:rPr>
              <a:t>void</a:t>
            </a:r>
            <a:r>
              <a:rPr lang="fr-FR" sz="2000" b="1" dirty="0">
                <a:latin typeface="Times New Roman" pitchFamily="18" charset="0"/>
                <a:cs typeface="Times New Roman" pitchFamily="18" charset="0"/>
              </a:rPr>
              <a:t> sosie(double);</a:t>
            </a:r>
          </a:p>
          <a:p>
            <a:pPr hangingPunct="0"/>
            <a:r>
              <a:rPr lang="fr-FR" sz="2000" b="1" dirty="0" err="1">
                <a:latin typeface="Times New Roman" pitchFamily="18" charset="0"/>
                <a:cs typeface="Times New Roman" pitchFamily="18" charset="0"/>
              </a:rPr>
              <a:t>int</a:t>
            </a:r>
            <a:r>
              <a:rPr lang="fr-FR" sz="2000" b="1" dirty="0">
                <a:latin typeface="Times New Roman" pitchFamily="18" charset="0"/>
                <a:cs typeface="Times New Roman" pitchFamily="18" charset="0"/>
              </a:rPr>
              <a:t> main()</a:t>
            </a:r>
          </a:p>
          <a:p>
            <a:pPr hangingPunct="0"/>
            <a:r>
              <a:rPr lang="fr-FR" sz="2000" b="1" dirty="0">
                <a:latin typeface="Times New Roman" pitchFamily="18" charset="0"/>
                <a:cs typeface="Times New Roman" pitchFamily="18" charset="0"/>
              </a:rPr>
              <a:t>{ </a:t>
            </a:r>
            <a:r>
              <a:rPr lang="fr-FR" sz="2000" b="1" dirty="0" err="1">
                <a:latin typeface="Times New Roman" pitchFamily="18" charset="0"/>
                <a:cs typeface="Times New Roman" pitchFamily="18" charset="0"/>
              </a:rPr>
              <a:t>int</a:t>
            </a:r>
            <a:r>
              <a:rPr lang="fr-FR" sz="2000" b="1" dirty="0">
                <a:latin typeface="Times New Roman" pitchFamily="18" charset="0"/>
                <a:cs typeface="Times New Roman" pitchFamily="18" charset="0"/>
              </a:rPr>
              <a:t> n=5, p; double x=2.5;</a:t>
            </a:r>
          </a:p>
          <a:p>
            <a:pPr hangingPunct="0"/>
            <a:r>
              <a:rPr lang="fr-FR" sz="2000" b="1" dirty="0">
                <a:latin typeface="Times New Roman" pitchFamily="18" charset="0"/>
                <a:cs typeface="Times New Roman" pitchFamily="18" charset="0"/>
              </a:rPr>
              <a:t>   </a:t>
            </a:r>
            <a:r>
              <a:rPr lang="de-DE" sz="2000" b="1" dirty="0" err="1">
                <a:latin typeface="Times New Roman" pitchFamily="18" charset="0"/>
                <a:cs typeface="Times New Roman" pitchFamily="18" charset="0"/>
              </a:rPr>
              <a:t>sosie</a:t>
            </a:r>
            <a:r>
              <a:rPr lang="de-DE" sz="2000" b="1" dirty="0">
                <a:latin typeface="Times New Roman" pitchFamily="18" charset="0"/>
                <a:cs typeface="Times New Roman" pitchFamily="18" charset="0"/>
              </a:rPr>
              <a:t>(n); </a:t>
            </a:r>
            <a:r>
              <a:rPr lang="de-DE" sz="2000" b="1" dirty="0" err="1">
                <a:latin typeface="Times New Roman" pitchFamily="18" charset="0"/>
                <a:cs typeface="Times New Roman" pitchFamily="18" charset="0"/>
              </a:rPr>
              <a:t>sosie</a:t>
            </a:r>
            <a:r>
              <a:rPr lang="de-DE" sz="2000" b="1" dirty="0">
                <a:latin typeface="Times New Roman" pitchFamily="18" charset="0"/>
                <a:cs typeface="Times New Roman" pitchFamily="18" charset="0"/>
              </a:rPr>
              <a:t>(x);</a:t>
            </a:r>
          </a:p>
          <a:p>
            <a:pPr hangingPunct="0"/>
            <a:r>
              <a:rPr lang="de-DE" sz="2000" b="1" dirty="0">
                <a:latin typeface="Times New Roman" pitchFamily="18" charset="0"/>
                <a:cs typeface="Times New Roman" pitchFamily="18" charset="0"/>
              </a:rPr>
              <a:t>   </a:t>
            </a:r>
            <a:r>
              <a:rPr lang="de-DE" sz="2000" b="1" dirty="0" err="1">
                <a:latin typeface="Times New Roman" pitchFamily="18" charset="0"/>
                <a:cs typeface="Times New Roman" pitchFamily="18" charset="0"/>
              </a:rPr>
              <a:t>return</a:t>
            </a:r>
            <a:r>
              <a:rPr lang="de-DE" sz="2000" b="1" dirty="0">
                <a:latin typeface="Times New Roman" pitchFamily="18" charset="0"/>
                <a:cs typeface="Times New Roman" pitchFamily="18" charset="0"/>
              </a:rPr>
              <a:t> 1;</a:t>
            </a:r>
            <a:endParaRPr lang="fr-FR" sz="2000" b="1" dirty="0">
              <a:latin typeface="Times New Roman" pitchFamily="18" charset="0"/>
              <a:cs typeface="Times New Roman" pitchFamily="18" charset="0"/>
            </a:endParaRPr>
          </a:p>
          <a:p>
            <a:pPr hangingPunct="0"/>
            <a:r>
              <a:rPr lang="de-DE" sz="2000" b="1" dirty="0">
                <a:latin typeface="Times New Roman" pitchFamily="18" charset="0"/>
                <a:cs typeface="Times New Roman" pitchFamily="18" charset="0"/>
              </a:rPr>
              <a:t>}</a:t>
            </a:r>
            <a:endParaRPr lang="fr-FR" sz="2000" b="1" dirty="0">
              <a:latin typeface="Times New Roman" pitchFamily="18" charset="0"/>
              <a:cs typeface="Times New Roman" pitchFamily="18" charset="0"/>
            </a:endParaRPr>
          </a:p>
          <a:p>
            <a:pPr hangingPunct="0"/>
            <a:r>
              <a:rPr lang="de-DE" sz="2000" b="1" dirty="0" err="1">
                <a:latin typeface="Times New Roman" pitchFamily="18" charset="0"/>
                <a:cs typeface="Times New Roman" pitchFamily="18" charset="0"/>
              </a:rPr>
              <a:t>void</a:t>
            </a:r>
            <a:r>
              <a:rPr lang="de-DE" sz="2000" b="1" dirty="0">
                <a:latin typeface="Times New Roman" pitchFamily="18" charset="0"/>
                <a:cs typeface="Times New Roman" pitchFamily="18" charset="0"/>
              </a:rPr>
              <a:t> </a:t>
            </a:r>
            <a:r>
              <a:rPr lang="de-DE" sz="2000" b="1" dirty="0" err="1">
                <a:latin typeface="Times New Roman" pitchFamily="18" charset="0"/>
                <a:cs typeface="Times New Roman" pitchFamily="18" charset="0"/>
              </a:rPr>
              <a:t>sosie</a:t>
            </a:r>
            <a:r>
              <a:rPr lang="de-DE" sz="2000" b="1" dirty="0">
                <a:latin typeface="Times New Roman" pitchFamily="18" charset="0"/>
                <a:cs typeface="Times New Roman" pitchFamily="18" charset="0"/>
              </a:rPr>
              <a:t>(</a:t>
            </a:r>
            <a:r>
              <a:rPr lang="de-DE" sz="2000" b="1" dirty="0" err="1">
                <a:latin typeface="Times New Roman" pitchFamily="18" charset="0"/>
                <a:cs typeface="Times New Roman" pitchFamily="18" charset="0"/>
              </a:rPr>
              <a:t>int</a:t>
            </a:r>
            <a:r>
              <a:rPr lang="de-DE" sz="2000" b="1" dirty="0">
                <a:latin typeface="Times New Roman" pitchFamily="18" charset="0"/>
                <a:cs typeface="Times New Roman" pitchFamily="18" charset="0"/>
              </a:rPr>
              <a:t> a)</a:t>
            </a:r>
            <a:endParaRPr lang="fr-FR" sz="2000" b="1" dirty="0">
              <a:latin typeface="Times New Roman" pitchFamily="18" charset="0"/>
              <a:cs typeface="Times New Roman" pitchFamily="18" charset="0"/>
            </a:endParaRPr>
          </a:p>
          <a:p>
            <a:pPr hangingPunct="0"/>
            <a:r>
              <a:rPr lang="de-DE" sz="2000" b="1" dirty="0">
                <a:latin typeface="Times New Roman" pitchFamily="18" charset="0"/>
                <a:cs typeface="Times New Roman" pitchFamily="18" charset="0"/>
              </a:rPr>
              <a:t>{ </a:t>
            </a:r>
            <a:r>
              <a:rPr lang="de-DE" sz="2000" b="1" dirty="0" err="1">
                <a:latin typeface="Times New Roman" pitchFamily="18" charset="0"/>
                <a:cs typeface="Times New Roman" pitchFamily="18" charset="0"/>
              </a:rPr>
              <a:t>cout</a:t>
            </a:r>
            <a:r>
              <a:rPr lang="de-DE" sz="2000" b="1" dirty="0">
                <a:latin typeface="Times New Roman" pitchFamily="18" charset="0"/>
                <a:cs typeface="Times New Roman" pitchFamily="18" charset="0"/>
              </a:rPr>
              <a:t>&lt;&lt;″ </a:t>
            </a:r>
            <a:r>
              <a:rPr lang="de-DE" sz="2000" b="1" dirty="0" err="1">
                <a:latin typeface="Times New Roman" pitchFamily="18" charset="0"/>
                <a:cs typeface="Times New Roman" pitchFamily="18" charset="0"/>
              </a:rPr>
              <a:t>sosie</a:t>
            </a:r>
            <a:r>
              <a:rPr lang="de-DE" sz="2000" b="1" dirty="0">
                <a:latin typeface="Times New Roman" pitchFamily="18" charset="0"/>
                <a:cs typeface="Times New Roman" pitchFamily="18" charset="0"/>
              </a:rPr>
              <a:t> </a:t>
            </a:r>
            <a:r>
              <a:rPr lang="de-DE" sz="2000" b="1" dirty="0" err="1">
                <a:latin typeface="Times New Roman" pitchFamily="18" charset="0"/>
                <a:cs typeface="Times New Roman" pitchFamily="18" charset="0"/>
              </a:rPr>
              <a:t>numéro</a:t>
            </a:r>
            <a:r>
              <a:rPr lang="de-DE" sz="2000" b="1" dirty="0">
                <a:latin typeface="Times New Roman" pitchFamily="18" charset="0"/>
                <a:cs typeface="Times New Roman" pitchFamily="18" charset="0"/>
              </a:rPr>
              <a:t> I : a =  ″&lt;&lt;a&lt;&lt;″\n″;</a:t>
            </a:r>
            <a:endParaRPr lang="fr-FR" sz="2000" b="1" dirty="0">
              <a:latin typeface="Times New Roman" pitchFamily="18" charset="0"/>
              <a:cs typeface="Times New Roman" pitchFamily="18" charset="0"/>
            </a:endParaRPr>
          </a:p>
          <a:p>
            <a:pPr hangingPunct="0"/>
            <a:r>
              <a:rPr lang="de-DE" sz="2000" b="1" dirty="0">
                <a:latin typeface="Times New Roman" pitchFamily="18" charset="0"/>
                <a:cs typeface="Times New Roman" pitchFamily="18" charset="0"/>
              </a:rPr>
              <a:t>}</a:t>
            </a:r>
            <a:endParaRPr lang="fr-FR" sz="2000" b="1" dirty="0">
              <a:latin typeface="Times New Roman" pitchFamily="18" charset="0"/>
              <a:cs typeface="Times New Roman" pitchFamily="18" charset="0"/>
            </a:endParaRPr>
          </a:p>
          <a:p>
            <a:pPr hangingPunct="0"/>
            <a:r>
              <a:rPr lang="de-DE" sz="2000" b="1" dirty="0" err="1">
                <a:latin typeface="Times New Roman" pitchFamily="18" charset="0"/>
                <a:cs typeface="Times New Roman" pitchFamily="18" charset="0"/>
              </a:rPr>
              <a:t>void</a:t>
            </a:r>
            <a:r>
              <a:rPr lang="de-DE" sz="2000" b="1" dirty="0">
                <a:latin typeface="Times New Roman" pitchFamily="18" charset="0"/>
                <a:cs typeface="Times New Roman" pitchFamily="18" charset="0"/>
              </a:rPr>
              <a:t> </a:t>
            </a:r>
            <a:r>
              <a:rPr lang="de-DE" sz="2000" b="1" dirty="0" err="1">
                <a:latin typeface="Times New Roman" pitchFamily="18" charset="0"/>
                <a:cs typeface="Times New Roman" pitchFamily="18" charset="0"/>
              </a:rPr>
              <a:t>sosie</a:t>
            </a:r>
            <a:r>
              <a:rPr lang="de-DE" sz="2000" b="1" dirty="0">
                <a:latin typeface="Times New Roman" pitchFamily="18" charset="0"/>
                <a:cs typeface="Times New Roman" pitchFamily="18" charset="0"/>
              </a:rPr>
              <a:t>(double a)</a:t>
            </a:r>
            <a:endParaRPr lang="fr-FR" sz="2000" b="1" dirty="0">
              <a:latin typeface="Times New Roman" pitchFamily="18" charset="0"/>
              <a:cs typeface="Times New Roman" pitchFamily="18" charset="0"/>
            </a:endParaRPr>
          </a:p>
          <a:p>
            <a:pPr hangingPunct="0"/>
            <a:r>
              <a:rPr lang="de-DE" sz="2000" b="1" dirty="0">
                <a:latin typeface="Times New Roman" pitchFamily="18" charset="0"/>
                <a:cs typeface="Times New Roman" pitchFamily="18" charset="0"/>
              </a:rPr>
              <a:t>{ </a:t>
            </a:r>
            <a:r>
              <a:rPr lang="de-DE" sz="2000" b="1" dirty="0" err="1">
                <a:latin typeface="Times New Roman" pitchFamily="18" charset="0"/>
                <a:cs typeface="Times New Roman" pitchFamily="18" charset="0"/>
              </a:rPr>
              <a:t>cout</a:t>
            </a:r>
            <a:r>
              <a:rPr lang="de-DE" sz="2000" b="1" dirty="0">
                <a:latin typeface="Times New Roman" pitchFamily="18" charset="0"/>
                <a:cs typeface="Times New Roman" pitchFamily="18" charset="0"/>
              </a:rPr>
              <a:t>&lt;&lt;″ </a:t>
            </a:r>
            <a:r>
              <a:rPr lang="de-DE" sz="2000" b="1" dirty="0" err="1">
                <a:latin typeface="Times New Roman" pitchFamily="18" charset="0"/>
                <a:cs typeface="Times New Roman" pitchFamily="18" charset="0"/>
              </a:rPr>
              <a:t>sosie</a:t>
            </a:r>
            <a:r>
              <a:rPr lang="de-DE" sz="2000" b="1" dirty="0">
                <a:latin typeface="Times New Roman" pitchFamily="18" charset="0"/>
                <a:cs typeface="Times New Roman" pitchFamily="18" charset="0"/>
              </a:rPr>
              <a:t> </a:t>
            </a:r>
            <a:r>
              <a:rPr lang="de-DE" sz="2000" b="1" dirty="0" err="1">
                <a:latin typeface="Times New Roman" pitchFamily="18" charset="0"/>
                <a:cs typeface="Times New Roman" pitchFamily="18" charset="0"/>
              </a:rPr>
              <a:t>numéro</a:t>
            </a:r>
            <a:r>
              <a:rPr lang="de-DE" sz="2000" b="1" dirty="0">
                <a:latin typeface="Times New Roman" pitchFamily="18" charset="0"/>
                <a:cs typeface="Times New Roman" pitchFamily="18" charset="0"/>
              </a:rPr>
              <a:t> II : a =  ″&lt;&lt;a&lt;&lt;″\n″;</a:t>
            </a:r>
            <a:endParaRPr lang="fr-FR" sz="2000" b="1" dirty="0">
              <a:latin typeface="Times New Roman" pitchFamily="18" charset="0"/>
              <a:cs typeface="Times New Roman" pitchFamily="18" charset="0"/>
            </a:endParaRPr>
          </a:p>
          <a:p>
            <a:pPr hangingPunct="0"/>
            <a:r>
              <a:rPr lang="en-GB" sz="2000" dirty="0">
                <a:latin typeface="Times New Roman" pitchFamily="18" charset="0"/>
                <a:cs typeface="Times New Roman" pitchFamily="18" charset="0"/>
              </a:rPr>
              <a:t>}</a:t>
            </a:r>
          </a:p>
          <a:p>
            <a:pPr lvl="0" hangingPunct="0"/>
            <a:r>
              <a:rPr lang="fr-FR" sz="2000" dirty="0">
                <a:latin typeface="Times New Roman" pitchFamily="18" charset="0"/>
                <a:ea typeface="Times New Roman" pitchFamily="18" charset="0"/>
                <a:cs typeface="Times New Roman" pitchFamily="18" charset="0"/>
              </a:rPr>
              <a:t>On peut appeler la fonction </a:t>
            </a:r>
            <a:r>
              <a:rPr lang="fr-FR" sz="2000" b="1" dirty="0">
                <a:latin typeface="Times New Roman" pitchFamily="18" charset="0"/>
                <a:ea typeface="Times New Roman" pitchFamily="18" charset="0"/>
                <a:cs typeface="Times New Roman" pitchFamily="18" charset="0"/>
              </a:rPr>
              <a:t>sosie</a:t>
            </a:r>
            <a:r>
              <a:rPr lang="fr-FR" sz="2000" dirty="0">
                <a:latin typeface="Times New Roman" pitchFamily="18" charset="0"/>
                <a:ea typeface="Times New Roman" pitchFamily="18" charset="0"/>
                <a:cs typeface="Times New Roman" pitchFamily="18" charset="0"/>
              </a:rPr>
              <a:t> avec un argument de type autre que celui déclaré. Par exemple: </a:t>
            </a:r>
            <a:r>
              <a:rPr lang="fr-FR" sz="2000" b="1" dirty="0">
                <a:latin typeface="Times New Roman" pitchFamily="18" charset="0"/>
                <a:ea typeface="Times New Roman" pitchFamily="18" charset="0"/>
                <a:cs typeface="Times New Roman" pitchFamily="18" charset="0"/>
              </a:rPr>
              <a:t>char c; </a:t>
            </a:r>
            <a:r>
              <a:rPr lang="fr-FR" sz="2000" b="1" dirty="0" err="1">
                <a:latin typeface="Times New Roman" pitchFamily="18" charset="0"/>
                <a:ea typeface="Times New Roman" pitchFamily="18" charset="0"/>
                <a:cs typeface="Times New Roman" pitchFamily="18" charset="0"/>
              </a:rPr>
              <a:t>float</a:t>
            </a:r>
            <a:r>
              <a:rPr lang="fr-FR" sz="2000" b="1" dirty="0">
                <a:latin typeface="Times New Roman" pitchFamily="18" charset="0"/>
                <a:ea typeface="Times New Roman" pitchFamily="18" charset="0"/>
                <a:cs typeface="Times New Roman" pitchFamily="18" charset="0"/>
              </a:rPr>
              <a:t> y; long q;</a:t>
            </a:r>
          </a:p>
        </p:txBody>
      </p:sp>
      <p:sp>
        <p:nvSpPr>
          <p:cNvPr id="3" name="Espace réservé du numéro de diapositive 2"/>
          <p:cNvSpPr>
            <a:spLocks noGrp="1"/>
          </p:cNvSpPr>
          <p:nvPr>
            <p:ph type="sldNum" sz="quarter" idx="12"/>
          </p:nvPr>
        </p:nvSpPr>
        <p:spPr/>
        <p:txBody>
          <a:bodyPr/>
          <a:lstStyle/>
          <a:p>
            <a:fld id="{6E8258A7-CA86-481B-9088-7761BD1AC277}" type="slidenum">
              <a:rPr lang="fr-FR" smtClean="0"/>
              <a:pPr/>
              <a:t>15</a:t>
            </a:fld>
            <a:endParaRPr lang="fr-F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1"/>
          <p:cNvSpPr>
            <a:spLocks noChangeArrowheads="1"/>
          </p:cNvSpPr>
          <p:nvPr/>
        </p:nvSpPr>
        <p:spPr bwMode="auto">
          <a:xfrm>
            <a:off x="0" y="448648"/>
            <a:ext cx="9144000" cy="590931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fr-FR" b="1"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Avec les déclarations :</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void</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affiche(char*); </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//affiche I</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void</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affiche(</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void</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//affiche II</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char* ad1; double* ad2;</a:t>
            </a:r>
            <a:endParaRPr kumimoji="0" lang="fr-FR" b="1"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l’instruction </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affiche(ad1); </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affiche I</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l’instruction </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affiche(ad2); </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affiche II, après conversion de </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ad2</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en </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void</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Si l’on a affaire à des fonctions comportant plusieurs arguments.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Par exemple : </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void</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essai(</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int</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double); </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essai I</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void</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essai(double, </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int</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 essai II</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int</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n, p; double z; char c;</a:t>
            </a:r>
          </a:p>
          <a:p>
            <a:pPr hangingPunct="0"/>
            <a:r>
              <a:rPr lang="fr-FR" dirty="0">
                <a:latin typeface="Times New Roman" pitchFamily="18" charset="0"/>
                <a:cs typeface="Times New Roman" pitchFamily="18" charset="0"/>
              </a:rPr>
              <a:t>- l’instruction </a:t>
            </a:r>
            <a:r>
              <a:rPr lang="fr-FR" b="1" dirty="0">
                <a:latin typeface="Times New Roman" pitchFamily="18" charset="0"/>
                <a:cs typeface="Times New Roman" pitchFamily="18" charset="0"/>
              </a:rPr>
              <a:t>essai(n, z)</a:t>
            </a:r>
            <a:r>
              <a:rPr lang="fr-FR" dirty="0">
                <a:latin typeface="Times New Roman" pitchFamily="18" charset="0"/>
                <a:cs typeface="Times New Roman" pitchFamily="18" charset="0"/>
              </a:rPr>
              <a:t> appellera la fonction essai I.</a:t>
            </a:r>
          </a:p>
          <a:p>
            <a:pPr hangingPunct="0"/>
            <a:r>
              <a:rPr lang="fr-FR" dirty="0">
                <a:latin typeface="Times New Roman" pitchFamily="18" charset="0"/>
                <a:cs typeface="Times New Roman" pitchFamily="18" charset="0"/>
              </a:rPr>
              <a:t>- l’instruction </a:t>
            </a:r>
            <a:r>
              <a:rPr lang="fr-FR" b="1" dirty="0">
                <a:latin typeface="Times New Roman" pitchFamily="18" charset="0"/>
                <a:cs typeface="Times New Roman" pitchFamily="18" charset="0"/>
              </a:rPr>
              <a:t>essai(c, z)</a:t>
            </a:r>
            <a:r>
              <a:rPr lang="fr-FR" dirty="0">
                <a:latin typeface="Times New Roman" pitchFamily="18" charset="0"/>
                <a:cs typeface="Times New Roman" pitchFamily="18" charset="0"/>
              </a:rPr>
              <a:t> appellera la fonction essai I.</a:t>
            </a:r>
          </a:p>
          <a:p>
            <a:pPr hangingPunct="0"/>
            <a:r>
              <a:rPr lang="fr-FR" dirty="0">
                <a:latin typeface="Times New Roman" pitchFamily="18" charset="0"/>
                <a:cs typeface="Times New Roman" pitchFamily="18" charset="0"/>
              </a:rPr>
              <a:t>- l’instruction </a:t>
            </a:r>
            <a:r>
              <a:rPr lang="fr-FR" b="1" dirty="0">
                <a:latin typeface="Times New Roman" pitchFamily="18" charset="0"/>
                <a:cs typeface="Times New Roman" pitchFamily="18" charset="0"/>
              </a:rPr>
              <a:t>essai(n, p)</a:t>
            </a:r>
            <a:r>
              <a:rPr lang="fr-FR" dirty="0">
                <a:latin typeface="Times New Roman" pitchFamily="18" charset="0"/>
                <a:cs typeface="Times New Roman" pitchFamily="18" charset="0"/>
              </a:rPr>
              <a:t> une erreur de compilation, ambiguïté : 2 possibilités existent :</a:t>
            </a:r>
          </a:p>
          <a:p>
            <a:pPr hangingPunct="0"/>
            <a:r>
              <a:rPr lang="fr-FR" dirty="0">
                <a:latin typeface="Times New Roman" pitchFamily="18" charset="0"/>
                <a:cs typeface="Times New Roman" pitchFamily="18" charset="0"/>
              </a:rPr>
              <a:t>  * convertir </a:t>
            </a:r>
            <a:r>
              <a:rPr lang="fr-FR" b="1" dirty="0">
                <a:latin typeface="Times New Roman" pitchFamily="18" charset="0"/>
                <a:cs typeface="Times New Roman" pitchFamily="18" charset="0"/>
              </a:rPr>
              <a:t>p</a:t>
            </a:r>
            <a:r>
              <a:rPr lang="fr-FR" dirty="0">
                <a:latin typeface="Times New Roman" pitchFamily="18" charset="0"/>
                <a:cs typeface="Times New Roman" pitchFamily="18" charset="0"/>
              </a:rPr>
              <a:t> en double sans modifier </a:t>
            </a:r>
            <a:r>
              <a:rPr lang="fr-FR" b="1" dirty="0">
                <a:latin typeface="Times New Roman" pitchFamily="18" charset="0"/>
                <a:cs typeface="Times New Roman" pitchFamily="18" charset="0"/>
              </a:rPr>
              <a:t>n</a:t>
            </a:r>
            <a:r>
              <a:rPr lang="fr-FR" dirty="0">
                <a:latin typeface="Times New Roman" pitchFamily="18" charset="0"/>
                <a:cs typeface="Times New Roman" pitchFamily="18" charset="0"/>
              </a:rPr>
              <a:t> et appeler essai I.</a:t>
            </a:r>
          </a:p>
          <a:p>
            <a:pPr hangingPunct="0"/>
            <a:r>
              <a:rPr lang="fr-FR" dirty="0">
                <a:latin typeface="Times New Roman" pitchFamily="18" charset="0"/>
                <a:cs typeface="Times New Roman" pitchFamily="18" charset="0"/>
              </a:rPr>
              <a:t>  * ou convertir </a:t>
            </a:r>
            <a:r>
              <a:rPr lang="fr-FR" b="1" dirty="0">
                <a:latin typeface="Times New Roman" pitchFamily="18" charset="0"/>
                <a:cs typeface="Times New Roman" pitchFamily="18" charset="0"/>
              </a:rPr>
              <a:t>n</a:t>
            </a:r>
            <a:r>
              <a:rPr lang="fr-FR" dirty="0">
                <a:latin typeface="Times New Roman" pitchFamily="18" charset="0"/>
                <a:cs typeface="Times New Roman" pitchFamily="18" charset="0"/>
              </a:rPr>
              <a:t> en double sans modifier </a:t>
            </a:r>
            <a:r>
              <a:rPr lang="fr-FR" b="1" dirty="0">
                <a:latin typeface="Times New Roman" pitchFamily="18" charset="0"/>
                <a:cs typeface="Times New Roman" pitchFamily="18" charset="0"/>
              </a:rPr>
              <a:t>p</a:t>
            </a:r>
            <a:r>
              <a:rPr lang="fr-FR" dirty="0">
                <a:latin typeface="Times New Roman" pitchFamily="18" charset="0"/>
                <a:cs typeface="Times New Roman" pitchFamily="18" charset="0"/>
              </a:rPr>
              <a:t> et appeler essai II.</a:t>
            </a:r>
          </a:p>
          <a:p>
            <a:pPr hangingPunct="0"/>
            <a:r>
              <a:rPr lang="fr-FR" dirty="0">
                <a:latin typeface="Times New Roman" pitchFamily="18" charset="0"/>
                <a:cs typeface="Times New Roman" pitchFamily="18" charset="0"/>
              </a:rPr>
              <a:t>Le compilateur recherche la "meilleure</a:t>
            </a:r>
            <a:r>
              <a:rPr lang="fr-FR" dirty="0">
                <a:latin typeface="Times New Roman"/>
                <a:cs typeface="Times New Roman"/>
              </a:rPr>
              <a:t>"</a:t>
            </a:r>
            <a:r>
              <a:rPr lang="fr-FR" dirty="0">
                <a:latin typeface="Times New Roman" pitchFamily="18" charset="0"/>
                <a:cs typeface="Times New Roman" pitchFamily="18" charset="0"/>
              </a:rPr>
              <a:t> correspondance possible pour choisir une fonction, en utilisant les conversions :</a:t>
            </a:r>
          </a:p>
          <a:p>
            <a:pPr hangingPunct="0"/>
            <a:r>
              <a:rPr lang="fr-FR" dirty="0">
                <a:latin typeface="Times New Roman" pitchFamily="18" charset="0"/>
                <a:cs typeface="Times New Roman" pitchFamily="18" charset="0"/>
              </a:rPr>
              <a:t>- </a:t>
            </a:r>
            <a:r>
              <a:rPr lang="fr-FR" b="1" dirty="0">
                <a:latin typeface="Times New Roman" pitchFamily="18" charset="0"/>
                <a:cs typeface="Times New Roman" pitchFamily="18" charset="0"/>
              </a:rPr>
              <a:t>promotions numériques</a:t>
            </a:r>
            <a:r>
              <a:rPr lang="fr-FR" dirty="0">
                <a:latin typeface="Times New Roman" pitchFamily="18" charset="0"/>
                <a:cs typeface="Times New Roman" pitchFamily="18" charset="0"/>
              </a:rPr>
              <a:t> : char et short </a:t>
            </a:r>
            <a:r>
              <a:rPr lang="fr-FR" dirty="0">
                <a:latin typeface="Times New Roman" pitchFamily="18" charset="0"/>
                <a:cs typeface="Times New Roman" pitchFamily="18" charset="0"/>
                <a:sym typeface="Wingdings"/>
              </a:rPr>
              <a:t></a:t>
            </a:r>
            <a:r>
              <a:rPr lang="fr-FR" dirty="0">
                <a:latin typeface="Times New Roman" pitchFamily="18" charset="0"/>
                <a:cs typeface="Times New Roman" pitchFamily="18" charset="0"/>
              </a:rPr>
              <a:t> </a:t>
            </a:r>
            <a:r>
              <a:rPr lang="fr-FR" dirty="0" err="1">
                <a:latin typeface="Times New Roman" pitchFamily="18" charset="0"/>
                <a:cs typeface="Times New Roman" pitchFamily="18" charset="0"/>
              </a:rPr>
              <a:t>int</a:t>
            </a:r>
            <a:r>
              <a:rPr lang="fr-FR" dirty="0">
                <a:latin typeface="Times New Roman" pitchFamily="18" charset="0"/>
                <a:cs typeface="Times New Roman" pitchFamily="18" charset="0"/>
              </a:rPr>
              <a:t> ; </a:t>
            </a:r>
            <a:r>
              <a:rPr lang="fr-FR" dirty="0" err="1">
                <a:latin typeface="Times New Roman" pitchFamily="18" charset="0"/>
                <a:cs typeface="Times New Roman" pitchFamily="18" charset="0"/>
              </a:rPr>
              <a:t>float</a:t>
            </a:r>
            <a:r>
              <a:rPr lang="fr-FR" dirty="0">
                <a:latin typeface="Times New Roman" pitchFamily="18" charset="0"/>
                <a:cs typeface="Times New Roman" pitchFamily="18" charset="0"/>
              </a:rPr>
              <a:t> </a:t>
            </a:r>
            <a:r>
              <a:rPr lang="fr-FR" dirty="0">
                <a:latin typeface="Times New Roman" pitchFamily="18" charset="0"/>
                <a:cs typeface="Times New Roman" pitchFamily="18" charset="0"/>
                <a:sym typeface="Wingdings"/>
              </a:rPr>
              <a:t></a:t>
            </a:r>
            <a:r>
              <a:rPr lang="fr-FR" dirty="0">
                <a:latin typeface="Times New Roman" pitchFamily="18" charset="0"/>
                <a:cs typeface="Times New Roman" pitchFamily="18" charset="0"/>
              </a:rPr>
              <a:t> double ;</a:t>
            </a:r>
          </a:p>
          <a:p>
            <a:pPr hangingPunct="0"/>
            <a:r>
              <a:rPr lang="fr-FR" dirty="0">
                <a:latin typeface="Times New Roman" pitchFamily="18" charset="0"/>
                <a:cs typeface="Times New Roman" pitchFamily="18" charset="0"/>
              </a:rPr>
              <a:t>- </a:t>
            </a:r>
            <a:r>
              <a:rPr lang="fr-FR" b="1" dirty="0">
                <a:latin typeface="Times New Roman" pitchFamily="18" charset="0"/>
                <a:cs typeface="Times New Roman" pitchFamily="18" charset="0"/>
              </a:rPr>
              <a:t>conversions dites « standards »</a:t>
            </a:r>
            <a:r>
              <a:rPr lang="fr-FR" dirty="0">
                <a:latin typeface="Times New Roman" pitchFamily="18" charset="0"/>
                <a:cs typeface="Times New Roman" pitchFamily="18" charset="0"/>
              </a:rPr>
              <a:t> : </a:t>
            </a:r>
            <a:r>
              <a:rPr lang="fr-FR" dirty="0" err="1">
                <a:latin typeface="Times New Roman" pitchFamily="18" charset="0"/>
                <a:cs typeface="Times New Roman" pitchFamily="18" charset="0"/>
              </a:rPr>
              <a:t>int</a:t>
            </a:r>
            <a:r>
              <a:rPr lang="fr-FR" dirty="0">
                <a:latin typeface="Times New Roman" pitchFamily="18" charset="0"/>
                <a:cs typeface="Times New Roman" pitchFamily="18" charset="0"/>
                <a:sym typeface="Wingdings"/>
              </a:rPr>
              <a:t></a:t>
            </a:r>
            <a:r>
              <a:rPr lang="fr-FR" dirty="0">
                <a:latin typeface="Times New Roman" pitchFamily="18" charset="0"/>
                <a:cs typeface="Times New Roman" pitchFamily="18" charset="0"/>
              </a:rPr>
              <a:t>char ; double </a:t>
            </a:r>
            <a:r>
              <a:rPr lang="fr-FR" dirty="0">
                <a:latin typeface="Times New Roman" pitchFamily="18" charset="0"/>
                <a:cs typeface="Times New Roman" pitchFamily="18" charset="0"/>
                <a:sym typeface="Wingdings"/>
              </a:rPr>
              <a:t></a:t>
            </a:r>
            <a:r>
              <a:rPr lang="fr-FR" dirty="0" err="1">
                <a:latin typeface="Times New Roman" pitchFamily="18" charset="0"/>
                <a:cs typeface="Times New Roman" pitchFamily="18" charset="0"/>
              </a:rPr>
              <a:t>float</a:t>
            </a:r>
            <a:r>
              <a:rPr lang="fr-FR" dirty="0">
                <a:latin typeface="Times New Roman" pitchFamily="18" charset="0"/>
                <a:cs typeface="Times New Roman" pitchFamily="18" charset="0"/>
              </a:rPr>
              <a:t> ; double </a:t>
            </a:r>
            <a:r>
              <a:rPr lang="fr-FR" dirty="0">
                <a:latin typeface="Times New Roman" pitchFamily="18" charset="0"/>
                <a:cs typeface="Times New Roman" pitchFamily="18" charset="0"/>
                <a:sym typeface="Wingdings"/>
              </a:rPr>
              <a:t></a:t>
            </a:r>
            <a:r>
              <a:rPr lang="fr-FR" dirty="0" err="1">
                <a:latin typeface="Times New Roman" pitchFamily="18" charset="0"/>
                <a:cs typeface="Times New Roman" pitchFamily="18" charset="0"/>
              </a:rPr>
              <a:t>int</a:t>
            </a:r>
            <a:r>
              <a:rPr lang="fr-FR" dirty="0">
                <a:latin typeface="Times New Roman" pitchFamily="18" charset="0"/>
                <a:cs typeface="Times New Roman" pitchFamily="18" charset="0"/>
              </a:rPr>
              <a:t>.</a:t>
            </a:r>
          </a:p>
        </p:txBody>
      </p:sp>
      <p:sp>
        <p:nvSpPr>
          <p:cNvPr id="3" name="Espace réservé du numéro de diapositive 2"/>
          <p:cNvSpPr>
            <a:spLocks noGrp="1"/>
          </p:cNvSpPr>
          <p:nvPr>
            <p:ph type="sldNum" sz="quarter" idx="12"/>
          </p:nvPr>
        </p:nvSpPr>
        <p:spPr/>
        <p:txBody>
          <a:bodyPr/>
          <a:lstStyle/>
          <a:p>
            <a:fld id="{6E8258A7-CA86-481B-9088-7761BD1AC277}" type="slidenum">
              <a:rPr lang="fr-FR" smtClean="0"/>
              <a:pPr/>
              <a:t>16</a:t>
            </a:fld>
            <a:endParaRPr lang="fr-F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ChangeArrowheads="1"/>
          </p:cNvSpPr>
          <p:nvPr/>
        </p:nvSpPr>
        <p:spPr bwMode="auto">
          <a:xfrm>
            <a:off x="0" y="324408"/>
            <a:ext cx="9144000" cy="624786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tab pos="457200" algn="l"/>
              </a:tabLst>
            </a:pPr>
            <a:r>
              <a:rPr kumimoji="0" lang="fr-FR" sz="20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3.7. Gestion dynamique de la mémoire</a:t>
            </a:r>
            <a:endParaRPr kumimoji="0" lang="fr-FR" sz="20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tab pos="457200" algn="l"/>
              </a:tabLst>
            </a:pPr>
            <a:r>
              <a:rPr kumimoji="0" lang="fr-FR" sz="20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En C++, les fonctions </a:t>
            </a:r>
            <a:r>
              <a:rPr kumimoji="0" lang="fr-FR" sz="2000"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malloc</a:t>
            </a:r>
            <a:r>
              <a:rPr kumimoji="0" lang="fr-FR" sz="20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et </a:t>
            </a:r>
            <a:r>
              <a:rPr kumimoji="0" lang="fr-FR" sz="20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free</a:t>
            </a:r>
            <a:r>
              <a:rPr kumimoji="0" lang="fr-FR" sz="20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sont remplacées par </a:t>
            </a:r>
            <a:r>
              <a:rPr kumimoji="0" lang="fr-FR" sz="20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new</a:t>
            </a:r>
            <a:r>
              <a:rPr kumimoji="0" lang="fr-FR" sz="20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et </a:t>
            </a:r>
            <a:r>
              <a:rPr kumimoji="0" lang="fr-FR" sz="2000"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delete</a:t>
            </a:r>
            <a:r>
              <a:rPr kumimoji="0" lang="fr-FR" sz="20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t>
            </a:r>
          </a:p>
          <a:p>
            <a:pPr marL="0" marR="0" lvl="0" indent="0" algn="just" defTabSz="914400" rtl="0" eaLnBrk="0" fontAlgn="base" latinLnBrk="0" hangingPunct="0">
              <a:lnSpc>
                <a:spcPct val="100000"/>
              </a:lnSpc>
              <a:spcBef>
                <a:spcPct val="0"/>
              </a:spcBef>
              <a:spcAft>
                <a:spcPct val="0"/>
              </a:spcAft>
              <a:buClrTx/>
              <a:buSzTx/>
              <a:buFontTx/>
              <a:buNone/>
              <a:tabLst>
                <a:tab pos="457200" algn="l"/>
              </a:tabLst>
            </a:pPr>
            <a:endParaRPr kumimoji="0" lang="fr-FR" sz="20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tab pos="457200" algn="l"/>
              </a:tabLst>
            </a:pPr>
            <a:r>
              <a:rPr lang="fr-FR" sz="2000" b="1" dirty="0">
                <a:latin typeface="Times New Roman" pitchFamily="18" charset="0"/>
                <a:ea typeface="Times New Roman" pitchFamily="18" charset="0"/>
                <a:cs typeface="Times New Roman" pitchFamily="18" charset="0"/>
              </a:rPr>
              <a:t>3.7.1. </a:t>
            </a:r>
            <a:r>
              <a:rPr kumimoji="0" lang="fr-FR" sz="20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Syntaxe et rôle de NEW</a:t>
            </a:r>
            <a:endParaRPr kumimoji="0" lang="fr-FR" sz="20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tab pos="457200" algn="l"/>
              </a:tabLst>
            </a:pPr>
            <a:r>
              <a:rPr lang="fr-FR" sz="2000" dirty="0">
                <a:latin typeface="Times New Roman" pitchFamily="18" charset="0"/>
                <a:ea typeface="Times New Roman" pitchFamily="18" charset="0"/>
                <a:cs typeface="Times New Roman" pitchFamily="18" charset="0"/>
              </a:rPr>
              <a:t>S</a:t>
            </a:r>
            <a:r>
              <a:rPr kumimoji="0" lang="fr-FR" sz="20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yntaxe : </a:t>
            </a:r>
            <a:r>
              <a:rPr kumimoji="0" lang="fr-FR" sz="20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new type</a:t>
            </a:r>
            <a:r>
              <a:rPr lang="fr-FR" sz="2000" dirty="0">
                <a:latin typeface="Times New Roman" pitchFamily="18" charset="0"/>
                <a:ea typeface="Times New Roman" pitchFamily="18" charset="0"/>
                <a:cs typeface="Times New Roman" pitchFamily="18" charset="0"/>
              </a:rPr>
              <a:t>;</a:t>
            </a:r>
            <a:endParaRPr kumimoji="0" lang="fr-FR" sz="20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tab pos="457200" algn="l"/>
              </a:tabLst>
            </a:pPr>
            <a:r>
              <a:rPr kumimoji="0" lang="fr-FR" sz="20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Le résultat est :</a:t>
            </a:r>
            <a:endParaRPr kumimoji="0" lang="fr-FR" sz="20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tab pos="457200" algn="l"/>
              </a:tabLst>
            </a:pPr>
            <a:r>
              <a:rPr kumimoji="0" lang="fr-FR" sz="20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un pointeur (de type </a:t>
            </a:r>
            <a:r>
              <a:rPr kumimoji="0" lang="fr-FR" sz="2000"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type</a:t>
            </a:r>
            <a:r>
              <a:rPr kumimoji="0" lang="fr-FR" sz="20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t>
            </a:r>
            <a:r>
              <a:rPr kumimoji="0" lang="fr-FR" sz="20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lorsque l’allocation a réussi,</a:t>
            </a:r>
            <a:endParaRPr kumimoji="0" lang="fr-FR" sz="20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tab pos="457200" algn="l"/>
              </a:tabLst>
            </a:pPr>
            <a:r>
              <a:rPr kumimoji="0" lang="fr-FR" sz="20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un pointeur nul (</a:t>
            </a:r>
            <a:r>
              <a:rPr kumimoji="0" lang="fr-FR" sz="20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NULL, </a:t>
            </a:r>
            <a:r>
              <a:rPr kumimoji="0" lang="fr-FR" sz="200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NULL</a:t>
            </a:r>
            <a:r>
              <a:rPr kumimoji="0" lang="fr-FR" sz="20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=0), dans le cas contraire.</a:t>
            </a:r>
            <a:endParaRPr kumimoji="0" lang="fr-FR" sz="20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tab pos="457200" algn="l"/>
              </a:tabLst>
            </a:pPr>
            <a:r>
              <a:rPr kumimoji="0" lang="en-US" sz="2000" b="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Exemple</a:t>
            </a:r>
            <a:r>
              <a:rPr kumimoji="0" lang="en-US" sz="20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en-US" sz="2000" b="0" i="0" u="none" strike="noStrike" cap="none" normalizeH="0" dirty="0">
                <a:ln>
                  <a:noFill/>
                </a:ln>
                <a:solidFill>
                  <a:schemeClr val="tx1"/>
                </a:solidFill>
                <a:effectLst/>
                <a:latin typeface="Times New Roman" pitchFamily="18" charset="0"/>
                <a:ea typeface="Times New Roman" pitchFamily="18" charset="0"/>
                <a:cs typeface="Times New Roman" pitchFamily="18" charset="0"/>
              </a:rPr>
              <a:t> </a:t>
            </a:r>
            <a:r>
              <a:rPr kumimoji="0" lang="en-US" sz="2000"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int</a:t>
            </a:r>
            <a:r>
              <a:rPr kumimoji="0" lang="en-US" sz="20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ad;</a:t>
            </a:r>
            <a:endParaRPr kumimoji="0" lang="fr-FR" sz="2000" b="1"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tab pos="457200" algn="l"/>
              </a:tabLst>
            </a:pPr>
            <a:r>
              <a:rPr kumimoji="0" lang="en-US" sz="20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en-US" sz="2000" b="1" i="0" u="none" strike="noStrike" cap="none" normalizeH="0" dirty="0">
                <a:ln>
                  <a:noFill/>
                </a:ln>
                <a:solidFill>
                  <a:schemeClr val="tx1"/>
                </a:solidFill>
                <a:effectLst/>
                <a:latin typeface="Times New Roman" pitchFamily="18" charset="0"/>
                <a:ea typeface="Times New Roman" pitchFamily="18" charset="0"/>
                <a:cs typeface="Times New Roman" pitchFamily="18" charset="0"/>
              </a:rPr>
              <a:t> </a:t>
            </a:r>
            <a:r>
              <a:rPr kumimoji="0" lang="en-US" sz="20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ad=new </a:t>
            </a:r>
            <a:r>
              <a:rPr kumimoji="0" lang="en-US" sz="2000"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int</a:t>
            </a:r>
            <a:r>
              <a:rPr kumimoji="0" lang="en-US" sz="20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t>
            </a:r>
            <a:endParaRPr kumimoji="0" lang="fr-FR" sz="2000" b="1"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tab pos="457200" algn="l"/>
              </a:tabLst>
            </a:pPr>
            <a:r>
              <a:rPr kumimoji="0" lang="fr-FR" sz="20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permet d’allouer l’espace mémoire nécessaire pour un élément du type indiqué et d’affecter à </a:t>
            </a:r>
            <a:r>
              <a:rPr kumimoji="0" lang="fr-FR" sz="20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ad </a:t>
            </a:r>
            <a:r>
              <a:rPr kumimoji="0" lang="fr-FR" sz="20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l’adresse correspondante.</a:t>
            </a:r>
          </a:p>
          <a:p>
            <a:pPr marL="0" marR="0" lvl="0" indent="0" algn="just" defTabSz="914400" rtl="0" eaLnBrk="0" fontAlgn="base" latinLnBrk="0" hangingPunct="0">
              <a:lnSpc>
                <a:spcPct val="100000"/>
              </a:lnSpc>
              <a:spcBef>
                <a:spcPct val="0"/>
              </a:spcBef>
              <a:spcAft>
                <a:spcPct val="0"/>
              </a:spcAft>
              <a:buClrTx/>
              <a:buSzTx/>
              <a:buFontTx/>
              <a:buNone/>
              <a:tabLst>
                <a:tab pos="457200" algn="l"/>
              </a:tabLst>
            </a:pPr>
            <a:r>
              <a:rPr kumimoji="0" lang="fr-FR" sz="20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Autre syntaxe : </a:t>
            </a:r>
            <a:r>
              <a:rPr kumimoji="0" lang="fr-FR" sz="20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new type[n];</a:t>
            </a:r>
            <a:r>
              <a:rPr kumimoji="0" lang="fr-FR" sz="2000" b="1" i="0" u="none" strike="noStrike" cap="none" normalizeH="0" dirty="0">
                <a:ln>
                  <a:noFill/>
                </a:ln>
                <a:solidFill>
                  <a:schemeClr val="tx1"/>
                </a:solidFill>
                <a:effectLst/>
                <a:latin typeface="Times New Roman" pitchFamily="18" charset="0"/>
                <a:ea typeface="Times New Roman" pitchFamily="18" charset="0"/>
                <a:cs typeface="Times New Roman" pitchFamily="18" charset="0"/>
              </a:rPr>
              <a:t> //</a:t>
            </a:r>
            <a:r>
              <a:rPr lang="fr-FR" sz="2000" dirty="0">
                <a:latin typeface="Times New Roman" pitchFamily="18" charset="0"/>
                <a:ea typeface="Times New Roman" pitchFamily="18" charset="0"/>
                <a:cs typeface="Times New Roman" pitchFamily="18" charset="0"/>
              </a:rPr>
              <a:t>O</a:t>
            </a:r>
            <a:r>
              <a:rPr kumimoji="0" lang="fr-FR" sz="20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ù </a:t>
            </a:r>
            <a:r>
              <a:rPr kumimoji="0" lang="fr-FR" sz="20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n</a:t>
            </a:r>
            <a:r>
              <a:rPr kumimoji="0" lang="fr-FR" sz="20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désigne une expression entière quelconque.</a:t>
            </a:r>
            <a:endParaRPr kumimoji="0" lang="fr-FR" sz="20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tab pos="457200" algn="l"/>
              </a:tabLst>
            </a:pPr>
            <a:r>
              <a:rPr kumimoji="0" lang="fr-FR" sz="20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new</a:t>
            </a:r>
            <a:r>
              <a:rPr kumimoji="0" lang="fr-FR" sz="20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alloue l’emplacement nécessaire pour </a:t>
            </a:r>
            <a:r>
              <a:rPr kumimoji="0" lang="fr-FR" sz="20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n</a:t>
            </a:r>
            <a:r>
              <a:rPr kumimoji="0" lang="fr-FR" sz="20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éléments du type indiqué et fournit en résultat un pointeur (de type </a:t>
            </a:r>
            <a:r>
              <a:rPr kumimoji="0" lang="fr-FR" sz="2000"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type</a:t>
            </a:r>
            <a:r>
              <a:rPr kumimoji="0" lang="fr-FR" sz="20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t>
            </a:r>
            <a:r>
              <a:rPr kumimoji="0" lang="fr-FR" sz="20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sur le 1</a:t>
            </a:r>
            <a:r>
              <a:rPr kumimoji="0" lang="fr-FR" sz="2000" b="0" i="0" u="none" strike="noStrike" cap="none" normalizeH="0" baseline="30000" dirty="0">
                <a:ln>
                  <a:noFill/>
                </a:ln>
                <a:solidFill>
                  <a:schemeClr val="tx1"/>
                </a:solidFill>
                <a:effectLst/>
                <a:latin typeface="Times New Roman" pitchFamily="18" charset="0"/>
                <a:ea typeface="Times New Roman" pitchFamily="18" charset="0"/>
                <a:cs typeface="Times New Roman" pitchFamily="18" charset="0"/>
              </a:rPr>
              <a:t>ier</a:t>
            </a:r>
            <a:r>
              <a:rPr kumimoji="0" lang="fr-FR" sz="20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élément de ce tableau.</a:t>
            </a:r>
            <a:endParaRPr kumimoji="0" lang="fr-FR" sz="20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tab pos="457200" algn="l"/>
              </a:tabLst>
            </a:pPr>
            <a:endParaRPr kumimoji="0" lang="fr-FR" sz="20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tab pos="457200" algn="l"/>
              </a:tabLst>
            </a:pPr>
            <a:r>
              <a:rPr kumimoji="0" lang="fr-FR" sz="20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Allouer un emplacement pour un tableau à plusieurs dimensions</a:t>
            </a:r>
            <a:r>
              <a:rPr kumimoji="0" lang="en-US" sz="20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en-US" sz="2000" b="0" i="0" u="none" strike="noStrike" cap="none" normalizeH="0" dirty="0">
                <a:ln>
                  <a:noFill/>
                </a:ln>
                <a:solidFill>
                  <a:schemeClr val="tx1"/>
                </a:solidFill>
                <a:effectLst/>
                <a:latin typeface="Times New Roman" pitchFamily="18" charset="0"/>
                <a:ea typeface="Times New Roman" pitchFamily="18" charset="0"/>
                <a:cs typeface="Times New Roman" pitchFamily="18" charset="0"/>
              </a:rPr>
              <a:t> </a:t>
            </a:r>
            <a:r>
              <a:rPr kumimoji="0" lang="en-US" sz="20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new type[n][10]; </a:t>
            </a:r>
            <a:r>
              <a:rPr kumimoji="0" lang="fr-FR" sz="20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Dans ce cas, </a:t>
            </a:r>
            <a:r>
              <a:rPr kumimoji="0" lang="fr-FR" sz="20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new</a:t>
            </a:r>
            <a:r>
              <a:rPr kumimoji="0" lang="fr-FR" sz="20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fournit un pointeur de type </a:t>
            </a:r>
            <a:r>
              <a:rPr kumimoji="0" lang="fr-FR" sz="2000"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type</a:t>
            </a:r>
            <a:r>
              <a:rPr kumimoji="0" lang="fr-FR" sz="20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*[10]</a:t>
            </a:r>
            <a:r>
              <a:rPr kumimoji="0" lang="fr-FR" sz="20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p>
          <a:p>
            <a:pPr marL="0" marR="0" lvl="0" indent="0" algn="just" defTabSz="914400" rtl="0" eaLnBrk="0" fontAlgn="base" latinLnBrk="0" hangingPunct="0">
              <a:lnSpc>
                <a:spcPct val="100000"/>
              </a:lnSpc>
              <a:spcBef>
                <a:spcPct val="0"/>
              </a:spcBef>
              <a:spcAft>
                <a:spcPct val="0"/>
              </a:spcAft>
              <a:buClrTx/>
              <a:buSzTx/>
              <a:buFontTx/>
              <a:buNone/>
              <a:tabLst>
                <a:tab pos="457200" algn="l"/>
              </a:tabLst>
            </a:pPr>
            <a:r>
              <a:rPr lang="fr-FR" sz="2000" dirty="0">
                <a:latin typeface="Times New Roman" pitchFamily="18" charset="0"/>
                <a:ea typeface="Times New Roman" pitchFamily="18" charset="0"/>
                <a:cs typeface="Times New Roman" pitchFamily="18" charset="0"/>
              </a:rPr>
              <a:t>L</a:t>
            </a:r>
            <a:r>
              <a:rPr kumimoji="0" lang="fr-FR" sz="20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 1</a:t>
            </a:r>
            <a:r>
              <a:rPr kumimoji="0" lang="fr-FR" sz="2000" b="0" i="0" u="none" strike="noStrike" cap="none" normalizeH="0" baseline="30000" dirty="0">
                <a:ln>
                  <a:noFill/>
                </a:ln>
                <a:solidFill>
                  <a:schemeClr val="tx1"/>
                </a:solidFill>
                <a:effectLst/>
                <a:latin typeface="Times New Roman" pitchFamily="18" charset="0"/>
                <a:ea typeface="Times New Roman" pitchFamily="18" charset="0"/>
                <a:cs typeface="Times New Roman" pitchFamily="18" charset="0"/>
              </a:rPr>
              <a:t>ière</a:t>
            </a:r>
            <a:r>
              <a:rPr kumimoji="0" lang="fr-FR" sz="20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dimension peut être une expression entière quelconque, les autres doivent obligatoirement être des expressions constantes.</a:t>
            </a:r>
            <a:endParaRPr kumimoji="0" lang="fr-FR" sz="2000" b="0" i="0" u="none" strike="noStrike" cap="none" normalizeH="0" baseline="0" dirty="0">
              <a:ln>
                <a:noFill/>
              </a:ln>
              <a:solidFill>
                <a:schemeClr val="tx1"/>
              </a:solidFill>
              <a:effectLst/>
              <a:latin typeface="Times New Roman" pitchFamily="18" charset="0"/>
              <a:cs typeface="Times New Roman" pitchFamily="18" charset="0"/>
            </a:endParaRPr>
          </a:p>
        </p:txBody>
      </p:sp>
      <p:sp>
        <p:nvSpPr>
          <p:cNvPr id="3" name="Espace réservé du numéro de diapositive 2"/>
          <p:cNvSpPr>
            <a:spLocks noGrp="1"/>
          </p:cNvSpPr>
          <p:nvPr>
            <p:ph type="sldNum" sz="quarter" idx="12"/>
          </p:nvPr>
        </p:nvSpPr>
        <p:spPr/>
        <p:txBody>
          <a:bodyPr/>
          <a:lstStyle/>
          <a:p>
            <a:fld id="{6E8258A7-CA86-481B-9088-7761BD1AC277}" type="slidenum">
              <a:rPr lang="fr-FR" smtClean="0"/>
              <a:pPr/>
              <a:t>17</a:t>
            </a:fld>
            <a:endParaRPr lang="fr-F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p:cNvSpPr>
            <a:spLocks noChangeArrowheads="1"/>
          </p:cNvSpPr>
          <p:nvPr/>
        </p:nvSpPr>
        <p:spPr bwMode="auto">
          <a:xfrm>
            <a:off x="0" y="71414"/>
            <a:ext cx="9144000" cy="674030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3.7.2. syntaxe et rôle de l’opérateur DELETE</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delete</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adresse; //</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libère un emplacement préalablement alloué par </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new</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à l’adresse indiquée.</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delete</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adresse;</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//n’intervient que dans le cas de tableaux d’objets.</a:t>
            </a:r>
            <a:endPar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3.8. Fonctions en ligne</a:t>
            </a:r>
            <a:endParaRPr kumimoji="0" lang="fr-FR" b="1"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En </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C</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une fonction courte avec un temps d’exécution rapide, s’utilise avec </a:t>
            </a:r>
            <a:r>
              <a:rPr kumimoji="0" lang="fr-FR"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une</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macro</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En </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C++</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on utilise une </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fonction en ligne</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t>
            </a:r>
          </a:p>
          <a:p>
            <a:pPr hangingPunct="0"/>
            <a:r>
              <a:rPr lang="en-GB" b="1" dirty="0">
                <a:latin typeface="Times New Roman" pitchFamily="18" charset="0"/>
                <a:cs typeface="Times New Roman" pitchFamily="18" charset="0"/>
              </a:rPr>
              <a:t>#include&lt;</a:t>
            </a:r>
            <a:r>
              <a:rPr lang="en-GB" b="1" dirty="0" err="1">
                <a:latin typeface="Times New Roman" pitchFamily="18" charset="0"/>
                <a:cs typeface="Times New Roman" pitchFamily="18" charset="0"/>
              </a:rPr>
              <a:t>iostream</a:t>
            </a:r>
            <a:r>
              <a:rPr lang="en-GB" b="1" dirty="0">
                <a:latin typeface="Times New Roman" pitchFamily="18" charset="0"/>
                <a:cs typeface="Times New Roman" pitchFamily="18" charset="0"/>
              </a:rPr>
              <a:t>&gt;</a:t>
            </a:r>
            <a:endParaRPr lang="fr-FR" b="1" dirty="0">
              <a:latin typeface="Times New Roman" pitchFamily="18" charset="0"/>
              <a:cs typeface="Times New Roman" pitchFamily="18" charset="0"/>
            </a:endParaRPr>
          </a:p>
          <a:p>
            <a:pPr hangingPunct="0"/>
            <a:r>
              <a:rPr lang="en-GB" b="1" dirty="0">
                <a:latin typeface="Times New Roman" pitchFamily="18" charset="0"/>
                <a:cs typeface="Times New Roman" pitchFamily="18" charset="0"/>
              </a:rPr>
              <a:t>#include&lt;</a:t>
            </a:r>
            <a:r>
              <a:rPr lang="en-GB" b="1" dirty="0" err="1">
                <a:latin typeface="Times New Roman" pitchFamily="18" charset="0"/>
                <a:cs typeface="Times New Roman" pitchFamily="18" charset="0"/>
              </a:rPr>
              <a:t>cmath</a:t>
            </a:r>
            <a:r>
              <a:rPr lang="en-GB" b="1" dirty="0">
                <a:latin typeface="Times New Roman" pitchFamily="18" charset="0"/>
                <a:cs typeface="Times New Roman" pitchFamily="18" charset="0"/>
              </a:rPr>
              <a:t>&gt;</a:t>
            </a:r>
          </a:p>
          <a:p>
            <a:pPr hangingPunct="0"/>
            <a:r>
              <a:rPr lang="en-GB" b="1" dirty="0">
                <a:latin typeface="Times New Roman" pitchFamily="18" charset="0"/>
                <a:cs typeface="Times New Roman" pitchFamily="18" charset="0"/>
              </a:rPr>
              <a:t>using namespace std;</a:t>
            </a:r>
            <a:endParaRPr lang="fr-FR" b="1" dirty="0">
              <a:latin typeface="Times New Roman" pitchFamily="18" charset="0"/>
              <a:cs typeface="Times New Roman" pitchFamily="18" charset="0"/>
            </a:endParaRPr>
          </a:p>
          <a:p>
            <a:pPr hangingPunct="0"/>
            <a:r>
              <a:rPr lang="fr-FR" b="1" dirty="0" err="1">
                <a:latin typeface="Times New Roman" pitchFamily="18" charset="0"/>
                <a:cs typeface="Times New Roman" pitchFamily="18" charset="0"/>
              </a:rPr>
              <a:t>int</a:t>
            </a:r>
            <a:r>
              <a:rPr lang="fr-FR" b="1" dirty="0">
                <a:latin typeface="Times New Roman" pitchFamily="18" charset="0"/>
                <a:cs typeface="Times New Roman" pitchFamily="18" charset="0"/>
              </a:rPr>
              <a:t> main()</a:t>
            </a:r>
          </a:p>
          <a:p>
            <a:pPr hangingPunct="0"/>
            <a:r>
              <a:rPr lang="fr-FR" b="1" dirty="0">
                <a:latin typeface="Times New Roman" pitchFamily="18" charset="0"/>
                <a:cs typeface="Times New Roman" pitchFamily="18" charset="0"/>
              </a:rPr>
              <a:t>{ </a:t>
            </a:r>
            <a:r>
              <a:rPr lang="fr-FR" b="1" dirty="0" err="1">
                <a:latin typeface="Times New Roman" pitchFamily="18" charset="0"/>
                <a:cs typeface="Times New Roman" pitchFamily="18" charset="0"/>
              </a:rPr>
              <a:t>inline</a:t>
            </a:r>
            <a:r>
              <a:rPr lang="fr-FR" b="1" dirty="0">
                <a:latin typeface="Times New Roman" pitchFamily="18" charset="0"/>
                <a:cs typeface="Times New Roman" pitchFamily="18" charset="0"/>
              </a:rPr>
              <a:t> double norme (double [ ]);</a:t>
            </a:r>
          </a:p>
          <a:p>
            <a:pPr hangingPunct="0"/>
            <a:r>
              <a:rPr lang="fr-FR" b="1" dirty="0">
                <a:latin typeface="Times New Roman" pitchFamily="18" charset="0"/>
                <a:cs typeface="Times New Roman" pitchFamily="18" charset="0"/>
              </a:rPr>
              <a:t>   </a:t>
            </a:r>
            <a:r>
              <a:rPr lang="nb-NO" b="1" dirty="0">
                <a:latin typeface="Times New Roman" pitchFamily="18" charset="0"/>
                <a:cs typeface="Times New Roman" pitchFamily="18" charset="0"/>
              </a:rPr>
              <a:t>double v1[3], v2[3]; int i;</a:t>
            </a:r>
            <a:endParaRPr lang="fr-FR" b="1" dirty="0">
              <a:latin typeface="Times New Roman" pitchFamily="18" charset="0"/>
              <a:cs typeface="Times New Roman" pitchFamily="18" charset="0"/>
            </a:endParaRPr>
          </a:p>
          <a:p>
            <a:pPr hangingPunct="0"/>
            <a:r>
              <a:rPr lang="nb-NO" b="1" dirty="0">
                <a:latin typeface="Times New Roman" pitchFamily="18" charset="0"/>
                <a:cs typeface="Times New Roman" pitchFamily="18" charset="0"/>
              </a:rPr>
              <a:t>   for(i = 0; i&lt; 3; i++)</a:t>
            </a:r>
          </a:p>
          <a:p>
            <a:pPr hangingPunct="0"/>
            <a:r>
              <a:rPr lang="nb-NO" b="1" dirty="0">
                <a:latin typeface="Times New Roman" pitchFamily="18" charset="0"/>
                <a:cs typeface="Times New Roman" pitchFamily="18" charset="0"/>
              </a:rPr>
              <a:t>  { v1[i] = i; v2[i] = 2 * i – 1;</a:t>
            </a:r>
          </a:p>
          <a:p>
            <a:pPr hangingPunct="0"/>
            <a:r>
              <a:rPr lang="nb-NO" b="1" dirty="0">
                <a:latin typeface="Times New Roman" pitchFamily="18" charset="0"/>
                <a:cs typeface="Times New Roman" pitchFamily="18" charset="0"/>
              </a:rPr>
              <a:t>   }</a:t>
            </a:r>
            <a:endParaRPr lang="fr-FR" b="1" dirty="0">
              <a:latin typeface="Times New Roman" pitchFamily="18" charset="0"/>
              <a:cs typeface="Times New Roman" pitchFamily="18" charset="0"/>
            </a:endParaRPr>
          </a:p>
          <a:p>
            <a:pPr hangingPunct="0"/>
            <a:r>
              <a:rPr lang="nb-NO" b="1" dirty="0">
                <a:latin typeface="Times New Roman" pitchFamily="18" charset="0"/>
                <a:cs typeface="Times New Roman" pitchFamily="18" charset="0"/>
              </a:rPr>
              <a:t>   </a:t>
            </a:r>
            <a:r>
              <a:rPr lang="fr-FR" b="1" dirty="0">
                <a:latin typeface="Times New Roman" pitchFamily="18" charset="0"/>
                <a:cs typeface="Times New Roman" pitchFamily="18" charset="0"/>
              </a:rPr>
              <a:t>cout &lt;&lt; </a:t>
            </a:r>
            <a:r>
              <a:rPr lang="nb-NO" b="1" dirty="0">
                <a:latin typeface="Times New Roman" pitchFamily="18" charset="0"/>
                <a:cs typeface="Times New Roman" pitchFamily="18" charset="0"/>
                <a:sym typeface="Symbol"/>
              </a:rPr>
              <a:t></a:t>
            </a:r>
            <a:r>
              <a:rPr lang="fr-FR" b="1" dirty="0">
                <a:latin typeface="Times New Roman" pitchFamily="18" charset="0"/>
                <a:cs typeface="Times New Roman" pitchFamily="18" charset="0"/>
              </a:rPr>
              <a:t> norme de v1 : </a:t>
            </a:r>
            <a:r>
              <a:rPr lang="nb-NO" b="1" dirty="0">
                <a:latin typeface="Times New Roman" pitchFamily="18" charset="0"/>
                <a:cs typeface="Times New Roman" pitchFamily="18" charset="0"/>
                <a:sym typeface="Symbol"/>
              </a:rPr>
              <a:t></a:t>
            </a:r>
            <a:r>
              <a:rPr lang="fr-FR" b="1" dirty="0">
                <a:latin typeface="Times New Roman" pitchFamily="18" charset="0"/>
                <a:cs typeface="Times New Roman" pitchFamily="18" charset="0"/>
              </a:rPr>
              <a:t>&lt;&lt;norme(v1)&lt;&lt;”-norme v2 : </a:t>
            </a:r>
            <a:r>
              <a:rPr lang="nb-NO" b="1" dirty="0">
                <a:latin typeface="Times New Roman" pitchFamily="18" charset="0"/>
                <a:cs typeface="Times New Roman" pitchFamily="18" charset="0"/>
                <a:sym typeface="Symbol"/>
              </a:rPr>
              <a:t></a:t>
            </a:r>
            <a:r>
              <a:rPr lang="fr-FR" b="1" dirty="0">
                <a:latin typeface="Times New Roman" pitchFamily="18" charset="0"/>
                <a:cs typeface="Times New Roman" pitchFamily="18" charset="0"/>
              </a:rPr>
              <a:t>&lt;&lt;norme(v2);</a:t>
            </a:r>
          </a:p>
          <a:p>
            <a:pPr hangingPunct="0"/>
            <a:r>
              <a:rPr lang="en-GB" b="1" dirty="0">
                <a:latin typeface="Times New Roman" pitchFamily="18" charset="0"/>
                <a:cs typeface="Times New Roman" pitchFamily="18" charset="0"/>
              </a:rPr>
              <a:t>   return 1;</a:t>
            </a:r>
            <a:endParaRPr lang="fr-FR" b="1" dirty="0">
              <a:latin typeface="Times New Roman" pitchFamily="18" charset="0"/>
              <a:cs typeface="Times New Roman" pitchFamily="18" charset="0"/>
            </a:endParaRPr>
          </a:p>
          <a:p>
            <a:pPr hangingPunct="0"/>
            <a:r>
              <a:rPr lang="fr-FR" b="1" dirty="0">
                <a:latin typeface="Times New Roman" pitchFamily="18" charset="0"/>
                <a:cs typeface="Times New Roman" pitchFamily="18" charset="0"/>
              </a:rPr>
              <a:t>}</a:t>
            </a:r>
          </a:p>
          <a:p>
            <a:pPr hangingPunct="0"/>
            <a:r>
              <a:rPr lang="fr-FR" b="1" dirty="0" err="1">
                <a:latin typeface="Times New Roman" pitchFamily="18" charset="0"/>
                <a:cs typeface="Times New Roman" pitchFamily="18" charset="0"/>
              </a:rPr>
              <a:t>inline</a:t>
            </a:r>
            <a:r>
              <a:rPr lang="fr-FR" b="1" dirty="0">
                <a:latin typeface="Times New Roman" pitchFamily="18" charset="0"/>
                <a:cs typeface="Times New Roman" pitchFamily="18" charset="0"/>
              </a:rPr>
              <a:t> double norme (double </a:t>
            </a:r>
            <a:r>
              <a:rPr lang="fr-FR" b="1" dirty="0" err="1">
                <a:latin typeface="Times New Roman" pitchFamily="18" charset="0"/>
                <a:cs typeface="Times New Roman" pitchFamily="18" charset="0"/>
              </a:rPr>
              <a:t>vec</a:t>
            </a:r>
            <a:r>
              <a:rPr lang="fr-FR" b="1" dirty="0">
                <a:latin typeface="Times New Roman" pitchFamily="18" charset="0"/>
                <a:cs typeface="Times New Roman" pitchFamily="18" charset="0"/>
              </a:rPr>
              <a:t>[ ])</a:t>
            </a:r>
          </a:p>
          <a:p>
            <a:pPr hangingPunct="0"/>
            <a:r>
              <a:rPr lang="fr-FR" b="1" dirty="0">
                <a:latin typeface="Times New Roman" pitchFamily="18" charset="0"/>
                <a:cs typeface="Times New Roman" pitchFamily="18" charset="0"/>
              </a:rPr>
              <a:t>{  </a:t>
            </a:r>
            <a:r>
              <a:rPr lang="en-GB" b="1" dirty="0" err="1">
                <a:latin typeface="Times New Roman" pitchFamily="18" charset="0"/>
                <a:cs typeface="Times New Roman" pitchFamily="18" charset="0"/>
              </a:rPr>
              <a:t>int</a:t>
            </a:r>
            <a:r>
              <a:rPr lang="en-GB" b="1" dirty="0">
                <a:latin typeface="Times New Roman" pitchFamily="18" charset="0"/>
                <a:cs typeface="Times New Roman" pitchFamily="18" charset="0"/>
              </a:rPr>
              <a:t> </a:t>
            </a:r>
            <a:r>
              <a:rPr lang="en-GB" b="1" dirty="0" err="1">
                <a:latin typeface="Times New Roman" pitchFamily="18" charset="0"/>
                <a:cs typeface="Times New Roman" pitchFamily="18" charset="0"/>
              </a:rPr>
              <a:t>i</a:t>
            </a:r>
            <a:r>
              <a:rPr lang="en-GB" b="1" dirty="0">
                <a:latin typeface="Times New Roman" pitchFamily="18" charset="0"/>
                <a:cs typeface="Times New Roman" pitchFamily="18" charset="0"/>
              </a:rPr>
              <a:t> ; double s = 0;</a:t>
            </a:r>
            <a:endParaRPr lang="fr-FR" b="1" dirty="0">
              <a:latin typeface="Times New Roman" pitchFamily="18" charset="0"/>
              <a:cs typeface="Times New Roman" pitchFamily="18" charset="0"/>
            </a:endParaRPr>
          </a:p>
          <a:p>
            <a:pPr hangingPunct="0"/>
            <a:r>
              <a:rPr lang="en-GB" b="1" dirty="0">
                <a:latin typeface="Times New Roman" pitchFamily="18" charset="0"/>
                <a:cs typeface="Times New Roman" pitchFamily="18" charset="0"/>
              </a:rPr>
              <a:t>   for(</a:t>
            </a:r>
            <a:r>
              <a:rPr lang="en-GB" b="1" dirty="0" err="1">
                <a:latin typeface="Times New Roman" pitchFamily="18" charset="0"/>
                <a:cs typeface="Times New Roman" pitchFamily="18" charset="0"/>
              </a:rPr>
              <a:t>i</a:t>
            </a:r>
            <a:r>
              <a:rPr lang="en-GB" b="1" dirty="0">
                <a:latin typeface="Times New Roman" pitchFamily="18" charset="0"/>
                <a:cs typeface="Times New Roman" pitchFamily="18" charset="0"/>
              </a:rPr>
              <a:t> = 0; </a:t>
            </a:r>
            <a:r>
              <a:rPr lang="en-GB" b="1" dirty="0" err="1">
                <a:latin typeface="Times New Roman" pitchFamily="18" charset="0"/>
                <a:cs typeface="Times New Roman" pitchFamily="18" charset="0"/>
              </a:rPr>
              <a:t>i</a:t>
            </a:r>
            <a:r>
              <a:rPr lang="en-GB" b="1" dirty="0">
                <a:latin typeface="Times New Roman" pitchFamily="18" charset="0"/>
                <a:cs typeface="Times New Roman" pitchFamily="18" charset="0"/>
              </a:rPr>
              <a:t> &lt; 3; </a:t>
            </a:r>
            <a:r>
              <a:rPr lang="en-GB" b="1" dirty="0" err="1">
                <a:latin typeface="Times New Roman" pitchFamily="18" charset="0"/>
                <a:cs typeface="Times New Roman" pitchFamily="18" charset="0"/>
              </a:rPr>
              <a:t>i</a:t>
            </a:r>
            <a:r>
              <a:rPr lang="en-GB" b="1" dirty="0">
                <a:latin typeface="Times New Roman" pitchFamily="18" charset="0"/>
                <a:cs typeface="Times New Roman" pitchFamily="18" charset="0"/>
              </a:rPr>
              <a:t>++)s += </a:t>
            </a:r>
            <a:r>
              <a:rPr lang="en-GB" b="1" dirty="0" err="1">
                <a:latin typeface="Times New Roman" pitchFamily="18" charset="0"/>
                <a:cs typeface="Times New Roman" pitchFamily="18" charset="0"/>
              </a:rPr>
              <a:t>vec</a:t>
            </a:r>
            <a:r>
              <a:rPr lang="en-GB" b="1" dirty="0">
                <a:latin typeface="Times New Roman" pitchFamily="18" charset="0"/>
                <a:cs typeface="Times New Roman" pitchFamily="18" charset="0"/>
              </a:rPr>
              <a:t>[</a:t>
            </a:r>
            <a:r>
              <a:rPr lang="en-GB" b="1" dirty="0" err="1">
                <a:latin typeface="Times New Roman" pitchFamily="18" charset="0"/>
                <a:cs typeface="Times New Roman" pitchFamily="18" charset="0"/>
              </a:rPr>
              <a:t>i</a:t>
            </a:r>
            <a:r>
              <a:rPr lang="en-GB" b="1" dirty="0">
                <a:latin typeface="Times New Roman" pitchFamily="18" charset="0"/>
                <a:cs typeface="Times New Roman" pitchFamily="18" charset="0"/>
              </a:rPr>
              <a:t>]+</a:t>
            </a:r>
            <a:r>
              <a:rPr lang="en-GB" b="1" dirty="0" err="1">
                <a:latin typeface="Times New Roman" pitchFamily="18" charset="0"/>
                <a:cs typeface="Times New Roman" pitchFamily="18" charset="0"/>
              </a:rPr>
              <a:t>vec</a:t>
            </a:r>
            <a:r>
              <a:rPr lang="en-GB" b="1" dirty="0">
                <a:latin typeface="Times New Roman" pitchFamily="18" charset="0"/>
                <a:cs typeface="Times New Roman" pitchFamily="18" charset="0"/>
              </a:rPr>
              <a:t>[</a:t>
            </a:r>
            <a:r>
              <a:rPr lang="en-GB" b="1" dirty="0" err="1">
                <a:latin typeface="Times New Roman" pitchFamily="18" charset="0"/>
                <a:cs typeface="Times New Roman" pitchFamily="18" charset="0"/>
              </a:rPr>
              <a:t>i</a:t>
            </a:r>
            <a:r>
              <a:rPr lang="en-GB" b="1" dirty="0">
                <a:latin typeface="Times New Roman" pitchFamily="18" charset="0"/>
                <a:cs typeface="Times New Roman" pitchFamily="18" charset="0"/>
              </a:rPr>
              <a:t>];</a:t>
            </a:r>
            <a:endParaRPr lang="fr-FR" b="1" dirty="0">
              <a:latin typeface="Times New Roman" pitchFamily="18" charset="0"/>
              <a:cs typeface="Times New Roman" pitchFamily="18" charset="0"/>
            </a:endParaRPr>
          </a:p>
          <a:p>
            <a:pPr hangingPunct="0"/>
            <a:r>
              <a:rPr lang="en-GB" b="1" dirty="0">
                <a:latin typeface="Times New Roman" pitchFamily="18" charset="0"/>
                <a:cs typeface="Times New Roman" pitchFamily="18" charset="0"/>
              </a:rPr>
              <a:t>   return </a:t>
            </a:r>
            <a:r>
              <a:rPr lang="en-GB" b="1" dirty="0" err="1">
                <a:latin typeface="Times New Roman" pitchFamily="18" charset="0"/>
                <a:cs typeface="Times New Roman" pitchFamily="18" charset="0"/>
              </a:rPr>
              <a:t>sqrt</a:t>
            </a:r>
            <a:r>
              <a:rPr lang="en-GB" b="1" dirty="0">
                <a:latin typeface="Times New Roman" pitchFamily="18" charset="0"/>
                <a:cs typeface="Times New Roman" pitchFamily="18" charset="0"/>
              </a:rPr>
              <a:t>(s);</a:t>
            </a:r>
            <a:endParaRPr lang="fr-FR" b="1" dirty="0">
              <a:latin typeface="Times New Roman" pitchFamily="18" charset="0"/>
              <a:cs typeface="Times New Roman" pitchFamily="18" charset="0"/>
            </a:endParaRPr>
          </a:p>
          <a:p>
            <a:pPr hangingPunct="0"/>
            <a:r>
              <a:rPr lang="nb-NO" b="1" dirty="0">
                <a:latin typeface="Times New Roman" pitchFamily="18" charset="0"/>
                <a:cs typeface="Times New Roman" pitchFamily="18" charset="0"/>
              </a:rPr>
              <a:t>}</a:t>
            </a:r>
            <a:endParaRPr lang="fr-FR" b="1" dirty="0">
              <a:latin typeface="Times New Roman" pitchFamily="18" charset="0"/>
              <a:cs typeface="Times New Roman" pitchFamily="18" charset="0"/>
            </a:endParaRPr>
          </a:p>
        </p:txBody>
      </p:sp>
      <p:sp>
        <p:nvSpPr>
          <p:cNvPr id="3" name="Espace réservé du numéro de diapositive 2"/>
          <p:cNvSpPr>
            <a:spLocks noGrp="1"/>
          </p:cNvSpPr>
          <p:nvPr>
            <p:ph type="sldNum" sz="quarter" idx="12"/>
          </p:nvPr>
        </p:nvSpPr>
        <p:spPr/>
        <p:txBody>
          <a:bodyPr/>
          <a:lstStyle/>
          <a:p>
            <a:fld id="{6E8258A7-CA86-481B-9088-7761BD1AC277}" type="slidenum">
              <a:rPr lang="fr-FR" smtClean="0"/>
              <a:pPr/>
              <a:t>18</a:t>
            </a:fld>
            <a:endParaRPr lang="fr-F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3143248"/>
            <a:ext cx="9144000" cy="250033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
        <p:nvSpPr>
          <p:cNvPr id="3073" name="Rectangle 1"/>
          <p:cNvSpPr>
            <a:spLocks noChangeArrowheads="1"/>
          </p:cNvSpPr>
          <p:nvPr/>
        </p:nvSpPr>
        <p:spPr bwMode="auto">
          <a:xfrm>
            <a:off x="0" y="-142900"/>
            <a:ext cx="9144000" cy="729430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endParaRPr lang="fr-FR" dirty="0">
              <a:latin typeface="Times New Roman" pitchFamily="18" charset="0"/>
              <a:ea typeface="Times New Roman" pitchFamily="18" charset="0"/>
              <a:cs typeface="Times New Roman"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Le mot </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INLINE</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demande au compilateur de traiter la fonction </a:t>
            </a:r>
            <a:r>
              <a:rPr kumimoji="0" lang="fr-FR" b="1"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norme</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différemment d’une fonction ordinaire</a:t>
            </a:r>
            <a:r>
              <a:rPr kumimoji="0" lang="fr-FR" b="0" i="0" u="none" strike="noStrike" cap="none" normalizeH="0" dirty="0">
                <a:ln>
                  <a:noFill/>
                </a:ln>
                <a:solidFill>
                  <a:schemeClr val="tx1"/>
                </a:solidFill>
                <a:effectLst/>
                <a:latin typeface="Times New Roman" pitchFamily="18" charset="0"/>
                <a:ea typeface="Times New Roman" pitchFamily="18" charset="0"/>
                <a:cs typeface="Times New Roman" pitchFamily="18" charset="0"/>
              </a:rPr>
              <a:t> :</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à chaque appel de </a:t>
            </a:r>
            <a:r>
              <a:rPr kumimoji="0" lang="fr-FR" b="1"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norme</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il devra incorporer, au sein du programme, les instructions correspondantes.</a:t>
            </a:r>
          </a:p>
          <a:p>
            <a:pPr marL="0" marR="0" lvl="0" indent="0" algn="just" defTabSz="914400" rtl="0" eaLnBrk="1" fontAlgn="base" latinLnBrk="0" hangingPunct="1">
              <a:lnSpc>
                <a:spcPct val="100000"/>
              </a:lnSpc>
              <a:spcBef>
                <a:spcPct val="0"/>
              </a:spcBef>
              <a:spcAft>
                <a:spcPct val="0"/>
              </a:spcAft>
              <a:buClrTx/>
              <a:buSzTx/>
              <a:buFontTx/>
              <a:buNone/>
              <a:tabLst/>
            </a:pP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Une fonction en ligne doit être définie dans le même fichier source que celui où l’on l’utilise. Elle </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ne peut pas être compilée séparément </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(tableau 1).</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endParaRPr>
          </a:p>
          <a:p>
            <a:pPr hangingPunct="0"/>
            <a:r>
              <a:rPr lang="fr-FR" dirty="0"/>
              <a:t>		</a:t>
            </a:r>
          </a:p>
          <a:p>
            <a:pPr lvl="0" hangingPunct="0"/>
            <a:r>
              <a:rPr lang="fr-FR" dirty="0">
                <a:latin typeface="Times New Roman" pitchFamily="18" charset="0"/>
                <a:ea typeface="Times New Roman" pitchFamily="18" charset="0"/>
                <a:cs typeface="Times New Roman" pitchFamily="18" charset="0"/>
              </a:rPr>
              <a:t>Tableau 1 : Comparaison entre macro, fonction et fonction en ligne</a:t>
            </a:r>
          </a:p>
          <a:p>
            <a:pPr hangingPunct="0"/>
            <a:r>
              <a:rPr lang="fr-FR" dirty="0">
                <a:latin typeface="Times New Roman" pitchFamily="18" charset="0"/>
                <a:cs typeface="Times New Roman" pitchFamily="18" charset="0"/>
              </a:rPr>
              <a:t>                                  AVANTAGES			INCONVENIENTS</a:t>
            </a:r>
          </a:p>
          <a:p>
            <a:pPr hangingPunct="0"/>
            <a:r>
              <a:rPr lang="fr-FR" dirty="0">
                <a:latin typeface="Times New Roman" pitchFamily="18" charset="0"/>
                <a:cs typeface="Times New Roman" pitchFamily="18" charset="0"/>
              </a:rPr>
              <a:t>Macro		- économie de temps d’exécution           - risque d’effets de bord non désirés</a:t>
            </a:r>
          </a:p>
          <a:p>
            <a:pPr hangingPunct="0"/>
            <a:r>
              <a:rPr lang="fr-FR" dirty="0">
                <a:latin typeface="Times New Roman" pitchFamily="18" charset="0"/>
                <a:cs typeface="Times New Roman" pitchFamily="18" charset="0"/>
              </a:rPr>
              <a:t>						- pas de compilation séparée possible</a:t>
            </a:r>
          </a:p>
          <a:p>
            <a:pPr hangingPunct="0"/>
            <a:endParaRPr lang="fr-FR" dirty="0">
              <a:latin typeface="Times New Roman" pitchFamily="18" charset="0"/>
              <a:cs typeface="Times New Roman" pitchFamily="18" charset="0"/>
            </a:endParaRPr>
          </a:p>
          <a:p>
            <a:pPr hangingPunct="0"/>
            <a:r>
              <a:rPr lang="fr-FR" dirty="0">
                <a:latin typeface="Times New Roman" pitchFamily="18" charset="0"/>
                <a:cs typeface="Times New Roman" pitchFamily="18" charset="0"/>
              </a:rPr>
              <a:t>Fonction		- compilation séparée possible               - perte d’espace mémoire</a:t>
            </a:r>
          </a:p>
          <a:p>
            <a:pPr hangingPunct="0"/>
            <a:r>
              <a:rPr lang="fr-FR" dirty="0">
                <a:latin typeface="Times New Roman" pitchFamily="18" charset="0"/>
                <a:cs typeface="Times New Roman" pitchFamily="18" charset="0"/>
              </a:rPr>
              <a:t>	                                                                                - temps d’exécution lent  </a:t>
            </a:r>
          </a:p>
          <a:p>
            <a:pPr hangingPunct="0"/>
            <a:r>
              <a:rPr lang="fr-FR" dirty="0">
                <a:latin typeface="Times New Roman" pitchFamily="18" charset="0"/>
                <a:cs typeface="Times New Roman" pitchFamily="18" charset="0"/>
              </a:rPr>
              <a:t>	</a:t>
            </a:r>
          </a:p>
          <a:p>
            <a:pPr hangingPunct="0"/>
            <a:r>
              <a:rPr lang="fr-FR" dirty="0">
                <a:latin typeface="Times New Roman" pitchFamily="18" charset="0"/>
                <a:cs typeface="Times New Roman" pitchFamily="18" charset="0"/>
              </a:rPr>
              <a:t>Fonction en ligne	- économie de temps d’exécution 	- risque d’effets de bord</a:t>
            </a:r>
          </a:p>
          <a:p>
            <a:pPr hangingPunct="0"/>
            <a:r>
              <a:rPr lang="fr-FR" dirty="0">
                <a:latin typeface="Times New Roman" pitchFamily="18" charset="0"/>
                <a:cs typeface="Times New Roman" pitchFamily="18" charset="0"/>
              </a:rPr>
              <a:t>						- pas de compilation séparée</a:t>
            </a:r>
          </a:p>
          <a:p>
            <a:pPr hangingPunct="0"/>
            <a:endParaRPr lang="en-GB" dirty="0">
              <a:latin typeface="Times New Roman" pitchFamily="18" charset="0"/>
              <a:cs typeface="Times New Roman" pitchFamily="18" charset="0"/>
            </a:endParaRPr>
          </a:p>
          <a:p>
            <a:pPr hangingPunct="0"/>
            <a:endParaRPr lang="en-GB" dirty="0">
              <a:latin typeface="Times New Roman" pitchFamily="18" charset="0"/>
              <a:cs typeface="Times New Roman" pitchFamily="18" charset="0"/>
            </a:endParaRPr>
          </a:p>
          <a:p>
            <a:pPr hangingPunct="0"/>
            <a:endParaRPr lang="en-GB" dirty="0">
              <a:latin typeface="Times New Roman" pitchFamily="18" charset="0"/>
              <a:cs typeface="Times New Roman" pitchFamily="18" charset="0"/>
            </a:endParaRPr>
          </a:p>
          <a:p>
            <a:pPr hangingPunct="0"/>
            <a:endParaRPr lang="fr-FR" dirty="0">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p:txBody>
      </p:sp>
      <p:graphicFrame>
        <p:nvGraphicFramePr>
          <p:cNvPr id="3074" name="Object 2"/>
          <p:cNvGraphicFramePr>
            <a:graphicFrameLocks noChangeAspect="1"/>
          </p:cNvGraphicFramePr>
          <p:nvPr/>
        </p:nvGraphicFramePr>
        <p:xfrm>
          <a:off x="2149475" y="5532438"/>
          <a:ext cx="6216650" cy="166687"/>
        </p:xfrm>
        <a:graphic>
          <a:graphicData uri="http://schemas.openxmlformats.org/presentationml/2006/ole">
            <mc:AlternateContent xmlns:mc="http://schemas.openxmlformats.org/markup-compatibility/2006">
              <mc:Choice xmlns:v="urn:schemas-microsoft-com:vml" Requires="v">
                <p:oleObj spid="_x0000_s3093" name="Document" r:id="rId3" imgW="6220740" imgH="169206" progId="Word.Document.12">
                  <p:embed/>
                </p:oleObj>
              </mc:Choice>
              <mc:Fallback>
                <p:oleObj name="Document" r:id="rId3" imgW="6220740" imgH="169206" progId="Word.Document.12">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49475" y="5532438"/>
                        <a:ext cx="6216650" cy="166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cxnSp>
        <p:nvCxnSpPr>
          <p:cNvPr id="8" name="Connecteur droit 7"/>
          <p:cNvCxnSpPr/>
          <p:nvPr/>
        </p:nvCxnSpPr>
        <p:spPr>
          <a:xfrm rot="5400000">
            <a:off x="535753" y="4392619"/>
            <a:ext cx="2500330" cy="1588"/>
          </a:xfrm>
          <a:prstGeom prst="line">
            <a:avLst/>
          </a:prstGeom>
        </p:spPr>
        <p:style>
          <a:lnRef idx="1">
            <a:schemeClr val="dk1"/>
          </a:lnRef>
          <a:fillRef idx="0">
            <a:schemeClr val="dk1"/>
          </a:fillRef>
          <a:effectRef idx="0">
            <a:schemeClr val="dk1"/>
          </a:effectRef>
          <a:fontRef idx="minor">
            <a:schemeClr val="tx1"/>
          </a:fontRef>
        </p:style>
      </p:cxnSp>
      <p:cxnSp>
        <p:nvCxnSpPr>
          <p:cNvPr id="9" name="Connecteur droit 8"/>
          <p:cNvCxnSpPr/>
          <p:nvPr/>
        </p:nvCxnSpPr>
        <p:spPr>
          <a:xfrm rot="5400000">
            <a:off x="4035421" y="4392619"/>
            <a:ext cx="2500330" cy="1588"/>
          </a:xfrm>
          <a:prstGeom prst="line">
            <a:avLst/>
          </a:prstGeom>
        </p:spPr>
        <p:style>
          <a:lnRef idx="1">
            <a:schemeClr val="dk1"/>
          </a:lnRef>
          <a:fillRef idx="0">
            <a:schemeClr val="dk1"/>
          </a:fillRef>
          <a:effectRef idx="0">
            <a:schemeClr val="dk1"/>
          </a:effectRef>
          <a:fontRef idx="minor">
            <a:schemeClr val="tx1"/>
          </a:fontRef>
        </p:style>
      </p:cxnSp>
      <p:cxnSp>
        <p:nvCxnSpPr>
          <p:cNvPr id="11" name="Connecteur droit 10"/>
          <p:cNvCxnSpPr/>
          <p:nvPr/>
        </p:nvCxnSpPr>
        <p:spPr>
          <a:xfrm>
            <a:off x="0" y="4143380"/>
            <a:ext cx="9144000" cy="71438"/>
          </a:xfrm>
          <a:prstGeom prst="line">
            <a:avLst/>
          </a:prstGeom>
        </p:spPr>
        <p:style>
          <a:lnRef idx="1">
            <a:schemeClr val="dk1"/>
          </a:lnRef>
          <a:fillRef idx="0">
            <a:schemeClr val="dk1"/>
          </a:fillRef>
          <a:effectRef idx="0">
            <a:schemeClr val="dk1"/>
          </a:effectRef>
          <a:fontRef idx="minor">
            <a:schemeClr val="tx1"/>
          </a:fontRef>
        </p:style>
      </p:cxnSp>
      <p:cxnSp>
        <p:nvCxnSpPr>
          <p:cNvPr id="12" name="Connecteur droit 11"/>
          <p:cNvCxnSpPr/>
          <p:nvPr/>
        </p:nvCxnSpPr>
        <p:spPr>
          <a:xfrm>
            <a:off x="-32" y="4857760"/>
            <a:ext cx="9144000" cy="71438"/>
          </a:xfrm>
          <a:prstGeom prst="line">
            <a:avLst/>
          </a:prstGeom>
        </p:spPr>
        <p:style>
          <a:lnRef idx="1">
            <a:schemeClr val="dk1"/>
          </a:lnRef>
          <a:fillRef idx="0">
            <a:schemeClr val="dk1"/>
          </a:fillRef>
          <a:effectRef idx="0">
            <a:schemeClr val="dk1"/>
          </a:effectRef>
          <a:fontRef idx="minor">
            <a:schemeClr val="tx1"/>
          </a:fontRef>
        </p:style>
      </p:cxnSp>
      <p:sp>
        <p:nvSpPr>
          <p:cNvPr id="10" name="Espace réservé du numéro de diapositive 9"/>
          <p:cNvSpPr>
            <a:spLocks noGrp="1"/>
          </p:cNvSpPr>
          <p:nvPr>
            <p:ph type="sldNum" sz="quarter" idx="12"/>
          </p:nvPr>
        </p:nvSpPr>
        <p:spPr/>
        <p:txBody>
          <a:bodyPr/>
          <a:lstStyle/>
          <a:p>
            <a:fld id="{6E8258A7-CA86-481B-9088-7761BD1AC277}" type="slidenum">
              <a:rPr lang="fr-FR" smtClean="0"/>
              <a:pPr/>
              <a:t>19</a:t>
            </a:fld>
            <a:endParaRPr lang="fr-FR"/>
          </a:p>
        </p:txBody>
      </p:sp>
      <p:cxnSp>
        <p:nvCxnSpPr>
          <p:cNvPr id="13" name="Connecteur droit 12"/>
          <p:cNvCxnSpPr/>
          <p:nvPr/>
        </p:nvCxnSpPr>
        <p:spPr>
          <a:xfrm>
            <a:off x="-32" y="3357562"/>
            <a:ext cx="9144000" cy="71438"/>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2844" y="357166"/>
            <a:ext cx="8858312" cy="5016758"/>
          </a:xfrm>
          <a:prstGeom prst="rect">
            <a:avLst/>
          </a:prstGeom>
        </p:spPr>
        <p:txBody>
          <a:bodyPr wrap="square">
            <a:spAutoFit/>
          </a:bodyPr>
          <a:lstStyle/>
          <a:p>
            <a:pPr lvl="0" indent="449263" algn="just" fontAlgn="base">
              <a:spcBef>
                <a:spcPct val="0"/>
              </a:spcBef>
              <a:spcAft>
                <a:spcPct val="0"/>
              </a:spcAft>
            </a:pPr>
            <a:endParaRPr kumimoji="0" lang="fr-FR" sz="2000" i="0" strike="noStrike" cap="none" normalizeH="0" baseline="0" dirty="0">
              <a:ln>
                <a:noFill/>
              </a:ln>
              <a:solidFill>
                <a:schemeClr val="tx1"/>
              </a:solidFill>
              <a:effectLst/>
              <a:latin typeface="Times New Roman" pitchFamily="18" charset="0"/>
              <a:ea typeface="Times New Roman" pitchFamily="18" charset="0"/>
              <a:cs typeface="Times New Roman" pitchFamily="18" charset="0"/>
            </a:endParaRPr>
          </a:p>
          <a:p>
            <a:pPr lvl="0" indent="449263" algn="just" fontAlgn="base">
              <a:spcBef>
                <a:spcPct val="0"/>
              </a:spcBef>
              <a:spcAft>
                <a:spcPct val="0"/>
              </a:spcAft>
            </a:pPr>
            <a:r>
              <a:rPr kumimoji="0" lang="fr-FR" sz="2000" i="0"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I. PRESENTATION GENERALE DE C++</a:t>
            </a:r>
          </a:p>
          <a:p>
            <a:pPr indent="449263" algn="just" fontAlgn="base">
              <a:spcBef>
                <a:spcPct val="0"/>
              </a:spcBef>
              <a:spcAft>
                <a:spcPct val="0"/>
              </a:spcAft>
            </a:pPr>
            <a:r>
              <a:rPr kumimoji="0" lang="fr-FR" sz="2000" i="0"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II. INCOMPATIBILITES DE C++ AVEC LE C ANSI</a:t>
            </a:r>
          </a:p>
          <a:p>
            <a:pPr indent="449263" algn="just" fontAlgn="base">
              <a:spcBef>
                <a:spcPct val="0"/>
              </a:spcBef>
              <a:spcAft>
                <a:spcPct val="0"/>
              </a:spcAft>
            </a:pPr>
            <a:r>
              <a:rPr kumimoji="0" lang="fr-FR" sz="2000" i="0"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III. SPECIFICITES DE C++</a:t>
            </a:r>
            <a:endParaRPr kumimoji="0" lang="fr-FR" sz="2000" i="0" strike="noStrike" cap="none" normalizeH="0" baseline="0" dirty="0">
              <a:ln>
                <a:noFill/>
              </a:ln>
              <a:solidFill>
                <a:schemeClr val="tx1"/>
              </a:solidFill>
              <a:effectLst/>
              <a:latin typeface="Times New Roman" pitchFamily="18" charset="0"/>
              <a:cs typeface="Times New Roman" pitchFamily="18" charset="0"/>
            </a:endParaRPr>
          </a:p>
          <a:p>
            <a:pPr indent="449263" algn="just" fontAlgn="base">
              <a:spcBef>
                <a:spcPct val="0"/>
              </a:spcBef>
              <a:spcAft>
                <a:spcPct val="0"/>
              </a:spcAft>
            </a:pPr>
            <a:r>
              <a:rPr lang="fr-FR" sz="2000" dirty="0">
                <a:latin typeface="Times New Roman" pitchFamily="18" charset="0"/>
                <a:cs typeface="Times New Roman" pitchFamily="18" charset="0"/>
              </a:rPr>
              <a:t>IV. CLASSE, CONSTRUCTEUR ET DESTRUCTEUR</a:t>
            </a:r>
          </a:p>
          <a:p>
            <a:pPr indent="449263" algn="just" fontAlgn="base">
              <a:spcBef>
                <a:spcPct val="0"/>
              </a:spcBef>
              <a:spcAft>
                <a:spcPct val="0"/>
              </a:spcAft>
            </a:pPr>
            <a:r>
              <a:rPr lang="fr-FR" sz="2000" dirty="0">
                <a:latin typeface="Times New Roman" pitchFamily="18" charset="0"/>
                <a:cs typeface="Times New Roman" pitchFamily="18" charset="0"/>
              </a:rPr>
              <a:t>V. PROPRIETES DES FONCTIONS MEMBRE</a:t>
            </a:r>
          </a:p>
          <a:p>
            <a:pPr indent="449263" algn="just" fontAlgn="base">
              <a:spcBef>
                <a:spcPct val="0"/>
              </a:spcBef>
              <a:spcAft>
                <a:spcPct val="0"/>
              </a:spcAft>
            </a:pPr>
            <a:r>
              <a:rPr lang="fr-FR" sz="2000" dirty="0">
                <a:latin typeface="Times New Roman" pitchFamily="18" charset="0"/>
                <a:cs typeface="Times New Roman" pitchFamily="18" charset="0"/>
              </a:rPr>
              <a:t>VI. CONSTRUCTION DESTRUCTION ET INITIALISATION DES OBJETS</a:t>
            </a:r>
          </a:p>
          <a:p>
            <a:pPr indent="449263" algn="just" fontAlgn="base">
              <a:spcBef>
                <a:spcPct val="0"/>
              </a:spcBef>
              <a:spcAft>
                <a:spcPct val="0"/>
              </a:spcAft>
            </a:pPr>
            <a:r>
              <a:rPr lang="fr-FR" sz="2000" dirty="0">
                <a:latin typeface="Times New Roman" pitchFamily="18" charset="0"/>
                <a:cs typeface="Times New Roman" pitchFamily="18" charset="0"/>
              </a:rPr>
              <a:t>VII. FONCTIONS AMIES</a:t>
            </a:r>
          </a:p>
          <a:p>
            <a:pPr lvl="0" indent="449263" algn="just" fontAlgn="base">
              <a:spcBef>
                <a:spcPct val="0"/>
              </a:spcBef>
              <a:spcAft>
                <a:spcPct val="0"/>
              </a:spcAft>
            </a:pPr>
            <a:r>
              <a:rPr lang="fr-FR" sz="2000" dirty="0">
                <a:latin typeface="Times New Roman" pitchFamily="18" charset="0"/>
                <a:cs typeface="Times New Roman" pitchFamily="18" charset="0"/>
              </a:rPr>
              <a:t>VIII. SURCHARGE D’OPERATEURS</a:t>
            </a:r>
          </a:p>
          <a:p>
            <a:pPr indent="449263" algn="just" fontAlgn="base">
              <a:spcBef>
                <a:spcPct val="0"/>
              </a:spcBef>
              <a:spcAft>
                <a:spcPct val="0"/>
              </a:spcAft>
            </a:pPr>
            <a:r>
              <a:rPr lang="fr-FR" sz="2000" dirty="0">
                <a:latin typeface="Times New Roman" pitchFamily="18" charset="0"/>
                <a:cs typeface="Times New Roman" pitchFamily="18" charset="0"/>
              </a:rPr>
              <a:t>IX. CONVERSIONS de TYPE DEFINI par l’UTILISATEUR (CDU)</a:t>
            </a:r>
          </a:p>
          <a:p>
            <a:pPr indent="449263" algn="just" fontAlgn="base">
              <a:spcBef>
                <a:spcPct val="0"/>
              </a:spcBef>
              <a:spcAft>
                <a:spcPct val="0"/>
              </a:spcAft>
            </a:pPr>
            <a:r>
              <a:rPr lang="fr-FR" sz="2000" dirty="0">
                <a:latin typeface="Times New Roman" pitchFamily="18" charset="0"/>
                <a:cs typeface="Times New Roman" pitchFamily="18" charset="0"/>
              </a:rPr>
              <a:t>X. TECHNIQUE DE L’HERITAGE</a:t>
            </a:r>
          </a:p>
          <a:p>
            <a:pPr indent="449263" algn="just" fontAlgn="base">
              <a:spcBef>
                <a:spcPct val="0"/>
              </a:spcBef>
              <a:spcAft>
                <a:spcPct val="0"/>
              </a:spcAft>
            </a:pPr>
            <a:r>
              <a:rPr lang="fr-FR" sz="2000" dirty="0">
                <a:latin typeface="Times New Roman" pitchFamily="18" charset="0"/>
                <a:cs typeface="Times New Roman" pitchFamily="18" charset="0"/>
              </a:rPr>
              <a:t>XI.  </a:t>
            </a:r>
            <a:r>
              <a:rPr lang="fr-FR" sz="2000">
                <a:latin typeface="Times New Roman" pitchFamily="18" charset="0"/>
                <a:cs typeface="Times New Roman" pitchFamily="18" charset="0"/>
              </a:rPr>
              <a:t>HERITAGE MULTIPLE</a:t>
            </a:r>
            <a:endParaRPr lang="fr-FR" sz="2000" dirty="0">
              <a:latin typeface="Times New Roman" pitchFamily="18" charset="0"/>
              <a:cs typeface="Times New Roman" pitchFamily="18" charset="0"/>
            </a:endParaRPr>
          </a:p>
          <a:p>
            <a:pPr indent="449263" algn="just" fontAlgn="base">
              <a:spcBef>
                <a:spcPct val="0"/>
              </a:spcBef>
              <a:spcAft>
                <a:spcPct val="0"/>
              </a:spcAft>
            </a:pPr>
            <a:r>
              <a:rPr lang="fr-FR" sz="2000" dirty="0">
                <a:latin typeface="Times New Roman" pitchFamily="18" charset="0"/>
                <a:cs typeface="Times New Roman" pitchFamily="18" charset="0"/>
              </a:rPr>
              <a:t>XII. EXCEPTIONS</a:t>
            </a:r>
          </a:p>
          <a:p>
            <a:pPr hangingPunct="0"/>
            <a:r>
              <a:rPr lang="fr-FR" sz="2000" dirty="0">
                <a:latin typeface="Times New Roman" pitchFamily="18" charset="0"/>
                <a:cs typeface="Times New Roman" pitchFamily="18" charset="0"/>
              </a:rPr>
              <a:t>       XIII. FONCTIONS VIRTUELLES</a:t>
            </a:r>
          </a:p>
          <a:p>
            <a:pPr indent="449263" algn="just" fontAlgn="base">
              <a:spcBef>
                <a:spcPct val="0"/>
              </a:spcBef>
              <a:spcAft>
                <a:spcPct val="0"/>
              </a:spcAft>
            </a:pPr>
            <a:r>
              <a:rPr lang="fr-FR" sz="2000" dirty="0">
                <a:latin typeface="Times New Roman" pitchFamily="18" charset="0"/>
                <a:cs typeface="Times New Roman" pitchFamily="18" charset="0"/>
              </a:rPr>
              <a:t>XIV. FLOTS</a:t>
            </a:r>
          </a:p>
          <a:p>
            <a:pPr lvl="0" indent="449263" algn="just" fontAlgn="base">
              <a:spcBef>
                <a:spcPct val="0"/>
              </a:spcBef>
              <a:spcAft>
                <a:spcPct val="0"/>
              </a:spcAft>
            </a:pPr>
            <a:endParaRPr kumimoji="0" lang="fr-FR" sz="2000" i="0" strike="noStrike" cap="none" normalizeH="0" baseline="0" dirty="0">
              <a:ln>
                <a:noFill/>
              </a:ln>
              <a:solidFill>
                <a:schemeClr val="tx1"/>
              </a:solidFill>
              <a:effectLst/>
              <a:latin typeface="Times New Roman" pitchFamily="18" charset="0"/>
              <a:cs typeface="Times New Roman" pitchFamily="18" charset="0"/>
            </a:endParaRPr>
          </a:p>
        </p:txBody>
      </p:sp>
      <p:sp>
        <p:nvSpPr>
          <p:cNvPr id="3" name="Espace réservé du numéro de diapositive 2"/>
          <p:cNvSpPr>
            <a:spLocks noGrp="1"/>
          </p:cNvSpPr>
          <p:nvPr>
            <p:ph type="sldNum" sz="quarter" idx="12"/>
          </p:nvPr>
        </p:nvSpPr>
        <p:spPr/>
        <p:txBody>
          <a:bodyPr/>
          <a:lstStyle/>
          <a:p>
            <a:fld id="{6E8258A7-CA86-481B-9088-7761BD1AC277}" type="slidenum">
              <a:rPr lang="fr-FR" smtClean="0"/>
              <a:pPr/>
              <a:t>2</a:t>
            </a:fld>
            <a:endParaRPr lang="fr-F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6E8258A7-CA86-481B-9088-7761BD1AC277}" type="slidenum">
              <a:rPr lang="fr-FR" smtClean="0"/>
              <a:pPr/>
              <a:t>20</a:t>
            </a:fld>
            <a:endParaRPr lang="fr-FR"/>
          </a:p>
        </p:txBody>
      </p:sp>
      <p:sp>
        <p:nvSpPr>
          <p:cNvPr id="4" name="Rectangle 1"/>
          <p:cNvSpPr>
            <a:spLocks noChangeArrowheads="1"/>
          </p:cNvSpPr>
          <p:nvPr/>
        </p:nvSpPr>
        <p:spPr bwMode="auto">
          <a:xfrm>
            <a:off x="0" y="-87844"/>
            <a:ext cx="9144000" cy="674030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b="1"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3.9. En-tête </a:t>
            </a:r>
            <a:r>
              <a:rPr kumimoji="0" lang="fr-FR" b="1" i="0" u="none" strike="noStrike" cap="none" normalizeH="0" baseline="0" dirty="0" err="1">
                <a:ln>
                  <a:noFill/>
                </a:ln>
                <a:solidFill>
                  <a:srgbClr val="000000"/>
                </a:solidFill>
                <a:effectLst/>
                <a:latin typeface="Times New Roman" pitchFamily="18" charset="0"/>
                <a:ea typeface="Times New Roman" pitchFamily="18" charset="0"/>
                <a:cs typeface="Times New Roman" pitchFamily="18" charset="0"/>
              </a:rPr>
              <a:t>cmath</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lvl="0" eaLnBrk="0" fontAlgn="base" hangingPunct="0">
              <a:spcBef>
                <a:spcPct val="0"/>
              </a:spcBef>
              <a:spcAft>
                <a:spcPct val="0"/>
              </a:spcAft>
            </a:pPr>
            <a:r>
              <a:rPr kumimoji="0" lang="fr-FR"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Le fichier d’en-tête</a:t>
            </a:r>
            <a:r>
              <a:rPr kumimoji="0" lang="fr-FR" b="1"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 </a:t>
            </a:r>
            <a:r>
              <a:rPr kumimoji="0" lang="fr-FR" b="1" i="0" u="none" strike="noStrike" cap="none" normalizeH="0" baseline="0" dirty="0" err="1">
                <a:ln>
                  <a:noFill/>
                </a:ln>
                <a:solidFill>
                  <a:srgbClr val="000000"/>
                </a:solidFill>
                <a:effectLst/>
                <a:latin typeface="Times New Roman" pitchFamily="18" charset="0"/>
                <a:ea typeface="Times New Roman" pitchFamily="18" charset="0"/>
                <a:cs typeface="Times New Roman" pitchFamily="18" charset="0"/>
              </a:rPr>
              <a:t>cmath</a:t>
            </a:r>
            <a:r>
              <a:rPr kumimoji="0" lang="fr-FR"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 </a:t>
            </a:r>
            <a:r>
              <a:rPr lang="fr-FR" dirty="0">
                <a:solidFill>
                  <a:srgbClr val="000000"/>
                </a:solidFill>
                <a:latin typeface="Times New Roman" pitchFamily="18" charset="0"/>
                <a:ea typeface="Times New Roman" pitchFamily="18" charset="0"/>
                <a:cs typeface="Times New Roman" pitchFamily="18" charset="0"/>
              </a:rPr>
              <a:t>permet d’accéder à des fonctions mathématiques .</a:t>
            </a:r>
          </a:p>
          <a:p>
            <a:pPr lvl="0" eaLnBrk="0" fontAlgn="base" hangingPunct="0">
              <a:spcBef>
                <a:spcPct val="0"/>
              </a:spcBef>
              <a:spcAft>
                <a:spcPct val="0"/>
              </a:spcAft>
            </a:pPr>
            <a:r>
              <a:rPr lang="fr-FR" b="1" dirty="0" err="1">
                <a:solidFill>
                  <a:srgbClr val="000000"/>
                </a:solidFill>
                <a:latin typeface="Times New Roman" pitchFamily="18" charset="0"/>
                <a:ea typeface="Times New Roman" pitchFamily="18" charset="0"/>
                <a:cs typeface="Times New Roman" pitchFamily="18" charset="0"/>
              </a:rPr>
              <a:t>sqrt</a:t>
            </a:r>
            <a:r>
              <a:rPr lang="fr-FR" b="1" dirty="0">
                <a:solidFill>
                  <a:srgbClr val="000000"/>
                </a:solidFill>
                <a:latin typeface="Times New Roman" pitchFamily="18" charset="0"/>
                <a:ea typeface="Times New Roman" pitchFamily="18" charset="0"/>
                <a:cs typeface="Times New Roman" pitchFamily="18" charset="0"/>
              </a:rPr>
              <a:t>(valeur) </a:t>
            </a:r>
            <a:r>
              <a:rPr lang="fr-FR" dirty="0">
                <a:solidFill>
                  <a:srgbClr val="000000"/>
                </a:solidFill>
                <a:latin typeface="Times New Roman" pitchFamily="18" charset="0"/>
                <a:ea typeface="Times New Roman" pitchFamily="18" charset="0"/>
                <a:cs typeface="Times New Roman" pitchFamily="18" charset="0"/>
              </a:rPr>
              <a:t>délivre la racine </a:t>
            </a:r>
            <a:r>
              <a:rPr lang="fr-FR" dirty="0" err="1">
                <a:solidFill>
                  <a:srgbClr val="000000"/>
                </a:solidFill>
                <a:latin typeface="Times New Roman" pitchFamily="18" charset="0"/>
                <a:ea typeface="Times New Roman" pitchFamily="18" charset="0"/>
                <a:cs typeface="Times New Roman" pitchFamily="18" charset="0"/>
              </a:rPr>
              <a:t>carée</a:t>
            </a:r>
            <a:r>
              <a:rPr lang="fr-FR" dirty="0">
                <a:solidFill>
                  <a:srgbClr val="000000"/>
                </a:solidFill>
                <a:latin typeface="Times New Roman" pitchFamily="18" charset="0"/>
                <a:ea typeface="Times New Roman" pitchFamily="18" charset="0"/>
                <a:cs typeface="Times New Roman" pitchFamily="18" charset="0"/>
              </a:rPr>
              <a:t> de</a:t>
            </a:r>
            <a:r>
              <a:rPr lang="fr-FR" b="1" dirty="0">
                <a:solidFill>
                  <a:srgbClr val="000000"/>
                </a:solidFill>
                <a:latin typeface="Times New Roman" pitchFamily="18" charset="0"/>
                <a:ea typeface="Times New Roman" pitchFamily="18" charset="0"/>
                <a:cs typeface="Times New Roman" pitchFamily="18" charset="0"/>
              </a:rPr>
              <a:t> valeur</a:t>
            </a:r>
            <a:r>
              <a:rPr lang="fr-FR" dirty="0">
                <a:solidFill>
                  <a:srgbClr val="000000"/>
                </a:solidFill>
                <a:latin typeface="Times New Roman" pitchFamily="18" charset="0"/>
                <a:ea typeface="Times New Roman" pitchFamily="18" charset="0"/>
                <a:cs typeface="Times New Roman" pitchFamily="18" charset="0"/>
              </a:rPr>
              <a:t>.</a:t>
            </a:r>
            <a:endParaRPr kumimoji="0" lang="fr-FR" i="0" u="none" strike="noStrike" cap="none" normalizeH="0" baseline="0" dirty="0">
              <a:ln>
                <a:noFill/>
              </a:ln>
              <a:solidFill>
                <a:schemeClr val="tx1"/>
              </a:solidFill>
              <a:effectLst/>
              <a:latin typeface="Times New Roman" pitchFamily="18" charset="0"/>
              <a:cs typeface="Times New Roman" pitchFamily="18" charset="0"/>
            </a:endParaRPr>
          </a:p>
          <a:p>
            <a:r>
              <a:rPr lang="fr-FR" b="1" u="sng" dirty="0">
                <a:latin typeface="Times New Roman" pitchFamily="18" charset="0"/>
                <a:cs typeface="Times New Roman" pitchFamily="18" charset="0"/>
              </a:rPr>
              <a:t>Autres fonctions dans </a:t>
            </a:r>
            <a:r>
              <a:rPr lang="fr-FR" b="1" u="sng" dirty="0" err="1">
                <a:latin typeface="Times New Roman" pitchFamily="18" charset="0"/>
                <a:cs typeface="Times New Roman" pitchFamily="18" charset="0"/>
              </a:rPr>
              <a:t>cmath</a:t>
            </a:r>
            <a:endParaRPr lang="fr-FR" dirty="0">
              <a:latin typeface="Times New Roman" pitchFamily="18" charset="0"/>
              <a:cs typeface="Times New Roman" pitchFamily="18" charset="0"/>
            </a:endParaRPr>
          </a:p>
          <a:p>
            <a:r>
              <a:rPr lang="fr-FR" dirty="0">
                <a:latin typeface="Times New Roman" pitchFamily="18" charset="0"/>
                <a:cs typeface="Times New Roman" pitchFamily="18" charset="0"/>
              </a:rPr>
              <a:t>Sinus			</a:t>
            </a:r>
            <a:r>
              <a:rPr lang="fr-FR" b="1" dirty="0">
                <a:latin typeface="Times New Roman" pitchFamily="18" charset="0"/>
                <a:cs typeface="Times New Roman" pitchFamily="18" charset="0"/>
              </a:rPr>
              <a:t>sin()	</a:t>
            </a:r>
            <a:r>
              <a:rPr lang="fr-FR" dirty="0" err="1">
                <a:latin typeface="Times New Roman" pitchFamily="18" charset="0"/>
                <a:cs typeface="Times New Roman" pitchFamily="18" charset="0"/>
              </a:rPr>
              <a:t>resultat</a:t>
            </a:r>
            <a:r>
              <a:rPr lang="fr-FR" dirty="0">
                <a:latin typeface="Times New Roman" pitchFamily="18" charset="0"/>
                <a:cs typeface="Times New Roman" pitchFamily="18" charset="0"/>
              </a:rPr>
              <a:t> = sin(valeur);</a:t>
            </a:r>
          </a:p>
          <a:p>
            <a:r>
              <a:rPr lang="fr-FR" dirty="0">
                <a:latin typeface="Times New Roman" pitchFamily="18" charset="0"/>
                <a:cs typeface="Times New Roman" pitchFamily="18" charset="0"/>
              </a:rPr>
              <a:t>Cosinus			</a:t>
            </a:r>
            <a:r>
              <a:rPr lang="fr-FR" b="1" dirty="0">
                <a:latin typeface="Times New Roman" pitchFamily="18" charset="0"/>
                <a:cs typeface="Times New Roman" pitchFamily="18" charset="0"/>
              </a:rPr>
              <a:t>cos()	</a:t>
            </a:r>
            <a:r>
              <a:rPr lang="fr-FR" dirty="0" err="1">
                <a:latin typeface="Times New Roman" pitchFamily="18" charset="0"/>
                <a:cs typeface="Times New Roman" pitchFamily="18" charset="0"/>
              </a:rPr>
              <a:t>resultat</a:t>
            </a:r>
            <a:r>
              <a:rPr lang="fr-FR" dirty="0">
                <a:latin typeface="Times New Roman" pitchFamily="18" charset="0"/>
                <a:cs typeface="Times New Roman" pitchFamily="18" charset="0"/>
              </a:rPr>
              <a:t> = cos(valeur);</a:t>
            </a:r>
          </a:p>
          <a:p>
            <a:r>
              <a:rPr lang="fr-FR" dirty="0">
                <a:latin typeface="Times New Roman" pitchFamily="18" charset="0"/>
                <a:cs typeface="Times New Roman" pitchFamily="18" charset="0"/>
              </a:rPr>
              <a:t>Tangente			</a:t>
            </a:r>
            <a:r>
              <a:rPr lang="fr-FR" b="1" dirty="0">
                <a:latin typeface="Times New Roman" pitchFamily="18" charset="0"/>
                <a:cs typeface="Times New Roman" pitchFamily="18" charset="0"/>
              </a:rPr>
              <a:t>tan()	</a:t>
            </a:r>
            <a:r>
              <a:rPr lang="fr-FR" dirty="0" err="1">
                <a:latin typeface="Times New Roman" pitchFamily="18" charset="0"/>
                <a:cs typeface="Times New Roman" pitchFamily="18" charset="0"/>
              </a:rPr>
              <a:t>resultat</a:t>
            </a:r>
            <a:r>
              <a:rPr lang="fr-FR" dirty="0">
                <a:latin typeface="Times New Roman" pitchFamily="18" charset="0"/>
                <a:cs typeface="Times New Roman" pitchFamily="18" charset="0"/>
              </a:rPr>
              <a:t> = tan(valeur);</a:t>
            </a:r>
          </a:p>
          <a:p>
            <a:r>
              <a:rPr lang="fr-FR" dirty="0">
                <a:latin typeface="Times New Roman" pitchFamily="18" charset="0"/>
                <a:cs typeface="Times New Roman" pitchFamily="18" charset="0"/>
              </a:rPr>
              <a:t>Exponentielle		</a:t>
            </a:r>
            <a:r>
              <a:rPr lang="fr-FR" b="1" dirty="0" err="1">
                <a:latin typeface="Times New Roman" pitchFamily="18" charset="0"/>
                <a:cs typeface="Times New Roman" pitchFamily="18" charset="0"/>
              </a:rPr>
              <a:t>exp</a:t>
            </a:r>
            <a:r>
              <a:rPr lang="fr-FR" b="1" dirty="0">
                <a:latin typeface="Times New Roman" pitchFamily="18" charset="0"/>
                <a:cs typeface="Times New Roman" pitchFamily="18" charset="0"/>
              </a:rPr>
              <a:t>()	</a:t>
            </a:r>
            <a:r>
              <a:rPr lang="fr-FR" dirty="0" err="1">
                <a:latin typeface="Times New Roman" pitchFamily="18" charset="0"/>
                <a:cs typeface="Times New Roman" pitchFamily="18" charset="0"/>
              </a:rPr>
              <a:t>resultat</a:t>
            </a:r>
            <a:r>
              <a:rPr lang="fr-FR" dirty="0">
                <a:latin typeface="Times New Roman" pitchFamily="18" charset="0"/>
                <a:cs typeface="Times New Roman" pitchFamily="18" charset="0"/>
              </a:rPr>
              <a:t> = </a:t>
            </a:r>
            <a:r>
              <a:rPr lang="fr-FR" dirty="0" err="1">
                <a:latin typeface="Times New Roman" pitchFamily="18" charset="0"/>
                <a:cs typeface="Times New Roman" pitchFamily="18" charset="0"/>
              </a:rPr>
              <a:t>exp</a:t>
            </a:r>
            <a:r>
              <a:rPr lang="fr-FR" dirty="0">
                <a:latin typeface="Times New Roman" pitchFamily="18" charset="0"/>
                <a:cs typeface="Times New Roman" pitchFamily="18" charset="0"/>
              </a:rPr>
              <a:t>(valeur);</a:t>
            </a:r>
          </a:p>
          <a:p>
            <a:r>
              <a:rPr lang="fr-FR" dirty="0">
                <a:latin typeface="Times New Roman" pitchFamily="18" charset="0"/>
                <a:cs typeface="Times New Roman" pitchFamily="18" charset="0"/>
              </a:rPr>
              <a:t>Logarithme népérien	</a:t>
            </a:r>
            <a:r>
              <a:rPr lang="fr-FR" b="1" dirty="0">
                <a:latin typeface="Times New Roman" pitchFamily="18" charset="0"/>
                <a:cs typeface="Times New Roman" pitchFamily="18" charset="0"/>
              </a:rPr>
              <a:t>log()	</a:t>
            </a:r>
            <a:r>
              <a:rPr lang="fr-FR" dirty="0" err="1">
                <a:latin typeface="Times New Roman" pitchFamily="18" charset="0"/>
                <a:cs typeface="Times New Roman" pitchFamily="18" charset="0"/>
              </a:rPr>
              <a:t>resultat</a:t>
            </a:r>
            <a:r>
              <a:rPr lang="fr-FR" dirty="0">
                <a:latin typeface="Times New Roman" pitchFamily="18" charset="0"/>
                <a:cs typeface="Times New Roman" pitchFamily="18" charset="0"/>
              </a:rPr>
              <a:t> = log(valeur);</a:t>
            </a:r>
          </a:p>
          <a:p>
            <a:r>
              <a:rPr lang="fr-FR" dirty="0">
                <a:latin typeface="Times New Roman" pitchFamily="18" charset="0"/>
                <a:cs typeface="Times New Roman" pitchFamily="18" charset="0"/>
              </a:rPr>
              <a:t>Logarithme en base 10	</a:t>
            </a:r>
            <a:r>
              <a:rPr lang="fr-FR" b="1" dirty="0">
                <a:latin typeface="Times New Roman" pitchFamily="18" charset="0"/>
                <a:cs typeface="Times New Roman" pitchFamily="18" charset="0"/>
              </a:rPr>
              <a:t>log10()	</a:t>
            </a:r>
            <a:r>
              <a:rPr lang="fr-FR" dirty="0" err="1">
                <a:latin typeface="Times New Roman" pitchFamily="18" charset="0"/>
                <a:cs typeface="Times New Roman" pitchFamily="18" charset="0"/>
              </a:rPr>
              <a:t>resultat</a:t>
            </a:r>
            <a:r>
              <a:rPr lang="fr-FR" dirty="0">
                <a:latin typeface="Times New Roman" pitchFamily="18" charset="0"/>
                <a:cs typeface="Times New Roman" pitchFamily="18" charset="0"/>
              </a:rPr>
              <a:t> = log10(valeur);</a:t>
            </a:r>
          </a:p>
          <a:p>
            <a:pPr lvl="0"/>
            <a:r>
              <a:rPr lang="fr-FR" dirty="0">
                <a:latin typeface="Times New Roman" pitchFamily="18" charset="0"/>
                <a:cs typeface="Times New Roman" pitchFamily="18" charset="0"/>
              </a:rPr>
              <a:t>Valeur absolue 		</a:t>
            </a:r>
            <a:r>
              <a:rPr lang="fr-FR" b="1" dirty="0" err="1">
                <a:latin typeface="Times New Roman" pitchFamily="18" charset="0"/>
                <a:cs typeface="Times New Roman" pitchFamily="18" charset="0"/>
              </a:rPr>
              <a:t>fabs</a:t>
            </a:r>
            <a:r>
              <a:rPr lang="fr-FR" b="1" dirty="0">
                <a:latin typeface="Times New Roman" pitchFamily="18" charset="0"/>
                <a:cs typeface="Times New Roman" pitchFamily="18" charset="0"/>
              </a:rPr>
              <a:t>()	</a:t>
            </a:r>
            <a:r>
              <a:rPr lang="fr-FR" dirty="0" err="1">
                <a:latin typeface="Times New Roman" pitchFamily="18" charset="0"/>
                <a:cs typeface="Times New Roman" pitchFamily="18" charset="0"/>
              </a:rPr>
              <a:t>resultat</a:t>
            </a:r>
            <a:r>
              <a:rPr lang="fr-FR" dirty="0">
                <a:latin typeface="Times New Roman" pitchFamily="18" charset="0"/>
                <a:cs typeface="Times New Roman" pitchFamily="18" charset="0"/>
              </a:rPr>
              <a:t> = </a:t>
            </a:r>
            <a:r>
              <a:rPr lang="fr-FR" dirty="0" err="1">
                <a:latin typeface="Times New Roman" pitchFamily="18" charset="0"/>
                <a:cs typeface="Times New Roman" pitchFamily="18" charset="0"/>
              </a:rPr>
              <a:t>fabs</a:t>
            </a:r>
            <a:r>
              <a:rPr lang="fr-FR" dirty="0">
                <a:latin typeface="Times New Roman" pitchFamily="18" charset="0"/>
                <a:cs typeface="Times New Roman" pitchFamily="18" charset="0"/>
              </a:rPr>
              <a:t>(valeur); …</a:t>
            </a:r>
            <a:r>
              <a:rPr lang="fr-FR" dirty="0">
                <a:solidFill>
                  <a:srgbClr val="000000"/>
                </a:solidFill>
                <a:latin typeface="Times New Roman" pitchFamily="18" charset="0"/>
                <a:ea typeface="Times New Roman" pitchFamily="18" charset="0"/>
                <a:cs typeface="Times New Roman" pitchFamily="18" charset="0"/>
              </a:rPr>
              <a:t>Il existe encore d'autres </a:t>
            </a:r>
            <a:r>
              <a:rPr lang="fr-FR" b="1" dirty="0" err="1">
                <a:solidFill>
                  <a:srgbClr val="000000"/>
                </a:solidFill>
                <a:latin typeface="Times New Roman" pitchFamily="18" charset="0"/>
                <a:ea typeface="Times New Roman" pitchFamily="18" charset="0"/>
                <a:cs typeface="Times New Roman" pitchFamily="18" charset="0"/>
              </a:rPr>
              <a:t>fct</a:t>
            </a:r>
            <a:r>
              <a:rPr lang="fr-FR" dirty="0">
                <a:solidFill>
                  <a:srgbClr val="000000"/>
                </a:solidFill>
                <a:latin typeface="Times New Roman" pitchFamily="18" charset="0"/>
                <a:ea typeface="Times New Roman" pitchFamily="18" charset="0"/>
                <a:cs typeface="Times New Roman" pitchFamily="18" charset="0"/>
              </a:rPr>
              <a:t>.</a:t>
            </a:r>
          </a:p>
          <a:p>
            <a:pPr lvl="0" eaLnBrk="0" fontAlgn="base" hangingPunct="0">
              <a:spcBef>
                <a:spcPct val="0"/>
              </a:spcBef>
              <a:spcAft>
                <a:spcPct val="0"/>
              </a:spcAft>
            </a:pPr>
            <a:r>
              <a:rPr lang="fr-FR" b="1" u="sng" dirty="0">
                <a:solidFill>
                  <a:srgbClr val="000000"/>
                </a:solidFill>
                <a:latin typeface="Times New Roman" pitchFamily="18" charset="0"/>
                <a:ea typeface="Times New Roman" pitchFamily="18" charset="0"/>
                <a:cs typeface="Times New Roman" pitchFamily="18" charset="0"/>
              </a:rPr>
              <a:t>Fonction puissance</a:t>
            </a:r>
            <a:r>
              <a:rPr lang="fr-FR" dirty="0">
                <a:solidFill>
                  <a:srgbClr val="000000"/>
                </a:solidFill>
                <a:latin typeface="Times New Roman" pitchFamily="18" charset="0"/>
                <a:ea typeface="Times New Roman" pitchFamily="18" charset="0"/>
                <a:cs typeface="Times New Roman" pitchFamily="18" charset="0"/>
              </a:rPr>
              <a:t> :  </a:t>
            </a:r>
            <a:r>
              <a:rPr lang="fr-FR" b="1" dirty="0" err="1">
                <a:solidFill>
                  <a:srgbClr val="000000"/>
                </a:solidFill>
                <a:latin typeface="Times New Roman" pitchFamily="18" charset="0"/>
                <a:ea typeface="Times New Roman" pitchFamily="18" charset="0"/>
                <a:cs typeface="Times New Roman" pitchFamily="18" charset="0"/>
              </a:rPr>
              <a:t>pow</a:t>
            </a:r>
            <a:r>
              <a:rPr lang="fr-FR" b="1" dirty="0">
                <a:solidFill>
                  <a:srgbClr val="000000"/>
                </a:solidFill>
                <a:latin typeface="Times New Roman" pitchFamily="18" charset="0"/>
                <a:ea typeface="Times New Roman" pitchFamily="18" charset="0"/>
                <a:cs typeface="Times New Roman" pitchFamily="18" charset="0"/>
              </a:rPr>
              <a:t>()</a:t>
            </a:r>
            <a:r>
              <a:rPr lang="fr-FR" dirty="0">
                <a:solidFill>
                  <a:srgbClr val="000000"/>
                </a:solidFill>
                <a:latin typeface="Times New Roman" pitchFamily="18" charset="0"/>
                <a:ea typeface="Times New Roman" pitchFamily="18" charset="0"/>
                <a:cs typeface="Times New Roman" pitchFamily="18" charset="0"/>
              </a:rPr>
              <a:t> prend 2 arguments, par exemple :</a:t>
            </a:r>
            <a:r>
              <a:rPr lang="fr-FR" b="1" dirty="0">
                <a:solidFill>
                  <a:srgbClr val="000000"/>
                </a:solidFill>
                <a:latin typeface="Times New Roman" pitchFamily="18" charset="0"/>
                <a:ea typeface="Times New Roman" pitchFamily="18" charset="0"/>
                <a:cs typeface="Times New Roman" pitchFamily="18" charset="0"/>
              </a:rPr>
              <a:t> </a:t>
            </a:r>
            <a:r>
              <a:rPr lang="fr-FR" b="1" dirty="0" err="1">
                <a:solidFill>
                  <a:srgbClr val="000000"/>
                </a:solidFill>
                <a:latin typeface="Times New Roman" pitchFamily="18" charset="0"/>
                <a:ea typeface="Times New Roman" pitchFamily="18" charset="0"/>
                <a:cs typeface="Times New Roman" pitchFamily="18" charset="0"/>
              </a:rPr>
              <a:t>resultat</a:t>
            </a:r>
            <a:r>
              <a:rPr lang="fr-FR" b="1" dirty="0">
                <a:solidFill>
                  <a:srgbClr val="000000"/>
                </a:solidFill>
                <a:latin typeface="Times New Roman" pitchFamily="18" charset="0"/>
                <a:ea typeface="Times New Roman" pitchFamily="18" charset="0"/>
                <a:cs typeface="Times New Roman" pitchFamily="18" charset="0"/>
              </a:rPr>
              <a:t> = </a:t>
            </a:r>
            <a:r>
              <a:rPr lang="fr-FR" b="1" dirty="0" err="1">
                <a:solidFill>
                  <a:srgbClr val="000000"/>
                </a:solidFill>
                <a:latin typeface="Times New Roman" pitchFamily="18" charset="0"/>
                <a:ea typeface="Times New Roman" pitchFamily="18" charset="0"/>
                <a:cs typeface="Times New Roman" pitchFamily="18" charset="0"/>
              </a:rPr>
              <a:t>pow</a:t>
            </a:r>
            <a:r>
              <a:rPr lang="fr-FR" b="1" dirty="0">
                <a:solidFill>
                  <a:srgbClr val="000000"/>
                </a:solidFill>
                <a:latin typeface="Times New Roman" pitchFamily="18" charset="0"/>
                <a:ea typeface="Times New Roman" pitchFamily="18" charset="0"/>
                <a:cs typeface="Times New Roman" pitchFamily="18" charset="0"/>
              </a:rPr>
              <a:t>(4, 5);</a:t>
            </a:r>
          </a:p>
          <a:p>
            <a:pPr lvl="0" eaLnBrk="0" fontAlgn="base" hangingPunct="0">
              <a:spcBef>
                <a:spcPct val="0"/>
              </a:spcBef>
              <a:spcAft>
                <a:spcPct val="0"/>
              </a:spcAft>
            </a:pPr>
            <a:r>
              <a:rPr lang="en-GB" b="1" dirty="0">
                <a:solidFill>
                  <a:srgbClr val="000000"/>
                </a:solidFill>
                <a:latin typeface="Times New Roman" pitchFamily="18" charset="0"/>
                <a:ea typeface="Times New Roman" pitchFamily="18" charset="0"/>
                <a:cs typeface="Times New Roman" pitchFamily="18" charset="0"/>
              </a:rPr>
              <a:t>#include &lt;</a:t>
            </a:r>
            <a:r>
              <a:rPr lang="en-GB" b="1" dirty="0" err="1">
                <a:solidFill>
                  <a:srgbClr val="000000"/>
                </a:solidFill>
                <a:latin typeface="Times New Roman" pitchFamily="18" charset="0"/>
                <a:ea typeface="Times New Roman" pitchFamily="18" charset="0"/>
                <a:cs typeface="Times New Roman" pitchFamily="18" charset="0"/>
              </a:rPr>
              <a:t>iostream</a:t>
            </a:r>
            <a:r>
              <a:rPr lang="en-GB" b="1" dirty="0">
                <a:solidFill>
                  <a:srgbClr val="000000"/>
                </a:solidFill>
                <a:latin typeface="Times New Roman" pitchFamily="18" charset="0"/>
                <a:ea typeface="Times New Roman" pitchFamily="18" charset="0"/>
                <a:cs typeface="Times New Roman" pitchFamily="18" charset="0"/>
              </a:rPr>
              <a:t>&gt;</a:t>
            </a:r>
            <a:endParaRPr lang="fr-FR" dirty="0">
              <a:latin typeface="Times New Roman" pitchFamily="18" charset="0"/>
              <a:cs typeface="Times New Roman" pitchFamily="18" charset="0"/>
            </a:endParaRPr>
          </a:p>
          <a:p>
            <a:pPr lvl="0" eaLnBrk="0" fontAlgn="base" hangingPunct="0">
              <a:spcBef>
                <a:spcPct val="0"/>
              </a:spcBef>
              <a:spcAft>
                <a:spcPct val="0"/>
              </a:spcAft>
            </a:pPr>
            <a:r>
              <a:rPr lang="en-GB" b="1" dirty="0">
                <a:solidFill>
                  <a:srgbClr val="000000"/>
                </a:solidFill>
                <a:latin typeface="Times New Roman" pitchFamily="18" charset="0"/>
                <a:ea typeface="Times New Roman" pitchFamily="18" charset="0"/>
                <a:cs typeface="Times New Roman" pitchFamily="18" charset="0"/>
              </a:rPr>
              <a:t>#include &lt;</a:t>
            </a:r>
            <a:r>
              <a:rPr lang="en-GB" b="1" dirty="0" err="1">
                <a:solidFill>
                  <a:srgbClr val="000000"/>
                </a:solidFill>
                <a:latin typeface="Times New Roman" pitchFamily="18" charset="0"/>
                <a:ea typeface="Times New Roman" pitchFamily="18" charset="0"/>
                <a:cs typeface="Times New Roman" pitchFamily="18" charset="0"/>
              </a:rPr>
              <a:t>cmath</a:t>
            </a:r>
            <a:r>
              <a:rPr lang="en-GB" b="1" dirty="0">
                <a:solidFill>
                  <a:srgbClr val="000000"/>
                </a:solidFill>
                <a:latin typeface="Times New Roman" pitchFamily="18" charset="0"/>
                <a:ea typeface="Times New Roman" pitchFamily="18" charset="0"/>
                <a:cs typeface="Times New Roman" pitchFamily="18" charset="0"/>
              </a:rPr>
              <a:t>&gt;</a:t>
            </a:r>
            <a:endParaRPr lang="fr-FR" dirty="0">
              <a:latin typeface="Times New Roman" pitchFamily="18" charset="0"/>
              <a:cs typeface="Times New Roman" pitchFamily="18" charset="0"/>
            </a:endParaRPr>
          </a:p>
          <a:p>
            <a:pPr lvl="0" eaLnBrk="0" fontAlgn="base" hangingPunct="0">
              <a:spcBef>
                <a:spcPct val="0"/>
              </a:spcBef>
              <a:spcAft>
                <a:spcPct val="0"/>
              </a:spcAft>
            </a:pPr>
            <a:r>
              <a:rPr lang="en-GB" b="1" dirty="0">
                <a:solidFill>
                  <a:srgbClr val="000000"/>
                </a:solidFill>
                <a:latin typeface="Times New Roman" pitchFamily="18" charset="0"/>
                <a:ea typeface="Times New Roman" pitchFamily="18" charset="0"/>
                <a:cs typeface="Times New Roman" pitchFamily="18" charset="0"/>
              </a:rPr>
              <a:t>using namespace std;</a:t>
            </a:r>
            <a:endParaRPr lang="fr-FR" dirty="0">
              <a:latin typeface="Times New Roman" pitchFamily="18" charset="0"/>
              <a:cs typeface="Times New Roman" pitchFamily="18" charset="0"/>
            </a:endParaRPr>
          </a:p>
          <a:p>
            <a:pPr lvl="0" eaLnBrk="0" fontAlgn="base" hangingPunct="0">
              <a:spcBef>
                <a:spcPct val="0"/>
              </a:spcBef>
              <a:spcAft>
                <a:spcPct val="0"/>
              </a:spcAft>
            </a:pPr>
            <a:r>
              <a:rPr lang="fr-FR" b="1" dirty="0" err="1">
                <a:solidFill>
                  <a:srgbClr val="000000"/>
                </a:solidFill>
                <a:latin typeface="Times New Roman" pitchFamily="18" charset="0"/>
                <a:ea typeface="Times New Roman" pitchFamily="18" charset="0"/>
                <a:cs typeface="Times New Roman" pitchFamily="18" charset="0"/>
              </a:rPr>
              <a:t>int</a:t>
            </a:r>
            <a:r>
              <a:rPr lang="fr-FR" b="1" dirty="0">
                <a:solidFill>
                  <a:srgbClr val="000000"/>
                </a:solidFill>
                <a:latin typeface="Times New Roman" pitchFamily="18" charset="0"/>
                <a:ea typeface="Times New Roman" pitchFamily="18" charset="0"/>
                <a:cs typeface="Times New Roman" pitchFamily="18" charset="0"/>
              </a:rPr>
              <a:t> main()</a:t>
            </a:r>
          </a:p>
          <a:p>
            <a:pPr lvl="0" eaLnBrk="0" fontAlgn="base" hangingPunct="0">
              <a:spcBef>
                <a:spcPct val="0"/>
              </a:spcBef>
              <a:spcAft>
                <a:spcPct val="0"/>
              </a:spcAft>
            </a:pPr>
            <a:r>
              <a:rPr lang="fr-FR" b="1" dirty="0">
                <a:solidFill>
                  <a:srgbClr val="000000"/>
                </a:solidFill>
                <a:latin typeface="Times New Roman" pitchFamily="18" charset="0"/>
                <a:ea typeface="Times New Roman" pitchFamily="18" charset="0"/>
                <a:cs typeface="Times New Roman" pitchFamily="18" charset="0"/>
              </a:rPr>
              <a:t>{  double a(2), b(4);</a:t>
            </a:r>
            <a:r>
              <a:rPr lang="fr-FR" dirty="0">
                <a:solidFill>
                  <a:srgbClr val="000000"/>
                </a:solidFill>
                <a:latin typeface="Times New Roman" pitchFamily="18" charset="0"/>
                <a:ea typeface="Times New Roman" pitchFamily="18" charset="0"/>
                <a:cs typeface="Times New Roman" pitchFamily="18" charset="0"/>
              </a:rPr>
              <a:t> </a:t>
            </a:r>
            <a:endParaRPr lang="fr-FR" dirty="0">
              <a:latin typeface="Times New Roman" pitchFamily="18" charset="0"/>
              <a:cs typeface="Times New Roman" pitchFamily="18" charset="0"/>
            </a:endParaRPr>
          </a:p>
          <a:p>
            <a:pPr lvl="0" eaLnBrk="0" fontAlgn="base" hangingPunct="0">
              <a:spcBef>
                <a:spcPct val="0"/>
              </a:spcBef>
              <a:spcAft>
                <a:spcPct val="0"/>
              </a:spcAft>
            </a:pPr>
            <a:r>
              <a:rPr lang="fr-FR" dirty="0">
                <a:solidFill>
                  <a:srgbClr val="000000"/>
                </a:solidFill>
                <a:latin typeface="Times New Roman" pitchFamily="18" charset="0"/>
                <a:ea typeface="Times New Roman" pitchFamily="18" charset="0"/>
                <a:cs typeface="Times New Roman" pitchFamily="18" charset="0"/>
              </a:rPr>
              <a:t>   </a:t>
            </a:r>
            <a:r>
              <a:rPr lang="fr-FR" b="1" dirty="0">
                <a:solidFill>
                  <a:srgbClr val="000000"/>
                </a:solidFill>
                <a:latin typeface="Times New Roman" pitchFamily="18" charset="0"/>
                <a:ea typeface="Times New Roman" pitchFamily="18" charset="0"/>
                <a:cs typeface="Times New Roman" pitchFamily="18" charset="0"/>
              </a:rPr>
              <a:t> cout &lt;&lt; "Bienvenue dans le programme de calcul de </a:t>
            </a:r>
            <a:r>
              <a:rPr lang="fr-FR" b="1" dirty="0" err="1">
                <a:solidFill>
                  <a:srgbClr val="000000"/>
                </a:solidFill>
                <a:latin typeface="Times New Roman" pitchFamily="18" charset="0"/>
                <a:ea typeface="Times New Roman" pitchFamily="18" charset="0"/>
                <a:cs typeface="Times New Roman" pitchFamily="18" charset="0"/>
              </a:rPr>
              <a:t>a^b</a:t>
            </a:r>
            <a:r>
              <a:rPr lang="fr-FR" b="1" dirty="0">
                <a:solidFill>
                  <a:srgbClr val="000000"/>
                </a:solidFill>
                <a:latin typeface="Times New Roman" pitchFamily="18" charset="0"/>
                <a:ea typeface="Times New Roman" pitchFamily="18" charset="0"/>
                <a:cs typeface="Times New Roman" pitchFamily="18" charset="0"/>
              </a:rPr>
              <a:t> !" &lt;&lt; </a:t>
            </a:r>
            <a:r>
              <a:rPr lang="fr-FR" b="1" dirty="0" err="1">
                <a:solidFill>
                  <a:srgbClr val="000000"/>
                </a:solidFill>
                <a:latin typeface="Times New Roman" pitchFamily="18" charset="0"/>
                <a:ea typeface="Times New Roman" pitchFamily="18" charset="0"/>
                <a:cs typeface="Times New Roman" pitchFamily="18" charset="0"/>
              </a:rPr>
              <a:t>endl</a:t>
            </a:r>
            <a:r>
              <a:rPr lang="fr-FR" b="1" dirty="0">
                <a:solidFill>
                  <a:srgbClr val="000000"/>
                </a:solidFill>
                <a:latin typeface="Times New Roman" pitchFamily="18" charset="0"/>
                <a:ea typeface="Times New Roman" pitchFamily="18" charset="0"/>
                <a:cs typeface="Times New Roman" pitchFamily="18" charset="0"/>
              </a:rPr>
              <a:t>;</a:t>
            </a:r>
            <a:endParaRPr lang="fr-FR" dirty="0">
              <a:latin typeface="Times New Roman" pitchFamily="18" charset="0"/>
              <a:cs typeface="Times New Roman" pitchFamily="18" charset="0"/>
            </a:endParaRPr>
          </a:p>
          <a:p>
            <a:pPr lvl="0" eaLnBrk="0" fontAlgn="base" hangingPunct="0">
              <a:spcBef>
                <a:spcPct val="0"/>
              </a:spcBef>
              <a:spcAft>
                <a:spcPct val="0"/>
              </a:spcAft>
            </a:pPr>
            <a:r>
              <a:rPr lang="fr-FR" dirty="0">
                <a:solidFill>
                  <a:srgbClr val="000000"/>
                </a:solidFill>
                <a:latin typeface="Times New Roman" pitchFamily="18" charset="0"/>
                <a:ea typeface="Times New Roman" pitchFamily="18" charset="0"/>
                <a:cs typeface="Times New Roman" pitchFamily="18" charset="0"/>
              </a:rPr>
              <a:t>    </a:t>
            </a:r>
            <a:r>
              <a:rPr lang="fr-FR" b="1" dirty="0">
                <a:solidFill>
                  <a:srgbClr val="000000"/>
                </a:solidFill>
                <a:latin typeface="Times New Roman" pitchFamily="18" charset="0"/>
                <a:ea typeface="Times New Roman" pitchFamily="18" charset="0"/>
                <a:cs typeface="Times New Roman" pitchFamily="18" charset="0"/>
              </a:rPr>
              <a:t>cout &lt;&lt; "Donnez une valeur pour a : ";</a:t>
            </a:r>
            <a:r>
              <a:rPr lang="fr-FR" dirty="0">
                <a:solidFill>
                  <a:srgbClr val="000000"/>
                </a:solidFill>
                <a:latin typeface="Times New Roman" pitchFamily="18" charset="0"/>
                <a:ea typeface="Times New Roman" pitchFamily="18" charset="0"/>
                <a:cs typeface="Times New Roman" pitchFamily="18" charset="0"/>
              </a:rPr>
              <a:t> </a:t>
            </a:r>
            <a:r>
              <a:rPr lang="fr-FR" b="1" dirty="0" err="1">
                <a:solidFill>
                  <a:srgbClr val="000000"/>
                </a:solidFill>
                <a:latin typeface="Times New Roman" pitchFamily="18" charset="0"/>
                <a:ea typeface="Times New Roman" pitchFamily="18" charset="0"/>
                <a:cs typeface="Times New Roman" pitchFamily="18" charset="0"/>
              </a:rPr>
              <a:t>cin</a:t>
            </a:r>
            <a:r>
              <a:rPr lang="fr-FR" b="1" dirty="0">
                <a:solidFill>
                  <a:srgbClr val="000000"/>
                </a:solidFill>
                <a:latin typeface="Times New Roman" pitchFamily="18" charset="0"/>
                <a:ea typeface="Times New Roman" pitchFamily="18" charset="0"/>
                <a:cs typeface="Times New Roman" pitchFamily="18" charset="0"/>
              </a:rPr>
              <a:t> </a:t>
            </a:r>
            <a:r>
              <a:rPr lang="fr-FR" b="1" dirty="0">
                <a:solidFill>
                  <a:srgbClr val="666666"/>
                </a:solidFill>
                <a:latin typeface="Times New Roman" pitchFamily="18" charset="0"/>
                <a:ea typeface="Times New Roman" pitchFamily="18" charset="0"/>
                <a:cs typeface="Times New Roman" pitchFamily="18" charset="0"/>
              </a:rPr>
              <a:t>&gt;&gt; </a:t>
            </a:r>
            <a:r>
              <a:rPr lang="fr-FR" b="1" dirty="0">
                <a:solidFill>
                  <a:srgbClr val="000000"/>
                </a:solidFill>
                <a:latin typeface="Times New Roman" pitchFamily="18" charset="0"/>
                <a:ea typeface="Times New Roman" pitchFamily="18" charset="0"/>
                <a:cs typeface="Times New Roman" pitchFamily="18" charset="0"/>
              </a:rPr>
              <a:t>a; </a:t>
            </a:r>
            <a:r>
              <a:rPr lang="fr-FR" dirty="0">
                <a:solidFill>
                  <a:srgbClr val="000000"/>
                </a:solidFill>
                <a:latin typeface="Times New Roman" pitchFamily="18" charset="0"/>
                <a:ea typeface="Times New Roman" pitchFamily="18" charset="0"/>
                <a:cs typeface="Times New Roman" pitchFamily="18" charset="0"/>
              </a:rPr>
              <a:t>  </a:t>
            </a:r>
            <a:endParaRPr lang="fr-FR" dirty="0">
              <a:latin typeface="Times New Roman" pitchFamily="18" charset="0"/>
              <a:cs typeface="Times New Roman" pitchFamily="18" charset="0"/>
            </a:endParaRPr>
          </a:p>
          <a:p>
            <a:pPr lvl="0" eaLnBrk="0" fontAlgn="base" hangingPunct="0">
              <a:spcBef>
                <a:spcPct val="0"/>
              </a:spcBef>
              <a:spcAft>
                <a:spcPct val="0"/>
              </a:spcAft>
            </a:pPr>
            <a:r>
              <a:rPr lang="fr-FR" dirty="0">
                <a:solidFill>
                  <a:srgbClr val="000000"/>
                </a:solidFill>
                <a:latin typeface="Times New Roman" pitchFamily="18" charset="0"/>
                <a:ea typeface="Times New Roman" pitchFamily="18" charset="0"/>
                <a:cs typeface="Times New Roman" pitchFamily="18" charset="0"/>
              </a:rPr>
              <a:t>    </a:t>
            </a:r>
            <a:r>
              <a:rPr lang="fr-FR" b="1" dirty="0">
                <a:solidFill>
                  <a:srgbClr val="000000"/>
                </a:solidFill>
                <a:latin typeface="Times New Roman" pitchFamily="18" charset="0"/>
                <a:ea typeface="Times New Roman" pitchFamily="18" charset="0"/>
                <a:cs typeface="Times New Roman" pitchFamily="18" charset="0"/>
              </a:rPr>
              <a:t>cout &lt;&lt; "Donnez une valeur pour b : ";</a:t>
            </a:r>
            <a:r>
              <a:rPr lang="fr-FR" dirty="0">
                <a:solidFill>
                  <a:srgbClr val="000000"/>
                </a:solidFill>
                <a:latin typeface="Times New Roman" pitchFamily="18" charset="0"/>
                <a:ea typeface="Times New Roman" pitchFamily="18" charset="0"/>
                <a:cs typeface="Times New Roman" pitchFamily="18" charset="0"/>
              </a:rPr>
              <a:t> </a:t>
            </a:r>
            <a:r>
              <a:rPr lang="fr-FR" b="1" dirty="0" err="1">
                <a:solidFill>
                  <a:srgbClr val="000000"/>
                </a:solidFill>
                <a:latin typeface="Times New Roman" pitchFamily="18" charset="0"/>
                <a:ea typeface="Times New Roman" pitchFamily="18" charset="0"/>
                <a:cs typeface="Times New Roman" pitchFamily="18" charset="0"/>
              </a:rPr>
              <a:t>cin</a:t>
            </a:r>
            <a:r>
              <a:rPr lang="fr-FR" b="1" dirty="0">
                <a:solidFill>
                  <a:srgbClr val="000000"/>
                </a:solidFill>
                <a:latin typeface="Times New Roman" pitchFamily="18" charset="0"/>
                <a:ea typeface="Times New Roman" pitchFamily="18" charset="0"/>
                <a:cs typeface="Times New Roman" pitchFamily="18" charset="0"/>
              </a:rPr>
              <a:t> &gt;&gt; b; </a:t>
            </a:r>
            <a:endParaRPr lang="fr-FR" dirty="0">
              <a:latin typeface="Times New Roman" pitchFamily="18" charset="0"/>
              <a:cs typeface="Times New Roman" pitchFamily="18" charset="0"/>
            </a:endParaRPr>
          </a:p>
          <a:p>
            <a:pPr lvl="0" eaLnBrk="0" fontAlgn="base" hangingPunct="0">
              <a:spcBef>
                <a:spcPct val="0"/>
              </a:spcBef>
              <a:spcAft>
                <a:spcPct val="0"/>
              </a:spcAft>
            </a:pPr>
            <a:r>
              <a:rPr lang="fr-FR" dirty="0">
                <a:solidFill>
                  <a:srgbClr val="B10040"/>
                </a:solidFill>
                <a:latin typeface="Times New Roman" pitchFamily="18" charset="0"/>
                <a:ea typeface="Times New Roman" pitchFamily="18" charset="0"/>
                <a:cs typeface="Times New Roman" pitchFamily="18" charset="0"/>
              </a:rPr>
              <a:t>    </a:t>
            </a:r>
            <a:r>
              <a:rPr lang="fr-FR" b="1" dirty="0">
                <a:solidFill>
                  <a:srgbClr val="B10040"/>
                </a:solidFill>
                <a:latin typeface="Times New Roman" pitchFamily="18" charset="0"/>
                <a:ea typeface="Times New Roman" pitchFamily="18" charset="0"/>
                <a:cs typeface="Times New Roman" pitchFamily="18" charset="0"/>
              </a:rPr>
              <a:t>double </a:t>
            </a:r>
            <a:r>
              <a:rPr lang="fr-FR" b="1" dirty="0" err="1">
                <a:solidFill>
                  <a:srgbClr val="008100"/>
                </a:solidFill>
                <a:latin typeface="Times New Roman" pitchFamily="18" charset="0"/>
                <a:ea typeface="Times New Roman" pitchFamily="18" charset="0"/>
                <a:cs typeface="Times New Roman" pitchFamily="18" charset="0"/>
              </a:rPr>
              <a:t>const</a:t>
            </a:r>
            <a:r>
              <a:rPr lang="fr-FR" b="1" dirty="0">
                <a:solidFill>
                  <a:srgbClr val="008100"/>
                </a:solidFill>
                <a:latin typeface="Times New Roman" pitchFamily="18" charset="0"/>
                <a:ea typeface="Times New Roman" pitchFamily="18" charset="0"/>
                <a:cs typeface="Times New Roman" pitchFamily="18" charset="0"/>
              </a:rPr>
              <a:t> </a:t>
            </a:r>
            <a:r>
              <a:rPr lang="fr-FR" b="1" dirty="0" err="1">
                <a:solidFill>
                  <a:srgbClr val="000000"/>
                </a:solidFill>
                <a:latin typeface="Times New Roman" pitchFamily="18" charset="0"/>
                <a:ea typeface="Times New Roman" pitchFamily="18" charset="0"/>
                <a:cs typeface="Times New Roman" pitchFamily="18" charset="0"/>
              </a:rPr>
              <a:t>resultat</a:t>
            </a:r>
            <a:r>
              <a:rPr lang="fr-FR" b="1" dirty="0">
                <a:solidFill>
                  <a:srgbClr val="000000"/>
                </a:solidFill>
                <a:latin typeface="Times New Roman" pitchFamily="18" charset="0"/>
                <a:ea typeface="Times New Roman" pitchFamily="18" charset="0"/>
                <a:cs typeface="Times New Roman" pitchFamily="18" charset="0"/>
              </a:rPr>
              <a:t>(</a:t>
            </a:r>
            <a:r>
              <a:rPr lang="fr-FR" b="1" dirty="0" err="1">
                <a:solidFill>
                  <a:srgbClr val="000000"/>
                </a:solidFill>
                <a:latin typeface="Times New Roman" pitchFamily="18" charset="0"/>
                <a:ea typeface="Times New Roman" pitchFamily="18" charset="0"/>
                <a:cs typeface="Times New Roman" pitchFamily="18" charset="0"/>
              </a:rPr>
              <a:t>pow</a:t>
            </a:r>
            <a:r>
              <a:rPr lang="fr-FR" b="1" dirty="0">
                <a:solidFill>
                  <a:srgbClr val="000000"/>
                </a:solidFill>
                <a:latin typeface="Times New Roman" pitchFamily="18" charset="0"/>
                <a:ea typeface="Times New Roman" pitchFamily="18" charset="0"/>
                <a:cs typeface="Times New Roman" pitchFamily="18" charset="0"/>
              </a:rPr>
              <a:t>(a, b));</a:t>
            </a:r>
            <a:r>
              <a:rPr lang="fr-FR" dirty="0">
                <a:solidFill>
                  <a:srgbClr val="000000"/>
                </a:solidFill>
                <a:latin typeface="Times New Roman" pitchFamily="18" charset="0"/>
                <a:ea typeface="Times New Roman" pitchFamily="18" charset="0"/>
                <a:cs typeface="Times New Roman" pitchFamily="18" charset="0"/>
              </a:rPr>
              <a:t> </a:t>
            </a:r>
            <a:r>
              <a:rPr lang="fr-FR" i="1" dirty="0">
                <a:solidFill>
                  <a:srgbClr val="408181"/>
                </a:solidFill>
                <a:latin typeface="Times New Roman" pitchFamily="18" charset="0"/>
                <a:ea typeface="Times New Roman" pitchFamily="18" charset="0"/>
                <a:cs typeface="Times New Roman" pitchFamily="18" charset="0"/>
              </a:rPr>
              <a:t>//</a:t>
            </a:r>
            <a:r>
              <a:rPr lang="fr-FR" dirty="0">
                <a:solidFill>
                  <a:srgbClr val="408181"/>
                </a:solidFill>
                <a:latin typeface="Times New Roman" pitchFamily="18" charset="0"/>
                <a:ea typeface="Times New Roman" pitchFamily="18" charset="0"/>
                <a:cs typeface="Times New Roman" pitchFamily="18" charset="0"/>
              </a:rPr>
              <a:t>Ou </a:t>
            </a:r>
            <a:r>
              <a:rPr lang="fr-FR" b="1" dirty="0">
                <a:solidFill>
                  <a:srgbClr val="000000"/>
                </a:solidFill>
                <a:latin typeface="Times New Roman" pitchFamily="18" charset="0"/>
                <a:ea typeface="Times New Roman" pitchFamily="18" charset="0"/>
                <a:cs typeface="Times New Roman" pitchFamily="18" charset="0"/>
              </a:rPr>
              <a:t>double </a:t>
            </a:r>
            <a:r>
              <a:rPr lang="fr-FR" b="1" dirty="0" err="1">
                <a:solidFill>
                  <a:srgbClr val="000000"/>
                </a:solidFill>
                <a:latin typeface="Times New Roman" pitchFamily="18" charset="0"/>
                <a:ea typeface="Times New Roman" pitchFamily="18" charset="0"/>
                <a:cs typeface="Times New Roman" pitchFamily="18" charset="0"/>
              </a:rPr>
              <a:t>const</a:t>
            </a:r>
            <a:r>
              <a:rPr lang="fr-FR" b="1" dirty="0">
                <a:solidFill>
                  <a:srgbClr val="000000"/>
                </a:solidFill>
                <a:latin typeface="Times New Roman" pitchFamily="18" charset="0"/>
                <a:ea typeface="Times New Roman" pitchFamily="18" charset="0"/>
                <a:cs typeface="Times New Roman" pitchFamily="18" charset="0"/>
              </a:rPr>
              <a:t> </a:t>
            </a:r>
            <a:r>
              <a:rPr lang="fr-FR" b="1" dirty="0" err="1">
                <a:solidFill>
                  <a:srgbClr val="000000"/>
                </a:solidFill>
                <a:latin typeface="Times New Roman" pitchFamily="18" charset="0"/>
                <a:ea typeface="Times New Roman" pitchFamily="18" charset="0"/>
                <a:cs typeface="Times New Roman" pitchFamily="18" charset="0"/>
              </a:rPr>
              <a:t>resultat</a:t>
            </a:r>
            <a:r>
              <a:rPr lang="fr-FR" b="1" dirty="0">
                <a:solidFill>
                  <a:srgbClr val="000000"/>
                </a:solidFill>
                <a:latin typeface="Times New Roman" pitchFamily="18" charset="0"/>
                <a:ea typeface="Times New Roman" pitchFamily="18" charset="0"/>
                <a:cs typeface="Times New Roman" pitchFamily="18" charset="0"/>
              </a:rPr>
              <a:t> = </a:t>
            </a:r>
            <a:r>
              <a:rPr lang="fr-FR" b="1" dirty="0" err="1">
                <a:solidFill>
                  <a:srgbClr val="000000"/>
                </a:solidFill>
                <a:latin typeface="Times New Roman" pitchFamily="18" charset="0"/>
                <a:ea typeface="Times New Roman" pitchFamily="18" charset="0"/>
                <a:cs typeface="Times New Roman" pitchFamily="18" charset="0"/>
              </a:rPr>
              <a:t>pow</a:t>
            </a:r>
            <a:r>
              <a:rPr lang="fr-FR" b="1" dirty="0">
                <a:solidFill>
                  <a:srgbClr val="000000"/>
                </a:solidFill>
                <a:latin typeface="Times New Roman" pitchFamily="18" charset="0"/>
                <a:ea typeface="Times New Roman" pitchFamily="18" charset="0"/>
                <a:cs typeface="Times New Roman" pitchFamily="18" charset="0"/>
              </a:rPr>
              <a:t>(</a:t>
            </a:r>
            <a:r>
              <a:rPr lang="fr-FR" b="1" dirty="0" err="1">
                <a:solidFill>
                  <a:srgbClr val="000000"/>
                </a:solidFill>
                <a:latin typeface="Times New Roman" pitchFamily="18" charset="0"/>
                <a:ea typeface="Times New Roman" pitchFamily="18" charset="0"/>
                <a:cs typeface="Times New Roman" pitchFamily="18" charset="0"/>
              </a:rPr>
              <a:t>a,b</a:t>
            </a:r>
            <a:r>
              <a:rPr lang="fr-FR" b="1" dirty="0">
                <a:solidFill>
                  <a:srgbClr val="000000"/>
                </a:solidFill>
                <a:latin typeface="Times New Roman" pitchFamily="18" charset="0"/>
                <a:ea typeface="Times New Roman" pitchFamily="18" charset="0"/>
                <a:cs typeface="Times New Roman" pitchFamily="18" charset="0"/>
              </a:rPr>
              <a:t>);</a:t>
            </a:r>
            <a:endParaRPr lang="fr-FR" dirty="0">
              <a:latin typeface="Times New Roman" pitchFamily="18" charset="0"/>
              <a:cs typeface="Times New Roman" pitchFamily="18" charset="0"/>
            </a:endParaRPr>
          </a:p>
          <a:p>
            <a:pPr lvl="0" eaLnBrk="0" fontAlgn="base" hangingPunct="0">
              <a:spcBef>
                <a:spcPct val="0"/>
              </a:spcBef>
              <a:spcAft>
                <a:spcPct val="0"/>
              </a:spcAft>
            </a:pPr>
            <a:r>
              <a:rPr lang="fr-FR" dirty="0">
                <a:solidFill>
                  <a:srgbClr val="000000"/>
                </a:solidFill>
                <a:latin typeface="Times New Roman" pitchFamily="18" charset="0"/>
                <a:ea typeface="Times New Roman" pitchFamily="18" charset="0"/>
                <a:cs typeface="Times New Roman" pitchFamily="18" charset="0"/>
              </a:rPr>
              <a:t>    </a:t>
            </a:r>
            <a:r>
              <a:rPr lang="fr-FR" b="1" dirty="0">
                <a:solidFill>
                  <a:srgbClr val="000000"/>
                </a:solidFill>
                <a:latin typeface="Times New Roman" pitchFamily="18" charset="0"/>
                <a:ea typeface="Times New Roman" pitchFamily="18" charset="0"/>
                <a:cs typeface="Times New Roman" pitchFamily="18" charset="0"/>
              </a:rPr>
              <a:t>cout &lt;&lt; a &lt;&lt; " ^ " &lt;&lt; b &lt;&lt; " = " &lt;&lt; </a:t>
            </a:r>
            <a:r>
              <a:rPr lang="fr-FR" b="1" dirty="0" err="1">
                <a:solidFill>
                  <a:srgbClr val="000000"/>
                </a:solidFill>
                <a:latin typeface="Times New Roman" pitchFamily="18" charset="0"/>
                <a:ea typeface="Times New Roman" pitchFamily="18" charset="0"/>
                <a:cs typeface="Times New Roman" pitchFamily="18" charset="0"/>
              </a:rPr>
              <a:t>resultat</a:t>
            </a:r>
            <a:r>
              <a:rPr lang="fr-FR" b="1" dirty="0">
                <a:solidFill>
                  <a:srgbClr val="000000"/>
                </a:solidFill>
                <a:latin typeface="Times New Roman" pitchFamily="18" charset="0"/>
                <a:ea typeface="Times New Roman" pitchFamily="18" charset="0"/>
                <a:cs typeface="Times New Roman" pitchFamily="18" charset="0"/>
              </a:rPr>
              <a:t> &lt;&lt; </a:t>
            </a:r>
            <a:r>
              <a:rPr lang="fr-FR" b="1" dirty="0" err="1">
                <a:solidFill>
                  <a:srgbClr val="000000"/>
                </a:solidFill>
                <a:latin typeface="Times New Roman" pitchFamily="18" charset="0"/>
                <a:ea typeface="Times New Roman" pitchFamily="18" charset="0"/>
                <a:cs typeface="Times New Roman" pitchFamily="18" charset="0"/>
              </a:rPr>
              <a:t>endl</a:t>
            </a:r>
            <a:r>
              <a:rPr lang="fr-FR" b="1" dirty="0">
                <a:solidFill>
                  <a:srgbClr val="000000"/>
                </a:solidFill>
                <a:latin typeface="Times New Roman" pitchFamily="18" charset="0"/>
                <a:ea typeface="Times New Roman" pitchFamily="18" charset="0"/>
                <a:cs typeface="Times New Roman" pitchFamily="18" charset="0"/>
              </a:rPr>
              <a:t>;</a:t>
            </a:r>
            <a:r>
              <a:rPr lang="fr-FR" i="1" dirty="0">
                <a:solidFill>
                  <a:srgbClr val="408181"/>
                </a:solidFill>
                <a:latin typeface="Times New Roman" pitchFamily="18" charset="0"/>
                <a:ea typeface="Times New Roman" pitchFamily="18" charset="0"/>
                <a:cs typeface="Times New Roman" pitchFamily="18" charset="0"/>
              </a:rPr>
              <a:t>  </a:t>
            </a:r>
          </a:p>
          <a:p>
            <a:pPr lvl="0" eaLnBrk="0" fontAlgn="base" hangingPunct="0">
              <a:spcBef>
                <a:spcPct val="0"/>
              </a:spcBef>
              <a:spcAft>
                <a:spcPct val="0"/>
              </a:spcAft>
            </a:pPr>
            <a:r>
              <a:rPr lang="fr-FR" i="1" dirty="0">
                <a:solidFill>
                  <a:srgbClr val="408181"/>
                </a:solidFill>
                <a:latin typeface="Times New Roman" pitchFamily="18" charset="0"/>
                <a:ea typeface="Times New Roman" pitchFamily="18" charset="0"/>
                <a:cs typeface="Times New Roman" pitchFamily="18" charset="0"/>
              </a:rPr>
              <a:t>    </a:t>
            </a:r>
            <a:r>
              <a:rPr lang="fr-FR" b="1" dirty="0">
                <a:solidFill>
                  <a:srgbClr val="000000"/>
                </a:solidFill>
                <a:latin typeface="Times New Roman" pitchFamily="18" charset="0"/>
                <a:ea typeface="Times New Roman" pitchFamily="18" charset="0"/>
                <a:cs typeface="Times New Roman" pitchFamily="18" charset="0"/>
              </a:rPr>
              <a:t>return </a:t>
            </a:r>
            <a:r>
              <a:rPr lang="fr-FR" dirty="0">
                <a:solidFill>
                  <a:srgbClr val="000000"/>
                </a:solidFill>
                <a:latin typeface="Times New Roman" pitchFamily="18" charset="0"/>
                <a:ea typeface="Times New Roman" pitchFamily="18" charset="0"/>
                <a:cs typeface="Times New Roman" pitchFamily="18" charset="0"/>
              </a:rPr>
              <a:t>0;</a:t>
            </a:r>
            <a:endParaRPr lang="fr-FR" dirty="0">
              <a:latin typeface="Times New Roman" pitchFamily="18" charset="0"/>
              <a:cs typeface="Times New Roman" pitchFamily="18" charset="0"/>
            </a:endParaRPr>
          </a:p>
          <a:p>
            <a:pPr lvl="0" eaLnBrk="0" fontAlgn="base" hangingPunct="0">
              <a:spcBef>
                <a:spcPct val="0"/>
              </a:spcBef>
              <a:spcAft>
                <a:spcPct val="0"/>
              </a:spcAft>
            </a:pPr>
            <a:r>
              <a:rPr lang="fr-FR" dirty="0">
                <a:solidFill>
                  <a:srgbClr val="000000"/>
                </a:solidFill>
                <a:latin typeface="Times New Roman" pitchFamily="18" charset="0"/>
                <a:ea typeface="Times New Roman" pitchFamily="18" charset="0"/>
                <a:cs typeface="Times New Roman" pitchFamily="18" charset="0"/>
              </a:rPr>
              <a: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6E8258A7-CA86-481B-9088-7761BD1AC277}" type="slidenum">
              <a:rPr lang="fr-FR" smtClean="0"/>
              <a:pPr/>
              <a:t>21</a:t>
            </a:fld>
            <a:endParaRPr lang="fr-FR"/>
          </a:p>
        </p:txBody>
      </p:sp>
      <p:sp>
        <p:nvSpPr>
          <p:cNvPr id="44033" name="Rectangle 1"/>
          <p:cNvSpPr>
            <a:spLocks noChangeArrowheads="1"/>
          </p:cNvSpPr>
          <p:nvPr/>
        </p:nvSpPr>
        <p:spPr bwMode="auto">
          <a:xfrm>
            <a:off x="0" y="369870"/>
            <a:ext cx="9144000" cy="563231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fr-FR" b="1" dirty="0">
                <a:latin typeface="Times New Roman" pitchFamily="18" charset="0"/>
                <a:cs typeface="Times New Roman" pitchFamily="18" charset="0"/>
              </a:rPr>
              <a:t>3.10. Booléens et combinaisons de conditions</a:t>
            </a:r>
          </a:p>
          <a:p>
            <a:endParaRPr lang="fr-FR" dirty="0">
              <a:latin typeface="Times New Roman" pitchFamily="18" charset="0"/>
              <a:cs typeface="Times New Roman" pitchFamily="18" charset="0"/>
            </a:endParaRPr>
          </a:p>
          <a:p>
            <a:r>
              <a:rPr lang="fr-FR" dirty="0">
                <a:latin typeface="Times New Roman" pitchFamily="18" charset="0"/>
                <a:cs typeface="Times New Roman" pitchFamily="18" charset="0"/>
              </a:rPr>
              <a:t>Le type booléen se déclare avec </a:t>
            </a:r>
            <a:r>
              <a:rPr lang="fr-FR" b="1" dirty="0" err="1">
                <a:latin typeface="Times New Roman" pitchFamily="18" charset="0"/>
                <a:cs typeface="Times New Roman" pitchFamily="18" charset="0"/>
              </a:rPr>
              <a:t>bool</a:t>
            </a:r>
            <a:r>
              <a:rPr lang="fr-FR" b="1" dirty="0">
                <a:latin typeface="Times New Roman" pitchFamily="18" charset="0"/>
                <a:cs typeface="Times New Roman" pitchFamily="18" charset="0"/>
              </a:rPr>
              <a:t>.</a:t>
            </a:r>
          </a:p>
          <a:p>
            <a:r>
              <a:rPr lang="fr-FR" dirty="0">
                <a:latin typeface="Times New Roman" pitchFamily="18" charset="0"/>
                <a:cs typeface="Times New Roman" pitchFamily="18" charset="0"/>
              </a:rPr>
              <a:t>Par exemple : </a:t>
            </a:r>
            <a:r>
              <a:rPr lang="fr-FR" b="1" dirty="0" err="1">
                <a:latin typeface="Times New Roman" pitchFamily="18" charset="0"/>
                <a:cs typeface="Times New Roman" pitchFamily="18" charset="0"/>
              </a:rPr>
              <a:t>bool</a:t>
            </a:r>
            <a:r>
              <a:rPr lang="fr-FR" b="1" dirty="0">
                <a:latin typeface="Times New Roman" pitchFamily="18" charset="0"/>
                <a:cs typeface="Times New Roman" pitchFamily="18" charset="0"/>
              </a:rPr>
              <a:t> adulte(</a:t>
            </a:r>
            <a:r>
              <a:rPr lang="fr-FR" b="1" dirty="0" err="1">
                <a:latin typeface="Times New Roman" pitchFamily="18" charset="0"/>
                <a:cs typeface="Times New Roman" pitchFamily="18" charset="0"/>
              </a:rPr>
              <a:t>true</a:t>
            </a:r>
            <a:r>
              <a:rPr lang="fr-FR" b="1" dirty="0">
                <a:latin typeface="Times New Roman" pitchFamily="18" charset="0"/>
                <a:cs typeface="Times New Roman" pitchFamily="18" charset="0"/>
              </a:rPr>
              <a:t>);</a:t>
            </a:r>
            <a:endParaRPr lang="fr-FR" dirty="0">
              <a:latin typeface="Times New Roman" pitchFamily="18" charset="0"/>
              <a:cs typeface="Times New Roman" pitchFamily="18" charset="0"/>
            </a:endParaRPr>
          </a:p>
          <a:p>
            <a:r>
              <a:rPr lang="fr-FR" b="1" dirty="0">
                <a:latin typeface="Times New Roman" pitchFamily="18" charset="0"/>
                <a:cs typeface="Times New Roman" pitchFamily="18" charset="0"/>
              </a:rPr>
              <a:t>      if (adulte == </a:t>
            </a:r>
            <a:r>
              <a:rPr lang="fr-FR" b="1" dirty="0" err="1">
                <a:latin typeface="Times New Roman" pitchFamily="18" charset="0"/>
                <a:cs typeface="Times New Roman" pitchFamily="18" charset="0"/>
              </a:rPr>
              <a:t>true</a:t>
            </a:r>
            <a:r>
              <a:rPr lang="fr-FR" b="1" dirty="0">
                <a:latin typeface="Times New Roman" pitchFamily="18" charset="0"/>
                <a:cs typeface="Times New Roman" pitchFamily="18" charset="0"/>
              </a:rPr>
              <a:t>)cout&lt;&lt;"Vous </a:t>
            </a:r>
            <a:r>
              <a:rPr lang="fr-FR" b="1" dirty="0" err="1">
                <a:latin typeface="Times New Roman" pitchFamily="18" charset="0"/>
                <a:cs typeface="Times New Roman" pitchFamily="18" charset="0"/>
              </a:rPr>
              <a:t>etes</a:t>
            </a:r>
            <a:r>
              <a:rPr lang="fr-FR" b="1" dirty="0">
                <a:latin typeface="Times New Roman" pitchFamily="18" charset="0"/>
                <a:cs typeface="Times New Roman" pitchFamily="18" charset="0"/>
              </a:rPr>
              <a:t> un adulte !"&lt;&lt;</a:t>
            </a:r>
            <a:r>
              <a:rPr lang="fr-FR" b="1" dirty="0" err="1">
                <a:latin typeface="Times New Roman" pitchFamily="18" charset="0"/>
                <a:cs typeface="Times New Roman" pitchFamily="18" charset="0"/>
              </a:rPr>
              <a:t>endl</a:t>
            </a:r>
            <a:r>
              <a:rPr lang="fr-FR" b="1" dirty="0">
                <a:latin typeface="Times New Roman" pitchFamily="18" charset="0"/>
                <a:cs typeface="Times New Roman" pitchFamily="18" charset="0"/>
              </a:rPr>
              <a:t>;</a:t>
            </a:r>
            <a:endParaRPr lang="fr-FR" dirty="0">
              <a:latin typeface="Times New Roman" pitchFamily="18" charset="0"/>
              <a:cs typeface="Times New Roman" pitchFamily="18" charset="0"/>
            </a:endParaRPr>
          </a:p>
          <a:p>
            <a:r>
              <a:rPr lang="fr-FR" dirty="0">
                <a:latin typeface="Times New Roman" pitchFamily="18" charset="0"/>
                <a:cs typeface="Times New Roman" pitchFamily="18" charset="0"/>
              </a:rPr>
              <a:t>Ou</a:t>
            </a:r>
            <a:r>
              <a:rPr lang="fr-FR" b="1" dirty="0">
                <a:latin typeface="Times New Roman" pitchFamily="18" charset="0"/>
                <a:cs typeface="Times New Roman" pitchFamily="18" charset="0"/>
              </a:rPr>
              <a:t> if (adulte)cout&lt;&lt;"Vous </a:t>
            </a:r>
            <a:r>
              <a:rPr lang="fr-FR" b="1" dirty="0" err="1">
                <a:latin typeface="Times New Roman" pitchFamily="18" charset="0"/>
                <a:cs typeface="Times New Roman" pitchFamily="18" charset="0"/>
              </a:rPr>
              <a:t>etes</a:t>
            </a:r>
            <a:r>
              <a:rPr lang="fr-FR" b="1" dirty="0">
                <a:latin typeface="Times New Roman" pitchFamily="18" charset="0"/>
                <a:cs typeface="Times New Roman" pitchFamily="18" charset="0"/>
              </a:rPr>
              <a:t> un adulte !"&lt;&lt;</a:t>
            </a:r>
            <a:r>
              <a:rPr lang="fr-FR" b="1" dirty="0" err="1">
                <a:latin typeface="Times New Roman" pitchFamily="18" charset="0"/>
                <a:cs typeface="Times New Roman" pitchFamily="18" charset="0"/>
              </a:rPr>
              <a:t>endl</a:t>
            </a:r>
            <a:r>
              <a:rPr lang="fr-FR" b="1" dirty="0">
                <a:latin typeface="Times New Roman" pitchFamily="18" charset="0"/>
                <a:cs typeface="Times New Roman" pitchFamily="18" charset="0"/>
              </a:rPr>
              <a:t>;</a:t>
            </a:r>
          </a:p>
          <a:p>
            <a:pPr lvl="0" fontAlgn="base">
              <a:spcBef>
                <a:spcPct val="0"/>
              </a:spcBef>
              <a:spcAft>
                <a:spcPct val="0"/>
              </a:spcAft>
            </a:pPr>
            <a:endParaRPr lang="fr-FR" u="sng" dirty="0">
              <a:solidFill>
                <a:srgbClr val="000000"/>
              </a:solidFill>
              <a:latin typeface="Times New Roman" pitchFamily="18" charset="0"/>
              <a:ea typeface="Times New Roman" pitchFamily="18" charset="0"/>
              <a:cs typeface="Times New Roman" pitchFamily="18" charset="0"/>
            </a:endParaRPr>
          </a:p>
          <a:p>
            <a:pPr lvl="0" fontAlgn="base">
              <a:spcBef>
                <a:spcPct val="0"/>
              </a:spcBef>
              <a:spcAft>
                <a:spcPct val="0"/>
              </a:spcAft>
            </a:pPr>
            <a:r>
              <a:rPr lang="fr-FR" u="sng" dirty="0">
                <a:solidFill>
                  <a:srgbClr val="000000"/>
                </a:solidFill>
                <a:latin typeface="Times New Roman" pitchFamily="18" charset="0"/>
                <a:ea typeface="Times New Roman" pitchFamily="18" charset="0"/>
                <a:cs typeface="Times New Roman" pitchFamily="18" charset="0"/>
              </a:rPr>
              <a:t>Combiner des conditions</a:t>
            </a:r>
            <a:endParaRPr lang="fr-FR" u="sng" dirty="0">
              <a:latin typeface="Times New Roman" pitchFamily="18" charset="0"/>
              <a:cs typeface="Times New Roman" pitchFamily="18" charset="0"/>
            </a:endParaRPr>
          </a:p>
          <a:p>
            <a:pPr lvl="0" eaLnBrk="0" fontAlgn="base" hangingPunct="0">
              <a:spcBef>
                <a:spcPct val="0"/>
              </a:spcBef>
              <a:spcAft>
                <a:spcPct val="0"/>
              </a:spcAft>
            </a:pPr>
            <a:r>
              <a:rPr lang="fr-FR" dirty="0">
                <a:solidFill>
                  <a:srgbClr val="000000"/>
                </a:solidFill>
                <a:latin typeface="Times New Roman" pitchFamily="18" charset="0"/>
                <a:ea typeface="Times New Roman" pitchFamily="18" charset="0"/>
                <a:cs typeface="Times New Roman" pitchFamily="18" charset="0"/>
              </a:rPr>
              <a:t>On peut faire plusieurs tests au sein d'une même </a:t>
            </a:r>
            <a:r>
              <a:rPr lang="fr-FR" b="1" dirty="0">
                <a:solidFill>
                  <a:srgbClr val="008100"/>
                </a:solidFill>
                <a:latin typeface="Times New Roman" pitchFamily="18" charset="0"/>
                <a:ea typeface="Times New Roman" pitchFamily="18" charset="0"/>
                <a:cs typeface="Times New Roman" pitchFamily="18" charset="0"/>
              </a:rPr>
              <a:t>if</a:t>
            </a:r>
            <a:r>
              <a:rPr lang="fr-FR" dirty="0">
                <a:solidFill>
                  <a:srgbClr val="000000"/>
                </a:solidFill>
                <a:latin typeface="Times New Roman" pitchFamily="18" charset="0"/>
                <a:ea typeface="Times New Roman" pitchFamily="18" charset="0"/>
                <a:cs typeface="Times New Roman" pitchFamily="18" charset="0"/>
              </a:rPr>
              <a:t> en utilisant : </a:t>
            </a:r>
            <a:r>
              <a:rPr lang="fr-FR" b="1" dirty="0">
                <a:solidFill>
                  <a:srgbClr val="000000"/>
                </a:solidFill>
                <a:latin typeface="Times New Roman" pitchFamily="18" charset="0"/>
                <a:ea typeface="Times New Roman" pitchFamily="18" charset="0"/>
                <a:cs typeface="Times New Roman" pitchFamily="18" charset="0"/>
              </a:rPr>
              <a:t>&amp;&amp;</a:t>
            </a:r>
            <a:r>
              <a:rPr lang="fr-FR" dirty="0">
                <a:solidFill>
                  <a:srgbClr val="000000"/>
                </a:solidFill>
                <a:latin typeface="Times New Roman" pitchFamily="18" charset="0"/>
                <a:ea typeface="Times New Roman" pitchFamily="18" charset="0"/>
                <a:cs typeface="Times New Roman" pitchFamily="18" charset="0"/>
              </a:rPr>
              <a:t>  (ET), </a:t>
            </a:r>
            <a:r>
              <a:rPr lang="fr-FR" b="1" dirty="0">
                <a:solidFill>
                  <a:srgbClr val="000000"/>
                </a:solidFill>
                <a:latin typeface="Times New Roman" pitchFamily="18" charset="0"/>
                <a:ea typeface="Times New Roman" pitchFamily="18" charset="0"/>
                <a:cs typeface="Times New Roman" pitchFamily="18" charset="0"/>
              </a:rPr>
              <a:t>|| </a:t>
            </a:r>
            <a:r>
              <a:rPr lang="fr-FR" dirty="0">
                <a:solidFill>
                  <a:srgbClr val="000000"/>
                </a:solidFill>
                <a:latin typeface="Times New Roman" pitchFamily="18" charset="0"/>
                <a:ea typeface="Times New Roman" pitchFamily="18" charset="0"/>
                <a:cs typeface="Times New Roman" pitchFamily="18" charset="0"/>
              </a:rPr>
              <a:t>(OU) et </a:t>
            </a:r>
            <a:r>
              <a:rPr lang="fr-FR" b="1" dirty="0">
                <a:solidFill>
                  <a:srgbClr val="000000"/>
                </a:solidFill>
                <a:latin typeface="Times New Roman" pitchFamily="18" charset="0"/>
                <a:ea typeface="Times New Roman" pitchFamily="18" charset="0"/>
                <a:cs typeface="Times New Roman" pitchFamily="18" charset="0"/>
              </a:rPr>
              <a:t>! </a:t>
            </a:r>
            <a:r>
              <a:rPr lang="fr-FR" dirty="0">
                <a:solidFill>
                  <a:srgbClr val="000000"/>
                </a:solidFill>
                <a:latin typeface="Times New Roman" pitchFamily="18" charset="0"/>
                <a:ea typeface="Times New Roman" pitchFamily="18" charset="0"/>
                <a:cs typeface="Times New Roman" pitchFamily="18" charset="0"/>
              </a:rPr>
              <a:t>(NON).</a:t>
            </a:r>
          </a:p>
          <a:p>
            <a:pPr lvl="0" eaLnBrk="0" fontAlgn="base" hangingPunct="0">
              <a:spcBef>
                <a:spcPct val="0"/>
              </a:spcBef>
              <a:spcAft>
                <a:spcPct val="0"/>
              </a:spcAft>
            </a:pPr>
            <a:endParaRPr lang="fr-FR" u="sng" dirty="0">
              <a:solidFill>
                <a:srgbClr val="000000"/>
              </a:solidFill>
              <a:latin typeface="Times New Roman" pitchFamily="18" charset="0"/>
              <a:ea typeface="Times New Roman" pitchFamily="18" charset="0"/>
              <a:cs typeface="Times New Roman" pitchFamily="18" charset="0"/>
            </a:endParaRPr>
          </a:p>
          <a:p>
            <a:pPr lvl="0" eaLnBrk="0" fontAlgn="base" hangingPunct="0">
              <a:spcBef>
                <a:spcPct val="0"/>
              </a:spcBef>
              <a:spcAft>
                <a:spcPct val="0"/>
              </a:spcAft>
            </a:pPr>
            <a:r>
              <a:rPr lang="fr-FR" u="sng" dirty="0">
                <a:solidFill>
                  <a:srgbClr val="000000"/>
                </a:solidFill>
                <a:latin typeface="Times New Roman" pitchFamily="18" charset="0"/>
                <a:ea typeface="Times New Roman" pitchFamily="18" charset="0"/>
                <a:cs typeface="Times New Roman" pitchFamily="18" charset="0"/>
              </a:rPr>
              <a:t>Test ET </a:t>
            </a:r>
          </a:p>
          <a:p>
            <a:pPr lvl="0" eaLnBrk="0" fontAlgn="base" hangingPunct="0">
              <a:spcBef>
                <a:spcPct val="0"/>
              </a:spcBef>
              <a:spcAft>
                <a:spcPct val="0"/>
              </a:spcAft>
            </a:pPr>
            <a:r>
              <a:rPr lang="fr-FR" dirty="0">
                <a:solidFill>
                  <a:srgbClr val="000000"/>
                </a:solidFill>
                <a:latin typeface="Times New Roman" pitchFamily="18" charset="0"/>
                <a:ea typeface="Times New Roman" pitchFamily="18" charset="0"/>
                <a:cs typeface="Times New Roman" pitchFamily="18" charset="0"/>
              </a:rPr>
              <a:t>Tester si la personne est adulte </a:t>
            </a:r>
            <a:r>
              <a:rPr lang="fr-FR" b="1" dirty="0">
                <a:solidFill>
                  <a:srgbClr val="000000"/>
                </a:solidFill>
                <a:latin typeface="Times New Roman" pitchFamily="18" charset="0"/>
                <a:ea typeface="Times New Roman" pitchFamily="18" charset="0"/>
                <a:cs typeface="Times New Roman" pitchFamily="18" charset="0"/>
              </a:rPr>
              <a:t>et</a:t>
            </a:r>
            <a:r>
              <a:rPr lang="fr-FR" dirty="0">
                <a:solidFill>
                  <a:srgbClr val="000000"/>
                </a:solidFill>
                <a:latin typeface="Times New Roman" pitchFamily="18" charset="0"/>
                <a:ea typeface="Times New Roman" pitchFamily="18" charset="0"/>
                <a:cs typeface="Times New Roman" pitchFamily="18" charset="0"/>
              </a:rPr>
              <a:t> a au moins 1 enfant.</a:t>
            </a:r>
          </a:p>
          <a:p>
            <a:pPr lvl="0" eaLnBrk="0" fontAlgn="base" hangingPunct="0">
              <a:spcBef>
                <a:spcPct val="0"/>
              </a:spcBef>
              <a:spcAft>
                <a:spcPct val="0"/>
              </a:spcAft>
            </a:pPr>
            <a:r>
              <a:rPr lang="fr-FR" dirty="0">
                <a:solidFill>
                  <a:srgbClr val="000000"/>
                </a:solidFill>
                <a:latin typeface="Times New Roman" pitchFamily="18" charset="0"/>
                <a:ea typeface="Times New Roman" pitchFamily="18" charset="0"/>
                <a:cs typeface="Times New Roman" pitchFamily="18" charset="0"/>
              </a:rPr>
              <a:t>              </a:t>
            </a:r>
            <a:r>
              <a:rPr lang="fr-FR" b="1" dirty="0">
                <a:latin typeface="Times New Roman" pitchFamily="18" charset="0"/>
                <a:ea typeface="Times New Roman" pitchFamily="18" charset="0"/>
                <a:cs typeface="Times New Roman" pitchFamily="18" charset="0"/>
              </a:rPr>
              <a:t>if (adulte &amp;&amp; </a:t>
            </a:r>
            <a:r>
              <a:rPr lang="fr-FR" b="1" dirty="0" err="1">
                <a:latin typeface="Times New Roman" pitchFamily="18" charset="0"/>
                <a:ea typeface="Times New Roman" pitchFamily="18" charset="0"/>
                <a:cs typeface="Times New Roman" pitchFamily="18" charset="0"/>
              </a:rPr>
              <a:t>nbEnfants</a:t>
            </a:r>
            <a:r>
              <a:rPr lang="fr-FR" b="1" dirty="0">
                <a:latin typeface="Times New Roman" pitchFamily="18" charset="0"/>
                <a:ea typeface="Times New Roman" pitchFamily="18" charset="0"/>
                <a:cs typeface="Times New Roman" pitchFamily="18" charset="0"/>
              </a:rPr>
              <a:t> &gt;= 1)</a:t>
            </a:r>
            <a:endParaRPr lang="fr-FR" b="1" dirty="0">
              <a:latin typeface="Times New Roman" pitchFamily="18" charset="0"/>
              <a:cs typeface="Times New Roman" pitchFamily="18" charset="0"/>
            </a:endParaRPr>
          </a:p>
          <a:p>
            <a:pPr lvl="0" eaLnBrk="0" fontAlgn="base" hangingPunct="0">
              <a:spcBef>
                <a:spcPct val="0"/>
              </a:spcBef>
              <a:spcAft>
                <a:spcPct val="0"/>
              </a:spcAft>
            </a:pPr>
            <a:r>
              <a:rPr lang="fr-FR" dirty="0">
                <a:solidFill>
                  <a:srgbClr val="7D9C0A"/>
                </a:solidFill>
                <a:latin typeface="Times New Roman" pitchFamily="18" charset="0"/>
                <a:ea typeface="Times New Roman" pitchFamily="18" charset="0"/>
                <a:cs typeface="Times New Roman" pitchFamily="18" charset="0"/>
              </a:rPr>
              <a:t>Ou bien </a:t>
            </a:r>
            <a:r>
              <a:rPr lang="fr-FR" b="1" dirty="0">
                <a:latin typeface="Times New Roman" pitchFamily="18" charset="0"/>
                <a:ea typeface="Times New Roman" pitchFamily="18" charset="0"/>
                <a:cs typeface="Times New Roman" pitchFamily="18" charset="0"/>
              </a:rPr>
              <a:t>if (adulte == </a:t>
            </a:r>
            <a:r>
              <a:rPr lang="fr-FR" b="1" dirty="0" err="1">
                <a:latin typeface="Times New Roman" pitchFamily="18" charset="0"/>
                <a:ea typeface="Times New Roman" pitchFamily="18" charset="0"/>
                <a:cs typeface="Times New Roman" pitchFamily="18" charset="0"/>
              </a:rPr>
              <a:t>true</a:t>
            </a:r>
            <a:r>
              <a:rPr lang="fr-FR" b="1" dirty="0">
                <a:latin typeface="Times New Roman" pitchFamily="18" charset="0"/>
                <a:ea typeface="Times New Roman" pitchFamily="18" charset="0"/>
                <a:cs typeface="Times New Roman" pitchFamily="18" charset="0"/>
              </a:rPr>
              <a:t> &amp;&amp; </a:t>
            </a:r>
            <a:r>
              <a:rPr lang="fr-FR" b="1" dirty="0" err="1">
                <a:latin typeface="Times New Roman" pitchFamily="18" charset="0"/>
                <a:ea typeface="Times New Roman" pitchFamily="18" charset="0"/>
                <a:cs typeface="Times New Roman" pitchFamily="18" charset="0"/>
              </a:rPr>
              <a:t>nbEnfants</a:t>
            </a:r>
            <a:r>
              <a:rPr lang="fr-FR" b="1" dirty="0">
                <a:latin typeface="Times New Roman" pitchFamily="18" charset="0"/>
                <a:ea typeface="Times New Roman" pitchFamily="18" charset="0"/>
                <a:cs typeface="Times New Roman" pitchFamily="18" charset="0"/>
              </a:rPr>
              <a:t> &gt;= 1)</a:t>
            </a:r>
            <a:r>
              <a:rPr lang="fr-FR" dirty="0">
                <a:solidFill>
                  <a:srgbClr val="7D9C0A"/>
                </a:solidFill>
                <a:latin typeface="Times New Roman" pitchFamily="18" charset="0"/>
                <a:ea typeface="Times New Roman" pitchFamily="18" charset="0"/>
                <a:cs typeface="Times New Roman" pitchFamily="18" charset="0"/>
              </a:rPr>
              <a:t>. </a:t>
            </a:r>
          </a:p>
          <a:p>
            <a:pPr lvl="0" eaLnBrk="0" fontAlgn="base" hangingPunct="0">
              <a:spcBef>
                <a:spcPct val="0"/>
              </a:spcBef>
              <a:spcAft>
                <a:spcPct val="0"/>
              </a:spcAft>
            </a:pPr>
            <a:endParaRPr lang="fr-FR" u="sng" dirty="0">
              <a:solidFill>
                <a:srgbClr val="000000"/>
              </a:solidFill>
              <a:latin typeface="Times New Roman" pitchFamily="18" charset="0"/>
              <a:ea typeface="Times New Roman" pitchFamily="18" charset="0"/>
              <a:cs typeface="Times New Roman" pitchFamily="18" charset="0"/>
            </a:endParaRPr>
          </a:p>
          <a:p>
            <a:pPr lvl="0" eaLnBrk="0" fontAlgn="base" hangingPunct="0">
              <a:spcBef>
                <a:spcPct val="0"/>
              </a:spcBef>
              <a:spcAft>
                <a:spcPct val="0"/>
              </a:spcAft>
            </a:pPr>
            <a:r>
              <a:rPr lang="fr-FR" u="sng" dirty="0">
                <a:solidFill>
                  <a:srgbClr val="000000"/>
                </a:solidFill>
                <a:latin typeface="Times New Roman" pitchFamily="18" charset="0"/>
                <a:ea typeface="Times New Roman" pitchFamily="18" charset="0"/>
                <a:cs typeface="Times New Roman" pitchFamily="18" charset="0"/>
              </a:rPr>
              <a:t>Test OU</a:t>
            </a:r>
            <a:r>
              <a:rPr lang="fr-FR" dirty="0">
                <a:latin typeface="Times New Roman" pitchFamily="18" charset="0"/>
                <a:ea typeface="Times New Roman" pitchFamily="18" charset="0"/>
                <a:cs typeface="Times New Roman" pitchFamily="18" charset="0"/>
              </a:rPr>
              <a:t> (</a:t>
            </a:r>
            <a:r>
              <a:rPr lang="fr-FR" b="1" dirty="0">
                <a:solidFill>
                  <a:srgbClr val="000000"/>
                </a:solidFill>
                <a:latin typeface="Times New Roman" pitchFamily="18" charset="0"/>
                <a:ea typeface="Times New Roman" pitchFamily="18" charset="0"/>
                <a:cs typeface="Times New Roman" pitchFamily="18" charset="0"/>
              </a:rPr>
              <a:t>||)</a:t>
            </a:r>
            <a:r>
              <a:rPr lang="fr-FR" dirty="0">
                <a:solidFill>
                  <a:srgbClr val="000000"/>
                </a:solidFill>
                <a:latin typeface="Times New Roman" pitchFamily="18" charset="0"/>
                <a:ea typeface="Times New Roman" pitchFamily="18" charset="0"/>
                <a:cs typeface="Times New Roman" pitchFamily="18" charset="0"/>
              </a:rPr>
              <a:t>. Tester si le nombre d'enfants est égal à 1 OU 2.</a:t>
            </a:r>
          </a:p>
          <a:p>
            <a:pPr lvl="0" eaLnBrk="0" fontAlgn="base" hangingPunct="0">
              <a:spcBef>
                <a:spcPct val="0"/>
              </a:spcBef>
              <a:spcAft>
                <a:spcPct val="0"/>
              </a:spcAft>
            </a:pPr>
            <a:r>
              <a:rPr lang="fr-FR" dirty="0">
                <a:solidFill>
                  <a:srgbClr val="000000"/>
                </a:solidFill>
                <a:latin typeface="Times New Roman" pitchFamily="18" charset="0"/>
                <a:ea typeface="Times New Roman" pitchFamily="18" charset="0"/>
                <a:cs typeface="Times New Roman" pitchFamily="18" charset="0"/>
              </a:rPr>
              <a:t>              </a:t>
            </a:r>
            <a:r>
              <a:rPr lang="fr-FR" b="1" dirty="0">
                <a:latin typeface="Times New Roman" pitchFamily="18" charset="0"/>
                <a:ea typeface="Times New Roman" pitchFamily="18" charset="0"/>
                <a:cs typeface="Times New Roman" pitchFamily="18" charset="0"/>
              </a:rPr>
              <a:t>if(</a:t>
            </a:r>
            <a:r>
              <a:rPr lang="fr-FR" b="1" dirty="0" err="1">
                <a:latin typeface="Times New Roman" pitchFamily="18" charset="0"/>
                <a:ea typeface="Times New Roman" pitchFamily="18" charset="0"/>
                <a:cs typeface="Times New Roman" pitchFamily="18" charset="0"/>
              </a:rPr>
              <a:t>nbEnfants</a:t>
            </a:r>
            <a:r>
              <a:rPr lang="fr-FR" b="1" dirty="0">
                <a:latin typeface="Times New Roman" pitchFamily="18" charset="0"/>
                <a:ea typeface="Times New Roman" pitchFamily="18" charset="0"/>
                <a:cs typeface="Times New Roman" pitchFamily="18" charset="0"/>
              </a:rPr>
              <a:t> == 1 || </a:t>
            </a:r>
            <a:r>
              <a:rPr lang="fr-FR" b="1" dirty="0" err="1">
                <a:latin typeface="Times New Roman" pitchFamily="18" charset="0"/>
                <a:ea typeface="Times New Roman" pitchFamily="18" charset="0"/>
                <a:cs typeface="Times New Roman" pitchFamily="18" charset="0"/>
              </a:rPr>
              <a:t>nbEnfants</a:t>
            </a:r>
            <a:r>
              <a:rPr lang="fr-FR" b="1" dirty="0">
                <a:latin typeface="Times New Roman" pitchFamily="18" charset="0"/>
                <a:ea typeface="Times New Roman" pitchFamily="18" charset="0"/>
                <a:cs typeface="Times New Roman" pitchFamily="18" charset="0"/>
              </a:rPr>
              <a:t> == 2)</a:t>
            </a:r>
          </a:p>
          <a:p>
            <a:pPr lvl="0" eaLnBrk="0" fontAlgn="base" hangingPunct="0">
              <a:spcBef>
                <a:spcPct val="0"/>
              </a:spcBef>
              <a:spcAft>
                <a:spcPct val="0"/>
              </a:spcAft>
            </a:pPr>
            <a:endParaRPr lang="fr-FR" b="1" dirty="0">
              <a:latin typeface="Times New Roman" pitchFamily="18" charset="0"/>
              <a:cs typeface="Times New Roman" pitchFamily="18" charset="0"/>
            </a:endParaRPr>
          </a:p>
          <a:p>
            <a:pPr lvl="0" eaLnBrk="0" fontAlgn="base" hangingPunct="0">
              <a:spcBef>
                <a:spcPct val="0"/>
              </a:spcBef>
              <a:spcAft>
                <a:spcPct val="0"/>
              </a:spcAft>
            </a:pPr>
            <a:r>
              <a:rPr lang="fr-FR" u="sng" dirty="0">
                <a:solidFill>
                  <a:srgbClr val="000000"/>
                </a:solidFill>
                <a:latin typeface="Times New Roman" pitchFamily="18" charset="0"/>
                <a:ea typeface="Times New Roman" pitchFamily="18" charset="0"/>
                <a:cs typeface="Times New Roman" pitchFamily="18" charset="0"/>
              </a:rPr>
              <a:t>Test NON</a:t>
            </a:r>
            <a:r>
              <a:rPr lang="fr-FR" dirty="0">
                <a:latin typeface="Times New Roman" pitchFamily="18" charset="0"/>
                <a:ea typeface="Times New Roman" pitchFamily="18" charset="0"/>
                <a:cs typeface="Times New Roman" pitchFamily="18" charset="0"/>
              </a:rPr>
              <a:t> (!)</a:t>
            </a:r>
            <a:r>
              <a:rPr lang="fr-FR" dirty="0">
                <a:solidFill>
                  <a:srgbClr val="000000"/>
                </a:solidFill>
                <a:latin typeface="Times New Roman" pitchFamily="18" charset="0"/>
                <a:ea typeface="Times New Roman" pitchFamily="18" charset="0"/>
                <a:cs typeface="Times New Roman" pitchFamily="18" charset="0"/>
              </a:rPr>
              <a:t>. Ce signe placé </a:t>
            </a:r>
            <a:r>
              <a:rPr lang="fr-FR" b="1" dirty="0">
                <a:solidFill>
                  <a:srgbClr val="000000"/>
                </a:solidFill>
                <a:latin typeface="Times New Roman" pitchFamily="18" charset="0"/>
                <a:ea typeface="Times New Roman" pitchFamily="18" charset="0"/>
                <a:cs typeface="Times New Roman" pitchFamily="18" charset="0"/>
              </a:rPr>
              <a:t>avant</a:t>
            </a:r>
            <a:r>
              <a:rPr lang="fr-FR" i="1" dirty="0">
                <a:solidFill>
                  <a:srgbClr val="000000"/>
                </a:solidFill>
                <a:latin typeface="Times New Roman" pitchFamily="18" charset="0"/>
                <a:ea typeface="Times New Roman" pitchFamily="18" charset="0"/>
                <a:cs typeface="Times New Roman" pitchFamily="18" charset="0"/>
              </a:rPr>
              <a:t> </a:t>
            </a:r>
            <a:r>
              <a:rPr lang="fr-FR" dirty="0">
                <a:solidFill>
                  <a:srgbClr val="000000"/>
                </a:solidFill>
                <a:latin typeface="Times New Roman" pitchFamily="18" charset="0"/>
                <a:ea typeface="Times New Roman" pitchFamily="18" charset="0"/>
                <a:cs typeface="Times New Roman" pitchFamily="18" charset="0"/>
              </a:rPr>
              <a:t>une condition peut dire </a:t>
            </a:r>
            <a:r>
              <a:rPr lang="fr-FR" b="1" dirty="0">
                <a:solidFill>
                  <a:srgbClr val="000000"/>
                </a:solidFill>
                <a:latin typeface="Times New Roman" pitchFamily="18" charset="0"/>
                <a:ea typeface="Times New Roman" pitchFamily="18" charset="0"/>
                <a:cs typeface="Times New Roman" pitchFamily="18" charset="0"/>
              </a:rPr>
              <a:t>Si cela n'est pas vrai</a:t>
            </a:r>
            <a:r>
              <a:rPr lang="fr-FR" dirty="0">
                <a:solidFill>
                  <a:srgbClr val="000000"/>
                </a:solidFill>
                <a:latin typeface="Times New Roman" pitchFamily="18" charset="0"/>
                <a:ea typeface="Times New Roman" pitchFamily="18" charset="0"/>
                <a:cs typeface="Times New Roman" pitchFamily="18" charset="0"/>
              </a:rPr>
              <a:t>.</a:t>
            </a:r>
          </a:p>
          <a:p>
            <a:pPr eaLnBrk="0" fontAlgn="base" hangingPunct="0">
              <a:spcBef>
                <a:spcPct val="0"/>
              </a:spcBef>
              <a:spcAft>
                <a:spcPct val="0"/>
              </a:spcAft>
            </a:pPr>
            <a:r>
              <a:rPr lang="fr-FR" b="1" dirty="0">
                <a:solidFill>
                  <a:srgbClr val="000000"/>
                </a:solidFill>
                <a:latin typeface="Times New Roman" pitchFamily="18" charset="0"/>
                <a:ea typeface="Times New Roman" pitchFamily="18" charset="0"/>
                <a:cs typeface="Times New Roman" pitchFamily="18" charset="0"/>
              </a:rPr>
              <a:t>              if (!adulte)</a:t>
            </a:r>
            <a:r>
              <a:rPr lang="fr-FR" dirty="0">
                <a:solidFill>
                  <a:srgbClr val="000000"/>
                </a:solidFill>
                <a:latin typeface="Times New Roman" pitchFamily="18" charset="0"/>
                <a:ea typeface="Times New Roman" pitchFamily="18" charset="0"/>
                <a:cs typeface="Times New Roman" pitchFamily="18" charset="0"/>
              </a:rPr>
              <a:t>… se traduirait par </a:t>
            </a:r>
            <a:r>
              <a:rPr lang="fr-FR" b="1" dirty="0">
                <a:solidFill>
                  <a:srgbClr val="000000"/>
                </a:solidFill>
                <a:latin typeface="Times New Roman" pitchFamily="18" charset="0"/>
                <a:ea typeface="Times New Roman" pitchFamily="18" charset="0"/>
                <a:cs typeface="Times New Roman" pitchFamily="18" charset="0"/>
              </a:rPr>
              <a:t>Si la personne n'est pas adulte</a:t>
            </a:r>
            <a:r>
              <a:rPr lang="fr-FR" dirty="0">
                <a:solidFill>
                  <a:srgbClr val="000000"/>
                </a:solidFill>
                <a:latin typeface="Times New Roman" pitchFamily="18" charset="0"/>
                <a:ea typeface="Times New Roman" pitchFamily="18" charset="0"/>
                <a:cs typeface="Times New Roman" pitchFamily="18" charset="0"/>
              </a:rPr>
              <a: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6E8258A7-CA86-481B-9088-7761BD1AC277}" type="slidenum">
              <a:rPr lang="fr-FR" smtClean="0"/>
              <a:pPr/>
              <a:t>22</a:t>
            </a:fld>
            <a:endParaRPr lang="fr-FR"/>
          </a:p>
        </p:txBody>
      </p:sp>
      <p:sp>
        <p:nvSpPr>
          <p:cNvPr id="43009" name="Rectangle 1"/>
          <p:cNvSpPr>
            <a:spLocks noChangeArrowheads="1"/>
          </p:cNvSpPr>
          <p:nvPr/>
        </p:nvSpPr>
        <p:spPr bwMode="auto">
          <a:xfrm>
            <a:off x="0" y="251840"/>
            <a:ext cx="9144000" cy="646330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pPr>
            <a:r>
              <a:rPr lang="fr-FR" b="1" dirty="0">
                <a:solidFill>
                  <a:srgbClr val="000000"/>
                </a:solidFill>
                <a:latin typeface="Times New Roman" pitchFamily="18" charset="0"/>
                <a:ea typeface="Times New Roman" pitchFamily="18" charset="0"/>
                <a:cs typeface="Times New Roman" pitchFamily="18" charset="0"/>
              </a:rPr>
              <a:t>3.11. Tableaux</a:t>
            </a:r>
            <a:endParaRPr lang="fr-FR" dirty="0">
              <a:latin typeface="Times New Roman" pitchFamily="18" charset="0"/>
              <a:cs typeface="Times New Roman" pitchFamily="18" charset="0"/>
            </a:endParaRPr>
          </a:p>
          <a:p>
            <a:pPr lvl="0" algn="just" eaLnBrk="0" fontAlgn="base" hangingPunct="0">
              <a:spcBef>
                <a:spcPct val="0"/>
              </a:spcBef>
              <a:spcAft>
                <a:spcPct val="0"/>
              </a:spcAft>
            </a:pPr>
            <a:r>
              <a:rPr lang="fr-FR" dirty="0">
                <a:solidFill>
                  <a:srgbClr val="000000"/>
                </a:solidFill>
                <a:latin typeface="Times New Roman" pitchFamily="18" charset="0"/>
                <a:ea typeface="Times New Roman" pitchFamily="18" charset="0"/>
                <a:cs typeface="Times New Roman" pitchFamily="18" charset="0"/>
              </a:rPr>
              <a:t>Des variables du même type qui jouent le même rôle : liste des utilisateurs d'un site web (</a:t>
            </a:r>
            <a:r>
              <a:rPr lang="fr-FR" b="1" dirty="0">
                <a:solidFill>
                  <a:srgbClr val="000000"/>
                </a:solidFill>
                <a:latin typeface="Times New Roman" pitchFamily="18" charset="0"/>
                <a:ea typeface="Times New Roman" pitchFamily="18" charset="0"/>
                <a:cs typeface="Times New Roman" pitchFamily="18" charset="0"/>
              </a:rPr>
              <a:t>string)</a:t>
            </a:r>
            <a:r>
              <a:rPr lang="fr-FR" dirty="0">
                <a:solidFill>
                  <a:srgbClr val="000000"/>
                </a:solidFill>
                <a:latin typeface="Times New Roman" pitchFamily="18" charset="0"/>
                <a:ea typeface="Times New Roman" pitchFamily="18" charset="0"/>
                <a:cs typeface="Times New Roman" pitchFamily="18" charset="0"/>
              </a:rPr>
              <a:t> ou 10 meilleurs scores du jeu (</a:t>
            </a:r>
            <a:r>
              <a:rPr lang="fr-FR" b="1" dirty="0" err="1">
                <a:solidFill>
                  <a:srgbClr val="000000"/>
                </a:solidFill>
                <a:latin typeface="Times New Roman" pitchFamily="18" charset="0"/>
                <a:ea typeface="Times New Roman" pitchFamily="18" charset="0"/>
                <a:cs typeface="Times New Roman" pitchFamily="18" charset="0"/>
              </a:rPr>
              <a:t>int</a:t>
            </a:r>
            <a:r>
              <a:rPr lang="fr-FR" dirty="0">
                <a:solidFill>
                  <a:srgbClr val="000000"/>
                </a:solidFill>
                <a:latin typeface="Times New Roman" pitchFamily="18" charset="0"/>
                <a:ea typeface="Times New Roman" pitchFamily="18" charset="0"/>
                <a:cs typeface="Times New Roman" pitchFamily="18" charset="0"/>
              </a:rPr>
              <a:t>)…, sont regroupées dans un paquet appelé </a:t>
            </a:r>
            <a:r>
              <a:rPr lang="fr-FR" b="1" dirty="0">
                <a:solidFill>
                  <a:srgbClr val="000000"/>
                </a:solidFill>
                <a:latin typeface="Times New Roman" pitchFamily="18" charset="0"/>
                <a:ea typeface="Times New Roman" pitchFamily="18" charset="0"/>
                <a:cs typeface="Times New Roman" pitchFamily="18" charset="0"/>
              </a:rPr>
              <a:t>tableau</a:t>
            </a:r>
            <a:r>
              <a:rPr lang="fr-FR" dirty="0">
                <a:solidFill>
                  <a:srgbClr val="000000"/>
                </a:solidFill>
                <a:latin typeface="Times New Roman" pitchFamily="18" charset="0"/>
                <a:ea typeface="Times New Roman" pitchFamily="18" charset="0"/>
                <a:cs typeface="Times New Roman" pitchFamily="18" charset="0"/>
              </a:rPr>
              <a:t>. Il y a 2 types des tableaux : la taille est connue à l'avance (</a:t>
            </a:r>
            <a:r>
              <a:rPr lang="fr-FR" b="1" dirty="0">
                <a:solidFill>
                  <a:srgbClr val="000000"/>
                </a:solidFill>
                <a:latin typeface="Times New Roman" pitchFamily="18" charset="0"/>
                <a:ea typeface="Times New Roman" pitchFamily="18" charset="0"/>
                <a:cs typeface="Times New Roman" pitchFamily="18" charset="0"/>
              </a:rPr>
              <a:t>10 scores)</a:t>
            </a:r>
            <a:r>
              <a:rPr lang="fr-FR" dirty="0">
                <a:solidFill>
                  <a:srgbClr val="000000"/>
                </a:solidFill>
                <a:latin typeface="Times New Roman" pitchFamily="18" charset="0"/>
                <a:ea typeface="Times New Roman" pitchFamily="18" charset="0"/>
                <a:cs typeface="Times New Roman" pitchFamily="18" charset="0"/>
              </a:rPr>
              <a:t> et ceux dont la taille peut varier en permanence (</a:t>
            </a:r>
            <a:r>
              <a:rPr lang="fr-FR" b="1" dirty="0">
                <a:solidFill>
                  <a:srgbClr val="000000"/>
                </a:solidFill>
                <a:latin typeface="Times New Roman" pitchFamily="18" charset="0"/>
                <a:ea typeface="Times New Roman" pitchFamily="18" charset="0"/>
                <a:cs typeface="Times New Roman" pitchFamily="18" charset="0"/>
              </a:rPr>
              <a:t>liste des visiteurs d'un site web)</a:t>
            </a:r>
            <a:r>
              <a:rPr lang="fr-FR" dirty="0">
                <a:solidFill>
                  <a:srgbClr val="000000"/>
                </a:solidFill>
                <a:latin typeface="Times New Roman" pitchFamily="18" charset="0"/>
                <a:ea typeface="Times New Roman" pitchFamily="18" charset="0"/>
                <a:cs typeface="Times New Roman" pitchFamily="18" charset="0"/>
              </a:rPr>
              <a:t> et qui ne cesse de grandir.</a:t>
            </a:r>
          </a:p>
          <a:p>
            <a:pPr lvl="0" eaLnBrk="0" fontAlgn="base" hangingPunct="0">
              <a:spcBef>
                <a:spcPct val="0"/>
              </a:spcBef>
              <a:spcAft>
                <a:spcPct val="0"/>
              </a:spcAft>
            </a:pPr>
            <a:endParaRPr lang="fr-FR" u="sng" dirty="0">
              <a:solidFill>
                <a:srgbClr val="000000"/>
              </a:solidFill>
              <a:latin typeface="Times New Roman" pitchFamily="18" charset="0"/>
              <a:ea typeface="Times New Roman" pitchFamily="18" charset="0"/>
              <a:cs typeface="Times New Roman" pitchFamily="18" charset="0"/>
            </a:endParaRPr>
          </a:p>
          <a:p>
            <a:pPr lvl="0" eaLnBrk="0" fontAlgn="base" hangingPunct="0">
              <a:spcBef>
                <a:spcPct val="0"/>
              </a:spcBef>
              <a:spcAft>
                <a:spcPct val="0"/>
              </a:spcAft>
            </a:pPr>
            <a:r>
              <a:rPr lang="fr-FR" u="sng" dirty="0">
                <a:solidFill>
                  <a:srgbClr val="000000"/>
                </a:solidFill>
                <a:latin typeface="Times New Roman" pitchFamily="18" charset="0"/>
                <a:ea typeface="Times New Roman" pitchFamily="18" charset="0"/>
                <a:cs typeface="Times New Roman" pitchFamily="18" charset="0"/>
              </a:rPr>
              <a:t>Tableaux statiques</a:t>
            </a:r>
            <a:endParaRPr lang="fr-FR" u="sng" dirty="0">
              <a:latin typeface="Times New Roman" pitchFamily="18" charset="0"/>
              <a:cs typeface="Times New Roman" pitchFamily="18" charset="0"/>
            </a:endParaRPr>
          </a:p>
          <a:p>
            <a:pPr lvl="0" algn="just" eaLnBrk="0" fontAlgn="base" hangingPunct="0">
              <a:spcBef>
                <a:spcPct val="0"/>
              </a:spcBef>
              <a:spcAft>
                <a:spcPct val="0"/>
              </a:spcAft>
            </a:pPr>
            <a:r>
              <a:rPr lang="fr-FR" dirty="0">
                <a:solidFill>
                  <a:srgbClr val="000000"/>
                </a:solidFill>
                <a:latin typeface="Times New Roman" pitchFamily="18" charset="0"/>
                <a:ea typeface="Times New Roman" pitchFamily="18" charset="0"/>
                <a:cs typeface="Times New Roman" pitchFamily="18" charset="0"/>
              </a:rPr>
              <a:t>Afficher la liste des 3 meilleurs scores des joueurs : liste des noms de joueurs et liste des scores. </a:t>
            </a:r>
          </a:p>
          <a:p>
            <a:pPr lvl="0" algn="just" eaLnBrk="0" fontAlgn="base" hangingPunct="0">
              <a:spcBef>
                <a:spcPct val="0"/>
              </a:spcBef>
              <a:spcAft>
                <a:spcPct val="0"/>
              </a:spcAft>
            </a:pPr>
            <a:r>
              <a:rPr lang="fr-FR" b="1" dirty="0" err="1">
                <a:solidFill>
                  <a:srgbClr val="000000"/>
                </a:solidFill>
                <a:latin typeface="Times New Roman" pitchFamily="18" charset="0"/>
                <a:ea typeface="Times New Roman" pitchFamily="18" charset="0"/>
                <a:cs typeface="Times New Roman" pitchFamily="18" charset="0"/>
              </a:rPr>
              <a:t>int</a:t>
            </a:r>
            <a:r>
              <a:rPr lang="fr-FR" b="1" dirty="0">
                <a:solidFill>
                  <a:srgbClr val="000000"/>
                </a:solidFill>
                <a:latin typeface="Times New Roman" pitchFamily="18" charset="0"/>
                <a:ea typeface="Times New Roman" pitchFamily="18" charset="0"/>
                <a:cs typeface="Times New Roman" pitchFamily="18" charset="0"/>
              </a:rPr>
              <a:t> main()</a:t>
            </a:r>
          </a:p>
          <a:p>
            <a:pPr lvl="0" algn="just" eaLnBrk="0" fontAlgn="base" hangingPunct="0">
              <a:spcBef>
                <a:spcPct val="0"/>
              </a:spcBef>
              <a:spcAft>
                <a:spcPct val="0"/>
              </a:spcAft>
            </a:pPr>
            <a:r>
              <a:rPr lang="fr-FR" b="1" dirty="0">
                <a:latin typeface="Times New Roman" pitchFamily="18" charset="0"/>
                <a:cs typeface="Times New Roman" pitchFamily="18" charset="0"/>
              </a:rPr>
              <a:t>{ string nomMeilleurJoueur1("</a:t>
            </a:r>
            <a:r>
              <a:rPr lang="fr-FR" b="1" dirty="0" err="1">
                <a:latin typeface="Times New Roman" pitchFamily="18" charset="0"/>
                <a:cs typeface="Times New Roman" pitchFamily="18" charset="0"/>
              </a:rPr>
              <a:t>Nanoc</a:t>
            </a:r>
            <a:r>
              <a:rPr lang="fr-FR" b="1" dirty="0">
                <a:latin typeface="Times New Roman" pitchFamily="18" charset="0"/>
                <a:cs typeface="Times New Roman" pitchFamily="18" charset="0"/>
              </a:rPr>
              <a:t>"); </a:t>
            </a:r>
          </a:p>
          <a:p>
            <a:pPr lvl="0" algn="just" eaLnBrk="0" fontAlgn="base" hangingPunct="0">
              <a:spcBef>
                <a:spcPct val="0"/>
              </a:spcBef>
              <a:spcAft>
                <a:spcPct val="0"/>
              </a:spcAft>
            </a:pPr>
            <a:r>
              <a:rPr lang="fr-FR" b="1" dirty="0">
                <a:latin typeface="Times New Roman" pitchFamily="18" charset="0"/>
                <a:cs typeface="Times New Roman" pitchFamily="18" charset="0"/>
              </a:rPr>
              <a:t>   string nomMeilleurJoueur2("Albert Einstein"); </a:t>
            </a:r>
          </a:p>
          <a:p>
            <a:r>
              <a:rPr lang="fr-FR" b="1" dirty="0">
                <a:latin typeface="Times New Roman" pitchFamily="18" charset="0"/>
                <a:cs typeface="Times New Roman" pitchFamily="18" charset="0"/>
              </a:rPr>
              <a:t>   string nomMeilleurJoueur3("</a:t>
            </a:r>
            <a:r>
              <a:rPr lang="fr-FR" b="1" dirty="0" err="1">
                <a:latin typeface="Times New Roman" pitchFamily="18" charset="0"/>
                <a:cs typeface="Times New Roman" pitchFamily="18" charset="0"/>
              </a:rPr>
              <a:t>Archimede</a:t>
            </a:r>
            <a:r>
              <a:rPr lang="fr-FR" b="1" dirty="0">
                <a:latin typeface="Times New Roman" pitchFamily="18" charset="0"/>
                <a:cs typeface="Times New Roman" pitchFamily="18" charset="0"/>
              </a:rPr>
              <a:t>");</a:t>
            </a:r>
            <a:endParaRPr lang="fr-FR" dirty="0">
              <a:latin typeface="Times New Roman" pitchFamily="18" charset="0"/>
              <a:cs typeface="Times New Roman" pitchFamily="18" charset="0"/>
            </a:endParaRPr>
          </a:p>
          <a:p>
            <a:r>
              <a:rPr lang="fr-FR" b="1" dirty="0">
                <a:latin typeface="Times New Roman" pitchFamily="18" charset="0"/>
                <a:cs typeface="Times New Roman" pitchFamily="18" charset="0"/>
              </a:rPr>
              <a:t>   </a:t>
            </a:r>
            <a:r>
              <a:rPr lang="fr-FR" b="1" dirty="0" err="1">
                <a:latin typeface="Times New Roman" pitchFamily="18" charset="0"/>
                <a:cs typeface="Times New Roman" pitchFamily="18" charset="0"/>
              </a:rPr>
              <a:t>int</a:t>
            </a:r>
            <a:r>
              <a:rPr lang="fr-FR" b="1" dirty="0">
                <a:latin typeface="Times New Roman" pitchFamily="18" charset="0"/>
                <a:cs typeface="Times New Roman" pitchFamily="18" charset="0"/>
              </a:rPr>
              <a:t> meilleurScore1(118218); </a:t>
            </a:r>
          </a:p>
          <a:p>
            <a:r>
              <a:rPr lang="fr-FR" b="1" dirty="0">
                <a:latin typeface="Times New Roman" pitchFamily="18" charset="0"/>
                <a:cs typeface="Times New Roman" pitchFamily="18" charset="0"/>
              </a:rPr>
              <a:t>   </a:t>
            </a:r>
            <a:r>
              <a:rPr lang="fr-FR" b="1" dirty="0" err="1">
                <a:latin typeface="Times New Roman" pitchFamily="18" charset="0"/>
                <a:cs typeface="Times New Roman" pitchFamily="18" charset="0"/>
              </a:rPr>
              <a:t>int</a:t>
            </a:r>
            <a:r>
              <a:rPr lang="fr-FR" b="1" dirty="0">
                <a:latin typeface="Times New Roman" pitchFamily="18" charset="0"/>
                <a:cs typeface="Times New Roman" pitchFamily="18" charset="0"/>
              </a:rPr>
              <a:t> meilleurScore2(100432);</a:t>
            </a:r>
            <a:endParaRPr lang="fr-FR" dirty="0">
              <a:latin typeface="Times New Roman" pitchFamily="18" charset="0"/>
              <a:cs typeface="Times New Roman" pitchFamily="18" charset="0"/>
            </a:endParaRPr>
          </a:p>
          <a:p>
            <a:r>
              <a:rPr lang="fr-FR" b="1" dirty="0">
                <a:latin typeface="Times New Roman" pitchFamily="18" charset="0"/>
                <a:cs typeface="Times New Roman" pitchFamily="18" charset="0"/>
              </a:rPr>
              <a:t>   </a:t>
            </a:r>
            <a:r>
              <a:rPr lang="fr-FR" b="1" dirty="0" err="1">
                <a:latin typeface="Times New Roman" pitchFamily="18" charset="0"/>
                <a:cs typeface="Times New Roman" pitchFamily="18" charset="0"/>
              </a:rPr>
              <a:t>int</a:t>
            </a:r>
            <a:r>
              <a:rPr lang="fr-FR" b="1">
                <a:latin typeface="Times New Roman" pitchFamily="18" charset="0"/>
                <a:cs typeface="Times New Roman" pitchFamily="18" charset="0"/>
              </a:rPr>
              <a:t> meilleurScore3(64523</a:t>
            </a:r>
            <a:r>
              <a:rPr lang="fr-FR" b="1" dirty="0">
                <a:latin typeface="Times New Roman" pitchFamily="18" charset="0"/>
                <a:cs typeface="Times New Roman" pitchFamily="18" charset="0"/>
              </a:rPr>
              <a:t>); </a:t>
            </a:r>
            <a:endParaRPr lang="fr-FR" dirty="0">
              <a:latin typeface="Times New Roman" pitchFamily="18" charset="0"/>
              <a:cs typeface="Times New Roman" pitchFamily="18" charset="0"/>
            </a:endParaRPr>
          </a:p>
          <a:p>
            <a:r>
              <a:rPr lang="fr-FR" b="1" dirty="0">
                <a:latin typeface="Times New Roman" pitchFamily="18" charset="0"/>
                <a:cs typeface="Times New Roman" pitchFamily="18" charset="0"/>
              </a:rPr>
              <a:t>   cout &lt;&lt; "1) " &lt;&lt; nomMeilleurJoueur1 &lt;&lt; " " &lt;&lt; meilleurScore1 &lt;&lt;</a:t>
            </a:r>
            <a:r>
              <a:rPr lang="fr-FR" b="1" dirty="0" err="1">
                <a:latin typeface="Times New Roman" pitchFamily="18" charset="0"/>
                <a:cs typeface="Times New Roman" pitchFamily="18" charset="0"/>
              </a:rPr>
              <a:t>endl</a:t>
            </a:r>
            <a:r>
              <a:rPr lang="fr-FR" b="1" dirty="0">
                <a:latin typeface="Times New Roman" pitchFamily="18" charset="0"/>
                <a:cs typeface="Times New Roman" pitchFamily="18" charset="0"/>
              </a:rPr>
              <a:t>;</a:t>
            </a:r>
            <a:endParaRPr lang="fr-FR" dirty="0">
              <a:latin typeface="Times New Roman" pitchFamily="18" charset="0"/>
              <a:cs typeface="Times New Roman" pitchFamily="18" charset="0"/>
            </a:endParaRPr>
          </a:p>
          <a:p>
            <a:r>
              <a:rPr lang="fr-FR" b="1" dirty="0">
                <a:latin typeface="Times New Roman" pitchFamily="18" charset="0"/>
                <a:cs typeface="Times New Roman" pitchFamily="18" charset="0"/>
              </a:rPr>
              <a:t>   cout &lt;&lt; "2) " &lt;&lt; nomMeilleurJoueur2 &lt;&lt; " " &lt;&lt; meilleurScore2 &lt;&lt;</a:t>
            </a:r>
            <a:r>
              <a:rPr lang="fr-FR" b="1" dirty="0" err="1">
                <a:latin typeface="Times New Roman" pitchFamily="18" charset="0"/>
                <a:cs typeface="Times New Roman" pitchFamily="18" charset="0"/>
              </a:rPr>
              <a:t>endl</a:t>
            </a:r>
            <a:r>
              <a:rPr lang="fr-FR" b="1" dirty="0">
                <a:latin typeface="Times New Roman" pitchFamily="18" charset="0"/>
                <a:cs typeface="Times New Roman" pitchFamily="18" charset="0"/>
              </a:rPr>
              <a:t>;</a:t>
            </a:r>
            <a:endParaRPr lang="fr-FR" dirty="0">
              <a:latin typeface="Times New Roman" pitchFamily="18" charset="0"/>
              <a:cs typeface="Times New Roman" pitchFamily="18" charset="0"/>
            </a:endParaRPr>
          </a:p>
          <a:p>
            <a:r>
              <a:rPr lang="fr-FR" b="1" dirty="0">
                <a:latin typeface="Times New Roman" pitchFamily="18" charset="0"/>
                <a:cs typeface="Times New Roman" pitchFamily="18" charset="0"/>
              </a:rPr>
              <a:t>   cout &lt;&lt; "3) " &lt;&lt; nomMeilleurJoueur3 &lt;&lt; " " &lt;&lt; meilleurScore3 &lt;&lt;</a:t>
            </a:r>
            <a:r>
              <a:rPr lang="fr-FR" b="1" dirty="0" err="1">
                <a:latin typeface="Times New Roman" pitchFamily="18" charset="0"/>
                <a:cs typeface="Times New Roman" pitchFamily="18" charset="0"/>
              </a:rPr>
              <a:t>endl</a:t>
            </a:r>
            <a:r>
              <a:rPr lang="fr-FR" b="1" dirty="0">
                <a:latin typeface="Times New Roman" pitchFamily="18" charset="0"/>
                <a:cs typeface="Times New Roman" pitchFamily="18" charset="0"/>
              </a:rPr>
              <a:t>; </a:t>
            </a:r>
            <a:r>
              <a:rPr lang="fr-FR" dirty="0">
                <a:latin typeface="Times New Roman" pitchFamily="18" charset="0"/>
                <a:cs typeface="Times New Roman" pitchFamily="18" charset="0"/>
              </a:rPr>
              <a:t>return 1;</a:t>
            </a:r>
          </a:p>
          <a:p>
            <a:r>
              <a:rPr lang="fr-FR" b="1" dirty="0">
                <a:latin typeface="Times New Roman" pitchFamily="18" charset="0"/>
                <a:cs typeface="Times New Roman" pitchFamily="18" charset="0"/>
              </a:rPr>
              <a:t>}</a:t>
            </a:r>
          </a:p>
          <a:p>
            <a:pPr lvl="0" algn="just" fontAlgn="base">
              <a:spcBef>
                <a:spcPct val="0"/>
              </a:spcBef>
              <a:spcAft>
                <a:spcPct val="0"/>
              </a:spcAft>
            </a:pPr>
            <a:r>
              <a:rPr lang="fr-FR" dirty="0">
                <a:solidFill>
                  <a:srgbClr val="000000"/>
                </a:solidFill>
                <a:latin typeface="Times New Roman" pitchFamily="18" charset="0"/>
                <a:ea typeface="Times New Roman" pitchFamily="18" charset="0"/>
                <a:cs typeface="Times New Roman" pitchFamily="18" charset="0"/>
              </a:rPr>
              <a:t>Avec 100 joueurs, nous avons besoin de 100 variables (100 places dans le tableau) appelée </a:t>
            </a:r>
            <a:r>
              <a:rPr lang="fr-FR" b="1" dirty="0">
                <a:solidFill>
                  <a:srgbClr val="000000"/>
                </a:solidFill>
                <a:latin typeface="Times New Roman" pitchFamily="18" charset="0"/>
                <a:ea typeface="Times New Roman" pitchFamily="18" charset="0"/>
                <a:cs typeface="Times New Roman" pitchFamily="18" charset="0"/>
              </a:rPr>
              <a:t>taille </a:t>
            </a:r>
            <a:r>
              <a:rPr lang="fr-FR" dirty="0">
                <a:solidFill>
                  <a:srgbClr val="000000"/>
                </a:solidFill>
                <a:latin typeface="Times New Roman" pitchFamily="18" charset="0"/>
                <a:ea typeface="Times New Roman" pitchFamily="18" charset="0"/>
                <a:cs typeface="Times New Roman" pitchFamily="18" charset="0"/>
              </a:rPr>
              <a:t>du tableau. </a:t>
            </a:r>
          </a:p>
          <a:p>
            <a:pPr lvl="0" algn="just" fontAlgn="base">
              <a:spcBef>
                <a:spcPct val="0"/>
              </a:spcBef>
              <a:spcAft>
                <a:spcPct val="0"/>
              </a:spcAft>
            </a:pPr>
            <a:r>
              <a:rPr lang="fr-FR" dirty="0">
                <a:solidFill>
                  <a:srgbClr val="000000"/>
                </a:solidFill>
                <a:latin typeface="Times New Roman" pitchFamily="18" charset="0"/>
                <a:ea typeface="Times New Roman" pitchFamily="18" charset="0"/>
                <a:cs typeface="Times New Roman" pitchFamily="18" charset="0"/>
              </a:rPr>
              <a:t>Si la taille du tableau reste inchangée et est fixée dans le code, on parle d'un </a:t>
            </a:r>
            <a:r>
              <a:rPr lang="fr-FR" b="1" dirty="0">
                <a:solidFill>
                  <a:srgbClr val="000000"/>
                </a:solidFill>
                <a:latin typeface="Times New Roman" pitchFamily="18" charset="0"/>
                <a:ea typeface="Times New Roman" pitchFamily="18" charset="0"/>
                <a:cs typeface="Times New Roman" pitchFamily="18" charset="0"/>
              </a:rPr>
              <a:t>tableau statique</a:t>
            </a:r>
            <a:r>
              <a:rPr lang="fr-FR" dirty="0">
                <a:solidFill>
                  <a:srgbClr val="000000"/>
                </a:solidFill>
                <a:latin typeface="Times New Roman" pitchFamily="18" charset="0"/>
                <a:ea typeface="Times New Roman" pitchFamily="18" charset="0"/>
                <a:cs typeface="Times New Roman" pitchFamily="18" charset="0"/>
              </a:rPr>
              <a:t>.</a:t>
            </a:r>
          </a:p>
          <a:p>
            <a:r>
              <a:rPr lang="fr-FR" u="sng" dirty="0">
                <a:latin typeface="Times New Roman" pitchFamily="18" charset="0"/>
                <a:cs typeface="Times New Roman" pitchFamily="18" charset="0"/>
              </a:rPr>
              <a:t>Déclarer un tableau statique</a:t>
            </a:r>
            <a:r>
              <a:rPr lang="fr-FR" dirty="0">
                <a:latin typeface="Times New Roman" pitchFamily="18" charset="0"/>
                <a:cs typeface="Times New Roman" pitchFamily="18" charset="0"/>
              </a:rPr>
              <a:t> : indique le type, le nom choisi et entre crochets, la taille du tableau.</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6E8258A7-CA86-481B-9088-7761BD1AC277}" type="slidenum">
              <a:rPr lang="fr-FR" smtClean="0"/>
              <a:pPr/>
              <a:t>23</a:t>
            </a:fld>
            <a:endParaRPr lang="fr-FR"/>
          </a:p>
        </p:txBody>
      </p:sp>
      <p:sp>
        <p:nvSpPr>
          <p:cNvPr id="40961" name="Rectangle 1"/>
          <p:cNvSpPr>
            <a:spLocks noChangeArrowheads="1"/>
          </p:cNvSpPr>
          <p:nvPr/>
        </p:nvSpPr>
        <p:spPr bwMode="auto">
          <a:xfrm>
            <a:off x="0" y="142852"/>
            <a:ext cx="9144000" cy="618630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GB" b="1" dirty="0">
                <a:latin typeface="Times New Roman" pitchFamily="18" charset="0"/>
                <a:cs typeface="Times New Roman" pitchFamily="18" charset="0"/>
              </a:rPr>
              <a:t>#include &lt;</a:t>
            </a:r>
            <a:r>
              <a:rPr lang="en-GB" b="1" dirty="0" err="1">
                <a:latin typeface="Times New Roman" pitchFamily="18" charset="0"/>
                <a:cs typeface="Times New Roman" pitchFamily="18" charset="0"/>
              </a:rPr>
              <a:t>iostream</a:t>
            </a:r>
            <a:r>
              <a:rPr lang="en-GB" b="1" dirty="0">
                <a:latin typeface="Times New Roman" pitchFamily="18" charset="0"/>
                <a:cs typeface="Times New Roman" pitchFamily="18" charset="0"/>
              </a:rPr>
              <a:t>&gt;</a:t>
            </a:r>
            <a:endParaRPr lang="fr-FR" dirty="0">
              <a:latin typeface="Times New Roman" pitchFamily="18" charset="0"/>
              <a:cs typeface="Times New Roman" pitchFamily="18" charset="0"/>
            </a:endParaRPr>
          </a:p>
          <a:p>
            <a:r>
              <a:rPr lang="en-GB" b="1" dirty="0">
                <a:latin typeface="Times New Roman" pitchFamily="18" charset="0"/>
                <a:cs typeface="Times New Roman" pitchFamily="18" charset="0"/>
              </a:rPr>
              <a:t>using namespace std;</a:t>
            </a:r>
            <a:endParaRPr lang="fr-FR" dirty="0">
              <a:latin typeface="Times New Roman" pitchFamily="18" charset="0"/>
              <a:cs typeface="Times New Roman" pitchFamily="18" charset="0"/>
            </a:endParaRPr>
          </a:p>
          <a:p>
            <a:r>
              <a:rPr lang="fr-FR" b="1" dirty="0">
                <a:latin typeface="Times New Roman" pitchFamily="18" charset="0"/>
                <a:cs typeface="Times New Roman" pitchFamily="18" charset="0"/>
              </a:rPr>
              <a:t> </a:t>
            </a:r>
            <a:r>
              <a:rPr lang="fr-FR" b="1" dirty="0" err="1">
                <a:latin typeface="Times New Roman" pitchFamily="18" charset="0"/>
                <a:cs typeface="Times New Roman" pitchFamily="18" charset="0"/>
              </a:rPr>
              <a:t>int</a:t>
            </a:r>
            <a:r>
              <a:rPr lang="fr-FR" b="1" dirty="0">
                <a:latin typeface="Times New Roman" pitchFamily="18" charset="0"/>
                <a:cs typeface="Times New Roman" pitchFamily="18" charset="0"/>
              </a:rPr>
              <a:t> main()</a:t>
            </a:r>
            <a:endParaRPr lang="fr-FR" dirty="0">
              <a:latin typeface="Times New Roman" pitchFamily="18" charset="0"/>
              <a:cs typeface="Times New Roman" pitchFamily="18" charset="0"/>
            </a:endParaRPr>
          </a:p>
          <a:p>
            <a:r>
              <a:rPr lang="fr-FR" b="1" dirty="0">
                <a:latin typeface="Times New Roman" pitchFamily="18" charset="0"/>
                <a:cs typeface="Times New Roman" pitchFamily="18" charset="0"/>
              </a:rPr>
              <a:t>{ </a:t>
            </a:r>
            <a:r>
              <a:rPr lang="fr-FR" b="1" dirty="0" err="1">
                <a:latin typeface="Times New Roman" pitchFamily="18" charset="0"/>
                <a:cs typeface="Times New Roman" pitchFamily="18" charset="0"/>
              </a:rPr>
              <a:t>int</a:t>
            </a:r>
            <a:r>
              <a:rPr lang="fr-FR" b="1" dirty="0">
                <a:latin typeface="Times New Roman" pitchFamily="18" charset="0"/>
                <a:cs typeface="Times New Roman" pitchFamily="18" charset="0"/>
              </a:rPr>
              <a:t> </a:t>
            </a:r>
            <a:r>
              <a:rPr lang="fr-FR" b="1" dirty="0" err="1">
                <a:latin typeface="Times New Roman" pitchFamily="18" charset="0"/>
                <a:cs typeface="Times New Roman" pitchFamily="18" charset="0"/>
              </a:rPr>
              <a:t>meilleurScore</a:t>
            </a:r>
            <a:r>
              <a:rPr lang="fr-FR" b="1" dirty="0">
                <a:latin typeface="Times New Roman" pitchFamily="18" charset="0"/>
                <a:cs typeface="Times New Roman" pitchFamily="18" charset="0"/>
              </a:rPr>
              <a:t>[5];  double </a:t>
            </a:r>
            <a:r>
              <a:rPr lang="fr-FR" b="1" dirty="0" err="1">
                <a:latin typeface="Times New Roman" pitchFamily="18" charset="0"/>
                <a:cs typeface="Times New Roman" pitchFamily="18" charset="0"/>
              </a:rPr>
              <a:t>anglesTriangle</a:t>
            </a:r>
            <a:r>
              <a:rPr lang="fr-FR" b="1" dirty="0">
                <a:latin typeface="Times New Roman" pitchFamily="18" charset="0"/>
                <a:cs typeface="Times New Roman" pitchFamily="18" charset="0"/>
              </a:rPr>
              <a:t>[3];</a:t>
            </a:r>
            <a:r>
              <a:rPr lang="fr-FR" dirty="0">
                <a:latin typeface="Times New Roman" pitchFamily="18" charset="0"/>
                <a:cs typeface="Times New Roman" pitchFamily="18" charset="0"/>
              </a:rPr>
              <a:t> </a:t>
            </a:r>
          </a:p>
          <a:p>
            <a:r>
              <a:rPr lang="fr-FR" b="1" dirty="0">
                <a:latin typeface="Times New Roman" pitchFamily="18" charset="0"/>
                <a:cs typeface="Times New Roman" pitchFamily="18" charset="0"/>
              </a:rPr>
              <a:t>   return 0;</a:t>
            </a:r>
            <a:endParaRPr lang="fr-FR" dirty="0">
              <a:latin typeface="Times New Roman" pitchFamily="18" charset="0"/>
              <a:cs typeface="Times New Roman" pitchFamily="18" charset="0"/>
            </a:endParaRPr>
          </a:p>
          <a:p>
            <a:r>
              <a:rPr lang="fr-FR" b="1" dirty="0">
                <a:latin typeface="Times New Roman" pitchFamily="18" charset="0"/>
                <a:cs typeface="Times New Roman" pitchFamily="18" charset="0"/>
              </a:rPr>
              <a:t>}</a:t>
            </a:r>
            <a:endParaRPr lang="fr-FR" dirty="0">
              <a:latin typeface="Times New Roman" pitchFamily="18" charset="0"/>
              <a:cs typeface="Times New Roman" pitchFamily="18" charset="0"/>
            </a:endParaRPr>
          </a:p>
          <a:p>
            <a:pPr algn="just"/>
            <a:r>
              <a:rPr lang="fr-FR" dirty="0">
                <a:latin typeface="Times New Roman" pitchFamily="18" charset="0"/>
                <a:cs typeface="Times New Roman" pitchFamily="18" charset="0"/>
              </a:rPr>
              <a:t>On a 2 zones mémoires avec leurs étiquettes, chaque zone est découpée en cases : 3 cases pour le tableau </a:t>
            </a:r>
            <a:r>
              <a:rPr lang="fr-FR" b="1" dirty="0" err="1">
                <a:latin typeface="Times New Roman" pitchFamily="18" charset="0"/>
                <a:cs typeface="Times New Roman" pitchFamily="18" charset="0"/>
              </a:rPr>
              <a:t>anglesTriangle</a:t>
            </a:r>
            <a:r>
              <a:rPr lang="fr-FR" dirty="0">
                <a:latin typeface="Times New Roman" pitchFamily="18" charset="0"/>
                <a:cs typeface="Times New Roman" pitchFamily="18" charset="0"/>
              </a:rPr>
              <a:t> et 5 cases pour le tableau </a:t>
            </a:r>
            <a:r>
              <a:rPr lang="fr-FR" b="1" dirty="0" err="1">
                <a:latin typeface="Times New Roman" pitchFamily="18" charset="0"/>
                <a:cs typeface="Times New Roman" pitchFamily="18" charset="0"/>
              </a:rPr>
              <a:t>meilleurScore</a:t>
            </a:r>
            <a:r>
              <a:rPr lang="fr-FR" dirty="0">
                <a:latin typeface="Times New Roman" pitchFamily="18" charset="0"/>
                <a:cs typeface="Times New Roman" pitchFamily="18" charset="0"/>
              </a:rPr>
              <a:t>. Il est également possible de déclarer un tableau en utilisant comme taille une </a:t>
            </a:r>
            <a:r>
              <a:rPr lang="fr-FR" b="1" dirty="0">
                <a:latin typeface="Times New Roman" pitchFamily="18" charset="0"/>
                <a:cs typeface="Times New Roman" pitchFamily="18" charset="0"/>
              </a:rPr>
              <a:t>constante </a:t>
            </a:r>
            <a:r>
              <a:rPr lang="fr-FR" dirty="0">
                <a:latin typeface="Times New Roman" pitchFamily="18" charset="0"/>
                <a:cs typeface="Times New Roman" pitchFamily="18" charset="0"/>
              </a:rPr>
              <a:t>de type </a:t>
            </a:r>
            <a:r>
              <a:rPr lang="fr-FR" b="1" dirty="0" err="1">
                <a:latin typeface="Times New Roman" pitchFamily="18" charset="0"/>
                <a:cs typeface="Times New Roman" pitchFamily="18" charset="0"/>
              </a:rPr>
              <a:t>int</a:t>
            </a:r>
            <a:r>
              <a:rPr lang="fr-FR" dirty="0">
                <a:latin typeface="Times New Roman" pitchFamily="18" charset="0"/>
                <a:cs typeface="Times New Roman" pitchFamily="18" charset="0"/>
              </a:rPr>
              <a:t> ou </a:t>
            </a:r>
            <a:r>
              <a:rPr lang="fr-FR" b="1" dirty="0" err="1">
                <a:latin typeface="Times New Roman" pitchFamily="18" charset="0"/>
                <a:cs typeface="Times New Roman" pitchFamily="18" charset="0"/>
              </a:rPr>
              <a:t>unsigned</a:t>
            </a:r>
            <a:r>
              <a:rPr lang="fr-FR" b="1" dirty="0">
                <a:latin typeface="Times New Roman" pitchFamily="18" charset="0"/>
                <a:cs typeface="Times New Roman" pitchFamily="18" charset="0"/>
              </a:rPr>
              <a:t> </a:t>
            </a:r>
            <a:r>
              <a:rPr lang="fr-FR" b="1" dirty="0" err="1">
                <a:latin typeface="Times New Roman" pitchFamily="18" charset="0"/>
                <a:cs typeface="Times New Roman" pitchFamily="18" charset="0"/>
              </a:rPr>
              <a:t>int</a:t>
            </a:r>
            <a:r>
              <a:rPr lang="fr-FR" dirty="0">
                <a:latin typeface="Times New Roman" pitchFamily="18" charset="0"/>
                <a:cs typeface="Times New Roman" pitchFamily="18" charset="0"/>
              </a:rPr>
              <a:t>.</a:t>
            </a:r>
          </a:p>
          <a:p>
            <a:r>
              <a:rPr lang="fr-FR" b="1" dirty="0" err="1">
                <a:latin typeface="Times New Roman" pitchFamily="18" charset="0"/>
                <a:cs typeface="Times New Roman" pitchFamily="18" charset="0"/>
              </a:rPr>
              <a:t>int</a:t>
            </a:r>
            <a:r>
              <a:rPr lang="fr-FR" b="1" dirty="0">
                <a:latin typeface="Times New Roman" pitchFamily="18" charset="0"/>
                <a:cs typeface="Times New Roman" pitchFamily="18" charset="0"/>
              </a:rPr>
              <a:t> </a:t>
            </a:r>
            <a:r>
              <a:rPr lang="fr-FR" b="1" dirty="0" err="1">
                <a:latin typeface="Times New Roman" pitchFamily="18" charset="0"/>
                <a:cs typeface="Times New Roman" pitchFamily="18" charset="0"/>
              </a:rPr>
              <a:t>const</a:t>
            </a:r>
            <a:r>
              <a:rPr lang="fr-FR" b="1" dirty="0">
                <a:latin typeface="Times New Roman" pitchFamily="18" charset="0"/>
                <a:cs typeface="Times New Roman" pitchFamily="18" charset="0"/>
              </a:rPr>
              <a:t> </a:t>
            </a:r>
            <a:r>
              <a:rPr lang="fr-FR" b="1" dirty="0" err="1">
                <a:latin typeface="Times New Roman" pitchFamily="18" charset="0"/>
                <a:cs typeface="Times New Roman" pitchFamily="18" charset="0"/>
              </a:rPr>
              <a:t>tailleTableau</a:t>
            </a:r>
            <a:r>
              <a:rPr lang="fr-FR" b="1" dirty="0">
                <a:latin typeface="Times New Roman" pitchFamily="18" charset="0"/>
                <a:cs typeface="Times New Roman" pitchFamily="18" charset="0"/>
              </a:rPr>
              <a:t>(20);</a:t>
            </a:r>
            <a:r>
              <a:rPr lang="fr-FR" dirty="0">
                <a:latin typeface="Times New Roman" pitchFamily="18" charset="0"/>
                <a:cs typeface="Times New Roman" pitchFamily="18" charset="0"/>
              </a:rPr>
              <a:t> </a:t>
            </a:r>
          </a:p>
          <a:p>
            <a:pPr algn="just"/>
            <a:r>
              <a:rPr lang="fr-FR" b="1" dirty="0">
                <a:latin typeface="Times New Roman" pitchFamily="18" charset="0"/>
                <a:cs typeface="Times New Roman" pitchFamily="18" charset="0"/>
              </a:rPr>
              <a:t>double </a:t>
            </a:r>
            <a:r>
              <a:rPr lang="fr-FR" b="1" dirty="0" err="1">
                <a:latin typeface="Times New Roman" pitchFamily="18" charset="0"/>
                <a:cs typeface="Times New Roman" pitchFamily="18" charset="0"/>
              </a:rPr>
              <a:t>anglesIcosagone</a:t>
            </a:r>
            <a:r>
              <a:rPr lang="fr-FR" b="1" dirty="0">
                <a:latin typeface="Times New Roman" pitchFamily="18" charset="0"/>
                <a:cs typeface="Times New Roman" pitchFamily="18" charset="0"/>
              </a:rPr>
              <a:t>[</a:t>
            </a:r>
            <a:r>
              <a:rPr lang="fr-FR" b="1" dirty="0" err="1">
                <a:latin typeface="Times New Roman" pitchFamily="18" charset="0"/>
                <a:cs typeface="Times New Roman" pitchFamily="18" charset="0"/>
              </a:rPr>
              <a:t>tailleTableau</a:t>
            </a:r>
            <a:r>
              <a:rPr lang="fr-FR" b="1" dirty="0">
                <a:latin typeface="Times New Roman" pitchFamily="18" charset="0"/>
                <a:cs typeface="Times New Roman" pitchFamily="18" charset="0"/>
              </a:rPr>
              <a:t>]; //</a:t>
            </a:r>
            <a:r>
              <a:rPr lang="fr-FR" dirty="0">
                <a:latin typeface="Times New Roman" pitchFamily="18" charset="0"/>
                <a:cs typeface="Times New Roman" pitchFamily="18" charset="0"/>
              </a:rPr>
              <a:t>Il faut toujours utiliser des constantes pour exprimer les tailles des tableaux plutôt que d‘indiquer directement la taille entre les crochets.</a:t>
            </a:r>
          </a:p>
          <a:p>
            <a:pPr algn="just"/>
            <a:endParaRPr lang="fr-FR" dirty="0">
              <a:latin typeface="Times New Roman" pitchFamily="18" charset="0"/>
              <a:cs typeface="Times New Roman" pitchFamily="18" charset="0"/>
            </a:endParaRPr>
          </a:p>
          <a:p>
            <a:r>
              <a:rPr lang="fr-FR" u="sng" dirty="0">
                <a:latin typeface="Times New Roman" pitchFamily="18" charset="0"/>
                <a:cs typeface="Times New Roman" pitchFamily="18" charset="0"/>
              </a:rPr>
              <a:t>Accéder aux éléments d'un tableau</a:t>
            </a:r>
          </a:p>
          <a:p>
            <a:pPr algn="just"/>
            <a:r>
              <a:rPr lang="fr-FR" dirty="0">
                <a:latin typeface="Times New Roman" pitchFamily="18" charset="0"/>
                <a:cs typeface="Times New Roman" pitchFamily="18" charset="0"/>
              </a:rPr>
              <a:t>On indique le nom du tableau et le numéro de la case. Pour accéder à une case d’un tableau, on utilise la syntaxe </a:t>
            </a:r>
            <a:r>
              <a:rPr lang="fr-FR" b="1" dirty="0" err="1">
                <a:latin typeface="Times New Roman" pitchFamily="18" charset="0"/>
                <a:cs typeface="Times New Roman" pitchFamily="18" charset="0"/>
              </a:rPr>
              <a:t>nomDuTableau</a:t>
            </a:r>
            <a:r>
              <a:rPr lang="fr-FR" b="1" dirty="0">
                <a:latin typeface="Times New Roman" pitchFamily="18" charset="0"/>
                <a:cs typeface="Times New Roman" pitchFamily="18" charset="0"/>
              </a:rPr>
              <a:t>[</a:t>
            </a:r>
            <a:r>
              <a:rPr lang="fr-FR" b="1" dirty="0" err="1">
                <a:latin typeface="Times New Roman" pitchFamily="18" charset="0"/>
                <a:cs typeface="Times New Roman" pitchFamily="18" charset="0"/>
              </a:rPr>
              <a:t>numeroDeLaCase</a:t>
            </a:r>
            <a:r>
              <a:rPr lang="fr-FR" b="1" dirty="0">
                <a:latin typeface="Times New Roman" pitchFamily="18" charset="0"/>
                <a:cs typeface="Times New Roman" pitchFamily="18" charset="0"/>
              </a:rPr>
              <a:t>]</a:t>
            </a:r>
            <a:r>
              <a:rPr lang="fr-FR" dirty="0">
                <a:latin typeface="Times New Roman" pitchFamily="18" charset="0"/>
                <a:cs typeface="Times New Roman" pitchFamily="18" charset="0"/>
              </a:rPr>
              <a:t>. La 1</a:t>
            </a:r>
            <a:r>
              <a:rPr lang="fr-FR" baseline="30000" dirty="0">
                <a:latin typeface="Times New Roman" pitchFamily="18" charset="0"/>
                <a:cs typeface="Times New Roman" pitchFamily="18" charset="0"/>
              </a:rPr>
              <a:t>ière</a:t>
            </a:r>
            <a:r>
              <a:rPr lang="fr-FR" dirty="0">
                <a:latin typeface="Times New Roman" pitchFamily="18" charset="0"/>
                <a:cs typeface="Times New Roman" pitchFamily="18" charset="0"/>
              </a:rPr>
              <a:t> case possède le numéro 0. Accéder à la 3</a:t>
            </a:r>
            <a:r>
              <a:rPr lang="fr-FR" baseline="30000" dirty="0">
                <a:latin typeface="Times New Roman" pitchFamily="18" charset="0"/>
                <a:cs typeface="Times New Roman" pitchFamily="18" charset="0"/>
              </a:rPr>
              <a:t>ième</a:t>
            </a:r>
            <a:r>
              <a:rPr lang="fr-FR" dirty="0">
                <a:latin typeface="Times New Roman" pitchFamily="18" charset="0"/>
                <a:cs typeface="Times New Roman" pitchFamily="18" charset="0"/>
              </a:rPr>
              <a:t> case de </a:t>
            </a:r>
            <a:r>
              <a:rPr lang="fr-FR" b="1" dirty="0" err="1">
                <a:latin typeface="Times New Roman" pitchFamily="18" charset="0"/>
                <a:cs typeface="Times New Roman" pitchFamily="18" charset="0"/>
              </a:rPr>
              <a:t>meilleurScore</a:t>
            </a:r>
            <a:r>
              <a:rPr lang="fr-FR" dirty="0">
                <a:latin typeface="Times New Roman" pitchFamily="18" charset="0"/>
                <a:cs typeface="Times New Roman" pitchFamily="18" charset="0"/>
              </a:rPr>
              <a:t> et y stocker une valeur : </a:t>
            </a:r>
            <a:r>
              <a:rPr lang="fr-FR" b="1" dirty="0" err="1">
                <a:latin typeface="Times New Roman" pitchFamily="18" charset="0"/>
                <a:cs typeface="Times New Roman" pitchFamily="18" charset="0"/>
              </a:rPr>
              <a:t>meilleurScore</a:t>
            </a:r>
            <a:r>
              <a:rPr lang="fr-FR" b="1" dirty="0">
                <a:latin typeface="Times New Roman" pitchFamily="18" charset="0"/>
                <a:cs typeface="Times New Roman" pitchFamily="18" charset="0"/>
              </a:rPr>
              <a:t>[2] = 5;</a:t>
            </a:r>
          </a:p>
          <a:p>
            <a:pPr algn="just"/>
            <a:endParaRPr lang="fr-FR" b="1" dirty="0">
              <a:latin typeface="Times New Roman" pitchFamily="18" charset="0"/>
              <a:cs typeface="Times New Roman" pitchFamily="18" charset="0"/>
            </a:endParaRPr>
          </a:p>
          <a:p>
            <a:pPr lvl="0" fontAlgn="base">
              <a:spcBef>
                <a:spcPct val="0"/>
              </a:spcBef>
              <a:spcAft>
                <a:spcPct val="0"/>
              </a:spcAft>
            </a:pPr>
            <a:r>
              <a:rPr lang="fr-FR" u="sng" dirty="0">
                <a:solidFill>
                  <a:srgbClr val="000000"/>
                </a:solidFill>
                <a:latin typeface="Times New Roman" pitchFamily="18" charset="0"/>
                <a:ea typeface="Times New Roman" pitchFamily="18" charset="0"/>
                <a:cs typeface="Times New Roman" pitchFamily="18" charset="0"/>
              </a:rPr>
              <a:t>Parcourir un tableau</a:t>
            </a:r>
            <a:endParaRPr lang="fr-FR" u="sng" dirty="0">
              <a:latin typeface="Times New Roman" pitchFamily="18" charset="0"/>
              <a:cs typeface="Times New Roman" pitchFamily="18" charset="0"/>
            </a:endParaRPr>
          </a:p>
          <a:p>
            <a:pPr lvl="0" algn="just" eaLnBrk="0" fontAlgn="base" hangingPunct="0">
              <a:spcBef>
                <a:spcPct val="0"/>
              </a:spcBef>
              <a:spcAft>
                <a:spcPct val="0"/>
              </a:spcAft>
            </a:pPr>
            <a:r>
              <a:rPr lang="fr-FR" dirty="0">
                <a:solidFill>
                  <a:srgbClr val="000000"/>
                </a:solidFill>
                <a:latin typeface="Times New Roman" pitchFamily="18" charset="0"/>
                <a:ea typeface="Times New Roman" pitchFamily="18" charset="0"/>
                <a:cs typeface="Times New Roman" pitchFamily="18" charset="0"/>
              </a:rPr>
              <a:t>Le point fort des tableaux est qu'on peut les parcourir en utilisant une boucle.</a:t>
            </a:r>
          </a:p>
          <a:p>
            <a:pPr algn="just" eaLnBrk="0" fontAlgn="base" hangingPunct="0">
              <a:spcBef>
                <a:spcPct val="0"/>
              </a:spcBef>
              <a:spcAft>
                <a:spcPct val="0"/>
              </a:spcAft>
            </a:pPr>
            <a:r>
              <a:rPr lang="fr-FR" dirty="0">
                <a:solidFill>
                  <a:srgbClr val="000000"/>
                </a:solidFill>
                <a:latin typeface="Times New Roman" pitchFamily="18" charset="0"/>
                <a:ea typeface="Times New Roman" pitchFamily="18" charset="0"/>
                <a:cs typeface="Times New Roman" pitchFamily="18" charset="0"/>
              </a:rPr>
              <a:t>Exemple : afficher le contenu des cases. </a:t>
            </a:r>
            <a:r>
              <a:rPr lang="fr-FR" dirty="0" err="1">
                <a:solidFill>
                  <a:srgbClr val="000000"/>
                </a:solidFill>
                <a:latin typeface="Times New Roman" pitchFamily="18" charset="0"/>
                <a:ea typeface="Times New Roman" pitchFamily="18" charset="0"/>
                <a:cs typeface="Times New Roman" pitchFamily="18" charset="0"/>
              </a:rPr>
              <a:t>Connaîssant</a:t>
            </a:r>
            <a:r>
              <a:rPr lang="fr-FR" dirty="0">
                <a:solidFill>
                  <a:srgbClr val="000000"/>
                </a:solidFill>
                <a:latin typeface="Times New Roman" pitchFamily="18" charset="0"/>
                <a:ea typeface="Times New Roman" pitchFamily="18" charset="0"/>
                <a:cs typeface="Times New Roman" pitchFamily="18" charset="0"/>
              </a:rPr>
              <a:t> </a:t>
            </a:r>
            <a:r>
              <a:rPr lang="fr-FR" b="1" dirty="0">
                <a:solidFill>
                  <a:srgbClr val="000000"/>
                </a:solidFill>
                <a:latin typeface="Times New Roman" pitchFamily="18" charset="0"/>
                <a:ea typeface="Times New Roman" pitchFamily="18" charset="0"/>
                <a:cs typeface="Times New Roman" pitchFamily="18" charset="0"/>
              </a:rPr>
              <a:t>à priori</a:t>
            </a:r>
            <a:r>
              <a:rPr lang="fr-FR" i="1" dirty="0">
                <a:solidFill>
                  <a:srgbClr val="000000"/>
                </a:solidFill>
                <a:latin typeface="Times New Roman" pitchFamily="18" charset="0"/>
                <a:ea typeface="Times New Roman" pitchFamily="18" charset="0"/>
                <a:cs typeface="Times New Roman" pitchFamily="18" charset="0"/>
              </a:rPr>
              <a:t> </a:t>
            </a:r>
            <a:r>
              <a:rPr lang="fr-FR" dirty="0">
                <a:solidFill>
                  <a:srgbClr val="000000"/>
                </a:solidFill>
                <a:latin typeface="Times New Roman" pitchFamily="18" charset="0"/>
                <a:ea typeface="Times New Roman" pitchFamily="18" charset="0"/>
                <a:cs typeface="Times New Roman" pitchFamily="18" charset="0"/>
              </a:rPr>
              <a:t>le nombre de cases du tableau, on peut utiliser une boucle </a:t>
            </a:r>
            <a:r>
              <a:rPr lang="fr-FR" b="1" dirty="0">
                <a:solidFill>
                  <a:srgbClr val="000000"/>
                </a:solidFill>
                <a:latin typeface="Times New Roman" pitchFamily="18" charset="0"/>
                <a:ea typeface="Times New Roman" pitchFamily="18" charset="0"/>
                <a:cs typeface="Times New Roman" pitchFamily="18" charset="0"/>
              </a:rPr>
              <a:t>for</a:t>
            </a:r>
            <a:r>
              <a:rPr lang="fr-FR" dirty="0">
                <a:solidFill>
                  <a:srgbClr val="000000"/>
                </a:solidFill>
                <a:latin typeface="Times New Roman" pitchFamily="18" charset="0"/>
                <a:ea typeface="Times New Roman" pitchFamily="18" charset="0"/>
                <a:cs typeface="Times New Roman" pitchFamily="18" charset="0"/>
              </a:rPr>
              <a:t>. Et la variable </a:t>
            </a:r>
            <a:r>
              <a:rPr lang="fr-FR" b="1" dirty="0">
                <a:solidFill>
                  <a:srgbClr val="000000"/>
                </a:solidFill>
                <a:latin typeface="Times New Roman" pitchFamily="18" charset="0"/>
                <a:ea typeface="Times New Roman" pitchFamily="18" charset="0"/>
                <a:cs typeface="Times New Roman" pitchFamily="18" charset="0"/>
              </a:rPr>
              <a:t>i</a:t>
            </a:r>
            <a:r>
              <a:rPr lang="fr-FR" dirty="0">
                <a:solidFill>
                  <a:srgbClr val="000000"/>
                </a:solidFill>
                <a:latin typeface="Times New Roman" pitchFamily="18" charset="0"/>
                <a:ea typeface="Times New Roman" pitchFamily="18" charset="0"/>
                <a:cs typeface="Times New Roman" pitchFamily="18" charset="0"/>
              </a:rPr>
              <a:t> permet d’accéder au </a:t>
            </a:r>
            <a:r>
              <a:rPr lang="fr-FR" b="1" dirty="0" err="1">
                <a:solidFill>
                  <a:srgbClr val="000000"/>
                </a:solidFill>
                <a:latin typeface="Times New Roman" pitchFamily="18" charset="0"/>
                <a:ea typeface="Times New Roman" pitchFamily="18" charset="0"/>
                <a:cs typeface="Times New Roman" pitchFamily="18" charset="0"/>
              </a:rPr>
              <a:t>i</a:t>
            </a:r>
            <a:r>
              <a:rPr lang="fr-FR" baseline="30000" dirty="0" err="1">
                <a:solidFill>
                  <a:srgbClr val="000000"/>
                </a:solidFill>
                <a:latin typeface="Times New Roman" pitchFamily="18" charset="0"/>
                <a:ea typeface="Times New Roman" pitchFamily="18" charset="0"/>
                <a:cs typeface="Times New Roman" pitchFamily="18" charset="0"/>
              </a:rPr>
              <a:t>ième</a:t>
            </a:r>
            <a:r>
              <a:rPr lang="fr-FR" dirty="0">
                <a:solidFill>
                  <a:srgbClr val="000000"/>
                </a:solidFill>
                <a:latin typeface="Times New Roman" pitchFamily="18" charset="0"/>
                <a:ea typeface="Times New Roman" pitchFamily="18" charset="0"/>
                <a:cs typeface="Times New Roman" pitchFamily="18" charset="0"/>
              </a:rPr>
              <a:t>  élément du tableau. </a:t>
            </a:r>
            <a:endParaRPr lang="fr-FR" dirty="0">
              <a:latin typeface="Times New Roman" pitchFamily="18" charset="0"/>
              <a:cs typeface="Times New Roman"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6E8258A7-CA86-481B-9088-7761BD1AC277}" type="slidenum">
              <a:rPr lang="fr-FR" smtClean="0"/>
              <a:pPr/>
              <a:t>24</a:t>
            </a:fld>
            <a:endParaRPr lang="fr-FR"/>
          </a:p>
        </p:txBody>
      </p:sp>
      <p:sp>
        <p:nvSpPr>
          <p:cNvPr id="39937" name="Rectangle 1"/>
          <p:cNvSpPr>
            <a:spLocks noChangeArrowheads="1"/>
          </p:cNvSpPr>
          <p:nvPr/>
        </p:nvSpPr>
        <p:spPr bwMode="auto">
          <a:xfrm>
            <a:off x="0" y="214290"/>
            <a:ext cx="9144000" cy="646330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b="1" i="0" u="none" strike="noStrike" cap="none" normalizeH="0" baseline="0" dirty="0" err="1">
                <a:ln>
                  <a:noFill/>
                </a:ln>
                <a:solidFill>
                  <a:srgbClr val="000000"/>
                </a:solidFill>
                <a:effectLst/>
                <a:latin typeface="Times New Roman" pitchFamily="18" charset="0"/>
                <a:ea typeface="Times New Roman" pitchFamily="18" charset="0"/>
                <a:cs typeface="Times New Roman" pitchFamily="18" charset="0"/>
              </a:rPr>
              <a:t>int</a:t>
            </a:r>
            <a:r>
              <a:rPr kumimoji="0" lang="fr-FR" b="1"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 </a:t>
            </a:r>
            <a:r>
              <a:rPr kumimoji="0" lang="fr-FR" b="1" i="0" u="none" strike="noStrike" cap="none" normalizeH="0" baseline="0" dirty="0" err="1">
                <a:ln>
                  <a:noFill/>
                </a:ln>
                <a:solidFill>
                  <a:srgbClr val="000000"/>
                </a:solidFill>
                <a:effectLst/>
                <a:latin typeface="Times New Roman" pitchFamily="18" charset="0"/>
                <a:ea typeface="Times New Roman" pitchFamily="18" charset="0"/>
                <a:cs typeface="Times New Roman" pitchFamily="18" charset="0"/>
              </a:rPr>
              <a:t>const</a:t>
            </a:r>
            <a:r>
              <a:rPr kumimoji="0" lang="fr-FR" b="1"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 </a:t>
            </a:r>
            <a:r>
              <a:rPr kumimoji="0" lang="fr-FR" b="1" i="0" u="none" strike="noStrike" cap="none" normalizeH="0" baseline="0" dirty="0" err="1">
                <a:ln>
                  <a:noFill/>
                </a:ln>
                <a:solidFill>
                  <a:srgbClr val="000000"/>
                </a:solidFill>
                <a:effectLst/>
                <a:latin typeface="Times New Roman" pitchFamily="18" charset="0"/>
                <a:ea typeface="Times New Roman" pitchFamily="18" charset="0"/>
                <a:cs typeface="Times New Roman" pitchFamily="18" charset="0"/>
              </a:rPr>
              <a:t>nombreMeilleursScores</a:t>
            </a:r>
            <a:r>
              <a:rPr kumimoji="0" lang="fr-FR" b="1"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(5);</a:t>
            </a:r>
            <a:r>
              <a:rPr kumimoji="0" lang="fr-FR" b="0"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 </a:t>
            </a:r>
            <a:r>
              <a:rPr kumimoji="0" lang="fr-FR" b="0" i="1" u="none" strike="noStrike" cap="none" normalizeH="0" baseline="0" dirty="0">
                <a:ln>
                  <a:noFill/>
                </a:ln>
                <a:solidFill>
                  <a:srgbClr val="408181"/>
                </a:solidFill>
                <a:effectLst/>
                <a:latin typeface="Times New Roman" pitchFamily="18" charset="0"/>
                <a:ea typeface="Times New Roman" pitchFamily="18" charset="0"/>
                <a:cs typeface="Times New Roman" pitchFamily="18" charset="0"/>
              </a:rPr>
              <a:t>//La taille du tableau</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b="1" i="0" u="none" strike="noStrike" cap="none" normalizeH="0" baseline="0" dirty="0" err="1">
                <a:ln>
                  <a:noFill/>
                </a:ln>
                <a:solidFill>
                  <a:srgbClr val="000000"/>
                </a:solidFill>
                <a:effectLst/>
                <a:latin typeface="Times New Roman" pitchFamily="18" charset="0"/>
                <a:ea typeface="Times New Roman" pitchFamily="18" charset="0"/>
                <a:cs typeface="Times New Roman" pitchFamily="18" charset="0"/>
              </a:rPr>
              <a:t>int</a:t>
            </a:r>
            <a:r>
              <a:rPr kumimoji="0" lang="fr-FR" b="1"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 </a:t>
            </a:r>
            <a:r>
              <a:rPr kumimoji="0" lang="fr-FR" b="1" i="0" u="none" strike="noStrike" cap="none" normalizeH="0" baseline="0" dirty="0" err="1">
                <a:ln>
                  <a:noFill/>
                </a:ln>
                <a:solidFill>
                  <a:srgbClr val="000000"/>
                </a:solidFill>
                <a:effectLst/>
                <a:latin typeface="Times New Roman" pitchFamily="18" charset="0"/>
                <a:ea typeface="Times New Roman" pitchFamily="18" charset="0"/>
                <a:cs typeface="Times New Roman" pitchFamily="18" charset="0"/>
              </a:rPr>
              <a:t>meilleursScores</a:t>
            </a:r>
            <a:r>
              <a:rPr kumimoji="0" lang="fr-FR" b="1"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a:t>
            </a:r>
            <a:r>
              <a:rPr kumimoji="0" lang="fr-FR" b="1" i="0" u="none" strike="noStrike" cap="none" normalizeH="0" baseline="0" dirty="0" err="1">
                <a:ln>
                  <a:noFill/>
                </a:ln>
                <a:solidFill>
                  <a:srgbClr val="000000"/>
                </a:solidFill>
                <a:effectLst/>
                <a:latin typeface="Times New Roman" pitchFamily="18" charset="0"/>
                <a:ea typeface="Times New Roman" pitchFamily="18" charset="0"/>
                <a:cs typeface="Times New Roman" pitchFamily="18" charset="0"/>
              </a:rPr>
              <a:t>nombreMeilleursScores</a:t>
            </a:r>
            <a:r>
              <a:rPr kumimoji="0" lang="fr-FR" b="1"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a:t>
            </a:r>
            <a:r>
              <a:rPr kumimoji="0" lang="fr-FR" b="0"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 </a:t>
            </a:r>
            <a:r>
              <a:rPr kumimoji="0" lang="fr-FR" b="0" i="1" u="none" strike="noStrike" cap="none" normalizeH="0" baseline="0" dirty="0">
                <a:ln>
                  <a:noFill/>
                </a:ln>
                <a:solidFill>
                  <a:srgbClr val="408181"/>
                </a:solidFill>
                <a:effectLst/>
                <a:latin typeface="Times New Roman" pitchFamily="18" charset="0"/>
                <a:ea typeface="Times New Roman" pitchFamily="18" charset="0"/>
                <a:cs typeface="Times New Roman" pitchFamily="18" charset="0"/>
              </a:rPr>
              <a:t>//Déclaration du tableau</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b="1" i="0" u="none" strike="noStrike" cap="none" normalizeH="0" baseline="0" dirty="0" err="1">
                <a:ln>
                  <a:noFill/>
                </a:ln>
                <a:solidFill>
                  <a:srgbClr val="000000"/>
                </a:solidFill>
                <a:effectLst/>
                <a:latin typeface="Times New Roman" pitchFamily="18" charset="0"/>
                <a:ea typeface="Times New Roman" pitchFamily="18" charset="0"/>
                <a:cs typeface="Times New Roman" pitchFamily="18" charset="0"/>
              </a:rPr>
              <a:t>meilleursScores</a:t>
            </a:r>
            <a:r>
              <a:rPr kumimoji="0" lang="fr-FR" b="1"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[0] = 118218;</a:t>
            </a:r>
            <a:r>
              <a:rPr kumimoji="0" lang="fr-FR" b="0"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 </a:t>
            </a:r>
            <a:r>
              <a:rPr kumimoji="0" lang="fr-FR" b="0" i="1" u="none" strike="noStrike" cap="none" normalizeH="0" baseline="0" dirty="0">
                <a:ln>
                  <a:noFill/>
                </a:ln>
                <a:solidFill>
                  <a:srgbClr val="408181"/>
                </a:solidFill>
                <a:effectLst/>
                <a:latin typeface="Times New Roman" pitchFamily="18" charset="0"/>
                <a:ea typeface="Times New Roman" pitchFamily="18" charset="0"/>
                <a:cs typeface="Times New Roman" pitchFamily="18" charset="0"/>
              </a:rPr>
              <a:t>//Remplissage de la première case</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b="1" i="0" u="none" strike="noStrike" cap="none" normalizeH="0" baseline="0" dirty="0" err="1">
                <a:ln>
                  <a:noFill/>
                </a:ln>
                <a:solidFill>
                  <a:srgbClr val="000000"/>
                </a:solidFill>
                <a:effectLst/>
                <a:latin typeface="Times New Roman" pitchFamily="18" charset="0"/>
                <a:ea typeface="Times New Roman" pitchFamily="18" charset="0"/>
                <a:cs typeface="Times New Roman" pitchFamily="18" charset="0"/>
              </a:rPr>
              <a:t>meilleursScores</a:t>
            </a:r>
            <a:r>
              <a:rPr kumimoji="0" lang="fr-FR" b="1"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[1] = 100432;</a:t>
            </a:r>
            <a:r>
              <a:rPr kumimoji="0" lang="fr-FR" b="0"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 </a:t>
            </a:r>
            <a:r>
              <a:rPr kumimoji="0" lang="fr-FR" b="0" i="1" u="none" strike="noStrike" cap="none" normalizeH="0" baseline="0" dirty="0">
                <a:ln>
                  <a:noFill/>
                </a:ln>
                <a:solidFill>
                  <a:srgbClr val="408181"/>
                </a:solidFill>
                <a:effectLst/>
                <a:latin typeface="Times New Roman" pitchFamily="18" charset="0"/>
                <a:ea typeface="Times New Roman" pitchFamily="18" charset="0"/>
                <a:cs typeface="Times New Roman" pitchFamily="18" charset="0"/>
              </a:rPr>
              <a:t>//Remplissage de la deuxième case</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b="1" i="0" u="none" strike="noStrike" cap="none" normalizeH="0" baseline="0" dirty="0" err="1">
                <a:ln>
                  <a:noFill/>
                </a:ln>
                <a:solidFill>
                  <a:srgbClr val="000000"/>
                </a:solidFill>
                <a:effectLst/>
                <a:latin typeface="Times New Roman" pitchFamily="18" charset="0"/>
                <a:ea typeface="Times New Roman" pitchFamily="18" charset="0"/>
                <a:cs typeface="Times New Roman" pitchFamily="18" charset="0"/>
              </a:rPr>
              <a:t>meilleursScores</a:t>
            </a:r>
            <a:r>
              <a:rPr kumimoji="0" lang="fr-FR" b="1"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[2] = 87347;</a:t>
            </a:r>
            <a:r>
              <a:rPr kumimoji="0" lang="fr-FR" b="0"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 </a:t>
            </a:r>
            <a:r>
              <a:rPr kumimoji="0" lang="fr-FR" b="0" i="1" u="none" strike="noStrike" cap="none" normalizeH="0" baseline="0" dirty="0">
                <a:ln>
                  <a:noFill/>
                </a:ln>
                <a:solidFill>
                  <a:srgbClr val="408181"/>
                </a:solidFill>
                <a:effectLst/>
                <a:latin typeface="Times New Roman" pitchFamily="18" charset="0"/>
                <a:ea typeface="Times New Roman" pitchFamily="18" charset="0"/>
                <a:cs typeface="Times New Roman" pitchFamily="18" charset="0"/>
              </a:rPr>
              <a:t>//Remplissage de la troisième case</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b="1" i="0" u="none" strike="noStrike" cap="none" normalizeH="0" baseline="0" dirty="0" err="1">
                <a:ln>
                  <a:noFill/>
                </a:ln>
                <a:solidFill>
                  <a:srgbClr val="000000"/>
                </a:solidFill>
                <a:effectLst/>
                <a:latin typeface="Times New Roman" pitchFamily="18" charset="0"/>
                <a:ea typeface="Times New Roman" pitchFamily="18" charset="0"/>
                <a:cs typeface="Times New Roman" pitchFamily="18" charset="0"/>
              </a:rPr>
              <a:t>meilleursScores</a:t>
            </a:r>
            <a:r>
              <a:rPr kumimoji="0" lang="fr-FR" b="1"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[3] = 64523; </a:t>
            </a:r>
            <a:r>
              <a:rPr kumimoji="0" lang="fr-FR" b="0" i="1" u="none" strike="noStrike" cap="none" normalizeH="0" baseline="0" dirty="0">
                <a:ln>
                  <a:noFill/>
                </a:ln>
                <a:solidFill>
                  <a:srgbClr val="408181"/>
                </a:solidFill>
                <a:effectLst/>
                <a:latin typeface="Times New Roman" pitchFamily="18" charset="0"/>
                <a:ea typeface="Times New Roman" pitchFamily="18" charset="0"/>
                <a:cs typeface="Times New Roman" pitchFamily="18" charset="0"/>
              </a:rPr>
              <a:t>//Remplissage de la quatrième case</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b="1" i="0" u="none" strike="noStrike" cap="none" normalizeH="0" baseline="0" dirty="0" err="1">
                <a:ln>
                  <a:noFill/>
                </a:ln>
                <a:solidFill>
                  <a:srgbClr val="000000"/>
                </a:solidFill>
                <a:effectLst/>
                <a:latin typeface="Times New Roman" pitchFamily="18" charset="0"/>
                <a:ea typeface="Times New Roman" pitchFamily="18" charset="0"/>
                <a:cs typeface="Times New Roman" pitchFamily="18" charset="0"/>
              </a:rPr>
              <a:t>meilleursScores</a:t>
            </a:r>
            <a:r>
              <a:rPr kumimoji="0" lang="fr-FR" b="1"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[4] = 31415;</a:t>
            </a:r>
            <a:r>
              <a:rPr kumimoji="0" lang="fr-FR" b="0"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 </a:t>
            </a:r>
            <a:r>
              <a:rPr kumimoji="0" lang="fr-FR" b="0" i="1" u="none" strike="noStrike" cap="none" normalizeH="0" baseline="0" dirty="0">
                <a:ln>
                  <a:noFill/>
                </a:ln>
                <a:solidFill>
                  <a:srgbClr val="408181"/>
                </a:solidFill>
                <a:effectLst/>
                <a:latin typeface="Times New Roman" pitchFamily="18" charset="0"/>
                <a:ea typeface="Times New Roman" pitchFamily="18" charset="0"/>
                <a:cs typeface="Times New Roman" pitchFamily="18" charset="0"/>
              </a:rPr>
              <a:t>//Remplissage de la cinquième case</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b="1"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for(</a:t>
            </a:r>
            <a:r>
              <a:rPr kumimoji="0" lang="fr-FR" b="1" i="0" u="none" strike="noStrike" cap="none" normalizeH="0" baseline="0" dirty="0" err="1">
                <a:ln>
                  <a:noFill/>
                </a:ln>
                <a:solidFill>
                  <a:srgbClr val="000000"/>
                </a:solidFill>
                <a:effectLst/>
                <a:latin typeface="Times New Roman" pitchFamily="18" charset="0"/>
                <a:ea typeface="Times New Roman" pitchFamily="18" charset="0"/>
                <a:cs typeface="Times New Roman" pitchFamily="18" charset="0"/>
              </a:rPr>
              <a:t>int</a:t>
            </a:r>
            <a:r>
              <a:rPr kumimoji="0" lang="fr-FR" b="1"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 i(0) ; i&lt;</a:t>
            </a:r>
            <a:r>
              <a:rPr kumimoji="0" lang="fr-FR" b="1" i="0" u="none" strike="noStrike" cap="none" normalizeH="0" baseline="0" dirty="0" err="1">
                <a:ln>
                  <a:noFill/>
                </a:ln>
                <a:solidFill>
                  <a:srgbClr val="000000"/>
                </a:solidFill>
                <a:effectLst/>
                <a:latin typeface="Times New Roman" pitchFamily="18" charset="0"/>
                <a:ea typeface="Times New Roman" pitchFamily="18" charset="0"/>
                <a:cs typeface="Times New Roman" pitchFamily="18" charset="0"/>
              </a:rPr>
              <a:t>nombreMeilleursScores</a:t>
            </a:r>
            <a:r>
              <a:rPr kumimoji="0" lang="fr-FR" b="1"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 ; ++i) cout &lt;&lt; </a:t>
            </a:r>
            <a:r>
              <a:rPr kumimoji="0" lang="fr-FR" b="1" i="0" u="none" strike="noStrike" cap="none" normalizeH="0" baseline="0" dirty="0" err="1">
                <a:ln>
                  <a:noFill/>
                </a:ln>
                <a:solidFill>
                  <a:srgbClr val="000000"/>
                </a:solidFill>
                <a:effectLst/>
                <a:latin typeface="Times New Roman" pitchFamily="18" charset="0"/>
                <a:ea typeface="Times New Roman" pitchFamily="18" charset="0"/>
                <a:cs typeface="Times New Roman" pitchFamily="18" charset="0"/>
              </a:rPr>
              <a:t>meilleursScores</a:t>
            </a:r>
            <a:r>
              <a:rPr kumimoji="0" lang="fr-FR" b="1"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[i] &lt;&lt; </a:t>
            </a:r>
            <a:r>
              <a:rPr kumimoji="0" lang="fr-FR" b="1" i="0" u="none" strike="noStrike" cap="none" normalizeH="0" baseline="0" dirty="0" err="1">
                <a:ln>
                  <a:noFill/>
                </a:ln>
                <a:solidFill>
                  <a:srgbClr val="000000"/>
                </a:solidFill>
                <a:effectLst/>
                <a:latin typeface="Times New Roman" pitchFamily="18" charset="0"/>
                <a:ea typeface="Times New Roman" pitchFamily="18" charset="0"/>
                <a:cs typeface="Times New Roman" pitchFamily="18" charset="0"/>
              </a:rPr>
              <a:t>endl</a:t>
            </a:r>
            <a:r>
              <a:rPr kumimoji="0" lang="fr-FR" b="1"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 ;</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r>
              <a:rPr lang="fr-FR" u="sng" dirty="0">
                <a:latin typeface="Times New Roman" pitchFamily="18" charset="0"/>
                <a:cs typeface="Times New Roman" pitchFamily="18" charset="0"/>
              </a:rPr>
              <a:t>Exemple</a:t>
            </a:r>
            <a:r>
              <a:rPr lang="fr-FR" b="1" dirty="0">
                <a:latin typeface="Times New Roman" pitchFamily="18" charset="0"/>
                <a:cs typeface="Times New Roman" pitchFamily="18" charset="0"/>
              </a:rPr>
              <a:t> </a:t>
            </a:r>
            <a:r>
              <a:rPr lang="fr-FR" dirty="0">
                <a:latin typeface="Times New Roman" pitchFamily="18" charset="0"/>
                <a:cs typeface="Times New Roman" pitchFamily="18" charset="0"/>
              </a:rPr>
              <a:t>: calculez la moyenne des notes de l'année : mettre toutes les notes dans un tableau et utiliser une boucle </a:t>
            </a:r>
            <a:r>
              <a:rPr lang="fr-FR" b="1" dirty="0">
                <a:latin typeface="Times New Roman" pitchFamily="18" charset="0"/>
                <a:cs typeface="Times New Roman" pitchFamily="18" charset="0"/>
              </a:rPr>
              <a:t>for </a:t>
            </a:r>
            <a:r>
              <a:rPr lang="fr-FR" dirty="0">
                <a:latin typeface="Times New Roman" pitchFamily="18" charset="0"/>
                <a:cs typeface="Times New Roman" pitchFamily="18" charset="0"/>
              </a:rPr>
              <a:t>pour le calcul de la moyenne.</a:t>
            </a:r>
          </a:p>
          <a:p>
            <a:r>
              <a:rPr lang="en-GB" b="1" dirty="0">
                <a:latin typeface="Times New Roman" pitchFamily="18" charset="0"/>
                <a:cs typeface="Times New Roman" pitchFamily="18" charset="0"/>
              </a:rPr>
              <a:t>#include &lt;</a:t>
            </a:r>
            <a:r>
              <a:rPr lang="en-GB" b="1" dirty="0" err="1">
                <a:latin typeface="Times New Roman" pitchFamily="18" charset="0"/>
                <a:cs typeface="Times New Roman" pitchFamily="18" charset="0"/>
              </a:rPr>
              <a:t>iostream</a:t>
            </a:r>
            <a:r>
              <a:rPr lang="en-GB" b="1" dirty="0">
                <a:latin typeface="Times New Roman" pitchFamily="18" charset="0"/>
                <a:cs typeface="Times New Roman" pitchFamily="18" charset="0"/>
              </a:rPr>
              <a:t>&gt;</a:t>
            </a:r>
            <a:endParaRPr lang="fr-FR" dirty="0">
              <a:latin typeface="Times New Roman" pitchFamily="18" charset="0"/>
              <a:cs typeface="Times New Roman" pitchFamily="18" charset="0"/>
            </a:endParaRPr>
          </a:p>
          <a:p>
            <a:r>
              <a:rPr lang="en-GB" b="1" dirty="0">
                <a:latin typeface="Times New Roman" pitchFamily="18" charset="0"/>
                <a:cs typeface="Times New Roman" pitchFamily="18" charset="0"/>
              </a:rPr>
              <a:t>using namespace std;</a:t>
            </a:r>
            <a:endParaRPr lang="fr-FR" dirty="0">
              <a:latin typeface="Times New Roman" pitchFamily="18" charset="0"/>
              <a:cs typeface="Times New Roman" pitchFamily="18" charset="0"/>
            </a:endParaRPr>
          </a:p>
          <a:p>
            <a:r>
              <a:rPr lang="fr-FR" b="1" dirty="0" err="1">
                <a:latin typeface="Times New Roman" pitchFamily="18" charset="0"/>
                <a:cs typeface="Times New Roman" pitchFamily="18" charset="0"/>
              </a:rPr>
              <a:t>int</a:t>
            </a:r>
            <a:r>
              <a:rPr lang="fr-FR" b="1" dirty="0">
                <a:latin typeface="Times New Roman" pitchFamily="18" charset="0"/>
                <a:cs typeface="Times New Roman" pitchFamily="18" charset="0"/>
              </a:rPr>
              <a:t> main()</a:t>
            </a:r>
          </a:p>
          <a:p>
            <a:r>
              <a:rPr lang="fr-FR" b="1" dirty="0">
                <a:latin typeface="Times New Roman" pitchFamily="18" charset="0"/>
                <a:cs typeface="Times New Roman" pitchFamily="18" charset="0"/>
              </a:rPr>
              <a:t>{  </a:t>
            </a:r>
            <a:r>
              <a:rPr lang="fr-FR" b="1" dirty="0" err="1">
                <a:latin typeface="Times New Roman" pitchFamily="18" charset="0"/>
                <a:cs typeface="Times New Roman" pitchFamily="18" charset="0"/>
              </a:rPr>
              <a:t>int</a:t>
            </a:r>
            <a:r>
              <a:rPr lang="fr-FR" b="1" dirty="0">
                <a:latin typeface="Times New Roman" pitchFamily="18" charset="0"/>
                <a:cs typeface="Times New Roman" pitchFamily="18" charset="0"/>
              </a:rPr>
              <a:t> </a:t>
            </a:r>
            <a:r>
              <a:rPr lang="fr-FR" b="1" dirty="0" err="1">
                <a:latin typeface="Times New Roman" pitchFamily="18" charset="0"/>
                <a:cs typeface="Times New Roman" pitchFamily="18" charset="0"/>
              </a:rPr>
              <a:t>const</a:t>
            </a:r>
            <a:r>
              <a:rPr lang="fr-FR" b="1" dirty="0">
                <a:latin typeface="Times New Roman" pitchFamily="18" charset="0"/>
                <a:cs typeface="Times New Roman" pitchFamily="18" charset="0"/>
              </a:rPr>
              <a:t> </a:t>
            </a:r>
            <a:r>
              <a:rPr lang="fr-FR" b="1" dirty="0" err="1">
                <a:latin typeface="Times New Roman" pitchFamily="18" charset="0"/>
                <a:cs typeface="Times New Roman" pitchFamily="18" charset="0"/>
              </a:rPr>
              <a:t>nombreNotes</a:t>
            </a:r>
            <a:r>
              <a:rPr lang="fr-FR" b="1" dirty="0">
                <a:latin typeface="Times New Roman" pitchFamily="18" charset="0"/>
                <a:cs typeface="Times New Roman" pitchFamily="18" charset="0"/>
              </a:rPr>
              <a:t>(6); double notes[</a:t>
            </a:r>
            <a:r>
              <a:rPr lang="fr-FR" b="1" dirty="0" err="1">
                <a:latin typeface="Times New Roman" pitchFamily="18" charset="0"/>
                <a:cs typeface="Times New Roman" pitchFamily="18" charset="0"/>
              </a:rPr>
              <a:t>nombreNotes</a:t>
            </a:r>
            <a:r>
              <a:rPr lang="fr-FR" b="1" dirty="0">
                <a:latin typeface="Times New Roman" pitchFamily="18" charset="0"/>
                <a:cs typeface="Times New Roman" pitchFamily="18" charset="0"/>
              </a:rPr>
              <a:t>];</a:t>
            </a:r>
            <a:endParaRPr lang="fr-FR" dirty="0">
              <a:latin typeface="Times New Roman" pitchFamily="18" charset="0"/>
              <a:cs typeface="Times New Roman" pitchFamily="18" charset="0"/>
            </a:endParaRPr>
          </a:p>
          <a:p>
            <a:r>
              <a:rPr lang="fr-FR" b="1" dirty="0">
                <a:latin typeface="Times New Roman" pitchFamily="18" charset="0"/>
                <a:cs typeface="Times New Roman" pitchFamily="18" charset="0"/>
              </a:rPr>
              <a:t>   for(</a:t>
            </a:r>
            <a:r>
              <a:rPr lang="fr-FR" b="1" dirty="0" err="1">
                <a:latin typeface="Times New Roman" pitchFamily="18" charset="0"/>
                <a:cs typeface="Times New Roman" pitchFamily="18" charset="0"/>
              </a:rPr>
              <a:t>int</a:t>
            </a:r>
            <a:r>
              <a:rPr lang="fr-FR" b="1" dirty="0">
                <a:latin typeface="Times New Roman" pitchFamily="18" charset="0"/>
                <a:cs typeface="Times New Roman" pitchFamily="18" charset="0"/>
              </a:rPr>
              <a:t> i(0); i&lt;</a:t>
            </a:r>
            <a:r>
              <a:rPr lang="fr-FR" b="1" dirty="0" err="1">
                <a:latin typeface="Times New Roman" pitchFamily="18" charset="0"/>
                <a:cs typeface="Times New Roman" pitchFamily="18" charset="0"/>
              </a:rPr>
              <a:t>nombreNotes</a:t>
            </a:r>
            <a:r>
              <a:rPr lang="fr-FR" b="1" dirty="0">
                <a:latin typeface="Times New Roman" pitchFamily="18" charset="0"/>
                <a:cs typeface="Times New Roman" pitchFamily="18" charset="0"/>
              </a:rPr>
              <a:t>; ++i) </a:t>
            </a:r>
          </a:p>
          <a:p>
            <a:r>
              <a:rPr lang="fr-FR" b="1" dirty="0">
                <a:latin typeface="Times New Roman" pitchFamily="18" charset="0"/>
                <a:cs typeface="Times New Roman" pitchFamily="18" charset="0"/>
              </a:rPr>
              <a:t>  { cout&lt;&lt;"notes ? "; </a:t>
            </a:r>
            <a:r>
              <a:rPr lang="fr-FR" b="1" dirty="0" err="1">
                <a:latin typeface="Times New Roman" pitchFamily="18" charset="0"/>
                <a:cs typeface="Times New Roman" pitchFamily="18" charset="0"/>
              </a:rPr>
              <a:t>cin</a:t>
            </a:r>
            <a:r>
              <a:rPr lang="fr-FR" b="1" dirty="0">
                <a:latin typeface="Times New Roman" pitchFamily="18" charset="0"/>
                <a:cs typeface="Times New Roman" pitchFamily="18" charset="0"/>
              </a:rPr>
              <a:t>&gt;&gt;notes[i]; </a:t>
            </a:r>
          </a:p>
          <a:p>
            <a:r>
              <a:rPr lang="fr-FR" b="1" dirty="0">
                <a:latin typeface="Times New Roman" pitchFamily="18" charset="0"/>
                <a:cs typeface="Times New Roman" pitchFamily="18" charset="0"/>
              </a:rPr>
              <a:t>  } </a:t>
            </a:r>
            <a:endParaRPr lang="fr-FR" dirty="0">
              <a:latin typeface="Times New Roman" pitchFamily="18" charset="0"/>
              <a:cs typeface="Times New Roman" pitchFamily="18" charset="0"/>
            </a:endParaRPr>
          </a:p>
          <a:p>
            <a:r>
              <a:rPr lang="fr-FR" b="1" dirty="0">
                <a:latin typeface="Times New Roman" pitchFamily="18" charset="0"/>
                <a:cs typeface="Times New Roman" pitchFamily="18" charset="0"/>
              </a:rPr>
              <a:t>   double moyenne(0);</a:t>
            </a:r>
            <a:endParaRPr lang="fr-FR" dirty="0">
              <a:latin typeface="Times New Roman" pitchFamily="18" charset="0"/>
              <a:cs typeface="Times New Roman" pitchFamily="18" charset="0"/>
            </a:endParaRPr>
          </a:p>
          <a:p>
            <a:r>
              <a:rPr lang="fr-FR" b="1" dirty="0">
                <a:latin typeface="Times New Roman" pitchFamily="18" charset="0"/>
                <a:cs typeface="Times New Roman" pitchFamily="18" charset="0"/>
              </a:rPr>
              <a:t>   for(</a:t>
            </a:r>
            <a:r>
              <a:rPr lang="fr-FR" b="1" dirty="0" err="1">
                <a:latin typeface="Times New Roman" pitchFamily="18" charset="0"/>
                <a:cs typeface="Times New Roman" pitchFamily="18" charset="0"/>
              </a:rPr>
              <a:t>int</a:t>
            </a:r>
            <a:r>
              <a:rPr lang="fr-FR" b="1" dirty="0">
                <a:latin typeface="Times New Roman" pitchFamily="18" charset="0"/>
                <a:cs typeface="Times New Roman" pitchFamily="18" charset="0"/>
              </a:rPr>
              <a:t> i(0); i&lt;</a:t>
            </a:r>
            <a:r>
              <a:rPr lang="fr-FR" b="1" dirty="0" err="1">
                <a:latin typeface="Times New Roman" pitchFamily="18" charset="0"/>
                <a:cs typeface="Times New Roman" pitchFamily="18" charset="0"/>
              </a:rPr>
              <a:t>nombreNotes</a:t>
            </a:r>
            <a:r>
              <a:rPr lang="fr-FR" b="1" dirty="0">
                <a:latin typeface="Times New Roman" pitchFamily="18" charset="0"/>
                <a:cs typeface="Times New Roman" pitchFamily="18" charset="0"/>
              </a:rPr>
              <a:t>; ++i)moyenne += notes[i];</a:t>
            </a:r>
            <a:r>
              <a:rPr lang="fr-FR" dirty="0">
                <a:latin typeface="Times New Roman" pitchFamily="18" charset="0"/>
                <a:cs typeface="Times New Roman" pitchFamily="18" charset="0"/>
              </a:rPr>
              <a:t> </a:t>
            </a:r>
          </a:p>
          <a:p>
            <a:r>
              <a:rPr lang="fr-FR" b="1" dirty="0">
                <a:latin typeface="Times New Roman" pitchFamily="18" charset="0"/>
                <a:cs typeface="Times New Roman" pitchFamily="18" charset="0"/>
              </a:rPr>
              <a:t>   moyenne /= </a:t>
            </a:r>
            <a:r>
              <a:rPr lang="fr-FR" b="1" dirty="0" err="1">
                <a:latin typeface="Times New Roman" pitchFamily="18" charset="0"/>
                <a:cs typeface="Times New Roman" pitchFamily="18" charset="0"/>
              </a:rPr>
              <a:t>nombreNotes</a:t>
            </a:r>
            <a:r>
              <a:rPr lang="fr-FR" b="1" dirty="0">
                <a:latin typeface="Times New Roman" pitchFamily="18" charset="0"/>
                <a:cs typeface="Times New Roman" pitchFamily="18" charset="0"/>
              </a:rPr>
              <a:t>;</a:t>
            </a:r>
            <a:endParaRPr lang="fr-FR" dirty="0">
              <a:latin typeface="Times New Roman" pitchFamily="18" charset="0"/>
              <a:cs typeface="Times New Roman" pitchFamily="18" charset="0"/>
            </a:endParaRPr>
          </a:p>
          <a:p>
            <a:r>
              <a:rPr lang="fr-FR" b="1" dirty="0">
                <a:latin typeface="Times New Roman" pitchFamily="18" charset="0"/>
                <a:cs typeface="Times New Roman" pitchFamily="18" charset="0"/>
              </a:rPr>
              <a:t>   cout&lt;&lt;"Votre moyenne est : "&lt;&lt;moyenne&lt;&lt;</a:t>
            </a:r>
            <a:r>
              <a:rPr lang="fr-FR" b="1" dirty="0" err="1">
                <a:latin typeface="Times New Roman" pitchFamily="18" charset="0"/>
                <a:cs typeface="Times New Roman" pitchFamily="18" charset="0"/>
              </a:rPr>
              <a:t>endl</a:t>
            </a:r>
            <a:r>
              <a:rPr lang="fr-FR" b="1" dirty="0">
                <a:latin typeface="Times New Roman" pitchFamily="18" charset="0"/>
                <a:cs typeface="Times New Roman" pitchFamily="18" charset="0"/>
              </a:rPr>
              <a:t>;</a:t>
            </a:r>
            <a:endParaRPr lang="fr-FR" dirty="0">
              <a:latin typeface="Times New Roman" pitchFamily="18" charset="0"/>
              <a:cs typeface="Times New Roman" pitchFamily="18" charset="0"/>
            </a:endParaRPr>
          </a:p>
          <a:p>
            <a:r>
              <a:rPr lang="fr-FR" b="1" dirty="0">
                <a:latin typeface="Times New Roman" pitchFamily="18" charset="0"/>
                <a:cs typeface="Times New Roman" pitchFamily="18" charset="0"/>
              </a:rPr>
              <a:t>   return 0;</a:t>
            </a:r>
            <a:endParaRPr lang="fr-FR" dirty="0">
              <a:latin typeface="Times New Roman" pitchFamily="18" charset="0"/>
              <a:cs typeface="Times New Roman" pitchFamily="18" charset="0"/>
            </a:endParaRPr>
          </a:p>
          <a:p>
            <a:r>
              <a:rPr lang="fr-FR" b="1" dirty="0">
                <a:latin typeface="Times New Roman" pitchFamily="18" charset="0"/>
                <a:cs typeface="Times New Roman" pitchFamily="18" charset="0"/>
              </a:rPr>
              <a:t>}</a:t>
            </a:r>
            <a:endParaRPr lang="fr-FR" dirty="0">
              <a:latin typeface="Times New Roman" pitchFamily="18" charset="0"/>
              <a:cs typeface="Times New Roman"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6E8258A7-CA86-481B-9088-7761BD1AC277}" type="slidenum">
              <a:rPr lang="fr-FR" smtClean="0"/>
              <a:pPr/>
              <a:t>25</a:t>
            </a:fld>
            <a:endParaRPr lang="fr-FR"/>
          </a:p>
        </p:txBody>
      </p:sp>
      <p:sp>
        <p:nvSpPr>
          <p:cNvPr id="38913" name="Rectangle 1"/>
          <p:cNvSpPr>
            <a:spLocks noChangeArrowheads="1"/>
          </p:cNvSpPr>
          <p:nvPr/>
        </p:nvSpPr>
        <p:spPr bwMode="auto">
          <a:xfrm>
            <a:off x="-32" y="46279"/>
            <a:ext cx="9144000" cy="646330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i="0" u="sng"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Tableaux et fonctions</a:t>
            </a:r>
            <a:endParaRPr kumimoji="0" lang="fr-FR" i="0" u="sng"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b="0"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La 1</a:t>
            </a:r>
            <a:r>
              <a:rPr kumimoji="0" lang="fr-FR" b="0" i="0" u="none" strike="noStrike" cap="none" normalizeH="0" baseline="30000" dirty="0">
                <a:ln>
                  <a:noFill/>
                </a:ln>
                <a:solidFill>
                  <a:srgbClr val="000000"/>
                </a:solidFill>
                <a:effectLst/>
                <a:latin typeface="Times New Roman" pitchFamily="18" charset="0"/>
                <a:ea typeface="Times New Roman" pitchFamily="18" charset="0"/>
                <a:cs typeface="Times New Roman" pitchFamily="18" charset="0"/>
              </a:rPr>
              <a:t>ière</a:t>
            </a:r>
            <a:r>
              <a:rPr kumimoji="0" lang="fr-FR" b="0"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 restriction est </a:t>
            </a:r>
            <a:r>
              <a:rPr kumimoji="0" lang="fr-FR" b="1"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qu'on ne peut pas écrire une fonction qui renvoie un tableau statique</a:t>
            </a:r>
            <a:r>
              <a:rPr kumimoji="0" lang="fr-FR" b="0"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 La 2</a:t>
            </a:r>
            <a:r>
              <a:rPr kumimoji="0" lang="fr-FR" b="0" i="0" u="none" strike="noStrike" cap="none" normalizeH="0" baseline="30000" dirty="0">
                <a:ln>
                  <a:noFill/>
                </a:ln>
                <a:solidFill>
                  <a:srgbClr val="000000"/>
                </a:solidFill>
                <a:effectLst/>
                <a:latin typeface="Times New Roman" pitchFamily="18" charset="0"/>
                <a:ea typeface="Times New Roman" pitchFamily="18" charset="0"/>
                <a:cs typeface="Times New Roman" pitchFamily="18" charset="0"/>
              </a:rPr>
              <a:t>ième</a:t>
            </a:r>
            <a:r>
              <a:rPr kumimoji="0" lang="fr-FR" b="0"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 restriction est qu'un tableau statique est </a:t>
            </a:r>
            <a:r>
              <a:rPr kumimoji="0" lang="fr-FR" b="1"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toujours passé par référence</a:t>
            </a:r>
            <a:r>
              <a:rPr kumimoji="0" lang="fr-FR" b="0"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 </a:t>
            </a:r>
            <a:r>
              <a:rPr lang="fr-FR" dirty="0">
                <a:solidFill>
                  <a:srgbClr val="000000"/>
                </a:solidFill>
                <a:latin typeface="Times New Roman" pitchFamily="18" charset="0"/>
                <a:ea typeface="Times New Roman" pitchFamily="18" charset="0"/>
                <a:cs typeface="Times New Roman" pitchFamily="18" charset="0"/>
              </a:rPr>
              <a:t>Mais </a:t>
            </a:r>
            <a:r>
              <a:rPr kumimoji="0" lang="fr-FR" b="0"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on n’utilise pas l'esperluette (</a:t>
            </a:r>
            <a:r>
              <a:rPr kumimoji="0" lang="fr-FR" b="1"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&amp;</a:t>
            </a:r>
            <a:r>
              <a:rPr kumimoji="0" lang="fr-FR" b="0"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 Exemple : fonction qui reçoit un tableau en argument.</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b="1" i="0" u="none" strike="noStrike" cap="none" normalizeH="0" baseline="0" dirty="0" err="1">
                <a:ln>
                  <a:noFill/>
                </a:ln>
                <a:solidFill>
                  <a:srgbClr val="000000"/>
                </a:solidFill>
                <a:effectLst/>
                <a:latin typeface="Times New Roman" pitchFamily="18" charset="0"/>
                <a:ea typeface="Times New Roman" pitchFamily="18" charset="0"/>
                <a:cs typeface="Times New Roman" pitchFamily="18" charset="0"/>
              </a:rPr>
              <a:t>void</a:t>
            </a:r>
            <a:r>
              <a:rPr kumimoji="0" lang="fr-FR" b="1"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 fonction(double tableau[])</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b="1"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 </a:t>
            </a:r>
            <a:r>
              <a:rPr kumimoji="0" lang="fr-FR" b="1" i="1"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b="1"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b="0"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Pour parcourir </a:t>
            </a:r>
            <a:r>
              <a:rPr lang="fr-FR" dirty="0">
                <a:solidFill>
                  <a:srgbClr val="000000"/>
                </a:solidFill>
                <a:latin typeface="Times New Roman" pitchFamily="18" charset="0"/>
                <a:ea typeface="Times New Roman" pitchFamily="18" charset="0"/>
                <a:cs typeface="Times New Roman" pitchFamily="18" charset="0"/>
              </a:rPr>
              <a:t>un</a:t>
            </a:r>
            <a:r>
              <a:rPr kumimoji="0" lang="fr-FR" b="0"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 tableau avec une boucle </a:t>
            </a:r>
            <a:r>
              <a:rPr kumimoji="0" lang="fr-FR" b="1" i="0" u="none" strike="noStrike" cap="none" normalizeH="0" baseline="0" dirty="0">
                <a:ln>
                  <a:noFill/>
                </a:ln>
                <a:solidFill>
                  <a:srgbClr val="008100"/>
                </a:solidFill>
                <a:effectLst/>
                <a:latin typeface="Times New Roman" pitchFamily="18" charset="0"/>
                <a:ea typeface="Times New Roman" pitchFamily="18" charset="0"/>
                <a:cs typeface="Times New Roman" pitchFamily="18" charset="0"/>
              </a:rPr>
              <a:t>for</a:t>
            </a:r>
            <a:r>
              <a:rPr lang="fr-FR" dirty="0">
                <a:solidFill>
                  <a:srgbClr val="000000"/>
                </a:solidFill>
                <a:latin typeface="Times New Roman" pitchFamily="18" charset="0"/>
                <a:ea typeface="Times New Roman" pitchFamily="18" charset="0"/>
                <a:cs typeface="Times New Roman" pitchFamily="18" charset="0"/>
              </a:rPr>
              <a:t>,</a:t>
            </a:r>
            <a:r>
              <a:rPr kumimoji="0" lang="fr-FR" b="0"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 </a:t>
            </a:r>
            <a:r>
              <a:rPr lang="fr-FR" dirty="0">
                <a:solidFill>
                  <a:srgbClr val="000000"/>
                </a:solidFill>
                <a:latin typeface="Times New Roman" pitchFamily="18" charset="0"/>
                <a:ea typeface="Times New Roman" pitchFamily="18" charset="0"/>
                <a:cs typeface="Times New Roman" pitchFamily="18" charset="0"/>
              </a:rPr>
              <a:t>i</a:t>
            </a:r>
            <a:r>
              <a:rPr kumimoji="0" lang="fr-FR" b="0"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l faut </a:t>
            </a:r>
            <a:r>
              <a:rPr kumimoji="0" lang="fr-FR" b="1"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ajouter </a:t>
            </a:r>
            <a:r>
              <a:rPr kumimoji="0" lang="fr-FR"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un</a:t>
            </a:r>
            <a:r>
              <a:rPr kumimoji="0" lang="fr-FR" b="1"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 2</a:t>
            </a:r>
            <a:r>
              <a:rPr kumimoji="0" lang="fr-FR" b="1" i="0" u="none" strike="noStrike" cap="none" normalizeH="0" baseline="30000" dirty="0">
                <a:ln>
                  <a:noFill/>
                </a:ln>
                <a:solidFill>
                  <a:srgbClr val="000000"/>
                </a:solidFill>
                <a:effectLst/>
                <a:latin typeface="Times New Roman" pitchFamily="18" charset="0"/>
                <a:ea typeface="Times New Roman" pitchFamily="18" charset="0"/>
                <a:cs typeface="Times New Roman" pitchFamily="18" charset="0"/>
              </a:rPr>
              <a:t>ième</a:t>
            </a:r>
            <a:r>
              <a:rPr kumimoji="0" lang="fr-FR" b="1"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 argument </a:t>
            </a:r>
            <a:r>
              <a:rPr kumimoji="0" lang="fr-FR"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qui est</a:t>
            </a:r>
            <a:r>
              <a:rPr kumimoji="0" lang="fr-FR" b="1"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 sa taille</a:t>
            </a:r>
            <a:r>
              <a:rPr kumimoji="0" lang="fr-FR" b="0"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b="1" i="0" u="none" strike="noStrike" cap="none" normalizeH="0" baseline="0" dirty="0" err="1">
                <a:ln>
                  <a:noFill/>
                </a:ln>
                <a:solidFill>
                  <a:srgbClr val="000000"/>
                </a:solidFill>
                <a:effectLst/>
                <a:latin typeface="Times New Roman" pitchFamily="18" charset="0"/>
                <a:ea typeface="Times New Roman" pitchFamily="18" charset="0"/>
                <a:cs typeface="Times New Roman" pitchFamily="18" charset="0"/>
              </a:rPr>
              <a:t>void</a:t>
            </a:r>
            <a:r>
              <a:rPr kumimoji="0" lang="fr-FR" b="1"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 fonction(double tableau[], </a:t>
            </a:r>
            <a:r>
              <a:rPr kumimoji="0" lang="fr-FR" b="1" i="0" u="none" strike="noStrike" cap="none" normalizeH="0" baseline="0" dirty="0" err="1">
                <a:ln>
                  <a:noFill/>
                </a:ln>
                <a:solidFill>
                  <a:srgbClr val="000000"/>
                </a:solidFill>
                <a:effectLst/>
                <a:latin typeface="Times New Roman" pitchFamily="18" charset="0"/>
                <a:ea typeface="Times New Roman" pitchFamily="18" charset="0"/>
                <a:cs typeface="Times New Roman" pitchFamily="18" charset="0"/>
              </a:rPr>
              <a:t>int</a:t>
            </a:r>
            <a:r>
              <a:rPr kumimoji="0" lang="fr-FR" b="1"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 </a:t>
            </a:r>
            <a:r>
              <a:rPr kumimoji="0" lang="fr-FR" b="1" i="0" u="none" strike="noStrike" cap="none" normalizeH="0" baseline="0" dirty="0" err="1">
                <a:ln>
                  <a:noFill/>
                </a:ln>
                <a:solidFill>
                  <a:srgbClr val="000000"/>
                </a:solidFill>
                <a:effectLst/>
                <a:latin typeface="Times New Roman" pitchFamily="18" charset="0"/>
                <a:ea typeface="Times New Roman" pitchFamily="18" charset="0"/>
                <a:cs typeface="Times New Roman" pitchFamily="18" charset="0"/>
              </a:rPr>
              <a:t>tailleTableau</a:t>
            </a:r>
            <a:r>
              <a:rPr kumimoji="0" lang="fr-FR" b="1"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b="1"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 </a:t>
            </a:r>
            <a:r>
              <a:rPr kumimoji="0" lang="fr-FR" b="1" i="1"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b="1"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b="0"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Ecrire une fonction moyenne() qui calcule la moyenne des valeurs d'un tableau.</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b="1"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double moyenne(double tableau[], </a:t>
            </a:r>
            <a:r>
              <a:rPr kumimoji="0" lang="fr-FR" b="1" i="0" u="none" strike="noStrike" cap="none" normalizeH="0" baseline="0" dirty="0" err="1">
                <a:ln>
                  <a:noFill/>
                </a:ln>
                <a:solidFill>
                  <a:srgbClr val="000000"/>
                </a:solidFill>
                <a:effectLst/>
                <a:latin typeface="Times New Roman" pitchFamily="18" charset="0"/>
                <a:ea typeface="Times New Roman" pitchFamily="18" charset="0"/>
                <a:cs typeface="Times New Roman" pitchFamily="18" charset="0"/>
              </a:rPr>
              <a:t>int</a:t>
            </a:r>
            <a:r>
              <a:rPr kumimoji="0" lang="fr-FR" b="1"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 </a:t>
            </a:r>
            <a:r>
              <a:rPr kumimoji="0" lang="fr-FR" b="1" i="0" u="none" strike="noStrike" cap="none" normalizeH="0" baseline="0" dirty="0" err="1">
                <a:ln>
                  <a:noFill/>
                </a:ln>
                <a:solidFill>
                  <a:srgbClr val="000000"/>
                </a:solidFill>
                <a:effectLst/>
                <a:latin typeface="Times New Roman" pitchFamily="18" charset="0"/>
                <a:ea typeface="Times New Roman" pitchFamily="18" charset="0"/>
                <a:cs typeface="Times New Roman" pitchFamily="18" charset="0"/>
              </a:rPr>
              <a:t>tailleTableau</a:t>
            </a:r>
            <a:r>
              <a:rPr kumimoji="0" lang="fr-FR" b="1"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b="1"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 double moyenne(0);</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b="1"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   for(</a:t>
            </a:r>
            <a:r>
              <a:rPr kumimoji="0" lang="fr-FR" b="1" i="0" u="none" strike="noStrike" cap="none" normalizeH="0" baseline="0" dirty="0" err="1">
                <a:ln>
                  <a:noFill/>
                </a:ln>
                <a:solidFill>
                  <a:srgbClr val="000000"/>
                </a:solidFill>
                <a:effectLst/>
                <a:latin typeface="Times New Roman" pitchFamily="18" charset="0"/>
                <a:ea typeface="Times New Roman" pitchFamily="18" charset="0"/>
                <a:cs typeface="Times New Roman" pitchFamily="18" charset="0"/>
              </a:rPr>
              <a:t>int</a:t>
            </a:r>
            <a:r>
              <a:rPr kumimoji="0" lang="fr-FR" b="1"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 i(0); i&lt;</a:t>
            </a:r>
            <a:r>
              <a:rPr kumimoji="0" lang="fr-FR" b="1" i="0" u="none" strike="noStrike" cap="none" normalizeH="0" baseline="0" dirty="0" err="1">
                <a:ln>
                  <a:noFill/>
                </a:ln>
                <a:solidFill>
                  <a:srgbClr val="000000"/>
                </a:solidFill>
                <a:effectLst/>
                <a:latin typeface="Times New Roman" pitchFamily="18" charset="0"/>
                <a:ea typeface="Times New Roman" pitchFamily="18" charset="0"/>
                <a:cs typeface="Times New Roman" pitchFamily="18" charset="0"/>
              </a:rPr>
              <a:t>tailleTableau</a:t>
            </a:r>
            <a:r>
              <a:rPr kumimoji="0" lang="fr-FR" b="1"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 ++i)moyenne += tableau[i];</a:t>
            </a:r>
            <a:r>
              <a:rPr kumimoji="0" lang="fr-FR" b="0"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 </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b="0"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   </a:t>
            </a:r>
            <a:r>
              <a:rPr kumimoji="0" lang="fr-FR" b="1"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moyenne </a:t>
            </a:r>
            <a:r>
              <a:rPr kumimoji="0" lang="fr-FR" b="1" i="0" u="none" strike="noStrike" cap="none" normalizeH="0" baseline="0" dirty="0">
                <a:ln>
                  <a:noFill/>
                </a:ln>
                <a:solidFill>
                  <a:srgbClr val="666666"/>
                </a:solidFill>
                <a:effectLst/>
                <a:latin typeface="Times New Roman" pitchFamily="18" charset="0"/>
                <a:ea typeface="Times New Roman" pitchFamily="18" charset="0"/>
                <a:cs typeface="Times New Roman" pitchFamily="18" charset="0"/>
              </a:rPr>
              <a:t>/= </a:t>
            </a:r>
            <a:r>
              <a:rPr kumimoji="0" lang="fr-FR" b="1" i="0" u="none" strike="noStrike" cap="none" normalizeH="0" baseline="0" dirty="0" err="1">
                <a:ln>
                  <a:noFill/>
                </a:ln>
                <a:solidFill>
                  <a:srgbClr val="000000"/>
                </a:solidFill>
                <a:effectLst/>
                <a:latin typeface="Times New Roman" pitchFamily="18" charset="0"/>
                <a:ea typeface="Times New Roman" pitchFamily="18" charset="0"/>
                <a:cs typeface="Times New Roman" pitchFamily="18" charset="0"/>
              </a:rPr>
              <a:t>tailleTableau</a:t>
            </a:r>
            <a:r>
              <a:rPr kumimoji="0" lang="fr-FR" b="1"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b="1" i="0" u="none" strike="noStrike" cap="none" normalizeH="0" baseline="0" dirty="0">
                <a:ln>
                  <a:noFill/>
                </a:ln>
                <a:solidFill>
                  <a:srgbClr val="008100"/>
                </a:solidFill>
                <a:effectLst/>
                <a:latin typeface="Times New Roman" pitchFamily="18" charset="0"/>
                <a:ea typeface="Times New Roman" pitchFamily="18" charset="0"/>
                <a:cs typeface="Times New Roman" pitchFamily="18" charset="0"/>
              </a:rPr>
              <a:t>   </a:t>
            </a:r>
            <a:r>
              <a:rPr kumimoji="0" lang="fr-FR" b="1"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return moyenne;</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b="1"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b="1"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endParaRPr>
          </a:p>
          <a:p>
            <a:pPr eaLnBrk="0" fontAlgn="base" hangingPunct="0">
              <a:spcBef>
                <a:spcPct val="0"/>
              </a:spcBef>
              <a:spcAft>
                <a:spcPct val="0"/>
              </a:spcAft>
            </a:pPr>
            <a:r>
              <a:rPr lang="fr-FR" u="sng" dirty="0">
                <a:latin typeface="Times New Roman" pitchFamily="18" charset="0"/>
                <a:cs typeface="Times New Roman" pitchFamily="18" charset="0"/>
              </a:rPr>
              <a:t>Tableaux dynamiques</a:t>
            </a:r>
          </a:p>
          <a:p>
            <a:r>
              <a:rPr lang="fr-FR" dirty="0">
                <a:latin typeface="Times New Roman" pitchFamily="18" charset="0"/>
                <a:cs typeface="Times New Roman" pitchFamily="18" charset="0"/>
              </a:rPr>
              <a:t>Sont des tableaux dont la taille peut varier.</a:t>
            </a:r>
          </a:p>
          <a:p>
            <a:r>
              <a:rPr lang="fr-FR" b="1" dirty="0">
                <a:latin typeface="Times New Roman" pitchFamily="18" charset="0"/>
                <a:cs typeface="Times New Roman" pitchFamily="18" charset="0"/>
              </a:rPr>
              <a:t>Déclarer un tableau dynamique</a:t>
            </a:r>
            <a:endParaRPr lang="fr-FR" dirty="0">
              <a:latin typeface="Times New Roman" pitchFamily="18" charset="0"/>
              <a:cs typeface="Times New Roman" pitchFamily="18" charset="0"/>
            </a:endParaRPr>
          </a:p>
          <a:p>
            <a:r>
              <a:rPr lang="fr-FR" b="1" dirty="0">
                <a:latin typeface="Times New Roman" pitchFamily="18" charset="0"/>
                <a:cs typeface="Times New Roman" pitchFamily="18" charset="0"/>
              </a:rPr>
              <a:t>#</a:t>
            </a:r>
            <a:r>
              <a:rPr lang="fr-FR" b="1" dirty="0" err="1">
                <a:latin typeface="Times New Roman" pitchFamily="18" charset="0"/>
                <a:cs typeface="Times New Roman" pitchFamily="18" charset="0"/>
              </a:rPr>
              <a:t>include</a:t>
            </a:r>
            <a:r>
              <a:rPr lang="fr-FR" b="1" dirty="0">
                <a:latin typeface="Times New Roman" pitchFamily="18" charset="0"/>
                <a:cs typeface="Times New Roman" pitchFamily="18" charset="0"/>
              </a:rPr>
              <a:t> &lt;</a:t>
            </a:r>
            <a:r>
              <a:rPr lang="fr-FR" b="1" dirty="0" err="1">
                <a:latin typeface="Times New Roman" pitchFamily="18" charset="0"/>
                <a:cs typeface="Times New Roman" pitchFamily="18" charset="0"/>
              </a:rPr>
              <a:t>vector</a:t>
            </a:r>
            <a:r>
              <a:rPr lang="fr-FR" b="1" dirty="0">
                <a:latin typeface="Times New Roman" pitchFamily="18" charset="0"/>
                <a:cs typeface="Times New Roman" pitchFamily="18" charset="0"/>
              </a:rPr>
              <a:t>&gt;</a:t>
            </a:r>
            <a:r>
              <a:rPr lang="fr-FR" dirty="0">
                <a:latin typeface="Times New Roman" pitchFamily="18" charset="0"/>
                <a:cs typeface="Times New Roman" pitchFamily="18" charset="0"/>
              </a:rPr>
              <a:t>  permet d’utiliser ces tableaux. On parle de </a:t>
            </a:r>
            <a:r>
              <a:rPr lang="fr-FR" b="1" dirty="0" err="1">
                <a:latin typeface="Times New Roman" pitchFamily="18" charset="0"/>
                <a:cs typeface="Times New Roman" pitchFamily="18" charset="0"/>
              </a:rPr>
              <a:t>vector</a:t>
            </a:r>
            <a:r>
              <a:rPr lang="fr-FR" b="1" dirty="0">
                <a:latin typeface="Times New Roman" pitchFamily="18" charset="0"/>
                <a:cs typeface="Times New Roman" pitchFamily="18" charset="0"/>
              </a:rPr>
              <a:t> </a:t>
            </a:r>
            <a:r>
              <a:rPr lang="fr-FR" dirty="0">
                <a:latin typeface="Times New Roman" pitchFamily="18" charset="0"/>
                <a:cs typeface="Times New Roman" pitchFamily="18" charset="0"/>
              </a:rPr>
              <a:t>non </a:t>
            </a:r>
            <a:r>
              <a:rPr lang="fr-FR" b="1" dirty="0">
                <a:latin typeface="Times New Roman" pitchFamily="18" charset="0"/>
                <a:cs typeface="Times New Roman" pitchFamily="18" charset="0"/>
              </a:rPr>
              <a:t>tableau dynamique</a:t>
            </a:r>
            <a:r>
              <a:rPr lang="fr-FR" dirty="0">
                <a:latin typeface="Times New Roman" pitchFamily="18" charset="0"/>
                <a:cs typeface="Times New Roman" pitchFamily="18" charset="0"/>
              </a:rPr>
              <a: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6E8258A7-CA86-481B-9088-7761BD1AC277}" type="slidenum">
              <a:rPr lang="fr-FR" smtClean="0"/>
              <a:pPr/>
              <a:t>26</a:t>
            </a:fld>
            <a:endParaRPr lang="fr-FR"/>
          </a:p>
        </p:txBody>
      </p:sp>
      <p:sp>
        <p:nvSpPr>
          <p:cNvPr id="121857" name="Rectangle 1"/>
          <p:cNvSpPr>
            <a:spLocks noChangeArrowheads="1"/>
          </p:cNvSpPr>
          <p:nvPr/>
        </p:nvSpPr>
        <p:spPr bwMode="auto">
          <a:xfrm>
            <a:off x="0" y="251840"/>
            <a:ext cx="9001156" cy="646330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b="0"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Déclarer un tableau dynamique de 5 entiers.</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b="1"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a:t>
            </a:r>
            <a:r>
              <a:rPr kumimoji="0" lang="fr-FR" b="1" i="0" u="none" strike="noStrike" cap="none" normalizeH="0" baseline="0" dirty="0" err="1">
                <a:ln>
                  <a:noFill/>
                </a:ln>
                <a:solidFill>
                  <a:srgbClr val="000000"/>
                </a:solidFill>
                <a:effectLst/>
                <a:latin typeface="Times New Roman" pitchFamily="18" charset="0"/>
                <a:ea typeface="Times New Roman" pitchFamily="18" charset="0"/>
                <a:cs typeface="Times New Roman" pitchFamily="18" charset="0"/>
              </a:rPr>
              <a:t>include</a:t>
            </a:r>
            <a:r>
              <a:rPr kumimoji="0" lang="fr-FR" b="1"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 &lt;</a:t>
            </a:r>
            <a:r>
              <a:rPr kumimoji="0" lang="fr-FR" b="1" i="0" u="none" strike="noStrike" cap="none" normalizeH="0" baseline="0" dirty="0" err="1">
                <a:ln>
                  <a:noFill/>
                </a:ln>
                <a:solidFill>
                  <a:srgbClr val="000000"/>
                </a:solidFill>
                <a:effectLst/>
                <a:latin typeface="Times New Roman" pitchFamily="18" charset="0"/>
                <a:ea typeface="Times New Roman" pitchFamily="18" charset="0"/>
                <a:cs typeface="Times New Roman" pitchFamily="18" charset="0"/>
              </a:rPr>
              <a:t>iostream</a:t>
            </a:r>
            <a:r>
              <a:rPr kumimoji="0" lang="fr-FR" b="1"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&gt;</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b="1"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a:t>
            </a:r>
            <a:r>
              <a:rPr kumimoji="0" lang="fr-FR" b="1" i="0" u="none" strike="noStrike" cap="none" normalizeH="0" baseline="0" dirty="0" err="1">
                <a:ln>
                  <a:noFill/>
                </a:ln>
                <a:solidFill>
                  <a:srgbClr val="000000"/>
                </a:solidFill>
                <a:effectLst/>
                <a:latin typeface="Times New Roman" pitchFamily="18" charset="0"/>
                <a:ea typeface="Times New Roman" pitchFamily="18" charset="0"/>
                <a:cs typeface="Times New Roman" pitchFamily="18" charset="0"/>
              </a:rPr>
              <a:t>include</a:t>
            </a:r>
            <a:r>
              <a:rPr kumimoji="0" lang="fr-FR" b="1"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 &lt;</a:t>
            </a:r>
            <a:r>
              <a:rPr kumimoji="0" lang="fr-FR" b="1" i="0" u="none" strike="noStrike" cap="none" normalizeH="0" baseline="0" dirty="0" err="1">
                <a:ln>
                  <a:noFill/>
                </a:ln>
                <a:solidFill>
                  <a:srgbClr val="000000"/>
                </a:solidFill>
                <a:effectLst/>
                <a:latin typeface="Times New Roman" pitchFamily="18" charset="0"/>
                <a:ea typeface="Times New Roman" pitchFamily="18" charset="0"/>
                <a:cs typeface="Times New Roman" pitchFamily="18" charset="0"/>
              </a:rPr>
              <a:t>vector</a:t>
            </a:r>
            <a:r>
              <a:rPr kumimoji="0" lang="fr-FR" b="1"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&gt;</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b="1"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using namespace std;</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b="1" i="0" u="none" strike="noStrike" cap="none" normalizeH="0" baseline="0" dirty="0" err="1">
                <a:ln>
                  <a:noFill/>
                </a:ln>
                <a:solidFill>
                  <a:srgbClr val="000000"/>
                </a:solidFill>
                <a:effectLst/>
                <a:latin typeface="Times New Roman" pitchFamily="18" charset="0"/>
                <a:ea typeface="Times New Roman" pitchFamily="18" charset="0"/>
                <a:cs typeface="Times New Roman" pitchFamily="18" charset="0"/>
              </a:rPr>
              <a:t>int</a:t>
            </a:r>
            <a:r>
              <a:rPr kumimoji="0" lang="en-GB" b="1"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 main()</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b="1"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 </a:t>
            </a:r>
            <a:r>
              <a:rPr kumimoji="0" lang="fr-FR" b="1" i="0" u="none" strike="noStrike" cap="none" normalizeH="0" baseline="0" dirty="0" err="1">
                <a:ln>
                  <a:noFill/>
                </a:ln>
                <a:solidFill>
                  <a:srgbClr val="000000"/>
                </a:solidFill>
                <a:effectLst/>
                <a:latin typeface="Times New Roman" pitchFamily="18" charset="0"/>
                <a:ea typeface="Times New Roman" pitchFamily="18" charset="0"/>
                <a:cs typeface="Times New Roman" pitchFamily="18" charset="0"/>
              </a:rPr>
              <a:t>vector</a:t>
            </a:r>
            <a:r>
              <a:rPr kumimoji="0" lang="fr-FR" b="1"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&lt;</a:t>
            </a:r>
            <a:r>
              <a:rPr kumimoji="0" lang="fr-FR" b="1" i="0" u="none" strike="noStrike" cap="none" normalizeH="0" baseline="0" dirty="0" err="1">
                <a:ln>
                  <a:noFill/>
                </a:ln>
                <a:solidFill>
                  <a:srgbClr val="000000"/>
                </a:solidFill>
                <a:effectLst/>
                <a:latin typeface="Times New Roman" pitchFamily="18" charset="0"/>
                <a:ea typeface="Times New Roman" pitchFamily="18" charset="0"/>
                <a:cs typeface="Times New Roman" pitchFamily="18" charset="0"/>
              </a:rPr>
              <a:t>int</a:t>
            </a:r>
            <a:r>
              <a:rPr kumimoji="0" lang="fr-FR" b="1"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&gt; tableau(5);</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b="1"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   return 0;</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b="1"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b="0"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On peut directement remplir toutes les cases du tableau en ajoutant un 2</a:t>
            </a:r>
            <a:r>
              <a:rPr kumimoji="0" lang="fr-FR" b="0" i="0" u="none" strike="noStrike" cap="none" normalizeH="0" baseline="30000" dirty="0">
                <a:ln>
                  <a:noFill/>
                </a:ln>
                <a:solidFill>
                  <a:srgbClr val="000000"/>
                </a:solidFill>
                <a:effectLst/>
                <a:latin typeface="Times New Roman" pitchFamily="18" charset="0"/>
                <a:ea typeface="Times New Roman" pitchFamily="18" charset="0"/>
                <a:cs typeface="Times New Roman" pitchFamily="18" charset="0"/>
              </a:rPr>
              <a:t>ième</a:t>
            </a:r>
            <a:r>
              <a:rPr kumimoji="0" lang="fr-FR" b="0"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 argument entre les parenthèses : </a:t>
            </a:r>
            <a:r>
              <a:rPr kumimoji="0" lang="fr-FR" b="1" i="0" u="none" strike="noStrike" cap="none" normalizeH="0" baseline="0" dirty="0" err="1">
                <a:ln>
                  <a:noFill/>
                </a:ln>
                <a:solidFill>
                  <a:srgbClr val="000000"/>
                </a:solidFill>
                <a:effectLst/>
                <a:latin typeface="Times New Roman" pitchFamily="18" charset="0"/>
                <a:ea typeface="Times New Roman" pitchFamily="18" charset="0"/>
                <a:cs typeface="Times New Roman" pitchFamily="18" charset="0"/>
              </a:rPr>
              <a:t>vector</a:t>
            </a:r>
            <a:r>
              <a:rPr kumimoji="0" lang="fr-FR" b="1"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&lt;</a:t>
            </a:r>
            <a:r>
              <a:rPr kumimoji="0" lang="fr-FR" b="1" i="0" u="none" strike="noStrike" cap="none" normalizeH="0" baseline="0" dirty="0" err="1">
                <a:ln>
                  <a:noFill/>
                </a:ln>
                <a:solidFill>
                  <a:srgbClr val="000000"/>
                </a:solidFill>
                <a:effectLst/>
                <a:latin typeface="Times New Roman" pitchFamily="18" charset="0"/>
                <a:ea typeface="Times New Roman" pitchFamily="18" charset="0"/>
                <a:cs typeface="Times New Roman" pitchFamily="18" charset="0"/>
              </a:rPr>
              <a:t>int</a:t>
            </a:r>
            <a:r>
              <a:rPr kumimoji="0" lang="fr-FR" b="1"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&gt; tableau(5, 3);</a:t>
            </a:r>
            <a:r>
              <a:rPr kumimoji="0" lang="fr-FR" b="0"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 </a:t>
            </a:r>
            <a:r>
              <a:rPr kumimoji="0" lang="fr-FR" b="0" i="1" u="none" strike="noStrike" cap="none" normalizeH="0" baseline="0" dirty="0">
                <a:ln>
                  <a:noFill/>
                </a:ln>
                <a:solidFill>
                  <a:srgbClr val="408181"/>
                </a:solidFill>
                <a:effectLst/>
                <a:latin typeface="Times New Roman" pitchFamily="18" charset="0"/>
                <a:ea typeface="Times New Roman" pitchFamily="18" charset="0"/>
                <a:cs typeface="Times New Roman" pitchFamily="18" charset="0"/>
              </a:rPr>
              <a:t>//Crée un tableau de 5 entiers valant tous 3</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b="1" i="0" u="none" strike="noStrike" cap="none" normalizeH="0" baseline="0" dirty="0" err="1">
                <a:ln>
                  <a:noFill/>
                </a:ln>
                <a:solidFill>
                  <a:srgbClr val="000000"/>
                </a:solidFill>
                <a:effectLst/>
                <a:latin typeface="Times New Roman" pitchFamily="18" charset="0"/>
                <a:ea typeface="Times New Roman" pitchFamily="18" charset="0"/>
                <a:cs typeface="Times New Roman" pitchFamily="18" charset="0"/>
              </a:rPr>
              <a:t>vector</a:t>
            </a:r>
            <a:r>
              <a:rPr kumimoji="0" lang="fr-FR" b="1"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&lt;string&gt; </a:t>
            </a:r>
            <a:r>
              <a:rPr kumimoji="0" lang="fr-FR" b="1" i="0" u="none" strike="noStrike" cap="none" normalizeH="0" baseline="0" dirty="0" err="1">
                <a:ln>
                  <a:noFill/>
                </a:ln>
                <a:solidFill>
                  <a:srgbClr val="000000"/>
                </a:solidFill>
                <a:effectLst/>
                <a:latin typeface="Times New Roman" pitchFamily="18" charset="0"/>
                <a:ea typeface="Times New Roman" pitchFamily="18" charset="0"/>
                <a:cs typeface="Times New Roman" pitchFamily="18" charset="0"/>
              </a:rPr>
              <a:t>listeNoms</a:t>
            </a:r>
            <a:r>
              <a:rPr kumimoji="0" lang="fr-FR" b="1"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(12, "Sans nom</a:t>
            </a:r>
            <a:r>
              <a:rPr kumimoji="0" lang="fr-FR" sz="1400" b="1"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a:t>
            </a:r>
            <a:r>
              <a:rPr kumimoji="0" lang="fr-FR" sz="1400" b="0"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 </a:t>
            </a:r>
            <a:r>
              <a:rPr kumimoji="0" lang="fr-FR" sz="1400" b="0" i="1" u="none" strike="noStrike" cap="none" normalizeH="0" baseline="0" dirty="0">
                <a:ln>
                  <a:noFill/>
                </a:ln>
                <a:solidFill>
                  <a:srgbClr val="408181"/>
                </a:solidFill>
                <a:effectLst/>
                <a:latin typeface="Times New Roman" pitchFamily="18" charset="0"/>
                <a:ea typeface="Times New Roman" pitchFamily="18" charset="0"/>
                <a:cs typeface="Times New Roman" pitchFamily="18" charset="0"/>
              </a:rPr>
              <a:t>//Crée un tableau de 12 strings valant toutes « Sans nom »</a:t>
            </a:r>
            <a:endParaRPr kumimoji="0" lang="fr-FR" sz="14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b="0"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On peut déclarer un tableau sans cases en ne mettant pas de parenthèses.</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b="1" i="0" u="none" strike="noStrike" cap="none" normalizeH="0" baseline="0" dirty="0" err="1">
                <a:ln>
                  <a:noFill/>
                </a:ln>
                <a:solidFill>
                  <a:srgbClr val="000000"/>
                </a:solidFill>
                <a:effectLst/>
                <a:latin typeface="Times New Roman" pitchFamily="18" charset="0"/>
                <a:ea typeface="Times New Roman" pitchFamily="18" charset="0"/>
                <a:cs typeface="Times New Roman" pitchFamily="18" charset="0"/>
              </a:rPr>
              <a:t>vector</a:t>
            </a:r>
            <a:r>
              <a:rPr kumimoji="0" lang="fr-FR" b="1"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&lt;double&gt; tableau; </a:t>
            </a:r>
            <a:r>
              <a:rPr kumimoji="0" lang="fr-FR" b="0" i="1" u="none" strike="noStrike" cap="none" normalizeH="0" baseline="0" dirty="0">
                <a:ln>
                  <a:noFill/>
                </a:ln>
                <a:solidFill>
                  <a:srgbClr val="408181"/>
                </a:solidFill>
                <a:effectLst/>
                <a:latin typeface="Times New Roman" pitchFamily="18" charset="0"/>
                <a:ea typeface="Times New Roman" pitchFamily="18" charset="0"/>
                <a:cs typeface="Times New Roman" pitchFamily="18" charset="0"/>
              </a:rPr>
              <a:t>//Crée un tableau de 0 nombre réel</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b="0"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Ce sont des tableaux dont la taille peut varier. On peut ajouter des cases par la suite. </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b="1"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Accéder aux éléments d'un tableau</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b="0"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On utilise les crochets. Réécrivez l'exemple précédent avec un </a:t>
            </a:r>
            <a:r>
              <a:rPr kumimoji="0" lang="fr-FR" b="1" i="0" u="none" strike="noStrike" cap="none" normalizeH="0" baseline="0" dirty="0" err="1">
                <a:ln>
                  <a:noFill/>
                </a:ln>
                <a:solidFill>
                  <a:srgbClr val="000000"/>
                </a:solidFill>
                <a:effectLst/>
                <a:latin typeface="Times New Roman" pitchFamily="18" charset="0"/>
                <a:ea typeface="Times New Roman" pitchFamily="18" charset="0"/>
                <a:cs typeface="Times New Roman" pitchFamily="18" charset="0"/>
              </a:rPr>
              <a:t>vector</a:t>
            </a:r>
            <a:r>
              <a:rPr kumimoji="0" lang="fr-FR" b="0"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b="1" i="0" u="none" strike="noStrike" cap="none" normalizeH="0" baseline="0" dirty="0" err="1">
                <a:ln>
                  <a:noFill/>
                </a:ln>
                <a:solidFill>
                  <a:srgbClr val="000000"/>
                </a:solidFill>
                <a:effectLst/>
                <a:latin typeface="Times New Roman" pitchFamily="18" charset="0"/>
                <a:ea typeface="Times New Roman" pitchFamily="18" charset="0"/>
                <a:cs typeface="Times New Roman" pitchFamily="18" charset="0"/>
              </a:rPr>
              <a:t>int</a:t>
            </a:r>
            <a:r>
              <a:rPr kumimoji="0" lang="fr-FR" b="1"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 </a:t>
            </a:r>
            <a:r>
              <a:rPr kumimoji="0" lang="fr-FR" b="1" i="0" u="none" strike="noStrike" cap="none" normalizeH="0" baseline="0" dirty="0" err="1">
                <a:ln>
                  <a:noFill/>
                </a:ln>
                <a:solidFill>
                  <a:srgbClr val="000000"/>
                </a:solidFill>
                <a:effectLst/>
                <a:latin typeface="Times New Roman" pitchFamily="18" charset="0"/>
                <a:ea typeface="Times New Roman" pitchFamily="18" charset="0"/>
                <a:cs typeface="Times New Roman" pitchFamily="18" charset="0"/>
              </a:rPr>
              <a:t>const</a:t>
            </a:r>
            <a:r>
              <a:rPr kumimoji="0" lang="fr-FR" b="1"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 </a:t>
            </a:r>
            <a:r>
              <a:rPr kumimoji="0" lang="fr-FR" b="1" i="0" u="none" strike="noStrike" cap="none" normalizeH="0" baseline="0" dirty="0" err="1">
                <a:ln>
                  <a:noFill/>
                </a:ln>
                <a:solidFill>
                  <a:srgbClr val="000000"/>
                </a:solidFill>
                <a:effectLst/>
                <a:latin typeface="Times New Roman" pitchFamily="18" charset="0"/>
                <a:ea typeface="Times New Roman" pitchFamily="18" charset="0"/>
                <a:cs typeface="Times New Roman" pitchFamily="18" charset="0"/>
              </a:rPr>
              <a:t>nombreMeilleursScores</a:t>
            </a:r>
            <a:r>
              <a:rPr kumimoji="0" lang="fr-FR" b="1"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(5);</a:t>
            </a:r>
            <a:r>
              <a:rPr kumimoji="0" lang="fr-FR" b="0"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 </a:t>
            </a:r>
            <a:r>
              <a:rPr kumimoji="0" lang="fr-FR" b="0" i="1" u="none" strike="noStrike" cap="none" normalizeH="0" baseline="0" dirty="0">
                <a:ln>
                  <a:noFill/>
                </a:ln>
                <a:solidFill>
                  <a:srgbClr val="408181"/>
                </a:solidFill>
                <a:effectLst/>
                <a:latin typeface="Times New Roman" pitchFamily="18" charset="0"/>
                <a:ea typeface="Times New Roman" pitchFamily="18" charset="0"/>
                <a:cs typeface="Times New Roman" pitchFamily="18" charset="0"/>
              </a:rPr>
              <a:t>//La taille du tableau</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b="1" i="0" u="none" strike="noStrike" cap="none" normalizeH="0" baseline="0" dirty="0" err="1">
                <a:ln>
                  <a:noFill/>
                </a:ln>
                <a:solidFill>
                  <a:srgbClr val="000000"/>
                </a:solidFill>
                <a:effectLst/>
                <a:latin typeface="Times New Roman" pitchFamily="18" charset="0"/>
                <a:ea typeface="Times New Roman" pitchFamily="18" charset="0"/>
                <a:cs typeface="Times New Roman" pitchFamily="18" charset="0"/>
              </a:rPr>
              <a:t>vector</a:t>
            </a:r>
            <a:r>
              <a:rPr kumimoji="0" lang="fr-FR" b="1"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&lt;</a:t>
            </a:r>
            <a:r>
              <a:rPr kumimoji="0" lang="fr-FR" b="1" i="0" u="none" strike="noStrike" cap="none" normalizeH="0" baseline="0" dirty="0" err="1">
                <a:ln>
                  <a:noFill/>
                </a:ln>
                <a:solidFill>
                  <a:srgbClr val="000000"/>
                </a:solidFill>
                <a:effectLst/>
                <a:latin typeface="Times New Roman" pitchFamily="18" charset="0"/>
                <a:ea typeface="Times New Roman" pitchFamily="18" charset="0"/>
                <a:cs typeface="Times New Roman" pitchFamily="18" charset="0"/>
              </a:rPr>
              <a:t>int</a:t>
            </a:r>
            <a:r>
              <a:rPr kumimoji="0" lang="fr-FR" b="1"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&gt; </a:t>
            </a:r>
            <a:r>
              <a:rPr kumimoji="0" lang="fr-FR" b="1" i="0" u="none" strike="noStrike" cap="none" normalizeH="0" baseline="0" dirty="0" err="1">
                <a:ln>
                  <a:noFill/>
                </a:ln>
                <a:solidFill>
                  <a:srgbClr val="000000"/>
                </a:solidFill>
                <a:effectLst/>
                <a:latin typeface="Times New Roman" pitchFamily="18" charset="0"/>
                <a:ea typeface="Times New Roman" pitchFamily="18" charset="0"/>
                <a:cs typeface="Times New Roman" pitchFamily="18" charset="0"/>
              </a:rPr>
              <a:t>meilleursScores</a:t>
            </a:r>
            <a:r>
              <a:rPr kumimoji="0" lang="fr-FR" b="1"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a:t>
            </a:r>
            <a:r>
              <a:rPr kumimoji="0" lang="fr-FR" b="1" i="0" u="none" strike="noStrike" cap="none" normalizeH="0" baseline="0" dirty="0" err="1">
                <a:ln>
                  <a:noFill/>
                </a:ln>
                <a:solidFill>
                  <a:srgbClr val="000000"/>
                </a:solidFill>
                <a:effectLst/>
                <a:latin typeface="Times New Roman" pitchFamily="18" charset="0"/>
                <a:ea typeface="Times New Roman" pitchFamily="18" charset="0"/>
                <a:cs typeface="Times New Roman" pitchFamily="18" charset="0"/>
              </a:rPr>
              <a:t>nombreMeilleursScores</a:t>
            </a:r>
            <a:r>
              <a:rPr kumimoji="0" lang="fr-FR" b="1"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a:t>
            </a:r>
            <a:r>
              <a:rPr kumimoji="0" lang="fr-FR" b="0"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 </a:t>
            </a:r>
            <a:r>
              <a:rPr kumimoji="0" lang="fr-FR" b="0" i="1" u="none" strike="noStrike" cap="none" normalizeH="0" baseline="0" dirty="0">
                <a:ln>
                  <a:noFill/>
                </a:ln>
                <a:solidFill>
                  <a:srgbClr val="408181"/>
                </a:solidFill>
                <a:effectLst/>
                <a:latin typeface="Times New Roman" pitchFamily="18" charset="0"/>
                <a:ea typeface="Times New Roman" pitchFamily="18" charset="0"/>
                <a:cs typeface="Times New Roman" pitchFamily="18" charset="0"/>
              </a:rPr>
              <a:t>//Déclaration du tableau</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b="1" i="0" u="none" strike="noStrike" cap="none" normalizeH="0" baseline="0" dirty="0" err="1">
                <a:ln>
                  <a:noFill/>
                </a:ln>
                <a:solidFill>
                  <a:srgbClr val="000000"/>
                </a:solidFill>
                <a:effectLst/>
                <a:latin typeface="Times New Roman" pitchFamily="18" charset="0"/>
                <a:ea typeface="Times New Roman" pitchFamily="18" charset="0"/>
                <a:cs typeface="Times New Roman" pitchFamily="18" charset="0"/>
              </a:rPr>
              <a:t>meilleursScores</a:t>
            </a:r>
            <a:r>
              <a:rPr kumimoji="0" lang="fr-FR" b="1"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[0] = 118218;</a:t>
            </a:r>
            <a:r>
              <a:rPr kumimoji="0" lang="fr-FR" b="0"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 </a:t>
            </a:r>
            <a:r>
              <a:rPr kumimoji="0" lang="fr-FR" b="0" i="1" u="none" strike="noStrike" cap="none" normalizeH="0" baseline="0" dirty="0">
                <a:ln>
                  <a:noFill/>
                </a:ln>
                <a:solidFill>
                  <a:srgbClr val="408181"/>
                </a:solidFill>
                <a:effectLst/>
                <a:latin typeface="Times New Roman" pitchFamily="18" charset="0"/>
                <a:ea typeface="Times New Roman" pitchFamily="18" charset="0"/>
                <a:cs typeface="Times New Roman" pitchFamily="18" charset="0"/>
              </a:rPr>
              <a:t>//Remplissage de la première case</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b="1" i="0" u="none" strike="noStrike" cap="none" normalizeH="0" baseline="0" dirty="0" err="1">
                <a:ln>
                  <a:noFill/>
                </a:ln>
                <a:solidFill>
                  <a:srgbClr val="000000"/>
                </a:solidFill>
                <a:effectLst/>
                <a:latin typeface="Times New Roman" pitchFamily="18" charset="0"/>
                <a:ea typeface="Times New Roman" pitchFamily="18" charset="0"/>
                <a:cs typeface="Times New Roman" pitchFamily="18" charset="0"/>
              </a:rPr>
              <a:t>meilleursScores</a:t>
            </a:r>
            <a:r>
              <a:rPr kumimoji="0" lang="fr-FR" b="1"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[1] = 100432;</a:t>
            </a:r>
            <a:r>
              <a:rPr kumimoji="0" lang="fr-FR" b="0"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 </a:t>
            </a:r>
            <a:r>
              <a:rPr kumimoji="0" lang="fr-FR" b="0" i="1" u="none" strike="noStrike" cap="none" normalizeH="0" baseline="0" dirty="0">
                <a:ln>
                  <a:noFill/>
                </a:ln>
                <a:solidFill>
                  <a:srgbClr val="408181"/>
                </a:solidFill>
                <a:effectLst/>
                <a:latin typeface="Times New Roman" pitchFamily="18" charset="0"/>
                <a:ea typeface="Times New Roman" pitchFamily="18" charset="0"/>
                <a:cs typeface="Times New Roman" pitchFamily="18" charset="0"/>
              </a:rPr>
              <a:t>//Remplissage de la deuxième case</a:t>
            </a:r>
          </a:p>
          <a:p>
            <a:r>
              <a:rPr lang="fr-FR" b="1" dirty="0" err="1">
                <a:latin typeface="Times New Roman" pitchFamily="18" charset="0"/>
                <a:cs typeface="Times New Roman" pitchFamily="18" charset="0"/>
              </a:rPr>
              <a:t>meilleursScores</a:t>
            </a:r>
            <a:r>
              <a:rPr lang="fr-FR" b="1" dirty="0">
                <a:latin typeface="Times New Roman" pitchFamily="18" charset="0"/>
                <a:cs typeface="Times New Roman" pitchFamily="18" charset="0"/>
              </a:rPr>
              <a:t>[2] = 87347;</a:t>
            </a:r>
            <a:r>
              <a:rPr lang="fr-FR" dirty="0">
                <a:latin typeface="Times New Roman" pitchFamily="18" charset="0"/>
                <a:cs typeface="Times New Roman" pitchFamily="18" charset="0"/>
              </a:rPr>
              <a:t> </a:t>
            </a:r>
            <a:r>
              <a:rPr lang="fr-FR" i="1" dirty="0">
                <a:latin typeface="Times New Roman" pitchFamily="18" charset="0"/>
                <a:cs typeface="Times New Roman" pitchFamily="18" charset="0"/>
              </a:rPr>
              <a:t>//Remplissage de la troisième case</a:t>
            </a:r>
            <a:endParaRPr lang="fr-FR" dirty="0">
              <a:latin typeface="Times New Roman" pitchFamily="18" charset="0"/>
              <a:cs typeface="Times New Roman" pitchFamily="18" charset="0"/>
            </a:endParaRPr>
          </a:p>
          <a:p>
            <a:r>
              <a:rPr lang="fr-FR" b="1" dirty="0" err="1">
                <a:latin typeface="Times New Roman" pitchFamily="18" charset="0"/>
                <a:cs typeface="Times New Roman" pitchFamily="18" charset="0"/>
              </a:rPr>
              <a:t>meilleursScores</a:t>
            </a:r>
            <a:r>
              <a:rPr lang="fr-FR" b="1" dirty="0">
                <a:latin typeface="Times New Roman" pitchFamily="18" charset="0"/>
                <a:cs typeface="Times New Roman" pitchFamily="18" charset="0"/>
              </a:rPr>
              <a:t>[3] = 64523;</a:t>
            </a:r>
            <a:r>
              <a:rPr lang="fr-FR" dirty="0">
                <a:latin typeface="Times New Roman" pitchFamily="18" charset="0"/>
                <a:cs typeface="Times New Roman" pitchFamily="18" charset="0"/>
              </a:rPr>
              <a:t> </a:t>
            </a:r>
            <a:r>
              <a:rPr lang="fr-FR" i="1" dirty="0">
                <a:latin typeface="Times New Roman" pitchFamily="18" charset="0"/>
                <a:cs typeface="Times New Roman" pitchFamily="18" charset="0"/>
              </a:rPr>
              <a:t>//Remplissage de la quatrième case</a:t>
            </a:r>
            <a:endParaRPr lang="fr-FR" dirty="0">
              <a:latin typeface="Times New Roman" pitchFamily="18" charset="0"/>
              <a:cs typeface="Times New Roman" pitchFamily="18" charset="0"/>
            </a:endParaRPr>
          </a:p>
          <a:p>
            <a:r>
              <a:rPr lang="fr-FR" b="1" dirty="0" err="1">
                <a:latin typeface="Times New Roman" pitchFamily="18" charset="0"/>
                <a:cs typeface="Times New Roman" pitchFamily="18" charset="0"/>
              </a:rPr>
              <a:t>meilleursScores</a:t>
            </a:r>
            <a:r>
              <a:rPr lang="fr-FR" b="1" dirty="0">
                <a:latin typeface="Times New Roman" pitchFamily="18" charset="0"/>
                <a:cs typeface="Times New Roman" pitchFamily="18" charset="0"/>
              </a:rPr>
              <a:t>[4] = 31415;</a:t>
            </a:r>
            <a:r>
              <a:rPr lang="fr-FR" dirty="0">
                <a:latin typeface="Times New Roman" pitchFamily="18" charset="0"/>
                <a:cs typeface="Times New Roman" pitchFamily="18" charset="0"/>
              </a:rPr>
              <a:t> </a:t>
            </a:r>
            <a:r>
              <a:rPr lang="fr-FR" i="1" dirty="0">
                <a:latin typeface="Times New Roman" pitchFamily="18" charset="0"/>
                <a:cs typeface="Times New Roman" pitchFamily="18" charset="0"/>
              </a:rPr>
              <a:t>//Remplissage de la cinquième case</a:t>
            </a:r>
            <a:endParaRPr lang="fr-FR" dirty="0">
              <a:latin typeface="Times New Roman" pitchFamily="18" charset="0"/>
              <a:cs typeface="Times New Roman"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6E8258A7-CA86-481B-9088-7761BD1AC277}" type="slidenum">
              <a:rPr lang="fr-FR" smtClean="0"/>
              <a:pPr/>
              <a:t>27</a:t>
            </a:fld>
            <a:endParaRPr lang="fr-FR"/>
          </a:p>
        </p:txBody>
      </p:sp>
      <p:sp>
        <p:nvSpPr>
          <p:cNvPr id="120833" name="Rectangle 1"/>
          <p:cNvSpPr>
            <a:spLocks noChangeArrowheads="1"/>
          </p:cNvSpPr>
          <p:nvPr/>
        </p:nvSpPr>
        <p:spPr bwMode="auto">
          <a:xfrm>
            <a:off x="0" y="78187"/>
            <a:ext cx="9144000" cy="674030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600" i="0" u="sng"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Changer la taille</a:t>
            </a:r>
            <a:endParaRPr kumimoji="0" lang="fr-FR" sz="1600" i="0" u="sng" strike="noStrike" cap="none" normalizeH="0" baseline="0" dirty="0">
              <a:ln>
                <a:noFill/>
              </a:ln>
              <a:solidFill>
                <a:schemeClr val="tx1"/>
              </a:solidFill>
              <a:effectLst/>
              <a:latin typeface="Times New Roman" pitchFamily="18" charset="0"/>
              <a:cs typeface="Times New Roman" pitchFamily="18" charset="0"/>
            </a:endParaRPr>
          </a:p>
          <a:p>
            <a:pPr lvl="0" eaLnBrk="0" fontAlgn="base" hangingPunct="0">
              <a:spcBef>
                <a:spcPct val="0"/>
              </a:spcBef>
              <a:spcAft>
                <a:spcPct val="0"/>
              </a:spcAft>
            </a:pPr>
            <a:r>
              <a:rPr lang="fr-FR" sz="1600" dirty="0">
                <a:solidFill>
                  <a:srgbClr val="000000"/>
                </a:solidFill>
                <a:latin typeface="Times New Roman" pitchFamily="18" charset="0"/>
                <a:ea typeface="Times New Roman" pitchFamily="18" charset="0"/>
                <a:cs typeface="Times New Roman" pitchFamily="18" charset="0"/>
              </a:rPr>
              <a:t>La fonction </a:t>
            </a:r>
            <a:r>
              <a:rPr lang="fr-FR" sz="1600" b="1" dirty="0" err="1">
                <a:solidFill>
                  <a:srgbClr val="000000"/>
                </a:solidFill>
                <a:latin typeface="Times New Roman" pitchFamily="18" charset="0"/>
                <a:ea typeface="Times New Roman" pitchFamily="18" charset="0"/>
                <a:cs typeface="Times New Roman" pitchFamily="18" charset="0"/>
              </a:rPr>
              <a:t>push_back</a:t>
            </a:r>
            <a:r>
              <a:rPr lang="fr-FR" sz="1600" b="1" dirty="0">
                <a:solidFill>
                  <a:srgbClr val="000000"/>
                </a:solidFill>
                <a:latin typeface="Times New Roman" pitchFamily="18" charset="0"/>
                <a:ea typeface="Times New Roman" pitchFamily="18" charset="0"/>
                <a:cs typeface="Times New Roman" pitchFamily="18" charset="0"/>
              </a:rPr>
              <a:t>() </a:t>
            </a:r>
            <a:r>
              <a:rPr lang="fr-FR" sz="1600" dirty="0">
                <a:solidFill>
                  <a:srgbClr val="000000"/>
                </a:solidFill>
                <a:latin typeface="Times New Roman" pitchFamily="18" charset="0"/>
                <a:ea typeface="Times New Roman" pitchFamily="18" charset="0"/>
                <a:cs typeface="Times New Roman" pitchFamily="18" charset="0"/>
              </a:rPr>
              <a:t> f</a:t>
            </a:r>
            <a:r>
              <a:rPr kumimoji="0" lang="fr-FR" sz="1600" b="0"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ait varier la taille d'un tableau en ajoutant des cases à la fin d'un tableau.</a:t>
            </a:r>
            <a:endParaRPr kumimoji="0" lang="fr-FR" sz="16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sz="1600" b="1" i="0" u="none" strike="noStrike" cap="none" normalizeH="0" baseline="0" dirty="0" err="1">
                <a:ln>
                  <a:noFill/>
                </a:ln>
                <a:solidFill>
                  <a:srgbClr val="000000"/>
                </a:solidFill>
                <a:effectLst/>
                <a:latin typeface="Times New Roman" pitchFamily="18" charset="0"/>
                <a:ea typeface="Times New Roman" pitchFamily="18" charset="0"/>
                <a:cs typeface="Times New Roman" pitchFamily="18" charset="0"/>
              </a:rPr>
              <a:t>vector</a:t>
            </a:r>
            <a:r>
              <a:rPr kumimoji="0" lang="fr-FR" sz="1600" b="1"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&lt;</a:t>
            </a:r>
            <a:r>
              <a:rPr kumimoji="0" lang="fr-FR" sz="1600" b="1" i="0" u="none" strike="noStrike" cap="none" normalizeH="0" baseline="0" dirty="0" err="1">
                <a:ln>
                  <a:noFill/>
                </a:ln>
                <a:solidFill>
                  <a:srgbClr val="000000"/>
                </a:solidFill>
                <a:effectLst/>
                <a:latin typeface="Times New Roman" pitchFamily="18" charset="0"/>
                <a:ea typeface="Times New Roman" pitchFamily="18" charset="0"/>
                <a:cs typeface="Times New Roman" pitchFamily="18" charset="0"/>
              </a:rPr>
              <a:t>int</a:t>
            </a:r>
            <a:r>
              <a:rPr kumimoji="0" lang="fr-FR" sz="1600" b="1"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&gt; tableau(3,2);</a:t>
            </a:r>
            <a:r>
              <a:rPr kumimoji="0" lang="fr-FR" sz="1600" b="0"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 </a:t>
            </a:r>
            <a:r>
              <a:rPr kumimoji="0" lang="fr-FR" sz="1600" b="0" i="1" u="none" strike="noStrike" cap="none" normalizeH="0" baseline="0" dirty="0">
                <a:ln>
                  <a:noFill/>
                </a:ln>
                <a:solidFill>
                  <a:srgbClr val="408181"/>
                </a:solidFill>
                <a:effectLst/>
                <a:latin typeface="Times New Roman" pitchFamily="18" charset="0"/>
                <a:ea typeface="Times New Roman" pitchFamily="18" charset="0"/>
                <a:cs typeface="Times New Roman" pitchFamily="18" charset="0"/>
              </a:rPr>
              <a:t>//Un tableau de 3 entiers valant tous 2</a:t>
            </a:r>
            <a:endParaRPr kumimoji="0" lang="fr-FR" sz="16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sz="1600" b="1"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tableau.</a:t>
            </a:r>
            <a:r>
              <a:rPr kumimoji="0" lang="fr-FR" sz="1600" b="1" i="0" u="none" strike="noStrike" cap="none" normalizeH="0" baseline="0" dirty="0" err="1">
                <a:ln>
                  <a:noFill/>
                </a:ln>
                <a:solidFill>
                  <a:srgbClr val="000000"/>
                </a:solidFill>
                <a:effectLst/>
                <a:latin typeface="Times New Roman" pitchFamily="18" charset="0"/>
                <a:ea typeface="Times New Roman" pitchFamily="18" charset="0"/>
                <a:cs typeface="Times New Roman" pitchFamily="18" charset="0"/>
              </a:rPr>
              <a:t>push_back</a:t>
            </a:r>
            <a:r>
              <a:rPr kumimoji="0" lang="fr-FR" sz="1600" b="1"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a:t>
            </a:r>
            <a:r>
              <a:rPr kumimoji="0" lang="fr-FR" sz="1600" b="1" i="0" u="none" strike="noStrike" cap="none" normalizeH="0" baseline="0" dirty="0">
                <a:ln>
                  <a:noFill/>
                </a:ln>
                <a:solidFill>
                  <a:srgbClr val="666666"/>
                </a:solidFill>
                <a:effectLst/>
                <a:latin typeface="Times New Roman" pitchFamily="18" charset="0"/>
                <a:ea typeface="Times New Roman" pitchFamily="18" charset="0"/>
                <a:cs typeface="Times New Roman" pitchFamily="18" charset="0"/>
              </a:rPr>
              <a:t>8</a:t>
            </a:r>
            <a:r>
              <a:rPr kumimoji="0" lang="fr-FR" sz="1600" b="1"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a:t>
            </a:r>
            <a:r>
              <a:rPr kumimoji="0" lang="fr-FR" sz="1600" b="0"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 </a:t>
            </a:r>
            <a:r>
              <a:rPr kumimoji="0" lang="fr-FR" sz="1600" b="0" i="1" u="none" strike="noStrike" cap="none" normalizeH="0" baseline="0" dirty="0">
                <a:ln>
                  <a:noFill/>
                </a:ln>
                <a:solidFill>
                  <a:srgbClr val="408181"/>
                </a:solidFill>
                <a:effectLst/>
                <a:latin typeface="Times New Roman" pitchFamily="18" charset="0"/>
                <a:ea typeface="Times New Roman" pitchFamily="18" charset="0"/>
                <a:cs typeface="Times New Roman" pitchFamily="18" charset="0"/>
              </a:rPr>
              <a:t>//On ajoute une 4ème case qui contient la valeur 8</a:t>
            </a:r>
            <a:endParaRPr kumimoji="0" lang="fr-FR" sz="16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sz="1600" b="1"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tableau.</a:t>
            </a:r>
            <a:r>
              <a:rPr kumimoji="0" lang="fr-FR" sz="1600" b="1" i="0" u="none" strike="noStrike" cap="none" normalizeH="0" baseline="0" dirty="0" err="1">
                <a:ln>
                  <a:noFill/>
                </a:ln>
                <a:solidFill>
                  <a:srgbClr val="000000"/>
                </a:solidFill>
                <a:effectLst/>
                <a:latin typeface="Times New Roman" pitchFamily="18" charset="0"/>
                <a:ea typeface="Times New Roman" pitchFamily="18" charset="0"/>
                <a:cs typeface="Times New Roman" pitchFamily="18" charset="0"/>
              </a:rPr>
              <a:t>push_back</a:t>
            </a:r>
            <a:r>
              <a:rPr kumimoji="0" lang="fr-FR" sz="1600" b="1"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a:t>
            </a:r>
            <a:r>
              <a:rPr kumimoji="0" lang="fr-FR" sz="1600" b="1" i="0" u="none" strike="noStrike" cap="none" normalizeH="0" baseline="0" dirty="0">
                <a:ln>
                  <a:noFill/>
                </a:ln>
                <a:solidFill>
                  <a:srgbClr val="666666"/>
                </a:solidFill>
                <a:effectLst/>
                <a:latin typeface="Times New Roman" pitchFamily="18" charset="0"/>
                <a:ea typeface="Times New Roman" pitchFamily="18" charset="0"/>
                <a:cs typeface="Times New Roman" pitchFamily="18" charset="0"/>
              </a:rPr>
              <a:t>7</a:t>
            </a:r>
            <a:r>
              <a:rPr kumimoji="0" lang="fr-FR" sz="1600" b="1"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a:t>
            </a:r>
            <a:r>
              <a:rPr kumimoji="0" lang="fr-FR" sz="1600" b="0"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 </a:t>
            </a:r>
            <a:r>
              <a:rPr kumimoji="0" lang="fr-FR" sz="1600" b="0" i="1" u="none" strike="noStrike" cap="none" normalizeH="0" baseline="0" dirty="0">
                <a:ln>
                  <a:noFill/>
                </a:ln>
                <a:solidFill>
                  <a:srgbClr val="408181"/>
                </a:solidFill>
                <a:effectLst/>
                <a:latin typeface="Times New Roman" pitchFamily="18" charset="0"/>
                <a:ea typeface="Times New Roman" pitchFamily="18" charset="0"/>
                <a:cs typeface="Times New Roman" pitchFamily="18" charset="0"/>
              </a:rPr>
              <a:t>//On ajoute une 5ème case qui contient la valeur 7</a:t>
            </a:r>
            <a:endParaRPr kumimoji="0" lang="fr-FR" sz="16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sz="1600" b="1"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tableau.</a:t>
            </a:r>
            <a:r>
              <a:rPr kumimoji="0" lang="fr-FR" sz="1600" b="1" i="0" u="none" strike="noStrike" cap="none" normalizeH="0" baseline="0" dirty="0" err="1">
                <a:ln>
                  <a:noFill/>
                </a:ln>
                <a:solidFill>
                  <a:srgbClr val="000000"/>
                </a:solidFill>
                <a:effectLst/>
                <a:latin typeface="Times New Roman" pitchFamily="18" charset="0"/>
                <a:ea typeface="Times New Roman" pitchFamily="18" charset="0"/>
                <a:cs typeface="Times New Roman" pitchFamily="18" charset="0"/>
              </a:rPr>
              <a:t>push_back</a:t>
            </a:r>
            <a:r>
              <a:rPr kumimoji="0" lang="fr-FR" sz="1600" b="1"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a:t>
            </a:r>
            <a:r>
              <a:rPr kumimoji="0" lang="fr-FR" sz="1600" b="1" i="0" u="none" strike="noStrike" cap="none" normalizeH="0" baseline="0" dirty="0">
                <a:ln>
                  <a:noFill/>
                </a:ln>
                <a:solidFill>
                  <a:srgbClr val="666666"/>
                </a:solidFill>
                <a:effectLst/>
                <a:latin typeface="Times New Roman" pitchFamily="18" charset="0"/>
                <a:ea typeface="Times New Roman" pitchFamily="18" charset="0"/>
                <a:cs typeface="Times New Roman" pitchFamily="18" charset="0"/>
              </a:rPr>
              <a:t>14</a:t>
            </a:r>
            <a:r>
              <a:rPr kumimoji="0" lang="fr-FR" sz="1600" b="1"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a:t>
            </a:r>
            <a:endParaRPr kumimoji="0" lang="fr-FR" sz="1600" b="1" u="none" strike="noStrike" cap="none" normalizeH="0" baseline="0" dirty="0">
              <a:ln>
                <a:noFill/>
              </a:ln>
              <a:solidFill>
                <a:schemeClr val="tx1"/>
              </a:solidFill>
              <a:effectLst/>
              <a:latin typeface="Times New Roman" pitchFamily="18" charset="0"/>
              <a:cs typeface="Times New Roman" pitchFamily="18" charset="0"/>
            </a:endParaRPr>
          </a:p>
          <a:p>
            <a:pPr lvl="0" eaLnBrk="0" fontAlgn="base" hangingPunct="0">
              <a:spcBef>
                <a:spcPct val="0"/>
              </a:spcBef>
              <a:spcAft>
                <a:spcPct val="0"/>
              </a:spcAft>
            </a:pPr>
            <a:r>
              <a:rPr lang="fr-FR" sz="1600" dirty="0">
                <a:solidFill>
                  <a:srgbClr val="000000"/>
                </a:solidFill>
                <a:latin typeface="Times New Roman" pitchFamily="18" charset="0"/>
                <a:ea typeface="Times New Roman" pitchFamily="18" charset="0"/>
                <a:cs typeface="Times New Roman" pitchFamily="18" charset="0"/>
              </a:rPr>
              <a:t>La fonction </a:t>
            </a:r>
            <a:r>
              <a:rPr lang="fr-FR" sz="1600" b="1" dirty="0" err="1">
                <a:solidFill>
                  <a:srgbClr val="000000"/>
                </a:solidFill>
                <a:latin typeface="Times New Roman" pitchFamily="18" charset="0"/>
                <a:ea typeface="Times New Roman" pitchFamily="18" charset="0"/>
                <a:cs typeface="Times New Roman" pitchFamily="18" charset="0"/>
              </a:rPr>
              <a:t>pop_back</a:t>
            </a:r>
            <a:r>
              <a:rPr lang="fr-FR" sz="1600" b="1" dirty="0">
                <a:solidFill>
                  <a:srgbClr val="000000"/>
                </a:solidFill>
                <a:latin typeface="Times New Roman" pitchFamily="18" charset="0"/>
                <a:ea typeface="Times New Roman" pitchFamily="18" charset="0"/>
                <a:cs typeface="Times New Roman" pitchFamily="18" charset="0"/>
              </a:rPr>
              <a:t>()</a:t>
            </a:r>
            <a:r>
              <a:rPr lang="fr-FR" sz="1600" dirty="0">
                <a:solidFill>
                  <a:srgbClr val="000000"/>
                </a:solidFill>
                <a:latin typeface="Times New Roman" pitchFamily="18" charset="0"/>
                <a:ea typeface="Times New Roman" pitchFamily="18" charset="0"/>
                <a:cs typeface="Times New Roman" pitchFamily="18" charset="0"/>
              </a:rPr>
              <a:t> supprime </a:t>
            </a:r>
            <a:r>
              <a:rPr kumimoji="0" lang="fr-FR" sz="1600" b="0"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la dernière case d'un tableau.</a:t>
            </a:r>
            <a:endParaRPr kumimoji="0" lang="fr-FR" sz="16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sz="1600" b="1" i="0" u="none" strike="noStrike" cap="none" normalizeH="0" baseline="0" dirty="0" err="1">
                <a:ln>
                  <a:noFill/>
                </a:ln>
                <a:solidFill>
                  <a:srgbClr val="000000"/>
                </a:solidFill>
                <a:effectLst/>
                <a:latin typeface="Times New Roman" pitchFamily="18" charset="0"/>
                <a:ea typeface="Times New Roman" pitchFamily="18" charset="0"/>
                <a:cs typeface="Times New Roman" pitchFamily="18" charset="0"/>
              </a:rPr>
              <a:t>vector</a:t>
            </a:r>
            <a:r>
              <a:rPr kumimoji="0" lang="fr-FR" sz="1600" b="1" i="0" u="none" strike="noStrike" cap="none" normalizeH="0" baseline="0" dirty="0">
                <a:ln>
                  <a:noFill/>
                </a:ln>
                <a:solidFill>
                  <a:srgbClr val="666666"/>
                </a:solidFill>
                <a:effectLst/>
                <a:latin typeface="Times New Roman" pitchFamily="18" charset="0"/>
                <a:ea typeface="Times New Roman" pitchFamily="18" charset="0"/>
                <a:cs typeface="Times New Roman" pitchFamily="18" charset="0"/>
              </a:rPr>
              <a:t>&lt;</a:t>
            </a:r>
            <a:r>
              <a:rPr kumimoji="0" lang="fr-FR" sz="1600" b="1" i="0" u="none" strike="noStrike" cap="none" normalizeH="0" baseline="0" dirty="0" err="1">
                <a:ln>
                  <a:noFill/>
                </a:ln>
                <a:solidFill>
                  <a:srgbClr val="B10040"/>
                </a:solidFill>
                <a:effectLst/>
                <a:latin typeface="Times New Roman" pitchFamily="18" charset="0"/>
                <a:ea typeface="Times New Roman" pitchFamily="18" charset="0"/>
                <a:cs typeface="Times New Roman" pitchFamily="18" charset="0"/>
              </a:rPr>
              <a:t>int</a:t>
            </a:r>
            <a:r>
              <a:rPr kumimoji="0" lang="fr-FR" sz="1600" b="1" i="0" u="none" strike="noStrike" cap="none" normalizeH="0" baseline="0" dirty="0">
                <a:ln>
                  <a:noFill/>
                </a:ln>
                <a:solidFill>
                  <a:srgbClr val="666666"/>
                </a:solidFill>
                <a:effectLst/>
                <a:latin typeface="Times New Roman" pitchFamily="18" charset="0"/>
                <a:ea typeface="Times New Roman" pitchFamily="18" charset="0"/>
                <a:cs typeface="Times New Roman" pitchFamily="18" charset="0"/>
              </a:rPr>
              <a:t>&gt; </a:t>
            </a:r>
            <a:r>
              <a:rPr kumimoji="0" lang="fr-FR" sz="1600" b="1"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tableau(</a:t>
            </a:r>
            <a:r>
              <a:rPr kumimoji="0" lang="fr-FR" sz="1600" b="1" i="0" u="none" strike="noStrike" cap="none" normalizeH="0" baseline="0" dirty="0">
                <a:ln>
                  <a:noFill/>
                </a:ln>
                <a:solidFill>
                  <a:srgbClr val="666666"/>
                </a:solidFill>
                <a:effectLst/>
                <a:latin typeface="Times New Roman" pitchFamily="18" charset="0"/>
                <a:ea typeface="Times New Roman" pitchFamily="18" charset="0"/>
                <a:cs typeface="Times New Roman" pitchFamily="18" charset="0"/>
              </a:rPr>
              <a:t>3</a:t>
            </a:r>
            <a:r>
              <a:rPr kumimoji="0" lang="fr-FR" sz="1600" b="1"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a:t>
            </a:r>
            <a:r>
              <a:rPr kumimoji="0" lang="fr-FR" sz="1600" b="1" i="0" u="none" strike="noStrike" cap="none" normalizeH="0" baseline="0" dirty="0">
                <a:ln>
                  <a:noFill/>
                </a:ln>
                <a:solidFill>
                  <a:srgbClr val="666666"/>
                </a:solidFill>
                <a:effectLst/>
                <a:latin typeface="Times New Roman" pitchFamily="18" charset="0"/>
                <a:ea typeface="Times New Roman" pitchFamily="18" charset="0"/>
                <a:cs typeface="Times New Roman" pitchFamily="18" charset="0"/>
              </a:rPr>
              <a:t>2</a:t>
            </a:r>
            <a:r>
              <a:rPr kumimoji="0" lang="fr-FR" sz="1600" b="1"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 </a:t>
            </a:r>
            <a:r>
              <a:rPr kumimoji="0" lang="fr-FR" sz="1600" b="0" i="1" u="none" strike="noStrike" cap="none" normalizeH="0" baseline="0" dirty="0">
                <a:ln>
                  <a:noFill/>
                </a:ln>
                <a:solidFill>
                  <a:srgbClr val="408181"/>
                </a:solidFill>
                <a:effectLst/>
                <a:latin typeface="Times New Roman" pitchFamily="18" charset="0"/>
                <a:ea typeface="Times New Roman" pitchFamily="18" charset="0"/>
                <a:cs typeface="Times New Roman" pitchFamily="18" charset="0"/>
              </a:rPr>
              <a:t>//Un tableau de 3 entiers valant tous 2</a:t>
            </a:r>
            <a:endParaRPr kumimoji="0" lang="fr-FR" sz="16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sz="1600" b="1"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tableau.</a:t>
            </a:r>
            <a:r>
              <a:rPr kumimoji="0" lang="fr-FR" sz="1600" b="1" i="0" u="none" strike="noStrike" cap="none" normalizeH="0" baseline="0" dirty="0" err="1">
                <a:ln>
                  <a:noFill/>
                </a:ln>
                <a:solidFill>
                  <a:srgbClr val="000000"/>
                </a:solidFill>
                <a:effectLst/>
                <a:latin typeface="Times New Roman" pitchFamily="18" charset="0"/>
                <a:ea typeface="Times New Roman" pitchFamily="18" charset="0"/>
                <a:cs typeface="Times New Roman" pitchFamily="18" charset="0"/>
              </a:rPr>
              <a:t>pop_back</a:t>
            </a:r>
            <a:r>
              <a:rPr kumimoji="0" lang="fr-FR" sz="1600" b="1"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 </a:t>
            </a:r>
            <a:r>
              <a:rPr kumimoji="0" lang="fr-FR" sz="1600" b="0" i="1" u="none" strike="noStrike" cap="none" normalizeH="0" baseline="0" dirty="0">
                <a:ln>
                  <a:noFill/>
                </a:ln>
                <a:solidFill>
                  <a:srgbClr val="408181"/>
                </a:solidFill>
                <a:effectLst/>
                <a:latin typeface="Times New Roman" pitchFamily="18" charset="0"/>
                <a:ea typeface="Times New Roman" pitchFamily="18" charset="0"/>
                <a:cs typeface="Times New Roman" pitchFamily="18" charset="0"/>
              </a:rPr>
              <a:t>//Il reste 2 cases</a:t>
            </a:r>
            <a:endParaRPr kumimoji="0" lang="fr-FR" sz="16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sz="1600" b="1"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tableau.</a:t>
            </a:r>
            <a:r>
              <a:rPr kumimoji="0" lang="fr-FR" sz="1600" b="1" i="0" u="none" strike="noStrike" cap="none" normalizeH="0" baseline="0" dirty="0" err="1">
                <a:ln>
                  <a:noFill/>
                </a:ln>
                <a:solidFill>
                  <a:srgbClr val="000000"/>
                </a:solidFill>
                <a:effectLst/>
                <a:latin typeface="Times New Roman" pitchFamily="18" charset="0"/>
                <a:ea typeface="Times New Roman" pitchFamily="18" charset="0"/>
                <a:cs typeface="Times New Roman" pitchFamily="18" charset="0"/>
              </a:rPr>
              <a:t>pop_back</a:t>
            </a:r>
            <a:r>
              <a:rPr kumimoji="0" lang="fr-FR" sz="1600" b="1"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 </a:t>
            </a:r>
            <a:r>
              <a:rPr kumimoji="0" lang="fr-FR" sz="1600" b="0" i="1" u="none" strike="noStrike" cap="none" normalizeH="0" baseline="0" dirty="0">
                <a:ln>
                  <a:noFill/>
                </a:ln>
                <a:solidFill>
                  <a:srgbClr val="408181"/>
                </a:solidFill>
                <a:effectLst/>
                <a:latin typeface="Times New Roman" pitchFamily="18" charset="0"/>
                <a:ea typeface="Times New Roman" pitchFamily="18" charset="0"/>
                <a:cs typeface="Times New Roman" pitchFamily="18" charset="0"/>
              </a:rPr>
              <a:t>/Il reste 1 case</a:t>
            </a:r>
            <a:endParaRPr kumimoji="0" lang="fr-FR" sz="16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fr-FR" sz="1600" dirty="0">
                <a:solidFill>
                  <a:srgbClr val="000000"/>
                </a:solidFill>
                <a:latin typeface="Times New Roman" pitchFamily="18" charset="0"/>
                <a:ea typeface="Times New Roman" pitchFamily="18" charset="0"/>
                <a:cs typeface="Times New Roman" pitchFamily="18" charset="0"/>
              </a:rPr>
              <a:t>La </a:t>
            </a:r>
            <a:r>
              <a:rPr kumimoji="0" lang="fr-FR" sz="1600" b="0"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fonction </a:t>
            </a:r>
            <a:r>
              <a:rPr kumimoji="0" lang="fr-FR" sz="1600" b="1"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size()</a:t>
            </a:r>
            <a:r>
              <a:rPr kumimoji="0" lang="fr-FR" sz="1600" b="0"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 récupère un entier correspondant au nombre d'éléments de tableau.</a:t>
            </a:r>
            <a:endParaRPr kumimoji="0" lang="fr-FR" sz="16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sz="1600" b="1" i="0" u="none" strike="noStrike" cap="none" normalizeH="0" baseline="0" dirty="0" err="1">
                <a:ln>
                  <a:noFill/>
                </a:ln>
                <a:solidFill>
                  <a:srgbClr val="000000"/>
                </a:solidFill>
                <a:effectLst/>
                <a:latin typeface="Times New Roman" pitchFamily="18" charset="0"/>
                <a:ea typeface="Times New Roman" pitchFamily="18" charset="0"/>
                <a:cs typeface="Times New Roman" pitchFamily="18" charset="0"/>
              </a:rPr>
              <a:t>vector</a:t>
            </a:r>
            <a:r>
              <a:rPr kumimoji="0" lang="fr-FR" sz="1600" b="1"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&lt;</a:t>
            </a:r>
            <a:r>
              <a:rPr kumimoji="0" lang="fr-FR" sz="1600" b="1" i="0" u="none" strike="noStrike" cap="none" normalizeH="0" baseline="0" dirty="0" err="1">
                <a:ln>
                  <a:noFill/>
                </a:ln>
                <a:solidFill>
                  <a:srgbClr val="000000"/>
                </a:solidFill>
                <a:effectLst/>
                <a:latin typeface="Times New Roman" pitchFamily="18" charset="0"/>
                <a:ea typeface="Times New Roman" pitchFamily="18" charset="0"/>
                <a:cs typeface="Times New Roman" pitchFamily="18" charset="0"/>
              </a:rPr>
              <a:t>int</a:t>
            </a:r>
            <a:r>
              <a:rPr kumimoji="0" lang="fr-FR" sz="1600" b="1"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&gt; tableau(5,4);</a:t>
            </a:r>
            <a:r>
              <a:rPr kumimoji="0" lang="fr-FR" sz="1600" b="0"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 </a:t>
            </a:r>
            <a:r>
              <a:rPr kumimoji="0" lang="fr-FR" sz="1600" b="0" i="1" u="none" strike="noStrike" cap="none" normalizeH="0" baseline="0" dirty="0">
                <a:ln>
                  <a:noFill/>
                </a:ln>
                <a:solidFill>
                  <a:srgbClr val="408181"/>
                </a:solidFill>
                <a:effectLst/>
                <a:latin typeface="Times New Roman" pitchFamily="18" charset="0"/>
                <a:ea typeface="Times New Roman" pitchFamily="18" charset="0"/>
                <a:cs typeface="Times New Roman" pitchFamily="18" charset="0"/>
              </a:rPr>
              <a:t>//Un tableau de 5 entiers valant tous 4</a:t>
            </a:r>
            <a:endParaRPr kumimoji="0" lang="fr-FR" sz="16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sz="1600" b="1" i="0" u="none" strike="noStrike" cap="none" normalizeH="0" baseline="0" dirty="0" err="1">
                <a:ln>
                  <a:noFill/>
                </a:ln>
                <a:solidFill>
                  <a:srgbClr val="000000"/>
                </a:solidFill>
                <a:effectLst/>
                <a:latin typeface="Times New Roman" pitchFamily="18" charset="0"/>
                <a:ea typeface="Times New Roman" pitchFamily="18" charset="0"/>
                <a:cs typeface="Times New Roman" pitchFamily="18" charset="0"/>
              </a:rPr>
              <a:t>int</a:t>
            </a:r>
            <a:r>
              <a:rPr kumimoji="0" lang="fr-FR" sz="1600" b="1"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 </a:t>
            </a:r>
            <a:r>
              <a:rPr kumimoji="0" lang="fr-FR" sz="1600" b="1" i="0" u="none" strike="noStrike" cap="none" normalizeH="0" baseline="0" dirty="0" err="1">
                <a:ln>
                  <a:noFill/>
                </a:ln>
                <a:solidFill>
                  <a:srgbClr val="000000"/>
                </a:solidFill>
                <a:effectLst/>
                <a:latin typeface="Times New Roman" pitchFamily="18" charset="0"/>
                <a:ea typeface="Times New Roman" pitchFamily="18" charset="0"/>
                <a:cs typeface="Times New Roman" pitchFamily="18" charset="0"/>
              </a:rPr>
              <a:t>const</a:t>
            </a:r>
            <a:r>
              <a:rPr kumimoji="0" lang="fr-FR" sz="1600" b="1"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 taille(</a:t>
            </a:r>
            <a:r>
              <a:rPr kumimoji="0" lang="fr-FR" sz="1600" b="1" i="0" u="none" strike="noStrike" cap="none" normalizeH="0" baseline="0" dirty="0" err="1">
                <a:ln>
                  <a:noFill/>
                </a:ln>
                <a:solidFill>
                  <a:srgbClr val="000000"/>
                </a:solidFill>
                <a:effectLst/>
                <a:latin typeface="Times New Roman" pitchFamily="18" charset="0"/>
                <a:ea typeface="Times New Roman" pitchFamily="18" charset="0"/>
                <a:cs typeface="Times New Roman" pitchFamily="18" charset="0"/>
              </a:rPr>
              <a:t>tableau.size</a:t>
            </a:r>
            <a:r>
              <a:rPr kumimoji="0" lang="fr-FR" sz="1600" b="1"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 </a:t>
            </a:r>
            <a:r>
              <a:rPr kumimoji="0" lang="fr-FR" sz="1600" b="0" i="1" u="none" strike="noStrike" cap="none" normalizeH="0" baseline="0" dirty="0">
                <a:ln>
                  <a:noFill/>
                </a:ln>
                <a:solidFill>
                  <a:srgbClr val="408181"/>
                </a:solidFill>
                <a:effectLst/>
                <a:latin typeface="Times New Roman" pitchFamily="18" charset="0"/>
                <a:ea typeface="Times New Roman" pitchFamily="18" charset="0"/>
                <a:cs typeface="Times New Roman" pitchFamily="18" charset="0"/>
              </a:rPr>
              <a:t>//Une variable constante</a:t>
            </a:r>
            <a:r>
              <a:rPr kumimoji="0" lang="fr-FR" sz="1600" b="0" i="1" u="none" strike="noStrike" cap="none" normalizeH="0" dirty="0">
                <a:ln>
                  <a:noFill/>
                </a:ln>
                <a:solidFill>
                  <a:srgbClr val="408181"/>
                </a:solidFill>
                <a:effectLst/>
                <a:latin typeface="Times New Roman" pitchFamily="18" charset="0"/>
                <a:ea typeface="Times New Roman" pitchFamily="18" charset="0"/>
                <a:cs typeface="Times New Roman" pitchFamily="18" charset="0"/>
              </a:rPr>
              <a:t> </a:t>
            </a:r>
            <a:r>
              <a:rPr kumimoji="0" lang="fr-FR" sz="1600" b="0" i="1" u="none" strike="noStrike" cap="none" normalizeH="0" baseline="0" dirty="0">
                <a:ln>
                  <a:noFill/>
                </a:ln>
                <a:solidFill>
                  <a:srgbClr val="408181"/>
                </a:solidFill>
                <a:effectLst/>
                <a:latin typeface="Times New Roman" pitchFamily="18" charset="0"/>
                <a:ea typeface="Times New Roman" pitchFamily="18" charset="0"/>
                <a:cs typeface="Times New Roman" pitchFamily="18" charset="0"/>
              </a:rPr>
              <a:t>taille contient la taille du tableau.</a:t>
            </a:r>
            <a:endParaRPr kumimoji="0" lang="fr-FR" sz="16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sz="1600"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Retour sur l'exercice </a:t>
            </a:r>
            <a:r>
              <a:rPr kumimoji="0" lang="fr-FR" sz="1600" b="0"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calcul des moyennes mais en le réécrivant </a:t>
            </a:r>
            <a:r>
              <a:rPr lang="fr-FR" sz="1600" dirty="0">
                <a:solidFill>
                  <a:srgbClr val="000000"/>
                </a:solidFill>
                <a:latin typeface="Times New Roman" pitchFamily="18" charset="0"/>
                <a:ea typeface="Times New Roman" pitchFamily="18" charset="0"/>
                <a:cs typeface="Times New Roman" pitchFamily="18" charset="0"/>
              </a:rPr>
              <a:t>en utilisant</a:t>
            </a:r>
            <a:r>
              <a:rPr kumimoji="0" lang="fr-FR" sz="1600" b="0"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 un tableau dynamique.</a:t>
            </a:r>
            <a:endParaRPr kumimoji="0" lang="fr-FR" sz="16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#include &lt;</a:t>
            </a:r>
            <a:r>
              <a:rPr kumimoji="0" lang="en-GB" sz="1600" b="1" i="0" u="none" strike="noStrike" cap="none" normalizeH="0" baseline="0" dirty="0" err="1">
                <a:ln>
                  <a:noFill/>
                </a:ln>
                <a:solidFill>
                  <a:srgbClr val="000000"/>
                </a:solidFill>
                <a:effectLst/>
                <a:latin typeface="Times New Roman" pitchFamily="18" charset="0"/>
                <a:ea typeface="Times New Roman" pitchFamily="18" charset="0"/>
                <a:cs typeface="Times New Roman" pitchFamily="18" charset="0"/>
              </a:rPr>
              <a:t>iostream</a:t>
            </a:r>
            <a:r>
              <a:rPr kumimoji="0" lang="en-GB" sz="1600" b="1"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&gt;</a:t>
            </a:r>
            <a:endParaRPr kumimoji="0" lang="fr-FR" sz="16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#include &lt;vector&gt;</a:t>
            </a:r>
            <a:r>
              <a:rPr kumimoji="0" lang="en-GB" sz="1600" b="0" i="0" u="none" strike="noStrike" cap="none" normalizeH="0" baseline="0" dirty="0">
                <a:ln>
                  <a:noFill/>
                </a:ln>
                <a:solidFill>
                  <a:srgbClr val="BD7A00"/>
                </a:solidFill>
                <a:effectLst/>
                <a:latin typeface="Times New Roman" pitchFamily="18" charset="0"/>
                <a:ea typeface="Times New Roman" pitchFamily="18" charset="0"/>
                <a:cs typeface="Times New Roman" pitchFamily="18" charset="0"/>
              </a:rPr>
              <a:t> </a:t>
            </a:r>
            <a:endParaRPr kumimoji="0" lang="fr-FR" sz="16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using namespace std;</a:t>
            </a:r>
            <a:endParaRPr kumimoji="0" lang="fr-FR" sz="16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sz="1600" b="1" i="0" u="none" strike="noStrike" cap="none" normalizeH="0" baseline="0" dirty="0" err="1">
                <a:ln>
                  <a:noFill/>
                </a:ln>
                <a:solidFill>
                  <a:srgbClr val="000000"/>
                </a:solidFill>
                <a:effectLst/>
                <a:latin typeface="Times New Roman" pitchFamily="18" charset="0"/>
                <a:ea typeface="Times New Roman" pitchFamily="18" charset="0"/>
                <a:cs typeface="Times New Roman" pitchFamily="18" charset="0"/>
              </a:rPr>
              <a:t>int</a:t>
            </a:r>
            <a:r>
              <a:rPr kumimoji="0" lang="fr-FR" sz="1600" b="1"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 main(){ </a:t>
            </a:r>
            <a:r>
              <a:rPr kumimoji="0" lang="fr-FR" sz="1600" b="1" i="0" u="none" strike="noStrike" cap="none" normalizeH="0" baseline="0" dirty="0" err="1">
                <a:ln>
                  <a:noFill/>
                </a:ln>
                <a:solidFill>
                  <a:srgbClr val="000000"/>
                </a:solidFill>
                <a:effectLst/>
                <a:latin typeface="Times New Roman" pitchFamily="18" charset="0"/>
                <a:ea typeface="Times New Roman" pitchFamily="18" charset="0"/>
                <a:cs typeface="Times New Roman" pitchFamily="18" charset="0"/>
              </a:rPr>
              <a:t>vector</a:t>
            </a:r>
            <a:r>
              <a:rPr kumimoji="0" lang="fr-FR" sz="1600" b="1"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&lt;double&gt; notes;</a:t>
            </a:r>
            <a:r>
              <a:rPr kumimoji="0" lang="fr-FR" sz="1600" b="0"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 </a:t>
            </a:r>
            <a:r>
              <a:rPr kumimoji="0" lang="fr-FR" sz="1600" b="0" i="1" u="none" strike="noStrike" cap="none" normalizeH="0" baseline="0" dirty="0">
                <a:ln>
                  <a:noFill/>
                </a:ln>
                <a:solidFill>
                  <a:srgbClr val="408181"/>
                </a:solidFill>
                <a:effectLst/>
                <a:latin typeface="Times New Roman" pitchFamily="18" charset="0"/>
                <a:ea typeface="Times New Roman" pitchFamily="18" charset="0"/>
                <a:cs typeface="Times New Roman" pitchFamily="18" charset="0"/>
              </a:rPr>
              <a:t>//Un tableau vide</a:t>
            </a:r>
            <a:endParaRPr kumimoji="0" lang="fr-FR" sz="16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sz="1600" b="1"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   notes.</a:t>
            </a:r>
            <a:r>
              <a:rPr kumimoji="0" lang="fr-FR" sz="1600" b="1" i="0" u="none" strike="noStrike" cap="none" normalizeH="0" baseline="0" dirty="0" err="1">
                <a:ln>
                  <a:noFill/>
                </a:ln>
                <a:solidFill>
                  <a:srgbClr val="000000"/>
                </a:solidFill>
                <a:effectLst/>
                <a:latin typeface="Times New Roman" pitchFamily="18" charset="0"/>
                <a:ea typeface="Times New Roman" pitchFamily="18" charset="0"/>
                <a:cs typeface="Times New Roman" pitchFamily="18" charset="0"/>
              </a:rPr>
              <a:t>push_back</a:t>
            </a:r>
            <a:r>
              <a:rPr kumimoji="0" lang="fr-FR" sz="1600" b="1"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(12.5);</a:t>
            </a:r>
            <a:r>
              <a:rPr kumimoji="0" lang="fr-FR" sz="1600" b="0"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 </a:t>
            </a:r>
            <a:r>
              <a:rPr kumimoji="0" lang="fr-FR" sz="1600" b="0" i="1" u="none" strike="noStrike" cap="none" normalizeH="0" baseline="0" dirty="0">
                <a:ln>
                  <a:noFill/>
                </a:ln>
                <a:solidFill>
                  <a:srgbClr val="408181"/>
                </a:solidFill>
                <a:effectLst/>
                <a:latin typeface="Times New Roman" pitchFamily="18" charset="0"/>
                <a:ea typeface="Times New Roman" pitchFamily="18" charset="0"/>
                <a:cs typeface="Times New Roman" pitchFamily="18" charset="0"/>
              </a:rPr>
              <a:t>//On ajoute des cases avec les notes</a:t>
            </a:r>
            <a:endParaRPr kumimoji="0" lang="fr-FR" sz="16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sz="1600" b="0"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   </a:t>
            </a:r>
            <a:r>
              <a:rPr kumimoji="0" lang="en-GB" sz="1600" b="1" i="0" u="none" strike="noStrike" cap="none" normalizeH="0" baseline="0" dirty="0" err="1">
                <a:ln>
                  <a:noFill/>
                </a:ln>
                <a:solidFill>
                  <a:srgbClr val="000000"/>
                </a:solidFill>
                <a:effectLst/>
                <a:latin typeface="Times New Roman" pitchFamily="18" charset="0"/>
                <a:ea typeface="Times New Roman" pitchFamily="18" charset="0"/>
                <a:cs typeface="Times New Roman" pitchFamily="18" charset="0"/>
              </a:rPr>
              <a:t>notes.push_back</a:t>
            </a:r>
            <a:r>
              <a:rPr kumimoji="0" lang="en-GB" sz="1600" b="1"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(19.5);  </a:t>
            </a:r>
            <a:r>
              <a:rPr kumimoji="0" lang="en-GB" sz="1600" b="1" i="0" u="none" strike="noStrike" cap="none" normalizeH="0" baseline="0" dirty="0" err="1">
                <a:ln>
                  <a:noFill/>
                </a:ln>
                <a:solidFill>
                  <a:srgbClr val="000000"/>
                </a:solidFill>
                <a:effectLst/>
                <a:latin typeface="Times New Roman" pitchFamily="18" charset="0"/>
                <a:ea typeface="Times New Roman" pitchFamily="18" charset="0"/>
                <a:cs typeface="Times New Roman" pitchFamily="18" charset="0"/>
              </a:rPr>
              <a:t>notes.push_back</a:t>
            </a:r>
            <a:r>
              <a:rPr kumimoji="0" lang="en-GB" sz="1600" b="1"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(6);</a:t>
            </a:r>
            <a:endParaRPr kumimoji="0" lang="fr-FR" sz="16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   </a:t>
            </a:r>
            <a:r>
              <a:rPr kumimoji="0" lang="en-GB" sz="1600" b="1" i="0" u="none" strike="noStrike" cap="none" normalizeH="0" baseline="0" dirty="0" err="1">
                <a:ln>
                  <a:noFill/>
                </a:ln>
                <a:solidFill>
                  <a:srgbClr val="000000"/>
                </a:solidFill>
                <a:effectLst/>
                <a:latin typeface="Times New Roman" pitchFamily="18" charset="0"/>
                <a:ea typeface="Times New Roman" pitchFamily="18" charset="0"/>
                <a:cs typeface="Times New Roman" pitchFamily="18" charset="0"/>
              </a:rPr>
              <a:t>notes.push_back</a:t>
            </a:r>
            <a:r>
              <a:rPr kumimoji="0" lang="en-GB" sz="1600" b="1"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(12); </a:t>
            </a:r>
            <a:r>
              <a:rPr kumimoji="0" lang="en-GB" sz="1600" b="1" i="0" u="none" strike="noStrike" cap="none" normalizeH="0" baseline="0" dirty="0" err="1">
                <a:ln>
                  <a:noFill/>
                </a:ln>
                <a:solidFill>
                  <a:srgbClr val="000000"/>
                </a:solidFill>
                <a:effectLst/>
                <a:latin typeface="Times New Roman" pitchFamily="18" charset="0"/>
                <a:ea typeface="Times New Roman" pitchFamily="18" charset="0"/>
                <a:cs typeface="Times New Roman" pitchFamily="18" charset="0"/>
              </a:rPr>
              <a:t>notes.push_back</a:t>
            </a:r>
            <a:r>
              <a:rPr kumimoji="0" lang="en-GB" sz="1600" b="1"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(14.5); </a:t>
            </a:r>
            <a:r>
              <a:rPr kumimoji="0" lang="en-GB" sz="1600" b="1" i="0" u="none" strike="noStrike" cap="none" normalizeH="0" baseline="0" dirty="0" err="1">
                <a:ln>
                  <a:noFill/>
                </a:ln>
                <a:solidFill>
                  <a:srgbClr val="000000"/>
                </a:solidFill>
                <a:effectLst/>
                <a:latin typeface="Times New Roman" pitchFamily="18" charset="0"/>
                <a:ea typeface="Times New Roman" pitchFamily="18" charset="0"/>
                <a:cs typeface="Times New Roman" pitchFamily="18" charset="0"/>
              </a:rPr>
              <a:t>notes.push_back</a:t>
            </a:r>
            <a:r>
              <a:rPr kumimoji="0" lang="en-GB" sz="1600" b="1"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(15);</a:t>
            </a:r>
            <a:endParaRPr kumimoji="0" lang="fr-FR" sz="16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   </a:t>
            </a:r>
            <a:r>
              <a:rPr kumimoji="0" lang="fr-FR" sz="1600" b="1"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double moyenne(0);</a:t>
            </a:r>
            <a:r>
              <a:rPr kumimoji="0" lang="fr-FR" sz="1600" b="0" i="1" u="none" strike="noStrike" cap="none" normalizeH="0" baseline="0" dirty="0">
                <a:ln>
                  <a:noFill/>
                </a:ln>
                <a:solidFill>
                  <a:srgbClr val="408181"/>
                </a:solidFill>
                <a:effectLst/>
                <a:latin typeface="Times New Roman" pitchFamily="18" charset="0"/>
                <a:ea typeface="Times New Roman" pitchFamily="18" charset="0"/>
                <a:cs typeface="Times New Roman" pitchFamily="18" charset="0"/>
              </a:rPr>
              <a:t> </a:t>
            </a:r>
            <a:endParaRPr kumimoji="0" lang="fr-FR" sz="16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sz="1600" b="1"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   for(</a:t>
            </a:r>
            <a:r>
              <a:rPr kumimoji="0" lang="fr-FR" sz="1600" b="1" i="0" u="none" strike="noStrike" cap="none" normalizeH="0" baseline="0" dirty="0" err="1">
                <a:ln>
                  <a:noFill/>
                </a:ln>
                <a:solidFill>
                  <a:srgbClr val="000000"/>
                </a:solidFill>
                <a:effectLst/>
                <a:latin typeface="Times New Roman" pitchFamily="18" charset="0"/>
                <a:ea typeface="Times New Roman" pitchFamily="18" charset="0"/>
                <a:cs typeface="Times New Roman" pitchFamily="18" charset="0"/>
              </a:rPr>
              <a:t>int</a:t>
            </a:r>
            <a:r>
              <a:rPr kumimoji="0" lang="fr-FR" sz="1600" b="1"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 i(0); i&lt;</a:t>
            </a:r>
            <a:r>
              <a:rPr kumimoji="0" lang="fr-FR" sz="1600" b="1" i="0" u="none" strike="noStrike" cap="none" normalizeH="0" baseline="0" dirty="0" err="1">
                <a:ln>
                  <a:noFill/>
                </a:ln>
                <a:solidFill>
                  <a:srgbClr val="000000"/>
                </a:solidFill>
                <a:effectLst/>
                <a:latin typeface="Times New Roman" pitchFamily="18" charset="0"/>
                <a:ea typeface="Times New Roman" pitchFamily="18" charset="0"/>
                <a:cs typeface="Times New Roman" pitchFamily="18" charset="0"/>
              </a:rPr>
              <a:t>notes.size</a:t>
            </a:r>
            <a:r>
              <a:rPr kumimoji="0" lang="fr-FR" sz="1600" b="1"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 ++i) moyenne += notes[i];</a:t>
            </a:r>
            <a:endParaRPr kumimoji="0" lang="fr-FR" sz="16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sz="1600" b="0"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  </a:t>
            </a:r>
            <a:r>
              <a:rPr kumimoji="0" lang="fr-FR" sz="1600" b="1"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 moyenne </a:t>
            </a:r>
            <a:r>
              <a:rPr kumimoji="0" lang="fr-FR" sz="1600" b="1" i="0" u="none" strike="noStrike" cap="none" normalizeH="0" baseline="0" dirty="0">
                <a:ln>
                  <a:noFill/>
                </a:ln>
                <a:solidFill>
                  <a:srgbClr val="666666"/>
                </a:solidFill>
                <a:effectLst/>
                <a:latin typeface="Times New Roman" pitchFamily="18" charset="0"/>
                <a:ea typeface="Times New Roman" pitchFamily="18" charset="0"/>
                <a:cs typeface="Times New Roman" pitchFamily="18" charset="0"/>
              </a:rPr>
              <a:t>/= </a:t>
            </a:r>
            <a:r>
              <a:rPr kumimoji="0" lang="fr-FR" sz="1600" b="1" i="0" u="none" strike="noStrike" cap="none" normalizeH="0" baseline="0" dirty="0" err="1">
                <a:ln>
                  <a:noFill/>
                </a:ln>
                <a:solidFill>
                  <a:srgbClr val="000000"/>
                </a:solidFill>
                <a:effectLst/>
                <a:latin typeface="Times New Roman" pitchFamily="18" charset="0"/>
                <a:ea typeface="Times New Roman" pitchFamily="18" charset="0"/>
                <a:cs typeface="Times New Roman" pitchFamily="18" charset="0"/>
              </a:rPr>
              <a:t>notes.size</a:t>
            </a:r>
            <a:r>
              <a:rPr kumimoji="0" lang="fr-FR" sz="1600" b="1"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a:t>
            </a:r>
            <a:endParaRPr kumimoji="0" lang="fr-FR" sz="16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sz="1600" b="1"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   cout &lt;&lt; "Votre moyenne est : " &lt;&lt; moyenne &lt;&lt; </a:t>
            </a:r>
            <a:r>
              <a:rPr kumimoji="0" lang="fr-FR" sz="1600" b="1" i="0" u="none" strike="noStrike" cap="none" normalizeH="0" baseline="0" dirty="0" err="1">
                <a:ln>
                  <a:noFill/>
                </a:ln>
                <a:solidFill>
                  <a:srgbClr val="000000"/>
                </a:solidFill>
                <a:effectLst/>
                <a:latin typeface="Times New Roman" pitchFamily="18" charset="0"/>
                <a:ea typeface="Times New Roman" pitchFamily="18" charset="0"/>
                <a:cs typeface="Times New Roman" pitchFamily="18" charset="0"/>
              </a:rPr>
              <a:t>endl</a:t>
            </a:r>
            <a:r>
              <a:rPr kumimoji="0" lang="fr-FR" sz="1600" b="1"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sz="1600" b="1"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   return 0;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sz="1600" b="1"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a:t>
            </a:r>
            <a:endParaRPr kumimoji="0" lang="fr-FR" sz="1600" b="0" i="0" u="none" strike="noStrike" cap="none" normalizeH="0" baseline="0" dirty="0">
              <a:ln>
                <a:noFill/>
              </a:ln>
              <a:solidFill>
                <a:schemeClr val="tx1"/>
              </a:solidFill>
              <a:effectLst/>
              <a:latin typeface="Times New Roman" pitchFamily="18" charset="0"/>
              <a:cs typeface="Times New Roman"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6E8258A7-CA86-481B-9088-7761BD1AC277}" type="slidenum">
              <a:rPr lang="fr-FR" smtClean="0"/>
              <a:pPr/>
              <a:t>28</a:t>
            </a:fld>
            <a:endParaRPr lang="fr-FR"/>
          </a:p>
        </p:txBody>
      </p:sp>
      <p:sp>
        <p:nvSpPr>
          <p:cNvPr id="119809" name="Rectangle 1"/>
          <p:cNvSpPr>
            <a:spLocks noChangeArrowheads="1"/>
          </p:cNvSpPr>
          <p:nvPr/>
        </p:nvSpPr>
        <p:spPr bwMode="auto">
          <a:xfrm>
            <a:off x="71470" y="-24"/>
            <a:ext cx="9144000" cy="674030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i="0" u="sng" strike="noStrike" cap="none" normalizeH="0" baseline="0" dirty="0" err="1">
                <a:ln>
                  <a:noFill/>
                </a:ln>
                <a:solidFill>
                  <a:srgbClr val="000000"/>
                </a:solidFill>
                <a:effectLst/>
                <a:latin typeface="Times New Roman" pitchFamily="18" charset="0"/>
                <a:ea typeface="Times New Roman" pitchFamily="18" charset="0"/>
                <a:cs typeface="Times New Roman" pitchFamily="18" charset="0"/>
              </a:rPr>
              <a:t>Vector</a:t>
            </a:r>
            <a:r>
              <a:rPr kumimoji="0" lang="fr-FR" i="0" u="sng"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 et fonctions</a:t>
            </a:r>
            <a:endParaRPr kumimoji="0" lang="fr-FR" i="0" u="sng" strike="noStrike" cap="none" normalizeH="0" baseline="0" dirty="0">
              <a:ln>
                <a:noFill/>
              </a:ln>
              <a:solidFill>
                <a:schemeClr val="tx1"/>
              </a:solidFill>
              <a:effectLst/>
              <a:latin typeface="Times New Roman" pitchFamily="18" charset="0"/>
              <a:cs typeface="Times New Roman" pitchFamily="18" charset="0"/>
            </a:endParaRPr>
          </a:p>
          <a:p>
            <a:pPr lvl="0" eaLnBrk="0" fontAlgn="base" hangingPunct="0">
              <a:spcBef>
                <a:spcPct val="0"/>
              </a:spcBef>
              <a:spcAft>
                <a:spcPct val="0"/>
              </a:spcAft>
            </a:pPr>
            <a:r>
              <a:rPr kumimoji="0" lang="fr-FR" b="0"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Pour passer 1 tableau dynamique en argument à une fonction on met </a:t>
            </a:r>
            <a:r>
              <a:rPr kumimoji="0" lang="fr-FR" b="1" i="0" u="none" strike="noStrike" cap="none" normalizeH="0" baseline="0" dirty="0" err="1">
                <a:ln>
                  <a:noFill/>
                </a:ln>
                <a:solidFill>
                  <a:srgbClr val="000000"/>
                </a:solidFill>
                <a:effectLst/>
                <a:latin typeface="Times New Roman" pitchFamily="18" charset="0"/>
                <a:ea typeface="Times New Roman" pitchFamily="18" charset="0"/>
                <a:cs typeface="Times New Roman" pitchFamily="18" charset="0"/>
              </a:rPr>
              <a:t>vector</a:t>
            </a:r>
            <a:r>
              <a:rPr kumimoji="0" lang="fr-FR" b="1" i="0" u="none" strike="noStrike" cap="none" normalizeH="0" baseline="0" dirty="0">
                <a:ln>
                  <a:noFill/>
                </a:ln>
                <a:solidFill>
                  <a:srgbClr val="666666"/>
                </a:solidFill>
                <a:effectLst/>
                <a:latin typeface="Times New Roman" pitchFamily="18" charset="0"/>
                <a:ea typeface="Times New Roman" pitchFamily="18" charset="0"/>
                <a:cs typeface="Times New Roman" pitchFamily="18" charset="0"/>
              </a:rPr>
              <a:t>&lt;</a:t>
            </a:r>
            <a:r>
              <a:rPr kumimoji="0" lang="fr-FR" b="1"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type</a:t>
            </a:r>
            <a:r>
              <a:rPr kumimoji="0" lang="fr-FR" b="1" i="0" u="none" strike="noStrike" cap="none" normalizeH="0" baseline="0" dirty="0">
                <a:ln>
                  <a:noFill/>
                </a:ln>
                <a:solidFill>
                  <a:srgbClr val="666666"/>
                </a:solidFill>
                <a:effectLst/>
                <a:latin typeface="Times New Roman" pitchFamily="18" charset="0"/>
                <a:ea typeface="Times New Roman" pitchFamily="18" charset="0"/>
                <a:cs typeface="Times New Roman" pitchFamily="18" charset="0"/>
              </a:rPr>
              <a:t>&gt;</a:t>
            </a:r>
            <a:r>
              <a:rPr kumimoji="0" lang="fr-FR" b="0" i="0" u="none" strike="noStrike" cap="none" normalizeH="0" baseline="0" dirty="0">
                <a:ln>
                  <a:noFill/>
                </a:ln>
                <a:solidFill>
                  <a:srgbClr val="666666"/>
                </a:solidFill>
                <a:effectLst/>
                <a:latin typeface="Times New Roman" pitchFamily="18" charset="0"/>
                <a:ea typeface="Times New Roman" pitchFamily="18" charset="0"/>
                <a:cs typeface="Times New Roman" pitchFamily="18" charset="0"/>
              </a:rPr>
              <a:t> </a:t>
            </a:r>
            <a:r>
              <a:rPr kumimoji="0" lang="fr-FR" b="0"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en argument. </a:t>
            </a:r>
            <a:r>
              <a:rPr lang="fr-FR" dirty="0">
                <a:solidFill>
                  <a:srgbClr val="000000"/>
                </a:solidFill>
                <a:latin typeface="Times New Roman" pitchFamily="18" charset="0"/>
                <a:ea typeface="Times New Roman" pitchFamily="18" charset="0"/>
                <a:cs typeface="Times New Roman" pitchFamily="18" charset="0"/>
              </a:rPr>
              <a:t>O</a:t>
            </a:r>
            <a:r>
              <a:rPr kumimoji="0" lang="fr-FR" b="0"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n n’a pas besoin d'ajouter un 2</a:t>
            </a:r>
            <a:r>
              <a:rPr kumimoji="0" lang="fr-FR" b="0" i="0" u="none" strike="noStrike" cap="none" normalizeH="0" baseline="30000" dirty="0">
                <a:ln>
                  <a:noFill/>
                </a:ln>
                <a:solidFill>
                  <a:srgbClr val="000000"/>
                </a:solidFill>
                <a:effectLst/>
                <a:latin typeface="Times New Roman" pitchFamily="18" charset="0"/>
                <a:ea typeface="Times New Roman" pitchFamily="18" charset="0"/>
                <a:cs typeface="Times New Roman" pitchFamily="18" charset="0"/>
              </a:rPr>
              <a:t>ième</a:t>
            </a:r>
            <a:r>
              <a:rPr kumimoji="0" lang="fr-FR" b="0"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 argument pour la taille du tableau.</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b="1" i="0" u="none" strike="noStrike" cap="none" normalizeH="0" baseline="0" dirty="0" err="1">
                <a:ln>
                  <a:noFill/>
                </a:ln>
                <a:solidFill>
                  <a:srgbClr val="000000"/>
                </a:solidFill>
                <a:effectLst/>
                <a:latin typeface="Times New Roman" pitchFamily="18" charset="0"/>
                <a:ea typeface="Times New Roman" pitchFamily="18" charset="0"/>
                <a:cs typeface="Times New Roman" pitchFamily="18" charset="0"/>
              </a:rPr>
              <a:t>void</a:t>
            </a:r>
            <a:r>
              <a:rPr kumimoji="0" lang="fr-FR" b="1"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 fonction(</a:t>
            </a:r>
            <a:r>
              <a:rPr kumimoji="0" lang="fr-FR" b="1" i="0" u="none" strike="noStrike" cap="none" normalizeH="0" baseline="0" dirty="0" err="1">
                <a:ln>
                  <a:noFill/>
                </a:ln>
                <a:solidFill>
                  <a:srgbClr val="000000"/>
                </a:solidFill>
                <a:effectLst/>
                <a:latin typeface="Times New Roman" pitchFamily="18" charset="0"/>
                <a:ea typeface="Times New Roman" pitchFamily="18" charset="0"/>
                <a:cs typeface="Times New Roman" pitchFamily="18" charset="0"/>
              </a:rPr>
              <a:t>vector</a:t>
            </a:r>
            <a:r>
              <a:rPr kumimoji="0" lang="fr-FR" b="1"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&lt;</a:t>
            </a:r>
            <a:r>
              <a:rPr kumimoji="0" lang="fr-FR" b="1" i="0" u="none" strike="noStrike" cap="none" normalizeH="0" baseline="0" dirty="0" err="1">
                <a:ln>
                  <a:noFill/>
                </a:ln>
                <a:solidFill>
                  <a:srgbClr val="000000"/>
                </a:solidFill>
                <a:effectLst/>
                <a:latin typeface="Times New Roman" pitchFamily="18" charset="0"/>
                <a:ea typeface="Times New Roman" pitchFamily="18" charset="0"/>
                <a:cs typeface="Times New Roman" pitchFamily="18" charset="0"/>
              </a:rPr>
              <a:t>int</a:t>
            </a:r>
            <a:r>
              <a:rPr kumimoji="0" lang="fr-FR" b="1"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&gt; tab)</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b="1"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 </a:t>
            </a:r>
            <a:r>
              <a:rPr kumimoji="0" lang="fr-FR" b="1" i="1"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b="1"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b="0"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Utiliser le passage par référence constante optimise la copie. En effet, si le tableau contient beaucoup d'éléments, le copier prendra du temps. Il vaut mieux utiliser cette astuce.</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b="1" i="0" u="none" strike="noStrike" cap="none" normalizeH="0" baseline="0" dirty="0" err="1">
                <a:ln>
                  <a:noFill/>
                </a:ln>
                <a:solidFill>
                  <a:srgbClr val="000000"/>
                </a:solidFill>
                <a:effectLst/>
                <a:latin typeface="Times New Roman" pitchFamily="18" charset="0"/>
                <a:ea typeface="Times New Roman" pitchFamily="18" charset="0"/>
                <a:cs typeface="Times New Roman" pitchFamily="18" charset="0"/>
              </a:rPr>
              <a:t>void</a:t>
            </a:r>
            <a:r>
              <a:rPr kumimoji="0" lang="fr-FR" b="1"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 fonction(</a:t>
            </a:r>
            <a:r>
              <a:rPr kumimoji="0" lang="fr-FR" b="1" i="0" u="none" strike="noStrike" cap="none" normalizeH="0" baseline="0" dirty="0" err="1">
                <a:ln>
                  <a:noFill/>
                </a:ln>
                <a:solidFill>
                  <a:srgbClr val="000000"/>
                </a:solidFill>
                <a:effectLst/>
                <a:latin typeface="Times New Roman" pitchFamily="18" charset="0"/>
                <a:ea typeface="Times New Roman" pitchFamily="18" charset="0"/>
                <a:cs typeface="Times New Roman" pitchFamily="18" charset="0"/>
              </a:rPr>
              <a:t>vector</a:t>
            </a:r>
            <a:r>
              <a:rPr kumimoji="0" lang="fr-FR" b="1"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&lt;</a:t>
            </a:r>
            <a:r>
              <a:rPr kumimoji="0" lang="fr-FR" b="1" i="0" u="none" strike="noStrike" cap="none" normalizeH="0" baseline="0" dirty="0" err="1">
                <a:ln>
                  <a:noFill/>
                </a:ln>
                <a:solidFill>
                  <a:srgbClr val="000000"/>
                </a:solidFill>
                <a:effectLst/>
                <a:latin typeface="Times New Roman" pitchFamily="18" charset="0"/>
                <a:ea typeface="Times New Roman" pitchFamily="18" charset="0"/>
                <a:cs typeface="Times New Roman" pitchFamily="18" charset="0"/>
              </a:rPr>
              <a:t>int</a:t>
            </a:r>
            <a:r>
              <a:rPr kumimoji="0" lang="fr-FR" b="1"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&gt; </a:t>
            </a:r>
            <a:r>
              <a:rPr kumimoji="0" lang="fr-FR" b="1" i="0" u="none" strike="noStrike" cap="none" normalizeH="0" baseline="0" dirty="0" err="1">
                <a:ln>
                  <a:noFill/>
                </a:ln>
                <a:solidFill>
                  <a:srgbClr val="000000"/>
                </a:solidFill>
                <a:effectLst/>
                <a:latin typeface="Times New Roman" pitchFamily="18" charset="0"/>
                <a:ea typeface="Times New Roman" pitchFamily="18" charset="0"/>
                <a:cs typeface="Times New Roman" pitchFamily="18" charset="0"/>
              </a:rPr>
              <a:t>const</a:t>
            </a:r>
            <a:r>
              <a:rPr kumimoji="0" lang="fr-FR" b="1"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 &amp; tab)</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b="1"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 </a:t>
            </a:r>
            <a:r>
              <a:rPr kumimoji="0" lang="fr-FR" b="1" i="1"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b="1"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b="0" i="0" u="none" strike="noStrike" cap="none" normalizeH="0" baseline="0" dirty="0">
                <a:ln>
                  <a:noFill/>
                </a:ln>
                <a:solidFill>
                  <a:srgbClr val="7D9C0A"/>
                </a:solidFill>
                <a:effectLst/>
                <a:latin typeface="Times New Roman" pitchFamily="18" charset="0"/>
                <a:ea typeface="Times New Roman" pitchFamily="18" charset="0"/>
                <a:cs typeface="Times New Roman" pitchFamily="18" charset="0"/>
              </a:rPr>
              <a:t>Le tableau dynamique ne peut pas être modifié. Pour changer le contenu du tableau, il faut utiliser un passage par référence sans </a:t>
            </a:r>
            <a:r>
              <a:rPr kumimoji="0" lang="fr-FR" b="1" i="0" u="none" strike="noStrike" cap="none" normalizeH="0" baseline="0" dirty="0" err="1">
                <a:ln>
                  <a:noFill/>
                </a:ln>
                <a:solidFill>
                  <a:srgbClr val="008100"/>
                </a:solidFill>
                <a:effectLst/>
                <a:latin typeface="Times New Roman" pitchFamily="18" charset="0"/>
                <a:ea typeface="Times New Roman" pitchFamily="18" charset="0"/>
                <a:cs typeface="Times New Roman" pitchFamily="18" charset="0"/>
              </a:rPr>
              <a:t>const</a:t>
            </a:r>
            <a:r>
              <a:rPr kumimoji="0" lang="fr-FR" b="0" i="0" u="none" strike="noStrike" cap="none" normalizeH="0" baseline="0" dirty="0">
                <a:ln>
                  <a:noFill/>
                </a:ln>
                <a:solidFill>
                  <a:srgbClr val="7D9C0A"/>
                </a:solidFill>
                <a:effectLst/>
                <a:latin typeface="Times New Roman" pitchFamily="18" charset="0"/>
                <a:ea typeface="Times New Roman" pitchFamily="18" charset="0"/>
                <a:cs typeface="Times New Roman" pitchFamily="18" charset="0"/>
              </a:rPr>
              <a:t>.</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i="0" u="sng"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Tableaux </a:t>
            </a:r>
            <a:r>
              <a:rPr kumimoji="0" lang="fr-FR" i="0" u="sng" strike="noStrike" cap="none" normalizeH="0" baseline="0" dirty="0" err="1">
                <a:ln>
                  <a:noFill/>
                </a:ln>
                <a:solidFill>
                  <a:srgbClr val="000000"/>
                </a:solidFill>
                <a:effectLst/>
                <a:latin typeface="Times New Roman" pitchFamily="18" charset="0"/>
                <a:ea typeface="Times New Roman" pitchFamily="18" charset="0"/>
                <a:cs typeface="Times New Roman" pitchFamily="18" charset="0"/>
              </a:rPr>
              <a:t>multi-dimensionnels</a:t>
            </a:r>
            <a:endParaRPr kumimoji="0" lang="fr-FR" i="0" u="sng"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b="0"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On peut créer des tableaux</a:t>
            </a:r>
            <a:r>
              <a:rPr kumimoji="0" lang="fr-FR" b="0" i="0" u="none" strike="noStrike" cap="none" normalizeH="0" dirty="0">
                <a:ln>
                  <a:noFill/>
                </a:ln>
                <a:solidFill>
                  <a:srgbClr val="000000"/>
                </a:solidFill>
                <a:effectLst/>
                <a:latin typeface="Times New Roman" pitchFamily="18" charset="0"/>
                <a:ea typeface="Times New Roman" pitchFamily="18" charset="0"/>
                <a:cs typeface="Times New Roman" pitchFamily="18" charset="0"/>
              </a:rPr>
              <a:t> </a:t>
            </a:r>
            <a:r>
              <a:rPr kumimoji="0" lang="fr-FR" b="0"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de tableaux ! Un tableau de tableau est une grille de variables.</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b="1"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Déclaration d'un tableau </a:t>
            </a:r>
            <a:r>
              <a:rPr kumimoji="0" lang="fr-FR" b="1" i="0" u="none" strike="noStrike" cap="none" normalizeH="0" baseline="0" dirty="0" err="1">
                <a:ln>
                  <a:noFill/>
                </a:ln>
                <a:solidFill>
                  <a:srgbClr val="000000"/>
                </a:solidFill>
                <a:effectLst/>
                <a:latin typeface="Times New Roman" pitchFamily="18" charset="0"/>
                <a:ea typeface="Times New Roman" pitchFamily="18" charset="0"/>
                <a:cs typeface="Times New Roman" pitchFamily="18" charset="0"/>
              </a:rPr>
              <a:t>multi-dimensionnel</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b="1"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type </a:t>
            </a:r>
            <a:r>
              <a:rPr kumimoji="0" lang="fr-FR" b="1" i="0" u="none" strike="noStrike" cap="none" normalizeH="0" baseline="0" dirty="0" err="1">
                <a:ln>
                  <a:noFill/>
                </a:ln>
                <a:solidFill>
                  <a:srgbClr val="000000"/>
                </a:solidFill>
                <a:effectLst/>
                <a:latin typeface="Times New Roman" pitchFamily="18" charset="0"/>
                <a:ea typeface="Times New Roman" pitchFamily="18" charset="0"/>
                <a:cs typeface="Times New Roman" pitchFamily="18" charset="0"/>
              </a:rPr>
              <a:t>nomTableau</a:t>
            </a:r>
            <a:r>
              <a:rPr kumimoji="0" lang="fr-FR" b="1"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a:t>
            </a:r>
            <a:r>
              <a:rPr kumimoji="0" lang="fr-FR" b="1" i="0" u="none" strike="noStrike" cap="none" normalizeH="0" baseline="0" dirty="0" err="1">
                <a:ln>
                  <a:noFill/>
                </a:ln>
                <a:solidFill>
                  <a:srgbClr val="000000"/>
                </a:solidFill>
                <a:effectLst/>
                <a:latin typeface="Times New Roman" pitchFamily="18" charset="0"/>
                <a:ea typeface="Times New Roman" pitchFamily="18" charset="0"/>
                <a:cs typeface="Times New Roman" pitchFamily="18" charset="0"/>
              </a:rPr>
              <a:t>tailleX</a:t>
            </a:r>
            <a:r>
              <a:rPr kumimoji="0" lang="fr-FR" b="1"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a:t>
            </a:r>
            <a:r>
              <a:rPr kumimoji="0" lang="fr-FR" b="1" i="0" u="none" strike="noStrike" cap="none" normalizeH="0" baseline="0" dirty="0" err="1">
                <a:ln>
                  <a:noFill/>
                </a:ln>
                <a:solidFill>
                  <a:srgbClr val="000000"/>
                </a:solidFill>
                <a:effectLst/>
                <a:latin typeface="Times New Roman" pitchFamily="18" charset="0"/>
                <a:ea typeface="Times New Roman" pitchFamily="18" charset="0"/>
                <a:cs typeface="Times New Roman" pitchFamily="18" charset="0"/>
              </a:rPr>
              <a:t>tailleY</a:t>
            </a:r>
            <a:r>
              <a:rPr kumimoji="0" lang="fr-FR" b="1"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 ;</a:t>
            </a:r>
          </a:p>
          <a:p>
            <a:r>
              <a:rPr lang="fr-FR" dirty="0">
                <a:latin typeface="Times New Roman" pitchFamily="18" charset="0"/>
                <a:cs typeface="Times New Roman" pitchFamily="18" charset="0"/>
              </a:rPr>
              <a:t>Pour reproduire un tableau entier de 2 dimensions. on doit déclarer le tableau : </a:t>
            </a:r>
            <a:r>
              <a:rPr lang="fr-FR" b="1" dirty="0" err="1">
                <a:latin typeface="Times New Roman" pitchFamily="18" charset="0"/>
                <a:cs typeface="Times New Roman" pitchFamily="18" charset="0"/>
              </a:rPr>
              <a:t>int</a:t>
            </a:r>
            <a:r>
              <a:rPr lang="fr-FR" b="1" dirty="0">
                <a:latin typeface="Times New Roman" pitchFamily="18" charset="0"/>
                <a:cs typeface="Times New Roman" pitchFamily="18" charset="0"/>
              </a:rPr>
              <a:t> tableau[5][4];</a:t>
            </a:r>
            <a:endParaRPr lang="fr-FR" dirty="0">
              <a:latin typeface="Times New Roman" pitchFamily="18" charset="0"/>
              <a:cs typeface="Times New Roman" pitchFamily="18" charset="0"/>
            </a:endParaRPr>
          </a:p>
          <a:p>
            <a:r>
              <a:rPr lang="fr-FR" dirty="0">
                <a:latin typeface="Times New Roman" pitchFamily="18" charset="0"/>
                <a:cs typeface="Times New Roman" pitchFamily="18" charset="0"/>
              </a:rPr>
              <a:t>Ou mieux encore, en déclarant des constantes :  </a:t>
            </a:r>
            <a:r>
              <a:rPr lang="fr-FR" b="1" dirty="0" err="1">
                <a:latin typeface="Times New Roman" pitchFamily="18" charset="0"/>
                <a:cs typeface="Times New Roman" pitchFamily="18" charset="0"/>
              </a:rPr>
              <a:t>int</a:t>
            </a:r>
            <a:r>
              <a:rPr lang="fr-FR" b="1" dirty="0">
                <a:latin typeface="Times New Roman" pitchFamily="18" charset="0"/>
                <a:cs typeface="Times New Roman" pitchFamily="18" charset="0"/>
              </a:rPr>
              <a:t> </a:t>
            </a:r>
            <a:r>
              <a:rPr lang="fr-FR" b="1" dirty="0" err="1">
                <a:latin typeface="Times New Roman" pitchFamily="18" charset="0"/>
                <a:cs typeface="Times New Roman" pitchFamily="18" charset="0"/>
              </a:rPr>
              <a:t>const</a:t>
            </a:r>
            <a:r>
              <a:rPr lang="fr-FR" b="1" dirty="0">
                <a:latin typeface="Times New Roman" pitchFamily="18" charset="0"/>
                <a:cs typeface="Times New Roman" pitchFamily="18" charset="0"/>
              </a:rPr>
              <a:t> </a:t>
            </a:r>
            <a:r>
              <a:rPr lang="fr-FR" b="1" dirty="0" err="1">
                <a:latin typeface="Times New Roman" pitchFamily="18" charset="0"/>
                <a:cs typeface="Times New Roman" pitchFamily="18" charset="0"/>
              </a:rPr>
              <a:t>tailleX</a:t>
            </a:r>
            <a:r>
              <a:rPr lang="fr-FR" b="1" dirty="0">
                <a:latin typeface="Times New Roman" pitchFamily="18" charset="0"/>
                <a:cs typeface="Times New Roman" pitchFamily="18" charset="0"/>
              </a:rPr>
              <a:t>(5); </a:t>
            </a:r>
            <a:r>
              <a:rPr lang="fr-FR" b="1" dirty="0" err="1">
                <a:latin typeface="Times New Roman" pitchFamily="18" charset="0"/>
                <a:cs typeface="Times New Roman" pitchFamily="18" charset="0"/>
              </a:rPr>
              <a:t>int</a:t>
            </a:r>
            <a:r>
              <a:rPr lang="fr-FR" b="1" dirty="0">
                <a:latin typeface="Times New Roman" pitchFamily="18" charset="0"/>
                <a:cs typeface="Times New Roman" pitchFamily="18" charset="0"/>
              </a:rPr>
              <a:t> </a:t>
            </a:r>
            <a:r>
              <a:rPr lang="fr-FR" b="1" dirty="0" err="1">
                <a:latin typeface="Times New Roman" pitchFamily="18" charset="0"/>
                <a:cs typeface="Times New Roman" pitchFamily="18" charset="0"/>
              </a:rPr>
              <a:t>const</a:t>
            </a:r>
            <a:r>
              <a:rPr lang="fr-FR" b="1" dirty="0">
                <a:latin typeface="Times New Roman" pitchFamily="18" charset="0"/>
                <a:cs typeface="Times New Roman" pitchFamily="18" charset="0"/>
              </a:rPr>
              <a:t> </a:t>
            </a:r>
            <a:r>
              <a:rPr lang="fr-FR" b="1" dirty="0" err="1">
                <a:latin typeface="Times New Roman" pitchFamily="18" charset="0"/>
                <a:cs typeface="Times New Roman" pitchFamily="18" charset="0"/>
              </a:rPr>
              <a:t>tailleY</a:t>
            </a:r>
            <a:r>
              <a:rPr lang="fr-FR" b="1" dirty="0">
                <a:latin typeface="Times New Roman" pitchFamily="18" charset="0"/>
                <a:cs typeface="Times New Roman" pitchFamily="18" charset="0"/>
              </a:rPr>
              <a:t>(4);</a:t>
            </a:r>
            <a:endParaRPr lang="fr-FR" dirty="0">
              <a:latin typeface="Times New Roman" pitchFamily="18" charset="0"/>
              <a:cs typeface="Times New Roman" pitchFamily="18" charset="0"/>
            </a:endParaRPr>
          </a:p>
          <a:p>
            <a:r>
              <a:rPr lang="fr-FR" b="1" dirty="0">
                <a:latin typeface="Times New Roman" pitchFamily="18" charset="0"/>
                <a:cs typeface="Times New Roman" pitchFamily="18" charset="0"/>
              </a:rPr>
              <a:t>                                                                             </a:t>
            </a:r>
            <a:r>
              <a:rPr lang="fr-FR" b="1" dirty="0" err="1">
                <a:latin typeface="Times New Roman" pitchFamily="18" charset="0"/>
                <a:cs typeface="Times New Roman" pitchFamily="18" charset="0"/>
              </a:rPr>
              <a:t>int</a:t>
            </a:r>
            <a:r>
              <a:rPr lang="fr-FR" b="1" dirty="0">
                <a:latin typeface="Times New Roman" pitchFamily="18" charset="0"/>
                <a:cs typeface="Times New Roman" pitchFamily="18" charset="0"/>
              </a:rPr>
              <a:t> tableau[</a:t>
            </a:r>
            <a:r>
              <a:rPr lang="fr-FR" b="1" dirty="0" err="1">
                <a:latin typeface="Times New Roman" pitchFamily="18" charset="0"/>
                <a:cs typeface="Times New Roman" pitchFamily="18" charset="0"/>
              </a:rPr>
              <a:t>tailleX</a:t>
            </a:r>
            <a:r>
              <a:rPr lang="fr-FR" b="1" dirty="0">
                <a:latin typeface="Times New Roman" pitchFamily="18" charset="0"/>
                <a:cs typeface="Times New Roman" pitchFamily="18" charset="0"/>
              </a:rPr>
              <a:t>][</a:t>
            </a:r>
            <a:r>
              <a:rPr lang="fr-FR" b="1" dirty="0" err="1">
                <a:latin typeface="Times New Roman" pitchFamily="18" charset="0"/>
                <a:cs typeface="Times New Roman" pitchFamily="18" charset="0"/>
              </a:rPr>
              <a:t>tailleY</a:t>
            </a:r>
            <a:r>
              <a:rPr lang="fr-FR" b="1" dirty="0">
                <a:latin typeface="Times New Roman" pitchFamily="18" charset="0"/>
                <a:cs typeface="Times New Roman" pitchFamily="18" charset="0"/>
              </a:rPr>
              <a:t>];</a:t>
            </a:r>
            <a:endParaRPr lang="fr-FR" dirty="0">
              <a:latin typeface="Times New Roman" pitchFamily="18" charset="0"/>
              <a:cs typeface="Times New Roman" pitchFamily="18" charset="0"/>
            </a:endParaRPr>
          </a:p>
          <a:p>
            <a:r>
              <a:rPr lang="fr-FR" u="sng" dirty="0">
                <a:latin typeface="Times New Roman" pitchFamily="18" charset="0"/>
                <a:cs typeface="Times New Roman" pitchFamily="18" charset="0"/>
              </a:rPr>
              <a:t>Strings comme tableaux</a:t>
            </a:r>
            <a:r>
              <a:rPr lang="fr-FR" dirty="0">
                <a:latin typeface="Times New Roman" pitchFamily="18" charset="0"/>
                <a:cs typeface="Times New Roman" pitchFamily="18" charset="0"/>
              </a:rPr>
              <a:t> : les chaînes de caractères sont des tableaux de lettres. Il y a de points communs avec les </a:t>
            </a:r>
            <a:r>
              <a:rPr lang="fr-FR" b="1" dirty="0" err="1">
                <a:latin typeface="Times New Roman" pitchFamily="18" charset="0"/>
                <a:cs typeface="Times New Roman" pitchFamily="18" charset="0"/>
              </a:rPr>
              <a:t>vector</a:t>
            </a:r>
            <a:r>
              <a:rPr lang="fr-FR" dirty="0">
                <a:latin typeface="Times New Roman" pitchFamily="18" charset="0"/>
                <a:cs typeface="Times New Roman" pitchFamily="18" charset="0"/>
              </a:rPr>
              <a:t>.</a:t>
            </a:r>
          </a:p>
          <a:p>
            <a:r>
              <a:rPr lang="fr-FR" u="sng" dirty="0">
                <a:latin typeface="Times New Roman" pitchFamily="18" charset="0"/>
                <a:cs typeface="Times New Roman" pitchFamily="18" charset="0"/>
              </a:rPr>
              <a:t>Accéder aux lettres</a:t>
            </a:r>
            <a:r>
              <a:rPr lang="fr-FR" dirty="0">
                <a:latin typeface="Times New Roman" pitchFamily="18" charset="0"/>
                <a:cs typeface="Times New Roman" pitchFamily="18" charset="0"/>
              </a:rPr>
              <a:t> : l'intérêt de voir une chaîne de caractères comme un tableau de lettres est qu'on peut accéder à ces lettres et les modifier. </a:t>
            </a:r>
            <a:r>
              <a:rPr lang="en-GB" dirty="0">
                <a:latin typeface="Times New Roman" pitchFamily="18" charset="0"/>
                <a:cs typeface="Times New Roman" pitchFamily="18" charset="0"/>
              </a:rPr>
              <a:t>On utilise </a:t>
            </a:r>
            <a:r>
              <a:rPr lang="en-GB" dirty="0" err="1">
                <a:latin typeface="Times New Roman" pitchFamily="18" charset="0"/>
                <a:cs typeface="Times New Roman" pitchFamily="18" charset="0"/>
              </a:rPr>
              <a:t>aussi</a:t>
            </a:r>
            <a:r>
              <a:rPr lang="en-GB" dirty="0">
                <a:latin typeface="Times New Roman" pitchFamily="18" charset="0"/>
                <a:cs typeface="Times New Roman" pitchFamily="18" charset="0"/>
              </a:rPr>
              <a:t> les crochets.</a:t>
            </a:r>
            <a:endParaRPr lang="fr-FR" dirty="0">
              <a:latin typeface="Times New Roman" pitchFamily="18" charset="0"/>
              <a:cs typeface="Times New Roman"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6E8258A7-CA86-481B-9088-7761BD1AC277}" type="slidenum">
              <a:rPr lang="fr-FR" smtClean="0"/>
              <a:pPr/>
              <a:t>29</a:t>
            </a:fld>
            <a:endParaRPr lang="fr-FR"/>
          </a:p>
        </p:txBody>
      </p:sp>
      <p:sp>
        <p:nvSpPr>
          <p:cNvPr id="130049" name="Rectangle 1"/>
          <p:cNvSpPr>
            <a:spLocks noChangeArrowheads="1"/>
          </p:cNvSpPr>
          <p:nvPr/>
        </p:nvSpPr>
        <p:spPr bwMode="auto">
          <a:xfrm>
            <a:off x="0" y="71414"/>
            <a:ext cx="9144000" cy="674030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b="1"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#include &lt;</a:t>
            </a:r>
            <a:r>
              <a:rPr kumimoji="0" lang="en-GB" b="1" i="0" u="none" strike="noStrike" cap="none" normalizeH="0" baseline="0" dirty="0" err="1">
                <a:ln>
                  <a:noFill/>
                </a:ln>
                <a:solidFill>
                  <a:srgbClr val="000000"/>
                </a:solidFill>
                <a:effectLst/>
                <a:latin typeface="Times New Roman" pitchFamily="18" charset="0"/>
                <a:ea typeface="Times New Roman" pitchFamily="18" charset="0"/>
                <a:cs typeface="Times New Roman" pitchFamily="18" charset="0"/>
              </a:rPr>
              <a:t>iostream</a:t>
            </a:r>
            <a:r>
              <a:rPr kumimoji="0" lang="en-GB" b="1"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&gt;</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b="1"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#include &lt;string&gt;</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b="1"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using namespace std;</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b="1" i="0" u="none" strike="noStrike" cap="none" normalizeH="0" baseline="0" dirty="0" err="1">
                <a:ln>
                  <a:noFill/>
                </a:ln>
                <a:solidFill>
                  <a:srgbClr val="000000"/>
                </a:solidFill>
                <a:effectLst/>
                <a:latin typeface="Times New Roman" pitchFamily="18" charset="0"/>
                <a:ea typeface="Times New Roman" pitchFamily="18" charset="0"/>
                <a:cs typeface="Times New Roman" pitchFamily="18" charset="0"/>
              </a:rPr>
              <a:t>int</a:t>
            </a:r>
            <a:r>
              <a:rPr kumimoji="0" lang="fr-FR" b="1"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 main()</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b="1"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 string </a:t>
            </a:r>
            <a:r>
              <a:rPr kumimoji="0" lang="fr-FR" b="1" i="0" u="none" strike="noStrike" cap="none" normalizeH="0" baseline="0" dirty="0" err="1">
                <a:ln>
                  <a:noFill/>
                </a:ln>
                <a:solidFill>
                  <a:srgbClr val="000000"/>
                </a:solidFill>
                <a:effectLst/>
                <a:latin typeface="Times New Roman" pitchFamily="18" charset="0"/>
                <a:ea typeface="Times New Roman" pitchFamily="18" charset="0"/>
                <a:cs typeface="Times New Roman" pitchFamily="18" charset="0"/>
              </a:rPr>
              <a:t>nomUtilisateur</a:t>
            </a:r>
            <a:r>
              <a:rPr kumimoji="0" lang="fr-FR" b="1"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("Julien");</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b="1"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  cout &lt;&lt; "Vous </a:t>
            </a:r>
            <a:r>
              <a:rPr kumimoji="0" lang="fr-FR" b="1" i="0" u="none" strike="noStrike" cap="none" normalizeH="0" baseline="0" dirty="0" err="1">
                <a:ln>
                  <a:noFill/>
                </a:ln>
                <a:solidFill>
                  <a:srgbClr val="000000"/>
                </a:solidFill>
                <a:effectLst/>
                <a:latin typeface="Times New Roman" pitchFamily="18" charset="0"/>
                <a:ea typeface="Times New Roman" pitchFamily="18" charset="0"/>
                <a:cs typeface="Times New Roman" pitchFamily="18" charset="0"/>
              </a:rPr>
              <a:t>etes</a:t>
            </a:r>
            <a:r>
              <a:rPr kumimoji="0" lang="fr-FR" b="1"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 " &lt;&lt; </a:t>
            </a:r>
            <a:r>
              <a:rPr kumimoji="0" lang="fr-FR" b="1" i="0" u="none" strike="noStrike" cap="none" normalizeH="0" baseline="0" dirty="0" err="1">
                <a:ln>
                  <a:noFill/>
                </a:ln>
                <a:solidFill>
                  <a:srgbClr val="000000"/>
                </a:solidFill>
                <a:effectLst/>
                <a:latin typeface="Times New Roman" pitchFamily="18" charset="0"/>
                <a:ea typeface="Times New Roman" pitchFamily="18" charset="0"/>
                <a:cs typeface="Times New Roman" pitchFamily="18" charset="0"/>
              </a:rPr>
              <a:t>nomUtilisateur</a:t>
            </a:r>
            <a:r>
              <a:rPr kumimoji="0" lang="fr-FR" b="1"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 &lt;&lt; "." &lt;&lt;</a:t>
            </a:r>
            <a:r>
              <a:rPr kumimoji="0" lang="fr-FR" b="1" i="0" u="none" strike="noStrike" cap="none" normalizeH="0" baseline="0" dirty="0" err="1">
                <a:ln>
                  <a:noFill/>
                </a:ln>
                <a:solidFill>
                  <a:srgbClr val="000000"/>
                </a:solidFill>
                <a:effectLst/>
                <a:latin typeface="Times New Roman" pitchFamily="18" charset="0"/>
                <a:ea typeface="Times New Roman" pitchFamily="18" charset="0"/>
                <a:cs typeface="Times New Roman" pitchFamily="18" charset="0"/>
              </a:rPr>
              <a:t>endl</a:t>
            </a:r>
            <a:r>
              <a:rPr kumimoji="0" lang="fr-FR" b="1"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b="0"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  </a:t>
            </a:r>
            <a:r>
              <a:rPr kumimoji="0" lang="fr-FR" b="1" i="0" u="none" strike="noStrike" cap="none" normalizeH="0" baseline="0" dirty="0" err="1">
                <a:ln>
                  <a:noFill/>
                </a:ln>
                <a:solidFill>
                  <a:srgbClr val="000000"/>
                </a:solidFill>
                <a:effectLst/>
                <a:latin typeface="Times New Roman" pitchFamily="18" charset="0"/>
                <a:ea typeface="Times New Roman" pitchFamily="18" charset="0"/>
                <a:cs typeface="Times New Roman" pitchFamily="18" charset="0"/>
              </a:rPr>
              <a:t>nomUtilisateur</a:t>
            </a:r>
            <a:r>
              <a:rPr kumimoji="0" lang="fr-FR" b="1"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[0] = 'L';</a:t>
            </a:r>
            <a:r>
              <a:rPr kumimoji="0" lang="fr-FR" b="0"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 </a:t>
            </a:r>
            <a:r>
              <a:rPr kumimoji="0" lang="fr-FR" b="0" i="1" u="none" strike="noStrike" cap="none" normalizeH="0" baseline="0" dirty="0">
                <a:ln>
                  <a:noFill/>
                </a:ln>
                <a:solidFill>
                  <a:srgbClr val="408181"/>
                </a:solidFill>
                <a:effectLst/>
                <a:latin typeface="Times New Roman" pitchFamily="18" charset="0"/>
                <a:ea typeface="Times New Roman" pitchFamily="18" charset="0"/>
                <a:cs typeface="Times New Roman" pitchFamily="18" charset="0"/>
              </a:rPr>
              <a:t>//On modifie la première lettre</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b="1"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  </a:t>
            </a:r>
            <a:r>
              <a:rPr kumimoji="0" lang="fr-FR" b="1" i="0" u="none" strike="noStrike" cap="none" normalizeH="0" baseline="0" dirty="0" err="1">
                <a:ln>
                  <a:noFill/>
                </a:ln>
                <a:solidFill>
                  <a:srgbClr val="000000"/>
                </a:solidFill>
                <a:effectLst/>
                <a:latin typeface="Times New Roman" pitchFamily="18" charset="0"/>
                <a:ea typeface="Times New Roman" pitchFamily="18" charset="0"/>
                <a:cs typeface="Times New Roman" pitchFamily="18" charset="0"/>
              </a:rPr>
              <a:t>nomUtilisateur</a:t>
            </a:r>
            <a:r>
              <a:rPr kumimoji="0" lang="fr-FR" b="1"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[2] = 'c';</a:t>
            </a:r>
            <a:r>
              <a:rPr kumimoji="0" lang="fr-FR" b="0"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 </a:t>
            </a:r>
            <a:r>
              <a:rPr kumimoji="0" lang="fr-FR" b="0" i="1" u="none" strike="noStrike" cap="none" normalizeH="0" baseline="0" dirty="0">
                <a:ln>
                  <a:noFill/>
                </a:ln>
                <a:solidFill>
                  <a:srgbClr val="408181"/>
                </a:solidFill>
                <a:effectLst/>
                <a:latin typeface="Times New Roman" pitchFamily="18" charset="0"/>
                <a:ea typeface="Times New Roman" pitchFamily="18" charset="0"/>
                <a:cs typeface="Times New Roman" pitchFamily="18" charset="0"/>
              </a:rPr>
              <a:t>//On modifie la troisième lettre</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b="1"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  cout &lt;&lt; "Ah non, vous </a:t>
            </a:r>
            <a:r>
              <a:rPr kumimoji="0" lang="fr-FR" b="1" i="0" u="none" strike="noStrike" cap="none" normalizeH="0" baseline="0" dirty="0" err="1">
                <a:ln>
                  <a:noFill/>
                </a:ln>
                <a:solidFill>
                  <a:srgbClr val="000000"/>
                </a:solidFill>
                <a:effectLst/>
                <a:latin typeface="Times New Roman" pitchFamily="18" charset="0"/>
                <a:ea typeface="Times New Roman" pitchFamily="18" charset="0"/>
                <a:cs typeface="Times New Roman" pitchFamily="18" charset="0"/>
              </a:rPr>
              <a:t>etes</a:t>
            </a:r>
            <a:r>
              <a:rPr kumimoji="0" lang="fr-FR" b="1"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 " &lt;&lt; </a:t>
            </a:r>
            <a:r>
              <a:rPr kumimoji="0" lang="fr-FR" b="1" i="0" u="none" strike="noStrike" cap="none" normalizeH="0" baseline="0" dirty="0" err="1">
                <a:ln>
                  <a:noFill/>
                </a:ln>
                <a:solidFill>
                  <a:srgbClr val="000000"/>
                </a:solidFill>
                <a:effectLst/>
                <a:latin typeface="Times New Roman" pitchFamily="18" charset="0"/>
                <a:ea typeface="Times New Roman" pitchFamily="18" charset="0"/>
                <a:cs typeface="Times New Roman" pitchFamily="18" charset="0"/>
              </a:rPr>
              <a:t>nomUtilisateur</a:t>
            </a:r>
            <a:r>
              <a:rPr kumimoji="0" lang="fr-FR" b="1"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 &lt;&lt; "!" &lt;&lt; </a:t>
            </a:r>
            <a:r>
              <a:rPr kumimoji="0" lang="fr-FR" b="1" i="0" u="none" strike="noStrike" cap="none" normalizeH="0" baseline="0" dirty="0" err="1">
                <a:ln>
                  <a:noFill/>
                </a:ln>
                <a:solidFill>
                  <a:srgbClr val="000000"/>
                </a:solidFill>
                <a:effectLst/>
                <a:latin typeface="Times New Roman" pitchFamily="18" charset="0"/>
                <a:ea typeface="Times New Roman" pitchFamily="18" charset="0"/>
                <a:cs typeface="Times New Roman" pitchFamily="18" charset="0"/>
              </a:rPr>
              <a:t>endl</a:t>
            </a:r>
            <a:r>
              <a:rPr kumimoji="0" lang="fr-FR" b="1"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b="1"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  return 0;</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b="1"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Fonctions :</a:t>
            </a:r>
            <a:r>
              <a:rPr kumimoji="0" lang="fr-FR" b="0"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 </a:t>
            </a:r>
            <a:r>
              <a:rPr kumimoji="0" lang="fr-FR" b="1"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size()</a:t>
            </a:r>
            <a:r>
              <a:rPr kumimoji="0" lang="fr-FR" b="0"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 donne le nombre de lettres et </a:t>
            </a:r>
            <a:r>
              <a:rPr kumimoji="0" lang="fr-FR" b="1" i="0" u="none" strike="noStrike" cap="none" normalizeH="0" baseline="0" dirty="0" err="1">
                <a:ln>
                  <a:noFill/>
                </a:ln>
                <a:solidFill>
                  <a:srgbClr val="000000"/>
                </a:solidFill>
                <a:effectLst/>
                <a:latin typeface="Times New Roman" pitchFamily="18" charset="0"/>
                <a:ea typeface="Times New Roman" pitchFamily="18" charset="0"/>
                <a:cs typeface="Times New Roman" pitchFamily="18" charset="0"/>
              </a:rPr>
              <a:t>push_back</a:t>
            </a:r>
            <a:r>
              <a:rPr kumimoji="0" lang="fr-FR" b="1"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a:t>
            </a:r>
            <a:r>
              <a:rPr kumimoji="0" lang="fr-FR" b="0"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 ajoute des lettres à la fin. </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b="1"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string  texte("Portez ce whisky au vieux juge blond qui fume.");</a:t>
            </a:r>
            <a:r>
              <a:rPr kumimoji="0" lang="fr-FR" b="0"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 </a:t>
            </a:r>
            <a:r>
              <a:rPr kumimoji="0" lang="fr-FR" b="0" i="1" u="none" strike="noStrike" cap="none" normalizeH="0" baseline="0" dirty="0">
                <a:ln>
                  <a:noFill/>
                </a:ln>
                <a:solidFill>
                  <a:srgbClr val="408181"/>
                </a:solidFill>
                <a:effectLst/>
                <a:latin typeface="Times New Roman" pitchFamily="18" charset="0"/>
                <a:ea typeface="Times New Roman" pitchFamily="18" charset="0"/>
                <a:cs typeface="Times New Roman" pitchFamily="18" charset="0"/>
              </a:rPr>
              <a:t>//46 caractères</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b="1"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cout &lt;&lt; "Cette phrase contient " &lt;&lt; </a:t>
            </a:r>
            <a:r>
              <a:rPr kumimoji="0" lang="fr-FR" b="1" i="0" u="none" strike="noStrike" cap="none" normalizeH="0" baseline="0" dirty="0" err="1">
                <a:ln>
                  <a:noFill/>
                </a:ln>
                <a:solidFill>
                  <a:srgbClr val="000000"/>
                </a:solidFill>
                <a:effectLst/>
                <a:latin typeface="Times New Roman" pitchFamily="18" charset="0"/>
                <a:ea typeface="Times New Roman" pitchFamily="18" charset="0"/>
                <a:cs typeface="Times New Roman" pitchFamily="18" charset="0"/>
              </a:rPr>
              <a:t>texte.size</a:t>
            </a:r>
            <a:r>
              <a:rPr kumimoji="0" lang="fr-FR" b="1"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 &lt;&lt; " lettres." &lt;&lt;</a:t>
            </a:r>
            <a:r>
              <a:rPr kumimoji="0" lang="fr-FR" b="1" i="0" u="none" strike="noStrike" cap="none" normalizeH="0" baseline="0" dirty="0" err="1">
                <a:ln>
                  <a:noFill/>
                </a:ln>
                <a:solidFill>
                  <a:srgbClr val="000000"/>
                </a:solidFill>
                <a:effectLst/>
                <a:latin typeface="Times New Roman" pitchFamily="18" charset="0"/>
                <a:ea typeface="Times New Roman" pitchFamily="18" charset="0"/>
                <a:cs typeface="Times New Roman" pitchFamily="18" charset="0"/>
              </a:rPr>
              <a:t>endl</a:t>
            </a:r>
            <a:r>
              <a:rPr kumimoji="0" lang="fr-FR" b="1"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b="0"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On peut ajouter </a:t>
            </a:r>
            <a:r>
              <a:rPr kumimoji="0" lang="fr-FR" b="1"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plusieurs lettres</a:t>
            </a:r>
            <a:r>
              <a:rPr kumimoji="0" lang="fr-FR" b="0" i="1"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 </a:t>
            </a:r>
            <a:r>
              <a:rPr kumimoji="0" lang="fr-FR" b="0"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d'un coup.  </a:t>
            </a:r>
            <a:r>
              <a:rPr kumimoji="0" lang="en-GB" b="0"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Et on utilise le</a:t>
            </a:r>
            <a:r>
              <a:rPr kumimoji="0" lang="en-GB" b="1"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 +=.</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b="1"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#include &lt;</a:t>
            </a:r>
            <a:r>
              <a:rPr kumimoji="0" lang="en-GB" b="1" i="0" u="none" strike="noStrike" cap="none" normalizeH="0" baseline="0" dirty="0" err="1">
                <a:ln>
                  <a:noFill/>
                </a:ln>
                <a:solidFill>
                  <a:srgbClr val="000000"/>
                </a:solidFill>
                <a:effectLst/>
                <a:latin typeface="Times New Roman" pitchFamily="18" charset="0"/>
                <a:ea typeface="Times New Roman" pitchFamily="18" charset="0"/>
                <a:cs typeface="Times New Roman" pitchFamily="18" charset="0"/>
              </a:rPr>
              <a:t>iostream</a:t>
            </a:r>
            <a:r>
              <a:rPr kumimoji="0" lang="en-GB" b="1"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&gt;</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b="1"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#include &lt;string&gt;</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b="1"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using namespace std;</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b="1" i="0" u="none" strike="noStrike" cap="none" normalizeH="0" baseline="0" dirty="0" err="1">
                <a:ln>
                  <a:noFill/>
                </a:ln>
                <a:solidFill>
                  <a:srgbClr val="000000"/>
                </a:solidFill>
                <a:effectLst/>
                <a:latin typeface="Times New Roman" pitchFamily="18" charset="0"/>
                <a:ea typeface="Times New Roman" pitchFamily="18" charset="0"/>
                <a:cs typeface="Times New Roman" pitchFamily="18" charset="0"/>
              </a:rPr>
              <a:t>int</a:t>
            </a:r>
            <a:r>
              <a:rPr kumimoji="0" lang="fr-FR" b="1"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 main(){ string </a:t>
            </a:r>
            <a:r>
              <a:rPr kumimoji="0" lang="fr-FR" b="1" i="0" u="none" strike="noStrike" cap="none" normalizeH="0" baseline="0" dirty="0" err="1">
                <a:ln>
                  <a:noFill/>
                </a:ln>
                <a:solidFill>
                  <a:srgbClr val="000000"/>
                </a:solidFill>
                <a:effectLst/>
                <a:latin typeface="Times New Roman" pitchFamily="18" charset="0"/>
                <a:ea typeface="Times New Roman" pitchFamily="18" charset="0"/>
                <a:cs typeface="Times New Roman" pitchFamily="18" charset="0"/>
              </a:rPr>
              <a:t>prenom</a:t>
            </a:r>
            <a:r>
              <a:rPr kumimoji="0" lang="fr-FR" b="1"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("Albert"); string nom("Einstein"); string total;</a:t>
            </a:r>
            <a:r>
              <a:rPr kumimoji="0" lang="fr-FR" b="0"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 </a:t>
            </a:r>
            <a:r>
              <a:rPr kumimoji="0" lang="fr-FR" b="0" i="1" u="none" strike="noStrike" cap="none" normalizeH="0" baseline="0" dirty="0">
                <a:ln>
                  <a:noFill/>
                </a:ln>
                <a:solidFill>
                  <a:srgbClr val="408181"/>
                </a:solidFill>
                <a:effectLst/>
                <a:latin typeface="Times New Roman" pitchFamily="18" charset="0"/>
                <a:ea typeface="Times New Roman" pitchFamily="18" charset="0"/>
                <a:cs typeface="Times New Roman" pitchFamily="18" charset="0"/>
              </a:rPr>
              <a:t>//Une chaîne vide</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b="0"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  </a:t>
            </a:r>
            <a:r>
              <a:rPr kumimoji="0" lang="fr-FR" b="1"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total </a:t>
            </a:r>
            <a:r>
              <a:rPr kumimoji="0" lang="fr-FR" b="1" i="0" u="none" strike="noStrike" cap="none" normalizeH="0" baseline="0" dirty="0">
                <a:ln>
                  <a:noFill/>
                </a:ln>
                <a:solidFill>
                  <a:srgbClr val="666666"/>
                </a:solidFill>
                <a:effectLst/>
                <a:latin typeface="Times New Roman" pitchFamily="18" charset="0"/>
                <a:ea typeface="Times New Roman" pitchFamily="18" charset="0"/>
                <a:cs typeface="Times New Roman" pitchFamily="18" charset="0"/>
              </a:rPr>
              <a:t>+= </a:t>
            </a:r>
            <a:r>
              <a:rPr kumimoji="0" lang="fr-FR" b="1" i="0" u="none" strike="noStrike" cap="none" normalizeH="0" baseline="0" dirty="0" err="1">
                <a:ln>
                  <a:noFill/>
                </a:ln>
                <a:solidFill>
                  <a:srgbClr val="000000"/>
                </a:solidFill>
                <a:effectLst/>
                <a:latin typeface="Times New Roman" pitchFamily="18" charset="0"/>
                <a:ea typeface="Times New Roman" pitchFamily="18" charset="0"/>
                <a:cs typeface="Times New Roman" pitchFamily="18" charset="0"/>
              </a:rPr>
              <a:t>prenom</a:t>
            </a:r>
            <a:r>
              <a:rPr kumimoji="0" lang="fr-FR" b="1"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a:t>
            </a:r>
            <a:r>
              <a:rPr kumimoji="0" lang="fr-FR" b="0"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 </a:t>
            </a:r>
            <a:r>
              <a:rPr kumimoji="0" lang="fr-FR" b="0" i="1" u="none" strike="noStrike" cap="none" normalizeH="0" baseline="0" dirty="0">
                <a:ln>
                  <a:noFill/>
                </a:ln>
                <a:solidFill>
                  <a:srgbClr val="408181"/>
                </a:solidFill>
                <a:effectLst/>
                <a:latin typeface="Times New Roman" pitchFamily="18" charset="0"/>
                <a:ea typeface="Times New Roman" pitchFamily="18" charset="0"/>
                <a:cs typeface="Times New Roman" pitchFamily="18" charset="0"/>
              </a:rPr>
              <a:t>//On ajoute le prénom à la chaîne vide</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b="1"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  total </a:t>
            </a:r>
            <a:r>
              <a:rPr kumimoji="0" lang="fr-FR" b="1" i="0" u="none" strike="noStrike" cap="none" normalizeH="0" baseline="0" dirty="0">
                <a:ln>
                  <a:noFill/>
                </a:ln>
                <a:solidFill>
                  <a:srgbClr val="666666"/>
                </a:solidFill>
                <a:effectLst/>
                <a:latin typeface="Times New Roman" pitchFamily="18" charset="0"/>
                <a:ea typeface="Times New Roman" pitchFamily="18" charset="0"/>
                <a:cs typeface="Times New Roman" pitchFamily="18" charset="0"/>
              </a:rPr>
              <a:t>+= </a:t>
            </a:r>
            <a:r>
              <a:rPr kumimoji="0" lang="fr-FR" b="1" i="0" u="none" strike="noStrike" cap="none" normalizeH="0" baseline="0" dirty="0">
                <a:ln>
                  <a:noFill/>
                </a:ln>
                <a:solidFill>
                  <a:srgbClr val="BB2121"/>
                </a:solidFill>
                <a:effectLst/>
                <a:latin typeface="Times New Roman" pitchFamily="18" charset="0"/>
                <a:ea typeface="Times New Roman" pitchFamily="18" charset="0"/>
                <a:cs typeface="Times New Roman" pitchFamily="18" charset="0"/>
              </a:rPr>
              <a:t>" "</a:t>
            </a:r>
            <a:r>
              <a:rPr kumimoji="0" lang="fr-FR" b="1"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a:t>
            </a:r>
            <a:r>
              <a:rPr kumimoji="0" lang="fr-FR" b="0"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 </a:t>
            </a:r>
            <a:r>
              <a:rPr kumimoji="0" lang="fr-FR" b="0" i="1" u="none" strike="noStrike" cap="none" normalizeH="0" baseline="0" dirty="0">
                <a:ln>
                  <a:noFill/>
                </a:ln>
                <a:solidFill>
                  <a:srgbClr val="408181"/>
                </a:solidFill>
                <a:effectLst/>
                <a:latin typeface="Times New Roman" pitchFamily="18" charset="0"/>
                <a:ea typeface="Times New Roman" pitchFamily="18" charset="0"/>
                <a:cs typeface="Times New Roman" pitchFamily="18" charset="0"/>
              </a:rPr>
              <a:t>//Puis un espace</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b="1"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  total </a:t>
            </a:r>
            <a:r>
              <a:rPr kumimoji="0" lang="fr-FR" b="1" i="0" u="none" strike="noStrike" cap="none" normalizeH="0" baseline="0" dirty="0">
                <a:ln>
                  <a:noFill/>
                </a:ln>
                <a:solidFill>
                  <a:srgbClr val="666666"/>
                </a:solidFill>
                <a:effectLst/>
                <a:latin typeface="Times New Roman" pitchFamily="18" charset="0"/>
                <a:ea typeface="Times New Roman" pitchFamily="18" charset="0"/>
                <a:cs typeface="Times New Roman" pitchFamily="18" charset="0"/>
              </a:rPr>
              <a:t>+= </a:t>
            </a:r>
            <a:r>
              <a:rPr kumimoji="0" lang="fr-FR" b="1"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nom;</a:t>
            </a:r>
            <a:r>
              <a:rPr kumimoji="0" lang="fr-FR" b="0"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 </a:t>
            </a:r>
            <a:r>
              <a:rPr kumimoji="0" lang="fr-FR" b="0" i="1" u="none" strike="noStrike" cap="none" normalizeH="0" baseline="0" dirty="0">
                <a:ln>
                  <a:noFill/>
                </a:ln>
                <a:solidFill>
                  <a:srgbClr val="408181"/>
                </a:solidFill>
                <a:effectLst/>
                <a:latin typeface="Times New Roman" pitchFamily="18" charset="0"/>
                <a:ea typeface="Times New Roman" pitchFamily="18" charset="0"/>
                <a:cs typeface="Times New Roman" pitchFamily="18" charset="0"/>
              </a:rPr>
              <a:t>//Et finalement le nom de famille</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b="1"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  cout &lt;&lt; "Vous vous appelez " &lt;&lt; total &lt;&lt; "." &lt;&lt; </a:t>
            </a:r>
            <a:r>
              <a:rPr kumimoji="0" lang="fr-FR" b="1" i="0" u="none" strike="noStrike" cap="none" normalizeH="0" baseline="0" dirty="0" err="1">
                <a:ln>
                  <a:noFill/>
                </a:ln>
                <a:solidFill>
                  <a:srgbClr val="000000"/>
                </a:solidFill>
                <a:effectLst/>
                <a:latin typeface="Times New Roman" pitchFamily="18" charset="0"/>
                <a:ea typeface="Times New Roman" pitchFamily="18" charset="0"/>
                <a:cs typeface="Times New Roman" pitchFamily="18" charset="0"/>
              </a:rPr>
              <a:t>endl</a:t>
            </a:r>
            <a:r>
              <a:rPr kumimoji="0" lang="fr-FR" b="1"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 return 0;</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b="1"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1"/>
          <p:cNvSpPr>
            <a:spLocks noChangeArrowheads="1"/>
          </p:cNvSpPr>
          <p:nvPr/>
        </p:nvSpPr>
        <p:spPr bwMode="auto">
          <a:xfrm>
            <a:off x="0" y="381586"/>
            <a:ext cx="9144000" cy="618630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449263" algn="just" defTabSz="914400" rtl="0" eaLnBrk="1" fontAlgn="base" latinLnBrk="0" hangingPunct="1">
              <a:lnSpc>
                <a:spcPct val="100000"/>
              </a:lnSpc>
              <a:spcBef>
                <a:spcPct val="0"/>
              </a:spcBef>
              <a:spcAft>
                <a:spcPct val="0"/>
              </a:spcAft>
              <a:buClrTx/>
              <a:buSzTx/>
              <a:buFontTx/>
              <a:buNone/>
              <a:tabLst/>
            </a:pP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fr-FR" b="0" i="0" u="sng"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Chap</a:t>
            </a:r>
            <a:r>
              <a:rPr kumimoji="0" lang="fr-FR" b="0" i="0" u="sng"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I : PRESENTATION GENERALE DE C++</a:t>
            </a:r>
            <a:endParaRPr lang="fr-FR" dirty="0">
              <a:latin typeface="Times New Roman" pitchFamily="18" charset="0"/>
              <a:ea typeface="Times New Roman" pitchFamily="18" charset="0"/>
              <a:cs typeface="Times New Roman" pitchFamily="18" charset="0"/>
            </a:endParaRPr>
          </a:p>
          <a:p>
            <a:pPr marL="0" marR="0" lvl="0" indent="449263" algn="just" defTabSz="914400" rtl="0" eaLnBrk="1" fontAlgn="base" latinLnBrk="0" hangingPunct="1">
              <a:lnSpc>
                <a:spcPct val="100000"/>
              </a:lnSpc>
              <a:spcBef>
                <a:spcPct val="0"/>
              </a:spcBef>
              <a:spcAft>
                <a:spcPct val="0"/>
              </a:spcAft>
              <a:buClrTx/>
              <a:buSzTx/>
              <a:buFontTx/>
              <a:buNone/>
              <a:tabLst/>
            </a:pPr>
            <a:endPar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endParaRPr>
          </a:p>
          <a:p>
            <a:pPr marL="0" marR="0" lvl="0" indent="449263" algn="just" defTabSz="914400" rtl="0" eaLnBrk="1" fontAlgn="base" latinLnBrk="0" hangingPunct="1">
              <a:lnSpc>
                <a:spcPct val="100000"/>
              </a:lnSpc>
              <a:spcBef>
                <a:spcPct val="0"/>
              </a:spcBef>
              <a:spcAft>
                <a:spcPct val="0"/>
              </a:spcAft>
              <a:buClrTx/>
              <a:buSzTx/>
              <a:buFontTx/>
              <a:buNone/>
              <a:tabLst/>
            </a:pP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C++ a été conçu ( 1983 ) par Bjarne </a:t>
            </a:r>
            <a:r>
              <a:rPr kumimoji="0" lang="fr-FR" b="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Stroustrup</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(Danemark) Université de Texas aux USA.</a:t>
            </a:r>
          </a:p>
          <a:p>
            <a:pPr marL="0" marR="0" lvl="0" indent="449263" algn="just" defTabSz="914400" rtl="0" eaLnBrk="1" fontAlgn="base" latinLnBrk="0" hangingPunct="1">
              <a:lnSpc>
                <a:spcPct val="100000"/>
              </a:lnSpc>
              <a:spcBef>
                <a:spcPct val="0"/>
              </a:spcBef>
              <a:spcAft>
                <a:spcPct val="0"/>
              </a:spcAft>
              <a:buClrTx/>
              <a:buSzTx/>
              <a:buFontTx/>
              <a:buNone/>
              <a:tabLst/>
            </a:pP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Objectif : ajouter au langage </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C</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des </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classes</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analogues à celles du langage Simula</a:t>
            </a:r>
            <a:r>
              <a:rPr kumimoji="0" lang="fr-FR" b="0" i="0" u="none" strike="noStrike" cap="none" normalizeH="0" dirty="0">
                <a:ln>
                  <a:noFill/>
                </a:ln>
                <a:solidFill>
                  <a:schemeClr val="tx1"/>
                </a:solidFill>
                <a:effectLst/>
                <a:latin typeface="Times New Roman" pitchFamily="18" charset="0"/>
                <a:ea typeface="Times New Roman" pitchFamily="18" charset="0"/>
                <a:cs typeface="Times New Roman" pitchFamily="18" charset="0"/>
              </a:rPr>
              <a:t> (</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ajouter au </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C</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des possibilités de </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Programmation Orientée Objet</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p>
          <a:p>
            <a:pPr marL="0" marR="0" lvl="0" indent="449263" algn="just" defTabSz="914400" rtl="0" eaLnBrk="1" fontAlgn="base" latinLnBrk="0" hangingPunct="1">
              <a:lnSpc>
                <a:spcPct val="100000"/>
              </a:lnSpc>
              <a:spcBef>
                <a:spcPct val="0"/>
              </a:spcBef>
              <a:spcAft>
                <a:spcPct val="0"/>
              </a:spcAft>
              <a:buClrTx/>
              <a:buSzTx/>
              <a:buFontTx/>
              <a:buNone/>
              <a:tabLst/>
            </a:pP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Qualité de C++ : exactitude, robustesse, extensibilité, </a:t>
            </a:r>
            <a:r>
              <a:rPr kumimoji="0" lang="fr-FR" b="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reutilisabilité</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et efficience (capacités de rendement).</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449263" algn="just" defTabSz="914400" rtl="0" eaLnBrk="0" fontAlgn="base" latinLnBrk="0" hangingPunct="0">
              <a:lnSpc>
                <a:spcPct val="100000"/>
              </a:lnSpc>
              <a:spcBef>
                <a:spcPct val="0"/>
              </a:spcBef>
              <a:spcAft>
                <a:spcPct val="0"/>
              </a:spcAft>
              <a:buClrTx/>
              <a:buSzTx/>
              <a:buFontTx/>
              <a:buNone/>
              <a:tabLst/>
            </a:pP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Par analogie avec l’équation de </a:t>
            </a:r>
            <a:r>
              <a:rPr kumimoji="0" lang="fr-FR" b="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Wirth</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on pourrait dire que l’équation de la </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POO</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est : </a:t>
            </a:r>
          </a:p>
          <a:p>
            <a:pPr marL="0" marR="0" lvl="0" indent="449263" algn="just" defTabSz="914400" rtl="0" eaLnBrk="0" fontAlgn="base" latinLnBrk="0" hangingPunct="0">
              <a:lnSpc>
                <a:spcPct val="100000"/>
              </a:lnSpc>
              <a:spcBef>
                <a:spcPct val="0"/>
              </a:spcBef>
              <a:spcAft>
                <a:spcPct val="0"/>
              </a:spcAft>
              <a:buClrTx/>
              <a:buSzTx/>
              <a:buFontTx/>
              <a:buNone/>
              <a:tabLst/>
            </a:pP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Méthodes + Données = Objet</a:t>
            </a:r>
            <a:endPar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endParaRPr>
          </a:p>
          <a:p>
            <a:pPr marL="0" marR="0" lvl="0" indent="449263" algn="just" defTabSz="914400" rtl="0" eaLnBrk="0" fontAlgn="base" latinLnBrk="0" hangingPunct="0">
              <a:lnSpc>
                <a:spcPct val="100000"/>
              </a:lnSpc>
              <a:spcBef>
                <a:spcPct val="0"/>
              </a:spcBef>
              <a:spcAft>
                <a:spcPct val="0"/>
              </a:spcAft>
              <a:buClrTx/>
              <a:buSzTx/>
              <a:buFontTx/>
              <a:buNone/>
              <a:tabLst/>
            </a:pPr>
            <a:r>
              <a:rPr lang="en-GB" dirty="0">
                <a:latin typeface="Times New Roman" pitchFamily="18" charset="0"/>
                <a:cs typeface="Times New Roman" pitchFamily="18" charset="0"/>
              </a:rPr>
              <a:t>Nouveaux concepts :</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449263" algn="just" defTabSz="914400" rtl="0" eaLnBrk="0" fontAlgn="base" latinLnBrk="0" hangingPunct="0">
              <a:lnSpc>
                <a:spcPct val="100000"/>
              </a:lnSpc>
              <a:spcBef>
                <a:spcPct val="0"/>
              </a:spcBef>
              <a:spcAft>
                <a:spcPct val="0"/>
              </a:spcAft>
              <a:buClrTx/>
              <a:buSzTx/>
              <a:tabLst/>
            </a:pP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Classe</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est un type qui décrit</a:t>
            </a:r>
            <a:r>
              <a:rPr kumimoji="0" lang="fr-FR" b="0" i="0" u="none" strike="noStrike" cap="none" normalizeH="0" dirty="0">
                <a:ln>
                  <a:noFill/>
                </a:ln>
                <a:solidFill>
                  <a:schemeClr val="tx1"/>
                </a:solidFill>
                <a:effectLst/>
                <a:latin typeface="Times New Roman" pitchFamily="18" charset="0"/>
                <a:ea typeface="Times New Roman" pitchFamily="18" charset="0"/>
                <a:cs typeface="Times New Roman" pitchFamily="18" charset="0"/>
              </a:rPr>
              <a:t> </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un ensemble d’objets ayant une structure des données communes et disposant des mêmes méthodes. </a:t>
            </a:r>
            <a:endParaRPr lang="fr-FR" dirty="0">
              <a:latin typeface="Times New Roman" pitchFamily="18" charset="0"/>
              <a:ea typeface="Times New Roman" pitchFamily="18" charset="0"/>
              <a:cs typeface="Times New Roman" pitchFamily="18" charset="0"/>
            </a:endParaRPr>
          </a:p>
          <a:p>
            <a:pPr marL="0" marR="0" lvl="0" indent="449263" algn="just" defTabSz="914400" rtl="0" eaLnBrk="0" fontAlgn="base" latinLnBrk="0" hangingPunct="0">
              <a:lnSpc>
                <a:spcPct val="100000"/>
              </a:lnSpc>
              <a:spcBef>
                <a:spcPct val="0"/>
              </a:spcBef>
              <a:spcAft>
                <a:spcPct val="0"/>
              </a:spcAft>
              <a:buClrTx/>
              <a:buSzTx/>
              <a:tabLst/>
            </a:pP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t>
            </a:r>
            <a:r>
              <a:rPr kumimoji="0" lang="fr-FR" b="0" i="0" u="none" strike="noStrike" cap="none" normalizeH="0" dirty="0">
                <a:ln>
                  <a:noFill/>
                </a:ln>
                <a:solidFill>
                  <a:schemeClr val="tx1"/>
                </a:solidFill>
                <a:effectLst/>
                <a:latin typeface="Times New Roman" pitchFamily="18" charset="0"/>
                <a:ea typeface="Times New Roman" pitchFamily="18" charset="0"/>
                <a:cs typeface="Times New Roman" pitchFamily="18" charset="0"/>
              </a:rPr>
              <a:t> </a:t>
            </a:r>
            <a:r>
              <a:rPr lang="fr-FR" b="1" dirty="0">
                <a:latin typeface="Times New Roman" pitchFamily="18" charset="0"/>
                <a:ea typeface="Times New Roman" pitchFamily="18" charset="0"/>
                <a:cs typeface="Times New Roman" pitchFamily="18" charset="0"/>
              </a:rPr>
              <a:t>O</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bjets</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(instances) sont des variables de  type </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classe</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Créer une nouvelle instance (objet). L’adresse de l’instance actuelle est appelée </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this</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449263" algn="just" defTabSz="914400" rtl="0" eaLnBrk="0" fontAlgn="base" latinLnBrk="0" hangingPunct="0">
              <a:lnSpc>
                <a:spcPct val="100000"/>
              </a:lnSpc>
              <a:spcBef>
                <a:spcPct val="0"/>
              </a:spcBef>
              <a:spcAft>
                <a:spcPct val="0"/>
              </a:spcAft>
              <a:buClrTx/>
              <a:buSzTx/>
              <a:buFontTx/>
              <a:buNone/>
              <a:tabLst/>
            </a:pP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Encapsulation</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réalise une « abstraction des données ». </a:t>
            </a:r>
            <a:r>
              <a:rPr lang="fr-FR" dirty="0">
                <a:latin typeface="Times New Roman" pitchFamily="18" charset="0"/>
                <a:ea typeface="Times New Roman" pitchFamily="18" charset="0"/>
                <a:cs typeface="Times New Roman" pitchFamily="18" charset="0"/>
              </a:rPr>
              <a:t>E</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lle facilite considérablement la maintenance et la réutilisabilité d’un objet.</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449263" algn="just" defTabSz="914400" rtl="0" eaLnBrk="0" fontAlgn="base" latinLnBrk="0" hangingPunct="0">
              <a:lnSpc>
                <a:spcPct val="100000"/>
              </a:lnSpc>
              <a:spcBef>
                <a:spcPct val="0"/>
              </a:spcBef>
              <a:spcAft>
                <a:spcPct val="0"/>
              </a:spcAft>
              <a:buClrTx/>
              <a:buSzTx/>
              <a:buFontTx/>
              <a:buNone/>
              <a:tabLst/>
            </a:pP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Héritage</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permet de définir une nouvelle classe à partir d’une classe existante, à laquelle on ajoute de nouvelles données et méthodes. Il facilite largement la réutilisabilité de produits existants.</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449263" algn="just" defTabSz="914400" rtl="0" eaLnBrk="0" fontAlgn="base" latinLnBrk="0" hangingPunct="0">
              <a:lnSpc>
                <a:spcPct val="100000"/>
              </a:lnSpc>
              <a:spcBef>
                <a:spcPct val="0"/>
              </a:spcBef>
              <a:spcAft>
                <a:spcPct val="0"/>
              </a:spcAft>
              <a:buClrTx/>
              <a:buSzTx/>
              <a:buFontTx/>
              <a:buNone/>
              <a:tabLst/>
            </a:pPr>
            <a:r>
              <a:rPr lang="fr-FR" dirty="0">
                <a:latin typeface="Times New Roman" pitchFamily="18" charset="0"/>
                <a:ea typeface="Times New Roman" pitchFamily="18" charset="0"/>
                <a:cs typeface="Times New Roman" pitchFamily="18" charset="0"/>
              </a:rPr>
              <a:t>- </a:t>
            </a:r>
            <a:r>
              <a:rPr lang="fr-FR" b="1" dirty="0">
                <a:latin typeface="Times New Roman" pitchFamily="18" charset="0"/>
                <a:ea typeface="Times New Roman" pitchFamily="18" charset="0"/>
                <a:cs typeface="Times New Roman" pitchFamily="18" charset="0"/>
              </a:rPr>
              <a:t>Polymorphisme</a:t>
            </a:r>
            <a:r>
              <a:rPr lang="fr-FR" dirty="0">
                <a:latin typeface="Times New Roman" pitchFamily="18" charset="0"/>
                <a:ea typeface="Times New Roman" pitchFamily="18" charset="0"/>
                <a:cs typeface="Times New Roman" pitchFamily="18" charset="0"/>
              </a:rPr>
              <a:t> permet de</a:t>
            </a:r>
          </a:p>
          <a:p>
            <a:pPr marL="0" marR="0" lvl="0" indent="449263" algn="just" defTabSz="914400" rtl="0" eaLnBrk="0" fontAlgn="base" latinLnBrk="0" hangingPunct="0">
              <a:lnSpc>
                <a:spcPct val="100000"/>
              </a:lnSpc>
              <a:spcBef>
                <a:spcPct val="0"/>
              </a:spcBef>
              <a:spcAft>
                <a:spcPct val="0"/>
              </a:spcAft>
              <a:buClrTx/>
              <a:buSzTx/>
              <a:buFontTx/>
              <a:buNone/>
              <a:tabLst/>
            </a:pP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C++</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est un sur-ensemble du langage </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C</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tel qu’il est défini par la norme </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ANSI</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Mais il existe quelques incompatibilités.</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p:txBody>
      </p:sp>
      <p:sp>
        <p:nvSpPr>
          <p:cNvPr id="3" name="Espace réservé du numéro de diapositive 2"/>
          <p:cNvSpPr>
            <a:spLocks noGrp="1"/>
          </p:cNvSpPr>
          <p:nvPr>
            <p:ph type="sldNum" sz="quarter" idx="12"/>
          </p:nvPr>
        </p:nvSpPr>
        <p:spPr/>
        <p:txBody>
          <a:bodyPr/>
          <a:lstStyle/>
          <a:p>
            <a:fld id="{6E8258A7-CA86-481B-9088-7761BD1AC277}" type="slidenum">
              <a:rPr lang="fr-FR" smtClean="0"/>
              <a:pPr/>
              <a:t>3</a:t>
            </a:fld>
            <a:endParaRPr lang="fr-F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6E8258A7-CA86-481B-9088-7761BD1AC277}" type="slidenum">
              <a:rPr lang="fr-FR" smtClean="0"/>
              <a:pPr/>
              <a:t>30</a:t>
            </a:fld>
            <a:endParaRPr lang="fr-FR"/>
          </a:p>
        </p:txBody>
      </p:sp>
      <p:sp>
        <p:nvSpPr>
          <p:cNvPr id="37889" name="Rectangle 1"/>
          <p:cNvSpPr>
            <a:spLocks noChangeArrowheads="1"/>
          </p:cNvSpPr>
          <p:nvPr/>
        </p:nvSpPr>
        <p:spPr bwMode="auto">
          <a:xfrm>
            <a:off x="0" y="117717"/>
            <a:ext cx="9144000" cy="674030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b="1"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3.12. Lire et modifier des fichiers</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b="0"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Des logiciels : </a:t>
            </a:r>
            <a:r>
              <a:rPr kumimoji="0" lang="fr-FR" b="1" i="0" u="none" strike="noStrike" cap="none" normalizeH="0" baseline="0" dirty="0" err="1">
                <a:ln>
                  <a:noFill/>
                </a:ln>
                <a:solidFill>
                  <a:srgbClr val="000000"/>
                </a:solidFill>
                <a:effectLst/>
                <a:latin typeface="Times New Roman" pitchFamily="18" charset="0"/>
                <a:ea typeface="Times New Roman" pitchFamily="18" charset="0"/>
                <a:cs typeface="Times New Roman" pitchFamily="18" charset="0"/>
              </a:rPr>
              <a:t>bloc-note</a:t>
            </a:r>
            <a:r>
              <a:rPr kumimoji="0" lang="fr-FR" b="0"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 </a:t>
            </a:r>
            <a:r>
              <a:rPr kumimoji="0" lang="fr-FR" b="1"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IDE</a:t>
            </a:r>
            <a:r>
              <a:rPr kumimoji="0" lang="fr-FR" b="0"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 ou </a:t>
            </a:r>
            <a:r>
              <a:rPr kumimoji="0" lang="fr-FR" b="1"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tableur</a:t>
            </a:r>
            <a:r>
              <a:rPr kumimoji="0" lang="fr-FR" b="0"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 sont </a:t>
            </a:r>
            <a:r>
              <a:rPr lang="fr-FR" dirty="0">
                <a:solidFill>
                  <a:srgbClr val="000000"/>
                </a:solidFill>
                <a:latin typeface="Times New Roman" pitchFamily="18" charset="0"/>
                <a:ea typeface="Times New Roman" pitchFamily="18" charset="0"/>
                <a:cs typeface="Times New Roman" pitchFamily="18" charset="0"/>
              </a:rPr>
              <a:t>de</a:t>
            </a:r>
            <a:r>
              <a:rPr kumimoji="0" lang="fr-FR" b="0"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s </a:t>
            </a:r>
            <a:r>
              <a:rPr kumimoji="0" lang="fr-FR" b="1"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programmes</a:t>
            </a:r>
            <a:r>
              <a:rPr kumimoji="0" lang="fr-FR" b="0"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 qui lisent des </a:t>
            </a:r>
            <a:r>
              <a:rPr kumimoji="0" lang="fr-FR" b="1"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fichiers</a:t>
            </a:r>
            <a:r>
              <a:rPr kumimoji="0" lang="fr-FR" b="0"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 et écrivent dedans. Et même dans le monde des jeux vidéo, on a besoin de cela. En somme, un </a:t>
            </a:r>
            <a:r>
              <a:rPr kumimoji="0" lang="fr-FR" b="1"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programme</a:t>
            </a:r>
            <a:r>
              <a:rPr kumimoji="0" lang="fr-FR" b="0"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 qui ne sait pas interagir avec des </a:t>
            </a:r>
            <a:r>
              <a:rPr kumimoji="0" lang="fr-FR" b="1"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fichiers</a:t>
            </a:r>
            <a:r>
              <a:rPr kumimoji="0" lang="fr-FR" b="0"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 risque d'être très limité.</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i="0" u="sng"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Écrire dans un fichier</a:t>
            </a:r>
            <a:endParaRPr kumimoji="0" lang="fr-FR" i="0" u="sng"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b="0"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Avant de manipuler </a:t>
            </a:r>
            <a:r>
              <a:rPr lang="fr-FR" dirty="0">
                <a:solidFill>
                  <a:srgbClr val="000000"/>
                </a:solidFill>
                <a:latin typeface="Times New Roman" pitchFamily="18" charset="0"/>
                <a:ea typeface="Times New Roman" pitchFamily="18" charset="0"/>
                <a:cs typeface="Times New Roman" pitchFamily="18" charset="0"/>
              </a:rPr>
              <a:t>l</a:t>
            </a:r>
            <a:r>
              <a:rPr kumimoji="0" lang="fr-FR" b="0"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es fichiers</a:t>
            </a:r>
            <a:r>
              <a:rPr kumimoji="0" lang="fr-FR" b="0" i="0" u="none" strike="noStrike" cap="none" normalizeH="0" dirty="0">
                <a:ln>
                  <a:noFill/>
                </a:ln>
                <a:solidFill>
                  <a:srgbClr val="000000"/>
                </a:solidFill>
                <a:effectLst/>
                <a:latin typeface="Times New Roman" pitchFamily="18" charset="0"/>
                <a:ea typeface="Times New Roman" pitchFamily="18" charset="0"/>
                <a:cs typeface="Times New Roman" pitchFamily="18" charset="0"/>
              </a:rPr>
              <a:t> on doit</a:t>
            </a:r>
            <a:r>
              <a:rPr kumimoji="0" lang="fr-FR" b="0"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 les </a:t>
            </a:r>
            <a:r>
              <a:rPr kumimoji="0" lang="fr-FR" b="1"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ouvrir</a:t>
            </a:r>
            <a:r>
              <a:rPr kumimoji="0" lang="fr-FR" b="0"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 Les </a:t>
            </a:r>
            <a:r>
              <a:rPr kumimoji="0" lang="fr-FR" b="1"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flux </a:t>
            </a:r>
            <a:r>
              <a:rPr kumimoji="0" lang="fr-FR"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sont</a:t>
            </a:r>
            <a:r>
              <a:rPr kumimoji="0" lang="fr-FR" b="0"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 les moyens de </a:t>
            </a:r>
            <a:r>
              <a:rPr kumimoji="0" lang="fr-FR" b="1"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communication</a:t>
            </a:r>
            <a:r>
              <a:rPr kumimoji="0" lang="fr-FR" b="0"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 d'un programme avec l'</a:t>
            </a:r>
            <a:r>
              <a:rPr kumimoji="0" lang="fr-FR" b="1"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extérieur</a:t>
            </a:r>
            <a:r>
              <a:rPr lang="fr-FR" dirty="0">
                <a:solidFill>
                  <a:srgbClr val="000000"/>
                </a:solidFill>
                <a:latin typeface="Times New Roman" pitchFamily="18" charset="0"/>
                <a:ea typeface="Times New Roman" pitchFamily="18" charset="0"/>
                <a:cs typeface="Times New Roman" pitchFamily="18" charset="0"/>
              </a:rPr>
              <a:t>, par exemple : </a:t>
            </a:r>
            <a:r>
              <a:rPr kumimoji="0" lang="fr-FR" b="1"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flux </a:t>
            </a:r>
            <a:r>
              <a:rPr kumimoji="0" lang="fr-FR"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vers les </a:t>
            </a:r>
            <a:r>
              <a:rPr kumimoji="0" lang="fr-FR" b="1"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fichiers</a:t>
            </a:r>
            <a:r>
              <a:rPr kumimoji="0" lang="fr-FR" b="0"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b="1"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L'en-tête </a:t>
            </a:r>
            <a:r>
              <a:rPr kumimoji="0" lang="fr-FR" b="1" i="0" u="none" strike="noStrike" cap="none" normalizeH="0" baseline="0" dirty="0" err="1">
                <a:ln>
                  <a:noFill/>
                </a:ln>
                <a:solidFill>
                  <a:srgbClr val="000000"/>
                </a:solidFill>
                <a:effectLst/>
                <a:latin typeface="Times New Roman" pitchFamily="18" charset="0"/>
                <a:ea typeface="Times New Roman" pitchFamily="18" charset="0"/>
                <a:cs typeface="Times New Roman" pitchFamily="18" charset="0"/>
              </a:rPr>
              <a:t>fstream</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b="0"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Pour pouvoir utiliser des fichiers, il faut spécifier : </a:t>
            </a:r>
            <a:r>
              <a:rPr kumimoji="0" lang="fr-FR" b="1"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a:t>
            </a:r>
            <a:r>
              <a:rPr kumimoji="0" lang="fr-FR" b="1" i="0" u="none" strike="noStrike" cap="none" normalizeH="0" baseline="0" dirty="0" err="1">
                <a:ln>
                  <a:noFill/>
                </a:ln>
                <a:solidFill>
                  <a:srgbClr val="000000"/>
                </a:solidFill>
                <a:effectLst/>
                <a:latin typeface="Times New Roman" pitchFamily="18" charset="0"/>
                <a:ea typeface="Times New Roman" pitchFamily="18" charset="0"/>
                <a:cs typeface="Times New Roman" pitchFamily="18" charset="0"/>
              </a:rPr>
              <a:t>include</a:t>
            </a:r>
            <a:r>
              <a:rPr kumimoji="0" lang="fr-FR" b="1"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&lt;</a:t>
            </a:r>
            <a:r>
              <a:rPr kumimoji="0" lang="fr-FR" b="1" i="0" u="none" strike="noStrike" cap="none" normalizeH="0" baseline="0" dirty="0" err="1">
                <a:ln>
                  <a:noFill/>
                </a:ln>
                <a:solidFill>
                  <a:srgbClr val="000000"/>
                </a:solidFill>
                <a:effectLst/>
                <a:latin typeface="Times New Roman" pitchFamily="18" charset="0"/>
                <a:ea typeface="Times New Roman" pitchFamily="18" charset="0"/>
                <a:cs typeface="Times New Roman" pitchFamily="18" charset="0"/>
              </a:rPr>
              <a:t>fstream</a:t>
            </a:r>
            <a:r>
              <a:rPr kumimoji="0" lang="fr-FR" b="1"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&gt;</a:t>
            </a:r>
            <a:r>
              <a:rPr kumimoji="0" lang="fr-FR" b="0"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b="0" i="0" u="none" strike="noStrike" cap="none" normalizeH="0" baseline="0" dirty="0" err="1">
                <a:ln>
                  <a:noFill/>
                </a:ln>
                <a:solidFill>
                  <a:srgbClr val="7D9C0A"/>
                </a:solidFill>
                <a:effectLst/>
                <a:latin typeface="Times New Roman" pitchFamily="18" charset="0"/>
                <a:ea typeface="Times New Roman" pitchFamily="18" charset="0"/>
                <a:cs typeface="Times New Roman" pitchFamily="18" charset="0"/>
              </a:rPr>
              <a:t>iostream</a:t>
            </a:r>
            <a:r>
              <a:rPr kumimoji="0" lang="fr-FR" b="0" i="0" u="none" strike="noStrike" cap="none" normalizeH="0" baseline="0" dirty="0">
                <a:ln>
                  <a:noFill/>
                </a:ln>
                <a:solidFill>
                  <a:srgbClr val="7D9C0A"/>
                </a:solidFill>
                <a:effectLst/>
                <a:latin typeface="Times New Roman" pitchFamily="18" charset="0"/>
                <a:ea typeface="Times New Roman" pitchFamily="18" charset="0"/>
                <a:cs typeface="Times New Roman" pitchFamily="18" charset="0"/>
              </a:rPr>
              <a:t>  : «flux d'entrées/sorties». </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b="0" i="0" u="none" strike="noStrike" cap="none" normalizeH="0" baseline="0" dirty="0" err="1">
                <a:ln>
                  <a:noFill/>
                </a:ln>
                <a:solidFill>
                  <a:srgbClr val="7D9C0A"/>
                </a:solidFill>
                <a:effectLst/>
                <a:latin typeface="Times New Roman" pitchFamily="18" charset="0"/>
                <a:ea typeface="Times New Roman" pitchFamily="18" charset="0"/>
                <a:cs typeface="Times New Roman" pitchFamily="18" charset="0"/>
              </a:rPr>
              <a:t>fstream</a:t>
            </a:r>
            <a:r>
              <a:rPr kumimoji="0" lang="fr-FR" b="0" i="0" u="none" strike="noStrike" cap="none" normalizeH="0" baseline="0" dirty="0">
                <a:ln>
                  <a:noFill/>
                </a:ln>
                <a:solidFill>
                  <a:srgbClr val="7D9C0A"/>
                </a:solidFill>
                <a:effectLst/>
                <a:latin typeface="Times New Roman" pitchFamily="18" charset="0"/>
                <a:ea typeface="Times New Roman" pitchFamily="18" charset="0"/>
                <a:cs typeface="Times New Roman" pitchFamily="18" charset="0"/>
              </a:rPr>
              <a:t> correspond à  </a:t>
            </a:r>
            <a:r>
              <a:rPr kumimoji="0" lang="fr-FR" b="0" u="none" strike="noStrike" cap="none" normalizeH="0" baseline="0" dirty="0">
                <a:ln>
                  <a:noFill/>
                </a:ln>
                <a:solidFill>
                  <a:srgbClr val="7D9C0A"/>
                </a:solidFill>
                <a:effectLst/>
                <a:latin typeface="Times New Roman" pitchFamily="18" charset="0"/>
                <a:ea typeface="Times New Roman" pitchFamily="18" charset="0"/>
                <a:cs typeface="Times New Roman" pitchFamily="18" charset="0"/>
              </a:rPr>
              <a:t>file </a:t>
            </a:r>
            <a:r>
              <a:rPr kumimoji="0" lang="fr-FR" b="0" u="none" strike="noStrike" cap="none" normalizeH="0" baseline="0" dirty="0" err="1">
                <a:ln>
                  <a:noFill/>
                </a:ln>
                <a:solidFill>
                  <a:srgbClr val="7D9C0A"/>
                </a:solidFill>
                <a:effectLst/>
                <a:latin typeface="Times New Roman" pitchFamily="18" charset="0"/>
                <a:ea typeface="Times New Roman" pitchFamily="18" charset="0"/>
                <a:cs typeface="Times New Roman" pitchFamily="18" charset="0"/>
              </a:rPr>
              <a:t>stream</a:t>
            </a:r>
            <a:r>
              <a:rPr kumimoji="0" lang="fr-FR" b="0" i="0" u="none" strike="noStrike" cap="none" normalizeH="0" baseline="0" dirty="0">
                <a:ln>
                  <a:noFill/>
                </a:ln>
                <a:solidFill>
                  <a:srgbClr val="7D9C0A"/>
                </a:solidFill>
                <a:effectLst/>
                <a:latin typeface="Times New Roman" pitchFamily="18" charset="0"/>
                <a:ea typeface="Times New Roman" pitchFamily="18" charset="0"/>
                <a:cs typeface="Times New Roman" pitchFamily="18" charset="0"/>
              </a:rPr>
              <a:t>, «flux vers les fichiers».</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b="0"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Il faut un </a:t>
            </a:r>
            <a:r>
              <a:rPr kumimoji="0" lang="fr-FR" b="1"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flux </a:t>
            </a:r>
            <a:r>
              <a:rPr kumimoji="0" lang="fr-FR"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par</a:t>
            </a:r>
            <a:r>
              <a:rPr kumimoji="0" lang="fr-FR" b="1"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 fichier</a:t>
            </a:r>
            <a:r>
              <a:rPr kumimoji="0" lang="fr-FR" b="0"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 Créez un flux sortant c'est-à-dire un flux </a:t>
            </a:r>
            <a:r>
              <a:rPr lang="fr-FR" dirty="0">
                <a:solidFill>
                  <a:srgbClr val="000000"/>
                </a:solidFill>
                <a:latin typeface="Times New Roman" pitchFamily="18" charset="0"/>
                <a:ea typeface="Times New Roman" pitchFamily="18" charset="0"/>
                <a:cs typeface="Times New Roman" pitchFamily="18" charset="0"/>
              </a:rPr>
              <a:t>qui </a:t>
            </a:r>
            <a:r>
              <a:rPr kumimoji="0" lang="fr-FR" b="0"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écrit dans un fichier.</a:t>
            </a:r>
          </a:p>
          <a:p>
            <a:r>
              <a:rPr lang="fr-FR" u="sng" dirty="0">
                <a:latin typeface="Times New Roman" pitchFamily="18" charset="0"/>
                <a:cs typeface="Times New Roman" pitchFamily="18" charset="0"/>
              </a:rPr>
              <a:t>Ouvrir un fichier en écriture</a:t>
            </a:r>
          </a:p>
          <a:p>
            <a:r>
              <a:rPr lang="fr-FR" dirty="0">
                <a:latin typeface="Times New Roman" pitchFamily="18" charset="0"/>
                <a:cs typeface="Times New Roman" pitchFamily="18" charset="0"/>
              </a:rPr>
              <a:t>Les </a:t>
            </a:r>
            <a:r>
              <a:rPr lang="fr-FR" b="1" dirty="0">
                <a:latin typeface="Times New Roman" pitchFamily="18" charset="0"/>
                <a:cs typeface="Times New Roman" pitchFamily="18" charset="0"/>
              </a:rPr>
              <a:t>flux</a:t>
            </a:r>
            <a:r>
              <a:rPr lang="fr-FR" dirty="0">
                <a:latin typeface="Times New Roman" pitchFamily="18" charset="0"/>
                <a:cs typeface="Times New Roman" pitchFamily="18" charset="0"/>
              </a:rPr>
              <a:t> sont en réalité des </a:t>
            </a:r>
            <a:r>
              <a:rPr lang="fr-FR" b="1" dirty="0">
                <a:latin typeface="Times New Roman" pitchFamily="18" charset="0"/>
                <a:cs typeface="Times New Roman" pitchFamily="18" charset="0"/>
              </a:rPr>
              <a:t>objets</a:t>
            </a:r>
            <a:r>
              <a:rPr lang="fr-FR" dirty="0">
                <a:latin typeface="Times New Roman" pitchFamily="18" charset="0"/>
                <a:cs typeface="Times New Roman" pitchFamily="18" charset="0"/>
              </a:rPr>
              <a:t>. On les déclare comme une </a:t>
            </a:r>
            <a:r>
              <a:rPr lang="fr-FR" b="1" dirty="0">
                <a:latin typeface="Times New Roman" pitchFamily="18" charset="0"/>
                <a:cs typeface="Times New Roman" pitchFamily="18" charset="0"/>
              </a:rPr>
              <a:t>variable</a:t>
            </a:r>
            <a:r>
              <a:rPr lang="fr-FR" dirty="0">
                <a:latin typeface="Times New Roman" pitchFamily="18" charset="0"/>
                <a:cs typeface="Times New Roman" pitchFamily="18" charset="0"/>
              </a:rPr>
              <a:t> dont le type est </a:t>
            </a:r>
            <a:r>
              <a:rPr lang="fr-FR" b="1" dirty="0" err="1">
                <a:latin typeface="Times New Roman" pitchFamily="18" charset="0"/>
                <a:cs typeface="Times New Roman" pitchFamily="18" charset="0"/>
              </a:rPr>
              <a:t>ofstream</a:t>
            </a:r>
            <a:r>
              <a:rPr lang="fr-FR" dirty="0">
                <a:latin typeface="Times New Roman" pitchFamily="18" charset="0"/>
                <a:cs typeface="Times New Roman" pitchFamily="18" charset="0"/>
              </a:rPr>
              <a:t> et la valeur serait le </a:t>
            </a:r>
            <a:r>
              <a:rPr lang="fr-FR" b="1" dirty="0">
                <a:latin typeface="Times New Roman" pitchFamily="18" charset="0"/>
                <a:cs typeface="Times New Roman" pitchFamily="18" charset="0"/>
              </a:rPr>
              <a:t>chemin</a:t>
            </a:r>
            <a:r>
              <a:rPr lang="fr-FR" dirty="0">
                <a:latin typeface="Times New Roman" pitchFamily="18" charset="0"/>
                <a:cs typeface="Times New Roman" pitchFamily="18" charset="0"/>
              </a:rPr>
              <a:t> d'</a:t>
            </a:r>
            <a:r>
              <a:rPr lang="fr-FR" b="1" dirty="0">
                <a:latin typeface="Times New Roman" pitchFamily="18" charset="0"/>
                <a:cs typeface="Times New Roman" pitchFamily="18" charset="0"/>
              </a:rPr>
              <a:t>accès</a:t>
            </a:r>
            <a:r>
              <a:rPr lang="fr-FR" dirty="0">
                <a:latin typeface="Times New Roman" pitchFamily="18" charset="0"/>
                <a:cs typeface="Times New Roman" pitchFamily="18" charset="0"/>
              </a:rPr>
              <a:t> du fichier à lire : </a:t>
            </a:r>
            <a:r>
              <a:rPr lang="fr-FR" b="1" dirty="0">
                <a:latin typeface="Times New Roman" pitchFamily="18" charset="0"/>
                <a:cs typeface="Times New Roman" pitchFamily="18" charset="0"/>
              </a:rPr>
              <a:t>c</a:t>
            </a:r>
            <a:r>
              <a:rPr lang="fr-FR" b="1" dirty="0">
                <a:solidFill>
                  <a:srgbClr val="000000"/>
                </a:solidFill>
                <a:latin typeface="Times New Roman" pitchFamily="18" charset="0"/>
                <a:ea typeface="Times New Roman" pitchFamily="18" charset="0"/>
                <a:cs typeface="Times New Roman" pitchFamily="18" charset="0"/>
              </a:rPr>
              <a:t>hemin absolu</a:t>
            </a:r>
            <a:r>
              <a:rPr lang="fr-FR" dirty="0">
                <a:solidFill>
                  <a:srgbClr val="000000"/>
                </a:solidFill>
                <a:latin typeface="Times New Roman" pitchFamily="18" charset="0"/>
                <a:ea typeface="Times New Roman" pitchFamily="18" charset="0"/>
                <a:cs typeface="Times New Roman" pitchFamily="18" charset="0"/>
              </a:rPr>
              <a:t>, l'emplacement du fichier depuis la racine du disque et </a:t>
            </a:r>
            <a:r>
              <a:rPr lang="fr-FR" b="1" dirty="0">
                <a:solidFill>
                  <a:srgbClr val="000000"/>
                </a:solidFill>
                <a:latin typeface="Times New Roman" pitchFamily="18" charset="0"/>
                <a:ea typeface="Times New Roman" pitchFamily="18" charset="0"/>
                <a:cs typeface="Times New Roman" pitchFamily="18" charset="0"/>
              </a:rPr>
              <a:t>chemin relatif,</a:t>
            </a:r>
            <a:r>
              <a:rPr lang="fr-FR" dirty="0">
                <a:solidFill>
                  <a:srgbClr val="000000"/>
                </a:solidFill>
                <a:latin typeface="Times New Roman" pitchFamily="18" charset="0"/>
                <a:ea typeface="Times New Roman" pitchFamily="18" charset="0"/>
                <a:cs typeface="Times New Roman" pitchFamily="18" charset="0"/>
              </a:rPr>
              <a:t> l'emplacement du fichier depuis l'endroit où se situe le programme sur le disque.</a:t>
            </a:r>
            <a:endParaRPr lang="fr-FR" dirty="0">
              <a:latin typeface="Times New Roman" pitchFamily="18" charset="0"/>
              <a:cs typeface="Times New Roman" pitchFamily="18" charset="0"/>
            </a:endParaRPr>
          </a:p>
          <a:p>
            <a:r>
              <a:rPr lang="en-GB" b="1" dirty="0">
                <a:latin typeface="Times New Roman" pitchFamily="18" charset="0"/>
                <a:cs typeface="Times New Roman" pitchFamily="18" charset="0"/>
              </a:rPr>
              <a:t>#include &lt;</a:t>
            </a:r>
            <a:r>
              <a:rPr lang="en-GB" b="1" dirty="0" err="1">
                <a:latin typeface="Times New Roman" pitchFamily="18" charset="0"/>
                <a:cs typeface="Times New Roman" pitchFamily="18" charset="0"/>
              </a:rPr>
              <a:t>iostream</a:t>
            </a:r>
            <a:r>
              <a:rPr lang="en-GB" b="1" dirty="0">
                <a:latin typeface="Times New Roman" pitchFamily="18" charset="0"/>
                <a:cs typeface="Times New Roman" pitchFamily="18" charset="0"/>
              </a:rPr>
              <a:t>&gt;</a:t>
            </a:r>
            <a:endParaRPr lang="fr-FR" dirty="0">
              <a:latin typeface="Times New Roman" pitchFamily="18" charset="0"/>
              <a:cs typeface="Times New Roman" pitchFamily="18" charset="0"/>
            </a:endParaRPr>
          </a:p>
          <a:p>
            <a:r>
              <a:rPr lang="en-GB" b="1" dirty="0">
                <a:latin typeface="Times New Roman" pitchFamily="18" charset="0"/>
                <a:cs typeface="Times New Roman" pitchFamily="18" charset="0"/>
              </a:rPr>
              <a:t>#include &lt;</a:t>
            </a:r>
            <a:r>
              <a:rPr lang="en-GB" b="1" dirty="0" err="1">
                <a:latin typeface="Times New Roman" pitchFamily="18" charset="0"/>
                <a:cs typeface="Times New Roman" pitchFamily="18" charset="0"/>
              </a:rPr>
              <a:t>fstream</a:t>
            </a:r>
            <a:r>
              <a:rPr lang="en-GB" b="1" dirty="0">
                <a:latin typeface="Times New Roman" pitchFamily="18" charset="0"/>
                <a:cs typeface="Times New Roman" pitchFamily="18" charset="0"/>
              </a:rPr>
              <a:t>&gt;</a:t>
            </a:r>
            <a:endParaRPr lang="fr-FR" dirty="0">
              <a:latin typeface="Times New Roman" pitchFamily="18" charset="0"/>
              <a:cs typeface="Times New Roman" pitchFamily="18" charset="0"/>
            </a:endParaRPr>
          </a:p>
          <a:p>
            <a:r>
              <a:rPr lang="en-GB" b="1" dirty="0">
                <a:latin typeface="Times New Roman" pitchFamily="18" charset="0"/>
                <a:cs typeface="Times New Roman" pitchFamily="18" charset="0"/>
              </a:rPr>
              <a:t>using namespace std;</a:t>
            </a:r>
            <a:endParaRPr lang="fr-FR" dirty="0">
              <a:latin typeface="Times New Roman" pitchFamily="18" charset="0"/>
              <a:cs typeface="Times New Roman" pitchFamily="18" charset="0"/>
            </a:endParaRPr>
          </a:p>
          <a:p>
            <a:r>
              <a:rPr lang="en-GB" b="1" dirty="0" err="1">
                <a:latin typeface="Times New Roman" pitchFamily="18" charset="0"/>
                <a:cs typeface="Times New Roman" pitchFamily="18" charset="0"/>
              </a:rPr>
              <a:t>int</a:t>
            </a:r>
            <a:r>
              <a:rPr lang="en-GB" b="1" dirty="0">
                <a:latin typeface="Times New Roman" pitchFamily="18" charset="0"/>
                <a:cs typeface="Times New Roman" pitchFamily="18" charset="0"/>
              </a:rPr>
              <a:t> main() </a:t>
            </a:r>
            <a:r>
              <a:rPr lang="fr-FR" i="1" dirty="0">
                <a:latin typeface="Times New Roman" pitchFamily="18" charset="0"/>
                <a:cs typeface="Times New Roman" pitchFamily="18" charset="0"/>
              </a:rPr>
              <a:t>//Déclaration d'un flux permettant d'écrire dans le fichier C:/Nanoc/scores.txt</a:t>
            </a:r>
            <a:endParaRPr lang="en-GB" b="1" dirty="0">
              <a:latin typeface="Times New Roman" pitchFamily="18" charset="0"/>
              <a:cs typeface="Times New Roman" pitchFamily="18" charset="0"/>
            </a:endParaRPr>
          </a:p>
          <a:p>
            <a:r>
              <a:rPr lang="en-GB" b="1" dirty="0">
                <a:latin typeface="Times New Roman" pitchFamily="18" charset="0"/>
                <a:cs typeface="Times New Roman" pitchFamily="18" charset="0"/>
              </a:rPr>
              <a:t>{ </a:t>
            </a:r>
            <a:r>
              <a:rPr lang="en-GB" b="1" dirty="0" err="1">
                <a:latin typeface="Times New Roman" pitchFamily="18" charset="0"/>
                <a:cs typeface="Times New Roman" pitchFamily="18" charset="0"/>
              </a:rPr>
              <a:t>ofstream</a:t>
            </a:r>
            <a:r>
              <a:rPr lang="en-GB" b="1" dirty="0">
                <a:latin typeface="Times New Roman" pitchFamily="18" charset="0"/>
                <a:cs typeface="Times New Roman" pitchFamily="18" charset="0"/>
              </a:rPr>
              <a:t> </a:t>
            </a:r>
            <a:r>
              <a:rPr lang="en-GB" b="1" dirty="0" err="1">
                <a:latin typeface="Times New Roman" pitchFamily="18" charset="0"/>
                <a:cs typeface="Times New Roman" pitchFamily="18" charset="0"/>
              </a:rPr>
              <a:t>monFlux</a:t>
            </a:r>
            <a:r>
              <a:rPr lang="en-GB" b="1" dirty="0">
                <a:latin typeface="Times New Roman" pitchFamily="18" charset="0"/>
                <a:cs typeface="Times New Roman" pitchFamily="18" charset="0"/>
              </a:rPr>
              <a:t>("C:/Nanoc/scores.txt");</a:t>
            </a:r>
            <a:endParaRPr lang="fr-FR" dirty="0">
              <a:latin typeface="Times New Roman" pitchFamily="18" charset="0"/>
              <a:cs typeface="Times New Roman" pitchFamily="18" charset="0"/>
            </a:endParaRPr>
          </a:p>
          <a:p>
            <a:r>
              <a:rPr lang="fr-FR" b="1" dirty="0">
                <a:latin typeface="Times New Roman" pitchFamily="18" charset="0"/>
                <a:cs typeface="Times New Roman" pitchFamily="18" charset="0"/>
              </a:rPr>
              <a:t>   return 0;</a:t>
            </a:r>
            <a:endParaRPr lang="fr-FR" dirty="0">
              <a:latin typeface="Times New Roman" pitchFamily="18" charset="0"/>
              <a:cs typeface="Times New Roman" pitchFamily="18" charset="0"/>
            </a:endParaRPr>
          </a:p>
          <a:p>
            <a:r>
              <a:rPr lang="fr-FR" b="1" dirty="0">
                <a:latin typeface="Times New Roman" pitchFamily="18" charset="0"/>
                <a:cs typeface="Times New Roman" pitchFamily="18" charset="0"/>
              </a:rPr>
              <a:t>}</a:t>
            </a:r>
            <a:endParaRPr lang="fr-FR" dirty="0">
              <a:latin typeface="Times New Roman" pitchFamily="18" charset="0"/>
              <a:cs typeface="Times New Roman" pitchFamily="18"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6E8258A7-CA86-481B-9088-7761BD1AC277}" type="slidenum">
              <a:rPr lang="fr-FR" smtClean="0"/>
              <a:pPr/>
              <a:t>31</a:t>
            </a:fld>
            <a:endParaRPr lang="fr-FR"/>
          </a:p>
        </p:txBody>
      </p:sp>
      <p:sp>
        <p:nvSpPr>
          <p:cNvPr id="36865" name="Rectangle 1"/>
          <p:cNvSpPr>
            <a:spLocks noChangeArrowheads="1"/>
          </p:cNvSpPr>
          <p:nvPr/>
        </p:nvSpPr>
        <p:spPr bwMode="auto">
          <a:xfrm>
            <a:off x="0" y="117717"/>
            <a:ext cx="9144000" cy="674030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Si le </a:t>
            </a:r>
            <a:r>
              <a:rPr kumimoji="0" lang="fr-FR" b="1"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fichier </a:t>
            </a:r>
            <a:r>
              <a:rPr kumimoji="0" lang="fr-FR"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n'existait pas</a:t>
            </a:r>
            <a:r>
              <a:rPr kumimoji="0" lang="fr-FR" b="1"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 </a:t>
            </a:r>
            <a:r>
              <a:rPr kumimoji="0" lang="fr-FR"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le programme </a:t>
            </a:r>
            <a:r>
              <a:rPr kumimoji="0" lang="fr-FR" b="1"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le créerait automatiquement !</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b="0"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Le nom du fichier est contenu dans une chaîne de caractères (</a:t>
            </a:r>
            <a:r>
              <a:rPr kumimoji="0" lang="fr-FR" b="1"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string)</a:t>
            </a:r>
            <a:r>
              <a:rPr kumimoji="0" lang="fr-FR" b="0"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 </a:t>
            </a:r>
            <a:r>
              <a:rPr lang="fr-FR" dirty="0">
                <a:solidFill>
                  <a:srgbClr val="000000"/>
                </a:solidFill>
                <a:latin typeface="Times New Roman" pitchFamily="18" charset="0"/>
                <a:ea typeface="Times New Roman" pitchFamily="18" charset="0"/>
                <a:cs typeface="Times New Roman" pitchFamily="18" charset="0"/>
              </a:rPr>
              <a:t>U</a:t>
            </a:r>
            <a:r>
              <a:rPr kumimoji="0" lang="fr-FR" b="0"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tiliser la fonction </a:t>
            </a:r>
            <a:r>
              <a:rPr kumimoji="0" lang="fr-FR" b="1" i="0" u="none" strike="noStrike" cap="none" normalizeH="0" baseline="0" dirty="0" err="1">
                <a:ln>
                  <a:noFill/>
                </a:ln>
                <a:solidFill>
                  <a:srgbClr val="000000"/>
                </a:solidFill>
                <a:effectLst/>
                <a:latin typeface="Times New Roman" pitchFamily="18" charset="0"/>
                <a:ea typeface="Times New Roman" pitchFamily="18" charset="0"/>
                <a:cs typeface="Times New Roman" pitchFamily="18" charset="0"/>
              </a:rPr>
              <a:t>c_str</a:t>
            </a:r>
            <a:r>
              <a:rPr kumimoji="0" lang="fr-FR" b="1"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a:t>
            </a:r>
            <a:r>
              <a:rPr kumimoji="0" lang="fr-FR" b="0"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 lors de l'ouverture du fichier.</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b="1"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string </a:t>
            </a:r>
            <a:r>
              <a:rPr kumimoji="0" lang="fr-FR" b="1" i="0" u="none" strike="noStrike" cap="none" normalizeH="0" baseline="0" dirty="0" err="1">
                <a:ln>
                  <a:noFill/>
                </a:ln>
                <a:solidFill>
                  <a:srgbClr val="000000"/>
                </a:solidFill>
                <a:effectLst/>
                <a:latin typeface="Times New Roman" pitchFamily="18" charset="0"/>
                <a:ea typeface="Times New Roman" pitchFamily="18" charset="0"/>
                <a:cs typeface="Times New Roman" pitchFamily="18" charset="0"/>
              </a:rPr>
              <a:t>const</a:t>
            </a:r>
            <a:r>
              <a:rPr kumimoji="0" lang="fr-FR" b="1"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 </a:t>
            </a:r>
            <a:r>
              <a:rPr kumimoji="0" lang="fr-FR" b="1" i="0" u="none" strike="noStrike" cap="none" normalizeH="0" baseline="0" dirty="0" err="1">
                <a:ln>
                  <a:noFill/>
                </a:ln>
                <a:solidFill>
                  <a:srgbClr val="000000"/>
                </a:solidFill>
                <a:effectLst/>
                <a:latin typeface="Times New Roman" pitchFamily="18" charset="0"/>
                <a:ea typeface="Times New Roman" pitchFamily="18" charset="0"/>
                <a:cs typeface="Times New Roman" pitchFamily="18" charset="0"/>
              </a:rPr>
              <a:t>nomFichier</a:t>
            </a:r>
            <a:r>
              <a:rPr kumimoji="0" lang="fr-FR" b="1"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("C:/Nanoc/scores.txt");</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b="1" i="0" u="none" strike="noStrike" cap="none" normalizeH="0" baseline="0" dirty="0" err="1">
                <a:ln>
                  <a:noFill/>
                </a:ln>
                <a:solidFill>
                  <a:srgbClr val="000000"/>
                </a:solidFill>
                <a:effectLst/>
                <a:latin typeface="Times New Roman" pitchFamily="18" charset="0"/>
                <a:ea typeface="Times New Roman" pitchFamily="18" charset="0"/>
                <a:cs typeface="Times New Roman" pitchFamily="18" charset="0"/>
              </a:rPr>
              <a:t>ofstream</a:t>
            </a:r>
            <a:r>
              <a:rPr kumimoji="0" lang="fr-FR" b="1"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 </a:t>
            </a:r>
            <a:r>
              <a:rPr kumimoji="0" lang="fr-FR" b="1" i="0" u="none" strike="noStrike" cap="none" normalizeH="0" baseline="0" dirty="0" err="1">
                <a:ln>
                  <a:noFill/>
                </a:ln>
                <a:solidFill>
                  <a:srgbClr val="000000"/>
                </a:solidFill>
                <a:effectLst/>
                <a:latin typeface="Times New Roman" pitchFamily="18" charset="0"/>
                <a:ea typeface="Times New Roman" pitchFamily="18" charset="0"/>
                <a:cs typeface="Times New Roman" pitchFamily="18" charset="0"/>
              </a:rPr>
              <a:t>monFlux</a:t>
            </a:r>
            <a:r>
              <a:rPr kumimoji="0" lang="fr-FR" b="1"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a:t>
            </a:r>
            <a:r>
              <a:rPr kumimoji="0" lang="fr-FR" b="1" i="0" u="none" strike="noStrike" cap="none" normalizeH="0" baseline="0" dirty="0" err="1">
                <a:ln>
                  <a:noFill/>
                </a:ln>
                <a:solidFill>
                  <a:srgbClr val="000000"/>
                </a:solidFill>
                <a:effectLst/>
                <a:latin typeface="Times New Roman" pitchFamily="18" charset="0"/>
                <a:ea typeface="Times New Roman" pitchFamily="18" charset="0"/>
                <a:cs typeface="Times New Roman" pitchFamily="18" charset="0"/>
              </a:rPr>
              <a:t>nomFichier</a:t>
            </a:r>
            <a:r>
              <a:rPr kumimoji="0" lang="fr-FR" b="1"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a:t>
            </a:r>
            <a:r>
              <a:rPr kumimoji="0" lang="fr-FR" b="1" i="0" u="none" strike="noStrike" cap="none" normalizeH="0" baseline="0" dirty="0" err="1">
                <a:ln>
                  <a:noFill/>
                </a:ln>
                <a:solidFill>
                  <a:srgbClr val="000000"/>
                </a:solidFill>
                <a:effectLst/>
                <a:latin typeface="Times New Roman" pitchFamily="18" charset="0"/>
                <a:ea typeface="Times New Roman" pitchFamily="18" charset="0"/>
                <a:cs typeface="Times New Roman" pitchFamily="18" charset="0"/>
              </a:rPr>
              <a:t>c_str</a:t>
            </a:r>
            <a:r>
              <a:rPr kumimoji="0" lang="fr-FR" b="1"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 </a:t>
            </a:r>
            <a:r>
              <a:rPr kumimoji="0" lang="fr-FR" b="0" i="1" u="none" strike="noStrike" cap="none" normalizeH="0" baseline="0" dirty="0">
                <a:ln>
                  <a:noFill/>
                </a:ln>
                <a:solidFill>
                  <a:srgbClr val="408181"/>
                </a:solidFill>
                <a:effectLst/>
                <a:latin typeface="Times New Roman" pitchFamily="18" charset="0"/>
                <a:ea typeface="Times New Roman" pitchFamily="18" charset="0"/>
                <a:cs typeface="Times New Roman" pitchFamily="18" charset="0"/>
              </a:rPr>
              <a:t>//Déclaration d'un flux écrivant dans un fichier.</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b="0"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Des problèmes peuvent survenir lors de l'ouverture d'un fichier</a:t>
            </a:r>
            <a:r>
              <a:rPr kumimoji="0" lang="fr-FR" b="0" i="0" u="none" strike="noStrike" cap="none" normalizeH="0" dirty="0">
                <a:ln>
                  <a:noFill/>
                </a:ln>
                <a:solidFill>
                  <a:srgbClr val="000000"/>
                </a:solidFill>
                <a:effectLst/>
                <a:latin typeface="Times New Roman" pitchFamily="18" charset="0"/>
                <a:ea typeface="Times New Roman" pitchFamily="18" charset="0"/>
                <a:cs typeface="Times New Roman" pitchFamily="18" charset="0"/>
              </a:rPr>
              <a:t> : </a:t>
            </a:r>
            <a:r>
              <a:rPr lang="fr-FR" dirty="0">
                <a:solidFill>
                  <a:srgbClr val="000000"/>
                </a:solidFill>
                <a:latin typeface="Times New Roman" pitchFamily="18" charset="0"/>
                <a:ea typeface="Times New Roman" pitchFamily="18" charset="0"/>
                <a:cs typeface="Times New Roman" pitchFamily="18" charset="0"/>
              </a:rPr>
              <a:t>c</a:t>
            </a:r>
            <a:r>
              <a:rPr kumimoji="0" lang="fr-FR" b="0"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e n’est pas votre fichier ou le disque dur est plein. Il faut </a:t>
            </a:r>
            <a:r>
              <a:rPr kumimoji="0" lang="fr-FR" b="1"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toujours</a:t>
            </a:r>
            <a:r>
              <a:rPr kumimoji="0" lang="fr-FR" b="0" i="1"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 </a:t>
            </a:r>
            <a:r>
              <a:rPr kumimoji="0" lang="fr-FR" b="0"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tester ,</a:t>
            </a:r>
            <a:r>
              <a:rPr lang="fr-FR" dirty="0">
                <a:solidFill>
                  <a:srgbClr val="000000"/>
                </a:solidFill>
                <a:latin typeface="Times New Roman" pitchFamily="18" charset="0"/>
                <a:ea typeface="Times New Roman" pitchFamily="18" charset="0"/>
                <a:cs typeface="Times New Roman" pitchFamily="18" charset="0"/>
              </a:rPr>
              <a:t> en</a:t>
            </a:r>
            <a:r>
              <a:rPr kumimoji="0" lang="fr-FR" b="0"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 utilisant la syntaxe </a:t>
            </a:r>
            <a:r>
              <a:rPr kumimoji="0" lang="fr-FR" b="1"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if(</a:t>
            </a:r>
            <a:r>
              <a:rPr kumimoji="0" lang="fr-FR" b="1" i="0" u="none" strike="noStrike" cap="none" normalizeH="0" baseline="0" dirty="0" err="1">
                <a:ln>
                  <a:noFill/>
                </a:ln>
                <a:solidFill>
                  <a:srgbClr val="000000"/>
                </a:solidFill>
                <a:effectLst/>
                <a:latin typeface="Times New Roman" pitchFamily="18" charset="0"/>
                <a:ea typeface="Times New Roman" pitchFamily="18" charset="0"/>
                <a:cs typeface="Times New Roman" pitchFamily="18" charset="0"/>
              </a:rPr>
              <a:t>monFlux</a:t>
            </a:r>
            <a:r>
              <a:rPr kumimoji="0" lang="fr-FR" b="1"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a:t>
            </a:r>
            <a:r>
              <a:rPr kumimoji="0" lang="fr-FR" b="0"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b="0"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 </a:t>
            </a:r>
            <a:r>
              <a:rPr kumimoji="0" lang="fr-FR" b="0" i="1" u="none" strike="noStrike" cap="none" normalizeH="0" baseline="0" dirty="0">
                <a:ln>
                  <a:noFill/>
                </a:ln>
                <a:solidFill>
                  <a:srgbClr val="408181"/>
                </a:solidFill>
                <a:effectLst/>
                <a:latin typeface="Times New Roman" pitchFamily="18" charset="0"/>
                <a:ea typeface="Times New Roman" pitchFamily="18" charset="0"/>
                <a:cs typeface="Times New Roman" pitchFamily="18" charset="0"/>
              </a:rPr>
              <a:t>//</a:t>
            </a:r>
            <a:r>
              <a:rPr lang="fr-FR" i="1" dirty="0">
                <a:solidFill>
                  <a:srgbClr val="408181"/>
                </a:solidFill>
                <a:latin typeface="Times New Roman" pitchFamily="18" charset="0"/>
                <a:ea typeface="Times New Roman" pitchFamily="18" charset="0"/>
                <a:cs typeface="Times New Roman" pitchFamily="18" charset="0"/>
              </a:rPr>
              <a:t>S</a:t>
            </a:r>
            <a:r>
              <a:rPr kumimoji="0" lang="fr-FR" b="0" i="1" u="none" strike="noStrike" cap="none" normalizeH="0" baseline="0" dirty="0">
                <a:ln>
                  <a:noFill/>
                </a:ln>
                <a:solidFill>
                  <a:srgbClr val="408181"/>
                </a:solidFill>
                <a:effectLst/>
                <a:latin typeface="Times New Roman" pitchFamily="18" charset="0"/>
                <a:ea typeface="Times New Roman" pitchFamily="18" charset="0"/>
                <a:cs typeface="Times New Roman" pitchFamily="18" charset="0"/>
              </a:rPr>
              <a:t>i tout est OK, on peut utiliser le fichier.</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i="0" u="sng"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Écrire dans un flux</a:t>
            </a:r>
            <a:r>
              <a:rPr lang="fr-FR" b="1" dirty="0">
                <a:latin typeface="Times New Roman" pitchFamily="18" charset="0"/>
                <a:ea typeface="Times New Roman" pitchFamily="18" charset="0"/>
                <a:cs typeface="Times New Roman" pitchFamily="18" charset="0"/>
              </a:rPr>
              <a:t> </a:t>
            </a:r>
            <a:r>
              <a:rPr lang="fr-FR" dirty="0">
                <a:latin typeface="Times New Roman" pitchFamily="18" charset="0"/>
                <a:ea typeface="Times New Roman" pitchFamily="18" charset="0"/>
                <a:cs typeface="Times New Roman" pitchFamily="18" charset="0"/>
              </a:rPr>
              <a:t>: </a:t>
            </a:r>
            <a:r>
              <a:rPr kumimoji="0" lang="fr-FR"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p</a:t>
            </a:r>
            <a:r>
              <a:rPr kumimoji="0" lang="fr-FR" b="0"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our envoyer des informations dans un flux, on</a:t>
            </a:r>
            <a:r>
              <a:rPr kumimoji="0" lang="fr-FR" b="0" i="0" u="none" strike="noStrike" cap="none" normalizeH="0" dirty="0">
                <a:ln>
                  <a:noFill/>
                </a:ln>
                <a:solidFill>
                  <a:srgbClr val="000000"/>
                </a:solidFill>
                <a:effectLst/>
                <a:latin typeface="Times New Roman" pitchFamily="18" charset="0"/>
                <a:ea typeface="Times New Roman" pitchFamily="18" charset="0"/>
                <a:cs typeface="Times New Roman" pitchFamily="18" charset="0"/>
              </a:rPr>
              <a:t> utilise </a:t>
            </a:r>
            <a:r>
              <a:rPr kumimoji="0" lang="fr-FR" b="0"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les chevrons </a:t>
            </a:r>
            <a:r>
              <a:rPr kumimoji="0" lang="fr-FR" b="1"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&lt;&lt;</a:t>
            </a:r>
            <a:r>
              <a:rPr kumimoji="0" lang="fr-FR" b="0"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#include &lt;</a:t>
            </a:r>
            <a:r>
              <a:rPr kumimoji="0" lang="en-GB"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iostream</a:t>
            </a:r>
            <a:r>
              <a:rPr kumimoji="0" lang="en-GB"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&gt;</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#include &lt;</a:t>
            </a:r>
            <a:r>
              <a:rPr kumimoji="0" lang="en-GB"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fstream</a:t>
            </a:r>
            <a:r>
              <a:rPr kumimoji="0" lang="en-GB"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&gt;</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#include &lt;string&gt;</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using namespace std;</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int</a:t>
            </a:r>
            <a:r>
              <a:rPr kumimoji="0" lang="en-GB"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main(){ string const </a:t>
            </a:r>
            <a:r>
              <a:rPr kumimoji="0" lang="en-GB"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nomFichier</a:t>
            </a:r>
            <a:r>
              <a:rPr kumimoji="0" lang="en-GB"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("C:/Nanoc/scores.txt");</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ofstream</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monFlux</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nomFichier</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c_str</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if(</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monFlux</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fr-FR" b="1" dirty="0">
                <a:latin typeface="Times New Roman" pitchFamily="18" charset="0"/>
                <a:ea typeface="Times New Roman" pitchFamily="18" charset="0"/>
                <a:cs typeface="Times New Roman" pitchFamily="18" charset="0"/>
              </a:rPr>
              <a:t>   </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monFlux</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&lt;&lt;"Bonjour, je suis une phrase écrite dans un fichier." &lt;&lt; </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endl</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monFlux</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&lt;&lt;42.1337&lt;&lt;</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endl</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int</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age</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(23); </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monFlux</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&lt;&lt;"J'ai "&lt;&lt;</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age</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&lt;&lt;" ans."&lt;&lt;</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endl</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fr-FR" b="1" dirty="0">
                <a:latin typeface="Times New Roman" pitchFamily="18" charset="0"/>
                <a:ea typeface="Times New Roman" pitchFamily="18" charset="0"/>
                <a:cs typeface="Times New Roman" pitchFamily="18" charset="0"/>
              </a:rPr>
              <a:t>  </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else</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cout &lt;&lt; "ERREUR: impossible d'ouvrir le fichier." &lt;&lt; </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endl</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return 0;</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lvl="0" eaLnBrk="0" fontAlgn="base" hangingPunct="0">
              <a:spcBef>
                <a:spcPct val="0"/>
              </a:spcBef>
              <a:spcAft>
                <a:spcPct val="0"/>
              </a:spcAft>
            </a:pPr>
            <a:r>
              <a:rPr kumimoji="0" lang="fr-FR" b="0"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En exécutant ce programme, un fichier </a:t>
            </a:r>
            <a:r>
              <a:rPr kumimoji="0" lang="fr-FR" b="1"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scores.txt</a:t>
            </a:r>
            <a:r>
              <a:rPr lang="fr-FR" dirty="0">
                <a:solidFill>
                  <a:srgbClr val="000000"/>
                </a:solidFill>
                <a:latin typeface="Times New Roman" pitchFamily="18" charset="0"/>
                <a:ea typeface="Times New Roman" pitchFamily="18" charset="0"/>
                <a:cs typeface="Times New Roman" pitchFamily="18" charset="0"/>
              </a:rPr>
              <a:t> se trouve sur mon disque .</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6E8258A7-CA86-481B-9088-7761BD1AC277}" type="slidenum">
              <a:rPr lang="fr-FR" smtClean="0"/>
              <a:pPr/>
              <a:t>32</a:t>
            </a:fld>
            <a:endParaRPr lang="fr-FR"/>
          </a:p>
        </p:txBody>
      </p:sp>
      <p:sp>
        <p:nvSpPr>
          <p:cNvPr id="35841" name="Rectangle 1"/>
          <p:cNvSpPr>
            <a:spLocks noChangeArrowheads="1"/>
          </p:cNvSpPr>
          <p:nvPr/>
        </p:nvSpPr>
        <p:spPr bwMode="auto">
          <a:xfrm>
            <a:off x="0" y="71414"/>
            <a:ext cx="9144000" cy="674030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b="1"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Exercice</a:t>
            </a:r>
            <a:r>
              <a:rPr kumimoji="0" lang="fr-FR" b="0"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 : écrire un programme qui demande à l'utilisateur son nom et son âge et qui écrit ces données dans un fichier.</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fr-FR" b="0"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i="0" u="sng"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Différents modes d'ouverture</a:t>
            </a:r>
            <a:endParaRPr kumimoji="0" lang="fr-FR" i="0" u="sng"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b="0" i="0" u="none" strike="noStrike" cap="none" normalizeH="0" baseline="0" dirty="0">
                <a:ln>
                  <a:noFill/>
                </a:ln>
                <a:solidFill>
                  <a:srgbClr val="145AC2"/>
                </a:solidFill>
                <a:effectLst/>
                <a:latin typeface="Times New Roman" pitchFamily="18" charset="0"/>
                <a:ea typeface="Times New Roman" pitchFamily="18" charset="0"/>
                <a:cs typeface="Times New Roman" pitchFamily="18" charset="0"/>
              </a:rPr>
              <a:t>Si le fichier existe déjà. </a:t>
            </a:r>
            <a:r>
              <a:rPr kumimoji="0" lang="fr-FR" b="0"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Il sera supprimé et remplacé par ce que vous écrivez. Pour pouvoir écrire à la fin d'un fichier,  lors de l'ouverture on ajoute un 2</a:t>
            </a:r>
            <a:r>
              <a:rPr kumimoji="0" lang="fr-FR" b="0" i="0" u="none" strike="noStrike" cap="none" normalizeH="0" baseline="30000" dirty="0">
                <a:ln>
                  <a:noFill/>
                </a:ln>
                <a:solidFill>
                  <a:srgbClr val="000000"/>
                </a:solidFill>
                <a:effectLst/>
                <a:latin typeface="Times New Roman" pitchFamily="18" charset="0"/>
                <a:ea typeface="Times New Roman" pitchFamily="18" charset="0"/>
                <a:cs typeface="Times New Roman" pitchFamily="18" charset="0"/>
              </a:rPr>
              <a:t>ième</a:t>
            </a:r>
            <a:r>
              <a:rPr kumimoji="0" lang="fr-FR" b="0"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 paramètre à la création du flux : </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ofstream</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monFlux</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("C:/Nanoc/scores.txt", </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ios</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app</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t>
            </a:r>
            <a:r>
              <a:rPr lang="fr-FR" dirty="0">
                <a:solidFill>
                  <a:srgbClr val="000000"/>
                </a:solidFill>
                <a:latin typeface="Times New Roman" pitchFamily="18" charset="0"/>
                <a:ea typeface="Times New Roman" pitchFamily="18" charset="0"/>
                <a:cs typeface="Times New Roman" pitchFamily="18" charset="0"/>
              </a:rPr>
              <a:t> </a:t>
            </a:r>
            <a:r>
              <a:rPr kumimoji="0" lang="fr-FR" b="0"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a:t>
            </a:r>
            <a:r>
              <a:rPr kumimoji="0" lang="fr-FR" b="0" i="0" u="none" strike="noStrike" cap="none" normalizeH="0" baseline="0" dirty="0" err="1">
                <a:ln>
                  <a:noFill/>
                </a:ln>
                <a:solidFill>
                  <a:srgbClr val="7D9C0A"/>
                </a:solidFill>
                <a:effectLst/>
                <a:latin typeface="Times New Roman" pitchFamily="18" charset="0"/>
                <a:ea typeface="Times New Roman" pitchFamily="18" charset="0"/>
                <a:cs typeface="Times New Roman" pitchFamily="18" charset="0"/>
              </a:rPr>
              <a:t>app</a:t>
            </a:r>
            <a:r>
              <a:rPr kumimoji="0" lang="fr-FR" b="0" i="0" u="none" strike="noStrike" cap="none" normalizeH="0" baseline="0" dirty="0">
                <a:ln>
                  <a:noFill/>
                </a:ln>
                <a:solidFill>
                  <a:srgbClr val="7D9C0A"/>
                </a:solidFill>
                <a:effectLst/>
                <a:latin typeface="Times New Roman" pitchFamily="18" charset="0"/>
                <a:ea typeface="Times New Roman" pitchFamily="18" charset="0"/>
                <a:cs typeface="Times New Roman" pitchFamily="18" charset="0"/>
              </a:rPr>
              <a:t> (</a:t>
            </a:r>
            <a:r>
              <a:rPr kumimoji="0" lang="fr-FR" b="1" i="0" u="none" strike="noStrike" cap="none" normalizeH="0" baseline="0" dirty="0">
                <a:ln>
                  <a:noFill/>
                </a:ln>
                <a:solidFill>
                  <a:srgbClr val="7D9C0A"/>
                </a:solidFill>
                <a:effectLst/>
                <a:latin typeface="Times New Roman" pitchFamily="18" charset="0"/>
                <a:ea typeface="Times New Roman" pitchFamily="18" charset="0"/>
                <a:cs typeface="Times New Roman" pitchFamily="18" charset="0"/>
              </a:rPr>
              <a:t>append)</a:t>
            </a:r>
            <a:r>
              <a:rPr kumimoji="0" lang="fr-FR" b="0" i="0" u="none" strike="noStrike" cap="none" normalizeH="0" baseline="0" dirty="0">
                <a:ln>
                  <a:noFill/>
                </a:ln>
                <a:solidFill>
                  <a:srgbClr val="7D9C0A"/>
                </a:solidFill>
                <a:effectLst/>
                <a:latin typeface="Times New Roman" pitchFamily="18" charset="0"/>
                <a:ea typeface="Times New Roman" pitchFamily="18" charset="0"/>
                <a:cs typeface="Times New Roman" pitchFamily="18" charset="0"/>
              </a:rPr>
              <a:t> « ajouter à la fin ». </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i="0" u="sng"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Lire un fichier</a:t>
            </a:r>
            <a:endParaRPr kumimoji="0" lang="fr-FR" i="0" u="sng"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Ouvrir un fichier en lecture. </a:t>
            </a:r>
            <a:r>
              <a:rPr kumimoji="0" lang="fr-FR" b="0"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Même principe, mais on utilise </a:t>
            </a:r>
            <a:r>
              <a:rPr kumimoji="0" lang="fr-FR" b="1" i="0" u="none" strike="noStrike" cap="none" normalizeH="0" baseline="0" dirty="0" err="1">
                <a:ln>
                  <a:noFill/>
                </a:ln>
                <a:solidFill>
                  <a:srgbClr val="000000"/>
                </a:solidFill>
                <a:effectLst/>
                <a:latin typeface="Times New Roman" pitchFamily="18" charset="0"/>
                <a:ea typeface="Times New Roman" pitchFamily="18" charset="0"/>
                <a:cs typeface="Times New Roman" pitchFamily="18" charset="0"/>
              </a:rPr>
              <a:t>ifstream</a:t>
            </a:r>
            <a:r>
              <a:rPr kumimoji="0" lang="fr-FR" b="0"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 Il faut tester l'ouverture.</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ifstream</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monFlux</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("C:/Nanoc/C++/data.txt");</a:t>
            </a:r>
            <a:r>
              <a:rPr kumimoji="0" lang="fr-FR" b="0"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 </a:t>
            </a:r>
            <a:r>
              <a:rPr kumimoji="0" lang="fr-FR" b="0" i="1" u="none" strike="noStrike" cap="none" normalizeH="0" baseline="0" dirty="0">
                <a:ln>
                  <a:noFill/>
                </a:ln>
                <a:solidFill>
                  <a:srgbClr val="408181"/>
                </a:solidFill>
                <a:effectLst/>
                <a:latin typeface="Times New Roman" pitchFamily="18" charset="0"/>
                <a:ea typeface="Times New Roman" pitchFamily="18" charset="0"/>
                <a:cs typeface="Times New Roman" pitchFamily="18" charset="0"/>
              </a:rPr>
              <a:t>//Ouverture d'un fichier en lecture</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if(</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monFlux</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t>
            </a:r>
            <a:r>
              <a:rPr kumimoji="0" lang="fr-FR" b="0"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 </a:t>
            </a:r>
            <a:r>
              <a:rPr kumimoji="0" lang="fr-FR" b="0" i="1" u="none" strike="noStrike" cap="none" normalizeH="0" baseline="0" dirty="0">
                <a:ln>
                  <a:noFill/>
                </a:ln>
                <a:solidFill>
                  <a:srgbClr val="408181"/>
                </a:solidFill>
                <a:effectLst/>
                <a:latin typeface="Times New Roman" pitchFamily="18" charset="0"/>
                <a:ea typeface="Times New Roman" pitchFamily="18" charset="0"/>
                <a:cs typeface="Times New Roman" pitchFamily="18" charset="0"/>
              </a:rPr>
              <a:t>//Tout est prêt pour la lecture.</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p>
          <a:p>
            <a:r>
              <a:rPr lang="fr-FR" b="1" dirty="0">
                <a:latin typeface="Times New Roman" pitchFamily="18" charset="0"/>
                <a:cs typeface="Times New Roman" pitchFamily="18" charset="0"/>
              </a:rPr>
              <a:t> </a:t>
            </a:r>
            <a:r>
              <a:rPr lang="fr-FR" b="1" dirty="0" err="1">
                <a:latin typeface="Times New Roman" pitchFamily="18" charset="0"/>
                <a:cs typeface="Times New Roman" pitchFamily="18" charset="0"/>
              </a:rPr>
              <a:t>else</a:t>
            </a:r>
            <a:r>
              <a:rPr lang="fr-FR" b="1" dirty="0">
                <a:latin typeface="Times New Roman" pitchFamily="18" charset="0"/>
                <a:cs typeface="Times New Roman" pitchFamily="18" charset="0"/>
              </a:rPr>
              <a:t> cout &lt;&lt; "ERREUR: Impossible d'ouvrir le fichier en lecture." &lt;&lt;</a:t>
            </a:r>
            <a:r>
              <a:rPr lang="fr-FR" b="1" dirty="0" err="1">
                <a:latin typeface="Times New Roman" pitchFamily="18" charset="0"/>
                <a:cs typeface="Times New Roman" pitchFamily="18" charset="0"/>
              </a:rPr>
              <a:t>endl</a:t>
            </a:r>
            <a:r>
              <a:rPr lang="fr-FR" b="1" dirty="0">
                <a:latin typeface="Times New Roman" pitchFamily="18" charset="0"/>
                <a:cs typeface="Times New Roman" pitchFamily="18" charset="0"/>
              </a:rPr>
              <a:t>;</a:t>
            </a:r>
            <a:endParaRPr lang="fr-FR" dirty="0">
              <a:latin typeface="Times New Roman" pitchFamily="18" charset="0"/>
              <a:cs typeface="Times New Roman" pitchFamily="18" charset="0"/>
            </a:endParaRPr>
          </a:p>
          <a:p>
            <a:r>
              <a:rPr lang="fr-FR" dirty="0">
                <a:latin typeface="Times New Roman" pitchFamily="18" charset="0"/>
                <a:cs typeface="Times New Roman" pitchFamily="18" charset="0"/>
              </a:rPr>
              <a:t>Trois manières de lire un fichier : par ligne </a:t>
            </a:r>
            <a:r>
              <a:rPr lang="fr-FR" b="1" dirty="0" err="1">
                <a:latin typeface="Times New Roman" pitchFamily="18" charset="0"/>
                <a:cs typeface="Times New Roman" pitchFamily="18" charset="0"/>
              </a:rPr>
              <a:t>getline</a:t>
            </a:r>
            <a:r>
              <a:rPr lang="fr-FR" b="1" dirty="0">
                <a:latin typeface="Times New Roman" pitchFamily="18" charset="0"/>
                <a:cs typeface="Times New Roman" pitchFamily="18" charset="0"/>
              </a:rPr>
              <a:t>()</a:t>
            </a:r>
            <a:r>
              <a:rPr lang="fr-FR" dirty="0">
                <a:latin typeface="Times New Roman" pitchFamily="18" charset="0"/>
                <a:cs typeface="Times New Roman" pitchFamily="18" charset="0"/>
              </a:rPr>
              <a:t>, par mot (&gt;&gt;), par caractère </a:t>
            </a:r>
            <a:r>
              <a:rPr lang="fr-FR" b="1" dirty="0" err="1">
                <a:latin typeface="Times New Roman" pitchFamily="18" charset="0"/>
                <a:cs typeface="Times New Roman" pitchFamily="18" charset="0"/>
              </a:rPr>
              <a:t>get</a:t>
            </a:r>
            <a:r>
              <a:rPr lang="fr-FR" b="1" dirty="0">
                <a:latin typeface="Times New Roman" pitchFamily="18" charset="0"/>
                <a:cs typeface="Times New Roman" pitchFamily="18" charset="0"/>
              </a:rPr>
              <a:t>()</a:t>
            </a:r>
            <a:r>
              <a:rPr lang="fr-FR" dirty="0">
                <a:latin typeface="Times New Roman" pitchFamily="18" charset="0"/>
                <a:cs typeface="Times New Roman" pitchFamily="18" charset="0"/>
              </a:rPr>
              <a:t>.</a:t>
            </a:r>
          </a:p>
          <a:p>
            <a:r>
              <a:rPr lang="fr-FR" dirty="0">
                <a:latin typeface="Times New Roman" pitchFamily="18" charset="0"/>
                <a:cs typeface="Times New Roman" pitchFamily="18" charset="0"/>
              </a:rPr>
              <a:t>- </a:t>
            </a:r>
            <a:r>
              <a:rPr lang="fr-FR" u="sng" dirty="0">
                <a:latin typeface="Times New Roman" pitchFamily="18" charset="0"/>
                <a:cs typeface="Times New Roman" pitchFamily="18" charset="0"/>
              </a:rPr>
              <a:t>Lire ligne par ligne</a:t>
            </a:r>
            <a:r>
              <a:rPr lang="fr-FR" dirty="0">
                <a:latin typeface="Times New Roman" pitchFamily="18" charset="0"/>
                <a:cs typeface="Times New Roman" pitchFamily="18" charset="0"/>
              </a:rPr>
              <a:t> récupère une ligne entière et la stocke dans une chaîne de caractères. </a:t>
            </a:r>
          </a:p>
          <a:p>
            <a:r>
              <a:rPr lang="fr-FR" b="1" dirty="0">
                <a:latin typeface="Times New Roman" pitchFamily="18" charset="0"/>
                <a:cs typeface="Times New Roman" pitchFamily="18" charset="0"/>
              </a:rPr>
              <a:t>string ligne; </a:t>
            </a:r>
            <a:r>
              <a:rPr lang="fr-FR" b="1" dirty="0" err="1">
                <a:latin typeface="Times New Roman" pitchFamily="18" charset="0"/>
                <a:cs typeface="Times New Roman" pitchFamily="18" charset="0"/>
              </a:rPr>
              <a:t>getline</a:t>
            </a:r>
            <a:r>
              <a:rPr lang="fr-FR" b="1" dirty="0">
                <a:latin typeface="Times New Roman" pitchFamily="18" charset="0"/>
                <a:cs typeface="Times New Roman" pitchFamily="18" charset="0"/>
              </a:rPr>
              <a:t>(</a:t>
            </a:r>
            <a:r>
              <a:rPr lang="fr-FR" b="1" dirty="0" err="1">
                <a:latin typeface="Times New Roman" pitchFamily="18" charset="0"/>
                <a:cs typeface="Times New Roman" pitchFamily="18" charset="0"/>
              </a:rPr>
              <a:t>monFlux</a:t>
            </a:r>
            <a:r>
              <a:rPr lang="fr-FR" b="1" dirty="0">
                <a:latin typeface="Times New Roman" pitchFamily="18" charset="0"/>
                <a:cs typeface="Times New Roman" pitchFamily="18" charset="0"/>
              </a:rPr>
              <a:t>, ligne);</a:t>
            </a:r>
            <a:r>
              <a:rPr lang="fr-FR" dirty="0">
                <a:latin typeface="Times New Roman" pitchFamily="18" charset="0"/>
                <a:cs typeface="Times New Roman" pitchFamily="18" charset="0"/>
              </a:rPr>
              <a:t> </a:t>
            </a:r>
            <a:r>
              <a:rPr lang="fr-FR" i="1" dirty="0">
                <a:latin typeface="Times New Roman" pitchFamily="18" charset="0"/>
                <a:cs typeface="Times New Roman" pitchFamily="18" charset="0"/>
              </a:rPr>
              <a:t>//On lit une ligne complète</a:t>
            </a:r>
            <a:endParaRPr lang="fr-FR" dirty="0">
              <a:latin typeface="Times New Roman" pitchFamily="18" charset="0"/>
              <a:cs typeface="Times New Roman" pitchFamily="18" charset="0"/>
            </a:endParaRPr>
          </a:p>
          <a:p>
            <a:r>
              <a:rPr lang="fr-FR" b="1" dirty="0">
                <a:latin typeface="Times New Roman" pitchFamily="18" charset="0"/>
                <a:cs typeface="Times New Roman" pitchFamily="18" charset="0"/>
              </a:rPr>
              <a:t>- </a:t>
            </a:r>
            <a:r>
              <a:rPr lang="fr-FR" u="sng" dirty="0">
                <a:latin typeface="Times New Roman" pitchFamily="18" charset="0"/>
                <a:cs typeface="Times New Roman" pitchFamily="18" charset="0"/>
              </a:rPr>
              <a:t>Lire mot par mot</a:t>
            </a:r>
          </a:p>
          <a:p>
            <a:r>
              <a:rPr lang="fr-FR" b="1" dirty="0">
                <a:latin typeface="Times New Roman" pitchFamily="18" charset="0"/>
                <a:cs typeface="Times New Roman" pitchFamily="18" charset="0"/>
              </a:rPr>
              <a:t>double nombre; </a:t>
            </a:r>
            <a:r>
              <a:rPr lang="fr-FR" b="1" dirty="0" err="1">
                <a:latin typeface="Times New Roman" pitchFamily="18" charset="0"/>
                <a:cs typeface="Times New Roman" pitchFamily="18" charset="0"/>
              </a:rPr>
              <a:t>monFlux</a:t>
            </a:r>
            <a:r>
              <a:rPr lang="fr-FR" b="1" dirty="0">
                <a:latin typeface="Times New Roman" pitchFamily="18" charset="0"/>
                <a:cs typeface="Times New Roman" pitchFamily="18" charset="0"/>
              </a:rPr>
              <a:t> &gt;&gt; nombre;</a:t>
            </a:r>
            <a:r>
              <a:rPr lang="fr-FR" dirty="0">
                <a:latin typeface="Times New Roman" pitchFamily="18" charset="0"/>
                <a:cs typeface="Times New Roman" pitchFamily="18" charset="0"/>
              </a:rPr>
              <a:t> </a:t>
            </a:r>
            <a:r>
              <a:rPr lang="fr-FR" i="1" dirty="0">
                <a:latin typeface="Times New Roman" pitchFamily="18" charset="0"/>
                <a:cs typeface="Times New Roman" pitchFamily="18" charset="0"/>
              </a:rPr>
              <a:t>//Lit un nombre à virgule depuis le fichier</a:t>
            </a:r>
            <a:endParaRPr lang="fr-FR" dirty="0">
              <a:latin typeface="Times New Roman" pitchFamily="18" charset="0"/>
              <a:cs typeface="Times New Roman" pitchFamily="18" charset="0"/>
            </a:endParaRPr>
          </a:p>
          <a:p>
            <a:r>
              <a:rPr lang="fr-FR" b="1" dirty="0">
                <a:latin typeface="Times New Roman" pitchFamily="18" charset="0"/>
                <a:cs typeface="Times New Roman" pitchFamily="18" charset="0"/>
              </a:rPr>
              <a:t>string mot; </a:t>
            </a:r>
            <a:r>
              <a:rPr lang="fr-FR" b="1" dirty="0" err="1">
                <a:latin typeface="Times New Roman" pitchFamily="18" charset="0"/>
                <a:cs typeface="Times New Roman" pitchFamily="18" charset="0"/>
              </a:rPr>
              <a:t>monFlux</a:t>
            </a:r>
            <a:r>
              <a:rPr lang="fr-FR" b="1" dirty="0">
                <a:latin typeface="Times New Roman" pitchFamily="18" charset="0"/>
                <a:cs typeface="Times New Roman" pitchFamily="18" charset="0"/>
              </a:rPr>
              <a:t> &gt;&gt; mot;</a:t>
            </a:r>
            <a:r>
              <a:rPr lang="fr-FR" dirty="0">
                <a:latin typeface="Times New Roman" pitchFamily="18" charset="0"/>
                <a:cs typeface="Times New Roman" pitchFamily="18" charset="0"/>
              </a:rPr>
              <a:t> </a:t>
            </a:r>
            <a:r>
              <a:rPr lang="fr-FR" i="1" dirty="0">
                <a:latin typeface="Times New Roman" pitchFamily="18" charset="0"/>
                <a:cs typeface="Times New Roman" pitchFamily="18" charset="0"/>
              </a:rPr>
              <a:t>//Lit un mot depuis le fichier</a:t>
            </a:r>
            <a:endParaRPr lang="fr-FR" dirty="0">
              <a:latin typeface="Times New Roman" pitchFamily="18" charset="0"/>
              <a:cs typeface="Times New Roman" pitchFamily="18" charset="0"/>
            </a:endParaRPr>
          </a:p>
          <a:p>
            <a:r>
              <a:rPr lang="fr-FR" dirty="0">
                <a:latin typeface="Times New Roman" pitchFamily="18" charset="0"/>
                <a:cs typeface="Times New Roman" pitchFamily="18" charset="0"/>
              </a:rPr>
              <a:t>Cette méthode lit ce qui se trouve entre l'endroit où l'on se situe dans le fichier et l'espace suivant. Ce qui est lu est traduit en </a:t>
            </a:r>
            <a:r>
              <a:rPr lang="fr-FR" b="1" dirty="0">
                <a:latin typeface="Times New Roman" pitchFamily="18" charset="0"/>
                <a:cs typeface="Times New Roman" pitchFamily="18" charset="0"/>
              </a:rPr>
              <a:t>double, </a:t>
            </a:r>
            <a:r>
              <a:rPr lang="fr-FR" b="1" dirty="0" err="1">
                <a:latin typeface="Times New Roman" pitchFamily="18" charset="0"/>
                <a:cs typeface="Times New Roman" pitchFamily="18" charset="0"/>
              </a:rPr>
              <a:t>int</a:t>
            </a:r>
            <a:r>
              <a:rPr lang="fr-FR" dirty="0">
                <a:latin typeface="Times New Roman" pitchFamily="18" charset="0"/>
                <a:cs typeface="Times New Roman" pitchFamily="18" charset="0"/>
              </a:rPr>
              <a:t> ou </a:t>
            </a:r>
            <a:r>
              <a:rPr lang="fr-FR" b="1" dirty="0">
                <a:latin typeface="Times New Roman" pitchFamily="18" charset="0"/>
                <a:cs typeface="Times New Roman" pitchFamily="18" charset="0"/>
              </a:rPr>
              <a:t>string</a:t>
            </a:r>
            <a:r>
              <a:rPr lang="fr-FR" dirty="0">
                <a:latin typeface="Times New Roman" pitchFamily="18" charset="0"/>
                <a:cs typeface="Times New Roman" pitchFamily="18" charset="0"/>
              </a:rPr>
              <a:t> selon le type de variable dans lequel on écrit.</a:t>
            </a:r>
          </a:p>
          <a:p>
            <a:r>
              <a:rPr lang="fr-FR" b="1" dirty="0">
                <a:latin typeface="Times New Roman" pitchFamily="18" charset="0"/>
                <a:cs typeface="Times New Roman" pitchFamily="18" charset="0"/>
              </a:rPr>
              <a:t>- </a:t>
            </a:r>
            <a:r>
              <a:rPr lang="fr-FR" u="sng" dirty="0">
                <a:latin typeface="Times New Roman" pitchFamily="18" charset="0"/>
                <a:cs typeface="Times New Roman" pitchFamily="18" charset="0"/>
              </a:rPr>
              <a:t>Lire caractère par caractère</a:t>
            </a:r>
          </a:p>
          <a:p>
            <a:r>
              <a:rPr lang="fr-FR" b="1" dirty="0">
                <a:latin typeface="Times New Roman" pitchFamily="18" charset="0"/>
                <a:cs typeface="Times New Roman" pitchFamily="18" charset="0"/>
              </a:rPr>
              <a:t>char a; monFlux.get(a); </a:t>
            </a:r>
            <a:r>
              <a:rPr lang="fr-FR" dirty="0">
                <a:latin typeface="Times New Roman" pitchFamily="18" charset="0"/>
                <a:cs typeface="Times New Roman" pitchFamily="18" charset="0"/>
              </a:rPr>
              <a:t>ce code lit </a:t>
            </a:r>
            <a:r>
              <a:rPr lang="fr-FR" b="1" dirty="0">
                <a:latin typeface="Times New Roman" pitchFamily="18" charset="0"/>
                <a:cs typeface="Times New Roman" pitchFamily="18" charset="0"/>
              </a:rPr>
              <a:t>une seule lettre</a:t>
            </a:r>
            <a:r>
              <a:rPr lang="fr-FR" dirty="0">
                <a:latin typeface="Times New Roman" pitchFamily="18" charset="0"/>
                <a:cs typeface="Times New Roman" pitchFamily="18" charset="0"/>
              </a:rPr>
              <a:t> et la stocke dans la variable </a:t>
            </a:r>
            <a:r>
              <a:rPr lang="fr-FR" b="1" dirty="0">
                <a:latin typeface="Times New Roman" pitchFamily="18" charset="0"/>
                <a:cs typeface="Times New Roman" pitchFamily="18" charset="0"/>
              </a:rPr>
              <a:t>a</a:t>
            </a:r>
            <a:r>
              <a:rPr lang="fr-FR" dirty="0">
                <a:latin typeface="Times New Roman" pitchFamily="18" charset="0"/>
                <a:cs typeface="Times New Roman" pitchFamily="18" charset="0"/>
              </a:rPr>
              <a:t>.</a:t>
            </a:r>
          </a:p>
          <a:p>
            <a:r>
              <a:rPr lang="fr-FR" dirty="0">
                <a:latin typeface="Times New Roman" pitchFamily="18" charset="0"/>
                <a:cs typeface="Times New Roman" pitchFamily="18" charset="0"/>
              </a:rPr>
              <a:t>Cette méthode lit </a:t>
            </a:r>
            <a:r>
              <a:rPr lang="fr-FR" b="1" dirty="0">
                <a:latin typeface="Times New Roman" pitchFamily="18" charset="0"/>
                <a:cs typeface="Times New Roman" pitchFamily="18" charset="0"/>
              </a:rPr>
              <a:t>tous </a:t>
            </a:r>
            <a:r>
              <a:rPr lang="fr-FR" dirty="0">
                <a:latin typeface="Times New Roman" pitchFamily="18" charset="0"/>
                <a:cs typeface="Times New Roman" pitchFamily="18" charset="0"/>
              </a:rPr>
              <a:t>les caractères y compris espace, retour à la ligne et tabulation.</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6E8258A7-CA86-481B-9088-7761BD1AC277}" type="slidenum">
              <a:rPr lang="fr-FR" smtClean="0"/>
              <a:pPr/>
              <a:t>33</a:t>
            </a:fld>
            <a:endParaRPr lang="fr-FR"/>
          </a:p>
        </p:txBody>
      </p:sp>
      <p:sp>
        <p:nvSpPr>
          <p:cNvPr id="134145" name="Rectangle 1"/>
          <p:cNvSpPr>
            <a:spLocks noChangeArrowheads="1"/>
          </p:cNvSpPr>
          <p:nvPr/>
        </p:nvSpPr>
        <p:spPr bwMode="auto">
          <a:xfrm>
            <a:off x="0" y="356315"/>
            <a:ext cx="9144000" cy="624786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600" b="1" i="0" u="sng"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Lire un fichier en entier</a:t>
            </a:r>
            <a:endParaRPr kumimoji="0" lang="fr-FR" sz="1600" b="1" i="0" u="sng" strike="noStrike" cap="none" normalizeH="0" baseline="0" dirty="0">
              <a:ln>
                <a:noFill/>
              </a:ln>
              <a:solidFill>
                <a:schemeClr val="tx1"/>
              </a:solidFill>
              <a:effectLst/>
              <a:latin typeface="Times New Roman" pitchFamily="18" charset="0"/>
              <a:cs typeface="Times New Roman" pitchFamily="18" charset="0"/>
            </a:endParaRPr>
          </a:p>
          <a:p>
            <a:pPr lvl="0" eaLnBrk="0" fontAlgn="base" hangingPunct="0">
              <a:spcBef>
                <a:spcPct val="0"/>
              </a:spcBef>
              <a:spcAft>
                <a:spcPct val="0"/>
              </a:spcAft>
            </a:pPr>
            <a:r>
              <a:rPr kumimoji="0" lang="fr-FR" sz="1600"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getline</a:t>
            </a:r>
            <a:r>
              <a:rPr kumimoji="0" lang="fr-FR" sz="16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t>
            </a:r>
            <a:r>
              <a:rPr kumimoji="0" lang="fr-FR" sz="1600" b="1"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 </a:t>
            </a:r>
            <a:r>
              <a:rPr kumimoji="0" lang="fr-FR" sz="1600"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renvoie un </a:t>
            </a:r>
            <a:r>
              <a:rPr lang="fr-FR" sz="1600" dirty="0">
                <a:latin typeface="Times New Roman" pitchFamily="18" charset="0"/>
                <a:ea typeface="Times New Roman" pitchFamily="18" charset="0"/>
                <a:cs typeface="Times New Roman" pitchFamily="18" charset="0"/>
              </a:rPr>
              <a:t>booléen;</a:t>
            </a:r>
            <a:r>
              <a:rPr kumimoji="0" lang="fr-FR" sz="1600" b="1"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 </a:t>
            </a:r>
            <a:r>
              <a:rPr lang="fr-FR" sz="1600" b="1" dirty="0" err="1">
                <a:latin typeface="Times New Roman" pitchFamily="18" charset="0"/>
                <a:ea typeface="Times New Roman" pitchFamily="18" charset="0"/>
                <a:cs typeface="Times New Roman" pitchFamily="18" charset="0"/>
              </a:rPr>
              <a:t>t</a:t>
            </a:r>
            <a:r>
              <a:rPr kumimoji="0" lang="fr-FR" sz="1600"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rue</a:t>
            </a:r>
            <a:r>
              <a:rPr lang="fr-FR" sz="1600" b="1" dirty="0">
                <a:solidFill>
                  <a:srgbClr val="000000"/>
                </a:solidFill>
                <a:latin typeface="Times New Roman" pitchFamily="18" charset="0"/>
                <a:ea typeface="Times New Roman" pitchFamily="18" charset="0"/>
                <a:cs typeface="Times New Roman" pitchFamily="18" charset="0"/>
              </a:rPr>
              <a:t> </a:t>
            </a:r>
            <a:r>
              <a:rPr lang="fr-FR" sz="1600" dirty="0">
                <a:solidFill>
                  <a:srgbClr val="000000"/>
                </a:solidFill>
                <a:latin typeface="Times New Roman" pitchFamily="18" charset="0"/>
                <a:ea typeface="Times New Roman" pitchFamily="18" charset="0"/>
                <a:cs typeface="Times New Roman" pitchFamily="18" charset="0"/>
              </a:rPr>
              <a:t>:</a:t>
            </a:r>
            <a:r>
              <a:rPr kumimoji="0" lang="fr-FR" sz="1600"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 la lecture continue ;</a:t>
            </a:r>
            <a:r>
              <a:rPr kumimoji="0" lang="fr-FR" sz="1600" b="1"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 </a:t>
            </a:r>
            <a:r>
              <a:rPr lang="fr-FR" sz="1600" b="1" dirty="0">
                <a:latin typeface="Times New Roman" pitchFamily="18" charset="0"/>
                <a:ea typeface="Times New Roman" pitchFamily="18" charset="0"/>
                <a:cs typeface="Times New Roman" pitchFamily="18" charset="0"/>
              </a:rPr>
              <a:t>f</a:t>
            </a:r>
            <a:r>
              <a:rPr kumimoji="0" lang="fr-FR" sz="16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alse </a:t>
            </a:r>
            <a:r>
              <a:rPr kumimoji="0" lang="fr-FR" sz="160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fr-FR" sz="1600"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on est à la fin du fichier ou il y a eu une erreur. Il faut s'arrêter de lire. On lit le fichier tant qu'on n'a pas atteint la fin</a:t>
            </a:r>
            <a:r>
              <a:rPr kumimoji="0" lang="fr-FR" sz="1600" b="1" i="0" u="none" strike="noStrike" cap="none" normalizeH="0" dirty="0">
                <a:ln>
                  <a:noFill/>
                </a:ln>
                <a:solidFill>
                  <a:srgbClr val="000000"/>
                </a:solidFill>
                <a:effectLst/>
                <a:latin typeface="Times New Roman" pitchFamily="18" charset="0"/>
                <a:ea typeface="Times New Roman" pitchFamily="18" charset="0"/>
                <a:cs typeface="Times New Roman" pitchFamily="18" charset="0"/>
              </a:rPr>
              <a:t> (</a:t>
            </a:r>
            <a:r>
              <a:rPr kumimoji="0" lang="fr-FR" sz="1600"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while</a:t>
            </a:r>
            <a:r>
              <a:rPr kumimoji="0" lang="fr-FR" sz="16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t>
            </a:r>
            <a:r>
              <a:rPr kumimoji="0" lang="fr-FR" sz="1600" b="1"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a:t>
            </a:r>
            <a:endParaRPr kumimoji="0" lang="fr-FR" sz="1600" b="1"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6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#include &lt;</a:t>
            </a:r>
            <a:r>
              <a:rPr kumimoji="0" lang="en-GB" sz="1600"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iostream</a:t>
            </a:r>
            <a:r>
              <a:rPr kumimoji="0" lang="en-GB" sz="16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&gt;</a:t>
            </a:r>
            <a:endParaRPr kumimoji="0" lang="fr-FR" sz="1600" b="1"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6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#include &lt;</a:t>
            </a:r>
            <a:r>
              <a:rPr kumimoji="0" lang="en-GB" sz="1600"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fstream</a:t>
            </a:r>
            <a:r>
              <a:rPr kumimoji="0" lang="en-GB" sz="16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&gt;</a:t>
            </a:r>
            <a:endParaRPr kumimoji="0" lang="fr-FR" sz="1600" b="1"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6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#include &lt;string&gt;</a:t>
            </a:r>
            <a:endParaRPr kumimoji="0" lang="fr-FR" sz="1600" b="1"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6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using namespace std;</a:t>
            </a:r>
            <a:endParaRPr kumimoji="0" lang="fr-FR" sz="1600" b="1"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600"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int</a:t>
            </a:r>
            <a:r>
              <a:rPr kumimoji="0" lang="en-GB" sz="16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main()</a:t>
            </a: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6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en-GB" sz="1600"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ifstream</a:t>
            </a:r>
            <a:r>
              <a:rPr kumimoji="0" lang="en-GB" sz="16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en-GB" sz="1600"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fichier</a:t>
            </a:r>
            <a:r>
              <a:rPr kumimoji="0" lang="en-GB" sz="16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("C:/Nanoc/fichier.txt");</a:t>
            </a:r>
            <a:endParaRPr kumimoji="0" lang="fr-FR" sz="1600" b="1"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6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fr-FR" sz="16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if(fichier){ </a:t>
            </a:r>
            <a:r>
              <a:rPr kumimoji="0" lang="fr-FR" sz="1600" i="1"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//L'ouverture s'est bien passée, on peut donc lire</a:t>
            </a:r>
            <a:endParaRPr kumimoji="0" lang="fr-FR" sz="160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sz="16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string ligne; </a:t>
            </a:r>
            <a:r>
              <a:rPr kumimoji="0" lang="fr-FR" sz="1600" b="1" i="1"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t>
            </a:r>
            <a:r>
              <a:rPr kumimoji="0" lang="fr-FR" sz="1600" i="1"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Une variable pour stocker les lignes lues</a:t>
            </a:r>
            <a:endParaRPr kumimoji="0" lang="fr-FR" sz="160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sz="16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fr-FR" sz="1600"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while</a:t>
            </a:r>
            <a:r>
              <a:rPr kumimoji="0" lang="fr-FR" sz="16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t>
            </a:r>
            <a:r>
              <a:rPr kumimoji="0" lang="fr-FR" sz="1600"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getline</a:t>
            </a:r>
            <a:r>
              <a:rPr kumimoji="0" lang="fr-FR" sz="16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(fichier, ligne)) </a:t>
            </a:r>
            <a:r>
              <a:rPr kumimoji="0" lang="fr-FR" sz="1600" i="1"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//Tant qu'on n'est pas à la fin, on lit</a:t>
            </a:r>
            <a:endParaRPr kumimoji="0" lang="fr-FR" sz="160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sz="16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cout &lt;&lt; ligne &lt;&lt; </a:t>
            </a:r>
            <a:r>
              <a:rPr kumimoji="0" lang="fr-FR" sz="1600"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endl</a:t>
            </a:r>
            <a:r>
              <a:rPr kumimoji="0" lang="fr-FR" sz="16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fr-FR" sz="1600" b="1" i="1"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t>
            </a:r>
            <a:r>
              <a:rPr kumimoji="0" lang="fr-FR" sz="1600" i="1"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/On l'affiche dans la console ou on fait autre chose avec cette ligne.</a:t>
            </a:r>
            <a:endParaRPr kumimoji="0" lang="fr-FR" sz="160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sz="16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lang="fr-FR" sz="1600" b="1" dirty="0">
                <a:latin typeface="Times New Roman" pitchFamily="18" charset="0"/>
                <a:ea typeface="Times New Roman" pitchFamily="18" charset="0"/>
                <a:cs typeface="Times New Roman" pitchFamily="18" charset="0"/>
              </a:rPr>
              <a:t>    </a:t>
            </a:r>
            <a:r>
              <a:rPr kumimoji="0" lang="fr-FR" sz="1600"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else</a:t>
            </a:r>
            <a:r>
              <a:rPr kumimoji="0" lang="fr-FR" sz="16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cout &lt;&lt; "ERREUR: Impossible d'ouvrir le fichier en lecture."&lt;&lt; </a:t>
            </a:r>
            <a:r>
              <a:rPr kumimoji="0" lang="fr-FR" sz="1600"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endl</a:t>
            </a:r>
            <a:r>
              <a:rPr kumimoji="0" lang="fr-FR" sz="16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t>
            </a:r>
            <a:endParaRPr kumimoji="0" lang="fr-FR" sz="1600" b="1"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sz="16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return 0;</a:t>
            </a:r>
            <a:endParaRPr kumimoji="0" lang="fr-FR" sz="1600" b="1"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sz="16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t>
            </a:r>
            <a:endParaRPr kumimoji="0" lang="fr-FR" sz="1600" b="1"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sz="1600"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Une fois les lignes lues, on les manipule facilement (afficher les lignes ou les utiliser autrement). </a:t>
            </a:r>
            <a:endParaRPr lang="fr-FR" sz="1600" dirty="0">
              <a:solidFill>
                <a:srgbClr val="000000"/>
              </a:solidFill>
              <a:latin typeface="Times New Roman" pitchFamily="18" charset="0"/>
              <a:ea typeface="Times New Roman" pitchFamily="18" charset="0"/>
              <a:cs typeface="Times New Roman" pitchFamily="18" charset="0"/>
            </a:endParaRPr>
          </a:p>
          <a:p>
            <a:pPr algn="just"/>
            <a:r>
              <a:rPr lang="fr-FR" sz="1600" dirty="0">
                <a:latin typeface="Times New Roman" pitchFamily="18" charset="0"/>
                <a:cs typeface="Times New Roman" pitchFamily="18" charset="0"/>
              </a:rPr>
              <a:t>les fichiers ouverts sont automatiquement refermés lorsque l'on sort du bloc où le flux est déclaré.</a:t>
            </a:r>
          </a:p>
          <a:p>
            <a:r>
              <a:rPr lang="fr-FR" sz="1600" b="1" dirty="0" err="1">
                <a:latin typeface="Times New Roman" pitchFamily="18" charset="0"/>
                <a:cs typeface="Times New Roman" pitchFamily="18" charset="0"/>
              </a:rPr>
              <a:t>void</a:t>
            </a:r>
            <a:r>
              <a:rPr lang="fr-FR" sz="1600" b="1" dirty="0">
                <a:latin typeface="Times New Roman" pitchFamily="18" charset="0"/>
                <a:cs typeface="Times New Roman" pitchFamily="18" charset="0"/>
              </a:rPr>
              <a:t> f()</a:t>
            </a:r>
          </a:p>
          <a:p>
            <a:r>
              <a:rPr lang="fr-FR" sz="1600" b="1" dirty="0">
                <a:latin typeface="Times New Roman" pitchFamily="18" charset="0"/>
                <a:cs typeface="Times New Roman" pitchFamily="18" charset="0"/>
              </a:rPr>
              <a:t>{ </a:t>
            </a:r>
            <a:r>
              <a:rPr lang="fr-FR" sz="1600" b="1" dirty="0" err="1">
                <a:latin typeface="Times New Roman" pitchFamily="18" charset="0"/>
                <a:cs typeface="Times New Roman" pitchFamily="18" charset="0"/>
              </a:rPr>
              <a:t>ofstream</a:t>
            </a:r>
            <a:r>
              <a:rPr lang="fr-FR" sz="1600" b="1" dirty="0">
                <a:latin typeface="Times New Roman" pitchFamily="18" charset="0"/>
                <a:cs typeface="Times New Roman" pitchFamily="18" charset="0"/>
              </a:rPr>
              <a:t> flux("C:/Nanoc/data.txt"); </a:t>
            </a:r>
            <a:r>
              <a:rPr lang="fr-FR" sz="1600" i="1" dirty="0">
                <a:latin typeface="Times New Roman" pitchFamily="18" charset="0"/>
                <a:cs typeface="Times New Roman" pitchFamily="18" charset="0"/>
              </a:rPr>
              <a:t>//Le fichier est ouvert</a:t>
            </a:r>
            <a:endParaRPr lang="fr-FR" sz="1600" dirty="0">
              <a:latin typeface="Times New Roman" pitchFamily="18" charset="0"/>
              <a:cs typeface="Times New Roman" pitchFamily="18" charset="0"/>
            </a:endParaRPr>
          </a:p>
          <a:p>
            <a:r>
              <a:rPr lang="fr-FR" sz="1600" i="1" dirty="0">
                <a:latin typeface="Times New Roman" pitchFamily="18" charset="0"/>
                <a:cs typeface="Times New Roman" pitchFamily="18" charset="0"/>
              </a:rPr>
              <a:t>//Utilisation du fichier</a:t>
            </a:r>
            <a:endParaRPr lang="fr-FR" sz="1600" dirty="0">
              <a:latin typeface="Times New Roman" pitchFamily="18" charset="0"/>
              <a:cs typeface="Times New Roman" pitchFamily="18" charset="0"/>
            </a:endParaRPr>
          </a:p>
          <a:p>
            <a:r>
              <a:rPr lang="fr-FR" sz="1600" b="1" dirty="0">
                <a:latin typeface="Times New Roman" pitchFamily="18" charset="0"/>
                <a:cs typeface="Times New Roman" pitchFamily="18" charset="0"/>
              </a:rPr>
              <a:t>} </a:t>
            </a:r>
            <a:r>
              <a:rPr lang="fr-FR" sz="1600" i="1" dirty="0">
                <a:latin typeface="Times New Roman" pitchFamily="18" charset="0"/>
                <a:cs typeface="Times New Roman" pitchFamily="18" charset="0"/>
              </a:rPr>
              <a:t>//Lorsque l'on sort du bloc, le fichier est automatiquement refermé</a:t>
            </a:r>
          </a:p>
          <a:p>
            <a:endParaRPr lang="fr-FR" sz="1600" dirty="0">
              <a:latin typeface="Times New Roman" pitchFamily="18" charset="0"/>
              <a:cs typeface="Times New Roman" pitchFamily="18" charset="0"/>
            </a:endParaRPr>
          </a:p>
          <a:p>
            <a:r>
              <a:rPr lang="fr-FR" sz="1600" dirty="0">
                <a:latin typeface="Times New Roman" pitchFamily="18" charset="0"/>
                <a:cs typeface="Times New Roman" pitchFamily="18" charset="0"/>
              </a:rPr>
              <a:t>Fermer le fichier avant sa fermeture automatique, on utilise la fonction </a:t>
            </a:r>
            <a:r>
              <a:rPr lang="fr-FR" sz="1600" b="1" dirty="0">
                <a:latin typeface="Times New Roman" pitchFamily="18" charset="0"/>
                <a:cs typeface="Times New Roman" pitchFamily="18" charset="0"/>
              </a:rPr>
              <a:t>close() </a:t>
            </a:r>
            <a:r>
              <a:rPr lang="fr-FR" sz="1600" dirty="0">
                <a:latin typeface="Times New Roman" pitchFamily="18" charset="0"/>
                <a:cs typeface="Times New Roman" pitchFamily="18" charset="0"/>
              </a:rPr>
              <a:t>des flux</a:t>
            </a:r>
            <a:r>
              <a:rPr lang="fr-FR" sz="1600" b="1" dirty="0">
                <a:latin typeface="Times New Roman" pitchFamily="18" charset="0"/>
                <a:cs typeface="Times New Roman" pitchFamily="18" charset="0"/>
              </a:rPr>
              <a:t>.</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6E8258A7-CA86-481B-9088-7761BD1AC277}" type="slidenum">
              <a:rPr lang="fr-FR" smtClean="0"/>
              <a:pPr/>
              <a:t>34</a:t>
            </a:fld>
            <a:endParaRPr lang="fr-FR"/>
          </a:p>
        </p:txBody>
      </p:sp>
      <p:sp>
        <p:nvSpPr>
          <p:cNvPr id="135169" name="Rectangle 1"/>
          <p:cNvSpPr>
            <a:spLocks noChangeArrowheads="1"/>
          </p:cNvSpPr>
          <p:nvPr/>
        </p:nvSpPr>
        <p:spPr bwMode="auto">
          <a:xfrm>
            <a:off x="0" y="15502"/>
            <a:ext cx="9144000" cy="677108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400"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void</a:t>
            </a:r>
            <a:r>
              <a:rPr kumimoji="0" lang="fr-FR" sz="14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f(){ </a:t>
            </a:r>
            <a:r>
              <a:rPr kumimoji="0" lang="fr-FR" sz="1400"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ofstream</a:t>
            </a:r>
            <a:r>
              <a:rPr kumimoji="0" lang="fr-FR" sz="14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flux("C:/Nanoc/data.txt");</a:t>
            </a:r>
            <a:r>
              <a:rPr kumimoji="0" lang="fr-FR" sz="1400" b="0"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 </a:t>
            </a:r>
            <a:r>
              <a:rPr kumimoji="0" lang="fr-FR" sz="1400" b="0" i="1" u="none" strike="noStrike" cap="none" normalizeH="0" baseline="0" dirty="0">
                <a:ln>
                  <a:noFill/>
                </a:ln>
                <a:solidFill>
                  <a:srgbClr val="408181"/>
                </a:solidFill>
                <a:effectLst/>
                <a:latin typeface="Times New Roman" pitchFamily="18" charset="0"/>
                <a:ea typeface="Times New Roman" pitchFamily="18" charset="0"/>
                <a:cs typeface="Times New Roman" pitchFamily="18" charset="0"/>
              </a:rPr>
              <a:t>//Le fichier est ouvert et on l</a:t>
            </a:r>
            <a:r>
              <a:rPr lang="fr-FR" sz="1400" dirty="0">
                <a:latin typeface="Times New Roman" pitchFamily="18" charset="0"/>
                <a:ea typeface="Times New Roman" pitchFamily="18" charset="0"/>
                <a:cs typeface="Times New Roman" pitchFamily="18" charset="0"/>
              </a:rPr>
              <a:t>’u</a:t>
            </a:r>
            <a:r>
              <a:rPr kumimoji="0" lang="fr-FR" sz="1400" b="0" i="1" u="none" strike="noStrike" cap="none" normalizeH="0" baseline="0" dirty="0">
                <a:ln>
                  <a:noFill/>
                </a:ln>
                <a:solidFill>
                  <a:srgbClr val="408181"/>
                </a:solidFill>
                <a:effectLst/>
                <a:latin typeface="Times New Roman" pitchFamily="18" charset="0"/>
                <a:ea typeface="Times New Roman" pitchFamily="18" charset="0"/>
                <a:cs typeface="Times New Roman" pitchFamily="18" charset="0"/>
              </a:rPr>
              <a:t>tilise</a:t>
            </a:r>
            <a:endParaRPr kumimoji="0" lang="fr-FR" sz="14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sz="14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fr-FR" sz="1400"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flux.close</a:t>
            </a:r>
            <a:r>
              <a:rPr kumimoji="0" lang="fr-FR" sz="14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t>
            </a:r>
            <a:r>
              <a:rPr kumimoji="0" lang="fr-FR" sz="1400" b="0"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  } </a:t>
            </a:r>
            <a:r>
              <a:rPr kumimoji="0" lang="fr-FR" sz="1400" b="0" i="1" u="none" strike="noStrike" cap="none" normalizeH="0" baseline="0" dirty="0">
                <a:ln>
                  <a:noFill/>
                </a:ln>
                <a:solidFill>
                  <a:srgbClr val="408181"/>
                </a:solidFill>
                <a:effectLst/>
                <a:latin typeface="Times New Roman" pitchFamily="18" charset="0"/>
                <a:ea typeface="Times New Roman" pitchFamily="18" charset="0"/>
                <a:cs typeface="Times New Roman" pitchFamily="18" charset="0"/>
              </a:rPr>
              <a:t>//On referme le fichier</a:t>
            </a:r>
            <a:endParaRPr kumimoji="0" lang="fr-FR" sz="14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sz="1400" b="0"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Il est possible de retarder l'ouverture d'un fichier après la déclaration du flux en utilisant la fonction </a:t>
            </a:r>
            <a:r>
              <a:rPr kumimoji="0" lang="fr-FR" sz="1400" b="1"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open()</a:t>
            </a:r>
            <a:r>
              <a:rPr kumimoji="0" lang="fr-FR" sz="1400" b="0"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a:t>
            </a:r>
            <a:endParaRPr kumimoji="0" lang="fr-FR" sz="14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sz="1400"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void</a:t>
            </a:r>
            <a:r>
              <a:rPr kumimoji="0" lang="fr-FR" sz="14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f(){ </a:t>
            </a:r>
            <a:r>
              <a:rPr kumimoji="0" lang="fr-FR" sz="1400"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ofstream</a:t>
            </a:r>
            <a:r>
              <a:rPr kumimoji="0" lang="fr-FR" sz="14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flux;</a:t>
            </a:r>
            <a:r>
              <a:rPr kumimoji="0" lang="fr-FR" sz="1400" b="0"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 </a:t>
            </a:r>
            <a:r>
              <a:rPr kumimoji="0" lang="fr-FR" sz="1400" b="0" i="1" u="none" strike="noStrike" cap="none" normalizeH="0" baseline="0" dirty="0">
                <a:ln>
                  <a:noFill/>
                </a:ln>
                <a:solidFill>
                  <a:srgbClr val="408181"/>
                </a:solidFill>
                <a:effectLst/>
                <a:latin typeface="Times New Roman" pitchFamily="18" charset="0"/>
                <a:ea typeface="Times New Roman" pitchFamily="18" charset="0"/>
                <a:cs typeface="Times New Roman" pitchFamily="18" charset="0"/>
              </a:rPr>
              <a:t>//Un flux sans fichier associé</a:t>
            </a:r>
            <a:endParaRPr kumimoji="0" lang="fr-FR" sz="14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sz="1400" b="0"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   </a:t>
            </a:r>
            <a:r>
              <a:rPr kumimoji="0" lang="fr-FR" sz="1400"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flux.open</a:t>
            </a:r>
            <a:r>
              <a:rPr kumimoji="0" lang="fr-FR" sz="14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("C:/Nanoc/data.txt");</a:t>
            </a:r>
            <a:r>
              <a:rPr kumimoji="0" lang="fr-FR" sz="1400" b="0"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 </a:t>
            </a:r>
            <a:r>
              <a:rPr kumimoji="0" lang="fr-FR" sz="1400" b="0" i="1" u="none" strike="noStrike" cap="none" normalizeH="0" baseline="0" dirty="0">
                <a:ln>
                  <a:noFill/>
                </a:ln>
                <a:solidFill>
                  <a:srgbClr val="408181"/>
                </a:solidFill>
                <a:effectLst/>
                <a:latin typeface="Times New Roman" pitchFamily="18" charset="0"/>
                <a:ea typeface="Times New Roman" pitchFamily="18" charset="0"/>
                <a:cs typeface="Times New Roman" pitchFamily="18" charset="0"/>
              </a:rPr>
              <a:t>//On ouvre le fichier C:/Nanoc/data.txt et </a:t>
            </a:r>
            <a:r>
              <a:rPr lang="fr-FR" sz="1400" dirty="0">
                <a:latin typeface="Times New Roman" pitchFamily="18" charset="0"/>
                <a:ea typeface="Times New Roman" pitchFamily="18" charset="0"/>
                <a:cs typeface="Times New Roman" pitchFamily="18" charset="0"/>
              </a:rPr>
              <a:t>on l’</a:t>
            </a:r>
            <a:r>
              <a:rPr kumimoji="0" lang="fr-FR" sz="1400" b="0" i="1" u="none" strike="noStrike" cap="none" normalizeH="0" baseline="0" dirty="0">
                <a:ln>
                  <a:noFill/>
                </a:ln>
                <a:solidFill>
                  <a:srgbClr val="408181"/>
                </a:solidFill>
                <a:effectLst/>
                <a:latin typeface="Times New Roman" pitchFamily="18" charset="0"/>
                <a:ea typeface="Times New Roman" pitchFamily="18" charset="0"/>
                <a:cs typeface="Times New Roman" pitchFamily="18" charset="0"/>
              </a:rPr>
              <a:t>utilis</a:t>
            </a:r>
            <a:r>
              <a:rPr kumimoji="0" lang="fr-FR" sz="1400" b="0" i="0" u="none" strike="noStrike" cap="none" normalizeH="0" baseline="0" dirty="0">
                <a:ln>
                  <a:noFill/>
                </a:ln>
                <a:solidFill>
                  <a:schemeClr val="tx1"/>
                </a:solidFill>
                <a:effectLst/>
                <a:latin typeface="Times New Roman" pitchFamily="18" charset="0"/>
                <a:cs typeface="Times New Roman" pitchFamily="18" charset="0"/>
              </a:rPr>
              <a:t>e</a:t>
            </a:r>
            <a:endParaRPr kumimoji="0" lang="fr-FR" sz="14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sz="14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fr-FR" sz="1400"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 flux.clos</a:t>
            </a:r>
            <a:r>
              <a:rPr kumimoji="0" lang="fr-FR" sz="14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e()</a:t>
            </a:r>
            <a:r>
              <a:rPr kumimoji="0" lang="fr-FR" sz="1400" b="0"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a:t>
            </a:r>
            <a:r>
              <a:rPr kumimoji="0" lang="fr-FR" sz="1400" b="0" i="1" u="none" strike="noStrike" cap="none" normalizeH="0" baseline="0" dirty="0">
                <a:ln>
                  <a:noFill/>
                </a:ln>
                <a:solidFill>
                  <a:srgbClr val="408181"/>
                </a:solidFill>
                <a:effectLst/>
                <a:latin typeface="Times New Roman" pitchFamily="18" charset="0"/>
                <a:ea typeface="Times New Roman" pitchFamily="18" charset="0"/>
                <a:cs typeface="Times New Roman" pitchFamily="18" charset="0"/>
              </a:rPr>
              <a:t> //On referme le fichie</a:t>
            </a:r>
            <a:r>
              <a:rPr kumimoji="0" lang="fr-FR" sz="1400" b="0" i="0" u="none" strike="noStrike" cap="none" normalizeH="0" baseline="0" dirty="0">
                <a:ln>
                  <a:noFill/>
                </a:ln>
                <a:solidFill>
                  <a:schemeClr val="tx1"/>
                </a:solidFill>
                <a:effectLst/>
                <a:latin typeface="Times New Roman" pitchFamily="18" charset="0"/>
                <a:cs typeface="Times New Roman" pitchFamily="18" charset="0"/>
              </a:rPr>
              <a:t>r</a:t>
            </a:r>
            <a:endParaRPr kumimoji="0" lang="fr-FR" sz="1400" b="1"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sz="1400" b="0" i="0" u="none" strike="noStrike" cap="none" normalizeH="0" baseline="0" dirty="0">
                <a:ln>
                  <a:noFill/>
                </a:ln>
                <a:solidFill>
                  <a:schemeClr val="tx1"/>
                </a:solidFill>
                <a:effectLst/>
                <a:latin typeface="Times New Roman" pitchFamily="18" charset="0"/>
                <a:cs typeface="Times New Roman" pitchFamily="18" charset="0"/>
              </a:rPr>
              <a:t>} </a:t>
            </a:r>
            <a:r>
              <a:rPr kumimoji="0" lang="fr-FR" sz="1400" b="0"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Ouvrir directement le fichier et le laisser se fermer automatiquement suffit</a:t>
            </a:r>
            <a:r>
              <a:rPr kumimoji="0" lang="fr-FR" sz="1400" b="0" i="0" u="none" strike="noStrike" cap="none" normalizeH="0" baseline="0" dirty="0">
                <a:ln>
                  <a:noFill/>
                </a:ln>
                <a:solidFill>
                  <a:schemeClr val="tx1"/>
                </a:solidFill>
                <a:effectLst/>
                <a:latin typeface="Times New Roman" pitchFamily="18" charset="0"/>
                <a:cs typeface="Times New Roman" pitchFamily="18" charset="0"/>
              </a:rPr>
              <a:t>.</a:t>
            </a:r>
            <a:endParaRPr kumimoji="0" lang="fr-FR" sz="1400" i="0" u="sng" strike="noStrike" cap="none" normalizeH="0" baseline="0" dirty="0">
              <a:ln>
                <a:noFill/>
              </a:ln>
              <a:solidFill>
                <a:schemeClr val="tx1"/>
              </a:solidFill>
              <a:effectLst/>
              <a:latin typeface="Times New Roman" pitchFamily="18" charset="0"/>
              <a:ea typeface="Times New Roman" pitchFamily="18" charset="0"/>
              <a:cs typeface="Times New Roman" pitchFamily="18" charset="0"/>
            </a:endParaRPr>
          </a:p>
          <a:p>
            <a:pPr lvl="0" algn="just" eaLnBrk="0" fontAlgn="base" hangingPunct="0">
              <a:spcBef>
                <a:spcPct val="0"/>
              </a:spcBef>
              <a:spcAft>
                <a:spcPct val="0"/>
              </a:spcAft>
            </a:pPr>
            <a:r>
              <a:rPr kumimoji="0" lang="fr-FR" sz="1400" i="0" u="sng"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Curseur dans le fichie</a:t>
            </a:r>
            <a:r>
              <a:rPr kumimoji="0" lang="fr-FR" sz="1400" i="0" u="sng" strike="noStrike" cap="none" normalizeH="0" baseline="0" dirty="0">
                <a:ln>
                  <a:noFill/>
                </a:ln>
                <a:solidFill>
                  <a:schemeClr val="tx1"/>
                </a:solidFill>
                <a:effectLst/>
                <a:latin typeface="Times New Roman" pitchFamily="18" charset="0"/>
                <a:cs typeface="Times New Roman" pitchFamily="18" charset="0"/>
              </a:rPr>
              <a:t>r</a:t>
            </a:r>
            <a:r>
              <a:rPr kumimoji="0" lang="fr-FR" sz="1400" i="0" strike="noStrike" cap="none" normalizeH="0" baseline="0" dirty="0">
                <a:ln>
                  <a:noFill/>
                </a:ln>
                <a:solidFill>
                  <a:schemeClr val="tx1"/>
                </a:solidFill>
                <a:effectLst/>
                <a:latin typeface="Times New Roman" pitchFamily="18" charset="0"/>
                <a:cs typeface="Times New Roman" pitchFamily="18" charset="0"/>
              </a:rPr>
              <a:t> : </a:t>
            </a:r>
            <a:r>
              <a:rPr kumimoji="0" lang="fr-FR" sz="1400"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ifstream</a:t>
            </a:r>
            <a:r>
              <a:rPr kumimoji="0" lang="fr-FR" sz="14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fichier("C:/Nanoc/scores.txt") ;</a:t>
            </a:r>
            <a:r>
              <a:rPr kumimoji="0" lang="fr-FR" sz="1400" b="0"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 Le fichier</a:t>
            </a:r>
            <a:r>
              <a:rPr kumimoji="0" lang="fr-FR" sz="14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C:/Nanoc/scores.tx</a:t>
            </a:r>
            <a:r>
              <a:rPr kumimoji="0" lang="fr-FR" sz="1400" b="0"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t est ouvert et le curseur est placé au début du fichier. Si on lit le premier mot du fichier, on obtient la chaîne de caractères « Bonjour, ». Le curseur</a:t>
            </a:r>
            <a:r>
              <a:rPr kumimoji="0" lang="fr-FR" sz="1400" b="0" i="0" u="none" strike="noStrike" cap="none" normalizeH="0" dirty="0">
                <a:ln>
                  <a:noFill/>
                </a:ln>
                <a:solidFill>
                  <a:srgbClr val="000000"/>
                </a:solidFill>
                <a:effectLst/>
                <a:latin typeface="Times New Roman" pitchFamily="18" charset="0"/>
                <a:ea typeface="Times New Roman" pitchFamily="18" charset="0"/>
                <a:cs typeface="Times New Roman" pitchFamily="18" charset="0"/>
              </a:rPr>
              <a:t> </a:t>
            </a:r>
            <a:r>
              <a:rPr kumimoji="0" lang="fr-FR" sz="1400" b="0"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se déplace jusqu'au début du mot suivant. Le mot suivant qui peut être lu c’est «je», puis «suis», ainsi de suite jusqu'à la fin. On a lu un fichier</a:t>
            </a:r>
            <a:r>
              <a:rPr kumimoji="0" lang="fr-FR" sz="1400" b="1"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 dans l'ordr</a:t>
            </a:r>
            <a:r>
              <a:rPr kumimoji="0" lang="fr-FR" sz="1400" b="0"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e. Il</a:t>
            </a:r>
            <a:r>
              <a:rPr kumimoji="0" lang="fr-FR" sz="1400" b="0" i="0" u="none" strike="noStrike" cap="none" normalizeH="0" dirty="0">
                <a:ln>
                  <a:noFill/>
                </a:ln>
                <a:solidFill>
                  <a:srgbClr val="000000"/>
                </a:solidFill>
                <a:effectLst/>
                <a:latin typeface="Times New Roman" pitchFamily="18" charset="0"/>
                <a:ea typeface="Times New Roman" pitchFamily="18" charset="0"/>
                <a:cs typeface="Times New Roman" pitchFamily="18" charset="0"/>
              </a:rPr>
              <a:t> existe d</a:t>
            </a:r>
            <a:r>
              <a:rPr kumimoji="0" lang="fr-FR" sz="1400" b="0"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es moyens de se déplacer dans un fichier</a:t>
            </a:r>
            <a:r>
              <a:rPr lang="fr-FR" sz="1400" dirty="0">
                <a:latin typeface="Times New Roman" pitchFamily="18" charset="0"/>
                <a:ea typeface="Times New Roman" pitchFamily="18" charset="0"/>
                <a:cs typeface="Times New Roman" pitchFamily="18" charset="0"/>
              </a:rPr>
              <a:t> : connaître sa positio</a:t>
            </a:r>
            <a:r>
              <a:rPr lang="fr-FR" sz="1400" dirty="0">
                <a:latin typeface="Times New Roman" pitchFamily="18" charset="0"/>
                <a:cs typeface="Times New Roman" pitchFamily="18" charset="0"/>
              </a:rPr>
              <a:t>n, se déplacer.</a:t>
            </a:r>
            <a:r>
              <a:rPr lang="fr-FR" sz="1400" dirty="0">
                <a:solidFill>
                  <a:srgbClr val="000000"/>
                </a:solidFill>
                <a:latin typeface="Times New Roman" pitchFamily="18" charset="0"/>
                <a:cs typeface="Times New Roman" pitchFamily="18" charset="0"/>
              </a:rPr>
              <a:t> </a:t>
            </a:r>
            <a:endParaRPr kumimoji="0" lang="fr-FR" sz="1400" i="0" strike="noStrike" cap="none" normalizeH="0" baseline="0" dirty="0">
              <a:ln>
                <a:noFill/>
              </a:ln>
              <a:solidFill>
                <a:schemeClr val="tx1"/>
              </a:solidFill>
              <a:effectLst/>
              <a:latin typeface="Times New Roman"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sz="1400" i="0" u="sng"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Connaître sa positio</a:t>
            </a:r>
            <a:r>
              <a:rPr kumimoji="0" lang="fr-FR" sz="1400" i="0" u="sng" strike="noStrike" cap="none" normalizeH="0" baseline="0" dirty="0">
                <a:ln>
                  <a:noFill/>
                </a:ln>
                <a:solidFill>
                  <a:schemeClr val="tx1"/>
                </a:solidFill>
                <a:effectLst/>
                <a:latin typeface="Times New Roman" pitchFamily="18" charset="0"/>
                <a:cs typeface="Times New Roman" pitchFamily="18" charset="0"/>
              </a:rPr>
              <a:t>n</a:t>
            </a:r>
            <a:r>
              <a:rPr lang="fr-FR" sz="1400" dirty="0">
                <a:solidFill>
                  <a:srgbClr val="000000"/>
                </a:solidFill>
                <a:latin typeface="Times New Roman" pitchFamily="18" charset="0"/>
                <a:cs typeface="Times New Roman" pitchFamily="18" charset="0"/>
              </a:rPr>
              <a:t> </a:t>
            </a:r>
            <a:r>
              <a:rPr kumimoji="0" lang="fr-FR" sz="1400" b="0"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 il existe une fonction permettant de savoir à quel caractère du fichier on se situe</a:t>
            </a:r>
            <a:r>
              <a:rPr kumimoji="0" lang="fr-FR" sz="1400" b="0" i="0" u="none" strike="noStrike" cap="none" normalizeH="0" dirty="0">
                <a:ln>
                  <a:noFill/>
                </a:ln>
                <a:solidFill>
                  <a:srgbClr val="000000"/>
                </a:solidFill>
                <a:effectLst/>
                <a:latin typeface="Times New Roman" pitchFamily="18" charset="0"/>
                <a:ea typeface="Times New Roman" pitchFamily="18" charset="0"/>
                <a:cs typeface="Times New Roman" pitchFamily="18" charset="0"/>
              </a:rPr>
              <a:t> </a:t>
            </a:r>
            <a:r>
              <a:rPr kumimoji="0" lang="fr-FR" sz="1400" b="0"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a:t>
            </a:r>
            <a:r>
              <a:rPr kumimoji="0" lang="fr-FR" sz="1400" b="1" i="0" u="none" strike="noStrike" cap="none" normalizeH="0" baseline="0" dirty="0">
                <a:ln>
                  <a:noFill/>
                </a:ln>
                <a:solidFill>
                  <a:srgbClr val="FFFFFF"/>
                </a:solidFill>
                <a:effectLst/>
                <a:latin typeface="Times New Roman" pitchFamily="18" charset="0"/>
                <a:ea typeface="Times New Roman" pitchFamily="18" charset="0"/>
                <a:cs typeface="Times New Roman" pitchFamily="18" charset="0"/>
              </a:rPr>
              <a:t> </a:t>
            </a:r>
            <a:r>
              <a:rPr kumimoji="0" lang="fr-FR" sz="1400" b="1"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 </a:t>
            </a:r>
            <a:r>
              <a:rPr kumimoji="0" lang="fr-FR" sz="1400" b="1" i="0" u="none" strike="noStrike" cap="none" normalizeH="0" baseline="0" dirty="0" err="1">
                <a:ln>
                  <a:noFill/>
                </a:ln>
                <a:solidFill>
                  <a:srgbClr val="000000"/>
                </a:solidFill>
                <a:effectLst/>
                <a:latin typeface="Times New Roman" pitchFamily="18" charset="0"/>
                <a:ea typeface="Times New Roman" pitchFamily="18" charset="0"/>
                <a:cs typeface="Times New Roman" pitchFamily="18" charset="0"/>
              </a:rPr>
              <a:t>tellg</a:t>
            </a:r>
            <a:r>
              <a:rPr kumimoji="0" lang="fr-FR" sz="1400" b="1"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a:t>
            </a:r>
            <a:r>
              <a:rPr kumimoji="0" lang="fr-FR" sz="1400" b="0"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a:t>
            </a:r>
            <a:r>
              <a:rPr kumimoji="0" lang="fr-FR" sz="1400" b="1"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 </a:t>
            </a:r>
            <a:r>
              <a:rPr kumimoji="0" lang="fr-FR" sz="1400" b="1" i="0" u="none" strike="noStrike" cap="none" normalizeH="0" baseline="0" dirty="0" err="1">
                <a:ln>
                  <a:noFill/>
                </a:ln>
                <a:solidFill>
                  <a:srgbClr val="000000"/>
                </a:solidFill>
                <a:effectLst/>
                <a:latin typeface="Times New Roman" pitchFamily="18" charset="0"/>
                <a:ea typeface="Times New Roman" pitchFamily="18" charset="0"/>
                <a:cs typeface="Times New Roman" pitchFamily="18" charset="0"/>
              </a:rPr>
              <a:t>tellp</a:t>
            </a:r>
            <a:r>
              <a:rPr kumimoji="0" lang="fr-FR" sz="1400" b="1"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a:t>
            </a:r>
            <a:r>
              <a:rPr kumimoji="0" lang="fr-FR" sz="1400" b="0"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a:t>
            </a:r>
            <a:r>
              <a:rPr kumimoji="0" lang="fr-FR" sz="1400" b="0" i="0" u="none" strike="noStrike" cap="none" normalizeH="0" baseline="0" dirty="0">
                <a:ln>
                  <a:noFill/>
                </a:ln>
                <a:solidFill>
                  <a:schemeClr val="tx1"/>
                </a:solidFill>
                <a:effectLst/>
                <a:latin typeface="Times New Roman" pitchFamily="18" charset="0"/>
                <a:cs typeface="Times New Roman" pitchFamily="18" charset="0"/>
              </a:rPr>
              <a:t>.</a:t>
            </a:r>
            <a:endParaRPr kumimoji="0" lang="en-GB" sz="1400"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400"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ofstrea</a:t>
            </a:r>
            <a:r>
              <a:rPr kumimoji="0" lang="en-GB" sz="14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m</a:t>
            </a:r>
            <a:r>
              <a:rPr kumimoji="0" lang="en-GB" sz="1400"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 fichie</a:t>
            </a:r>
            <a:r>
              <a:rPr kumimoji="0" lang="en-GB" sz="14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r("C:/Nanoc/data.txt")</a:t>
            </a:r>
            <a:r>
              <a:rPr kumimoji="0" lang="fr-FR" sz="1400" b="0" i="0" u="none" strike="noStrike" cap="none" normalizeH="0" baseline="0" dirty="0">
                <a:ln>
                  <a:noFill/>
                </a:ln>
                <a:solidFill>
                  <a:schemeClr val="tx1"/>
                </a:solidFill>
                <a:effectLst/>
                <a:latin typeface="Times New Roman" pitchFamily="18" charset="0"/>
                <a:cs typeface="Times New Roman" pitchFamily="18" charset="0"/>
              </a:rPr>
              <a:t>;</a:t>
            </a:r>
            <a:endParaRPr kumimoji="0" lang="fr-FR" sz="1400"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sz="1400"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in</a:t>
            </a:r>
            <a:r>
              <a:rPr kumimoji="0" lang="fr-FR" sz="14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t position =</a:t>
            </a:r>
            <a:r>
              <a:rPr kumimoji="0" lang="fr-FR" sz="1400"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 fichier.tell</a:t>
            </a:r>
            <a:r>
              <a:rPr kumimoji="0" lang="fr-FR" sz="14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p()</a:t>
            </a:r>
            <a:r>
              <a:rPr kumimoji="0" lang="fr-FR" sz="1400" b="0"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a:t>
            </a:r>
            <a:r>
              <a:rPr kumimoji="0" lang="fr-FR" sz="1400" b="0" i="1" u="none" strike="noStrike" cap="none" normalizeH="0" baseline="0" dirty="0">
                <a:ln>
                  <a:noFill/>
                </a:ln>
                <a:solidFill>
                  <a:srgbClr val="408181"/>
                </a:solidFill>
                <a:effectLst/>
                <a:latin typeface="Times New Roman" pitchFamily="18" charset="0"/>
                <a:ea typeface="Times New Roman" pitchFamily="18" charset="0"/>
                <a:cs typeface="Times New Roman" pitchFamily="18" charset="0"/>
              </a:rPr>
              <a:t> //On</a:t>
            </a:r>
            <a:r>
              <a:rPr kumimoji="0" lang="fr-FR" sz="1400" b="0" i="1" u="none" strike="noStrike" cap="none" normalizeH="0" baseline="0" dirty="0" err="1">
                <a:ln>
                  <a:noFill/>
                </a:ln>
                <a:solidFill>
                  <a:srgbClr val="408181"/>
                </a:solidFill>
                <a:effectLst/>
                <a:latin typeface="Times New Roman" pitchFamily="18" charset="0"/>
                <a:ea typeface="Times New Roman" pitchFamily="18" charset="0"/>
                <a:cs typeface="Times New Roman" pitchFamily="18" charset="0"/>
              </a:rPr>
              <a:t> récupér</a:t>
            </a:r>
            <a:r>
              <a:rPr kumimoji="0" lang="fr-FR" sz="1400" b="0" i="1" u="none" strike="noStrike" cap="none" normalizeH="0" baseline="0" dirty="0">
                <a:ln>
                  <a:noFill/>
                </a:ln>
                <a:solidFill>
                  <a:srgbClr val="408181"/>
                </a:solidFill>
                <a:effectLst/>
                <a:latin typeface="Times New Roman" pitchFamily="18" charset="0"/>
                <a:ea typeface="Times New Roman" pitchFamily="18" charset="0"/>
                <a:cs typeface="Times New Roman" pitchFamily="18" charset="0"/>
              </a:rPr>
              <a:t>e la positio</a:t>
            </a:r>
            <a:r>
              <a:rPr kumimoji="0" lang="fr-FR" sz="1400" b="0" i="0" u="none" strike="noStrike" cap="none" normalizeH="0" baseline="0" dirty="0">
                <a:ln>
                  <a:noFill/>
                </a:ln>
                <a:solidFill>
                  <a:schemeClr val="tx1"/>
                </a:solidFill>
                <a:effectLst/>
                <a:latin typeface="Times New Roman" pitchFamily="18" charset="0"/>
                <a:cs typeface="Times New Roman" pitchFamily="18" charset="0"/>
              </a:rPr>
              <a:t>n</a:t>
            </a:r>
            <a:endParaRPr kumimoji="0" lang="fr-FR" sz="14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sz="14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cout &lt;&lt; "Nous nous situons a</a:t>
            </a:r>
            <a:r>
              <a:rPr kumimoji="0" lang="fr-FR" sz="1400" b="1" i="0" u="none" strike="noStrike" cap="none" normalizeH="0" dirty="0">
                <a:ln>
                  <a:noFill/>
                </a:ln>
                <a:solidFill>
                  <a:schemeClr val="tx1"/>
                </a:solidFill>
                <a:effectLst/>
                <a:latin typeface="Times New Roman" pitchFamily="18" charset="0"/>
                <a:ea typeface="Times New Roman" pitchFamily="18" charset="0"/>
                <a:cs typeface="Times New Roman" pitchFamily="18" charset="0"/>
              </a:rPr>
              <a:t> la</a:t>
            </a:r>
            <a:r>
              <a:rPr kumimoji="0" lang="fr-FR" sz="14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 &lt;&lt; position &lt;&lt; "</a:t>
            </a:r>
            <a:r>
              <a:rPr kumimoji="0" lang="fr-FR" sz="1400"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eme</a:t>
            </a:r>
            <a:r>
              <a:rPr kumimoji="0" lang="fr-FR" sz="14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fr-FR" sz="1400"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caractere</a:t>
            </a:r>
            <a:r>
              <a:rPr kumimoji="0" lang="fr-FR" sz="14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du fichier." &lt;&lt; </a:t>
            </a:r>
            <a:r>
              <a:rPr kumimoji="0" lang="fr-FR" sz="1400"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endl</a:t>
            </a:r>
            <a:r>
              <a:rPr kumimoji="0" lang="fr-FR" sz="1400" b="0" i="0" u="none" strike="noStrike" cap="none" normalizeH="0" baseline="0" dirty="0">
                <a:ln>
                  <a:noFill/>
                </a:ln>
                <a:solidFill>
                  <a:schemeClr val="tx1"/>
                </a:solidFill>
                <a:effectLst/>
                <a:latin typeface="Times New Roman" pitchFamily="18" charset="0"/>
                <a:cs typeface="Times New Roman" pitchFamily="18" charset="0"/>
              </a:rPr>
              <a:t>;</a:t>
            </a:r>
            <a:endParaRPr kumimoji="0" lang="fr-FR" sz="14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sz="1400" i="0" u="sng"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Se déplace</a:t>
            </a:r>
            <a:r>
              <a:rPr kumimoji="0" lang="fr-FR" sz="1400" i="0" u="sng" strike="noStrike" cap="none" normalizeH="0" baseline="0" dirty="0">
                <a:ln>
                  <a:noFill/>
                </a:ln>
                <a:solidFill>
                  <a:schemeClr val="tx1"/>
                </a:solidFill>
                <a:effectLst/>
                <a:latin typeface="Times New Roman" pitchFamily="18" charset="0"/>
                <a:cs typeface="Times New Roman" pitchFamily="18" charset="0"/>
              </a:rPr>
              <a:t>r</a:t>
            </a:r>
            <a:r>
              <a:rPr lang="fr-FR" sz="1400" dirty="0">
                <a:solidFill>
                  <a:srgbClr val="000000"/>
                </a:solidFill>
                <a:latin typeface="Times New Roman" pitchFamily="18" charset="0"/>
                <a:cs typeface="Times New Roman" pitchFamily="18" charset="0"/>
              </a:rPr>
              <a:t> :</a:t>
            </a:r>
            <a:r>
              <a:rPr kumimoji="0" lang="fr-FR" sz="1400" b="1"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 </a:t>
            </a:r>
            <a:r>
              <a:rPr kumimoji="0" lang="fr-FR" sz="1400" b="1" i="0" u="none" strike="noStrike" cap="none" normalizeH="0" baseline="0" dirty="0" err="1">
                <a:ln>
                  <a:noFill/>
                </a:ln>
                <a:solidFill>
                  <a:srgbClr val="000000"/>
                </a:solidFill>
                <a:effectLst/>
                <a:latin typeface="Times New Roman" pitchFamily="18" charset="0"/>
                <a:ea typeface="Times New Roman" pitchFamily="18" charset="0"/>
                <a:cs typeface="Times New Roman" pitchFamily="18" charset="0"/>
              </a:rPr>
              <a:t>seekg</a:t>
            </a:r>
            <a:r>
              <a:rPr kumimoji="0" lang="fr-FR" sz="1400" b="1"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a:t>
            </a:r>
            <a:r>
              <a:rPr kumimoji="0" lang="fr-FR" sz="1400" b="0"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a:t>
            </a:r>
            <a:r>
              <a:rPr kumimoji="0" lang="fr-FR" sz="1400" b="1"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 </a:t>
            </a:r>
            <a:r>
              <a:rPr kumimoji="0" lang="fr-FR" sz="1400" b="1" i="0" u="none" strike="noStrike" cap="none" normalizeH="0" baseline="0" dirty="0" err="1">
                <a:ln>
                  <a:noFill/>
                </a:ln>
                <a:solidFill>
                  <a:srgbClr val="000000"/>
                </a:solidFill>
                <a:effectLst/>
                <a:latin typeface="Times New Roman" pitchFamily="18" charset="0"/>
                <a:ea typeface="Times New Roman" pitchFamily="18" charset="0"/>
                <a:cs typeface="Times New Roman" pitchFamily="18" charset="0"/>
              </a:rPr>
              <a:t>seekp</a:t>
            </a:r>
            <a:r>
              <a:rPr kumimoji="0" lang="fr-FR" sz="1400" b="1"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a:t>
            </a:r>
            <a:r>
              <a:rPr kumimoji="0" lang="fr-FR" sz="1400" b="0"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a:t>
            </a:r>
            <a:r>
              <a:rPr kumimoji="0" lang="fr-FR" sz="1400" b="0" i="0" u="none" strike="noStrike" cap="none" normalizeH="0" dirty="0">
                <a:ln>
                  <a:noFill/>
                </a:ln>
                <a:solidFill>
                  <a:srgbClr val="000000"/>
                </a:solidFill>
                <a:effectLst/>
                <a:latin typeface="Times New Roman" pitchFamily="18" charset="0"/>
                <a:ea typeface="Times New Roman" pitchFamily="18" charset="0"/>
                <a:cs typeface="Times New Roman" pitchFamily="18" charset="0"/>
              </a:rPr>
              <a:t> à</a:t>
            </a:r>
            <a:r>
              <a:rPr kumimoji="0" lang="fr-FR" sz="1400" b="0"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 2 arguments : une position dans le fichier et 1 nombre de caractères</a:t>
            </a:r>
            <a:r>
              <a:rPr kumimoji="0" lang="fr-FR" sz="1400" b="0" i="1"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 </a:t>
            </a:r>
            <a:r>
              <a:rPr kumimoji="0" lang="fr-FR" sz="1400"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à ajouter</a:t>
            </a:r>
            <a:r>
              <a:rPr kumimoji="0" lang="fr-FR" sz="1400" b="1"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 </a:t>
            </a:r>
            <a:r>
              <a:rPr kumimoji="0" lang="fr-FR" sz="1400" b="0"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à cette position</a:t>
            </a:r>
            <a:r>
              <a:rPr kumimoji="0" lang="fr-FR" sz="1400" b="0" i="0" u="none" strike="noStrike" cap="none" normalizeH="0" baseline="0" dirty="0">
                <a:ln>
                  <a:noFill/>
                </a:ln>
                <a:solidFill>
                  <a:schemeClr val="tx1"/>
                </a:solidFill>
                <a:effectLst/>
                <a:latin typeface="Times New Roman" pitchFamily="18" charset="0"/>
                <a:cs typeface="Times New Roman" pitchFamily="18" charset="0"/>
              </a:rPr>
              <a:t>.</a:t>
            </a:r>
            <a:endParaRPr kumimoji="0" lang="fr-FR" sz="1400" b="1" i="0" u="none" strike="noStrike" cap="none" normalizeH="0" baseline="0" dirty="0" err="1">
              <a:ln>
                <a:noFill/>
              </a:ln>
              <a:solidFill>
                <a:srgbClr val="000000"/>
              </a:solidFill>
              <a:effectLst/>
              <a:latin typeface="Times New Roman"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sz="1400" b="1" i="0" u="none" strike="noStrike" cap="none" normalizeH="0" baseline="0" dirty="0" err="1">
                <a:ln>
                  <a:noFill/>
                </a:ln>
                <a:solidFill>
                  <a:srgbClr val="000000"/>
                </a:solidFill>
                <a:effectLst/>
                <a:latin typeface="Times New Roman" pitchFamily="18" charset="0"/>
                <a:ea typeface="Times New Roman" pitchFamily="18" charset="0"/>
                <a:cs typeface="Times New Roman" pitchFamily="18" charset="0"/>
              </a:rPr>
              <a:t>flux.seek</a:t>
            </a:r>
            <a:r>
              <a:rPr kumimoji="0" lang="fr-FR" sz="1400" b="1"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p</a:t>
            </a:r>
            <a:r>
              <a:rPr kumimoji="0" lang="fr-FR" sz="1400" b="1" i="0" u="none" strike="noStrike" cap="none" normalizeH="0" baseline="0" dirty="0" err="1">
                <a:ln>
                  <a:noFill/>
                </a:ln>
                <a:solidFill>
                  <a:srgbClr val="000000"/>
                </a:solidFill>
                <a:effectLst/>
                <a:latin typeface="Times New Roman" pitchFamily="18" charset="0"/>
                <a:ea typeface="Times New Roman" pitchFamily="18" charset="0"/>
                <a:cs typeface="Times New Roman" pitchFamily="18" charset="0"/>
              </a:rPr>
              <a:t>(nombreCaractere</a:t>
            </a:r>
            <a:r>
              <a:rPr kumimoji="0" lang="fr-FR" sz="1400" b="1"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s, position)</a:t>
            </a:r>
            <a:r>
              <a:rPr kumimoji="0" lang="fr-FR" sz="1400" b="0" i="0" u="none" strike="noStrike" cap="none" normalizeH="0" baseline="0" dirty="0">
                <a:ln>
                  <a:noFill/>
                </a:ln>
                <a:solidFill>
                  <a:schemeClr val="tx1"/>
                </a:solidFill>
                <a:effectLst/>
                <a:latin typeface="Times New Roman" pitchFamily="18" charset="0"/>
                <a:cs typeface="Times New Roman" pitchFamily="18" charset="0"/>
              </a:rPr>
              <a:t>;</a:t>
            </a:r>
            <a:endParaRPr kumimoji="0" lang="fr-FR" sz="1400" b="0"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sz="1400" b="0"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Trois positions possibles sont </a:t>
            </a:r>
            <a:r>
              <a:rPr kumimoji="0" lang="fr-FR" sz="1400" b="0" i="0" u="none" strike="noStrike" cap="none" normalizeH="0" baseline="0" dirty="0">
                <a:ln>
                  <a:noFill/>
                </a:ln>
                <a:solidFill>
                  <a:schemeClr val="tx1"/>
                </a:solidFill>
                <a:effectLst/>
                <a:latin typeface="Times New Roman" pitchFamily="18" charset="0"/>
                <a:cs typeface="Times New Roman" pitchFamily="18" charset="0"/>
              </a:rPr>
              <a:t>: </a:t>
            </a:r>
            <a:r>
              <a:rPr kumimoji="0" lang="fr-FR" sz="1400" b="0"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début du fichier : </a:t>
            </a:r>
            <a:r>
              <a:rPr kumimoji="0" lang="fr-FR" sz="1400" b="1" i="0" u="none" strike="noStrike" cap="none" normalizeH="0" baseline="0" dirty="0" err="1">
                <a:ln>
                  <a:noFill/>
                </a:ln>
                <a:solidFill>
                  <a:srgbClr val="000000"/>
                </a:solidFill>
                <a:effectLst/>
                <a:latin typeface="Times New Roman" pitchFamily="18" charset="0"/>
                <a:ea typeface="Times New Roman" pitchFamily="18" charset="0"/>
                <a:cs typeface="Times New Roman" pitchFamily="18" charset="0"/>
              </a:rPr>
              <a:t>io</a:t>
            </a:r>
            <a:r>
              <a:rPr kumimoji="0" lang="fr-FR" sz="1400" b="1" i="0" u="none" strike="noStrike" cap="none" normalizeH="0" baseline="0" dirty="0" err="1">
                <a:ln>
                  <a:noFill/>
                </a:ln>
                <a:solidFill>
                  <a:srgbClr val="666666"/>
                </a:solidFill>
                <a:effectLst/>
                <a:latin typeface="Times New Roman" pitchFamily="18" charset="0"/>
                <a:ea typeface="Times New Roman" pitchFamily="18" charset="0"/>
                <a:cs typeface="Times New Roman" pitchFamily="18" charset="0"/>
              </a:rPr>
              <a:t>s</a:t>
            </a:r>
            <a:r>
              <a:rPr kumimoji="0" lang="fr-FR" sz="1400" b="1" i="0" u="none" strike="noStrike" cap="none" normalizeH="0" baseline="0" dirty="0">
                <a:ln>
                  <a:noFill/>
                </a:ln>
                <a:solidFill>
                  <a:srgbClr val="666666"/>
                </a:solidFill>
                <a:effectLst/>
                <a:latin typeface="Times New Roman" pitchFamily="18" charset="0"/>
                <a:ea typeface="Times New Roman" pitchFamily="18" charset="0"/>
                <a:cs typeface="Times New Roman" pitchFamily="18" charset="0"/>
              </a:rPr>
              <a:t>:</a:t>
            </a:r>
            <a:r>
              <a:rPr kumimoji="0" lang="fr-FR" sz="1400" b="1"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a:t>
            </a:r>
            <a:r>
              <a:rPr kumimoji="0" lang="fr-FR" sz="1400" b="1" i="0" u="none" strike="noStrike" cap="none" normalizeH="0" baseline="0" dirty="0" err="1">
                <a:ln>
                  <a:noFill/>
                </a:ln>
                <a:solidFill>
                  <a:srgbClr val="000000"/>
                </a:solidFill>
                <a:effectLst/>
                <a:latin typeface="Times New Roman" pitchFamily="18" charset="0"/>
                <a:ea typeface="Times New Roman" pitchFamily="18" charset="0"/>
                <a:cs typeface="Times New Roman" pitchFamily="18" charset="0"/>
              </a:rPr>
              <a:t>beg</a:t>
            </a:r>
            <a:r>
              <a:rPr kumimoji="0" lang="fr-FR" sz="1400" b="0"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 </a:t>
            </a:r>
            <a:r>
              <a:rPr kumimoji="0" lang="fr-FR" sz="1400" b="0" i="0" u="none" strike="noStrike" cap="none" normalizeH="0" baseline="0" dirty="0">
                <a:ln>
                  <a:noFill/>
                </a:ln>
                <a:solidFill>
                  <a:schemeClr val="tx1"/>
                </a:solidFill>
                <a:effectLst/>
                <a:latin typeface="Times New Roman" pitchFamily="18" charset="0"/>
                <a:cs typeface="Times New Roman" pitchFamily="18" charset="0"/>
              </a:rPr>
              <a:t>;</a:t>
            </a:r>
            <a:r>
              <a:rPr lang="fr-FR" sz="1400" dirty="0">
                <a:solidFill>
                  <a:srgbClr val="000000"/>
                </a:solidFill>
                <a:latin typeface="Times New Roman" pitchFamily="18" charset="0"/>
                <a:cs typeface="Times New Roman" pitchFamily="18" charset="0"/>
              </a:rPr>
              <a:t> </a:t>
            </a:r>
            <a:r>
              <a:rPr kumimoji="0" lang="fr-FR" sz="1400" b="0"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 fin du fichier : </a:t>
            </a:r>
            <a:r>
              <a:rPr kumimoji="0" lang="fr-FR" sz="1400" b="1" i="0" u="none" strike="noStrike" cap="none" normalizeH="0" baseline="0" dirty="0" err="1">
                <a:ln>
                  <a:noFill/>
                </a:ln>
                <a:solidFill>
                  <a:srgbClr val="000000"/>
                </a:solidFill>
                <a:effectLst/>
                <a:latin typeface="Times New Roman" pitchFamily="18" charset="0"/>
                <a:ea typeface="Times New Roman" pitchFamily="18" charset="0"/>
                <a:cs typeface="Times New Roman" pitchFamily="18" charset="0"/>
              </a:rPr>
              <a:t>io</a:t>
            </a:r>
            <a:r>
              <a:rPr kumimoji="0" lang="fr-FR" sz="1400" b="1" i="0" u="none" strike="noStrike" cap="none" normalizeH="0" baseline="0" dirty="0" err="1">
                <a:ln>
                  <a:noFill/>
                </a:ln>
                <a:solidFill>
                  <a:srgbClr val="666666"/>
                </a:solidFill>
                <a:effectLst/>
                <a:latin typeface="Times New Roman" pitchFamily="18" charset="0"/>
                <a:ea typeface="Times New Roman" pitchFamily="18" charset="0"/>
                <a:cs typeface="Times New Roman" pitchFamily="18" charset="0"/>
              </a:rPr>
              <a:t>s</a:t>
            </a:r>
            <a:r>
              <a:rPr kumimoji="0" lang="fr-FR" sz="1400" b="1" i="0" u="none" strike="noStrike" cap="none" normalizeH="0" baseline="0" dirty="0">
                <a:ln>
                  <a:noFill/>
                </a:ln>
                <a:solidFill>
                  <a:srgbClr val="666666"/>
                </a:solidFill>
                <a:effectLst/>
                <a:latin typeface="Times New Roman" pitchFamily="18" charset="0"/>
                <a:ea typeface="Times New Roman" pitchFamily="18" charset="0"/>
                <a:cs typeface="Times New Roman" pitchFamily="18" charset="0"/>
              </a:rPr>
              <a:t>:</a:t>
            </a:r>
            <a:r>
              <a:rPr kumimoji="0" lang="fr-FR" sz="1400" b="1"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:end</a:t>
            </a:r>
            <a:r>
              <a:rPr kumimoji="0" lang="fr-FR" sz="1400" b="0"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 </a:t>
            </a:r>
            <a:r>
              <a:rPr kumimoji="0" lang="fr-FR" sz="1400" b="0" i="0" u="none" strike="noStrike" cap="none" normalizeH="0" baseline="0" dirty="0">
                <a:ln>
                  <a:noFill/>
                </a:ln>
                <a:solidFill>
                  <a:schemeClr val="tx1"/>
                </a:solidFill>
                <a:effectLst/>
                <a:latin typeface="Times New Roman" pitchFamily="18" charset="0"/>
                <a:cs typeface="Times New Roman" pitchFamily="18" charset="0"/>
              </a:rPr>
              <a:t>; </a:t>
            </a:r>
            <a:r>
              <a:rPr kumimoji="0" lang="fr-FR" sz="1400" b="0"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position actuelle : </a:t>
            </a:r>
            <a:r>
              <a:rPr kumimoji="0" lang="fr-FR" sz="1400" b="1" i="0" u="none" strike="noStrike" cap="none" normalizeH="0" baseline="0" dirty="0" err="1">
                <a:ln>
                  <a:noFill/>
                </a:ln>
                <a:solidFill>
                  <a:srgbClr val="000000"/>
                </a:solidFill>
                <a:effectLst/>
                <a:latin typeface="Times New Roman" pitchFamily="18" charset="0"/>
                <a:ea typeface="Times New Roman" pitchFamily="18" charset="0"/>
                <a:cs typeface="Times New Roman" pitchFamily="18" charset="0"/>
              </a:rPr>
              <a:t>io</a:t>
            </a:r>
            <a:r>
              <a:rPr kumimoji="0" lang="fr-FR" sz="1400" b="1" i="0" u="none" strike="noStrike" cap="none" normalizeH="0" baseline="0" dirty="0" err="1">
                <a:ln>
                  <a:noFill/>
                </a:ln>
                <a:solidFill>
                  <a:srgbClr val="666666"/>
                </a:solidFill>
                <a:effectLst/>
                <a:latin typeface="Times New Roman" pitchFamily="18" charset="0"/>
                <a:ea typeface="Times New Roman" pitchFamily="18" charset="0"/>
                <a:cs typeface="Times New Roman" pitchFamily="18" charset="0"/>
              </a:rPr>
              <a:t>s</a:t>
            </a:r>
            <a:r>
              <a:rPr kumimoji="0" lang="fr-FR" sz="1400" b="1" i="0" u="none" strike="noStrike" cap="none" normalizeH="0" baseline="0" dirty="0">
                <a:ln>
                  <a:noFill/>
                </a:ln>
                <a:solidFill>
                  <a:srgbClr val="666666"/>
                </a:solidFill>
                <a:effectLst/>
                <a:latin typeface="Times New Roman" pitchFamily="18" charset="0"/>
                <a:ea typeface="Times New Roman" pitchFamily="18" charset="0"/>
                <a:cs typeface="Times New Roman" pitchFamily="18" charset="0"/>
              </a:rPr>
              <a:t>:</a:t>
            </a:r>
            <a:r>
              <a:rPr kumimoji="0" lang="fr-FR" sz="1400" b="1"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a:t>
            </a:r>
            <a:r>
              <a:rPr kumimoji="0" lang="fr-FR" sz="1400" b="1" i="0" u="none" strike="noStrike" cap="none" normalizeH="0" baseline="0" dirty="0" err="1">
                <a:ln>
                  <a:noFill/>
                </a:ln>
                <a:solidFill>
                  <a:srgbClr val="000000"/>
                </a:solidFill>
                <a:effectLst/>
                <a:latin typeface="Times New Roman" pitchFamily="18" charset="0"/>
                <a:ea typeface="Times New Roman" pitchFamily="18" charset="0"/>
                <a:cs typeface="Times New Roman" pitchFamily="18" charset="0"/>
              </a:rPr>
              <a:t>cur</a:t>
            </a:r>
            <a:r>
              <a:rPr kumimoji="0" lang="fr-FR" sz="1400" b="0" i="0" u="none" strike="noStrike" cap="none" normalizeH="0" baseline="0" dirty="0">
                <a:ln>
                  <a:noFill/>
                </a:ln>
                <a:solidFill>
                  <a:schemeClr val="tx1"/>
                </a:solidFill>
                <a:effectLst/>
                <a:latin typeface="Times New Roman" pitchFamily="18" charset="0"/>
                <a:cs typeface="Times New Roman" pitchFamily="18" charset="0"/>
              </a:rPr>
              <a:t>.</a:t>
            </a:r>
            <a:endParaRPr kumimoji="0" lang="fr-FR" sz="1400" b="0"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sz="1400" b="0"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Exemple : se placer 10 caractères après le début du fichier,</a:t>
            </a:r>
            <a:r>
              <a:rPr kumimoji="0" lang="fr-FR" sz="1400" b="1"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 </a:t>
            </a:r>
            <a:r>
              <a:rPr kumimoji="0" lang="fr-FR" sz="1400" b="1" i="0" u="none" strike="noStrike" cap="none" normalizeH="0" baseline="0" dirty="0" err="1">
                <a:ln>
                  <a:noFill/>
                </a:ln>
                <a:solidFill>
                  <a:srgbClr val="000000"/>
                </a:solidFill>
                <a:effectLst/>
                <a:latin typeface="Times New Roman" pitchFamily="18" charset="0"/>
                <a:ea typeface="Times New Roman" pitchFamily="18" charset="0"/>
                <a:cs typeface="Times New Roman" pitchFamily="18" charset="0"/>
              </a:rPr>
              <a:t>flux.seekp</a:t>
            </a:r>
            <a:r>
              <a:rPr kumimoji="0" lang="fr-FR" sz="1400" b="1" i="0" u="none" strike="noStrike" cap="none" normalizeH="0" baseline="0" dirty="0">
                <a:ln>
                  <a:noFill/>
                </a:ln>
                <a:solidFill>
                  <a:srgbClr val="666666"/>
                </a:solidFill>
                <a:effectLst/>
                <a:latin typeface="Times New Roman" pitchFamily="18" charset="0"/>
                <a:ea typeface="Times New Roman" pitchFamily="18" charset="0"/>
                <a:cs typeface="Times New Roman" pitchFamily="18" charset="0"/>
              </a:rPr>
              <a:t>(1</a:t>
            </a:r>
            <a:r>
              <a:rPr kumimoji="0" lang="fr-FR" sz="1400" b="1"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0, </a:t>
            </a:r>
            <a:r>
              <a:rPr kumimoji="0" lang="fr-FR" sz="1400" b="1" i="0" u="none" strike="noStrike" cap="none" normalizeH="0" baseline="0" dirty="0" err="1">
                <a:ln>
                  <a:noFill/>
                </a:ln>
                <a:solidFill>
                  <a:srgbClr val="000000"/>
                </a:solidFill>
                <a:effectLst/>
                <a:latin typeface="Times New Roman" pitchFamily="18" charset="0"/>
                <a:ea typeface="Times New Roman" pitchFamily="18" charset="0"/>
                <a:cs typeface="Times New Roman" pitchFamily="18" charset="0"/>
              </a:rPr>
              <a:t>io</a:t>
            </a:r>
            <a:r>
              <a:rPr kumimoji="0" lang="fr-FR" sz="1400" b="1" i="0" u="none" strike="noStrike" cap="none" normalizeH="0" baseline="0" dirty="0" err="1">
                <a:ln>
                  <a:noFill/>
                </a:ln>
                <a:solidFill>
                  <a:srgbClr val="666666"/>
                </a:solidFill>
                <a:effectLst/>
                <a:latin typeface="Times New Roman" pitchFamily="18" charset="0"/>
                <a:ea typeface="Times New Roman" pitchFamily="18" charset="0"/>
                <a:cs typeface="Times New Roman" pitchFamily="18" charset="0"/>
              </a:rPr>
              <a:t>s</a:t>
            </a:r>
            <a:r>
              <a:rPr kumimoji="0" lang="fr-FR" sz="1400" b="1" i="0" u="none" strike="noStrike" cap="none" normalizeH="0" baseline="0" dirty="0">
                <a:ln>
                  <a:noFill/>
                </a:ln>
                <a:solidFill>
                  <a:srgbClr val="666666"/>
                </a:solidFill>
                <a:effectLst/>
                <a:latin typeface="Times New Roman" pitchFamily="18" charset="0"/>
                <a:ea typeface="Times New Roman" pitchFamily="18" charset="0"/>
                <a:cs typeface="Times New Roman" pitchFamily="18" charset="0"/>
              </a:rPr>
              <a:t>:</a:t>
            </a:r>
            <a:r>
              <a:rPr kumimoji="0" lang="fr-FR" sz="1400" b="1"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a:t>
            </a:r>
            <a:r>
              <a:rPr kumimoji="0" lang="fr-FR" sz="1400" b="1" i="0" u="none" strike="noStrike" cap="none" normalizeH="0" baseline="0" dirty="0" err="1">
                <a:ln>
                  <a:noFill/>
                </a:ln>
                <a:solidFill>
                  <a:srgbClr val="000000"/>
                </a:solidFill>
                <a:effectLst/>
                <a:latin typeface="Times New Roman" pitchFamily="18" charset="0"/>
                <a:ea typeface="Times New Roman" pitchFamily="18" charset="0"/>
                <a:cs typeface="Times New Roman" pitchFamily="18" charset="0"/>
              </a:rPr>
              <a:t>beg</a:t>
            </a:r>
            <a:r>
              <a:rPr kumimoji="0" lang="fr-FR" sz="1400" b="0"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a:t>
            </a:r>
            <a:r>
              <a:rPr kumimoji="0" lang="fr-FR" sz="1400" b="0" i="0" u="none" strike="noStrike" cap="none" normalizeH="0" baseline="0" dirty="0">
                <a:ln>
                  <a:noFill/>
                </a:ln>
                <a:solidFill>
                  <a:schemeClr val="tx1"/>
                </a:solidFill>
                <a:effectLst/>
                <a:latin typeface="Times New Roman" pitchFamily="18" charset="0"/>
                <a:cs typeface="Times New Roman" pitchFamily="18" charset="0"/>
              </a:rPr>
              <a:t>; </a:t>
            </a:r>
            <a:r>
              <a:rPr kumimoji="0" lang="fr-FR" sz="1400" b="0"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Aller 20 caractères plus loin que l'endroit où se situe le curseur, </a:t>
            </a:r>
            <a:r>
              <a:rPr kumimoji="0" lang="fr-FR" sz="1400" b="1" i="0" u="none" strike="noStrike" cap="none" normalizeH="0" baseline="0" dirty="0" err="1">
                <a:ln>
                  <a:noFill/>
                </a:ln>
                <a:solidFill>
                  <a:srgbClr val="000000"/>
                </a:solidFill>
                <a:effectLst/>
                <a:latin typeface="Times New Roman" pitchFamily="18" charset="0"/>
                <a:ea typeface="Times New Roman" pitchFamily="18" charset="0"/>
                <a:cs typeface="Times New Roman" pitchFamily="18" charset="0"/>
              </a:rPr>
              <a:t>flux.seekp</a:t>
            </a:r>
            <a:r>
              <a:rPr kumimoji="0" lang="fr-FR" sz="1400" b="1" i="0" u="none" strike="noStrike" cap="none" normalizeH="0" baseline="0" dirty="0">
                <a:ln>
                  <a:noFill/>
                </a:ln>
                <a:solidFill>
                  <a:srgbClr val="666666"/>
                </a:solidFill>
                <a:effectLst/>
                <a:latin typeface="Times New Roman" pitchFamily="18" charset="0"/>
                <a:ea typeface="Times New Roman" pitchFamily="18" charset="0"/>
                <a:cs typeface="Times New Roman" pitchFamily="18" charset="0"/>
              </a:rPr>
              <a:t>(2</a:t>
            </a:r>
            <a:r>
              <a:rPr kumimoji="0" lang="fr-FR" sz="1400" b="1"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0, </a:t>
            </a:r>
            <a:r>
              <a:rPr kumimoji="0" lang="fr-FR" sz="1400" b="1" i="0" u="none" strike="noStrike" cap="none" normalizeH="0" baseline="0" dirty="0" err="1">
                <a:ln>
                  <a:noFill/>
                </a:ln>
                <a:solidFill>
                  <a:srgbClr val="000000"/>
                </a:solidFill>
                <a:effectLst/>
                <a:latin typeface="Times New Roman" pitchFamily="18" charset="0"/>
                <a:ea typeface="Times New Roman" pitchFamily="18" charset="0"/>
                <a:cs typeface="Times New Roman" pitchFamily="18" charset="0"/>
              </a:rPr>
              <a:t>io</a:t>
            </a:r>
            <a:r>
              <a:rPr kumimoji="0" lang="fr-FR" sz="1400" b="1" i="0" u="none" strike="noStrike" cap="none" normalizeH="0" baseline="0" dirty="0" err="1">
                <a:ln>
                  <a:noFill/>
                </a:ln>
                <a:solidFill>
                  <a:srgbClr val="666666"/>
                </a:solidFill>
                <a:effectLst/>
                <a:latin typeface="Times New Roman" pitchFamily="18" charset="0"/>
                <a:ea typeface="Times New Roman" pitchFamily="18" charset="0"/>
                <a:cs typeface="Times New Roman" pitchFamily="18" charset="0"/>
              </a:rPr>
              <a:t>s</a:t>
            </a:r>
            <a:r>
              <a:rPr kumimoji="0" lang="fr-FR" sz="1400" b="1" i="0" u="none" strike="noStrike" cap="none" normalizeH="0" baseline="0" dirty="0">
                <a:ln>
                  <a:noFill/>
                </a:ln>
                <a:solidFill>
                  <a:srgbClr val="666666"/>
                </a:solidFill>
                <a:effectLst/>
                <a:latin typeface="Times New Roman" pitchFamily="18" charset="0"/>
                <a:ea typeface="Times New Roman" pitchFamily="18" charset="0"/>
                <a:cs typeface="Times New Roman" pitchFamily="18" charset="0"/>
              </a:rPr>
              <a:t>:</a:t>
            </a:r>
            <a:r>
              <a:rPr kumimoji="0" lang="fr-FR" sz="1400" b="1"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a:t>
            </a:r>
            <a:r>
              <a:rPr kumimoji="0" lang="fr-FR" sz="1400" b="1" i="0" u="none" strike="noStrike" cap="none" normalizeH="0" baseline="0" dirty="0" err="1">
                <a:ln>
                  <a:noFill/>
                </a:ln>
                <a:solidFill>
                  <a:srgbClr val="000000"/>
                </a:solidFill>
                <a:effectLst/>
                <a:latin typeface="Times New Roman" pitchFamily="18" charset="0"/>
                <a:ea typeface="Times New Roman" pitchFamily="18" charset="0"/>
                <a:cs typeface="Times New Roman" pitchFamily="18" charset="0"/>
              </a:rPr>
              <a:t>cur</a:t>
            </a:r>
            <a:r>
              <a:rPr kumimoji="0" lang="fr-FR" sz="1400" b="0"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a:t>
            </a:r>
            <a:r>
              <a:rPr kumimoji="0" lang="fr-FR" sz="1400" b="0" i="0" u="none" strike="noStrike" cap="none" normalizeH="0" baseline="0" dirty="0">
                <a:ln>
                  <a:noFill/>
                </a:ln>
                <a:solidFill>
                  <a:schemeClr val="tx1"/>
                </a:solidFill>
                <a:effectLst/>
                <a:latin typeface="Times New Roman" pitchFamily="18" charset="0"/>
                <a:cs typeface="Times New Roman" pitchFamily="18" charset="0"/>
              </a:rPr>
              <a:t>;</a:t>
            </a:r>
            <a:endParaRPr kumimoji="0" lang="fr-FR" sz="14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sz="1400" i="0" u="sng"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Connaître la taille d'un fichie</a:t>
            </a:r>
            <a:r>
              <a:rPr kumimoji="0" lang="fr-FR" sz="1400" i="0" u="sng" strike="noStrike" cap="none" normalizeH="0" baseline="0" dirty="0">
                <a:ln>
                  <a:noFill/>
                </a:ln>
                <a:solidFill>
                  <a:schemeClr val="tx1"/>
                </a:solidFill>
                <a:effectLst/>
                <a:latin typeface="Times New Roman" pitchFamily="18" charset="0"/>
                <a:cs typeface="Times New Roman" pitchFamily="18" charset="0"/>
              </a:rPr>
              <a:t>r</a:t>
            </a:r>
            <a:r>
              <a:rPr lang="fr-FR" sz="1400" dirty="0">
                <a:solidFill>
                  <a:srgbClr val="000000"/>
                </a:solidFill>
                <a:latin typeface="Times New Roman" pitchFamily="18" charset="0"/>
                <a:cs typeface="Times New Roman" pitchFamily="18" charset="0"/>
              </a:rPr>
              <a:t> : </a:t>
            </a:r>
            <a:r>
              <a:rPr kumimoji="0" lang="fr-FR" sz="1400" b="0"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on se déplace à la fin et on demande au flux de nous dire où il se trouve</a:t>
            </a:r>
            <a:r>
              <a:rPr kumimoji="0" lang="fr-FR" sz="1400" b="0" i="0" u="none" strike="noStrike" cap="none" normalizeH="0" baseline="0" dirty="0">
                <a:ln>
                  <a:noFill/>
                </a:ln>
                <a:solidFill>
                  <a:schemeClr val="tx1"/>
                </a:solidFill>
                <a:effectLst/>
                <a:latin typeface="Times New Roman" pitchFamily="18" charset="0"/>
                <a:cs typeface="Times New Roman" pitchFamily="18" charset="0"/>
              </a:rPr>
              <a:t>.</a:t>
            </a:r>
            <a:endParaRPr kumimoji="0" lang="en-GB" sz="14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4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#include </a:t>
            </a:r>
            <a:r>
              <a:rPr kumimoji="0" lang="en-GB" sz="1400"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&lt;iostrea</a:t>
            </a:r>
            <a:r>
              <a:rPr kumimoji="0" lang="en-GB" sz="14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m</a:t>
            </a:r>
            <a:r>
              <a:rPr kumimoji="0" lang="fr-FR" sz="1400" b="0" i="0" u="none" strike="noStrike" cap="none" normalizeH="0" baseline="0" dirty="0">
                <a:ln>
                  <a:noFill/>
                </a:ln>
                <a:solidFill>
                  <a:schemeClr val="tx1"/>
                </a:solidFill>
                <a:effectLst/>
                <a:latin typeface="Times New Roman" pitchFamily="18" charset="0"/>
                <a:cs typeface="Times New Roman" pitchFamily="18" charset="0"/>
              </a:rPr>
              <a:t>&gt;</a:t>
            </a:r>
            <a:endParaRPr kumimoji="0" lang="en-GB" sz="14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4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#include </a:t>
            </a:r>
            <a:r>
              <a:rPr kumimoji="0" lang="en-GB" sz="1400"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&lt;fstrea</a:t>
            </a:r>
            <a:r>
              <a:rPr kumimoji="0" lang="en-GB" sz="14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m</a:t>
            </a:r>
            <a:r>
              <a:rPr kumimoji="0" lang="fr-FR" sz="1400" b="0" i="0" u="none" strike="noStrike" cap="none" normalizeH="0" baseline="0" dirty="0">
                <a:ln>
                  <a:noFill/>
                </a:ln>
                <a:solidFill>
                  <a:schemeClr val="tx1"/>
                </a:solidFill>
                <a:effectLst/>
                <a:latin typeface="Times New Roman" pitchFamily="18" charset="0"/>
                <a:cs typeface="Times New Roman" pitchFamily="18" charset="0"/>
              </a:rPr>
              <a:t>&gt;</a:t>
            </a:r>
            <a:endParaRPr kumimoji="0" lang="en-GB" sz="14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4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using namespace std</a:t>
            </a:r>
            <a:r>
              <a:rPr kumimoji="0" lang="fr-FR" sz="1400" b="0" i="0" u="none" strike="noStrike" cap="none" normalizeH="0" baseline="0" dirty="0">
                <a:ln>
                  <a:noFill/>
                </a:ln>
                <a:solidFill>
                  <a:schemeClr val="tx1"/>
                </a:solidFill>
                <a:effectLst/>
                <a:latin typeface="Times New Roman" pitchFamily="18" charset="0"/>
                <a:cs typeface="Times New Roman" pitchFamily="18" charset="0"/>
              </a:rPr>
              <a:t>;</a:t>
            </a:r>
            <a:endParaRPr kumimoji="0" lang="fr-FR" sz="1400"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sz="1400"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int</a:t>
            </a:r>
            <a:r>
              <a:rPr kumimoji="0" lang="fr-FR" sz="14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main(</a:t>
            </a:r>
            <a:r>
              <a:rPr kumimoji="0" lang="fr-FR" sz="1400" b="0" i="0" u="none" strike="noStrike" cap="none" normalizeH="0" baseline="0" dirty="0">
                <a:ln>
                  <a:noFill/>
                </a:ln>
                <a:solidFill>
                  <a:schemeClr val="tx1"/>
                </a:solidFill>
                <a:effectLst/>
                <a:latin typeface="Times New Roman" pitchFamily="18" charset="0"/>
                <a:cs typeface="Times New Roman" pitchFamily="18" charset="0"/>
              </a:rPr>
              <a:t>)</a:t>
            </a:r>
            <a:r>
              <a:rPr kumimoji="0" lang="fr-FR" sz="14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fr-FR" sz="1400"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ifstream</a:t>
            </a:r>
            <a:r>
              <a:rPr kumimoji="0" lang="fr-FR" sz="14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fichier("C:/Nanoc/meilleursScores.txt")</a:t>
            </a:r>
            <a:r>
              <a:rPr kumimoji="0" lang="fr-FR" sz="1400" b="0"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a:t>
            </a:r>
            <a:r>
              <a:rPr kumimoji="0" lang="fr-FR" sz="1400" b="0" i="1" u="none" strike="noStrike" cap="none" normalizeH="0" baseline="0" dirty="0">
                <a:ln>
                  <a:noFill/>
                </a:ln>
                <a:solidFill>
                  <a:srgbClr val="408181"/>
                </a:solidFill>
                <a:effectLst/>
                <a:latin typeface="Times New Roman" pitchFamily="18" charset="0"/>
                <a:ea typeface="Times New Roman" pitchFamily="18" charset="0"/>
                <a:cs typeface="Times New Roman" pitchFamily="18" charset="0"/>
              </a:rPr>
              <a:t> //On ouvre le fichie</a:t>
            </a:r>
            <a:r>
              <a:rPr kumimoji="0" lang="fr-FR" sz="1400" b="0" i="0" u="none" strike="noStrike" cap="none" normalizeH="0" baseline="0" dirty="0">
                <a:ln>
                  <a:noFill/>
                </a:ln>
                <a:solidFill>
                  <a:schemeClr val="tx1"/>
                </a:solidFill>
                <a:effectLst/>
                <a:latin typeface="Times New Roman" pitchFamily="18" charset="0"/>
                <a:cs typeface="Times New Roman" pitchFamily="18" charset="0"/>
              </a:rPr>
              <a:t>r</a:t>
            </a:r>
            <a:endParaRPr kumimoji="0" lang="fr-FR" sz="1400" b="1"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sz="1400" b="1"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  </a:t>
            </a:r>
            <a:r>
              <a:rPr kumimoji="0" lang="fr-FR" sz="1400" b="1" i="0" u="none" strike="noStrike" cap="none" normalizeH="0" baseline="0" dirty="0" err="1">
                <a:ln>
                  <a:noFill/>
                </a:ln>
                <a:solidFill>
                  <a:srgbClr val="000000"/>
                </a:solidFill>
                <a:effectLst/>
                <a:latin typeface="Times New Roman" pitchFamily="18" charset="0"/>
                <a:ea typeface="Times New Roman" pitchFamily="18" charset="0"/>
                <a:cs typeface="Times New Roman" pitchFamily="18" charset="0"/>
              </a:rPr>
              <a:t> fichier.seek</a:t>
            </a:r>
            <a:r>
              <a:rPr kumimoji="0" lang="fr-FR" sz="1400" b="1"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g</a:t>
            </a:r>
            <a:r>
              <a:rPr kumimoji="0" lang="fr-FR" sz="1400" b="1" i="0" u="none" strike="noStrike" cap="none" normalizeH="0" baseline="0" dirty="0">
                <a:ln>
                  <a:noFill/>
                </a:ln>
                <a:solidFill>
                  <a:srgbClr val="666666"/>
                </a:solidFill>
                <a:effectLst/>
                <a:latin typeface="Times New Roman" pitchFamily="18" charset="0"/>
                <a:ea typeface="Times New Roman" pitchFamily="18" charset="0"/>
                <a:cs typeface="Times New Roman" pitchFamily="18" charset="0"/>
              </a:rPr>
              <a:t>(</a:t>
            </a:r>
            <a:r>
              <a:rPr kumimoji="0" lang="fr-FR" sz="1400" b="1"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0,</a:t>
            </a:r>
            <a:r>
              <a:rPr kumimoji="0" lang="fr-FR" sz="1400" b="1" i="0" u="none" strike="noStrike" cap="none" normalizeH="0" baseline="0" dirty="0" err="1">
                <a:ln>
                  <a:noFill/>
                </a:ln>
                <a:solidFill>
                  <a:srgbClr val="000000"/>
                </a:solidFill>
                <a:effectLst/>
                <a:latin typeface="Times New Roman" pitchFamily="18" charset="0"/>
                <a:ea typeface="Times New Roman" pitchFamily="18" charset="0"/>
                <a:cs typeface="Times New Roman" pitchFamily="18" charset="0"/>
              </a:rPr>
              <a:t> io</a:t>
            </a:r>
            <a:r>
              <a:rPr kumimoji="0" lang="fr-FR" sz="1400" b="1" i="0" u="none" strike="noStrike" cap="none" normalizeH="0" baseline="0" dirty="0">
                <a:ln>
                  <a:noFill/>
                </a:ln>
                <a:solidFill>
                  <a:srgbClr val="666666"/>
                </a:solidFill>
                <a:effectLst/>
                <a:latin typeface="Times New Roman" pitchFamily="18" charset="0"/>
                <a:ea typeface="Times New Roman" pitchFamily="18" charset="0"/>
                <a:cs typeface="Times New Roman" pitchFamily="18" charset="0"/>
              </a:rPr>
              <a:t>s:</a:t>
            </a:r>
            <a:r>
              <a:rPr kumimoji="0" lang="fr-FR" sz="1400" b="1"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:end)</a:t>
            </a:r>
            <a:r>
              <a:rPr kumimoji="0" lang="fr-FR" sz="1400" b="0"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a:t>
            </a:r>
            <a:r>
              <a:rPr kumimoji="0" lang="fr-FR" sz="1400" b="0" i="1" u="none" strike="noStrike" cap="none" normalizeH="0" baseline="0" dirty="0">
                <a:ln>
                  <a:noFill/>
                </a:ln>
                <a:solidFill>
                  <a:srgbClr val="408181"/>
                </a:solidFill>
                <a:effectLst/>
                <a:latin typeface="Times New Roman" pitchFamily="18" charset="0"/>
                <a:ea typeface="Times New Roman" pitchFamily="18" charset="0"/>
                <a:cs typeface="Times New Roman" pitchFamily="18" charset="0"/>
              </a:rPr>
              <a:t> //On se déplace à la fin du fichie</a:t>
            </a:r>
            <a:r>
              <a:rPr kumimoji="0" lang="fr-FR" sz="1400" b="0" i="0" u="none" strike="noStrike" cap="none" normalizeH="0" baseline="0" dirty="0">
                <a:ln>
                  <a:noFill/>
                </a:ln>
                <a:solidFill>
                  <a:schemeClr val="tx1"/>
                </a:solidFill>
                <a:effectLst/>
                <a:latin typeface="Times New Roman" pitchFamily="18" charset="0"/>
                <a:cs typeface="Times New Roman" pitchFamily="18" charset="0"/>
              </a:rPr>
              <a:t>r</a:t>
            </a:r>
            <a:endParaRPr kumimoji="0" lang="fr-FR" sz="14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sz="14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fr-FR" sz="1400"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 in</a:t>
            </a:r>
            <a:r>
              <a:rPr kumimoji="0" lang="fr-FR" sz="14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t taille</a:t>
            </a:r>
            <a:r>
              <a:rPr kumimoji="0" lang="fr-FR" sz="1400" b="0" i="0" u="none" strike="noStrike" cap="none" normalizeH="0" baseline="0" dirty="0">
                <a:ln>
                  <a:noFill/>
                </a:ln>
                <a:solidFill>
                  <a:schemeClr val="tx1"/>
                </a:solidFill>
                <a:effectLst/>
                <a:latin typeface="Times New Roman" pitchFamily="18" charset="0"/>
                <a:cs typeface="Times New Roman" pitchFamily="18" charset="0"/>
              </a:rPr>
              <a:t>;</a:t>
            </a:r>
            <a:endParaRPr kumimoji="0" lang="fr-FR" sz="14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sz="14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taille = </a:t>
            </a:r>
            <a:r>
              <a:rPr kumimoji="0" lang="fr-FR" sz="1400"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fichier.tellg</a:t>
            </a:r>
            <a:r>
              <a:rPr kumimoji="0" lang="fr-FR" sz="14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t>
            </a:r>
            <a:r>
              <a:rPr kumimoji="0" lang="fr-FR" sz="1400" b="0" i="0" u="none" strike="noStrike" cap="none" normalizeH="0" baseline="0" dirty="0">
                <a:ln>
                  <a:noFill/>
                </a:ln>
                <a:solidFill>
                  <a:schemeClr val="tx1"/>
                </a:solidFill>
                <a:effectLst/>
                <a:latin typeface="Times New Roman" pitchFamily="18" charset="0"/>
                <a:cs typeface="Times New Roman" pitchFamily="18" charset="0"/>
              </a:rPr>
              <a:t>;</a:t>
            </a:r>
            <a:r>
              <a:rPr kumimoji="0" lang="fr-FR" sz="1400" b="0" i="1" u="none" strike="noStrike" cap="none" normalizeH="0" baseline="0" dirty="0">
                <a:ln>
                  <a:noFill/>
                </a:ln>
                <a:solidFill>
                  <a:srgbClr val="408181"/>
                </a:solidFill>
                <a:effectLst/>
                <a:latin typeface="Times New Roman" pitchFamily="18" charset="0"/>
                <a:ea typeface="Times New Roman" pitchFamily="18" charset="0"/>
                <a:cs typeface="Times New Roman" pitchFamily="18" charset="0"/>
              </a:rPr>
              <a:t>   //On récupère la position qui correspond donc a la taille du fichier !</a:t>
            </a:r>
            <a:endParaRPr kumimoji="0" lang="fr-FR" sz="14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sz="1400" b="0"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   </a:t>
            </a:r>
            <a:r>
              <a:rPr kumimoji="0" lang="fr-FR" sz="14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cout &lt;&lt; "Taille du fichier : " &lt;&lt; taille &lt;&lt; " octets." &lt;&lt; </a:t>
            </a:r>
            <a:r>
              <a:rPr kumimoji="0" lang="fr-FR" sz="1400"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endl</a:t>
            </a:r>
            <a:r>
              <a:rPr kumimoji="0" lang="fr-FR" sz="14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t>
            </a:r>
            <a:endParaRPr kumimoji="0" lang="fr-FR" sz="14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sz="14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return 0;</a:t>
            </a:r>
            <a:endParaRPr kumimoji="0" lang="fr-FR" sz="14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sz="14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endParaRPr kumimoji="0" lang="fr-FR" sz="1400" b="0" i="0" u="none" strike="noStrike" cap="none" normalizeH="0" baseline="0" dirty="0">
              <a:ln>
                <a:noFill/>
              </a:ln>
              <a:solidFill>
                <a:schemeClr val="tx1"/>
              </a:solidFill>
              <a:effectLst/>
              <a:latin typeface="Times New Roman" pitchFamily="18" charset="0"/>
              <a:cs typeface="Times New Roman" pitchFamily="18"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6E8258A7-CA86-481B-9088-7761BD1AC277}" type="slidenum">
              <a:rPr lang="fr-FR" smtClean="0"/>
              <a:pPr/>
              <a:t>35</a:t>
            </a:fld>
            <a:endParaRPr lang="fr-FR"/>
          </a:p>
        </p:txBody>
      </p:sp>
      <p:sp>
        <p:nvSpPr>
          <p:cNvPr id="35841" name="Rectangle 1"/>
          <p:cNvSpPr>
            <a:spLocks noChangeArrowheads="1"/>
          </p:cNvSpPr>
          <p:nvPr/>
        </p:nvSpPr>
        <p:spPr bwMode="auto">
          <a:xfrm>
            <a:off x="0" y="0"/>
            <a:ext cx="9144000" cy="674030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IV.  </a:t>
            </a:r>
            <a:r>
              <a:rPr kumimoji="0" lang="fr-FR" b="1" i="0"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CLASSE, CONSTRUCTEUR ET DESTRUCTEUR</a:t>
            </a:r>
            <a:endParaRPr kumimoji="0" lang="fr-FR" b="1" i="0"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Les possibilités de </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C++</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reposent sur le concept de </a:t>
            </a:r>
            <a:r>
              <a:rPr kumimoji="0" lang="fr-FR" b="1"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classe</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C++</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autorise à n’</a:t>
            </a:r>
            <a:r>
              <a:rPr kumimoji="0" lang="fr-FR"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encapsuler</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qu’une partie seulement des données d’une classe.</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4.1 Notion de classe</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Une classe est une structure dans laquelle seulement certains membres données ou</a:t>
            </a:r>
            <a:r>
              <a:rPr kumimoji="0" lang="fr-FR" b="0" i="0" u="none" strike="noStrike" cap="none" normalizeH="0" dirty="0">
                <a:ln>
                  <a:noFill/>
                </a:ln>
                <a:solidFill>
                  <a:schemeClr val="tx1"/>
                </a:solidFill>
                <a:effectLst/>
                <a:latin typeface="Times New Roman" pitchFamily="18" charset="0"/>
                <a:ea typeface="Times New Roman" pitchFamily="18" charset="0"/>
                <a:cs typeface="Times New Roman" pitchFamily="18" charset="0"/>
              </a:rPr>
              <a:t> </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fonctions sont </a:t>
            </a:r>
            <a:r>
              <a:rPr kumimoji="0" lang="fr-FR" b="1"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publics</a:t>
            </a:r>
            <a:r>
              <a:rPr kumimoji="0" lang="fr-FR" b="0" i="1"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lang="fr-FR" dirty="0">
                <a:latin typeface="Times New Roman" pitchFamily="18" charset="0"/>
                <a:ea typeface="Times New Roman" pitchFamily="18" charset="0"/>
                <a:cs typeface="Times New Roman" pitchFamily="18" charset="0"/>
              </a:rPr>
              <a:t> :</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accessibles de « l’extérieur », les autres membres étant dits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b="1"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protégés</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 accessibles aux membres de la classe et les classes dérivées ou </a:t>
            </a:r>
          </a:p>
          <a:p>
            <a:pPr marL="0" marR="0" lvl="0" indent="0" algn="just" defTabSz="914400" rtl="0" eaLnBrk="0" fontAlgn="base" latinLnBrk="0" hangingPunct="0">
              <a:lnSpc>
                <a:spcPct val="100000"/>
              </a:lnSpc>
              <a:spcBef>
                <a:spcPct val="0"/>
              </a:spcBef>
              <a:spcAft>
                <a:spcPct val="0"/>
              </a:spcAft>
              <a:buClrTx/>
              <a:buSzTx/>
              <a:buFontTx/>
              <a:buNone/>
              <a:tabLst/>
            </a:pPr>
            <a:r>
              <a:rPr lang="fr-FR" b="1" dirty="0">
                <a:latin typeface="Times New Roman" pitchFamily="18" charset="0"/>
                <a:ea typeface="Times New Roman" pitchFamily="18" charset="0"/>
                <a:cs typeface="Times New Roman" pitchFamily="18" charset="0"/>
              </a:rPr>
              <a:t>p</a:t>
            </a:r>
            <a:r>
              <a:rPr kumimoji="0" lang="fr-FR" b="1"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rivés</a:t>
            </a:r>
            <a:r>
              <a:rPr kumimoji="0" lang="fr-FR" b="0" i="1"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 accessibles uniquement aux autres membres de la classe.</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4.1.1. Déclaration de la classe POINT</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class point</a:t>
            </a:r>
            <a:endParaRPr kumimoji="0" lang="fr-FR" b="1"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 </a:t>
            </a:r>
            <a:r>
              <a:rPr kumimoji="0" lang="fr-FR" b="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private</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 ]	// déclaration des membres privés</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int</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x ; </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int</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y ;</a:t>
            </a:r>
            <a:endParaRPr kumimoji="0" lang="fr-FR" b="1"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public :	// déclaration des membres publics</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void</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initialise( </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int</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int</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 ;</a:t>
            </a:r>
            <a:endParaRPr kumimoji="0" lang="fr-FR" b="1"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void</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deplace</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int</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int</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 ;</a:t>
            </a:r>
            <a:endParaRPr kumimoji="0" lang="fr-FR" b="1"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void</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affiche( ) ;</a:t>
            </a:r>
            <a:endParaRPr kumimoji="0" lang="fr-FR" b="1"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p>
          <a:p>
            <a:pPr hangingPunct="0"/>
            <a:r>
              <a:rPr lang="fr-FR" b="1" dirty="0">
                <a:latin typeface="Times New Roman" pitchFamily="18" charset="0"/>
                <a:cs typeface="Times New Roman" pitchFamily="18" charset="0"/>
              </a:rPr>
              <a:t>4.1.2. Définition des fonctions membres de la classe point</a:t>
            </a:r>
            <a:endParaRPr lang="fr-FR" dirty="0">
              <a:latin typeface="Times New Roman" pitchFamily="18" charset="0"/>
              <a:cs typeface="Times New Roman" pitchFamily="18" charset="0"/>
            </a:endParaRPr>
          </a:p>
          <a:p>
            <a:pPr hangingPunct="0"/>
            <a:r>
              <a:rPr lang="fr-FR" b="1" dirty="0" err="1">
                <a:latin typeface="Times New Roman" pitchFamily="18" charset="0"/>
                <a:cs typeface="Times New Roman" pitchFamily="18" charset="0"/>
              </a:rPr>
              <a:t>void</a:t>
            </a:r>
            <a:r>
              <a:rPr lang="fr-FR" b="1" dirty="0">
                <a:latin typeface="Times New Roman" pitchFamily="18" charset="0"/>
                <a:cs typeface="Times New Roman" pitchFamily="18" charset="0"/>
              </a:rPr>
              <a:t> </a:t>
            </a:r>
            <a:r>
              <a:rPr lang="fr-FR" b="1" dirty="0" err="1">
                <a:latin typeface="Times New Roman" pitchFamily="18" charset="0"/>
                <a:cs typeface="Times New Roman" pitchFamily="18" charset="0"/>
              </a:rPr>
              <a:t>point::initialise</a:t>
            </a:r>
            <a:r>
              <a:rPr lang="fr-FR" b="1" dirty="0">
                <a:latin typeface="Times New Roman" pitchFamily="18" charset="0"/>
                <a:cs typeface="Times New Roman" pitchFamily="18" charset="0"/>
              </a:rPr>
              <a:t>( </a:t>
            </a:r>
            <a:r>
              <a:rPr lang="fr-FR" b="1" dirty="0" err="1">
                <a:latin typeface="Times New Roman" pitchFamily="18" charset="0"/>
                <a:cs typeface="Times New Roman" pitchFamily="18" charset="0"/>
              </a:rPr>
              <a:t>int</a:t>
            </a:r>
            <a:r>
              <a:rPr lang="fr-FR" b="1" dirty="0">
                <a:latin typeface="Times New Roman" pitchFamily="18" charset="0"/>
                <a:cs typeface="Times New Roman" pitchFamily="18" charset="0"/>
              </a:rPr>
              <a:t> abs, </a:t>
            </a:r>
            <a:r>
              <a:rPr lang="fr-FR" b="1" dirty="0" err="1">
                <a:latin typeface="Times New Roman" pitchFamily="18" charset="0"/>
                <a:cs typeface="Times New Roman" pitchFamily="18" charset="0"/>
              </a:rPr>
              <a:t>int</a:t>
            </a:r>
            <a:r>
              <a:rPr lang="fr-FR" b="1" dirty="0">
                <a:latin typeface="Times New Roman" pitchFamily="18" charset="0"/>
                <a:cs typeface="Times New Roman" pitchFamily="18" charset="0"/>
              </a:rPr>
              <a:t> ord )</a:t>
            </a:r>
          </a:p>
          <a:p>
            <a:pPr hangingPunct="0"/>
            <a:r>
              <a:rPr lang="fr-FR" b="1" dirty="0">
                <a:latin typeface="Times New Roman" pitchFamily="18" charset="0"/>
                <a:cs typeface="Times New Roman" pitchFamily="18" charset="0"/>
              </a:rPr>
              <a:t>{ x = abs ; y = ord ; </a:t>
            </a:r>
          </a:p>
          <a:p>
            <a:pPr hangingPunct="0"/>
            <a:r>
              <a:rPr lang="fr-FR" b="1" dirty="0">
                <a:latin typeface="Times New Roman" pitchFamily="18" charset="0"/>
                <a:cs typeface="Times New Roman" pitchFamily="18" charset="0"/>
              </a:rPr>
              <a:t>}</a:t>
            </a:r>
          </a:p>
          <a:p>
            <a:pPr hangingPunct="0"/>
            <a:r>
              <a:rPr lang="fr-FR" b="1" dirty="0" err="1">
                <a:latin typeface="Times New Roman" pitchFamily="18" charset="0"/>
                <a:cs typeface="Times New Roman" pitchFamily="18" charset="0"/>
              </a:rPr>
              <a:t>void</a:t>
            </a:r>
            <a:r>
              <a:rPr lang="fr-FR" b="1" dirty="0">
                <a:latin typeface="Times New Roman" pitchFamily="18" charset="0"/>
                <a:cs typeface="Times New Roman" pitchFamily="18" charset="0"/>
              </a:rPr>
              <a:t> </a:t>
            </a:r>
            <a:r>
              <a:rPr lang="fr-FR" b="1" dirty="0" err="1">
                <a:latin typeface="Times New Roman" pitchFamily="18" charset="0"/>
                <a:cs typeface="Times New Roman" pitchFamily="18" charset="0"/>
              </a:rPr>
              <a:t>point::deplace</a:t>
            </a:r>
            <a:r>
              <a:rPr lang="fr-FR" b="1" dirty="0">
                <a:latin typeface="Times New Roman" pitchFamily="18" charset="0"/>
                <a:cs typeface="Times New Roman" pitchFamily="18" charset="0"/>
              </a:rPr>
              <a:t>( </a:t>
            </a:r>
            <a:r>
              <a:rPr lang="fr-FR" b="1" dirty="0" err="1">
                <a:latin typeface="Times New Roman" pitchFamily="18" charset="0"/>
                <a:cs typeface="Times New Roman" pitchFamily="18" charset="0"/>
              </a:rPr>
              <a:t>int</a:t>
            </a:r>
            <a:r>
              <a:rPr lang="fr-FR" b="1" dirty="0">
                <a:latin typeface="Times New Roman" pitchFamily="18" charset="0"/>
                <a:cs typeface="Times New Roman" pitchFamily="18" charset="0"/>
              </a:rPr>
              <a:t> </a:t>
            </a:r>
            <a:r>
              <a:rPr lang="fr-FR" b="1" dirty="0" err="1">
                <a:latin typeface="Times New Roman" pitchFamily="18" charset="0"/>
                <a:cs typeface="Times New Roman" pitchFamily="18" charset="0"/>
              </a:rPr>
              <a:t>dx</a:t>
            </a:r>
            <a:r>
              <a:rPr lang="fr-FR" b="1" dirty="0">
                <a:latin typeface="Times New Roman" pitchFamily="18" charset="0"/>
                <a:cs typeface="Times New Roman" pitchFamily="18" charset="0"/>
              </a:rPr>
              <a:t>, </a:t>
            </a:r>
            <a:r>
              <a:rPr lang="fr-FR" b="1" dirty="0" err="1">
                <a:latin typeface="Times New Roman" pitchFamily="18" charset="0"/>
                <a:cs typeface="Times New Roman" pitchFamily="18" charset="0"/>
              </a:rPr>
              <a:t>int</a:t>
            </a:r>
            <a:r>
              <a:rPr lang="fr-FR" b="1" dirty="0">
                <a:latin typeface="Times New Roman" pitchFamily="18" charset="0"/>
                <a:cs typeface="Times New Roman" pitchFamily="18" charset="0"/>
              </a:rPr>
              <a:t> </a:t>
            </a:r>
            <a:r>
              <a:rPr lang="fr-FR" b="1" dirty="0" err="1">
                <a:latin typeface="Times New Roman" pitchFamily="18" charset="0"/>
                <a:cs typeface="Times New Roman" pitchFamily="18" charset="0"/>
              </a:rPr>
              <a:t>dy</a:t>
            </a:r>
            <a:r>
              <a:rPr lang="fr-FR" b="1" dirty="0">
                <a:latin typeface="Times New Roman" pitchFamily="18" charset="0"/>
                <a:cs typeface="Times New Roman" pitchFamily="18" charset="0"/>
              </a:rPr>
              <a:t> )</a:t>
            </a:r>
          </a:p>
          <a:p>
            <a:pPr hangingPunct="0"/>
            <a:r>
              <a:rPr lang="fr-FR" b="1" dirty="0">
                <a:latin typeface="Times New Roman" pitchFamily="18" charset="0"/>
                <a:cs typeface="Times New Roman" pitchFamily="18" charset="0"/>
              </a:rPr>
              <a:t>{ x = x + </a:t>
            </a:r>
            <a:r>
              <a:rPr lang="fr-FR" b="1" dirty="0" err="1">
                <a:latin typeface="Times New Roman" pitchFamily="18" charset="0"/>
                <a:cs typeface="Times New Roman" pitchFamily="18" charset="0"/>
              </a:rPr>
              <a:t>dx</a:t>
            </a:r>
            <a:r>
              <a:rPr lang="fr-FR" b="1" dirty="0">
                <a:latin typeface="Times New Roman" pitchFamily="18" charset="0"/>
                <a:cs typeface="Times New Roman" pitchFamily="18" charset="0"/>
              </a:rPr>
              <a:t> ; y = y + </a:t>
            </a:r>
            <a:r>
              <a:rPr lang="fr-FR" b="1" dirty="0" err="1">
                <a:latin typeface="Times New Roman" pitchFamily="18" charset="0"/>
                <a:cs typeface="Times New Roman" pitchFamily="18" charset="0"/>
              </a:rPr>
              <a:t>dy</a:t>
            </a:r>
            <a:endParaRPr lang="fr-FR" b="1" dirty="0">
              <a:latin typeface="Times New Roman" pitchFamily="18" charset="0"/>
              <a:cs typeface="Times New Roman" pitchFamily="18" charset="0"/>
            </a:endParaRPr>
          </a:p>
          <a:p>
            <a:pPr hangingPunct="0"/>
            <a:r>
              <a:rPr lang="fr-FR" b="1" dirty="0">
                <a:latin typeface="Times New Roman" pitchFamily="18" charset="0"/>
                <a:cs typeface="Times New Roman" pitchFamily="18" charset="0"/>
              </a:rPr>
              <a:t> }</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6E8258A7-CA86-481B-9088-7761BD1AC277}" type="slidenum">
              <a:rPr lang="fr-FR" smtClean="0"/>
              <a:pPr/>
              <a:t>36</a:t>
            </a:fld>
            <a:endParaRPr lang="fr-FR"/>
          </a:p>
        </p:txBody>
      </p:sp>
      <p:sp>
        <p:nvSpPr>
          <p:cNvPr id="34817" name="Rectangle 1"/>
          <p:cNvSpPr>
            <a:spLocks noChangeArrowheads="1"/>
          </p:cNvSpPr>
          <p:nvPr/>
        </p:nvSpPr>
        <p:spPr bwMode="auto">
          <a:xfrm>
            <a:off x="0" y="78187"/>
            <a:ext cx="9144000" cy="674030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fr-FR" sz="1600"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void</a:t>
            </a:r>
            <a:r>
              <a:rPr kumimoji="0" lang="fr-FR" sz="16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fr-FR" sz="1600"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point::affiche</a:t>
            </a:r>
            <a:r>
              <a:rPr kumimoji="0" lang="fr-FR" sz="16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t>
            </a:r>
            <a:endParaRPr kumimoji="0" lang="fr-FR" sz="1600" b="1"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sz="16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cout &lt;&lt; « Je suis en » &lt;&lt; x &lt;&lt; «  » &lt;&lt; y &lt;&lt; </a:t>
            </a:r>
            <a:r>
              <a:rPr lang="fr-FR" sz="1600" b="1" dirty="0" err="1">
                <a:latin typeface="Times New Roman" pitchFamily="18" charset="0"/>
                <a:ea typeface="Times New Roman" pitchFamily="18" charset="0"/>
                <a:cs typeface="Times New Roman" pitchFamily="18" charset="0"/>
              </a:rPr>
              <a:t>endl</a:t>
            </a:r>
            <a:r>
              <a:rPr kumimoji="0" lang="fr-FR" sz="16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sz="16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endParaRPr kumimoji="0" lang="fr-FR" sz="1600" b="1"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sz="16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Dans la fonction </a:t>
            </a:r>
            <a:r>
              <a:rPr kumimoji="0" lang="fr-FR" sz="1600" b="1"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initialise()</a:t>
            </a:r>
            <a:r>
              <a:rPr lang="fr-FR" sz="1600" dirty="0">
                <a:latin typeface="Times New Roman" pitchFamily="18" charset="0"/>
                <a:ea typeface="Times New Roman" pitchFamily="18" charset="0"/>
                <a:cs typeface="Times New Roman" pitchFamily="18" charset="0"/>
              </a:rPr>
              <a:t>,</a:t>
            </a:r>
            <a:r>
              <a:rPr kumimoji="0" lang="fr-FR" sz="16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l’affectation </a:t>
            </a:r>
            <a:r>
              <a:rPr kumimoji="0" lang="fr-FR" sz="1600" b="1"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x = abs ;</a:t>
            </a:r>
            <a:r>
              <a:rPr kumimoji="0" lang="fr-FR" sz="16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signifie que </a:t>
            </a:r>
            <a:r>
              <a:rPr kumimoji="0" lang="fr-FR" sz="1600" b="1"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abs</a:t>
            </a:r>
            <a:r>
              <a:rPr kumimoji="0" lang="fr-FR" sz="16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est un argument. Mais</a:t>
            </a: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sz="1600" b="1"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x</a:t>
            </a:r>
            <a:r>
              <a:rPr kumimoji="0" lang="fr-FR" sz="16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n’est ni argument, ni variable locale. Cette association est réalisée par le </a:t>
            </a:r>
            <a:r>
              <a:rPr kumimoji="0" lang="fr-FR" sz="1600" b="1"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point::</a:t>
            </a:r>
            <a:r>
              <a:rPr kumimoji="0" lang="fr-FR" sz="16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de l’</a:t>
            </a:r>
            <a:r>
              <a:rPr lang="fr-FR" sz="1600" dirty="0">
                <a:latin typeface="Times New Roman" pitchFamily="18" charset="0"/>
                <a:ea typeface="Times New Roman" pitchFamily="18" charset="0"/>
                <a:cs typeface="Times New Roman" pitchFamily="18" charset="0"/>
              </a:rPr>
              <a:t>e</a:t>
            </a:r>
            <a:r>
              <a:rPr kumimoji="0" lang="fr-FR" sz="16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ntête.</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fr-FR" sz="16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sz="16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4.1.3. Utilisation de la classe point </a:t>
            </a:r>
            <a:endParaRPr kumimoji="0" lang="fr-FR" sz="16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lang="fr-FR" sz="1600" b="1" dirty="0" err="1">
                <a:latin typeface="Times New Roman" pitchFamily="18" charset="0"/>
                <a:ea typeface="Times New Roman" pitchFamily="18" charset="0"/>
                <a:cs typeface="Times New Roman" pitchFamily="18" charset="0"/>
              </a:rPr>
              <a:t>i</a:t>
            </a:r>
            <a:r>
              <a:rPr kumimoji="0" lang="fr-FR" sz="1600"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nt</a:t>
            </a:r>
            <a:r>
              <a:rPr kumimoji="0" lang="fr-FR" sz="16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main()</a:t>
            </a:r>
            <a:endParaRPr kumimoji="0" lang="fr-FR" sz="1600" b="1"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sz="16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point a, b ;</a:t>
            </a:r>
            <a:endParaRPr kumimoji="0" lang="fr-FR" sz="1600" b="1"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sz="16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fr-FR" sz="1600"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a.initialise</a:t>
            </a:r>
            <a:r>
              <a:rPr kumimoji="0" lang="fr-FR" sz="16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(5, 2) ; </a:t>
            </a:r>
            <a:r>
              <a:rPr kumimoji="0" lang="fr-FR" sz="1600"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a.affiche</a:t>
            </a:r>
            <a:r>
              <a:rPr kumimoji="0" lang="fr-FR" sz="16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endParaRPr kumimoji="0" lang="fr-FR" sz="1600" b="1"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sz="16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fr-FR" sz="1600"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a.deplace</a:t>
            </a:r>
            <a:r>
              <a:rPr kumimoji="0" lang="fr-FR" sz="16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(-2, 4) ; </a:t>
            </a:r>
            <a:r>
              <a:rPr kumimoji="0" lang="fr-FR" sz="1600"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a.affiche</a:t>
            </a:r>
            <a:r>
              <a:rPr kumimoji="0" lang="fr-FR" sz="16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endParaRPr kumimoji="0" lang="fr-FR" sz="1600" b="1"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sz="16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fr-FR" sz="1600"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b.initialise</a:t>
            </a:r>
            <a:r>
              <a:rPr kumimoji="0" lang="fr-FR" sz="16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(1, -1) ; </a:t>
            </a:r>
            <a:r>
              <a:rPr kumimoji="0" lang="fr-FR" sz="1600"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b.affiche</a:t>
            </a:r>
            <a:r>
              <a:rPr kumimoji="0" lang="fr-FR" sz="16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 return 1;</a:t>
            </a:r>
            <a:endParaRPr kumimoji="0" lang="fr-FR" sz="1600" b="1"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sz="16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t>
            </a:r>
            <a:endParaRPr kumimoji="0" lang="fr-FR" sz="1600" b="1"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sz="16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fr-FR" sz="16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a:t>
            </a:r>
            <a:r>
              <a:rPr kumimoji="0" lang="fr-FR" sz="16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et </a:t>
            </a:r>
            <a:r>
              <a:rPr kumimoji="0" lang="fr-FR" sz="16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b</a:t>
            </a:r>
            <a:r>
              <a:rPr kumimoji="0" lang="fr-FR" sz="16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sont des instances de la classe </a:t>
            </a:r>
            <a:r>
              <a:rPr kumimoji="0" lang="fr-FR" sz="16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point</a:t>
            </a:r>
            <a:r>
              <a:rPr kumimoji="0" lang="fr-FR" sz="16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ou des objets de type </a:t>
            </a:r>
            <a:r>
              <a:rPr kumimoji="0" lang="fr-FR" sz="16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point</a:t>
            </a:r>
            <a:r>
              <a:rPr kumimoji="0" lang="fr-FR" sz="16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Les données sont complètement encapsulées. Ainsi dans la fonction </a:t>
            </a:r>
            <a:r>
              <a:rPr kumimoji="0" lang="fr-FR" sz="16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main()</a:t>
            </a:r>
            <a:r>
              <a:rPr kumimoji="0" lang="fr-FR" sz="16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l’accès direct à un membre </a:t>
            </a:r>
            <a:r>
              <a:rPr kumimoji="0" lang="fr-FR" sz="16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a:t>
            </a:r>
            <a:r>
              <a:rPr kumimoji="0" lang="fr-FR" sz="16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est interdit : </a:t>
            </a:r>
            <a:r>
              <a:rPr kumimoji="0" lang="fr-FR" sz="1600" b="1"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a.x</a:t>
            </a:r>
            <a:r>
              <a:rPr kumimoji="0" lang="fr-FR" sz="1600" b="1"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=5 ;</a:t>
            </a:r>
            <a:r>
              <a:rPr kumimoji="0" lang="fr-FR" sz="16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fr-FR" sz="16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erreur.</a:t>
            </a:r>
            <a:endParaRPr kumimoji="0" lang="fr-FR" sz="16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sz="16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Cela se fait par l’intermédiaire  des fonctions membres : </a:t>
            </a:r>
            <a:r>
              <a:rPr kumimoji="0" lang="fr-FR" sz="1600" b="1"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a.initialise</a:t>
            </a:r>
            <a:r>
              <a:rPr kumimoji="0" lang="fr-FR" sz="1600" b="1"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t>
            </a:r>
            <a:r>
              <a:rPr kumimoji="0" lang="fr-FR" sz="16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endParaRPr kumimoji="0" lang="fr-FR" sz="1600" b="1"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sz="1600"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a.initialise</a:t>
            </a:r>
            <a:r>
              <a:rPr kumimoji="0" lang="fr-FR" sz="16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(5, 2) ; </a:t>
            </a:r>
            <a:r>
              <a:rPr kumimoji="0" lang="fr-FR" sz="16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appelle la fonction membre </a:t>
            </a:r>
            <a:r>
              <a:rPr kumimoji="0" lang="fr-FR" sz="1600" b="1"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initialise()</a:t>
            </a:r>
            <a:r>
              <a:rPr kumimoji="0" lang="fr-FR" sz="16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de la classe à laquelle appartient l’objet </a:t>
            </a:r>
            <a:r>
              <a:rPr kumimoji="0" lang="fr-FR" sz="1600" b="1"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a:t>
            </a:r>
            <a:r>
              <a:rPr kumimoji="0" lang="fr-FR" sz="16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fr-FR" sz="16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sz="16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Les mots clés </a:t>
            </a:r>
            <a:r>
              <a:rPr kumimoji="0" lang="fr-FR" sz="1600" b="1"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public, </a:t>
            </a:r>
            <a:r>
              <a:rPr kumimoji="0" lang="fr-FR" sz="1600" b="1"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private</a:t>
            </a:r>
            <a:r>
              <a:rPr kumimoji="0" lang="fr-FR" sz="1600" b="1"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fr-FR" sz="160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et</a:t>
            </a:r>
            <a:r>
              <a:rPr kumimoji="0" lang="fr-FR" sz="1600" b="1"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fr-FR" sz="1600" b="1"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protected</a:t>
            </a:r>
            <a:r>
              <a:rPr kumimoji="0" lang="fr-FR" sz="1600" b="1"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fr-FR" sz="16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peuvent apparaître à plusieurs reprises dans la définition d’une classe.</a:t>
            </a:r>
            <a:endParaRPr kumimoji="0" lang="fr-FR" sz="16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sz="16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Si aucun de ces mots n’apparaît au début de la définition, tout se passe comme si </a:t>
            </a:r>
            <a:r>
              <a:rPr kumimoji="0" lang="fr-FR" sz="1600" b="1"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private</a:t>
            </a:r>
            <a:r>
              <a:rPr kumimoji="0" lang="fr-FR" sz="16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y avait été placé.</a:t>
            </a:r>
            <a:endParaRPr kumimoji="0" lang="fr-FR" sz="16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sz="16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Si aucun de ces 2 mots n’apparaît dans la définition d’une classe, tous ses membres seront donc privés, donc inaccessibles. </a:t>
            </a:r>
            <a:endParaRPr kumimoji="0" lang="fr-FR" sz="16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sz="16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Exemple :	</a:t>
            </a:r>
            <a:r>
              <a:rPr kumimoji="0" lang="fr-FR" sz="16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class point</a:t>
            </a:r>
            <a:endParaRPr kumimoji="0" lang="fr-FR" sz="1600" b="1"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sz="16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 </a:t>
            </a:r>
            <a:r>
              <a:rPr kumimoji="0" lang="fr-FR" sz="1600"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int</a:t>
            </a:r>
            <a:r>
              <a:rPr kumimoji="0" lang="fr-FR" sz="16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x ;</a:t>
            </a:r>
            <a:endParaRPr kumimoji="0" lang="fr-FR" sz="1600" b="1"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sz="16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public :	</a:t>
            </a:r>
            <a:r>
              <a:rPr kumimoji="0" lang="fr-FR" sz="1600"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int</a:t>
            </a:r>
            <a:r>
              <a:rPr kumimoji="0" lang="fr-FR" sz="16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y ; .....</a:t>
            </a:r>
            <a:endParaRPr kumimoji="0" lang="fr-FR" sz="1600" b="1"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sz="16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 ;</a:t>
            </a:r>
            <a:endParaRPr kumimoji="0" lang="fr-FR" sz="1600" b="1" i="0" u="none" strike="noStrike" cap="none" normalizeH="0" baseline="0" dirty="0">
              <a:ln>
                <a:noFill/>
              </a:ln>
              <a:solidFill>
                <a:schemeClr val="tx1"/>
              </a:solidFill>
              <a:effectLst/>
              <a:latin typeface="Times New Roman" pitchFamily="18" charset="0"/>
              <a:cs typeface="Times New Roman" pitchFamily="18"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6E8258A7-CA86-481B-9088-7761BD1AC277}" type="slidenum">
              <a:rPr lang="fr-FR" smtClean="0"/>
              <a:pPr/>
              <a:t>37</a:t>
            </a:fld>
            <a:endParaRPr lang="fr-FR"/>
          </a:p>
        </p:txBody>
      </p:sp>
      <p:sp>
        <p:nvSpPr>
          <p:cNvPr id="3" name="Rectangle 1"/>
          <p:cNvSpPr>
            <a:spLocks noChangeArrowheads="1"/>
          </p:cNvSpPr>
          <p:nvPr/>
        </p:nvSpPr>
        <p:spPr bwMode="auto">
          <a:xfrm>
            <a:off x="0" y="-71462"/>
            <a:ext cx="9144000" cy="701730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4.2 Affectation entre objets </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C++</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autorise l’affectation d’un objet d’1 type donné à 1 autre objet de même type</a:t>
            </a:r>
            <a:r>
              <a:rPr kumimoji="0" lang="fr-FR" b="0" i="0" u="none" strike="noStrike" cap="none" normalizeH="0" dirty="0">
                <a:ln>
                  <a:noFill/>
                </a:ln>
                <a:solidFill>
                  <a:schemeClr val="tx1"/>
                </a:solidFill>
                <a:effectLst/>
                <a:latin typeface="Times New Roman" pitchFamily="18" charset="0"/>
                <a:ea typeface="Times New Roman" pitchFamily="18" charset="0"/>
                <a:cs typeface="Times New Roman" pitchFamily="18" charset="0"/>
              </a:rPr>
              <a:t> :</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il y a recopie des valeurs des champs de données (publics ou privés). Toutefois, si parmi ces champs, se trouvent des pointeurs, les emplacements pointés ne seront pas recopiés. Si un tel effet est nécessaire, on</a:t>
            </a:r>
            <a:r>
              <a:rPr kumimoji="0" lang="fr-FR" b="0" i="0" u="none" strike="noStrike" cap="none" normalizeH="0" dirty="0">
                <a:ln>
                  <a:noFill/>
                </a:ln>
                <a:solidFill>
                  <a:schemeClr val="tx1"/>
                </a:solidFill>
                <a:effectLst/>
                <a:latin typeface="Times New Roman" pitchFamily="18" charset="0"/>
                <a:ea typeface="Times New Roman" pitchFamily="18" charset="0"/>
                <a:cs typeface="Times New Roman" pitchFamily="18" charset="0"/>
              </a:rPr>
              <a:t> devra</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surcharger l’opérateur d’affectation pour la classe concernée.</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Exemple :	</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class point</a:t>
            </a:r>
            <a:endParaRPr kumimoji="0" lang="fr-FR" b="1"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	</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int</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x ;</a:t>
            </a:r>
            <a:endParaRPr kumimoji="0" lang="fr-FR" b="1"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public : </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int</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y ;........</a:t>
            </a:r>
            <a:endParaRPr kumimoji="0" lang="fr-FR" b="1"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endParaRPr kumimoji="0" lang="fr-FR" b="1"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point a, b ;</a:t>
            </a:r>
            <a:endParaRPr kumimoji="0" lang="fr-FR" b="1"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L’action </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b=a ;</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la recopie des valeurs des membres </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x</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et </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y</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de a dans les membres données correspondant de b. Mais l’écriture des actions : </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b.x</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 </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a.x</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 </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b.y</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 </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a.y</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 </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fr-FR" b="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b.x</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 </a:t>
            </a:r>
            <a:r>
              <a:rPr kumimoji="0" lang="fr-FR" b="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a.x</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est interdite.</a:t>
            </a:r>
          </a:p>
          <a:p>
            <a:pPr hangingPunct="0"/>
            <a:r>
              <a:rPr lang="fr-FR" b="1" dirty="0">
                <a:latin typeface="Times New Roman" pitchFamily="18" charset="0"/>
                <a:cs typeface="Times New Roman" pitchFamily="18" charset="0"/>
              </a:rPr>
              <a:t>4.3 Constructeur et destructeur</a:t>
            </a:r>
            <a:endParaRPr lang="fr-FR" dirty="0">
              <a:latin typeface="Times New Roman" pitchFamily="18" charset="0"/>
              <a:cs typeface="Times New Roman" pitchFamily="18" charset="0"/>
            </a:endParaRPr>
          </a:p>
          <a:p>
            <a:pPr hangingPunct="0"/>
            <a:r>
              <a:rPr lang="fr-FR" dirty="0">
                <a:latin typeface="Times New Roman" pitchFamily="18" charset="0"/>
                <a:cs typeface="Times New Roman" pitchFamily="18" charset="0"/>
              </a:rPr>
              <a:t>Un </a:t>
            </a:r>
            <a:r>
              <a:rPr lang="fr-FR" dirty="0" err="1">
                <a:latin typeface="Times New Roman" pitchFamily="18" charset="0"/>
                <a:cs typeface="Times New Roman" pitchFamily="18" charset="0"/>
              </a:rPr>
              <a:t>constr</a:t>
            </a:r>
            <a:r>
              <a:rPr lang="fr-FR" dirty="0">
                <a:latin typeface="Times New Roman" pitchFamily="18" charset="0"/>
                <a:cs typeface="Times New Roman" pitchFamily="18" charset="0"/>
              </a:rPr>
              <a:t>. : une </a:t>
            </a:r>
            <a:r>
              <a:rPr lang="fr-FR" dirty="0" err="1">
                <a:latin typeface="Times New Roman" pitchFamily="18" charset="0"/>
                <a:cs typeface="Times New Roman" pitchFamily="18" charset="0"/>
              </a:rPr>
              <a:t>fct</a:t>
            </a:r>
            <a:r>
              <a:rPr lang="fr-FR" dirty="0">
                <a:latin typeface="Times New Roman" pitchFamily="18" charset="0"/>
                <a:cs typeface="Times New Roman" pitchFamily="18" charset="0"/>
              </a:rPr>
              <a:t> membre ayant le même nom que sa classe. Dès qu’une classe comporte un </a:t>
            </a:r>
            <a:r>
              <a:rPr lang="fr-FR" dirty="0" err="1">
                <a:latin typeface="Times New Roman" pitchFamily="18" charset="0"/>
                <a:cs typeface="Times New Roman" pitchFamily="18" charset="0"/>
              </a:rPr>
              <a:t>constr</a:t>
            </a:r>
            <a:r>
              <a:rPr lang="fr-FR" dirty="0">
                <a:latin typeface="Times New Roman" pitchFamily="18" charset="0"/>
                <a:cs typeface="Times New Roman" pitchFamily="18" charset="0"/>
              </a:rPr>
              <a:t>, on doit créer un objet en fournissant des valeurs pour les arguments requis par ce </a:t>
            </a:r>
            <a:r>
              <a:rPr lang="fr-FR" dirty="0" err="1">
                <a:latin typeface="Times New Roman" pitchFamily="18" charset="0"/>
                <a:cs typeface="Times New Roman" pitchFamily="18" charset="0"/>
              </a:rPr>
              <a:t>constr</a:t>
            </a:r>
            <a:r>
              <a:rPr lang="fr-FR" dirty="0">
                <a:latin typeface="Times New Roman" pitchFamily="18" charset="0"/>
                <a:cs typeface="Times New Roman" pitchFamily="18" charset="0"/>
              </a:rPr>
              <a:t>. Le </a:t>
            </a:r>
            <a:r>
              <a:rPr lang="fr-FR" dirty="0" err="1">
                <a:latin typeface="Times New Roman" pitchFamily="18" charset="0"/>
                <a:cs typeface="Times New Roman" pitchFamily="18" charset="0"/>
              </a:rPr>
              <a:t>constr</a:t>
            </a:r>
            <a:r>
              <a:rPr lang="fr-FR" dirty="0">
                <a:latin typeface="Times New Roman" pitchFamily="18" charset="0"/>
                <a:cs typeface="Times New Roman" pitchFamily="18" charset="0"/>
              </a:rPr>
              <a:t> est appelé après l’allocation de l’espace mémoire destiné à l’objet. Un </a:t>
            </a:r>
            <a:r>
              <a:rPr lang="fr-FR" dirty="0" err="1">
                <a:latin typeface="Times New Roman" pitchFamily="18" charset="0"/>
                <a:cs typeface="Times New Roman" pitchFamily="18" charset="0"/>
              </a:rPr>
              <a:t>constr</a:t>
            </a:r>
            <a:r>
              <a:rPr lang="fr-FR" dirty="0">
                <a:latin typeface="Times New Roman" pitchFamily="18" charset="0"/>
                <a:cs typeface="Times New Roman" pitchFamily="18" charset="0"/>
              </a:rPr>
              <a:t> ne renvoie pas de valeur (</a:t>
            </a:r>
            <a:r>
              <a:rPr lang="fr-FR" b="1" dirty="0" err="1">
                <a:latin typeface="Times New Roman" pitchFamily="18" charset="0"/>
                <a:cs typeface="Times New Roman" pitchFamily="18" charset="0"/>
              </a:rPr>
              <a:t>void</a:t>
            </a:r>
            <a:r>
              <a:rPr lang="fr-FR" dirty="0">
                <a:latin typeface="Times New Roman" pitchFamily="18" charset="0"/>
                <a:cs typeface="Times New Roman" pitchFamily="18" charset="0"/>
              </a:rPr>
              <a:t> ne doit pas figurer devant sa déclaration ou sa définition).</a:t>
            </a:r>
          </a:p>
          <a:p>
            <a:pPr marL="342900" indent="-342900" hangingPunct="0">
              <a:buAutoNum type="alphaLcParenR"/>
            </a:pPr>
            <a:r>
              <a:rPr lang="fr-FR" b="1" dirty="0"/>
              <a:t>Exemple de classe comportant un </a:t>
            </a:r>
            <a:r>
              <a:rPr lang="fr-FR" b="1" dirty="0" err="1"/>
              <a:t>constr</a:t>
            </a:r>
            <a:r>
              <a:rPr lang="fr-FR" b="1" dirty="0"/>
              <a:t> :</a:t>
            </a:r>
            <a:r>
              <a:rPr lang="fr-FR" dirty="0"/>
              <a:t> soit la classe </a:t>
            </a:r>
            <a:r>
              <a:rPr lang="fr-FR" b="1" dirty="0"/>
              <a:t>point</a:t>
            </a:r>
            <a:r>
              <a:rPr lang="fr-FR" dirty="0"/>
              <a:t> précédente, transformons la fonction membre </a:t>
            </a:r>
            <a:r>
              <a:rPr lang="fr-FR" b="1" dirty="0"/>
              <a:t>initialise</a:t>
            </a:r>
            <a:r>
              <a:rPr lang="fr-FR" dirty="0"/>
              <a:t> en un constructeur en la renommant </a:t>
            </a:r>
            <a:r>
              <a:rPr lang="fr-FR" b="1" dirty="0"/>
              <a:t>point</a:t>
            </a:r>
            <a:r>
              <a:rPr lang="fr-FR" dirty="0"/>
              <a:t> :</a:t>
            </a:r>
          </a:p>
          <a:p>
            <a:pPr hangingPunct="0"/>
            <a:r>
              <a:rPr lang="fr-FR" b="1" dirty="0">
                <a:latin typeface="Times New Roman" pitchFamily="18" charset="0"/>
                <a:cs typeface="Times New Roman" pitchFamily="18" charset="0"/>
              </a:rPr>
              <a:t>class point</a:t>
            </a:r>
          </a:p>
          <a:p>
            <a:pPr hangingPunct="0"/>
            <a:r>
              <a:rPr lang="fr-FR" b="1" dirty="0">
                <a:latin typeface="Times New Roman" pitchFamily="18" charset="0"/>
                <a:cs typeface="Times New Roman" pitchFamily="18" charset="0"/>
              </a:rPr>
              <a:t>{ </a:t>
            </a:r>
            <a:r>
              <a:rPr lang="fr-FR" b="1" dirty="0" err="1">
                <a:latin typeface="Times New Roman" pitchFamily="18" charset="0"/>
                <a:cs typeface="Times New Roman" pitchFamily="18" charset="0"/>
              </a:rPr>
              <a:t>int</a:t>
            </a:r>
            <a:r>
              <a:rPr lang="fr-FR" b="1" dirty="0">
                <a:latin typeface="Times New Roman" pitchFamily="18" charset="0"/>
                <a:cs typeface="Times New Roman" pitchFamily="18" charset="0"/>
              </a:rPr>
              <a:t> x, </a:t>
            </a:r>
            <a:r>
              <a:rPr lang="fr-FR" b="1" dirty="0" err="1">
                <a:latin typeface="Times New Roman" pitchFamily="18" charset="0"/>
                <a:cs typeface="Times New Roman" pitchFamily="18" charset="0"/>
              </a:rPr>
              <a:t>int</a:t>
            </a:r>
            <a:r>
              <a:rPr lang="fr-FR" b="1" dirty="0">
                <a:latin typeface="Times New Roman" pitchFamily="18" charset="0"/>
                <a:cs typeface="Times New Roman" pitchFamily="18" charset="0"/>
              </a:rPr>
              <a:t> y ;</a:t>
            </a:r>
          </a:p>
          <a:p>
            <a:pPr hangingPunct="0"/>
            <a:r>
              <a:rPr lang="fr-FR" b="1" dirty="0">
                <a:latin typeface="Times New Roman" pitchFamily="18" charset="0"/>
                <a:cs typeface="Times New Roman" pitchFamily="18" charset="0"/>
              </a:rPr>
              <a:t>  public :	point( </a:t>
            </a:r>
            <a:r>
              <a:rPr lang="fr-FR" b="1" dirty="0" err="1">
                <a:latin typeface="Times New Roman" pitchFamily="18" charset="0"/>
                <a:cs typeface="Times New Roman" pitchFamily="18" charset="0"/>
              </a:rPr>
              <a:t>int</a:t>
            </a:r>
            <a:r>
              <a:rPr lang="fr-FR" b="1" dirty="0">
                <a:latin typeface="Times New Roman" pitchFamily="18" charset="0"/>
                <a:cs typeface="Times New Roman" pitchFamily="18" charset="0"/>
              </a:rPr>
              <a:t>, </a:t>
            </a:r>
            <a:r>
              <a:rPr lang="fr-FR" b="1" dirty="0" err="1">
                <a:latin typeface="Times New Roman" pitchFamily="18" charset="0"/>
                <a:cs typeface="Times New Roman" pitchFamily="18" charset="0"/>
              </a:rPr>
              <a:t>int</a:t>
            </a:r>
            <a:r>
              <a:rPr lang="fr-FR" b="1" dirty="0">
                <a:latin typeface="Times New Roman" pitchFamily="18" charset="0"/>
                <a:cs typeface="Times New Roman" pitchFamily="18" charset="0"/>
              </a:rPr>
              <a:t> ) ;	</a:t>
            </a:r>
            <a:r>
              <a:rPr lang="fr-FR" dirty="0">
                <a:latin typeface="Times New Roman" pitchFamily="18" charset="0"/>
                <a:cs typeface="Times New Roman" pitchFamily="18" charset="0"/>
              </a:rPr>
              <a:t>// constructeur</a:t>
            </a:r>
          </a:p>
          <a:p>
            <a:pPr hangingPunct="0"/>
            <a:r>
              <a:rPr lang="fr-FR" b="1" dirty="0">
                <a:latin typeface="Times New Roman" pitchFamily="18" charset="0"/>
                <a:cs typeface="Times New Roman" pitchFamily="18" charset="0"/>
              </a:rPr>
              <a:t>	</a:t>
            </a:r>
            <a:r>
              <a:rPr lang="fr-FR" b="1" dirty="0" err="1">
                <a:latin typeface="Times New Roman" pitchFamily="18" charset="0"/>
                <a:cs typeface="Times New Roman" pitchFamily="18" charset="0"/>
              </a:rPr>
              <a:t>void</a:t>
            </a:r>
            <a:r>
              <a:rPr lang="fr-FR" b="1" dirty="0">
                <a:latin typeface="Times New Roman" pitchFamily="18" charset="0"/>
                <a:cs typeface="Times New Roman" pitchFamily="18" charset="0"/>
              </a:rPr>
              <a:t> </a:t>
            </a:r>
            <a:r>
              <a:rPr lang="fr-FR" b="1" dirty="0" err="1">
                <a:latin typeface="Times New Roman" pitchFamily="18" charset="0"/>
                <a:cs typeface="Times New Roman" pitchFamily="18" charset="0"/>
              </a:rPr>
              <a:t>deplace</a:t>
            </a:r>
            <a:r>
              <a:rPr lang="fr-FR" b="1" dirty="0">
                <a:latin typeface="Times New Roman" pitchFamily="18" charset="0"/>
                <a:cs typeface="Times New Roman" pitchFamily="18" charset="0"/>
              </a:rPr>
              <a:t>( </a:t>
            </a:r>
            <a:r>
              <a:rPr lang="fr-FR" b="1" dirty="0" err="1">
                <a:latin typeface="Times New Roman" pitchFamily="18" charset="0"/>
                <a:cs typeface="Times New Roman" pitchFamily="18" charset="0"/>
              </a:rPr>
              <a:t>int</a:t>
            </a:r>
            <a:r>
              <a:rPr lang="fr-FR" b="1" dirty="0">
                <a:latin typeface="Times New Roman" pitchFamily="18" charset="0"/>
                <a:cs typeface="Times New Roman" pitchFamily="18" charset="0"/>
              </a:rPr>
              <a:t>, </a:t>
            </a:r>
            <a:r>
              <a:rPr lang="fr-FR" b="1" dirty="0" err="1">
                <a:latin typeface="Times New Roman" pitchFamily="18" charset="0"/>
                <a:cs typeface="Times New Roman" pitchFamily="18" charset="0"/>
              </a:rPr>
              <a:t>int</a:t>
            </a:r>
            <a:r>
              <a:rPr lang="fr-FR" b="1" dirty="0">
                <a:latin typeface="Times New Roman" pitchFamily="18" charset="0"/>
                <a:cs typeface="Times New Roman" pitchFamily="18" charset="0"/>
              </a:rPr>
              <a:t> );</a:t>
            </a:r>
          </a:p>
          <a:p>
            <a:pPr hangingPunct="0"/>
            <a:r>
              <a:rPr lang="fr-FR" b="1" dirty="0">
                <a:latin typeface="Times New Roman" pitchFamily="18" charset="0"/>
                <a:cs typeface="Times New Roman" pitchFamily="18" charset="0"/>
              </a:rPr>
              <a:t>	</a:t>
            </a:r>
            <a:r>
              <a:rPr lang="fr-FR" b="1" dirty="0" err="1">
                <a:latin typeface="Times New Roman" pitchFamily="18" charset="0"/>
                <a:cs typeface="Times New Roman" pitchFamily="18" charset="0"/>
              </a:rPr>
              <a:t>void</a:t>
            </a:r>
            <a:r>
              <a:rPr lang="fr-FR" b="1" dirty="0">
                <a:latin typeface="Times New Roman" pitchFamily="18" charset="0"/>
                <a:cs typeface="Times New Roman" pitchFamily="18" charset="0"/>
              </a:rPr>
              <a:t> affiche();</a:t>
            </a:r>
          </a:p>
          <a:p>
            <a:pPr hangingPunct="0"/>
            <a:r>
              <a:rPr lang="fr-FR" b="1" dirty="0">
                <a:latin typeface="Times New Roman" pitchFamily="18" charset="0"/>
                <a:cs typeface="Times New Roman" pitchFamily="18" charset="0"/>
              </a:rPr>
              <a:t>} ;</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6E8258A7-CA86-481B-9088-7761BD1AC277}" type="slidenum">
              <a:rPr lang="fr-FR" smtClean="0"/>
              <a:pPr/>
              <a:t>38</a:t>
            </a:fld>
            <a:endParaRPr lang="fr-FR"/>
          </a:p>
        </p:txBody>
      </p:sp>
      <p:sp>
        <p:nvSpPr>
          <p:cNvPr id="39937" name="Rectangle 1"/>
          <p:cNvSpPr>
            <a:spLocks noChangeArrowheads="1"/>
          </p:cNvSpPr>
          <p:nvPr/>
        </p:nvSpPr>
        <p:spPr bwMode="auto">
          <a:xfrm>
            <a:off x="0" y="-71462"/>
            <a:ext cx="9144000" cy="698652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fr-FR" sz="16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 partir du moment où un constructeur est défini, il doit être appelé lors de la création de l’objet :</a:t>
            </a:r>
            <a:endParaRPr kumimoji="0" lang="fr-FR" sz="16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sz="16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point a(1, 3) ;</a:t>
            </a:r>
            <a:r>
              <a:rPr kumimoji="0" lang="fr-FR" sz="16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endParaRPr kumimoji="0" lang="fr-FR" sz="16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sz="16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Un destructeur est une </a:t>
            </a:r>
            <a:r>
              <a:rPr kumimoji="0" lang="fr-FR" sz="1600" b="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fct</a:t>
            </a:r>
            <a:r>
              <a:rPr kumimoji="0" lang="fr-FR" sz="16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membre portant le même nom que sa classe, précédé du symbole </a:t>
            </a:r>
            <a:r>
              <a:rPr kumimoji="0" lang="fr-FR" sz="1600" b="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tilda</a:t>
            </a:r>
            <a:r>
              <a:rPr kumimoji="0" lang="fr-FR" sz="16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 Le </a:t>
            </a:r>
            <a:r>
              <a:rPr kumimoji="0" lang="fr-FR" sz="1600" b="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destr</a:t>
            </a:r>
            <a:r>
              <a:rPr kumimoji="0" lang="fr-FR" sz="16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est appelé avant la libération de l’espace mémoire alloué à l’objet. Un </a:t>
            </a:r>
            <a:r>
              <a:rPr kumimoji="0" lang="fr-FR" sz="1600" b="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destr</a:t>
            </a:r>
            <a:r>
              <a:rPr kumimoji="0" lang="fr-FR" sz="16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ne peut pas comporter d’arguments et il ne renvoie pas de valeur.</a:t>
            </a:r>
            <a:endParaRPr kumimoji="0" lang="fr-FR" sz="16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sz="1600" b="1"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b) Construction et destruction d’objet </a:t>
            </a:r>
            <a:r>
              <a:rPr kumimoji="0" lang="fr-FR" sz="16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soit le </a:t>
            </a:r>
            <a:r>
              <a:rPr kumimoji="0" lang="fr-FR" sz="1600" b="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prog</a:t>
            </a:r>
            <a:r>
              <a:rPr kumimoji="0" lang="fr-FR" sz="16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définissant une classe nommé </a:t>
            </a:r>
            <a:r>
              <a:rPr kumimoji="0" lang="fr-FR" sz="1600" b="1"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test</a:t>
            </a:r>
            <a:r>
              <a:rPr kumimoji="0" lang="fr-FR" sz="16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comportant 2 </a:t>
            </a:r>
            <a:r>
              <a:rPr kumimoji="0" lang="fr-FR" sz="1600" b="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fct</a:t>
            </a:r>
            <a:r>
              <a:rPr kumimoji="0" lang="fr-FR" sz="16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membres. En outre, le membre donnée </a:t>
            </a:r>
            <a:r>
              <a:rPr kumimoji="0" lang="fr-FR" sz="1600" b="1"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num</a:t>
            </a:r>
            <a:r>
              <a:rPr kumimoji="0" lang="fr-FR" sz="16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initialisé par le </a:t>
            </a:r>
            <a:r>
              <a:rPr kumimoji="0" lang="fr-FR" sz="1600" b="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constr</a:t>
            </a:r>
            <a:r>
              <a:rPr kumimoji="0" lang="fr-FR" sz="16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permet d’identifier l’objet concerné. Créons des objets automatiques de type </a:t>
            </a:r>
            <a:r>
              <a:rPr kumimoji="0" lang="fr-FR" sz="1600" b="1"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test</a:t>
            </a:r>
            <a:r>
              <a:rPr kumimoji="0" lang="fr-FR" sz="16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à 2 endroits différents : dans la </a:t>
            </a:r>
            <a:r>
              <a:rPr kumimoji="0" lang="fr-FR" sz="1600" b="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fct</a:t>
            </a:r>
            <a:r>
              <a:rPr kumimoji="0" lang="fr-FR" sz="16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fr-FR" sz="1600" b="1"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main()</a:t>
            </a:r>
            <a:r>
              <a:rPr kumimoji="0" lang="fr-FR" sz="16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puis dans une fonction </a:t>
            </a:r>
            <a:r>
              <a:rPr kumimoji="0" lang="fr-FR" sz="1600" b="1"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fct</a:t>
            </a:r>
            <a:r>
              <a:rPr kumimoji="0" lang="fr-FR" sz="1600" b="1"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t>
            </a:r>
            <a:r>
              <a:rPr kumimoji="0" lang="fr-FR" sz="16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appelée par </a:t>
            </a:r>
            <a:r>
              <a:rPr kumimoji="0" lang="fr-FR" sz="1600" b="1"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main()</a:t>
            </a:r>
            <a:r>
              <a:rPr kumimoji="0" lang="fr-FR" sz="16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t>
            </a:r>
          </a:p>
          <a:p>
            <a:pPr hangingPunct="0"/>
            <a:r>
              <a:rPr lang="en-GB" sz="1600" b="1" dirty="0">
                <a:latin typeface="Times New Roman" pitchFamily="18" charset="0"/>
                <a:cs typeface="Times New Roman" pitchFamily="18" charset="0"/>
              </a:rPr>
              <a:t>#include&lt;</a:t>
            </a:r>
            <a:r>
              <a:rPr lang="en-GB" sz="1600" b="1" dirty="0" err="1">
                <a:latin typeface="Times New Roman" pitchFamily="18" charset="0"/>
                <a:cs typeface="Times New Roman" pitchFamily="18" charset="0"/>
              </a:rPr>
              <a:t>iostream</a:t>
            </a:r>
            <a:r>
              <a:rPr lang="en-GB" sz="1600" b="1" dirty="0">
                <a:latin typeface="Times New Roman" pitchFamily="18" charset="0"/>
                <a:cs typeface="Times New Roman" pitchFamily="18" charset="0"/>
              </a:rPr>
              <a:t>&gt;</a:t>
            </a:r>
          </a:p>
          <a:p>
            <a:pPr hangingPunct="0"/>
            <a:r>
              <a:rPr lang="en-GB" sz="1600" b="1" dirty="0">
                <a:latin typeface="Times New Roman" pitchFamily="18" charset="0"/>
                <a:cs typeface="Times New Roman" pitchFamily="18" charset="0"/>
              </a:rPr>
              <a:t>using namespace std;</a:t>
            </a:r>
            <a:endParaRPr lang="fr-FR" sz="1600" b="1" dirty="0">
              <a:latin typeface="Times New Roman" pitchFamily="18" charset="0"/>
              <a:cs typeface="Times New Roman" pitchFamily="18" charset="0"/>
            </a:endParaRPr>
          </a:p>
          <a:p>
            <a:pPr hangingPunct="0"/>
            <a:r>
              <a:rPr lang="en-GB" sz="1600" b="1" dirty="0">
                <a:latin typeface="Times New Roman" pitchFamily="18" charset="0"/>
                <a:cs typeface="Times New Roman" pitchFamily="18" charset="0"/>
              </a:rPr>
              <a:t>class test</a:t>
            </a:r>
            <a:endParaRPr lang="fr-FR" sz="1600" b="1" dirty="0">
              <a:latin typeface="Times New Roman" pitchFamily="18" charset="0"/>
              <a:cs typeface="Times New Roman" pitchFamily="18" charset="0"/>
            </a:endParaRPr>
          </a:p>
          <a:p>
            <a:pPr hangingPunct="0"/>
            <a:r>
              <a:rPr lang="en-GB" sz="1600" b="1" dirty="0">
                <a:latin typeface="Times New Roman" pitchFamily="18" charset="0"/>
                <a:cs typeface="Times New Roman" pitchFamily="18" charset="0"/>
              </a:rPr>
              <a:t>{  public : </a:t>
            </a:r>
            <a:r>
              <a:rPr lang="en-GB" sz="1600" b="1" dirty="0" err="1">
                <a:latin typeface="Times New Roman" pitchFamily="18" charset="0"/>
                <a:cs typeface="Times New Roman" pitchFamily="18" charset="0"/>
              </a:rPr>
              <a:t>int</a:t>
            </a:r>
            <a:r>
              <a:rPr lang="en-GB" sz="1600" b="1" dirty="0">
                <a:latin typeface="Times New Roman" pitchFamily="18" charset="0"/>
                <a:cs typeface="Times New Roman" pitchFamily="18" charset="0"/>
              </a:rPr>
              <a:t> num ;</a:t>
            </a:r>
            <a:endParaRPr lang="fr-FR" sz="1600" b="1" dirty="0">
              <a:latin typeface="Times New Roman" pitchFamily="18" charset="0"/>
              <a:cs typeface="Times New Roman" pitchFamily="18" charset="0"/>
            </a:endParaRPr>
          </a:p>
          <a:p>
            <a:pPr hangingPunct="0"/>
            <a:r>
              <a:rPr lang="en-GB" sz="1600" b="1" dirty="0">
                <a:latin typeface="Times New Roman" pitchFamily="18" charset="0"/>
                <a:cs typeface="Times New Roman" pitchFamily="18" charset="0"/>
              </a:rPr>
              <a:t>	test(</a:t>
            </a:r>
            <a:r>
              <a:rPr lang="en-GB" sz="1600" b="1" dirty="0" err="1">
                <a:latin typeface="Times New Roman" pitchFamily="18" charset="0"/>
                <a:cs typeface="Times New Roman" pitchFamily="18" charset="0"/>
              </a:rPr>
              <a:t>int</a:t>
            </a:r>
            <a:r>
              <a:rPr lang="en-GB" sz="1600" b="1" dirty="0">
                <a:latin typeface="Times New Roman" pitchFamily="18" charset="0"/>
                <a:cs typeface="Times New Roman" pitchFamily="18" charset="0"/>
              </a:rPr>
              <a:t>) ; 	~test() ;</a:t>
            </a:r>
            <a:endParaRPr lang="fr-FR" sz="1600" b="1" dirty="0">
              <a:latin typeface="Times New Roman" pitchFamily="18" charset="0"/>
              <a:cs typeface="Times New Roman" pitchFamily="18" charset="0"/>
            </a:endParaRPr>
          </a:p>
          <a:p>
            <a:pPr hangingPunct="0"/>
            <a:r>
              <a:rPr lang="en-GB" sz="1600" b="1" dirty="0">
                <a:latin typeface="Times New Roman" pitchFamily="18" charset="0"/>
                <a:cs typeface="Times New Roman" pitchFamily="18" charset="0"/>
              </a:rPr>
              <a:t>} ;</a:t>
            </a:r>
            <a:endParaRPr lang="fr-FR" sz="1600" b="1" dirty="0">
              <a:latin typeface="Times New Roman" pitchFamily="18" charset="0"/>
              <a:cs typeface="Times New Roman" pitchFamily="18" charset="0"/>
            </a:endParaRPr>
          </a:p>
          <a:p>
            <a:pPr hangingPunct="0"/>
            <a:r>
              <a:rPr lang="en-GB" sz="1600" b="1" dirty="0">
                <a:latin typeface="Times New Roman" pitchFamily="18" charset="0"/>
                <a:cs typeface="Times New Roman" pitchFamily="18" charset="0"/>
              </a:rPr>
              <a:t>test :: test(</a:t>
            </a:r>
            <a:r>
              <a:rPr lang="en-GB" sz="1600" b="1" dirty="0" err="1">
                <a:latin typeface="Times New Roman" pitchFamily="18" charset="0"/>
                <a:cs typeface="Times New Roman" pitchFamily="18" charset="0"/>
              </a:rPr>
              <a:t>int</a:t>
            </a:r>
            <a:r>
              <a:rPr lang="en-GB" sz="1600" b="1" dirty="0">
                <a:latin typeface="Times New Roman" pitchFamily="18" charset="0"/>
                <a:cs typeface="Times New Roman" pitchFamily="18" charset="0"/>
              </a:rPr>
              <a:t> </a:t>
            </a:r>
            <a:r>
              <a:rPr lang="en-GB" sz="1600" b="1" dirty="0" err="1">
                <a:latin typeface="Times New Roman" pitchFamily="18" charset="0"/>
                <a:cs typeface="Times New Roman" pitchFamily="18" charset="0"/>
              </a:rPr>
              <a:t>nb</a:t>
            </a:r>
            <a:r>
              <a:rPr lang="en-GB" sz="1600" b="1" dirty="0">
                <a:latin typeface="Times New Roman" pitchFamily="18" charset="0"/>
                <a:cs typeface="Times New Roman" pitchFamily="18" charset="0"/>
              </a:rPr>
              <a:t>)</a:t>
            </a:r>
            <a:endParaRPr lang="fr-FR" sz="1600" b="1" dirty="0">
              <a:latin typeface="Times New Roman" pitchFamily="18" charset="0"/>
              <a:cs typeface="Times New Roman" pitchFamily="18" charset="0"/>
            </a:endParaRPr>
          </a:p>
          <a:p>
            <a:pPr hangingPunct="0"/>
            <a:r>
              <a:rPr lang="fr-FR" sz="1600" b="1" dirty="0">
                <a:latin typeface="Times New Roman" pitchFamily="18" charset="0"/>
                <a:cs typeface="Times New Roman" pitchFamily="18" charset="0"/>
              </a:rPr>
              <a:t>{ </a:t>
            </a:r>
            <a:r>
              <a:rPr lang="fr-FR" sz="1600" b="1" dirty="0" err="1">
                <a:latin typeface="Times New Roman" pitchFamily="18" charset="0"/>
                <a:cs typeface="Times New Roman" pitchFamily="18" charset="0"/>
              </a:rPr>
              <a:t>num</a:t>
            </a:r>
            <a:r>
              <a:rPr lang="fr-FR" sz="1600" b="1" dirty="0">
                <a:latin typeface="Times New Roman" pitchFamily="18" charset="0"/>
                <a:cs typeface="Times New Roman" pitchFamily="18" charset="0"/>
              </a:rPr>
              <a:t>=nb; cout&lt;&lt;″++appel constructeur – </a:t>
            </a:r>
            <a:r>
              <a:rPr lang="fr-FR" sz="1600" b="1" dirty="0" err="1">
                <a:latin typeface="Times New Roman" pitchFamily="18" charset="0"/>
                <a:cs typeface="Times New Roman" pitchFamily="18" charset="0"/>
              </a:rPr>
              <a:t>num</a:t>
            </a:r>
            <a:r>
              <a:rPr lang="fr-FR" sz="1600" b="1" dirty="0">
                <a:latin typeface="Times New Roman" pitchFamily="18" charset="0"/>
                <a:cs typeface="Times New Roman" pitchFamily="18" charset="0"/>
              </a:rPr>
              <a:t>=″&lt;&lt;</a:t>
            </a:r>
            <a:r>
              <a:rPr lang="fr-FR" sz="1600" b="1" dirty="0" err="1">
                <a:latin typeface="Times New Roman" pitchFamily="18" charset="0"/>
                <a:cs typeface="Times New Roman" pitchFamily="18" charset="0"/>
              </a:rPr>
              <a:t>num</a:t>
            </a:r>
            <a:r>
              <a:rPr lang="fr-FR" sz="1600" b="1" dirty="0">
                <a:latin typeface="Times New Roman" pitchFamily="18" charset="0"/>
                <a:cs typeface="Times New Roman" pitchFamily="18" charset="0"/>
              </a:rPr>
              <a:t>&lt;&lt;″\n″ ; </a:t>
            </a:r>
          </a:p>
          <a:p>
            <a:pPr hangingPunct="0"/>
            <a:r>
              <a:rPr lang="fr-FR" sz="1600" b="1" dirty="0">
                <a:latin typeface="Times New Roman" pitchFamily="18" charset="0"/>
                <a:cs typeface="Times New Roman" pitchFamily="18" charset="0"/>
              </a:rPr>
              <a:t> }</a:t>
            </a:r>
          </a:p>
          <a:p>
            <a:pPr hangingPunct="0"/>
            <a:r>
              <a:rPr lang="fr-FR" sz="1600" b="1" dirty="0">
                <a:latin typeface="Times New Roman" pitchFamily="18" charset="0"/>
                <a:cs typeface="Times New Roman" pitchFamily="18" charset="0"/>
              </a:rPr>
              <a:t>test :: ~test()</a:t>
            </a:r>
          </a:p>
          <a:p>
            <a:pPr hangingPunct="0"/>
            <a:r>
              <a:rPr lang="fr-FR" sz="1600" b="1" dirty="0">
                <a:latin typeface="Times New Roman" pitchFamily="18" charset="0"/>
                <a:cs typeface="Times New Roman" pitchFamily="18" charset="0"/>
              </a:rPr>
              <a:t>{ cout&lt;&lt;”—Appel destructeur – </a:t>
            </a:r>
            <a:r>
              <a:rPr lang="fr-FR" sz="1600" b="1" dirty="0" err="1">
                <a:latin typeface="Times New Roman" pitchFamily="18" charset="0"/>
                <a:cs typeface="Times New Roman" pitchFamily="18" charset="0"/>
              </a:rPr>
              <a:t>num</a:t>
            </a:r>
            <a:r>
              <a:rPr lang="fr-FR" sz="1600" b="1" dirty="0">
                <a:latin typeface="Times New Roman" pitchFamily="18" charset="0"/>
                <a:cs typeface="Times New Roman" pitchFamily="18" charset="0"/>
              </a:rPr>
              <a:t> =″&lt;&lt;</a:t>
            </a:r>
            <a:r>
              <a:rPr lang="fr-FR" sz="1600" b="1" dirty="0" err="1">
                <a:latin typeface="Times New Roman" pitchFamily="18" charset="0"/>
                <a:cs typeface="Times New Roman" pitchFamily="18" charset="0"/>
              </a:rPr>
              <a:t>num</a:t>
            </a:r>
            <a:r>
              <a:rPr lang="fr-FR" sz="1600" b="1" dirty="0">
                <a:latin typeface="Times New Roman" pitchFamily="18" charset="0"/>
                <a:cs typeface="Times New Roman" pitchFamily="18" charset="0"/>
              </a:rPr>
              <a:t>&lt;&lt;″\n″ ; </a:t>
            </a:r>
            <a:r>
              <a:rPr lang="en-GB" sz="1600" b="1" dirty="0">
                <a:latin typeface="Times New Roman" pitchFamily="18" charset="0"/>
                <a:cs typeface="Times New Roman" pitchFamily="18" charset="0"/>
              </a:rPr>
              <a:t>}</a:t>
            </a:r>
            <a:endParaRPr lang="fr-FR" sz="1600" b="1" dirty="0">
              <a:latin typeface="Times New Roman" pitchFamily="18" charset="0"/>
              <a:cs typeface="Times New Roman" pitchFamily="18" charset="0"/>
            </a:endParaRPr>
          </a:p>
          <a:p>
            <a:pPr hangingPunct="0"/>
            <a:r>
              <a:rPr lang="en-GB" sz="1600" b="1" dirty="0">
                <a:latin typeface="Times New Roman" pitchFamily="18" charset="0"/>
                <a:cs typeface="Times New Roman" pitchFamily="18" charset="0"/>
              </a:rPr>
              <a:t>int main()	</a:t>
            </a:r>
            <a:endParaRPr lang="fr-FR" sz="1600" b="1" dirty="0">
              <a:latin typeface="Times New Roman" pitchFamily="18" charset="0"/>
              <a:cs typeface="Times New Roman" pitchFamily="18" charset="0"/>
            </a:endParaRPr>
          </a:p>
          <a:p>
            <a:pPr hangingPunct="0"/>
            <a:r>
              <a:rPr lang="en-GB" sz="1600" b="1" dirty="0">
                <a:latin typeface="Times New Roman" pitchFamily="18" charset="0"/>
                <a:cs typeface="Times New Roman" pitchFamily="18" charset="0"/>
              </a:rPr>
              <a:t>{ void </a:t>
            </a:r>
            <a:r>
              <a:rPr lang="en-GB" sz="1600" b="1" dirty="0" err="1">
                <a:latin typeface="Times New Roman" pitchFamily="18" charset="0"/>
                <a:cs typeface="Times New Roman" pitchFamily="18" charset="0"/>
              </a:rPr>
              <a:t>fct</a:t>
            </a:r>
            <a:r>
              <a:rPr lang="en-GB" sz="1600" b="1" dirty="0">
                <a:latin typeface="Times New Roman" pitchFamily="18" charset="0"/>
                <a:cs typeface="Times New Roman" pitchFamily="18" charset="0"/>
              </a:rPr>
              <a:t>(</a:t>
            </a:r>
            <a:r>
              <a:rPr lang="en-GB" sz="1600" b="1" dirty="0" err="1">
                <a:latin typeface="Times New Roman" pitchFamily="18" charset="0"/>
                <a:cs typeface="Times New Roman" pitchFamily="18" charset="0"/>
              </a:rPr>
              <a:t>int</a:t>
            </a:r>
            <a:r>
              <a:rPr lang="en-GB" sz="1600" b="1" dirty="0">
                <a:latin typeface="Times New Roman" pitchFamily="18" charset="0"/>
                <a:cs typeface="Times New Roman" pitchFamily="18" charset="0"/>
              </a:rPr>
              <a:t>) ;</a:t>
            </a:r>
            <a:endParaRPr lang="fr-FR" sz="1600" b="1" dirty="0">
              <a:latin typeface="Times New Roman" pitchFamily="18" charset="0"/>
              <a:cs typeface="Times New Roman" pitchFamily="18" charset="0"/>
            </a:endParaRPr>
          </a:p>
          <a:p>
            <a:pPr hangingPunct="0"/>
            <a:r>
              <a:rPr lang="en-GB" sz="1600" b="1" dirty="0">
                <a:latin typeface="Times New Roman" pitchFamily="18" charset="0"/>
                <a:cs typeface="Times New Roman" pitchFamily="18" charset="0"/>
              </a:rPr>
              <a:t>   test a(1) ;</a:t>
            </a:r>
            <a:endParaRPr lang="fr-FR" sz="1600" b="1" dirty="0">
              <a:latin typeface="Times New Roman" pitchFamily="18" charset="0"/>
              <a:cs typeface="Times New Roman" pitchFamily="18" charset="0"/>
            </a:endParaRPr>
          </a:p>
          <a:p>
            <a:pPr hangingPunct="0"/>
            <a:r>
              <a:rPr lang="en-GB" sz="1600" b="1" dirty="0">
                <a:latin typeface="Times New Roman" pitchFamily="18" charset="0"/>
                <a:cs typeface="Times New Roman" pitchFamily="18" charset="0"/>
              </a:rPr>
              <a:t>   </a:t>
            </a:r>
            <a:r>
              <a:rPr lang="nb-NO" sz="1600" b="1" dirty="0">
                <a:latin typeface="Times New Roman" pitchFamily="18" charset="0"/>
                <a:cs typeface="Times New Roman" pitchFamily="18" charset="0"/>
              </a:rPr>
              <a:t>for(int i = 1 ; i &lt;= 2 ; i++)fct(i) ;  return 1;</a:t>
            </a:r>
          </a:p>
          <a:p>
            <a:pPr hangingPunct="0"/>
            <a:r>
              <a:rPr lang="en-GB" sz="1600" b="1" dirty="0">
                <a:latin typeface="Times New Roman" pitchFamily="18" charset="0"/>
                <a:cs typeface="Times New Roman" pitchFamily="18" charset="0"/>
              </a:rPr>
              <a:t>}</a:t>
            </a:r>
            <a:endParaRPr lang="fr-FR" sz="1600" b="1" dirty="0">
              <a:latin typeface="Times New Roman" pitchFamily="18" charset="0"/>
              <a:cs typeface="Times New Roman" pitchFamily="18" charset="0"/>
            </a:endParaRPr>
          </a:p>
          <a:p>
            <a:pPr hangingPunct="0"/>
            <a:r>
              <a:rPr lang="en-GB" sz="1600" b="1" dirty="0">
                <a:latin typeface="Times New Roman" pitchFamily="18" charset="0"/>
                <a:cs typeface="Times New Roman" pitchFamily="18" charset="0"/>
              </a:rPr>
              <a:t>void  </a:t>
            </a:r>
            <a:r>
              <a:rPr lang="en-GB" sz="1600" b="1" dirty="0" err="1">
                <a:latin typeface="Times New Roman" pitchFamily="18" charset="0"/>
                <a:cs typeface="Times New Roman" pitchFamily="18" charset="0"/>
              </a:rPr>
              <a:t>fct</a:t>
            </a:r>
            <a:r>
              <a:rPr lang="en-GB" sz="1600" b="1" dirty="0">
                <a:latin typeface="Times New Roman" pitchFamily="18" charset="0"/>
                <a:cs typeface="Times New Roman" pitchFamily="18" charset="0"/>
              </a:rPr>
              <a:t>(</a:t>
            </a:r>
            <a:r>
              <a:rPr lang="en-GB" sz="1600" b="1" dirty="0" err="1">
                <a:latin typeface="Times New Roman" pitchFamily="18" charset="0"/>
                <a:cs typeface="Times New Roman" pitchFamily="18" charset="0"/>
              </a:rPr>
              <a:t>int</a:t>
            </a:r>
            <a:r>
              <a:rPr lang="en-GB" sz="1600" b="1" dirty="0">
                <a:latin typeface="Times New Roman" pitchFamily="18" charset="0"/>
                <a:cs typeface="Times New Roman" pitchFamily="18" charset="0"/>
              </a:rPr>
              <a:t> p)</a:t>
            </a:r>
            <a:endParaRPr lang="fr-FR" sz="1600" b="1" dirty="0">
              <a:latin typeface="Times New Roman" pitchFamily="18" charset="0"/>
              <a:cs typeface="Times New Roman" pitchFamily="18" charset="0"/>
            </a:endParaRPr>
          </a:p>
          <a:p>
            <a:pPr hangingPunct="0"/>
            <a:r>
              <a:rPr lang="en-GB" sz="1600" b="1" dirty="0">
                <a:latin typeface="Times New Roman" pitchFamily="18" charset="0"/>
                <a:cs typeface="Times New Roman" pitchFamily="18" charset="0"/>
              </a:rPr>
              <a:t>{ test x(2*p) ; </a:t>
            </a:r>
          </a:p>
          <a:p>
            <a:pPr hangingPunct="0"/>
            <a:r>
              <a:rPr lang="en-GB" sz="1600" b="1" dirty="0">
                <a:latin typeface="Times New Roman" pitchFamily="18" charset="0"/>
                <a:cs typeface="Times New Roman" pitchFamily="18" charset="0"/>
              </a:rPr>
              <a:t>}</a:t>
            </a:r>
            <a:endParaRPr lang="fr-FR" sz="1600" b="1" dirty="0">
              <a:latin typeface="Times New Roman" pitchFamily="18" charset="0"/>
              <a:cs typeface="Times New Roman" pitchFamily="18"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6E8258A7-CA86-481B-9088-7761BD1AC277}" type="slidenum">
              <a:rPr lang="fr-FR" smtClean="0"/>
              <a:pPr/>
              <a:t>39</a:t>
            </a:fld>
            <a:endParaRPr lang="fr-FR"/>
          </a:p>
        </p:txBody>
      </p:sp>
      <p:sp>
        <p:nvSpPr>
          <p:cNvPr id="38913" name="Rectangle 1"/>
          <p:cNvSpPr>
            <a:spLocks noChangeArrowheads="1"/>
          </p:cNvSpPr>
          <p:nvPr/>
        </p:nvSpPr>
        <p:spPr bwMode="auto">
          <a:xfrm>
            <a:off x="0" y="0"/>
            <a:ext cx="9144000" cy="674030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fr-FR" b="0" i="1" u="sng"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c) Rôle du constructeur et du destructeur</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le travail réalisé par le constructeur peut être beaucoup plus élaboré que l’initialisation de l’objet à l’aide des valeurs qu’il avait reçues en argument</a:t>
            </a:r>
            <a:r>
              <a:rPr kumimoji="0" lang="fr-FR" b="0" i="0" u="none" strike="noStrike" cap="none" normalizeH="0" dirty="0">
                <a:ln>
                  <a:noFill/>
                </a:ln>
                <a:solidFill>
                  <a:schemeClr val="tx1"/>
                </a:solidFill>
                <a:effectLst/>
                <a:latin typeface="Times New Roman" pitchFamily="18" charset="0"/>
                <a:ea typeface="Times New Roman" pitchFamily="18" charset="0"/>
                <a:cs typeface="Times New Roman" pitchFamily="18" charset="0"/>
              </a:rPr>
              <a:t> :</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un programme exploitant une classe appelé </a:t>
            </a:r>
            <a:r>
              <a:rPr kumimoji="0" lang="fr-FR" b="1"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hasard</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dans laquelle le constructeur fabrique 10 valeurs entières aléatoires qu’il range dans le membre donné </a:t>
            </a:r>
            <a:r>
              <a:rPr kumimoji="0" lang="fr-FR" b="1"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val</a:t>
            </a:r>
            <a:r>
              <a:rPr kumimoji="0" lang="fr-FR" b="0" i="1"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t>
            </a:r>
          </a:p>
          <a:p>
            <a:pPr hangingPunct="0"/>
            <a:r>
              <a:rPr lang="en-GB" b="1" dirty="0">
                <a:latin typeface="Times New Roman" pitchFamily="18" charset="0"/>
                <a:cs typeface="Times New Roman" pitchFamily="18" charset="0"/>
              </a:rPr>
              <a:t>#include&lt;</a:t>
            </a:r>
            <a:r>
              <a:rPr lang="en-GB" b="1" dirty="0" err="1">
                <a:latin typeface="Times New Roman" pitchFamily="18" charset="0"/>
                <a:cs typeface="Times New Roman" pitchFamily="18" charset="0"/>
              </a:rPr>
              <a:t>iostream</a:t>
            </a:r>
            <a:r>
              <a:rPr lang="en-GB" b="1" dirty="0">
                <a:latin typeface="Times New Roman" pitchFamily="18" charset="0"/>
                <a:cs typeface="Times New Roman" pitchFamily="18" charset="0"/>
              </a:rPr>
              <a:t>&gt;</a:t>
            </a:r>
            <a:endParaRPr lang="fr-FR" b="1" dirty="0">
              <a:latin typeface="Times New Roman" pitchFamily="18" charset="0"/>
              <a:cs typeface="Times New Roman" pitchFamily="18" charset="0"/>
            </a:endParaRPr>
          </a:p>
          <a:p>
            <a:pPr hangingPunct="0"/>
            <a:r>
              <a:rPr lang="en-GB" b="1" dirty="0">
                <a:latin typeface="Times New Roman" pitchFamily="18" charset="0"/>
                <a:cs typeface="Times New Roman" pitchFamily="18" charset="0"/>
              </a:rPr>
              <a:t>#include&lt;</a:t>
            </a:r>
            <a:r>
              <a:rPr lang="en-GB" b="1" dirty="0" err="1">
                <a:latin typeface="Times New Roman" pitchFamily="18" charset="0"/>
                <a:cs typeface="Times New Roman" pitchFamily="18" charset="0"/>
              </a:rPr>
              <a:t>stdlib</a:t>
            </a:r>
            <a:r>
              <a:rPr lang="en-GB" b="1" dirty="0">
                <a:latin typeface="Times New Roman" pitchFamily="18" charset="0"/>
                <a:cs typeface="Times New Roman" pitchFamily="18" charset="0"/>
              </a:rPr>
              <a:t>&gt;</a:t>
            </a:r>
          </a:p>
          <a:p>
            <a:pPr hangingPunct="0"/>
            <a:r>
              <a:rPr lang="en-GB" b="1" dirty="0">
                <a:latin typeface="Times New Roman" pitchFamily="18" charset="0"/>
                <a:cs typeface="Times New Roman" pitchFamily="18" charset="0"/>
              </a:rPr>
              <a:t>using namespace std;</a:t>
            </a:r>
            <a:endParaRPr lang="fr-FR" b="1" dirty="0">
              <a:latin typeface="Times New Roman" pitchFamily="18" charset="0"/>
              <a:cs typeface="Times New Roman" pitchFamily="18" charset="0"/>
            </a:endParaRPr>
          </a:p>
          <a:p>
            <a:pPr hangingPunct="0"/>
            <a:r>
              <a:rPr lang="en-GB" b="1" dirty="0">
                <a:latin typeface="Times New Roman" pitchFamily="18" charset="0"/>
                <a:cs typeface="Times New Roman" pitchFamily="18" charset="0"/>
              </a:rPr>
              <a:t>class </a:t>
            </a:r>
            <a:r>
              <a:rPr lang="en-GB" b="1" dirty="0" err="1">
                <a:latin typeface="Times New Roman" pitchFamily="18" charset="0"/>
                <a:cs typeface="Times New Roman" pitchFamily="18" charset="0"/>
              </a:rPr>
              <a:t>hasard</a:t>
            </a:r>
            <a:endParaRPr lang="fr-FR" b="1" dirty="0">
              <a:latin typeface="Times New Roman" pitchFamily="18" charset="0"/>
              <a:cs typeface="Times New Roman" pitchFamily="18" charset="0"/>
            </a:endParaRPr>
          </a:p>
          <a:p>
            <a:pPr hangingPunct="0"/>
            <a:r>
              <a:rPr lang="en-GB" b="1" dirty="0">
                <a:latin typeface="Times New Roman" pitchFamily="18" charset="0"/>
                <a:cs typeface="Times New Roman" pitchFamily="18" charset="0"/>
              </a:rPr>
              <a:t>{  </a:t>
            </a:r>
            <a:r>
              <a:rPr lang="en-GB" b="1" dirty="0" err="1">
                <a:latin typeface="Times New Roman" pitchFamily="18" charset="0"/>
                <a:cs typeface="Times New Roman" pitchFamily="18" charset="0"/>
              </a:rPr>
              <a:t>int</a:t>
            </a:r>
            <a:r>
              <a:rPr lang="en-GB" b="1" dirty="0">
                <a:latin typeface="Times New Roman" pitchFamily="18" charset="0"/>
                <a:cs typeface="Times New Roman" pitchFamily="18" charset="0"/>
              </a:rPr>
              <a:t> </a:t>
            </a:r>
            <a:r>
              <a:rPr lang="en-GB" b="1" dirty="0" err="1">
                <a:latin typeface="Times New Roman" pitchFamily="18" charset="0"/>
                <a:cs typeface="Times New Roman" pitchFamily="18" charset="0"/>
              </a:rPr>
              <a:t>val</a:t>
            </a:r>
            <a:r>
              <a:rPr lang="en-GB" b="1" dirty="0">
                <a:latin typeface="Times New Roman" pitchFamily="18" charset="0"/>
                <a:cs typeface="Times New Roman" pitchFamily="18" charset="0"/>
              </a:rPr>
              <a:t>[10] ;</a:t>
            </a:r>
            <a:endParaRPr lang="fr-FR" b="1" dirty="0">
              <a:latin typeface="Times New Roman" pitchFamily="18" charset="0"/>
              <a:cs typeface="Times New Roman" pitchFamily="18" charset="0"/>
            </a:endParaRPr>
          </a:p>
          <a:p>
            <a:pPr hangingPunct="0"/>
            <a:r>
              <a:rPr lang="en-GB" b="1" dirty="0">
                <a:latin typeface="Times New Roman" pitchFamily="18" charset="0"/>
                <a:cs typeface="Times New Roman" pitchFamily="18" charset="0"/>
              </a:rPr>
              <a:t>    public: </a:t>
            </a:r>
            <a:r>
              <a:rPr lang="en-GB" b="1" dirty="0" err="1">
                <a:latin typeface="Times New Roman" pitchFamily="18" charset="0"/>
                <a:cs typeface="Times New Roman" pitchFamily="18" charset="0"/>
              </a:rPr>
              <a:t>hasard</a:t>
            </a:r>
            <a:r>
              <a:rPr lang="en-GB" b="1" dirty="0">
                <a:latin typeface="Times New Roman" pitchFamily="18" charset="0"/>
                <a:cs typeface="Times New Roman" pitchFamily="18" charset="0"/>
              </a:rPr>
              <a:t>(</a:t>
            </a:r>
            <a:r>
              <a:rPr lang="en-GB" b="1" dirty="0" err="1">
                <a:latin typeface="Times New Roman" pitchFamily="18" charset="0"/>
                <a:cs typeface="Times New Roman" pitchFamily="18" charset="0"/>
              </a:rPr>
              <a:t>int</a:t>
            </a:r>
            <a:r>
              <a:rPr lang="en-GB" b="1" dirty="0">
                <a:latin typeface="Times New Roman" pitchFamily="18" charset="0"/>
                <a:cs typeface="Times New Roman" pitchFamily="18" charset="0"/>
              </a:rPr>
              <a:t>) ; </a:t>
            </a:r>
            <a:endParaRPr lang="fr-FR" b="1" dirty="0">
              <a:latin typeface="Times New Roman" pitchFamily="18" charset="0"/>
              <a:cs typeface="Times New Roman" pitchFamily="18" charset="0"/>
            </a:endParaRPr>
          </a:p>
          <a:p>
            <a:pPr hangingPunct="0"/>
            <a:r>
              <a:rPr lang="en-GB" b="1" dirty="0">
                <a:latin typeface="Times New Roman" pitchFamily="18" charset="0"/>
                <a:cs typeface="Times New Roman" pitchFamily="18" charset="0"/>
              </a:rPr>
              <a:t>	 void </a:t>
            </a:r>
            <a:r>
              <a:rPr lang="en-GB" b="1" dirty="0" err="1">
                <a:latin typeface="Times New Roman" pitchFamily="18" charset="0"/>
                <a:cs typeface="Times New Roman" pitchFamily="18" charset="0"/>
              </a:rPr>
              <a:t>affiche</a:t>
            </a:r>
            <a:r>
              <a:rPr lang="en-GB" b="1" dirty="0">
                <a:latin typeface="Times New Roman" pitchFamily="18" charset="0"/>
                <a:cs typeface="Times New Roman" pitchFamily="18" charset="0"/>
              </a:rPr>
              <a:t>() ;</a:t>
            </a:r>
            <a:endParaRPr lang="fr-FR" b="1" dirty="0">
              <a:latin typeface="Times New Roman" pitchFamily="18" charset="0"/>
              <a:cs typeface="Times New Roman" pitchFamily="18" charset="0"/>
            </a:endParaRPr>
          </a:p>
          <a:p>
            <a:pPr hangingPunct="0"/>
            <a:r>
              <a:rPr lang="en-GB" b="1" dirty="0">
                <a:latin typeface="Times New Roman" pitchFamily="18" charset="0"/>
                <a:cs typeface="Times New Roman" pitchFamily="18" charset="0"/>
              </a:rPr>
              <a:t>} ;</a:t>
            </a:r>
            <a:endParaRPr lang="fr-FR" b="1" dirty="0">
              <a:latin typeface="Times New Roman" pitchFamily="18" charset="0"/>
              <a:cs typeface="Times New Roman" pitchFamily="18" charset="0"/>
            </a:endParaRPr>
          </a:p>
          <a:p>
            <a:pPr hangingPunct="0"/>
            <a:r>
              <a:rPr lang="en-GB" b="1" dirty="0" err="1">
                <a:latin typeface="Times New Roman" pitchFamily="18" charset="0"/>
                <a:cs typeface="Times New Roman" pitchFamily="18" charset="0"/>
              </a:rPr>
              <a:t>hasard</a:t>
            </a:r>
            <a:r>
              <a:rPr lang="en-GB" b="1" dirty="0">
                <a:latin typeface="Times New Roman" pitchFamily="18" charset="0"/>
                <a:cs typeface="Times New Roman" pitchFamily="18" charset="0"/>
              </a:rPr>
              <a:t> :: </a:t>
            </a:r>
            <a:r>
              <a:rPr lang="en-GB" b="1" dirty="0" err="1">
                <a:latin typeface="Times New Roman" pitchFamily="18" charset="0"/>
                <a:cs typeface="Times New Roman" pitchFamily="18" charset="0"/>
              </a:rPr>
              <a:t>hasard</a:t>
            </a:r>
            <a:r>
              <a:rPr lang="en-GB" b="1" dirty="0">
                <a:latin typeface="Times New Roman" pitchFamily="18" charset="0"/>
                <a:cs typeface="Times New Roman" pitchFamily="18" charset="0"/>
              </a:rPr>
              <a:t>(</a:t>
            </a:r>
            <a:r>
              <a:rPr lang="en-GB" b="1" dirty="0" err="1">
                <a:latin typeface="Times New Roman" pitchFamily="18" charset="0"/>
                <a:cs typeface="Times New Roman" pitchFamily="18" charset="0"/>
              </a:rPr>
              <a:t>int</a:t>
            </a:r>
            <a:r>
              <a:rPr lang="en-GB" b="1" dirty="0">
                <a:latin typeface="Times New Roman" pitchFamily="18" charset="0"/>
                <a:cs typeface="Times New Roman" pitchFamily="18" charset="0"/>
              </a:rPr>
              <a:t> max)</a:t>
            </a:r>
            <a:endParaRPr lang="fr-FR" b="1" dirty="0">
              <a:latin typeface="Times New Roman" pitchFamily="18" charset="0"/>
              <a:cs typeface="Times New Roman" pitchFamily="18" charset="0"/>
            </a:endParaRPr>
          </a:p>
          <a:p>
            <a:pPr hangingPunct="0"/>
            <a:r>
              <a:rPr lang="nb-NO" b="1" dirty="0">
                <a:latin typeface="Times New Roman" pitchFamily="18" charset="0"/>
                <a:cs typeface="Times New Roman" pitchFamily="18" charset="0"/>
              </a:rPr>
              <a:t>{ int i ;</a:t>
            </a:r>
            <a:endParaRPr lang="fr-FR" b="1" dirty="0">
              <a:latin typeface="Times New Roman" pitchFamily="18" charset="0"/>
              <a:cs typeface="Times New Roman" pitchFamily="18" charset="0"/>
            </a:endParaRPr>
          </a:p>
          <a:p>
            <a:pPr hangingPunct="0"/>
            <a:r>
              <a:rPr lang="nb-NO" b="1" dirty="0">
                <a:latin typeface="Times New Roman" pitchFamily="18" charset="0"/>
                <a:cs typeface="Times New Roman" pitchFamily="18" charset="0"/>
              </a:rPr>
              <a:t>   for( i = 0 ; i &lt; 10 ; i++) val[i] = rand() % max ;</a:t>
            </a:r>
            <a:endParaRPr lang="fr-FR" b="1" dirty="0">
              <a:latin typeface="Times New Roman" pitchFamily="18" charset="0"/>
              <a:cs typeface="Times New Roman" pitchFamily="18" charset="0"/>
            </a:endParaRPr>
          </a:p>
          <a:p>
            <a:pPr hangingPunct="0"/>
            <a:r>
              <a:rPr lang="nb-NO" b="1" dirty="0">
                <a:latin typeface="Times New Roman" pitchFamily="18" charset="0"/>
                <a:cs typeface="Times New Roman" pitchFamily="18" charset="0"/>
              </a:rPr>
              <a:t> </a:t>
            </a:r>
            <a:r>
              <a:rPr lang="en-GB" b="1" dirty="0">
                <a:latin typeface="Times New Roman" pitchFamily="18" charset="0"/>
                <a:cs typeface="Times New Roman" pitchFamily="18" charset="0"/>
              </a:rPr>
              <a:t>}</a:t>
            </a:r>
            <a:endParaRPr lang="fr-FR" b="1" dirty="0">
              <a:latin typeface="Times New Roman" pitchFamily="18" charset="0"/>
              <a:cs typeface="Times New Roman" pitchFamily="18" charset="0"/>
            </a:endParaRPr>
          </a:p>
          <a:p>
            <a:pPr hangingPunct="0"/>
            <a:r>
              <a:rPr lang="en-GB" b="1" dirty="0">
                <a:latin typeface="Times New Roman" pitchFamily="18" charset="0"/>
                <a:cs typeface="Times New Roman" pitchFamily="18" charset="0"/>
              </a:rPr>
              <a:t>void </a:t>
            </a:r>
            <a:r>
              <a:rPr lang="en-GB" b="1" dirty="0" err="1">
                <a:latin typeface="Times New Roman" pitchFamily="18" charset="0"/>
                <a:cs typeface="Times New Roman" pitchFamily="18" charset="0"/>
              </a:rPr>
              <a:t>hasard</a:t>
            </a:r>
            <a:r>
              <a:rPr lang="en-GB" b="1" dirty="0">
                <a:latin typeface="Times New Roman" pitchFamily="18" charset="0"/>
                <a:cs typeface="Times New Roman" pitchFamily="18" charset="0"/>
              </a:rPr>
              <a:t> :: </a:t>
            </a:r>
            <a:r>
              <a:rPr lang="en-GB" b="1" dirty="0" err="1">
                <a:latin typeface="Times New Roman" pitchFamily="18" charset="0"/>
                <a:cs typeface="Times New Roman" pitchFamily="18" charset="0"/>
              </a:rPr>
              <a:t>affiche</a:t>
            </a:r>
            <a:r>
              <a:rPr lang="en-GB" b="1" dirty="0">
                <a:latin typeface="Times New Roman" pitchFamily="18" charset="0"/>
                <a:cs typeface="Times New Roman" pitchFamily="18" charset="0"/>
              </a:rPr>
              <a:t>()</a:t>
            </a:r>
            <a:endParaRPr lang="fr-FR" b="1" dirty="0">
              <a:latin typeface="Times New Roman" pitchFamily="18" charset="0"/>
              <a:cs typeface="Times New Roman" pitchFamily="18" charset="0"/>
            </a:endParaRPr>
          </a:p>
          <a:p>
            <a:pPr hangingPunct="0"/>
            <a:r>
              <a:rPr lang="en-GB" b="1" dirty="0">
                <a:latin typeface="Times New Roman" pitchFamily="18" charset="0"/>
                <a:cs typeface="Times New Roman" pitchFamily="18" charset="0"/>
              </a:rPr>
              <a:t>{ for( </a:t>
            </a:r>
            <a:r>
              <a:rPr lang="en-GB" b="1" dirty="0" err="1">
                <a:latin typeface="Times New Roman" pitchFamily="18" charset="0"/>
                <a:cs typeface="Times New Roman" pitchFamily="18" charset="0"/>
              </a:rPr>
              <a:t>i</a:t>
            </a:r>
            <a:r>
              <a:rPr lang="en-GB" b="1" dirty="0">
                <a:latin typeface="Times New Roman" pitchFamily="18" charset="0"/>
                <a:cs typeface="Times New Roman" pitchFamily="18" charset="0"/>
              </a:rPr>
              <a:t> = 0 ; </a:t>
            </a:r>
            <a:r>
              <a:rPr lang="en-GB" b="1" dirty="0" err="1">
                <a:latin typeface="Times New Roman" pitchFamily="18" charset="0"/>
                <a:cs typeface="Times New Roman" pitchFamily="18" charset="0"/>
              </a:rPr>
              <a:t>i</a:t>
            </a:r>
            <a:r>
              <a:rPr lang="en-GB" b="1" dirty="0">
                <a:latin typeface="Times New Roman" pitchFamily="18" charset="0"/>
                <a:cs typeface="Times New Roman" pitchFamily="18" charset="0"/>
              </a:rPr>
              <a:t> &lt; 10 ; </a:t>
            </a:r>
            <a:r>
              <a:rPr lang="en-GB" b="1" dirty="0" err="1">
                <a:latin typeface="Times New Roman" pitchFamily="18" charset="0"/>
                <a:cs typeface="Times New Roman" pitchFamily="18" charset="0"/>
              </a:rPr>
              <a:t>i</a:t>
            </a:r>
            <a:r>
              <a:rPr lang="en-GB" b="1" dirty="0">
                <a:latin typeface="Times New Roman" pitchFamily="18" charset="0"/>
                <a:cs typeface="Times New Roman" pitchFamily="18" charset="0"/>
              </a:rPr>
              <a:t>++)</a:t>
            </a:r>
            <a:r>
              <a:rPr lang="en-GB" b="1" dirty="0" err="1">
                <a:latin typeface="Times New Roman" pitchFamily="18" charset="0"/>
                <a:cs typeface="Times New Roman" pitchFamily="18" charset="0"/>
              </a:rPr>
              <a:t>cout</a:t>
            </a:r>
            <a:r>
              <a:rPr lang="en-GB" b="1" dirty="0">
                <a:latin typeface="Times New Roman" pitchFamily="18" charset="0"/>
                <a:cs typeface="Times New Roman" pitchFamily="18" charset="0"/>
              </a:rPr>
              <a:t>&lt;&lt;</a:t>
            </a:r>
            <a:r>
              <a:rPr lang="en-GB" b="1" dirty="0" err="1">
                <a:latin typeface="Times New Roman" pitchFamily="18" charset="0"/>
                <a:cs typeface="Times New Roman" pitchFamily="18" charset="0"/>
              </a:rPr>
              <a:t>val</a:t>
            </a:r>
            <a:r>
              <a:rPr lang="en-GB" b="1" dirty="0">
                <a:latin typeface="Times New Roman" pitchFamily="18" charset="0"/>
                <a:cs typeface="Times New Roman" pitchFamily="18" charset="0"/>
              </a:rPr>
              <a:t>[</a:t>
            </a:r>
            <a:r>
              <a:rPr lang="en-GB" b="1" dirty="0" err="1">
                <a:latin typeface="Times New Roman" pitchFamily="18" charset="0"/>
                <a:cs typeface="Times New Roman" pitchFamily="18" charset="0"/>
              </a:rPr>
              <a:t>i</a:t>
            </a:r>
            <a:r>
              <a:rPr lang="en-GB" b="1" dirty="0">
                <a:latin typeface="Times New Roman" pitchFamily="18" charset="0"/>
                <a:cs typeface="Times New Roman" pitchFamily="18" charset="0"/>
              </a:rPr>
              <a:t>]&lt;&lt;” ″ ; </a:t>
            </a:r>
            <a:r>
              <a:rPr lang="en-GB" b="1" dirty="0" err="1">
                <a:latin typeface="Times New Roman" pitchFamily="18" charset="0"/>
                <a:cs typeface="Times New Roman" pitchFamily="18" charset="0"/>
              </a:rPr>
              <a:t>cout</a:t>
            </a:r>
            <a:r>
              <a:rPr lang="en-GB" b="1" dirty="0">
                <a:latin typeface="Times New Roman" pitchFamily="18" charset="0"/>
                <a:cs typeface="Times New Roman" pitchFamily="18" charset="0"/>
              </a:rPr>
              <a:t>&lt;&lt;″\n″ ;</a:t>
            </a:r>
            <a:endParaRPr lang="fr-FR" b="1" dirty="0">
              <a:latin typeface="Times New Roman" pitchFamily="18" charset="0"/>
              <a:cs typeface="Times New Roman" pitchFamily="18" charset="0"/>
            </a:endParaRPr>
          </a:p>
          <a:p>
            <a:pPr hangingPunct="0"/>
            <a:r>
              <a:rPr lang="fr-FR" b="1" dirty="0">
                <a:latin typeface="Times New Roman" pitchFamily="18" charset="0"/>
                <a:cs typeface="Times New Roman" pitchFamily="18" charset="0"/>
              </a:rPr>
              <a:t>}</a:t>
            </a:r>
          </a:p>
          <a:p>
            <a:pPr hangingPunct="0"/>
            <a:r>
              <a:rPr lang="fr-FR" b="1" dirty="0" err="1">
                <a:latin typeface="Times New Roman" pitchFamily="18" charset="0"/>
                <a:cs typeface="Times New Roman" pitchFamily="18" charset="0"/>
              </a:rPr>
              <a:t>int</a:t>
            </a:r>
            <a:r>
              <a:rPr lang="fr-FR" b="1" dirty="0">
                <a:latin typeface="Times New Roman" pitchFamily="18" charset="0"/>
                <a:cs typeface="Times New Roman" pitchFamily="18" charset="0"/>
              </a:rPr>
              <a:t> main()	</a:t>
            </a:r>
          </a:p>
          <a:p>
            <a:pPr hangingPunct="0"/>
            <a:r>
              <a:rPr lang="fr-FR" b="1" dirty="0">
                <a:latin typeface="Times New Roman" pitchFamily="18" charset="0"/>
                <a:cs typeface="Times New Roman" pitchFamily="18" charset="0"/>
              </a:rPr>
              <a:t>{ hasard suite1(5) ; suite1.affiche() ;</a:t>
            </a:r>
          </a:p>
          <a:p>
            <a:pPr hangingPunct="0"/>
            <a:r>
              <a:rPr lang="fr-FR" b="1" dirty="0">
                <a:latin typeface="Times New Roman" pitchFamily="18" charset="0"/>
                <a:cs typeface="Times New Roman" pitchFamily="18" charset="0"/>
              </a:rPr>
              <a:t>   hasard suite2(12) ; suite2.affiche() ; return 1;</a:t>
            </a:r>
          </a:p>
          <a:p>
            <a:pPr hangingPunct="0"/>
            <a:r>
              <a:rPr lang="fr-FR" b="1" dirty="0">
                <a:latin typeface="Times New Roman" pitchFamily="18" charset="0"/>
                <a:cs typeface="Times New Roman" pitchFamily="18" charset="0"/>
              </a:rPr>
              <a:t> }</a:t>
            </a:r>
          </a:p>
          <a:p>
            <a:pPr marL="0" marR="0" lvl="0" indent="0" algn="just" defTabSz="914400" rtl="0" eaLnBrk="1" fontAlgn="base" latinLnBrk="0" hangingPunct="1">
              <a:lnSpc>
                <a:spcPct val="100000"/>
              </a:lnSpc>
              <a:spcBef>
                <a:spcPct val="0"/>
              </a:spcBef>
              <a:spcAft>
                <a:spcPct val="0"/>
              </a:spcAft>
              <a:buClrTx/>
              <a:buSzTx/>
              <a:buFontTx/>
              <a:buNone/>
              <a:tabLst/>
            </a:pP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ChangeArrowheads="1"/>
          </p:cNvSpPr>
          <p:nvPr/>
        </p:nvSpPr>
        <p:spPr bwMode="auto">
          <a:xfrm>
            <a:off x="0" y="46279"/>
            <a:ext cx="9144000" cy="674030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449263" algn="just" defTabSz="914400" rtl="0" eaLnBrk="1" fontAlgn="base" latinLnBrk="0" hangingPunct="1">
              <a:lnSpc>
                <a:spcPct val="100000"/>
              </a:lnSpc>
              <a:spcBef>
                <a:spcPct val="0"/>
              </a:spcBef>
              <a:spcAft>
                <a:spcPct val="0"/>
              </a:spcAft>
              <a:buClrTx/>
              <a:buSzTx/>
              <a:buFontTx/>
              <a:buNone/>
              <a:tabLst/>
            </a:pPr>
            <a:r>
              <a:rPr kumimoji="0" lang="fr-FR" b="0" i="0" u="sng"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Chap</a:t>
            </a:r>
            <a:r>
              <a:rPr kumimoji="0" lang="fr-FR" b="0" i="0" u="sng"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II : INCOMPATIBILITES DE C++ AVEC LE C ANSI</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449263" algn="just" defTabSz="914400" rtl="0" eaLnBrk="0" fontAlgn="base" latinLnBrk="0" hangingPunct="0">
              <a:lnSpc>
                <a:spcPct val="100000"/>
              </a:lnSpc>
              <a:spcBef>
                <a:spcPct val="0"/>
              </a:spcBef>
              <a:spcAft>
                <a:spcPct val="0"/>
              </a:spcAft>
              <a:buClrTx/>
              <a:buSzTx/>
              <a:buFontTx/>
              <a:buNone/>
              <a:tabLst/>
            </a:pP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C++</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est une extension de </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C</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t>
            </a:r>
            <a:r>
              <a:rPr kumimoji="0" lang="fr-FR" b="0" i="0" u="none" strike="noStrike" cap="none" normalizeH="0" dirty="0">
                <a:ln>
                  <a:noFill/>
                </a:ln>
                <a:solidFill>
                  <a:schemeClr val="tx1"/>
                </a:solidFill>
                <a:effectLst/>
                <a:latin typeface="Times New Roman" pitchFamily="18" charset="0"/>
                <a:ea typeface="Times New Roman" pitchFamily="18" charset="0"/>
                <a:cs typeface="Times New Roman" pitchFamily="18" charset="0"/>
              </a:rPr>
              <a:t> mais</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un certain nombre d’incompatibilités ont subsisté.</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449263" algn="just" defTabSz="914400" rtl="0" eaLnBrk="0" fontAlgn="base" latinLnBrk="0" hangingPunct="0">
              <a:lnSpc>
                <a:spcPct val="100000"/>
              </a:lnSpc>
              <a:spcBef>
                <a:spcPct val="0"/>
              </a:spcBef>
              <a:spcAft>
                <a:spcPct val="0"/>
              </a:spcAft>
              <a:buClrTx/>
              <a:buSzTx/>
              <a:buFontTx/>
              <a:buNone/>
              <a:tabLst/>
            </a:pPr>
            <a:endPar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endParaRPr>
          </a:p>
          <a:p>
            <a:pPr marL="0" marR="0" lvl="0" indent="449263" algn="just" defTabSz="914400" rtl="0" eaLnBrk="0" fontAlgn="base" latinLnBrk="0" hangingPunct="0">
              <a:lnSpc>
                <a:spcPct val="100000"/>
              </a:lnSpc>
              <a:spcBef>
                <a:spcPct val="0"/>
              </a:spcBef>
              <a:spcAft>
                <a:spcPct val="0"/>
              </a:spcAft>
              <a:buClrTx/>
              <a:buSzTx/>
              <a:buFontTx/>
              <a:buNone/>
              <a:tabLst/>
            </a:pP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2.1. </a:t>
            </a:r>
            <a:r>
              <a:rPr lang="fr-FR" b="1" dirty="0">
                <a:latin typeface="Times New Roman" pitchFamily="18" charset="0"/>
                <a:ea typeface="Times New Roman" pitchFamily="18" charset="0"/>
                <a:cs typeface="Times New Roman" pitchFamily="18" charset="0"/>
              </a:rPr>
              <a:t>Q</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ualificatif CONST</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449263" algn="just" defTabSz="914400" rtl="0" eaLnBrk="0" fontAlgn="base" latinLnBrk="0" hangingPunct="0">
              <a:lnSpc>
                <a:spcPct val="100000"/>
              </a:lnSpc>
              <a:spcBef>
                <a:spcPct val="0"/>
              </a:spcBef>
              <a:spcAft>
                <a:spcPct val="0"/>
              </a:spcAft>
              <a:buClrTx/>
              <a:buSzTx/>
              <a:buFontTx/>
              <a:buNone/>
              <a:tabLst/>
            </a:pP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Il permet de spécifier un symbole dont la valeur ne doit pas changer</a:t>
            </a:r>
            <a:r>
              <a:rPr kumimoji="0" lang="fr-FR" b="0" i="0" u="none" strike="noStrike" cap="none" normalizeH="0" dirty="0">
                <a:ln>
                  <a:noFill/>
                </a:ln>
                <a:solidFill>
                  <a:schemeClr val="tx1"/>
                </a:solidFill>
                <a:effectLst/>
                <a:latin typeface="Times New Roman" pitchFamily="18" charset="0"/>
                <a:ea typeface="Times New Roman" pitchFamily="18" charset="0"/>
                <a:cs typeface="Times New Roman" pitchFamily="18" charset="0"/>
              </a:rPr>
              <a:t> </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en </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C</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t>
            </a:r>
          </a:p>
          <a:p>
            <a:pPr marL="0" marR="0" lvl="0" indent="449263" algn="just" defTabSz="914400" rtl="0" eaLnBrk="0" fontAlgn="base" latinLnBrk="0" hangingPunct="0">
              <a:lnSpc>
                <a:spcPct val="100000"/>
              </a:lnSpc>
              <a:spcBef>
                <a:spcPct val="0"/>
              </a:spcBef>
              <a:spcAft>
                <a:spcPct val="0"/>
              </a:spcAft>
              <a:buClrTx/>
              <a:buSzTx/>
              <a:buFontTx/>
              <a:buNone/>
              <a:tabLst/>
            </a:pPr>
            <a:r>
              <a:rPr lang="fr-FR" dirty="0">
                <a:latin typeface="Times New Roman" pitchFamily="18" charset="0"/>
                <a:ea typeface="Times New Roman" pitchFamily="18" charset="0"/>
                <a:cs typeface="Times New Roman" pitchFamily="18" charset="0"/>
              </a:rPr>
              <a:t>E</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n </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C++</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un certain nombre de différences apparaissent</a:t>
            </a:r>
            <a:r>
              <a:rPr kumimoji="0" lang="fr-FR" b="0" i="0" u="none" strike="noStrike" cap="none" normalizeH="0" dirty="0">
                <a:ln>
                  <a:noFill/>
                </a:ln>
                <a:solidFill>
                  <a:schemeClr val="tx1"/>
                </a:solidFill>
                <a:effectLst/>
                <a:latin typeface="Times New Roman" pitchFamily="18" charset="0"/>
                <a:ea typeface="Times New Roman" pitchFamily="18" charset="0"/>
                <a:cs typeface="Times New Roman" pitchFamily="18" charset="0"/>
              </a:rPr>
              <a:t> (</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portée</a:t>
            </a:r>
            <a:r>
              <a:rPr kumimoji="0" lang="fr-FR" b="0" i="0" u="none" strike="noStrike" cap="none" normalizeH="0" dirty="0">
                <a:ln>
                  <a:noFill/>
                </a:ln>
                <a:solidFill>
                  <a:schemeClr val="tx1"/>
                </a:solidFill>
                <a:effectLst/>
                <a:latin typeface="Times New Roman" pitchFamily="18" charset="0"/>
                <a:ea typeface="Times New Roman" pitchFamily="18" charset="0"/>
                <a:cs typeface="Times New Roman" pitchFamily="18" charset="0"/>
              </a:rPr>
              <a:t> et</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utilisation dans une expression).</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449263" algn="just" defTabSz="914400" rtl="0" eaLnBrk="0" fontAlgn="base" latinLnBrk="0" hangingPunct="0">
              <a:lnSpc>
                <a:spcPct val="100000"/>
              </a:lnSpc>
              <a:spcBef>
                <a:spcPct val="0"/>
              </a:spcBef>
              <a:spcAft>
                <a:spcPct val="0"/>
              </a:spcAft>
              <a:buClrTx/>
              <a:buSzTx/>
              <a:buFontTx/>
              <a:buNone/>
              <a:tabLst/>
            </a:pPr>
            <a:r>
              <a:rPr kumimoji="0" lang="fr-FR" b="1"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 Portée</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 lorsque </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CONST</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s’applique à une variable globale, </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C++</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limite la portée du symbole au fichier source concerné.  </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C</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ne faisait pas cette limitation. </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449263" algn="just" defTabSz="914400" rtl="0" eaLnBrk="0" fontAlgn="base" latinLnBrk="0" hangingPunct="0">
              <a:lnSpc>
                <a:spcPct val="100000"/>
              </a:lnSpc>
              <a:spcBef>
                <a:spcPct val="0"/>
              </a:spcBef>
              <a:spcAft>
                <a:spcPct val="0"/>
              </a:spcAft>
              <a:buClrTx/>
              <a:buSzTx/>
              <a:buFontTx/>
              <a:buNone/>
              <a:tabLst/>
            </a:pP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Exemple :	</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449263" algn="just" defTabSz="914400" rtl="0" eaLnBrk="0" fontAlgn="base" latinLnBrk="0" hangingPunct="0">
              <a:lnSpc>
                <a:spcPct val="100000"/>
              </a:lnSpc>
              <a:spcBef>
                <a:spcPct val="0"/>
              </a:spcBef>
              <a:spcAft>
                <a:spcPct val="0"/>
              </a:spcAft>
              <a:buClrTx/>
              <a:buSzTx/>
              <a:buFontTx/>
              <a:buNone/>
              <a:tabLst/>
            </a:pP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En </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C</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on procède de cette façon :</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449263" algn="just" defTabSz="914400" rtl="0" eaLnBrk="0" fontAlgn="base" latinLnBrk="0" hangingPunct="0">
              <a:lnSpc>
                <a:spcPct val="100000"/>
              </a:lnSpc>
              <a:spcBef>
                <a:spcPct val="0"/>
              </a:spcBef>
              <a:spcAft>
                <a:spcPct val="0"/>
              </a:spcAft>
              <a:buClrTx/>
              <a:buSzTx/>
              <a:buFontTx/>
              <a:buNone/>
              <a:tabLst/>
            </a:pP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define</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N 8	#</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define</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N 3</a:t>
            </a:r>
            <a:endParaRPr kumimoji="0" lang="fr-FR" b="1"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449263" algn="just" defTabSz="914400" rtl="0" eaLnBrk="0" fontAlgn="base" latinLnBrk="0" hangingPunct="0">
              <a:lnSpc>
                <a:spcPct val="100000"/>
              </a:lnSpc>
              <a:spcBef>
                <a:spcPct val="0"/>
              </a:spcBef>
              <a:spcAft>
                <a:spcPct val="0"/>
              </a:spcAft>
              <a:buClrTx/>
              <a:buSzTx/>
              <a:buFontTx/>
              <a:buNone/>
              <a:tabLst/>
            </a:pP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		….</a:t>
            </a:r>
            <a:endParaRPr kumimoji="0" lang="fr-FR" b="1"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449263" algn="just" defTabSz="914400" rtl="0" eaLnBrk="0" fontAlgn="base" latinLnBrk="0" hangingPunct="0">
              <a:lnSpc>
                <a:spcPct val="100000"/>
              </a:lnSpc>
              <a:spcBef>
                <a:spcPct val="0"/>
              </a:spcBef>
              <a:spcAft>
                <a:spcPct val="0"/>
              </a:spcAft>
              <a:buClrTx/>
              <a:buSzTx/>
              <a:buFontTx/>
              <a:buNone/>
              <a:tabLst/>
            </a:pP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Fichier 1		fichier 2</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449263" algn="just" defTabSz="914400" rtl="0" eaLnBrk="0" fontAlgn="base" latinLnBrk="0" hangingPunct="0">
              <a:lnSpc>
                <a:spcPct val="100000"/>
              </a:lnSpc>
              <a:spcBef>
                <a:spcPct val="0"/>
              </a:spcBef>
              <a:spcAft>
                <a:spcPct val="0"/>
              </a:spcAft>
              <a:buClrTx/>
              <a:buSzTx/>
              <a:buFontTx/>
              <a:buNone/>
              <a:tabLst/>
            </a:pP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En </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C++</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on écrit :</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449263" algn="just" defTabSz="914400" rtl="0" eaLnBrk="0" fontAlgn="base" latinLnBrk="0" hangingPunct="0">
              <a:lnSpc>
                <a:spcPct val="100000"/>
              </a:lnSpc>
              <a:spcBef>
                <a:spcPct val="0"/>
              </a:spcBef>
              <a:spcAft>
                <a:spcPct val="0"/>
              </a:spcAft>
              <a:buClrTx/>
              <a:buSzTx/>
              <a:buFontTx/>
              <a:buNone/>
              <a:tabLst/>
            </a:pP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int</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const</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N(8)		</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int</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const</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N(3)</a:t>
            </a:r>
            <a:endParaRPr kumimoji="0" lang="fr-FR" b="1"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449263" algn="just" defTabSz="914400" rtl="0" eaLnBrk="0" fontAlgn="base" latinLnBrk="0" hangingPunct="0">
              <a:lnSpc>
                <a:spcPct val="100000"/>
              </a:lnSpc>
              <a:spcBef>
                <a:spcPct val="0"/>
              </a:spcBef>
              <a:spcAft>
                <a:spcPct val="0"/>
              </a:spcAft>
              <a:buClrTx/>
              <a:buSzTx/>
              <a:buFontTx/>
              <a:buNone/>
              <a:tabLst/>
            </a:pP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		...</a:t>
            </a:r>
            <a:endParaRPr kumimoji="0" lang="fr-FR" b="1"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449263" algn="just" defTabSz="914400" rtl="0" eaLnBrk="0" fontAlgn="base" latinLnBrk="0" hangingPunct="0">
              <a:lnSpc>
                <a:spcPct val="100000"/>
              </a:lnSpc>
              <a:spcBef>
                <a:spcPct val="0"/>
              </a:spcBef>
              <a:spcAft>
                <a:spcPct val="0"/>
              </a:spcAft>
              <a:buClrTx/>
              <a:buSzTx/>
              <a:buFontTx/>
              <a:buNone/>
              <a:tabLst/>
            </a:pP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fichier 1		fichier 2</a:t>
            </a:r>
          </a:p>
          <a:p>
            <a:pPr marL="0" marR="0" lvl="0" indent="449263" algn="just" defTabSz="914400" rtl="0" eaLnBrk="0" fontAlgn="base" latinLnBrk="0" hangingPunct="0">
              <a:lnSpc>
                <a:spcPct val="100000"/>
              </a:lnSpc>
              <a:spcBef>
                <a:spcPct val="0"/>
              </a:spcBef>
              <a:spcAft>
                <a:spcPct val="0"/>
              </a:spcAft>
              <a:buClrTx/>
              <a:buSzTx/>
              <a:buFontTx/>
              <a:buNone/>
              <a:tabLst/>
            </a:pPr>
            <a:r>
              <a:rPr kumimoji="0" lang="fr-FR" b="1"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b) Utilisation dans une expression</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 la valeur d’une expression constante est calculée lors de la compilation. Ainsi, avec : </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int</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const</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p=3 ;</a:t>
            </a:r>
            <a:endParaRPr lang="fr-FR" b="1" dirty="0">
              <a:latin typeface="Times New Roman" pitchFamily="18" charset="0"/>
              <a:ea typeface="Times New Roman" pitchFamily="18" charset="0"/>
              <a:cs typeface="Times New Roman" pitchFamily="18" charset="0"/>
            </a:endParaRPr>
          </a:p>
          <a:p>
            <a:pPr marL="0" marR="0" lvl="0" indent="449263" algn="just" defTabSz="914400" rtl="0" eaLnBrk="0" fontAlgn="base" latinLnBrk="0" hangingPunct="0">
              <a:lnSpc>
                <a:spcPct val="100000"/>
              </a:lnSpc>
              <a:spcBef>
                <a:spcPct val="0"/>
              </a:spcBef>
              <a:spcAft>
                <a:spcPct val="0"/>
              </a:spcAft>
              <a:buClrTx/>
              <a:buSzTx/>
              <a:buFontTx/>
              <a:buNone/>
              <a:tabLst/>
            </a:pP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2*p*5</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n’est pas une expression constante en </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C</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Mais </a:t>
            </a:r>
            <a:r>
              <a:rPr lang="fr-FR" dirty="0">
                <a:latin typeface="Times New Roman" pitchFamily="18" charset="0"/>
                <a:ea typeface="Times New Roman" pitchFamily="18" charset="0"/>
                <a:cs typeface="Times New Roman" pitchFamily="18" charset="0"/>
              </a:rPr>
              <a:t>c’</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est une expression constante en </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C++</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Exemple :</a:t>
            </a:r>
            <a:r>
              <a:rPr kumimoji="0" lang="fr-FR" b="0" i="0" u="none" strike="noStrike" cap="none" normalizeH="0" dirty="0">
                <a:ln>
                  <a:noFill/>
                </a:ln>
                <a:solidFill>
                  <a:schemeClr val="tx1"/>
                </a:solidFill>
                <a:effectLst/>
                <a:latin typeface="Times New Roman" pitchFamily="18" charset="0"/>
                <a:ea typeface="Times New Roman" pitchFamily="18" charset="0"/>
                <a:cs typeface="Times New Roman" pitchFamily="18" charset="0"/>
              </a:rPr>
              <a:t> </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int</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const</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nel</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=15; 	</a:t>
            </a:r>
          </a:p>
          <a:p>
            <a:pPr marL="0" marR="0" lvl="0" indent="449263" algn="just" defTabSz="914400" rtl="0" eaLnBrk="0" fontAlgn="base" latinLnBrk="0" hangingPunct="0">
              <a:lnSpc>
                <a:spcPct val="100000"/>
              </a:lnSpc>
              <a:spcBef>
                <a:spcPct val="0"/>
              </a:spcBef>
              <a:spcAft>
                <a:spcPct val="0"/>
              </a:spcAft>
              <a:buClrTx/>
              <a:buSzTx/>
              <a:buFontTx/>
              <a:buNone/>
              <a:tabLst/>
            </a:pPr>
            <a:r>
              <a:rPr lang="fr-FR" b="1" dirty="0">
                <a:latin typeface="Times New Roman" pitchFamily="18" charset="0"/>
                <a:ea typeface="Times New Roman" pitchFamily="18" charset="0"/>
                <a:cs typeface="Times New Roman" pitchFamily="18" charset="0"/>
              </a:rPr>
              <a:t>           </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t>
            </a:r>
            <a:endParaRPr kumimoji="0" lang="fr-FR" b="1"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449263" algn="just" defTabSz="914400" rtl="0" eaLnBrk="0" fontAlgn="base" latinLnBrk="0" hangingPunct="0">
              <a:lnSpc>
                <a:spcPct val="100000"/>
              </a:lnSpc>
              <a:spcBef>
                <a:spcPct val="0"/>
              </a:spcBef>
              <a:spcAft>
                <a:spcPct val="0"/>
              </a:spcAft>
              <a:buClrTx/>
              <a:buSzTx/>
              <a:buFontTx/>
              <a:buNone/>
              <a:tabLst/>
            </a:pP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double t1[ </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nel</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+ 1 ], t2[ </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nel</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+ 2 ]; //</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acceptées en </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C++</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mais refusées en </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C</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fr-FR" b="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define</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p:txBody>
      </p:sp>
      <p:sp>
        <p:nvSpPr>
          <p:cNvPr id="3" name="Espace réservé du numéro de diapositive 2"/>
          <p:cNvSpPr>
            <a:spLocks noGrp="1"/>
          </p:cNvSpPr>
          <p:nvPr>
            <p:ph type="sldNum" sz="quarter" idx="12"/>
          </p:nvPr>
        </p:nvSpPr>
        <p:spPr/>
        <p:txBody>
          <a:bodyPr/>
          <a:lstStyle/>
          <a:p>
            <a:fld id="{6E8258A7-CA86-481B-9088-7761BD1AC277}" type="slidenum">
              <a:rPr lang="fr-FR" smtClean="0"/>
              <a:pPr/>
              <a:t>4</a:t>
            </a:fld>
            <a:endParaRPr lang="fr-F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6E8258A7-CA86-481B-9088-7761BD1AC277}" type="slidenum">
              <a:rPr lang="fr-FR" smtClean="0"/>
              <a:pPr/>
              <a:t>40</a:t>
            </a:fld>
            <a:endParaRPr lang="fr-FR"/>
          </a:p>
        </p:txBody>
      </p:sp>
      <p:sp>
        <p:nvSpPr>
          <p:cNvPr id="37889" name="Rectangle 1"/>
          <p:cNvSpPr>
            <a:spLocks noChangeArrowheads="1"/>
          </p:cNvSpPr>
          <p:nvPr/>
        </p:nvSpPr>
        <p:spPr bwMode="auto">
          <a:xfrm>
            <a:off x="0" y="149625"/>
            <a:ext cx="9144000" cy="674030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fr-FR" sz="16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En pratique, on préférera disposer d’une classe dans laquelle le nombre de valeurs peut-être fourni en argument du constructeur. Dans ce cas, il est préférable que l’espace soit alloué dynamiquement au lieu d’être </a:t>
            </a:r>
            <a:r>
              <a:rPr kumimoji="0" lang="fr-FR" sz="1600" b="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surdimentionné</a:t>
            </a:r>
            <a:r>
              <a:rPr kumimoji="0" lang="fr-FR" sz="16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Cette allocation dynamique est effectuée par le </a:t>
            </a:r>
            <a:r>
              <a:rPr kumimoji="0" lang="fr-FR" sz="1600" b="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constucteur</a:t>
            </a:r>
            <a:r>
              <a:rPr kumimoji="0" lang="fr-FR" sz="16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lui-même.</a:t>
            </a:r>
          </a:p>
          <a:p>
            <a:pPr hangingPunct="0"/>
            <a:r>
              <a:rPr lang="en-GB" sz="1600" b="1" dirty="0">
                <a:latin typeface="Times New Roman" pitchFamily="18" charset="0"/>
                <a:cs typeface="Times New Roman" pitchFamily="18" charset="0"/>
              </a:rPr>
              <a:t>#include&lt;</a:t>
            </a:r>
            <a:r>
              <a:rPr lang="en-GB" sz="1600" b="1" dirty="0" err="1">
                <a:latin typeface="Times New Roman" pitchFamily="18" charset="0"/>
                <a:cs typeface="Times New Roman" pitchFamily="18" charset="0"/>
              </a:rPr>
              <a:t>iostream</a:t>
            </a:r>
            <a:r>
              <a:rPr lang="en-GB" sz="1600" b="1" dirty="0">
                <a:latin typeface="Times New Roman" pitchFamily="18" charset="0"/>
                <a:cs typeface="Times New Roman" pitchFamily="18" charset="0"/>
              </a:rPr>
              <a:t>&gt;</a:t>
            </a:r>
            <a:endParaRPr lang="fr-FR" sz="1600" b="1" dirty="0">
              <a:latin typeface="Times New Roman" pitchFamily="18" charset="0"/>
              <a:cs typeface="Times New Roman" pitchFamily="18" charset="0"/>
            </a:endParaRPr>
          </a:p>
          <a:p>
            <a:pPr hangingPunct="0"/>
            <a:r>
              <a:rPr lang="en-GB" sz="1600" b="1" dirty="0">
                <a:latin typeface="Times New Roman" pitchFamily="18" charset="0"/>
                <a:cs typeface="Times New Roman" pitchFamily="18" charset="0"/>
              </a:rPr>
              <a:t>#include&lt;</a:t>
            </a:r>
            <a:r>
              <a:rPr lang="en-GB" sz="1600" b="1" dirty="0" err="1">
                <a:latin typeface="Times New Roman" pitchFamily="18" charset="0"/>
                <a:cs typeface="Times New Roman" pitchFamily="18" charset="0"/>
              </a:rPr>
              <a:t>stdlib</a:t>
            </a:r>
            <a:r>
              <a:rPr lang="en-GB" sz="1600" b="1" dirty="0">
                <a:latin typeface="Times New Roman" pitchFamily="18" charset="0"/>
                <a:cs typeface="Times New Roman" pitchFamily="18" charset="0"/>
              </a:rPr>
              <a:t>&gt;</a:t>
            </a:r>
          </a:p>
          <a:p>
            <a:pPr hangingPunct="0"/>
            <a:r>
              <a:rPr lang="en-GB" sz="1600" b="1" dirty="0">
                <a:latin typeface="Times New Roman" pitchFamily="18" charset="0"/>
                <a:cs typeface="Times New Roman" pitchFamily="18" charset="0"/>
              </a:rPr>
              <a:t>using namespace std;</a:t>
            </a:r>
            <a:endParaRPr lang="fr-FR" sz="1600" b="1" dirty="0">
              <a:latin typeface="Times New Roman" pitchFamily="18" charset="0"/>
              <a:cs typeface="Times New Roman" pitchFamily="18" charset="0"/>
            </a:endParaRPr>
          </a:p>
          <a:p>
            <a:pPr hangingPunct="0"/>
            <a:r>
              <a:rPr lang="en-GB" sz="1600" b="1" dirty="0">
                <a:latin typeface="Times New Roman" pitchFamily="18" charset="0"/>
                <a:cs typeface="Times New Roman" pitchFamily="18" charset="0"/>
              </a:rPr>
              <a:t>class </a:t>
            </a:r>
            <a:r>
              <a:rPr lang="en-GB" sz="1600" b="1" dirty="0" err="1">
                <a:latin typeface="Times New Roman" pitchFamily="18" charset="0"/>
                <a:cs typeface="Times New Roman" pitchFamily="18" charset="0"/>
              </a:rPr>
              <a:t>hasard</a:t>
            </a:r>
            <a:endParaRPr lang="fr-FR" sz="1600" b="1" dirty="0">
              <a:latin typeface="Times New Roman" pitchFamily="18" charset="0"/>
              <a:cs typeface="Times New Roman" pitchFamily="18" charset="0"/>
            </a:endParaRPr>
          </a:p>
          <a:p>
            <a:pPr hangingPunct="0"/>
            <a:r>
              <a:rPr lang="en-GB" sz="1600" b="1" dirty="0">
                <a:latin typeface="Times New Roman" pitchFamily="18" charset="0"/>
                <a:cs typeface="Times New Roman" pitchFamily="18" charset="0"/>
              </a:rPr>
              <a:t>{  </a:t>
            </a:r>
            <a:r>
              <a:rPr lang="en-GB" sz="1600" b="1" dirty="0" err="1">
                <a:latin typeface="Times New Roman" pitchFamily="18" charset="0"/>
                <a:cs typeface="Times New Roman" pitchFamily="18" charset="0"/>
              </a:rPr>
              <a:t>int</a:t>
            </a:r>
            <a:r>
              <a:rPr lang="en-GB" sz="1600" b="1" dirty="0">
                <a:latin typeface="Times New Roman" pitchFamily="18" charset="0"/>
                <a:cs typeface="Times New Roman" pitchFamily="18" charset="0"/>
              </a:rPr>
              <a:t> </a:t>
            </a:r>
            <a:r>
              <a:rPr lang="en-GB" sz="1600" b="1" dirty="0" err="1">
                <a:latin typeface="Times New Roman" pitchFamily="18" charset="0"/>
                <a:cs typeface="Times New Roman" pitchFamily="18" charset="0"/>
              </a:rPr>
              <a:t>nbval</a:t>
            </a:r>
            <a:r>
              <a:rPr lang="en-GB" sz="1600" b="1" dirty="0">
                <a:latin typeface="Times New Roman" pitchFamily="18" charset="0"/>
                <a:cs typeface="Times New Roman" pitchFamily="18" charset="0"/>
              </a:rPr>
              <a:t> ; </a:t>
            </a:r>
            <a:r>
              <a:rPr lang="en-GB" sz="1600" b="1" dirty="0" err="1">
                <a:latin typeface="Times New Roman" pitchFamily="18" charset="0"/>
                <a:cs typeface="Times New Roman" pitchFamily="18" charset="0"/>
              </a:rPr>
              <a:t>int</a:t>
            </a:r>
            <a:r>
              <a:rPr lang="en-GB" sz="1600" b="1" dirty="0">
                <a:latin typeface="Times New Roman" pitchFamily="18" charset="0"/>
                <a:cs typeface="Times New Roman" pitchFamily="18" charset="0"/>
              </a:rPr>
              <a:t> * </a:t>
            </a:r>
            <a:r>
              <a:rPr lang="en-GB" sz="1600" b="1" dirty="0" err="1">
                <a:latin typeface="Times New Roman" pitchFamily="18" charset="0"/>
                <a:cs typeface="Times New Roman" pitchFamily="18" charset="0"/>
              </a:rPr>
              <a:t>val</a:t>
            </a:r>
            <a:r>
              <a:rPr lang="en-GB" sz="1600" b="1" dirty="0">
                <a:latin typeface="Times New Roman" pitchFamily="18" charset="0"/>
                <a:cs typeface="Times New Roman" pitchFamily="18" charset="0"/>
              </a:rPr>
              <a:t>;</a:t>
            </a:r>
            <a:endParaRPr lang="fr-FR" sz="1600" b="1" dirty="0">
              <a:latin typeface="Times New Roman" pitchFamily="18" charset="0"/>
              <a:cs typeface="Times New Roman" pitchFamily="18" charset="0"/>
            </a:endParaRPr>
          </a:p>
          <a:p>
            <a:pPr hangingPunct="0"/>
            <a:r>
              <a:rPr lang="en-GB" sz="1600" b="1" dirty="0">
                <a:latin typeface="Times New Roman" pitchFamily="18" charset="0"/>
                <a:cs typeface="Times New Roman" pitchFamily="18" charset="0"/>
              </a:rPr>
              <a:t>    public: </a:t>
            </a:r>
            <a:r>
              <a:rPr lang="en-GB" sz="1600" b="1" dirty="0" err="1">
                <a:latin typeface="Times New Roman" pitchFamily="18" charset="0"/>
                <a:cs typeface="Times New Roman" pitchFamily="18" charset="0"/>
              </a:rPr>
              <a:t>hasard</a:t>
            </a:r>
            <a:r>
              <a:rPr lang="en-GB" sz="1600" b="1" dirty="0">
                <a:latin typeface="Times New Roman" pitchFamily="18" charset="0"/>
                <a:cs typeface="Times New Roman" pitchFamily="18" charset="0"/>
              </a:rPr>
              <a:t>(</a:t>
            </a:r>
            <a:r>
              <a:rPr lang="en-GB" sz="1600" b="1" dirty="0" err="1">
                <a:latin typeface="Times New Roman" pitchFamily="18" charset="0"/>
                <a:cs typeface="Times New Roman" pitchFamily="18" charset="0"/>
              </a:rPr>
              <a:t>int</a:t>
            </a:r>
            <a:r>
              <a:rPr lang="en-GB" sz="1600" b="1" dirty="0">
                <a:latin typeface="Times New Roman" pitchFamily="18" charset="0"/>
                <a:cs typeface="Times New Roman" pitchFamily="18" charset="0"/>
              </a:rPr>
              <a:t>, </a:t>
            </a:r>
            <a:r>
              <a:rPr lang="en-GB" sz="1600" b="1" dirty="0" err="1">
                <a:latin typeface="Times New Roman" pitchFamily="18" charset="0"/>
                <a:cs typeface="Times New Roman" pitchFamily="18" charset="0"/>
              </a:rPr>
              <a:t>int</a:t>
            </a:r>
            <a:r>
              <a:rPr lang="en-GB" sz="1600" b="1" dirty="0">
                <a:latin typeface="Times New Roman" pitchFamily="18" charset="0"/>
                <a:cs typeface="Times New Roman" pitchFamily="18" charset="0"/>
              </a:rPr>
              <a:t>) ;</a:t>
            </a:r>
            <a:endParaRPr lang="fr-FR" sz="1600" b="1" dirty="0">
              <a:latin typeface="Times New Roman" pitchFamily="18" charset="0"/>
              <a:cs typeface="Times New Roman" pitchFamily="18" charset="0"/>
            </a:endParaRPr>
          </a:p>
          <a:p>
            <a:pPr hangingPunct="0"/>
            <a:r>
              <a:rPr lang="en-GB" sz="1600" b="1" dirty="0">
                <a:latin typeface="Times New Roman" pitchFamily="18" charset="0"/>
                <a:cs typeface="Times New Roman" pitchFamily="18" charset="0"/>
              </a:rPr>
              <a:t>	  ~</a:t>
            </a:r>
            <a:r>
              <a:rPr lang="en-GB" sz="1600" b="1" dirty="0" err="1">
                <a:latin typeface="Times New Roman" pitchFamily="18" charset="0"/>
                <a:cs typeface="Times New Roman" pitchFamily="18" charset="0"/>
              </a:rPr>
              <a:t>hasard</a:t>
            </a:r>
            <a:r>
              <a:rPr lang="en-GB" sz="1600" b="1" dirty="0">
                <a:latin typeface="Times New Roman" pitchFamily="18" charset="0"/>
                <a:cs typeface="Times New Roman" pitchFamily="18" charset="0"/>
              </a:rPr>
              <a:t>() ; </a:t>
            </a:r>
            <a:endParaRPr lang="fr-FR" sz="1600" b="1" dirty="0">
              <a:latin typeface="Times New Roman" pitchFamily="18" charset="0"/>
              <a:cs typeface="Times New Roman" pitchFamily="18" charset="0"/>
            </a:endParaRPr>
          </a:p>
          <a:p>
            <a:pPr hangingPunct="0"/>
            <a:r>
              <a:rPr lang="en-GB" sz="1600" b="1" dirty="0">
                <a:latin typeface="Times New Roman" pitchFamily="18" charset="0"/>
                <a:cs typeface="Times New Roman" pitchFamily="18" charset="0"/>
              </a:rPr>
              <a:t>	  void </a:t>
            </a:r>
            <a:r>
              <a:rPr lang="en-GB" sz="1600" b="1" dirty="0" err="1">
                <a:latin typeface="Times New Roman" pitchFamily="18" charset="0"/>
                <a:cs typeface="Times New Roman" pitchFamily="18" charset="0"/>
              </a:rPr>
              <a:t>affiche</a:t>
            </a:r>
            <a:r>
              <a:rPr lang="en-GB" sz="1600" b="1" dirty="0">
                <a:latin typeface="Times New Roman" pitchFamily="18" charset="0"/>
                <a:cs typeface="Times New Roman" pitchFamily="18" charset="0"/>
              </a:rPr>
              <a:t>() ;</a:t>
            </a:r>
            <a:endParaRPr lang="fr-FR" sz="1600" b="1" dirty="0">
              <a:latin typeface="Times New Roman" pitchFamily="18" charset="0"/>
              <a:cs typeface="Times New Roman" pitchFamily="18" charset="0"/>
            </a:endParaRPr>
          </a:p>
          <a:p>
            <a:pPr hangingPunct="0"/>
            <a:r>
              <a:rPr lang="en-GB" sz="1600" b="1" dirty="0">
                <a:latin typeface="Times New Roman" pitchFamily="18" charset="0"/>
                <a:cs typeface="Times New Roman" pitchFamily="18" charset="0"/>
              </a:rPr>
              <a:t>} ;</a:t>
            </a:r>
            <a:endParaRPr lang="fr-FR" sz="1600" b="1" dirty="0">
              <a:latin typeface="Times New Roman" pitchFamily="18" charset="0"/>
              <a:cs typeface="Times New Roman" pitchFamily="18" charset="0"/>
            </a:endParaRPr>
          </a:p>
          <a:p>
            <a:pPr hangingPunct="0"/>
            <a:r>
              <a:rPr lang="en-GB" sz="1600" b="1" dirty="0" err="1">
                <a:latin typeface="Times New Roman" pitchFamily="18" charset="0"/>
                <a:cs typeface="Times New Roman" pitchFamily="18" charset="0"/>
              </a:rPr>
              <a:t>hasard</a:t>
            </a:r>
            <a:r>
              <a:rPr lang="en-GB" sz="1600" b="1" dirty="0">
                <a:latin typeface="Times New Roman" pitchFamily="18" charset="0"/>
                <a:cs typeface="Times New Roman" pitchFamily="18" charset="0"/>
              </a:rPr>
              <a:t> :: </a:t>
            </a:r>
            <a:r>
              <a:rPr lang="en-GB" sz="1600" b="1" dirty="0" err="1">
                <a:latin typeface="Times New Roman" pitchFamily="18" charset="0"/>
                <a:cs typeface="Times New Roman" pitchFamily="18" charset="0"/>
              </a:rPr>
              <a:t>hasard</a:t>
            </a:r>
            <a:r>
              <a:rPr lang="en-GB" sz="1600" b="1" dirty="0">
                <a:latin typeface="Times New Roman" pitchFamily="18" charset="0"/>
                <a:cs typeface="Times New Roman" pitchFamily="18" charset="0"/>
              </a:rPr>
              <a:t>(</a:t>
            </a:r>
            <a:r>
              <a:rPr lang="en-GB" sz="1600" b="1" dirty="0" err="1">
                <a:latin typeface="Times New Roman" pitchFamily="18" charset="0"/>
                <a:cs typeface="Times New Roman" pitchFamily="18" charset="0"/>
              </a:rPr>
              <a:t>int</a:t>
            </a:r>
            <a:r>
              <a:rPr lang="en-GB" sz="1600" b="1" dirty="0">
                <a:latin typeface="Times New Roman" pitchFamily="18" charset="0"/>
                <a:cs typeface="Times New Roman" pitchFamily="18" charset="0"/>
              </a:rPr>
              <a:t> </a:t>
            </a:r>
            <a:r>
              <a:rPr lang="en-GB" sz="1600" b="1" dirty="0" err="1">
                <a:latin typeface="Times New Roman" pitchFamily="18" charset="0"/>
                <a:cs typeface="Times New Roman" pitchFamily="18" charset="0"/>
              </a:rPr>
              <a:t>nb</a:t>
            </a:r>
            <a:r>
              <a:rPr lang="en-GB" sz="1600" b="1" dirty="0">
                <a:latin typeface="Times New Roman" pitchFamily="18" charset="0"/>
                <a:cs typeface="Times New Roman" pitchFamily="18" charset="0"/>
              </a:rPr>
              <a:t>, </a:t>
            </a:r>
            <a:r>
              <a:rPr lang="en-GB" sz="1600" b="1" dirty="0" err="1">
                <a:latin typeface="Times New Roman" pitchFamily="18" charset="0"/>
                <a:cs typeface="Times New Roman" pitchFamily="18" charset="0"/>
              </a:rPr>
              <a:t>int</a:t>
            </a:r>
            <a:r>
              <a:rPr lang="en-GB" sz="1600" b="1" dirty="0">
                <a:latin typeface="Times New Roman" pitchFamily="18" charset="0"/>
                <a:cs typeface="Times New Roman" pitchFamily="18" charset="0"/>
              </a:rPr>
              <a:t> max)</a:t>
            </a:r>
            <a:endParaRPr lang="fr-FR" sz="1600" b="1" dirty="0">
              <a:latin typeface="Times New Roman" pitchFamily="18" charset="0"/>
              <a:cs typeface="Times New Roman" pitchFamily="18" charset="0"/>
            </a:endParaRPr>
          </a:p>
          <a:p>
            <a:pPr hangingPunct="0"/>
            <a:r>
              <a:rPr lang="en-GB" sz="1600" b="1" dirty="0">
                <a:latin typeface="Times New Roman" pitchFamily="18" charset="0"/>
                <a:cs typeface="Times New Roman" pitchFamily="18" charset="0"/>
              </a:rPr>
              <a:t>{ </a:t>
            </a:r>
            <a:r>
              <a:rPr lang="en-GB" sz="1600" b="1" dirty="0" err="1">
                <a:latin typeface="Times New Roman" pitchFamily="18" charset="0"/>
                <a:cs typeface="Times New Roman" pitchFamily="18" charset="0"/>
              </a:rPr>
              <a:t>int</a:t>
            </a:r>
            <a:r>
              <a:rPr lang="en-GB" sz="1600" b="1" dirty="0">
                <a:latin typeface="Times New Roman" pitchFamily="18" charset="0"/>
                <a:cs typeface="Times New Roman" pitchFamily="18" charset="0"/>
              </a:rPr>
              <a:t> </a:t>
            </a:r>
            <a:r>
              <a:rPr lang="en-GB" sz="1600" b="1" dirty="0" err="1">
                <a:latin typeface="Times New Roman" pitchFamily="18" charset="0"/>
                <a:cs typeface="Times New Roman" pitchFamily="18" charset="0"/>
              </a:rPr>
              <a:t>i</a:t>
            </a:r>
            <a:r>
              <a:rPr lang="en-GB" sz="1600" b="1" dirty="0">
                <a:latin typeface="Times New Roman" pitchFamily="18" charset="0"/>
                <a:cs typeface="Times New Roman" pitchFamily="18" charset="0"/>
              </a:rPr>
              <a:t> ;</a:t>
            </a:r>
            <a:endParaRPr lang="fr-FR" sz="1600" b="1" dirty="0">
              <a:latin typeface="Times New Roman" pitchFamily="18" charset="0"/>
              <a:cs typeface="Times New Roman" pitchFamily="18" charset="0"/>
            </a:endParaRPr>
          </a:p>
          <a:p>
            <a:pPr hangingPunct="0"/>
            <a:r>
              <a:rPr lang="en-GB" sz="1600" b="1" dirty="0">
                <a:latin typeface="Times New Roman" pitchFamily="18" charset="0"/>
                <a:cs typeface="Times New Roman" pitchFamily="18" charset="0"/>
              </a:rPr>
              <a:t>   </a:t>
            </a:r>
            <a:r>
              <a:rPr lang="en-GB" sz="1600" b="1" dirty="0" err="1">
                <a:latin typeface="Times New Roman" pitchFamily="18" charset="0"/>
                <a:cs typeface="Times New Roman" pitchFamily="18" charset="0"/>
              </a:rPr>
              <a:t>val</a:t>
            </a:r>
            <a:r>
              <a:rPr lang="en-GB" sz="1600" b="1" dirty="0">
                <a:latin typeface="Times New Roman" pitchFamily="18" charset="0"/>
                <a:cs typeface="Times New Roman" pitchFamily="18" charset="0"/>
              </a:rPr>
              <a:t> = new </a:t>
            </a:r>
            <a:r>
              <a:rPr lang="en-GB" sz="1600" b="1" dirty="0" err="1">
                <a:latin typeface="Times New Roman" pitchFamily="18" charset="0"/>
                <a:cs typeface="Times New Roman" pitchFamily="18" charset="0"/>
              </a:rPr>
              <a:t>int</a:t>
            </a:r>
            <a:r>
              <a:rPr lang="en-GB" sz="1600" b="1" dirty="0">
                <a:latin typeface="Times New Roman" pitchFamily="18" charset="0"/>
                <a:cs typeface="Times New Roman" pitchFamily="18" charset="0"/>
              </a:rPr>
              <a:t>[</a:t>
            </a:r>
            <a:r>
              <a:rPr lang="en-GB" sz="1600" b="1" dirty="0" err="1">
                <a:latin typeface="Times New Roman" pitchFamily="18" charset="0"/>
                <a:cs typeface="Times New Roman" pitchFamily="18" charset="0"/>
              </a:rPr>
              <a:t>nbval</a:t>
            </a:r>
            <a:r>
              <a:rPr lang="en-GB" sz="1600" b="1" dirty="0">
                <a:latin typeface="Times New Roman" pitchFamily="18" charset="0"/>
                <a:cs typeface="Times New Roman" pitchFamily="18" charset="0"/>
              </a:rPr>
              <a:t> = </a:t>
            </a:r>
            <a:r>
              <a:rPr lang="en-GB" sz="1600" b="1" dirty="0" err="1">
                <a:latin typeface="Times New Roman" pitchFamily="18" charset="0"/>
                <a:cs typeface="Times New Roman" pitchFamily="18" charset="0"/>
              </a:rPr>
              <a:t>nb</a:t>
            </a:r>
            <a:r>
              <a:rPr lang="en-GB" sz="1600" b="1" dirty="0">
                <a:latin typeface="Times New Roman" pitchFamily="18" charset="0"/>
                <a:cs typeface="Times New Roman" pitchFamily="18" charset="0"/>
              </a:rPr>
              <a:t>] ;</a:t>
            </a:r>
            <a:endParaRPr lang="fr-FR" sz="1600" b="1" dirty="0">
              <a:latin typeface="Times New Roman" pitchFamily="18" charset="0"/>
              <a:cs typeface="Times New Roman" pitchFamily="18" charset="0"/>
            </a:endParaRPr>
          </a:p>
          <a:p>
            <a:pPr hangingPunct="0"/>
            <a:r>
              <a:rPr lang="en-GB" sz="1600" b="1" dirty="0">
                <a:latin typeface="Times New Roman" pitchFamily="18" charset="0"/>
                <a:cs typeface="Times New Roman" pitchFamily="18" charset="0"/>
              </a:rPr>
              <a:t>   </a:t>
            </a:r>
            <a:r>
              <a:rPr lang="nb-NO" sz="1600" b="1" dirty="0">
                <a:latin typeface="Times New Roman" pitchFamily="18" charset="0"/>
                <a:cs typeface="Times New Roman" pitchFamily="18" charset="0"/>
              </a:rPr>
              <a:t>for( i = 0 ; i &lt; nb ; i++) val[i] = rand() % max ;</a:t>
            </a:r>
            <a:endParaRPr lang="fr-FR" sz="1600" b="1" dirty="0">
              <a:latin typeface="Times New Roman" pitchFamily="18" charset="0"/>
              <a:cs typeface="Times New Roman" pitchFamily="18" charset="0"/>
            </a:endParaRPr>
          </a:p>
          <a:p>
            <a:pPr hangingPunct="0"/>
            <a:r>
              <a:rPr lang="nb-NO" sz="1600" b="1" dirty="0">
                <a:latin typeface="Times New Roman" pitchFamily="18" charset="0"/>
                <a:cs typeface="Times New Roman" pitchFamily="18" charset="0"/>
              </a:rPr>
              <a:t> </a:t>
            </a:r>
            <a:r>
              <a:rPr lang="en-GB" sz="1600" b="1" dirty="0">
                <a:latin typeface="Times New Roman" pitchFamily="18" charset="0"/>
                <a:cs typeface="Times New Roman" pitchFamily="18" charset="0"/>
              </a:rPr>
              <a:t>}</a:t>
            </a:r>
            <a:endParaRPr lang="fr-FR" sz="1600" b="1" dirty="0">
              <a:latin typeface="Times New Roman" pitchFamily="18" charset="0"/>
              <a:cs typeface="Times New Roman" pitchFamily="18" charset="0"/>
            </a:endParaRPr>
          </a:p>
          <a:p>
            <a:pPr hangingPunct="0"/>
            <a:r>
              <a:rPr lang="en-GB" sz="1600" b="1" dirty="0" err="1">
                <a:latin typeface="Times New Roman" pitchFamily="18" charset="0"/>
                <a:cs typeface="Times New Roman" pitchFamily="18" charset="0"/>
              </a:rPr>
              <a:t>hasard</a:t>
            </a:r>
            <a:r>
              <a:rPr lang="en-GB" sz="1600" b="1" dirty="0">
                <a:latin typeface="Times New Roman" pitchFamily="18" charset="0"/>
                <a:cs typeface="Times New Roman" pitchFamily="18" charset="0"/>
              </a:rPr>
              <a:t> :: ~</a:t>
            </a:r>
            <a:r>
              <a:rPr lang="en-GB" sz="1600" b="1" dirty="0" err="1">
                <a:latin typeface="Times New Roman" pitchFamily="18" charset="0"/>
                <a:cs typeface="Times New Roman" pitchFamily="18" charset="0"/>
              </a:rPr>
              <a:t>hasard</a:t>
            </a:r>
            <a:r>
              <a:rPr lang="en-GB" sz="1600" b="1" dirty="0">
                <a:latin typeface="Times New Roman" pitchFamily="18" charset="0"/>
                <a:cs typeface="Times New Roman" pitchFamily="18" charset="0"/>
              </a:rPr>
              <a:t>()</a:t>
            </a:r>
            <a:endParaRPr lang="fr-FR" sz="1600" b="1" dirty="0">
              <a:latin typeface="Times New Roman" pitchFamily="18" charset="0"/>
              <a:cs typeface="Times New Roman" pitchFamily="18" charset="0"/>
            </a:endParaRPr>
          </a:p>
          <a:p>
            <a:pPr hangingPunct="0"/>
            <a:r>
              <a:rPr lang="en-GB" sz="1600" b="1" dirty="0">
                <a:latin typeface="Times New Roman" pitchFamily="18" charset="0"/>
                <a:cs typeface="Times New Roman" pitchFamily="18" charset="0"/>
              </a:rPr>
              <a:t>{ delete </a:t>
            </a:r>
            <a:r>
              <a:rPr lang="en-GB" sz="1600" b="1" dirty="0" err="1">
                <a:latin typeface="Times New Roman" pitchFamily="18" charset="0"/>
                <a:cs typeface="Times New Roman" pitchFamily="18" charset="0"/>
              </a:rPr>
              <a:t>val</a:t>
            </a:r>
            <a:r>
              <a:rPr lang="en-GB" sz="1600" b="1" dirty="0">
                <a:latin typeface="Times New Roman" pitchFamily="18" charset="0"/>
                <a:cs typeface="Times New Roman" pitchFamily="18" charset="0"/>
              </a:rPr>
              <a:t> ; }</a:t>
            </a:r>
            <a:endParaRPr lang="fr-FR" sz="1600" b="1" dirty="0">
              <a:latin typeface="Times New Roman" pitchFamily="18" charset="0"/>
              <a:cs typeface="Times New Roman" pitchFamily="18" charset="0"/>
            </a:endParaRPr>
          </a:p>
          <a:p>
            <a:pPr hangingPunct="0"/>
            <a:r>
              <a:rPr lang="en-GB" sz="1600" b="1" dirty="0">
                <a:latin typeface="Times New Roman" pitchFamily="18" charset="0"/>
                <a:cs typeface="Times New Roman" pitchFamily="18" charset="0"/>
              </a:rPr>
              <a:t>void </a:t>
            </a:r>
            <a:r>
              <a:rPr lang="en-GB" sz="1600" b="1" dirty="0" err="1">
                <a:latin typeface="Times New Roman" pitchFamily="18" charset="0"/>
                <a:cs typeface="Times New Roman" pitchFamily="18" charset="0"/>
              </a:rPr>
              <a:t>hasard</a:t>
            </a:r>
            <a:r>
              <a:rPr lang="en-GB" sz="1600" b="1" dirty="0">
                <a:latin typeface="Times New Roman" pitchFamily="18" charset="0"/>
                <a:cs typeface="Times New Roman" pitchFamily="18" charset="0"/>
              </a:rPr>
              <a:t> :: </a:t>
            </a:r>
            <a:r>
              <a:rPr lang="en-GB" sz="1600" b="1" dirty="0" err="1">
                <a:latin typeface="Times New Roman" pitchFamily="18" charset="0"/>
                <a:cs typeface="Times New Roman" pitchFamily="18" charset="0"/>
              </a:rPr>
              <a:t>affiche</a:t>
            </a:r>
            <a:r>
              <a:rPr lang="en-GB" sz="1600" b="1" dirty="0">
                <a:latin typeface="Times New Roman" pitchFamily="18" charset="0"/>
                <a:cs typeface="Times New Roman" pitchFamily="18" charset="0"/>
              </a:rPr>
              <a:t>()</a:t>
            </a:r>
            <a:endParaRPr lang="fr-FR" sz="1600" b="1" dirty="0">
              <a:latin typeface="Times New Roman" pitchFamily="18" charset="0"/>
              <a:cs typeface="Times New Roman" pitchFamily="18" charset="0"/>
            </a:endParaRPr>
          </a:p>
          <a:p>
            <a:pPr hangingPunct="0"/>
            <a:r>
              <a:rPr lang="en-GB" sz="1600" b="1" dirty="0">
                <a:latin typeface="Times New Roman" pitchFamily="18" charset="0"/>
                <a:cs typeface="Times New Roman" pitchFamily="18" charset="0"/>
              </a:rPr>
              <a:t>{ for( </a:t>
            </a:r>
            <a:r>
              <a:rPr lang="en-GB" sz="1600" b="1" dirty="0" err="1">
                <a:latin typeface="Times New Roman" pitchFamily="18" charset="0"/>
                <a:cs typeface="Times New Roman" pitchFamily="18" charset="0"/>
              </a:rPr>
              <a:t>i</a:t>
            </a:r>
            <a:r>
              <a:rPr lang="en-GB" sz="1600" b="1" dirty="0">
                <a:latin typeface="Times New Roman" pitchFamily="18" charset="0"/>
                <a:cs typeface="Times New Roman" pitchFamily="18" charset="0"/>
              </a:rPr>
              <a:t> = 0 ; </a:t>
            </a:r>
            <a:r>
              <a:rPr lang="en-GB" sz="1600" b="1" dirty="0" err="1">
                <a:latin typeface="Times New Roman" pitchFamily="18" charset="0"/>
                <a:cs typeface="Times New Roman" pitchFamily="18" charset="0"/>
              </a:rPr>
              <a:t>i</a:t>
            </a:r>
            <a:r>
              <a:rPr lang="en-GB" sz="1600" b="1" dirty="0">
                <a:latin typeface="Times New Roman" pitchFamily="18" charset="0"/>
                <a:cs typeface="Times New Roman" pitchFamily="18" charset="0"/>
              </a:rPr>
              <a:t> &lt; </a:t>
            </a:r>
            <a:r>
              <a:rPr lang="en-GB" sz="1600" b="1" dirty="0" err="1">
                <a:latin typeface="Times New Roman" pitchFamily="18" charset="0"/>
                <a:cs typeface="Times New Roman" pitchFamily="18" charset="0"/>
              </a:rPr>
              <a:t>nbval</a:t>
            </a:r>
            <a:r>
              <a:rPr lang="en-GB" sz="1600" b="1" dirty="0">
                <a:latin typeface="Times New Roman" pitchFamily="18" charset="0"/>
                <a:cs typeface="Times New Roman" pitchFamily="18" charset="0"/>
              </a:rPr>
              <a:t> ; </a:t>
            </a:r>
            <a:r>
              <a:rPr lang="en-GB" sz="1600" b="1" dirty="0" err="1">
                <a:latin typeface="Times New Roman" pitchFamily="18" charset="0"/>
                <a:cs typeface="Times New Roman" pitchFamily="18" charset="0"/>
              </a:rPr>
              <a:t>i</a:t>
            </a:r>
            <a:r>
              <a:rPr lang="en-GB" sz="1600" b="1" dirty="0">
                <a:latin typeface="Times New Roman" pitchFamily="18" charset="0"/>
                <a:cs typeface="Times New Roman" pitchFamily="18" charset="0"/>
              </a:rPr>
              <a:t>++)</a:t>
            </a:r>
            <a:r>
              <a:rPr lang="en-GB" sz="1600" b="1" dirty="0" err="1">
                <a:latin typeface="Times New Roman" pitchFamily="18" charset="0"/>
                <a:cs typeface="Times New Roman" pitchFamily="18" charset="0"/>
              </a:rPr>
              <a:t>cout</a:t>
            </a:r>
            <a:r>
              <a:rPr lang="en-GB" sz="1600" b="1" dirty="0">
                <a:latin typeface="Times New Roman" pitchFamily="18" charset="0"/>
                <a:cs typeface="Times New Roman" pitchFamily="18" charset="0"/>
              </a:rPr>
              <a:t>&lt;&lt;</a:t>
            </a:r>
            <a:r>
              <a:rPr lang="en-GB" sz="1600" b="1" dirty="0" err="1">
                <a:latin typeface="Times New Roman" pitchFamily="18" charset="0"/>
                <a:cs typeface="Times New Roman" pitchFamily="18" charset="0"/>
              </a:rPr>
              <a:t>val</a:t>
            </a:r>
            <a:r>
              <a:rPr lang="en-GB" sz="1600" b="1" dirty="0">
                <a:latin typeface="Times New Roman" pitchFamily="18" charset="0"/>
                <a:cs typeface="Times New Roman" pitchFamily="18" charset="0"/>
              </a:rPr>
              <a:t>[</a:t>
            </a:r>
            <a:r>
              <a:rPr lang="en-GB" sz="1600" b="1" dirty="0" err="1">
                <a:latin typeface="Times New Roman" pitchFamily="18" charset="0"/>
                <a:cs typeface="Times New Roman" pitchFamily="18" charset="0"/>
              </a:rPr>
              <a:t>i</a:t>
            </a:r>
            <a:r>
              <a:rPr lang="en-GB" sz="1600" b="1" dirty="0">
                <a:latin typeface="Times New Roman" pitchFamily="18" charset="0"/>
                <a:cs typeface="Times New Roman" pitchFamily="18" charset="0"/>
              </a:rPr>
              <a:t>]&lt;&lt;” ″ ; </a:t>
            </a:r>
            <a:r>
              <a:rPr lang="en-GB" sz="1600" b="1" dirty="0" err="1">
                <a:latin typeface="Times New Roman" pitchFamily="18" charset="0"/>
                <a:cs typeface="Times New Roman" pitchFamily="18" charset="0"/>
              </a:rPr>
              <a:t>cout</a:t>
            </a:r>
            <a:r>
              <a:rPr lang="en-GB" sz="1600" b="1" dirty="0">
                <a:latin typeface="Times New Roman" pitchFamily="18" charset="0"/>
                <a:cs typeface="Times New Roman" pitchFamily="18" charset="0"/>
              </a:rPr>
              <a:t>&lt;&lt;″\n″ ;</a:t>
            </a:r>
            <a:endParaRPr lang="fr-FR" sz="1600" b="1" dirty="0">
              <a:latin typeface="Times New Roman" pitchFamily="18" charset="0"/>
              <a:cs typeface="Times New Roman" pitchFamily="18" charset="0"/>
            </a:endParaRPr>
          </a:p>
          <a:p>
            <a:pPr hangingPunct="0"/>
            <a:r>
              <a:rPr lang="en-GB" sz="1600" b="1" dirty="0">
                <a:latin typeface="Times New Roman" pitchFamily="18" charset="0"/>
                <a:cs typeface="Times New Roman" pitchFamily="18" charset="0"/>
              </a:rPr>
              <a:t>}</a:t>
            </a:r>
            <a:endParaRPr lang="fr-FR" sz="1600" b="1" dirty="0">
              <a:latin typeface="Times New Roman" pitchFamily="18" charset="0"/>
              <a:cs typeface="Times New Roman" pitchFamily="18" charset="0"/>
            </a:endParaRPr>
          </a:p>
          <a:p>
            <a:pPr hangingPunct="0"/>
            <a:r>
              <a:rPr lang="en-GB" sz="1600" b="1" dirty="0">
                <a:latin typeface="Times New Roman" pitchFamily="18" charset="0"/>
                <a:cs typeface="Times New Roman" pitchFamily="18" charset="0"/>
              </a:rPr>
              <a:t>int main()	</a:t>
            </a:r>
            <a:endParaRPr lang="fr-FR" sz="1600" b="1" dirty="0">
              <a:latin typeface="Times New Roman" pitchFamily="18" charset="0"/>
              <a:cs typeface="Times New Roman" pitchFamily="18" charset="0"/>
            </a:endParaRPr>
          </a:p>
          <a:p>
            <a:pPr hangingPunct="0"/>
            <a:r>
              <a:rPr lang="en-GB" sz="1600" b="1" dirty="0">
                <a:latin typeface="Times New Roman" pitchFamily="18" charset="0"/>
                <a:cs typeface="Times New Roman" pitchFamily="18" charset="0"/>
              </a:rPr>
              <a:t>{ </a:t>
            </a:r>
            <a:r>
              <a:rPr lang="en-GB" sz="1600" b="1" dirty="0" err="1">
                <a:latin typeface="Times New Roman" pitchFamily="18" charset="0"/>
                <a:cs typeface="Times New Roman" pitchFamily="18" charset="0"/>
              </a:rPr>
              <a:t>hasard</a:t>
            </a:r>
            <a:r>
              <a:rPr lang="en-GB" sz="1600" b="1" dirty="0">
                <a:latin typeface="Times New Roman" pitchFamily="18" charset="0"/>
                <a:cs typeface="Times New Roman" pitchFamily="18" charset="0"/>
              </a:rPr>
              <a:t> suite1(10, 5) ; suite1.affiche() ;</a:t>
            </a:r>
            <a:endParaRPr lang="fr-FR" sz="1600" b="1" dirty="0">
              <a:latin typeface="Times New Roman" pitchFamily="18" charset="0"/>
              <a:cs typeface="Times New Roman" pitchFamily="18" charset="0"/>
            </a:endParaRPr>
          </a:p>
          <a:p>
            <a:pPr hangingPunct="0"/>
            <a:r>
              <a:rPr lang="en-GB" sz="1600" b="1" dirty="0">
                <a:latin typeface="Times New Roman" pitchFamily="18" charset="0"/>
                <a:cs typeface="Times New Roman" pitchFamily="18" charset="0"/>
              </a:rPr>
              <a:t>   </a:t>
            </a:r>
            <a:r>
              <a:rPr lang="fr-FR" sz="1600" b="1" dirty="0">
                <a:latin typeface="Times New Roman" pitchFamily="18" charset="0"/>
                <a:cs typeface="Times New Roman" pitchFamily="18" charset="0"/>
              </a:rPr>
              <a:t>hasard suite2(6, 12) ; suite2.affiche() ;</a:t>
            </a:r>
          </a:p>
          <a:p>
            <a:pPr hangingPunct="0"/>
            <a:r>
              <a:rPr lang="fr-FR" sz="1600" b="1" dirty="0">
                <a:latin typeface="Times New Roman" pitchFamily="18" charset="0"/>
                <a:cs typeface="Times New Roman" pitchFamily="18" charset="0"/>
              </a:rPr>
              <a:t> }</a:t>
            </a:r>
          </a:p>
          <a:p>
            <a:pPr marL="0" marR="0" lvl="0" indent="0" algn="just" defTabSz="914400" rtl="0" eaLnBrk="1" fontAlgn="base" latinLnBrk="0" hangingPunct="1">
              <a:lnSpc>
                <a:spcPct val="100000"/>
              </a:lnSpc>
              <a:spcBef>
                <a:spcPct val="0"/>
              </a:spcBef>
              <a:spcAft>
                <a:spcPct val="0"/>
              </a:spcAft>
              <a:buClrTx/>
              <a:buSzTx/>
              <a:buFontTx/>
              <a:buNone/>
              <a:tabLst/>
            </a:pPr>
            <a:endParaRPr kumimoji="0" lang="fr-FR" sz="1600" b="0" i="0" u="none" strike="noStrike" cap="none" normalizeH="0" baseline="0" dirty="0">
              <a:ln>
                <a:noFill/>
              </a:ln>
              <a:solidFill>
                <a:schemeClr val="tx1"/>
              </a:solidFill>
              <a:effectLst/>
              <a:latin typeface="Times New Roman" pitchFamily="18" charset="0"/>
              <a:cs typeface="Times New Roman" pitchFamily="18"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6E8258A7-CA86-481B-9088-7761BD1AC277}" type="slidenum">
              <a:rPr lang="fr-FR" smtClean="0"/>
              <a:pPr/>
              <a:t>41</a:t>
            </a:fld>
            <a:endParaRPr lang="fr-FR"/>
          </a:p>
        </p:txBody>
      </p:sp>
      <p:sp>
        <p:nvSpPr>
          <p:cNvPr id="50177" name="Rectangle 1"/>
          <p:cNvSpPr>
            <a:spLocks noChangeArrowheads="1"/>
          </p:cNvSpPr>
          <p:nvPr/>
        </p:nvSpPr>
        <p:spPr bwMode="auto">
          <a:xfrm>
            <a:off x="0" y="251840"/>
            <a:ext cx="9144000" cy="646330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4.4.</a:t>
            </a:r>
            <a:r>
              <a:rPr kumimoji="0" lang="fr-FR" b="1" i="0" u="none" strike="noStrike" cap="none" normalizeH="0" dirty="0">
                <a:ln>
                  <a:noFill/>
                </a:ln>
                <a:solidFill>
                  <a:schemeClr val="tx1"/>
                </a:solidFill>
                <a:effectLst/>
                <a:latin typeface="Times New Roman" pitchFamily="18" charset="0"/>
                <a:ea typeface="Times New Roman" pitchFamily="18" charset="0"/>
                <a:cs typeface="Times New Roman" pitchFamily="18" charset="0"/>
              </a:rPr>
              <a:t> </a:t>
            </a:r>
            <a:r>
              <a:rPr lang="fr-FR" b="1" dirty="0">
                <a:latin typeface="Times New Roman" pitchFamily="18" charset="0"/>
                <a:ea typeface="Times New Roman" pitchFamily="18" charset="0"/>
                <a:cs typeface="Times New Roman" pitchFamily="18" charset="0"/>
              </a:rPr>
              <a:t>M</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embres donnée statiques </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Dans un même programme, pour différents objets crées dans une même classe, chaque objet possède ses propres membres données.</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GB"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class exple1 </a:t>
            </a:r>
            <a:endParaRPr kumimoji="0" lang="fr-FR" b="1"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GB"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en-GB"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int</a:t>
            </a:r>
            <a:r>
              <a:rPr kumimoji="0" lang="en-GB"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n ; float x ; </a:t>
            </a:r>
            <a:endParaRPr kumimoji="0" lang="fr-FR" b="1"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endParaRPr kumimoji="0" lang="fr-FR" b="1"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endParaRPr kumimoji="0" lang="fr-FR" b="1"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t>
            </a:r>
            <a:endParaRPr kumimoji="0" lang="fr-FR" b="1"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exple1 a, b ; </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possède ses propres données </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n</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et </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x,</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b</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possède ses propres données </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n</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et </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x</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Si l’on veut que la valeur d’un membre donnée s’applique à tous les objets de la classe, on déclare le membre donnée avec l’attribut </a:t>
            </a:r>
            <a:r>
              <a:rPr kumimoji="0" lang="fr-FR" b="1"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static</a:t>
            </a:r>
            <a:r>
              <a:rPr kumimoji="0" lang="fr-FR" b="0" i="1"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GB"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class exple2</a:t>
            </a:r>
            <a:endParaRPr kumimoji="0" lang="fr-FR" b="1"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GB"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static </a:t>
            </a:r>
            <a:r>
              <a:rPr kumimoji="0" lang="en-GB"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int</a:t>
            </a:r>
            <a:r>
              <a:rPr kumimoji="0" lang="en-GB"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n ; float x ; </a:t>
            </a:r>
            <a:endParaRPr kumimoji="0" lang="fr-FR" b="1"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GB"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t>
            </a:r>
            <a:endParaRPr kumimoji="0" lang="fr-FR" b="1"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endParaRPr kumimoji="0" lang="fr-FR" b="1"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exple2 a, b ; </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le membre donnée </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n</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est partagé par </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et </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b</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Mais </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possède son propre membre </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x</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et</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b </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 son propre membre </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x</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Les membres données statiques sont des variables globales dont la portée est limitée à la classe. Il n’est pas possible d’écrire dans la classe </a:t>
            </a:r>
            <a:r>
              <a:rPr kumimoji="0" lang="fr-FR" b="1"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exple2</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 </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static</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int</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n = 0 ; </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interdit !!</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endParaRPr>
          </a:p>
          <a:p>
            <a:pPr algn="just" eaLnBrk="0" fontAlgn="base" hangingPunct="0">
              <a:spcBef>
                <a:spcPct val="0"/>
              </a:spcBef>
              <a:spcAft>
                <a:spcPct val="0"/>
              </a:spcAft>
            </a:pPr>
            <a:r>
              <a:rPr lang="fr-FR" dirty="0">
                <a:latin typeface="Times New Roman" pitchFamily="18" charset="0"/>
                <a:cs typeface="Times New Roman" pitchFamily="18" charset="0"/>
              </a:rPr>
              <a:t>On peut introduire soit dans la fonction </a:t>
            </a:r>
            <a:r>
              <a:rPr lang="fr-FR" b="1" dirty="0">
                <a:latin typeface="Times New Roman" pitchFamily="18" charset="0"/>
                <a:cs typeface="Times New Roman" pitchFamily="18" charset="0"/>
              </a:rPr>
              <a:t>main()</a:t>
            </a:r>
            <a:r>
              <a:rPr lang="fr-FR" dirty="0">
                <a:latin typeface="Times New Roman" pitchFamily="18" charset="0"/>
                <a:cs typeface="Times New Roman" pitchFamily="18" charset="0"/>
              </a:rPr>
              <a:t>, soit à la suite de définition de la classe (mais en-dehors de celle-ci), l’instruction : .... </a:t>
            </a:r>
            <a:r>
              <a:rPr lang="fr-FR" b="1" dirty="0" err="1">
                <a:latin typeface="Times New Roman" pitchFamily="18" charset="0"/>
                <a:cs typeface="Times New Roman" pitchFamily="18" charset="0"/>
              </a:rPr>
              <a:t>int</a:t>
            </a:r>
            <a:r>
              <a:rPr lang="fr-FR" b="1" dirty="0">
                <a:latin typeface="Times New Roman" pitchFamily="18" charset="0"/>
                <a:cs typeface="Times New Roman" pitchFamily="18" charset="0"/>
              </a:rPr>
              <a:t> exple2::n = 5 </a:t>
            </a:r>
            <a:r>
              <a:rPr lang="fr-FR" dirty="0">
                <a:latin typeface="Times New Roman" pitchFamily="18" charset="0"/>
                <a:cs typeface="Times New Roman" pitchFamily="18" charset="0"/>
              </a:rPr>
              <a:t>;</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6E8258A7-CA86-481B-9088-7761BD1AC277}" type="slidenum">
              <a:rPr lang="fr-FR" smtClean="0"/>
              <a:pPr/>
              <a:t>42</a:t>
            </a:fld>
            <a:endParaRPr lang="fr-FR"/>
          </a:p>
        </p:txBody>
      </p:sp>
      <p:sp>
        <p:nvSpPr>
          <p:cNvPr id="3" name="Rectangle 2"/>
          <p:cNvSpPr/>
          <p:nvPr/>
        </p:nvSpPr>
        <p:spPr>
          <a:xfrm>
            <a:off x="142844" y="-24"/>
            <a:ext cx="8858312" cy="7017306"/>
          </a:xfrm>
          <a:prstGeom prst="rect">
            <a:avLst/>
          </a:prstGeom>
        </p:spPr>
        <p:txBody>
          <a:bodyPr wrap="square">
            <a:spAutoFit/>
          </a:bodyPr>
          <a:lstStyle/>
          <a:p>
            <a:pPr algn="just" hangingPunct="0"/>
            <a:r>
              <a:rPr lang="fr-FR" dirty="0">
                <a:latin typeface="Times New Roman" pitchFamily="18" charset="0"/>
                <a:cs typeface="Times New Roman" pitchFamily="18" charset="0"/>
              </a:rPr>
              <a:t>Ecrire un programme contenant la classe </a:t>
            </a:r>
            <a:r>
              <a:rPr lang="fr-FR" b="1" dirty="0" err="1">
                <a:latin typeface="Times New Roman" pitchFamily="18" charset="0"/>
                <a:cs typeface="Times New Roman" pitchFamily="18" charset="0"/>
              </a:rPr>
              <a:t>cpte_objet</a:t>
            </a:r>
            <a:r>
              <a:rPr lang="fr-FR" dirty="0">
                <a:latin typeface="Times New Roman" pitchFamily="18" charset="0"/>
                <a:cs typeface="Times New Roman" pitchFamily="18" charset="0"/>
              </a:rPr>
              <a:t>, qui permet de connaître, à tout moment, le nombre d’objets existant. </a:t>
            </a:r>
          </a:p>
          <a:p>
            <a:pPr algn="just" hangingPunct="0"/>
            <a:r>
              <a:rPr lang="fr-FR" dirty="0">
                <a:latin typeface="Times New Roman" pitchFamily="18" charset="0"/>
                <a:cs typeface="Times New Roman" pitchFamily="18" charset="0"/>
              </a:rPr>
              <a:t>Solution : nous déclarons avec l’attribut </a:t>
            </a:r>
            <a:r>
              <a:rPr lang="fr-FR" b="1" dirty="0" err="1">
                <a:latin typeface="Times New Roman" pitchFamily="18" charset="0"/>
                <a:cs typeface="Times New Roman" pitchFamily="18" charset="0"/>
              </a:rPr>
              <a:t>static</a:t>
            </a:r>
            <a:r>
              <a:rPr lang="fr-FR" dirty="0">
                <a:latin typeface="Times New Roman" pitchFamily="18" charset="0"/>
                <a:cs typeface="Times New Roman" pitchFamily="18" charset="0"/>
              </a:rPr>
              <a:t> le membre </a:t>
            </a:r>
            <a:r>
              <a:rPr lang="fr-FR" b="1" dirty="0" err="1">
                <a:latin typeface="Times New Roman" pitchFamily="18" charset="0"/>
                <a:cs typeface="Times New Roman" pitchFamily="18" charset="0"/>
              </a:rPr>
              <a:t>ctr</a:t>
            </a:r>
            <a:r>
              <a:rPr lang="fr-FR" dirty="0">
                <a:latin typeface="Times New Roman" pitchFamily="18" charset="0"/>
                <a:cs typeface="Times New Roman" pitchFamily="18" charset="0"/>
              </a:rPr>
              <a:t>, sa valeur est incrémenté de 1 à chaque appel du constructeur et décrémenté de 1 à chaque appel du destructeur.</a:t>
            </a:r>
          </a:p>
          <a:p>
            <a:pPr hangingPunct="0"/>
            <a:r>
              <a:rPr lang="en-GB" b="1" dirty="0">
                <a:latin typeface="Times New Roman" pitchFamily="18" charset="0"/>
                <a:cs typeface="Times New Roman" pitchFamily="18" charset="0"/>
              </a:rPr>
              <a:t>#include&lt;</a:t>
            </a:r>
            <a:r>
              <a:rPr lang="en-GB" b="1" dirty="0" err="1">
                <a:latin typeface="Times New Roman" pitchFamily="18" charset="0"/>
                <a:cs typeface="Times New Roman" pitchFamily="18" charset="0"/>
              </a:rPr>
              <a:t>iostream</a:t>
            </a:r>
            <a:r>
              <a:rPr lang="en-GB" b="1" dirty="0">
                <a:latin typeface="Times New Roman" pitchFamily="18" charset="0"/>
                <a:cs typeface="Times New Roman" pitchFamily="18" charset="0"/>
              </a:rPr>
              <a:t>&gt;</a:t>
            </a:r>
          </a:p>
          <a:p>
            <a:pPr hangingPunct="0"/>
            <a:r>
              <a:rPr lang="en-GB" b="1" dirty="0">
                <a:latin typeface="Times New Roman" pitchFamily="18" charset="0"/>
                <a:cs typeface="Times New Roman" pitchFamily="18" charset="0"/>
              </a:rPr>
              <a:t>using namespace std;</a:t>
            </a:r>
            <a:endParaRPr lang="fr-FR" b="1" dirty="0">
              <a:latin typeface="Times New Roman" pitchFamily="18" charset="0"/>
              <a:cs typeface="Times New Roman" pitchFamily="18" charset="0"/>
            </a:endParaRPr>
          </a:p>
          <a:p>
            <a:pPr hangingPunct="0"/>
            <a:r>
              <a:rPr lang="en-GB" b="1" dirty="0">
                <a:latin typeface="Times New Roman" pitchFamily="18" charset="0"/>
                <a:cs typeface="Times New Roman" pitchFamily="18" charset="0"/>
              </a:rPr>
              <a:t>class </a:t>
            </a:r>
            <a:r>
              <a:rPr lang="en-GB" b="1" dirty="0" err="1">
                <a:latin typeface="Times New Roman" pitchFamily="18" charset="0"/>
                <a:cs typeface="Times New Roman" pitchFamily="18" charset="0"/>
              </a:rPr>
              <a:t>cpte_obj</a:t>
            </a:r>
            <a:endParaRPr lang="fr-FR" b="1" dirty="0">
              <a:latin typeface="Times New Roman" pitchFamily="18" charset="0"/>
              <a:cs typeface="Times New Roman" pitchFamily="18" charset="0"/>
            </a:endParaRPr>
          </a:p>
          <a:p>
            <a:pPr hangingPunct="0"/>
            <a:r>
              <a:rPr lang="en-GB" b="1" dirty="0">
                <a:latin typeface="Times New Roman" pitchFamily="18" charset="0"/>
                <a:cs typeface="Times New Roman" pitchFamily="18" charset="0"/>
              </a:rPr>
              <a:t>{ static </a:t>
            </a:r>
            <a:r>
              <a:rPr lang="en-GB" b="1" dirty="0" err="1">
                <a:latin typeface="Times New Roman" pitchFamily="18" charset="0"/>
                <a:cs typeface="Times New Roman" pitchFamily="18" charset="0"/>
              </a:rPr>
              <a:t>int</a:t>
            </a:r>
            <a:r>
              <a:rPr lang="en-GB" b="1" dirty="0">
                <a:latin typeface="Times New Roman" pitchFamily="18" charset="0"/>
                <a:cs typeface="Times New Roman" pitchFamily="18" charset="0"/>
              </a:rPr>
              <a:t> </a:t>
            </a:r>
            <a:r>
              <a:rPr lang="en-GB" b="1" dirty="0" err="1">
                <a:latin typeface="Times New Roman" pitchFamily="18" charset="0"/>
                <a:cs typeface="Times New Roman" pitchFamily="18" charset="0"/>
              </a:rPr>
              <a:t>ctr</a:t>
            </a:r>
            <a:r>
              <a:rPr lang="en-GB" b="1" dirty="0">
                <a:latin typeface="Times New Roman" pitchFamily="18" charset="0"/>
                <a:cs typeface="Times New Roman" pitchFamily="18" charset="0"/>
              </a:rPr>
              <a:t> ;</a:t>
            </a:r>
            <a:endParaRPr lang="fr-FR" b="1" dirty="0">
              <a:latin typeface="Times New Roman" pitchFamily="18" charset="0"/>
              <a:cs typeface="Times New Roman" pitchFamily="18" charset="0"/>
            </a:endParaRPr>
          </a:p>
          <a:p>
            <a:pPr hangingPunct="0"/>
            <a:r>
              <a:rPr lang="en-GB" b="1" dirty="0">
                <a:latin typeface="Times New Roman" pitchFamily="18" charset="0"/>
                <a:cs typeface="Times New Roman" pitchFamily="18" charset="0"/>
              </a:rPr>
              <a:t>   public : </a:t>
            </a:r>
            <a:r>
              <a:rPr lang="en-GB" b="1" dirty="0" err="1">
                <a:latin typeface="Times New Roman" pitchFamily="18" charset="0"/>
                <a:cs typeface="Times New Roman" pitchFamily="18" charset="0"/>
              </a:rPr>
              <a:t>cpte_obj</a:t>
            </a:r>
            <a:r>
              <a:rPr lang="en-GB" b="1" dirty="0">
                <a:latin typeface="Times New Roman" pitchFamily="18" charset="0"/>
                <a:cs typeface="Times New Roman" pitchFamily="18" charset="0"/>
              </a:rPr>
              <a:t>() ;</a:t>
            </a:r>
            <a:endParaRPr lang="fr-FR" b="1" dirty="0">
              <a:latin typeface="Times New Roman" pitchFamily="18" charset="0"/>
              <a:cs typeface="Times New Roman" pitchFamily="18" charset="0"/>
            </a:endParaRPr>
          </a:p>
          <a:p>
            <a:pPr hangingPunct="0"/>
            <a:r>
              <a:rPr lang="en-GB" b="1" dirty="0">
                <a:latin typeface="Times New Roman" pitchFamily="18" charset="0"/>
                <a:cs typeface="Times New Roman" pitchFamily="18" charset="0"/>
              </a:rPr>
              <a:t>  </a:t>
            </a:r>
            <a:r>
              <a:rPr lang="fr-FR" b="1" dirty="0">
                <a:latin typeface="Times New Roman" pitchFamily="18" charset="0"/>
                <a:cs typeface="Times New Roman" pitchFamily="18" charset="0"/>
              </a:rPr>
              <a:t>~</a:t>
            </a:r>
            <a:r>
              <a:rPr lang="fr-FR" b="1" dirty="0" err="1">
                <a:latin typeface="Times New Roman" pitchFamily="18" charset="0"/>
                <a:cs typeface="Times New Roman" pitchFamily="18" charset="0"/>
              </a:rPr>
              <a:t>cpte_obj</a:t>
            </a:r>
            <a:r>
              <a:rPr lang="fr-FR" b="1" dirty="0">
                <a:latin typeface="Times New Roman" pitchFamily="18" charset="0"/>
                <a:cs typeface="Times New Roman" pitchFamily="18" charset="0"/>
              </a:rPr>
              <a:t>() ;</a:t>
            </a:r>
          </a:p>
          <a:p>
            <a:pPr hangingPunct="0"/>
            <a:r>
              <a:rPr lang="fr-FR" b="1" dirty="0">
                <a:latin typeface="Times New Roman" pitchFamily="18" charset="0"/>
                <a:cs typeface="Times New Roman" pitchFamily="18" charset="0"/>
              </a:rPr>
              <a:t>} ;</a:t>
            </a:r>
          </a:p>
          <a:p>
            <a:pPr hangingPunct="0"/>
            <a:r>
              <a:rPr lang="fr-FR" b="1" dirty="0" err="1">
                <a:latin typeface="Times New Roman" pitchFamily="18" charset="0"/>
                <a:cs typeface="Times New Roman" pitchFamily="18" charset="0"/>
              </a:rPr>
              <a:t>int</a:t>
            </a:r>
            <a:r>
              <a:rPr lang="fr-FR" b="1" dirty="0">
                <a:latin typeface="Times New Roman" pitchFamily="18" charset="0"/>
                <a:cs typeface="Times New Roman" pitchFamily="18" charset="0"/>
              </a:rPr>
              <a:t> </a:t>
            </a:r>
            <a:r>
              <a:rPr lang="fr-FR" b="1" dirty="0" err="1">
                <a:latin typeface="Times New Roman" pitchFamily="18" charset="0"/>
                <a:cs typeface="Times New Roman" pitchFamily="18" charset="0"/>
              </a:rPr>
              <a:t>cpte_obj</a:t>
            </a:r>
            <a:r>
              <a:rPr lang="fr-FR" b="1" dirty="0">
                <a:latin typeface="Times New Roman" pitchFamily="18" charset="0"/>
                <a:cs typeface="Times New Roman" pitchFamily="18" charset="0"/>
              </a:rPr>
              <a:t>() :: </a:t>
            </a:r>
            <a:r>
              <a:rPr lang="fr-FR" b="1" dirty="0" err="1">
                <a:latin typeface="Times New Roman" pitchFamily="18" charset="0"/>
                <a:cs typeface="Times New Roman" pitchFamily="18" charset="0"/>
              </a:rPr>
              <a:t>ctr</a:t>
            </a:r>
            <a:r>
              <a:rPr lang="fr-FR" b="1" dirty="0">
                <a:latin typeface="Times New Roman" pitchFamily="18" charset="0"/>
                <a:cs typeface="Times New Roman" pitchFamily="18" charset="0"/>
              </a:rPr>
              <a:t> = 0 ;</a:t>
            </a:r>
          </a:p>
          <a:p>
            <a:pPr hangingPunct="0"/>
            <a:r>
              <a:rPr lang="fr-FR" b="1" dirty="0" err="1">
                <a:latin typeface="Times New Roman" pitchFamily="18" charset="0"/>
                <a:cs typeface="Times New Roman" pitchFamily="18" charset="0"/>
              </a:rPr>
              <a:t>cpte_obj</a:t>
            </a:r>
            <a:r>
              <a:rPr lang="fr-FR" b="1" dirty="0">
                <a:latin typeface="Times New Roman" pitchFamily="18" charset="0"/>
                <a:cs typeface="Times New Roman" pitchFamily="18" charset="0"/>
              </a:rPr>
              <a:t>:: </a:t>
            </a:r>
            <a:r>
              <a:rPr lang="fr-FR" b="1" dirty="0" err="1">
                <a:latin typeface="Times New Roman" pitchFamily="18" charset="0"/>
                <a:cs typeface="Times New Roman" pitchFamily="18" charset="0"/>
              </a:rPr>
              <a:t>cpte_obj</a:t>
            </a:r>
            <a:r>
              <a:rPr lang="fr-FR" b="1" dirty="0">
                <a:latin typeface="Times New Roman" pitchFamily="18" charset="0"/>
                <a:cs typeface="Times New Roman" pitchFamily="18" charset="0"/>
              </a:rPr>
              <a:t>()</a:t>
            </a:r>
          </a:p>
          <a:p>
            <a:pPr hangingPunct="0"/>
            <a:r>
              <a:rPr lang="fr-FR" b="1" dirty="0">
                <a:latin typeface="Times New Roman" pitchFamily="18" charset="0"/>
                <a:cs typeface="Times New Roman" pitchFamily="18" charset="0"/>
              </a:rPr>
              <a:t>{ cout&lt;&lt;″++construction : il y a maintenant ″&lt;&lt;++</a:t>
            </a:r>
            <a:r>
              <a:rPr lang="fr-FR" b="1" dirty="0" err="1">
                <a:latin typeface="Times New Roman" pitchFamily="18" charset="0"/>
                <a:cs typeface="Times New Roman" pitchFamily="18" charset="0"/>
              </a:rPr>
              <a:t>ctr</a:t>
            </a:r>
            <a:r>
              <a:rPr lang="fr-FR" b="1" dirty="0">
                <a:latin typeface="Times New Roman" pitchFamily="18" charset="0"/>
                <a:cs typeface="Times New Roman" pitchFamily="18" charset="0"/>
              </a:rPr>
              <a:t>&lt;&lt;″objets  \n″ ;</a:t>
            </a:r>
          </a:p>
          <a:p>
            <a:pPr hangingPunct="0"/>
            <a:r>
              <a:rPr lang="fr-FR" b="1" dirty="0">
                <a:latin typeface="Times New Roman" pitchFamily="18" charset="0"/>
                <a:cs typeface="Times New Roman" pitchFamily="18" charset="0"/>
              </a:rPr>
              <a:t>}</a:t>
            </a:r>
          </a:p>
          <a:p>
            <a:pPr hangingPunct="0"/>
            <a:r>
              <a:rPr lang="fr-FR" b="1" dirty="0" err="1">
                <a:latin typeface="Times New Roman" pitchFamily="18" charset="0"/>
                <a:cs typeface="Times New Roman" pitchFamily="18" charset="0"/>
              </a:rPr>
              <a:t>cpte_obj</a:t>
            </a:r>
            <a:r>
              <a:rPr lang="fr-FR" b="1" dirty="0">
                <a:latin typeface="Times New Roman" pitchFamily="18" charset="0"/>
                <a:cs typeface="Times New Roman" pitchFamily="18" charset="0"/>
              </a:rPr>
              <a:t>:: ~</a:t>
            </a:r>
            <a:r>
              <a:rPr lang="fr-FR" b="1" dirty="0" err="1">
                <a:latin typeface="Times New Roman" pitchFamily="18" charset="0"/>
                <a:cs typeface="Times New Roman" pitchFamily="18" charset="0"/>
              </a:rPr>
              <a:t>cpte_obj</a:t>
            </a:r>
            <a:r>
              <a:rPr lang="fr-FR" b="1" dirty="0">
                <a:latin typeface="Times New Roman" pitchFamily="18" charset="0"/>
                <a:cs typeface="Times New Roman" pitchFamily="18" charset="0"/>
              </a:rPr>
              <a:t>()  </a:t>
            </a:r>
          </a:p>
          <a:p>
            <a:pPr hangingPunct="0"/>
            <a:r>
              <a:rPr lang="fr-FR" b="1" dirty="0">
                <a:latin typeface="Times New Roman" pitchFamily="18" charset="0"/>
                <a:cs typeface="Times New Roman" pitchFamily="18" charset="0"/>
              </a:rPr>
              <a:t>{ cout&lt;&lt;″--destruction : il reste maintenant ″&lt;&lt; --</a:t>
            </a:r>
            <a:r>
              <a:rPr lang="fr-FR" b="1" dirty="0" err="1">
                <a:latin typeface="Times New Roman" pitchFamily="18" charset="0"/>
                <a:cs typeface="Times New Roman" pitchFamily="18" charset="0"/>
              </a:rPr>
              <a:t>ctr</a:t>
            </a:r>
            <a:r>
              <a:rPr lang="fr-FR" b="1" dirty="0">
                <a:latin typeface="Times New Roman" pitchFamily="18" charset="0"/>
                <a:cs typeface="Times New Roman" pitchFamily="18" charset="0"/>
              </a:rPr>
              <a:t> &lt;&lt;″objets  \n″ ;</a:t>
            </a:r>
          </a:p>
          <a:p>
            <a:pPr hangingPunct="0"/>
            <a:r>
              <a:rPr lang="fr-FR" b="1" dirty="0">
                <a:latin typeface="Times New Roman" pitchFamily="18" charset="0"/>
                <a:cs typeface="Times New Roman" pitchFamily="18" charset="0"/>
              </a:rPr>
              <a:t>}</a:t>
            </a:r>
          </a:p>
          <a:p>
            <a:pPr hangingPunct="0"/>
            <a:r>
              <a:rPr lang="fr-FR" b="1" dirty="0">
                <a:latin typeface="Times New Roman" pitchFamily="18" charset="0"/>
                <a:cs typeface="Times New Roman" pitchFamily="18" charset="0"/>
              </a:rPr>
              <a:t>main(){ </a:t>
            </a:r>
            <a:r>
              <a:rPr lang="fr-FR" b="1" dirty="0" err="1">
                <a:latin typeface="Times New Roman" pitchFamily="18" charset="0"/>
                <a:cs typeface="Times New Roman" pitchFamily="18" charset="0"/>
              </a:rPr>
              <a:t>void</a:t>
            </a:r>
            <a:r>
              <a:rPr lang="fr-FR" b="1" dirty="0">
                <a:latin typeface="Times New Roman" pitchFamily="18" charset="0"/>
                <a:cs typeface="Times New Roman" pitchFamily="18" charset="0"/>
              </a:rPr>
              <a:t> </a:t>
            </a:r>
            <a:r>
              <a:rPr lang="fr-FR" b="1" dirty="0" err="1">
                <a:latin typeface="Times New Roman" pitchFamily="18" charset="0"/>
                <a:cs typeface="Times New Roman" pitchFamily="18" charset="0"/>
              </a:rPr>
              <a:t>fct</a:t>
            </a:r>
            <a:r>
              <a:rPr lang="fr-FR" b="1" dirty="0">
                <a:latin typeface="Times New Roman" pitchFamily="18" charset="0"/>
                <a:cs typeface="Times New Roman" pitchFamily="18" charset="0"/>
              </a:rPr>
              <a:t>() ;</a:t>
            </a:r>
          </a:p>
          <a:p>
            <a:pPr hangingPunct="0"/>
            <a:r>
              <a:rPr lang="fr-FR" b="1" dirty="0">
                <a:latin typeface="Times New Roman" pitchFamily="18" charset="0"/>
                <a:cs typeface="Times New Roman" pitchFamily="18" charset="0"/>
              </a:rPr>
              <a:t>  { </a:t>
            </a:r>
            <a:r>
              <a:rPr lang="fr-FR" b="1" dirty="0" err="1">
                <a:latin typeface="Times New Roman" pitchFamily="18" charset="0"/>
                <a:cs typeface="Times New Roman" pitchFamily="18" charset="0"/>
              </a:rPr>
              <a:t>cpte_obj</a:t>
            </a:r>
            <a:r>
              <a:rPr lang="fr-FR" b="1" dirty="0">
                <a:latin typeface="Times New Roman" pitchFamily="18" charset="0"/>
                <a:cs typeface="Times New Roman" pitchFamily="18" charset="0"/>
              </a:rPr>
              <a:t> a ; </a:t>
            </a:r>
            <a:r>
              <a:rPr lang="fr-FR" b="1" dirty="0" err="1">
                <a:latin typeface="Times New Roman" pitchFamily="18" charset="0"/>
                <a:cs typeface="Times New Roman" pitchFamily="18" charset="0"/>
              </a:rPr>
              <a:t>fct</a:t>
            </a:r>
            <a:r>
              <a:rPr lang="fr-FR" b="1" dirty="0">
                <a:latin typeface="Times New Roman" pitchFamily="18" charset="0"/>
                <a:cs typeface="Times New Roman" pitchFamily="18" charset="0"/>
              </a:rPr>
              <a:t>() ;</a:t>
            </a:r>
          </a:p>
          <a:p>
            <a:pPr hangingPunct="0"/>
            <a:r>
              <a:rPr lang="fr-FR" b="1" dirty="0">
                <a:latin typeface="Times New Roman" pitchFamily="18" charset="0"/>
                <a:cs typeface="Times New Roman" pitchFamily="18" charset="0"/>
              </a:rPr>
              <a:t>     </a:t>
            </a:r>
            <a:r>
              <a:rPr lang="fr-FR" b="1" dirty="0" err="1">
                <a:latin typeface="Times New Roman" pitchFamily="18" charset="0"/>
                <a:cs typeface="Times New Roman" pitchFamily="18" charset="0"/>
              </a:rPr>
              <a:t>cpte_obj</a:t>
            </a:r>
            <a:r>
              <a:rPr lang="fr-FR" b="1" dirty="0">
                <a:latin typeface="Times New Roman" pitchFamily="18" charset="0"/>
                <a:cs typeface="Times New Roman" pitchFamily="18" charset="0"/>
              </a:rPr>
              <a:t> b ; }</a:t>
            </a:r>
          </a:p>
          <a:p>
            <a:pPr hangingPunct="0"/>
            <a:r>
              <a:rPr lang="nl-NL" b="1" dirty="0">
                <a:latin typeface="Times New Roman" pitchFamily="18" charset="0"/>
                <a:cs typeface="Times New Roman" pitchFamily="18" charset="0"/>
              </a:rPr>
              <a:t>}</a:t>
            </a:r>
            <a:endParaRPr lang="fr-FR" b="1" dirty="0">
              <a:latin typeface="Times New Roman" pitchFamily="18" charset="0"/>
              <a:cs typeface="Times New Roman" pitchFamily="18" charset="0"/>
            </a:endParaRPr>
          </a:p>
          <a:p>
            <a:pPr hangingPunct="0"/>
            <a:r>
              <a:rPr lang="nl-NL" b="1" dirty="0" err="1">
                <a:latin typeface="Times New Roman" pitchFamily="18" charset="0"/>
                <a:cs typeface="Times New Roman" pitchFamily="18" charset="0"/>
              </a:rPr>
              <a:t>void</a:t>
            </a:r>
            <a:r>
              <a:rPr lang="nl-NL" b="1" dirty="0">
                <a:latin typeface="Times New Roman" pitchFamily="18" charset="0"/>
                <a:cs typeface="Times New Roman" pitchFamily="18" charset="0"/>
              </a:rPr>
              <a:t> </a:t>
            </a:r>
            <a:r>
              <a:rPr lang="nl-NL" b="1" dirty="0" err="1">
                <a:latin typeface="Times New Roman" pitchFamily="18" charset="0"/>
                <a:cs typeface="Times New Roman" pitchFamily="18" charset="0"/>
              </a:rPr>
              <a:t>fct</a:t>
            </a:r>
            <a:r>
              <a:rPr lang="nl-NL" b="1" dirty="0">
                <a:latin typeface="Times New Roman" pitchFamily="18" charset="0"/>
                <a:cs typeface="Times New Roman" pitchFamily="18" charset="0"/>
              </a:rPr>
              <a:t>(){</a:t>
            </a:r>
            <a:endParaRPr lang="fr-FR" b="1" dirty="0">
              <a:latin typeface="Times New Roman" pitchFamily="18" charset="0"/>
              <a:cs typeface="Times New Roman" pitchFamily="18" charset="0"/>
            </a:endParaRPr>
          </a:p>
          <a:p>
            <a:pPr hangingPunct="0"/>
            <a:r>
              <a:rPr lang="nl-NL" b="1" dirty="0">
                <a:latin typeface="Times New Roman" pitchFamily="18" charset="0"/>
                <a:cs typeface="Times New Roman" pitchFamily="18" charset="0"/>
              </a:rPr>
              <a:t>  </a:t>
            </a:r>
            <a:r>
              <a:rPr lang="nl-NL" b="1" dirty="0" err="1">
                <a:latin typeface="Times New Roman" pitchFamily="18" charset="0"/>
                <a:cs typeface="Times New Roman" pitchFamily="18" charset="0"/>
              </a:rPr>
              <a:t>cpte</a:t>
            </a:r>
            <a:r>
              <a:rPr lang="nl-NL" b="1" dirty="0">
                <a:latin typeface="Times New Roman" pitchFamily="18" charset="0"/>
                <a:cs typeface="Times New Roman" pitchFamily="18" charset="0"/>
              </a:rPr>
              <a:t>_</a:t>
            </a:r>
            <a:r>
              <a:rPr lang="nl-NL" b="1" dirty="0" err="1">
                <a:latin typeface="Times New Roman" pitchFamily="18" charset="0"/>
                <a:cs typeface="Times New Roman" pitchFamily="18" charset="0"/>
              </a:rPr>
              <a:t>obj</a:t>
            </a:r>
            <a:r>
              <a:rPr lang="nl-NL" b="1" dirty="0">
                <a:latin typeface="Times New Roman" pitchFamily="18" charset="0"/>
                <a:cs typeface="Times New Roman" pitchFamily="18" charset="0"/>
              </a:rPr>
              <a:t> u, v ;</a:t>
            </a:r>
            <a:endParaRPr lang="fr-FR" b="1" dirty="0">
              <a:latin typeface="Times New Roman" pitchFamily="18" charset="0"/>
              <a:cs typeface="Times New Roman" pitchFamily="18" charset="0"/>
            </a:endParaRPr>
          </a:p>
          <a:p>
            <a:pPr hangingPunct="0"/>
            <a:r>
              <a:rPr lang="en-GB" b="1" dirty="0">
                <a:latin typeface="Times New Roman" pitchFamily="18" charset="0"/>
                <a:cs typeface="Times New Roman" pitchFamily="18" charset="0"/>
              </a:rPr>
              <a:t>}</a:t>
            </a:r>
            <a:endParaRPr lang="fr-FR" b="1" dirty="0">
              <a:latin typeface="Times New Roman" pitchFamily="18" charset="0"/>
              <a:cs typeface="Times New Roman" pitchFamily="18"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6E8258A7-CA86-481B-9088-7761BD1AC277}" type="slidenum">
              <a:rPr lang="fr-FR" smtClean="0"/>
              <a:pPr/>
              <a:t>43</a:t>
            </a:fld>
            <a:endParaRPr lang="fr-FR"/>
          </a:p>
        </p:txBody>
      </p:sp>
      <p:sp>
        <p:nvSpPr>
          <p:cNvPr id="48129" name="Rectangle 1"/>
          <p:cNvSpPr>
            <a:spLocks noChangeArrowheads="1"/>
          </p:cNvSpPr>
          <p:nvPr/>
        </p:nvSpPr>
        <p:spPr bwMode="auto">
          <a:xfrm>
            <a:off x="0" y="46279"/>
            <a:ext cx="9144000" cy="701730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4.5 Exploitation d’une classe </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Dans la pratique, dans le souci de réutilisabilité, la classe sera fournie comme un composant séparé destiné à être employé par plusieurs programmes. Cela signifie qu’un utilisateur potentiel</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(client) de cette classe disposera :</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d’un fichier en-tête contenant la déclaration de la classe,</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d’un fichier source contenant la définition de la classe.</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Exemple : le concepteur de la classe </a:t>
            </a:r>
            <a:r>
              <a:rPr kumimoji="0" lang="fr-FR" b="1"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point</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précédent pourra créer le fichier en-tête.</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class point</a:t>
            </a:r>
            <a:endParaRPr kumimoji="0" lang="fr-FR" b="1"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int</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x ; </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int</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y ;</a:t>
            </a:r>
            <a:endParaRPr kumimoji="0" lang="fr-FR" b="1"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public : point( </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int</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int</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 ;</a:t>
            </a:r>
            <a:endParaRPr kumimoji="0" lang="fr-FR" b="1"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void</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deplace</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int</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int</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 ;</a:t>
            </a:r>
            <a:endParaRPr kumimoji="0" lang="fr-FR" b="1"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void</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affiche() ;</a:t>
            </a:r>
            <a:endParaRPr kumimoji="0" lang="fr-FR" b="1"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endParaRPr kumimoji="0" lang="fr-FR" b="1"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lang="fr-FR" dirty="0">
                <a:latin typeface="Times New Roman" pitchFamily="18" charset="0"/>
                <a:ea typeface="Times New Roman" pitchFamily="18" charset="0"/>
                <a:cs typeface="Times New Roman" pitchFamily="18" charset="0"/>
              </a:rPr>
              <a:t>L</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e fichier d’entête se nomme </a:t>
            </a:r>
            <a:r>
              <a:rPr kumimoji="0" lang="fr-FR" b="1"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point.h</a:t>
            </a:r>
            <a:r>
              <a:rPr lang="fr-FR" dirty="0">
                <a:latin typeface="Times New Roman" pitchFamily="18" charset="0"/>
                <a:ea typeface="Times New Roman" pitchFamily="18" charset="0"/>
                <a:cs typeface="Times New Roman" pitchFamily="18" charset="0"/>
              </a:rPr>
              <a:t>.</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le concepteur fabriquera alors un module objet, en compilant la définition de la classe</a:t>
            </a:r>
            <a:r>
              <a:rPr kumimoji="0" lang="fr-FR" b="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fr-FR" b="1"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point</a:t>
            </a:r>
            <a:r>
              <a:rPr kumimoji="0" lang="fr-FR" b="1" i="1" u="none" strike="noStrike" cap="none" normalizeH="0" dirty="0">
                <a:ln>
                  <a:noFill/>
                </a:ln>
                <a:solidFill>
                  <a:schemeClr val="tx1"/>
                </a:solidFill>
                <a:effectLst/>
                <a:latin typeface="Times New Roman" pitchFamily="18" charset="0"/>
                <a:ea typeface="Times New Roman" pitchFamily="18" charset="0"/>
                <a:cs typeface="Times New Roman" pitchFamily="18" charset="0"/>
              </a:rPr>
              <a:t> </a:t>
            </a:r>
            <a:r>
              <a:rPr kumimoji="0" lang="fr-FR" b="0" u="none" strike="noStrike" cap="none" normalizeH="0" dirty="0">
                <a:ln>
                  <a:noFill/>
                </a:ln>
                <a:solidFill>
                  <a:schemeClr val="tx1"/>
                </a:solidFill>
                <a:effectLst/>
                <a:latin typeface="Times New Roman" pitchFamily="18" charset="0"/>
                <a:ea typeface="Times New Roman" pitchFamily="18" charset="0"/>
                <a:cs typeface="Times New Roman" pitchFamily="18" charset="0"/>
              </a:rPr>
              <a:t>qui </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est enregistré dans le fichier </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point1.cpp</a:t>
            </a:r>
            <a:r>
              <a:rPr kumimoji="0" lang="fr-FR" b="1" i="0" u="none" strike="noStrike" cap="none" normalizeH="0" dirty="0">
                <a:ln>
                  <a:noFill/>
                </a:ln>
                <a:solidFill>
                  <a:schemeClr val="tx1"/>
                </a:solidFill>
                <a:effectLst/>
                <a:latin typeface="Times New Roman" pitchFamily="18" charset="0"/>
                <a:ea typeface="Times New Roman" pitchFamily="18" charset="0"/>
                <a:cs typeface="Times New Roman" pitchFamily="18" charset="0"/>
              </a:rPr>
              <a:t> </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#include&lt; </a:t>
            </a:r>
            <a:r>
              <a:rPr kumimoji="0" lang="en-US"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iostream</a:t>
            </a:r>
            <a:r>
              <a:rPr kumimoji="0" lang="en-US"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&gt;</a:t>
            </a:r>
          </a:p>
          <a:p>
            <a:pPr hangingPunct="0"/>
            <a:r>
              <a:rPr lang="en-US" b="1" dirty="0">
                <a:latin typeface="Times New Roman" pitchFamily="18" charset="0"/>
                <a:cs typeface="Times New Roman" pitchFamily="18" charset="0"/>
              </a:rPr>
              <a:t>#</a:t>
            </a:r>
            <a:r>
              <a:rPr lang="en-US" b="1" dirty="0" err="1">
                <a:latin typeface="Times New Roman" pitchFamily="18" charset="0"/>
                <a:cs typeface="Times New Roman" pitchFamily="18" charset="0"/>
              </a:rPr>
              <a:t>include″point.h</a:t>
            </a:r>
            <a:r>
              <a:rPr lang="en-US" b="1" dirty="0">
                <a:latin typeface="Times New Roman" pitchFamily="18" charset="0"/>
                <a:cs typeface="Times New Roman" pitchFamily="18" charset="0"/>
              </a:rPr>
              <a:t>″</a:t>
            </a:r>
          </a:p>
          <a:p>
            <a:pPr hangingPunct="0"/>
            <a:r>
              <a:rPr lang="en-US" b="1" dirty="0">
                <a:latin typeface="Times New Roman" pitchFamily="18" charset="0"/>
                <a:cs typeface="Times New Roman" pitchFamily="18" charset="0"/>
              </a:rPr>
              <a:t>using namespace std;</a:t>
            </a:r>
            <a:endParaRPr lang="fr-FR" b="1" dirty="0">
              <a:latin typeface="Times New Roman" pitchFamily="18" charset="0"/>
              <a:cs typeface="Times New Roman" pitchFamily="18" charset="0"/>
            </a:endParaRPr>
          </a:p>
          <a:p>
            <a:pPr hangingPunct="0"/>
            <a:r>
              <a:rPr lang="fr-FR" b="1" dirty="0" err="1">
                <a:latin typeface="Times New Roman" pitchFamily="18" charset="0"/>
                <a:cs typeface="Times New Roman" pitchFamily="18" charset="0"/>
              </a:rPr>
              <a:t>point::point</a:t>
            </a:r>
            <a:r>
              <a:rPr lang="fr-FR" b="1" dirty="0">
                <a:latin typeface="Times New Roman" pitchFamily="18" charset="0"/>
                <a:cs typeface="Times New Roman" pitchFamily="18" charset="0"/>
              </a:rPr>
              <a:t>( </a:t>
            </a:r>
            <a:r>
              <a:rPr lang="fr-FR" b="1" dirty="0" err="1">
                <a:latin typeface="Times New Roman" pitchFamily="18" charset="0"/>
                <a:cs typeface="Times New Roman" pitchFamily="18" charset="0"/>
              </a:rPr>
              <a:t>int</a:t>
            </a:r>
            <a:r>
              <a:rPr lang="fr-FR" b="1" dirty="0">
                <a:latin typeface="Times New Roman" pitchFamily="18" charset="0"/>
                <a:cs typeface="Times New Roman" pitchFamily="18" charset="0"/>
              </a:rPr>
              <a:t> abs, </a:t>
            </a:r>
            <a:r>
              <a:rPr lang="fr-FR" b="1" dirty="0" err="1">
                <a:latin typeface="Times New Roman" pitchFamily="18" charset="0"/>
                <a:cs typeface="Times New Roman" pitchFamily="18" charset="0"/>
              </a:rPr>
              <a:t>int</a:t>
            </a:r>
            <a:r>
              <a:rPr lang="fr-FR" b="1" dirty="0">
                <a:latin typeface="Times New Roman" pitchFamily="18" charset="0"/>
                <a:cs typeface="Times New Roman" pitchFamily="18" charset="0"/>
              </a:rPr>
              <a:t> ord )</a:t>
            </a:r>
          </a:p>
          <a:p>
            <a:pPr hangingPunct="0"/>
            <a:r>
              <a:rPr lang="fr-FR" b="1" dirty="0">
                <a:latin typeface="Times New Roman" pitchFamily="18" charset="0"/>
                <a:cs typeface="Times New Roman" pitchFamily="18" charset="0"/>
              </a:rPr>
              <a:t>{ x = abs ; y = ord ;  }</a:t>
            </a:r>
          </a:p>
          <a:p>
            <a:pPr hangingPunct="0"/>
            <a:r>
              <a:rPr lang="fr-FR" b="1" dirty="0" err="1">
                <a:latin typeface="Times New Roman" pitchFamily="18" charset="0"/>
                <a:cs typeface="Times New Roman" pitchFamily="18" charset="0"/>
              </a:rPr>
              <a:t>void</a:t>
            </a:r>
            <a:r>
              <a:rPr lang="fr-FR" b="1" dirty="0">
                <a:latin typeface="Times New Roman" pitchFamily="18" charset="0"/>
                <a:cs typeface="Times New Roman" pitchFamily="18" charset="0"/>
              </a:rPr>
              <a:t> </a:t>
            </a:r>
            <a:r>
              <a:rPr lang="fr-FR" b="1" dirty="0" err="1">
                <a:latin typeface="Times New Roman" pitchFamily="18" charset="0"/>
                <a:cs typeface="Times New Roman" pitchFamily="18" charset="0"/>
              </a:rPr>
              <a:t>point::deplace</a:t>
            </a:r>
            <a:r>
              <a:rPr lang="fr-FR" b="1" dirty="0">
                <a:latin typeface="Times New Roman" pitchFamily="18" charset="0"/>
                <a:cs typeface="Times New Roman" pitchFamily="18" charset="0"/>
              </a:rPr>
              <a:t>( </a:t>
            </a:r>
            <a:r>
              <a:rPr lang="fr-FR" b="1" dirty="0" err="1">
                <a:latin typeface="Times New Roman" pitchFamily="18" charset="0"/>
                <a:cs typeface="Times New Roman" pitchFamily="18" charset="0"/>
              </a:rPr>
              <a:t>int</a:t>
            </a:r>
            <a:r>
              <a:rPr lang="fr-FR" b="1" dirty="0">
                <a:latin typeface="Times New Roman" pitchFamily="18" charset="0"/>
                <a:cs typeface="Times New Roman" pitchFamily="18" charset="0"/>
              </a:rPr>
              <a:t> </a:t>
            </a:r>
            <a:r>
              <a:rPr lang="fr-FR" b="1" dirty="0" err="1">
                <a:latin typeface="Times New Roman" pitchFamily="18" charset="0"/>
                <a:cs typeface="Times New Roman" pitchFamily="18" charset="0"/>
              </a:rPr>
              <a:t>dx</a:t>
            </a:r>
            <a:r>
              <a:rPr lang="fr-FR" b="1" dirty="0">
                <a:latin typeface="Times New Roman" pitchFamily="18" charset="0"/>
                <a:cs typeface="Times New Roman" pitchFamily="18" charset="0"/>
              </a:rPr>
              <a:t>, </a:t>
            </a:r>
            <a:r>
              <a:rPr lang="fr-FR" b="1" dirty="0" err="1">
                <a:latin typeface="Times New Roman" pitchFamily="18" charset="0"/>
                <a:cs typeface="Times New Roman" pitchFamily="18" charset="0"/>
              </a:rPr>
              <a:t>int</a:t>
            </a:r>
            <a:r>
              <a:rPr lang="fr-FR" b="1" dirty="0">
                <a:latin typeface="Times New Roman" pitchFamily="18" charset="0"/>
                <a:cs typeface="Times New Roman" pitchFamily="18" charset="0"/>
              </a:rPr>
              <a:t> </a:t>
            </a:r>
            <a:r>
              <a:rPr lang="fr-FR" b="1" dirty="0" err="1">
                <a:latin typeface="Times New Roman" pitchFamily="18" charset="0"/>
                <a:cs typeface="Times New Roman" pitchFamily="18" charset="0"/>
              </a:rPr>
              <a:t>dy</a:t>
            </a:r>
            <a:r>
              <a:rPr lang="fr-FR" b="1" dirty="0">
                <a:latin typeface="Times New Roman" pitchFamily="18" charset="0"/>
                <a:cs typeface="Times New Roman" pitchFamily="18" charset="0"/>
              </a:rPr>
              <a:t> )</a:t>
            </a:r>
          </a:p>
          <a:p>
            <a:pPr hangingPunct="0"/>
            <a:r>
              <a:rPr lang="fr-FR" b="1" dirty="0">
                <a:latin typeface="Times New Roman" pitchFamily="18" charset="0"/>
                <a:cs typeface="Times New Roman" pitchFamily="18" charset="0"/>
              </a:rPr>
              <a:t>{ x = x + </a:t>
            </a:r>
            <a:r>
              <a:rPr lang="fr-FR" b="1" dirty="0" err="1">
                <a:latin typeface="Times New Roman" pitchFamily="18" charset="0"/>
                <a:cs typeface="Times New Roman" pitchFamily="18" charset="0"/>
              </a:rPr>
              <a:t>dx</a:t>
            </a:r>
            <a:r>
              <a:rPr lang="fr-FR" b="1" dirty="0">
                <a:latin typeface="Times New Roman" pitchFamily="18" charset="0"/>
                <a:cs typeface="Times New Roman" pitchFamily="18" charset="0"/>
              </a:rPr>
              <a:t> ; y = y + </a:t>
            </a:r>
            <a:r>
              <a:rPr lang="fr-FR" b="1" dirty="0" err="1">
                <a:latin typeface="Times New Roman" pitchFamily="18" charset="0"/>
                <a:cs typeface="Times New Roman" pitchFamily="18" charset="0"/>
              </a:rPr>
              <a:t>dy</a:t>
            </a:r>
            <a:r>
              <a:rPr lang="fr-FR" b="1" dirty="0">
                <a:latin typeface="Times New Roman" pitchFamily="18" charset="0"/>
                <a:cs typeface="Times New Roman" pitchFamily="18" charset="0"/>
              </a:rPr>
              <a:t> ; }</a:t>
            </a:r>
          </a:p>
          <a:p>
            <a:pPr hangingPunct="0"/>
            <a:r>
              <a:rPr lang="fr-FR" b="1" dirty="0" err="1">
                <a:latin typeface="Times New Roman" pitchFamily="18" charset="0"/>
                <a:cs typeface="Times New Roman" pitchFamily="18" charset="0"/>
              </a:rPr>
              <a:t>void</a:t>
            </a:r>
            <a:r>
              <a:rPr lang="fr-FR" b="1" dirty="0">
                <a:latin typeface="Times New Roman" pitchFamily="18" charset="0"/>
                <a:cs typeface="Times New Roman" pitchFamily="18" charset="0"/>
              </a:rPr>
              <a:t> </a:t>
            </a:r>
            <a:r>
              <a:rPr lang="fr-FR" b="1" dirty="0" err="1">
                <a:latin typeface="Times New Roman" pitchFamily="18" charset="0"/>
                <a:cs typeface="Times New Roman" pitchFamily="18" charset="0"/>
              </a:rPr>
              <a:t>point::affiche</a:t>
            </a:r>
            <a:r>
              <a:rPr lang="fr-FR" b="1" dirty="0">
                <a:latin typeface="Times New Roman" pitchFamily="18" charset="0"/>
                <a:cs typeface="Times New Roman" pitchFamily="18" charset="0"/>
              </a:rPr>
              <a:t>()</a:t>
            </a:r>
          </a:p>
          <a:p>
            <a:pPr hangingPunct="0"/>
            <a:r>
              <a:rPr lang="fr-FR" b="1" dirty="0">
                <a:latin typeface="Times New Roman" pitchFamily="18" charset="0"/>
                <a:cs typeface="Times New Roman" pitchFamily="18" charset="0"/>
              </a:rPr>
              <a:t>{ cout&lt;&lt; « je suis en » &lt;&lt; x &lt;&lt; «  » &lt;&lt; y &lt;&lt; ‘ \n ‘ ;}</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a:ln>
                <a:noFill/>
              </a:ln>
              <a:solidFill>
                <a:schemeClr val="tx1"/>
              </a:solidFill>
              <a:effectLst/>
              <a:latin typeface="Times New Roman" pitchFamily="18" charset="0"/>
              <a:cs typeface="Times New Roman" pitchFamily="18"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6E8258A7-CA86-481B-9088-7761BD1AC277}" type="slidenum">
              <a:rPr lang="fr-FR" smtClean="0"/>
              <a:pPr/>
              <a:t>44</a:t>
            </a:fld>
            <a:endParaRPr lang="fr-FR"/>
          </a:p>
        </p:txBody>
      </p:sp>
      <p:sp>
        <p:nvSpPr>
          <p:cNvPr id="47105" name="Rectangle 1"/>
          <p:cNvSpPr>
            <a:spLocks noChangeArrowheads="1"/>
          </p:cNvSpPr>
          <p:nvPr/>
        </p:nvSpPr>
        <p:spPr bwMode="auto">
          <a:xfrm>
            <a:off x="0" y="199322"/>
            <a:ext cx="9144000" cy="507831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Pour exécuter</a:t>
            </a:r>
            <a:r>
              <a:rPr kumimoji="0" lang="fr-FR" b="0" i="0" u="none" strike="noStrike" cap="none" normalizeH="0" dirty="0">
                <a:ln>
                  <a:noFill/>
                </a:ln>
                <a:solidFill>
                  <a:schemeClr val="tx1"/>
                </a:solidFill>
                <a:effectLst/>
                <a:latin typeface="Times New Roman" pitchFamily="18" charset="0"/>
                <a:ea typeface="Times New Roman" pitchFamily="18" charset="0"/>
                <a:cs typeface="Times New Roman" pitchFamily="18" charset="0"/>
              </a:rPr>
              <a:t> son</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programme, l’utilisateur inclura la définition de la classe point </a:t>
            </a:r>
            <a:r>
              <a:rPr lang="fr-FR" dirty="0">
                <a:latin typeface="Times New Roman" pitchFamily="18" charset="0"/>
                <a:ea typeface="Times New Roman" pitchFamily="18" charset="0"/>
                <a:cs typeface="Times New Roman" pitchFamily="18" charset="0"/>
              </a:rPr>
              <a:t>« </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point1.cpp » dans le fichier source contenant son programme.</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include</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″point1.cpp″</a:t>
            </a:r>
            <a:endParaRPr kumimoji="0" lang="fr-FR" b="1"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main()</a:t>
            </a:r>
            <a:endParaRPr kumimoji="0" lang="fr-FR" b="1"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point a(1, 2), b(2, 3) ;</a:t>
            </a:r>
            <a:endParaRPr kumimoji="0" lang="fr-FR" b="1"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b.affiche</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 </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a.deplace</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(2, 2) ; </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a.affiche</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endParaRPr kumimoji="0" lang="fr-FR" b="1"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fr-FR" b="1"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b="0" i="0" u="sng"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Protection contre les inclusions multiples</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Quelques circonstances peuvent amener l’utilisateur d’une classe à inclure plusieurs fois un même fichier en-tête, lors de la compilation d’un même fichier source, par exemple le cas dans la situation d’objets membre et de classes dérivées.</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On réglera ce problème en protégeant systématiquement tout fichier en-tête des inclusions multiples par une technique de compilation conditionnelle :</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GB"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t>
            </a:r>
            <a:r>
              <a:rPr kumimoji="0" lang="en-GB"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ifndef</a:t>
            </a:r>
            <a:r>
              <a:rPr kumimoji="0" lang="en-GB"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POINT.H</a:t>
            </a:r>
            <a:endParaRPr kumimoji="0" lang="fr-FR" b="1"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GB"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#define POINT.H</a:t>
            </a:r>
            <a:endParaRPr kumimoji="0" lang="fr-FR" b="1"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 déclaration de la classe point */</a:t>
            </a:r>
            <a:endParaRPr kumimoji="0" lang="fr-FR" b="1"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endif</a:t>
            </a:r>
            <a:endParaRPr kumimoji="0" lang="fr-FR" b="1" i="0" u="none" strike="noStrike" cap="none" normalizeH="0" baseline="0" dirty="0">
              <a:ln>
                <a:noFill/>
              </a:ln>
              <a:solidFill>
                <a:schemeClr val="tx1"/>
              </a:solidFill>
              <a:effectLst/>
              <a:latin typeface="Times New Roman" pitchFamily="18" charset="0"/>
              <a:cs typeface="Times New Roman" pitchFamily="18"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6E8258A7-CA86-481B-9088-7761BD1AC277}" type="slidenum">
              <a:rPr lang="fr-FR" smtClean="0"/>
              <a:pPr/>
              <a:t>45</a:t>
            </a:fld>
            <a:endParaRPr lang="fr-FR"/>
          </a:p>
        </p:txBody>
      </p:sp>
      <p:sp>
        <p:nvSpPr>
          <p:cNvPr id="46081" name="Rectangle 1"/>
          <p:cNvSpPr>
            <a:spLocks noChangeArrowheads="1"/>
          </p:cNvSpPr>
          <p:nvPr/>
        </p:nvSpPr>
        <p:spPr bwMode="auto">
          <a:xfrm>
            <a:off x="0" y="0"/>
            <a:ext cx="9144000" cy="674030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V. PROPRIETES DES FONCTIONS MEMBRE</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Le C++ offre </a:t>
            </a:r>
            <a:r>
              <a:rPr lang="fr-FR" dirty="0">
                <a:latin typeface="Times New Roman" pitchFamily="18" charset="0"/>
                <a:ea typeface="Times New Roman" pitchFamily="18" charset="0"/>
                <a:cs typeface="Times New Roman" pitchFamily="18" charset="0"/>
              </a:rPr>
              <a:t>c</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es possibilités aux fonctions membres : surcharge, arguments par défaut, fonction en ligne, transmission par référence.</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5.1 Surcharge des fonctions membre</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C++ offre la possibilité de surcharger les fonctions membres d’une classe et le constructeur lui-même. Nous surchargeons :</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le constructeur </a:t>
            </a:r>
            <a:r>
              <a:rPr kumimoji="0" lang="fr-FR" b="0" i="1"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point</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 le choix du bon constructeur se faisant suivant le nombre d’arguments :</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0 argument : les deux coordonnées attribuées au point construit sont toutes deux nulles.</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1 argument : il sert de valeur commune aux deux coordonnées.</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2 arguments: c’est le cas usuel.</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 typeface="Arial" pitchFamily="34" charset="0"/>
              <a:buChar char="•"/>
              <a:tabLst/>
            </a:pP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la fonction </a:t>
            </a:r>
            <a:r>
              <a:rPr kumimoji="0" lang="fr-FR" b="0" i="1"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affiche ()</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de manière qu’on puisse l’appeler :</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sans argument,</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avec un argument de type </a:t>
            </a:r>
            <a:r>
              <a:rPr kumimoji="0" lang="fr-FR" b="0" i="1"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chaîne</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 dans ce cas, elle affiche le texte correspondant avec les coordonnées du point.</a:t>
            </a:r>
          </a:p>
          <a:p>
            <a:pPr hangingPunct="0"/>
            <a:r>
              <a:rPr lang="en-GB" b="1" dirty="0">
                <a:latin typeface="Times New Roman" pitchFamily="18" charset="0"/>
                <a:cs typeface="Times New Roman" pitchFamily="18" charset="0"/>
              </a:rPr>
              <a:t>#include&lt;</a:t>
            </a:r>
            <a:r>
              <a:rPr lang="en-GB" b="1" dirty="0" err="1">
                <a:latin typeface="Times New Roman" pitchFamily="18" charset="0"/>
                <a:cs typeface="Times New Roman" pitchFamily="18" charset="0"/>
              </a:rPr>
              <a:t>iostream</a:t>
            </a:r>
            <a:r>
              <a:rPr lang="en-GB" b="1" dirty="0">
                <a:latin typeface="Times New Roman" pitchFamily="18" charset="0"/>
                <a:cs typeface="Times New Roman" pitchFamily="18" charset="0"/>
              </a:rPr>
              <a:t>&gt;</a:t>
            </a:r>
          </a:p>
          <a:p>
            <a:pPr hangingPunct="0"/>
            <a:r>
              <a:rPr lang="en-GB" b="1" dirty="0">
                <a:latin typeface="Times New Roman" pitchFamily="18" charset="0"/>
                <a:cs typeface="Times New Roman" pitchFamily="18" charset="0"/>
              </a:rPr>
              <a:t>using namespace std;</a:t>
            </a:r>
            <a:endParaRPr lang="fr-FR" b="1" dirty="0">
              <a:latin typeface="Times New Roman" pitchFamily="18" charset="0"/>
              <a:cs typeface="Times New Roman" pitchFamily="18" charset="0"/>
            </a:endParaRPr>
          </a:p>
          <a:p>
            <a:pPr hangingPunct="0"/>
            <a:r>
              <a:rPr lang="fr-FR" b="1" dirty="0">
                <a:latin typeface="Times New Roman" pitchFamily="18" charset="0"/>
                <a:cs typeface="Times New Roman" pitchFamily="18" charset="0"/>
              </a:rPr>
              <a:t>class point</a:t>
            </a:r>
          </a:p>
          <a:p>
            <a:pPr hangingPunct="0"/>
            <a:r>
              <a:rPr lang="fr-FR" b="1" dirty="0">
                <a:latin typeface="Times New Roman" pitchFamily="18" charset="0"/>
                <a:cs typeface="Times New Roman" pitchFamily="18" charset="0"/>
              </a:rPr>
              <a:t>{ </a:t>
            </a:r>
            <a:r>
              <a:rPr lang="fr-FR" b="1" dirty="0" err="1">
                <a:latin typeface="Times New Roman" pitchFamily="18" charset="0"/>
                <a:cs typeface="Times New Roman" pitchFamily="18" charset="0"/>
              </a:rPr>
              <a:t>int</a:t>
            </a:r>
            <a:r>
              <a:rPr lang="fr-FR" b="1" dirty="0">
                <a:latin typeface="Times New Roman" pitchFamily="18" charset="0"/>
                <a:cs typeface="Times New Roman" pitchFamily="18" charset="0"/>
              </a:rPr>
              <a:t> x, y ;</a:t>
            </a:r>
          </a:p>
          <a:p>
            <a:pPr hangingPunct="0"/>
            <a:r>
              <a:rPr lang="fr-FR" b="1" dirty="0">
                <a:latin typeface="Times New Roman" pitchFamily="18" charset="0"/>
                <a:cs typeface="Times New Roman" pitchFamily="18" charset="0"/>
              </a:rPr>
              <a:t>   Public :  point() ;</a:t>
            </a:r>
          </a:p>
          <a:p>
            <a:pPr hangingPunct="0"/>
            <a:r>
              <a:rPr lang="fr-FR" b="1" dirty="0">
                <a:latin typeface="Times New Roman" pitchFamily="18" charset="0"/>
                <a:cs typeface="Times New Roman" pitchFamily="18" charset="0"/>
              </a:rPr>
              <a:t>	   point(</a:t>
            </a:r>
            <a:r>
              <a:rPr lang="fr-FR" b="1" dirty="0" err="1">
                <a:latin typeface="Times New Roman" pitchFamily="18" charset="0"/>
                <a:cs typeface="Times New Roman" pitchFamily="18" charset="0"/>
              </a:rPr>
              <a:t>int</a:t>
            </a:r>
            <a:r>
              <a:rPr lang="fr-FR" b="1" dirty="0">
                <a:latin typeface="Times New Roman" pitchFamily="18" charset="0"/>
                <a:cs typeface="Times New Roman" pitchFamily="18" charset="0"/>
              </a:rPr>
              <a:t>) ;</a:t>
            </a:r>
          </a:p>
          <a:p>
            <a:pPr hangingPunct="0"/>
            <a:r>
              <a:rPr lang="fr-FR" b="1" dirty="0">
                <a:latin typeface="Times New Roman" pitchFamily="18" charset="0"/>
                <a:cs typeface="Times New Roman" pitchFamily="18" charset="0"/>
              </a:rPr>
              <a:t>	   point(</a:t>
            </a:r>
            <a:r>
              <a:rPr lang="fr-FR" b="1" dirty="0" err="1">
                <a:latin typeface="Times New Roman" pitchFamily="18" charset="0"/>
                <a:cs typeface="Times New Roman" pitchFamily="18" charset="0"/>
              </a:rPr>
              <a:t>int</a:t>
            </a:r>
            <a:r>
              <a:rPr lang="fr-FR" b="1" dirty="0">
                <a:latin typeface="Times New Roman" pitchFamily="18" charset="0"/>
                <a:cs typeface="Times New Roman" pitchFamily="18" charset="0"/>
              </a:rPr>
              <a:t>, </a:t>
            </a:r>
            <a:r>
              <a:rPr lang="fr-FR" b="1" dirty="0" err="1">
                <a:latin typeface="Times New Roman" pitchFamily="18" charset="0"/>
                <a:cs typeface="Times New Roman" pitchFamily="18" charset="0"/>
              </a:rPr>
              <a:t>int</a:t>
            </a:r>
            <a:r>
              <a:rPr lang="fr-FR" b="1" dirty="0">
                <a:latin typeface="Times New Roman" pitchFamily="18" charset="0"/>
                <a:cs typeface="Times New Roman" pitchFamily="18" charset="0"/>
              </a:rPr>
              <a:t>) ;</a:t>
            </a:r>
          </a:p>
          <a:p>
            <a:pPr hangingPunct="0"/>
            <a:r>
              <a:rPr lang="fr-FR" b="1" dirty="0">
                <a:latin typeface="Times New Roman" pitchFamily="18" charset="0"/>
                <a:cs typeface="Times New Roman" pitchFamily="18" charset="0"/>
              </a:rPr>
              <a:t>	   </a:t>
            </a:r>
            <a:r>
              <a:rPr lang="fr-FR" b="1" dirty="0" err="1">
                <a:latin typeface="Times New Roman" pitchFamily="18" charset="0"/>
                <a:cs typeface="Times New Roman" pitchFamily="18" charset="0"/>
              </a:rPr>
              <a:t>void</a:t>
            </a:r>
            <a:r>
              <a:rPr lang="fr-FR" b="1" dirty="0">
                <a:latin typeface="Times New Roman" pitchFamily="18" charset="0"/>
                <a:cs typeface="Times New Roman" pitchFamily="18" charset="0"/>
              </a:rPr>
              <a:t> affiche () ;</a:t>
            </a:r>
          </a:p>
          <a:p>
            <a:pPr hangingPunct="0"/>
            <a:r>
              <a:rPr lang="fr-FR" b="1" dirty="0">
                <a:latin typeface="Times New Roman" pitchFamily="18" charset="0"/>
                <a:cs typeface="Times New Roman" pitchFamily="18" charset="0"/>
              </a:rPr>
              <a:t>	   </a:t>
            </a:r>
            <a:r>
              <a:rPr lang="fr-FR" b="1" dirty="0" err="1">
                <a:latin typeface="Times New Roman" pitchFamily="18" charset="0"/>
                <a:cs typeface="Times New Roman" pitchFamily="18" charset="0"/>
              </a:rPr>
              <a:t>void</a:t>
            </a:r>
            <a:r>
              <a:rPr lang="fr-FR" b="1" dirty="0">
                <a:latin typeface="Times New Roman" pitchFamily="18" charset="0"/>
                <a:cs typeface="Times New Roman" pitchFamily="18" charset="0"/>
              </a:rPr>
              <a:t> affiche (char *) ;</a:t>
            </a:r>
          </a:p>
          <a:p>
            <a:pPr hangingPunct="0"/>
            <a:r>
              <a:rPr lang="fr-FR" b="1" dirty="0">
                <a:latin typeface="Times New Roman" pitchFamily="18" charset="0"/>
                <a:cs typeface="Times New Roman" pitchFamily="18" charset="0"/>
              </a:rPr>
              <a:t>} ;</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6E8258A7-CA86-481B-9088-7761BD1AC277}" type="slidenum">
              <a:rPr lang="fr-FR" smtClean="0"/>
              <a:pPr/>
              <a:t>46</a:t>
            </a:fld>
            <a:endParaRPr lang="fr-FR"/>
          </a:p>
        </p:txBody>
      </p:sp>
      <p:sp>
        <p:nvSpPr>
          <p:cNvPr id="45057" name="Rectangle 1"/>
          <p:cNvSpPr>
            <a:spLocks noChangeArrowheads="1"/>
          </p:cNvSpPr>
          <p:nvPr/>
        </p:nvSpPr>
        <p:spPr bwMode="auto">
          <a:xfrm>
            <a:off x="0" y="225581"/>
            <a:ext cx="9144000" cy="563231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point :: point ()</a:t>
            </a:r>
          </a:p>
          <a:p>
            <a:pPr marL="0" marR="0" lvl="0" indent="0" algn="just" defTabSz="914400" rtl="0" eaLnBrk="1" fontAlgn="base" latinLnBrk="0" hangingPunct="1">
              <a:lnSpc>
                <a:spcPct val="100000"/>
              </a:lnSpc>
              <a:spcBef>
                <a:spcPct val="0"/>
              </a:spcBef>
              <a:spcAft>
                <a:spcPct val="0"/>
              </a:spcAft>
              <a:buClrTx/>
              <a:buSzTx/>
              <a:buFontTx/>
              <a:buNone/>
              <a:tabLst/>
            </a:pP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x = 0 ; y = 0 ; </a:t>
            </a:r>
          </a:p>
          <a:p>
            <a:pPr marL="0" marR="0" lvl="0" indent="0" algn="just" defTabSz="914400" rtl="0" eaLnBrk="1" fontAlgn="base" latinLnBrk="0" hangingPunct="1">
              <a:lnSpc>
                <a:spcPct val="100000"/>
              </a:lnSpc>
              <a:spcBef>
                <a:spcPct val="0"/>
              </a:spcBef>
              <a:spcAft>
                <a:spcPct val="0"/>
              </a:spcAft>
              <a:buClrTx/>
              <a:buSzTx/>
              <a:buFontTx/>
              <a:buNone/>
              <a:tabLst/>
            </a:pP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t>
            </a:r>
            <a:endParaRPr kumimoji="0" lang="fr-FR" b="1"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point :: point (</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int</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abs)</a:t>
            </a: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x = y = abs ;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t>
            </a:r>
            <a:endParaRPr kumimoji="0" lang="fr-FR" b="1"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point :: point(</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int</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abs, </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int</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ord)</a:t>
            </a: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x = abs ; y = ord ;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t>
            </a:r>
            <a:endParaRPr kumimoji="0" lang="fr-FR" b="1"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void</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point :: affiche ()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cout&lt;&lt;</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je suis en : </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&lt;&lt;x&lt;&lt;</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&lt;&lt;y&lt;&lt;</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\n</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t>
            </a:r>
            <a:endParaRPr kumimoji="0" lang="fr-FR" b="1" i="0" u="none" strike="noStrike" cap="none" normalizeH="0" baseline="0" dirty="0">
              <a:ln>
                <a:noFill/>
              </a:ln>
              <a:solidFill>
                <a:schemeClr val="tx1"/>
              </a:solidFill>
              <a:effectLst/>
              <a:latin typeface="Times New Roman" pitchFamily="18" charset="0"/>
              <a:cs typeface="Times New Roman" pitchFamily="18" charset="0"/>
              <a:sym typeface="Symbol" pitchFamily="18" charset="2"/>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sym typeface="Symbol" pitchFamily="18" charset="2"/>
              </a:rPr>
              <a:t>void</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 point :: affiche (char *message)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   cout &lt;&lt; message ; affiche() ;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a:t>
            </a:r>
            <a:endParaRPr kumimoji="0" lang="fr-FR" b="1" i="0" u="none" strike="noStrike" cap="none" normalizeH="0" baseline="0" dirty="0">
              <a:ln>
                <a:noFill/>
              </a:ln>
              <a:solidFill>
                <a:schemeClr val="tx1"/>
              </a:solidFill>
              <a:effectLst/>
              <a:latin typeface="Times New Roman" pitchFamily="18" charset="0"/>
              <a:cs typeface="Times New Roman" pitchFamily="18" charset="0"/>
              <a:sym typeface="Symbol" pitchFamily="18" charset="2"/>
            </a:endParaRPr>
          </a:p>
          <a:p>
            <a:pPr marL="0" marR="0" lvl="0" indent="0" algn="just" defTabSz="914400" rtl="0" eaLnBrk="0" fontAlgn="base" latinLnBrk="0" hangingPunct="0">
              <a:lnSpc>
                <a:spcPct val="100000"/>
              </a:lnSpc>
              <a:spcBef>
                <a:spcPct val="0"/>
              </a:spcBef>
              <a:spcAft>
                <a:spcPct val="0"/>
              </a:spcAft>
              <a:buClrTx/>
              <a:buSzTx/>
              <a:buFontTx/>
              <a:buNone/>
              <a:tabLst/>
            </a:pPr>
            <a:r>
              <a:rPr lang="fr-FR" b="1" dirty="0" err="1">
                <a:latin typeface="Times New Roman" pitchFamily="18" charset="0"/>
                <a:ea typeface="Times New Roman" pitchFamily="18" charset="0"/>
                <a:cs typeface="Times New Roman" pitchFamily="18" charset="0"/>
                <a:sym typeface="Symbol" pitchFamily="18" charset="2"/>
              </a:rPr>
              <a:t>i</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sym typeface="Symbol" pitchFamily="18" charset="2"/>
              </a:rPr>
              <a:t>nt</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 main(){  point a ; </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sym typeface="Symbol" pitchFamily="18" charset="2"/>
              </a:rPr>
              <a:t>a.affiche</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 ;</a:t>
            </a:r>
            <a:endParaRPr kumimoji="0" lang="fr-FR" b="1" i="0" u="none" strike="noStrike" cap="none" normalizeH="0" baseline="0" dirty="0">
              <a:ln>
                <a:noFill/>
              </a:ln>
              <a:solidFill>
                <a:schemeClr val="tx1"/>
              </a:solidFill>
              <a:effectLst/>
              <a:latin typeface="Times New Roman" pitchFamily="18" charset="0"/>
              <a:cs typeface="Times New Roman" pitchFamily="18" charset="0"/>
              <a:sym typeface="Symbol" pitchFamily="18" charset="2"/>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    point b(5) ; </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sym typeface="Symbol" pitchFamily="18" charset="2"/>
              </a:rPr>
              <a:t>b.affiche</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Point b- </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endParaRPr kumimoji="0" lang="fr-FR" b="1" i="0" u="none" strike="noStrike" cap="none" normalizeH="0" baseline="0" dirty="0">
              <a:ln>
                <a:noFill/>
              </a:ln>
              <a:solidFill>
                <a:schemeClr val="tx1"/>
              </a:solidFill>
              <a:effectLst/>
              <a:latin typeface="Times New Roman" pitchFamily="18" charset="0"/>
              <a:cs typeface="Times New Roman" pitchFamily="18" charset="0"/>
              <a:sym typeface="Symbol" pitchFamily="18" charset="2"/>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    point c(3, 12) ; </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sym typeface="Symbol" pitchFamily="18" charset="2"/>
              </a:rPr>
              <a:t>c.affiche</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Hello---</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p>
          <a:p>
            <a:pPr marL="0" marR="0" lvl="0" indent="0" algn="just" defTabSz="914400" rtl="0" eaLnBrk="0" fontAlgn="base" latinLnBrk="0" hangingPunct="0">
              <a:lnSpc>
                <a:spcPct val="100000"/>
              </a:lnSpc>
              <a:spcBef>
                <a:spcPct val="0"/>
              </a:spcBef>
              <a:spcAft>
                <a:spcPct val="0"/>
              </a:spcAft>
              <a:buClrTx/>
              <a:buSzTx/>
              <a:buFontTx/>
              <a:buNone/>
              <a:tabLst/>
            </a:pPr>
            <a:r>
              <a:rPr lang="fr-FR" b="1" dirty="0">
                <a:latin typeface="Times New Roman" pitchFamily="18" charset="0"/>
                <a:cs typeface="Times New Roman" pitchFamily="18" charset="0"/>
                <a:sym typeface="Symbol" pitchFamily="18" charset="2"/>
              </a:rPr>
              <a:t>    return 0;</a:t>
            </a:r>
            <a:endParaRPr kumimoji="0" lang="fr-FR" b="1" i="0" u="none" strike="noStrike" cap="none" normalizeH="0" baseline="0" dirty="0">
              <a:ln>
                <a:noFill/>
              </a:ln>
              <a:solidFill>
                <a:schemeClr val="tx1"/>
              </a:solidFill>
              <a:effectLst/>
              <a:latin typeface="Times New Roman" pitchFamily="18" charset="0"/>
              <a:cs typeface="Times New Roman" pitchFamily="18" charset="0"/>
              <a:sym typeface="Symbol" pitchFamily="18" charset="2"/>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GB"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6E8258A7-CA86-481B-9088-7761BD1AC277}" type="slidenum">
              <a:rPr lang="fr-FR" smtClean="0"/>
              <a:pPr/>
              <a:t>47</a:t>
            </a:fld>
            <a:endParaRPr lang="fr-FR"/>
          </a:p>
        </p:txBody>
      </p:sp>
      <p:sp>
        <p:nvSpPr>
          <p:cNvPr id="44033" name="Rectangle 1"/>
          <p:cNvSpPr>
            <a:spLocks noChangeArrowheads="1"/>
          </p:cNvSpPr>
          <p:nvPr/>
        </p:nvSpPr>
        <p:spPr bwMode="auto">
          <a:xfrm>
            <a:off x="0" y="0"/>
            <a:ext cx="9144000" cy="701730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5.2 Arguments par défaut</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Nous allons modifier l’exemple précédent pour que la classe </a:t>
            </a:r>
            <a:r>
              <a:rPr kumimoji="0" lang="fr-FR" b="1" i="1"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point</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ne possède plus qu’une seule fonction </a:t>
            </a:r>
            <a:r>
              <a:rPr kumimoji="0" lang="fr-FR" b="1" i="1"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affiche()</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à un seul argument de type chaîne.</a:t>
            </a:r>
          </a:p>
          <a:p>
            <a:pPr hangingPunct="0"/>
            <a:r>
              <a:rPr lang="en-GB" b="1" dirty="0">
                <a:latin typeface="Times New Roman" pitchFamily="18" charset="0"/>
                <a:cs typeface="Times New Roman" pitchFamily="18" charset="0"/>
              </a:rPr>
              <a:t>#include&lt;</a:t>
            </a:r>
            <a:r>
              <a:rPr lang="en-GB" b="1" dirty="0" err="1">
                <a:latin typeface="Times New Roman" pitchFamily="18" charset="0"/>
                <a:cs typeface="Times New Roman" pitchFamily="18" charset="0"/>
              </a:rPr>
              <a:t>iostream</a:t>
            </a:r>
            <a:r>
              <a:rPr lang="en-GB" b="1" dirty="0">
                <a:latin typeface="Times New Roman" pitchFamily="18" charset="0"/>
                <a:cs typeface="Times New Roman" pitchFamily="18" charset="0"/>
              </a:rPr>
              <a:t>&gt;</a:t>
            </a:r>
          </a:p>
          <a:p>
            <a:pPr hangingPunct="0"/>
            <a:r>
              <a:rPr lang="en-GB" b="1" dirty="0">
                <a:latin typeface="Times New Roman" pitchFamily="18" charset="0"/>
                <a:cs typeface="Times New Roman" pitchFamily="18" charset="0"/>
              </a:rPr>
              <a:t>using namespace std;</a:t>
            </a:r>
            <a:endParaRPr lang="fr-FR" b="1" dirty="0">
              <a:latin typeface="Times New Roman" pitchFamily="18" charset="0"/>
              <a:cs typeface="Times New Roman" pitchFamily="18" charset="0"/>
            </a:endParaRPr>
          </a:p>
          <a:p>
            <a:pPr hangingPunct="0"/>
            <a:r>
              <a:rPr lang="fr-FR" b="1" dirty="0">
                <a:latin typeface="Times New Roman" pitchFamily="18" charset="0"/>
                <a:cs typeface="Times New Roman" pitchFamily="18" charset="0"/>
              </a:rPr>
              <a:t>class point</a:t>
            </a:r>
          </a:p>
          <a:p>
            <a:pPr hangingPunct="0"/>
            <a:r>
              <a:rPr lang="fr-FR" b="1" dirty="0">
                <a:latin typeface="Times New Roman" pitchFamily="18" charset="0"/>
                <a:cs typeface="Times New Roman" pitchFamily="18" charset="0"/>
              </a:rPr>
              <a:t>{ </a:t>
            </a:r>
            <a:r>
              <a:rPr lang="fr-FR" b="1" dirty="0" err="1">
                <a:latin typeface="Times New Roman" pitchFamily="18" charset="0"/>
                <a:cs typeface="Times New Roman" pitchFamily="18" charset="0"/>
              </a:rPr>
              <a:t>int</a:t>
            </a:r>
            <a:r>
              <a:rPr lang="fr-FR" b="1" dirty="0">
                <a:latin typeface="Times New Roman" pitchFamily="18" charset="0"/>
                <a:cs typeface="Times New Roman" pitchFamily="18" charset="0"/>
              </a:rPr>
              <a:t> x, y ;</a:t>
            </a:r>
          </a:p>
          <a:p>
            <a:pPr hangingPunct="0"/>
            <a:r>
              <a:rPr lang="fr-FR" b="1" dirty="0">
                <a:latin typeface="Times New Roman" pitchFamily="18" charset="0"/>
                <a:cs typeface="Times New Roman" pitchFamily="18" charset="0"/>
              </a:rPr>
              <a:t>  public :    point() ;</a:t>
            </a:r>
          </a:p>
          <a:p>
            <a:pPr hangingPunct="0"/>
            <a:r>
              <a:rPr lang="fr-FR" b="1" dirty="0">
                <a:latin typeface="Times New Roman" pitchFamily="18" charset="0"/>
                <a:cs typeface="Times New Roman" pitchFamily="18" charset="0"/>
              </a:rPr>
              <a:t>	   point(</a:t>
            </a:r>
            <a:r>
              <a:rPr lang="fr-FR" b="1" dirty="0" err="1">
                <a:latin typeface="Times New Roman" pitchFamily="18" charset="0"/>
                <a:cs typeface="Times New Roman" pitchFamily="18" charset="0"/>
              </a:rPr>
              <a:t>int</a:t>
            </a:r>
            <a:r>
              <a:rPr lang="fr-FR" b="1" dirty="0">
                <a:latin typeface="Times New Roman" pitchFamily="18" charset="0"/>
                <a:cs typeface="Times New Roman" pitchFamily="18" charset="0"/>
              </a:rPr>
              <a:t>) ;</a:t>
            </a:r>
          </a:p>
          <a:p>
            <a:pPr hangingPunct="0"/>
            <a:r>
              <a:rPr lang="fr-FR" b="1" dirty="0">
                <a:latin typeface="Times New Roman" pitchFamily="18" charset="0"/>
                <a:cs typeface="Times New Roman" pitchFamily="18" charset="0"/>
              </a:rPr>
              <a:t>	   point(</a:t>
            </a:r>
            <a:r>
              <a:rPr lang="fr-FR" b="1" dirty="0" err="1">
                <a:latin typeface="Times New Roman" pitchFamily="18" charset="0"/>
                <a:cs typeface="Times New Roman" pitchFamily="18" charset="0"/>
              </a:rPr>
              <a:t>int</a:t>
            </a:r>
            <a:r>
              <a:rPr lang="fr-FR" b="1" dirty="0">
                <a:latin typeface="Times New Roman" pitchFamily="18" charset="0"/>
                <a:cs typeface="Times New Roman" pitchFamily="18" charset="0"/>
              </a:rPr>
              <a:t>, </a:t>
            </a:r>
            <a:r>
              <a:rPr lang="fr-FR" b="1" dirty="0" err="1">
                <a:latin typeface="Times New Roman" pitchFamily="18" charset="0"/>
                <a:cs typeface="Times New Roman" pitchFamily="18" charset="0"/>
              </a:rPr>
              <a:t>int</a:t>
            </a:r>
            <a:r>
              <a:rPr lang="fr-FR" b="1" dirty="0">
                <a:latin typeface="Times New Roman" pitchFamily="18" charset="0"/>
                <a:cs typeface="Times New Roman" pitchFamily="18" charset="0"/>
              </a:rPr>
              <a:t>) ;</a:t>
            </a:r>
          </a:p>
          <a:p>
            <a:pPr hangingPunct="0"/>
            <a:r>
              <a:rPr lang="fr-FR" b="1" dirty="0">
                <a:latin typeface="Times New Roman" pitchFamily="18" charset="0"/>
                <a:cs typeface="Times New Roman" pitchFamily="18" charset="0"/>
              </a:rPr>
              <a:t>	   </a:t>
            </a:r>
            <a:r>
              <a:rPr lang="fr-FR" b="1" dirty="0" err="1">
                <a:latin typeface="Times New Roman" pitchFamily="18" charset="0"/>
                <a:cs typeface="Times New Roman" pitchFamily="18" charset="0"/>
              </a:rPr>
              <a:t>void</a:t>
            </a:r>
            <a:r>
              <a:rPr lang="fr-FR" b="1" dirty="0">
                <a:latin typeface="Times New Roman" pitchFamily="18" charset="0"/>
                <a:cs typeface="Times New Roman" pitchFamily="18" charset="0"/>
              </a:rPr>
              <a:t> affiche (char* = </a:t>
            </a:r>
            <a:r>
              <a:rPr lang="fr-FR" b="1" dirty="0">
                <a:latin typeface="Times New Roman" pitchFamily="18" charset="0"/>
                <a:cs typeface="Times New Roman" pitchFamily="18" charset="0"/>
                <a:sym typeface="Symbol"/>
              </a:rPr>
              <a:t></a:t>
            </a:r>
            <a:r>
              <a:rPr lang="fr-FR" b="1" dirty="0">
                <a:latin typeface="Times New Roman" pitchFamily="18" charset="0"/>
                <a:cs typeface="Times New Roman" pitchFamily="18" charset="0"/>
              </a:rPr>
              <a:t>) ;</a:t>
            </a:r>
          </a:p>
          <a:p>
            <a:pPr hangingPunct="0"/>
            <a:r>
              <a:rPr lang="fr-FR" b="1" dirty="0">
                <a:latin typeface="Times New Roman" pitchFamily="18" charset="0"/>
                <a:cs typeface="Times New Roman" pitchFamily="18" charset="0"/>
              </a:rPr>
              <a:t>} ;</a:t>
            </a:r>
          </a:p>
          <a:p>
            <a:pPr hangingPunct="0"/>
            <a:r>
              <a:rPr lang="fr-FR" b="1" dirty="0">
                <a:latin typeface="Times New Roman" pitchFamily="18" charset="0"/>
                <a:cs typeface="Times New Roman" pitchFamily="18" charset="0"/>
              </a:rPr>
              <a:t>point :: point() {</a:t>
            </a:r>
          </a:p>
          <a:p>
            <a:pPr hangingPunct="0"/>
            <a:r>
              <a:rPr lang="fr-FR" b="1" dirty="0">
                <a:latin typeface="Times New Roman" pitchFamily="18" charset="0"/>
                <a:cs typeface="Times New Roman" pitchFamily="18" charset="0"/>
              </a:rPr>
              <a:t>  x = 0; y = 0; }</a:t>
            </a:r>
          </a:p>
          <a:p>
            <a:pPr hangingPunct="0"/>
            <a:r>
              <a:rPr lang="fr-FR" b="1" dirty="0">
                <a:latin typeface="Times New Roman" pitchFamily="18" charset="0"/>
                <a:cs typeface="Times New Roman" pitchFamily="18" charset="0"/>
              </a:rPr>
              <a:t>point :: point (</a:t>
            </a:r>
            <a:r>
              <a:rPr lang="fr-FR" b="1" dirty="0" err="1">
                <a:latin typeface="Times New Roman" pitchFamily="18" charset="0"/>
                <a:cs typeface="Times New Roman" pitchFamily="18" charset="0"/>
              </a:rPr>
              <a:t>int</a:t>
            </a:r>
            <a:r>
              <a:rPr lang="fr-FR" b="1" dirty="0">
                <a:latin typeface="Times New Roman" pitchFamily="18" charset="0"/>
                <a:cs typeface="Times New Roman" pitchFamily="18" charset="0"/>
              </a:rPr>
              <a:t> abs){</a:t>
            </a:r>
          </a:p>
          <a:p>
            <a:pPr hangingPunct="0"/>
            <a:r>
              <a:rPr lang="fr-FR" b="1" dirty="0">
                <a:latin typeface="Times New Roman" pitchFamily="18" charset="0"/>
                <a:cs typeface="Times New Roman" pitchFamily="18" charset="0"/>
              </a:rPr>
              <a:t>  x = y = abs; }</a:t>
            </a:r>
          </a:p>
          <a:p>
            <a:pPr hangingPunct="0"/>
            <a:r>
              <a:rPr lang="fr-FR" b="1" dirty="0">
                <a:latin typeface="Times New Roman" pitchFamily="18" charset="0"/>
                <a:cs typeface="Times New Roman" pitchFamily="18" charset="0"/>
              </a:rPr>
              <a:t>point :: point(</a:t>
            </a:r>
            <a:r>
              <a:rPr lang="fr-FR" b="1" dirty="0" err="1">
                <a:latin typeface="Times New Roman" pitchFamily="18" charset="0"/>
                <a:cs typeface="Times New Roman" pitchFamily="18" charset="0"/>
              </a:rPr>
              <a:t>int</a:t>
            </a:r>
            <a:r>
              <a:rPr lang="fr-FR" b="1" dirty="0">
                <a:latin typeface="Times New Roman" pitchFamily="18" charset="0"/>
                <a:cs typeface="Times New Roman" pitchFamily="18" charset="0"/>
              </a:rPr>
              <a:t> abs, </a:t>
            </a:r>
            <a:r>
              <a:rPr lang="fr-FR" b="1" dirty="0" err="1">
                <a:latin typeface="Times New Roman" pitchFamily="18" charset="0"/>
                <a:cs typeface="Times New Roman" pitchFamily="18" charset="0"/>
              </a:rPr>
              <a:t>int</a:t>
            </a:r>
            <a:r>
              <a:rPr lang="fr-FR" b="1" dirty="0">
                <a:latin typeface="Times New Roman" pitchFamily="18" charset="0"/>
                <a:cs typeface="Times New Roman" pitchFamily="18" charset="0"/>
              </a:rPr>
              <a:t> ord){</a:t>
            </a:r>
          </a:p>
          <a:p>
            <a:pPr hangingPunct="0"/>
            <a:r>
              <a:rPr lang="fr-FR" b="1" dirty="0">
                <a:latin typeface="Times New Roman" pitchFamily="18" charset="0"/>
                <a:cs typeface="Times New Roman" pitchFamily="18" charset="0"/>
              </a:rPr>
              <a:t>  x = abs; y = ord; }</a:t>
            </a:r>
          </a:p>
          <a:p>
            <a:pPr hangingPunct="0"/>
            <a:r>
              <a:rPr lang="fr-FR" b="1" dirty="0" err="1">
                <a:latin typeface="Times New Roman" pitchFamily="18" charset="0"/>
                <a:cs typeface="Times New Roman" pitchFamily="18" charset="0"/>
              </a:rPr>
              <a:t>void</a:t>
            </a:r>
            <a:r>
              <a:rPr lang="fr-FR" b="1" dirty="0">
                <a:latin typeface="Times New Roman" pitchFamily="18" charset="0"/>
                <a:cs typeface="Times New Roman" pitchFamily="18" charset="0"/>
              </a:rPr>
              <a:t> point :: affiche (char *message) { cout&lt;&lt;message&lt;&lt;</a:t>
            </a:r>
            <a:r>
              <a:rPr lang="fr-FR" b="1" dirty="0">
                <a:latin typeface="Times New Roman" pitchFamily="18" charset="0"/>
                <a:cs typeface="Times New Roman" pitchFamily="18" charset="0"/>
                <a:sym typeface="Symbol"/>
              </a:rPr>
              <a:t></a:t>
            </a:r>
            <a:r>
              <a:rPr lang="fr-FR" b="1" dirty="0">
                <a:latin typeface="Times New Roman" pitchFamily="18" charset="0"/>
                <a:cs typeface="Times New Roman" pitchFamily="18" charset="0"/>
              </a:rPr>
              <a:t>je suis en : </a:t>
            </a:r>
            <a:r>
              <a:rPr lang="fr-FR" b="1" dirty="0">
                <a:latin typeface="Times New Roman" pitchFamily="18" charset="0"/>
                <a:cs typeface="Times New Roman" pitchFamily="18" charset="0"/>
                <a:sym typeface="Symbol"/>
              </a:rPr>
              <a:t></a:t>
            </a:r>
            <a:r>
              <a:rPr lang="fr-FR" b="1" dirty="0">
                <a:latin typeface="Times New Roman" pitchFamily="18" charset="0"/>
                <a:cs typeface="Times New Roman" pitchFamily="18" charset="0"/>
              </a:rPr>
              <a:t>&lt;&lt;x&lt;&lt;</a:t>
            </a:r>
            <a:r>
              <a:rPr lang="fr-FR" b="1" dirty="0">
                <a:latin typeface="Times New Roman" pitchFamily="18" charset="0"/>
                <a:cs typeface="Times New Roman" pitchFamily="18" charset="0"/>
                <a:sym typeface="Symbol"/>
              </a:rPr>
              <a:t></a:t>
            </a:r>
            <a:r>
              <a:rPr lang="fr-FR" b="1" dirty="0">
                <a:latin typeface="Times New Roman" pitchFamily="18" charset="0"/>
                <a:cs typeface="Times New Roman" pitchFamily="18" charset="0"/>
              </a:rPr>
              <a:t> </a:t>
            </a:r>
            <a:r>
              <a:rPr lang="fr-FR" b="1" dirty="0">
                <a:latin typeface="Times New Roman" pitchFamily="18" charset="0"/>
                <a:cs typeface="Times New Roman" pitchFamily="18" charset="0"/>
                <a:sym typeface="Symbol"/>
              </a:rPr>
              <a:t></a:t>
            </a:r>
            <a:r>
              <a:rPr lang="fr-FR" b="1" dirty="0">
                <a:latin typeface="Times New Roman" pitchFamily="18" charset="0"/>
                <a:cs typeface="Times New Roman" pitchFamily="18" charset="0"/>
              </a:rPr>
              <a:t>&lt;&lt;y&lt;&lt;</a:t>
            </a:r>
            <a:r>
              <a:rPr lang="fr-FR" b="1" dirty="0">
                <a:latin typeface="Times New Roman" pitchFamily="18" charset="0"/>
                <a:cs typeface="Times New Roman" pitchFamily="18" charset="0"/>
                <a:sym typeface="Symbol"/>
              </a:rPr>
              <a:t></a:t>
            </a:r>
            <a:r>
              <a:rPr lang="fr-FR" b="1" dirty="0">
                <a:latin typeface="Times New Roman" pitchFamily="18" charset="0"/>
                <a:cs typeface="Times New Roman" pitchFamily="18" charset="0"/>
              </a:rPr>
              <a:t>\n</a:t>
            </a:r>
            <a:r>
              <a:rPr lang="fr-FR" b="1" dirty="0">
                <a:latin typeface="Times New Roman" pitchFamily="18" charset="0"/>
                <a:cs typeface="Times New Roman" pitchFamily="18" charset="0"/>
                <a:sym typeface="Symbol"/>
              </a:rPr>
              <a:t></a:t>
            </a:r>
            <a:r>
              <a:rPr lang="fr-FR" b="1" dirty="0">
                <a:latin typeface="Times New Roman" pitchFamily="18" charset="0"/>
                <a:cs typeface="Times New Roman" pitchFamily="18" charset="0"/>
              </a:rPr>
              <a:t>; </a:t>
            </a:r>
          </a:p>
          <a:p>
            <a:pPr hangingPunct="0"/>
            <a:r>
              <a:rPr lang="fr-FR" b="1" dirty="0">
                <a:latin typeface="Times New Roman" pitchFamily="18" charset="0"/>
                <a:cs typeface="Times New Roman" pitchFamily="18" charset="0"/>
              </a:rPr>
              <a:t> }</a:t>
            </a:r>
          </a:p>
          <a:p>
            <a:pPr hangingPunct="0"/>
            <a:r>
              <a:rPr lang="fr-FR" b="1" dirty="0" err="1">
                <a:latin typeface="Times New Roman" pitchFamily="18" charset="0"/>
                <a:cs typeface="Times New Roman" pitchFamily="18" charset="0"/>
              </a:rPr>
              <a:t>int</a:t>
            </a:r>
            <a:r>
              <a:rPr lang="fr-FR" b="1" dirty="0">
                <a:latin typeface="Times New Roman" pitchFamily="18" charset="0"/>
                <a:cs typeface="Times New Roman" pitchFamily="18" charset="0"/>
              </a:rPr>
              <a:t> main(){ point a ; </a:t>
            </a:r>
            <a:r>
              <a:rPr lang="fr-FR" b="1" dirty="0" err="1">
                <a:latin typeface="Times New Roman" pitchFamily="18" charset="0"/>
                <a:cs typeface="Times New Roman" pitchFamily="18" charset="0"/>
              </a:rPr>
              <a:t>a.affiche</a:t>
            </a:r>
            <a:r>
              <a:rPr lang="fr-FR" b="1" dirty="0">
                <a:latin typeface="Times New Roman" pitchFamily="18" charset="0"/>
                <a:cs typeface="Times New Roman" pitchFamily="18" charset="0"/>
              </a:rPr>
              <a:t>() ;</a:t>
            </a:r>
          </a:p>
          <a:p>
            <a:pPr hangingPunct="0"/>
            <a:r>
              <a:rPr lang="fr-FR" b="1" dirty="0">
                <a:latin typeface="Times New Roman" pitchFamily="18" charset="0"/>
                <a:cs typeface="Times New Roman" pitchFamily="18" charset="0"/>
              </a:rPr>
              <a:t>  point b(5) ; </a:t>
            </a:r>
            <a:r>
              <a:rPr lang="fr-FR" b="1" dirty="0" err="1">
                <a:latin typeface="Times New Roman" pitchFamily="18" charset="0"/>
                <a:cs typeface="Times New Roman" pitchFamily="18" charset="0"/>
              </a:rPr>
              <a:t>b.affiche</a:t>
            </a:r>
            <a:r>
              <a:rPr lang="fr-FR" b="1" dirty="0">
                <a:latin typeface="Times New Roman" pitchFamily="18" charset="0"/>
                <a:cs typeface="Times New Roman" pitchFamily="18" charset="0"/>
              </a:rPr>
              <a:t>(</a:t>
            </a:r>
            <a:r>
              <a:rPr lang="fr-FR" b="1" dirty="0">
                <a:latin typeface="Times New Roman" pitchFamily="18" charset="0"/>
                <a:cs typeface="Times New Roman" pitchFamily="18" charset="0"/>
                <a:sym typeface="Symbol"/>
              </a:rPr>
              <a:t></a:t>
            </a:r>
            <a:r>
              <a:rPr lang="fr-FR" b="1" dirty="0">
                <a:latin typeface="Times New Roman" pitchFamily="18" charset="0"/>
                <a:cs typeface="Times New Roman" pitchFamily="18" charset="0"/>
              </a:rPr>
              <a:t>Point b- </a:t>
            </a:r>
            <a:r>
              <a:rPr lang="fr-FR" b="1" dirty="0">
                <a:latin typeface="Times New Roman" pitchFamily="18" charset="0"/>
                <a:cs typeface="Times New Roman" pitchFamily="18" charset="0"/>
                <a:sym typeface="Symbol"/>
              </a:rPr>
              <a:t></a:t>
            </a:r>
            <a:r>
              <a:rPr lang="fr-FR" b="1" dirty="0">
                <a:latin typeface="Times New Roman" pitchFamily="18" charset="0"/>
                <a:cs typeface="Times New Roman" pitchFamily="18" charset="0"/>
              </a:rPr>
              <a:t>) ;</a:t>
            </a:r>
          </a:p>
          <a:p>
            <a:pPr hangingPunct="0"/>
            <a:r>
              <a:rPr lang="fr-FR" b="1" dirty="0">
                <a:latin typeface="Times New Roman" pitchFamily="18" charset="0"/>
                <a:cs typeface="Times New Roman" pitchFamily="18" charset="0"/>
              </a:rPr>
              <a:t>  point c(3, 12) ; </a:t>
            </a:r>
            <a:r>
              <a:rPr lang="fr-FR" b="1" dirty="0" err="1">
                <a:latin typeface="Times New Roman" pitchFamily="18" charset="0"/>
                <a:cs typeface="Times New Roman" pitchFamily="18" charset="0"/>
              </a:rPr>
              <a:t>c.affiche</a:t>
            </a:r>
            <a:r>
              <a:rPr lang="fr-FR" b="1" dirty="0">
                <a:latin typeface="Times New Roman" pitchFamily="18" charset="0"/>
                <a:cs typeface="Times New Roman" pitchFamily="18" charset="0"/>
              </a:rPr>
              <a:t>(</a:t>
            </a:r>
            <a:r>
              <a:rPr lang="fr-FR" b="1" dirty="0">
                <a:latin typeface="Times New Roman" pitchFamily="18" charset="0"/>
                <a:cs typeface="Times New Roman" pitchFamily="18" charset="0"/>
                <a:sym typeface="Symbol"/>
              </a:rPr>
              <a:t></a:t>
            </a:r>
            <a:r>
              <a:rPr lang="fr-FR" b="1" dirty="0">
                <a:latin typeface="Times New Roman" pitchFamily="18" charset="0"/>
                <a:cs typeface="Times New Roman" pitchFamily="18" charset="0"/>
              </a:rPr>
              <a:t>Hello---</a:t>
            </a:r>
            <a:r>
              <a:rPr lang="fr-FR" b="1" dirty="0">
                <a:latin typeface="Times New Roman" pitchFamily="18" charset="0"/>
                <a:cs typeface="Times New Roman" pitchFamily="18" charset="0"/>
                <a:sym typeface="Symbol"/>
              </a:rPr>
              <a:t></a:t>
            </a:r>
            <a:r>
              <a:rPr lang="fr-FR" b="1" dirty="0">
                <a:latin typeface="Times New Roman" pitchFamily="18" charset="0"/>
                <a:cs typeface="Times New Roman" pitchFamily="18" charset="0"/>
              </a:rPr>
              <a:t>);</a:t>
            </a:r>
          </a:p>
          <a:p>
            <a:pPr hangingPunct="0"/>
            <a:r>
              <a:rPr lang="fr-FR" b="1" dirty="0">
                <a:latin typeface="Times New Roman" pitchFamily="18" charset="0"/>
                <a:cs typeface="Times New Roman" pitchFamily="18" charset="0"/>
              </a:rPr>
              <a:t>  return 0;</a:t>
            </a:r>
          </a:p>
          <a:p>
            <a:pPr hangingPunct="0"/>
            <a:r>
              <a:rPr lang="en-GB" b="1" dirty="0">
                <a:latin typeface="Times New Roman" pitchFamily="18" charset="0"/>
                <a:cs typeface="Times New Roman" pitchFamily="18" charset="0"/>
              </a:rPr>
              <a:t>}</a:t>
            </a:r>
            <a:endParaRPr kumimoji="0" lang="fr-FR" b="1" i="0" u="none" strike="noStrike" cap="none" normalizeH="0" baseline="0" dirty="0">
              <a:ln>
                <a:noFill/>
              </a:ln>
              <a:solidFill>
                <a:schemeClr val="tx1"/>
              </a:solidFill>
              <a:effectLst/>
              <a:latin typeface="Times New Roman" pitchFamily="18" charset="0"/>
              <a:cs typeface="Times New Roman" pitchFamily="18"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6E8258A7-CA86-481B-9088-7761BD1AC277}" type="slidenum">
              <a:rPr lang="fr-FR" smtClean="0"/>
              <a:pPr/>
              <a:t>48</a:t>
            </a:fld>
            <a:endParaRPr lang="fr-FR"/>
          </a:p>
        </p:txBody>
      </p:sp>
      <p:sp>
        <p:nvSpPr>
          <p:cNvPr id="3" name="Rectangle 2"/>
          <p:cNvSpPr/>
          <p:nvPr/>
        </p:nvSpPr>
        <p:spPr>
          <a:xfrm>
            <a:off x="142844" y="357166"/>
            <a:ext cx="8858312" cy="6186309"/>
          </a:xfrm>
          <a:prstGeom prst="rect">
            <a:avLst/>
          </a:prstGeom>
        </p:spPr>
        <p:txBody>
          <a:bodyPr wrap="square">
            <a:spAutoFit/>
          </a:bodyPr>
          <a:lstStyle/>
          <a:p>
            <a:pPr hangingPunct="0"/>
            <a:r>
              <a:rPr lang="fr-FR" dirty="0">
                <a:latin typeface="Times New Roman" pitchFamily="18" charset="0"/>
                <a:cs typeface="Times New Roman" pitchFamily="18" charset="0"/>
              </a:rPr>
              <a:t>Cette simplification ne peut pas être appliquée au constructeur </a:t>
            </a:r>
            <a:r>
              <a:rPr lang="fr-FR" b="1" dirty="0">
                <a:latin typeface="Times New Roman" pitchFamily="18" charset="0"/>
                <a:cs typeface="Times New Roman" pitchFamily="18" charset="0"/>
              </a:rPr>
              <a:t>point</a:t>
            </a:r>
            <a:r>
              <a:rPr lang="fr-FR" dirty="0">
                <a:latin typeface="Times New Roman" pitchFamily="18" charset="0"/>
                <a:cs typeface="Times New Roman" pitchFamily="18" charset="0"/>
              </a:rPr>
              <a:t>. Néanmoins, en admettant que, dans le constructeur </a:t>
            </a:r>
            <a:r>
              <a:rPr lang="fr-FR" b="1" dirty="0">
                <a:latin typeface="Times New Roman" pitchFamily="18" charset="0"/>
                <a:cs typeface="Times New Roman" pitchFamily="18" charset="0"/>
              </a:rPr>
              <a:t>point</a:t>
            </a:r>
            <a:r>
              <a:rPr lang="fr-FR" dirty="0">
                <a:latin typeface="Times New Roman" pitchFamily="18" charset="0"/>
                <a:cs typeface="Times New Roman" pitchFamily="18" charset="0"/>
              </a:rPr>
              <a:t> à un seul argument, ce dernier représente seulement l’abscisse du point auquel on aurait alors attribué une ordonnée nulle, nous aurions pu alors définir un seul constructeur :</a:t>
            </a:r>
          </a:p>
          <a:p>
            <a:pPr hangingPunct="0"/>
            <a:r>
              <a:rPr lang="fr-FR" b="1" dirty="0">
                <a:latin typeface="Times New Roman" pitchFamily="18" charset="0"/>
                <a:cs typeface="Times New Roman" pitchFamily="18" charset="0"/>
              </a:rPr>
              <a:t>point :: point( </a:t>
            </a:r>
            <a:r>
              <a:rPr lang="fr-FR" b="1" dirty="0" err="1">
                <a:latin typeface="Times New Roman" pitchFamily="18" charset="0"/>
                <a:cs typeface="Times New Roman" pitchFamily="18" charset="0"/>
              </a:rPr>
              <a:t>int</a:t>
            </a:r>
            <a:r>
              <a:rPr lang="fr-FR" b="1" dirty="0">
                <a:latin typeface="Times New Roman" pitchFamily="18" charset="0"/>
                <a:cs typeface="Times New Roman" pitchFamily="18" charset="0"/>
              </a:rPr>
              <a:t> abs = 0, </a:t>
            </a:r>
            <a:r>
              <a:rPr lang="fr-FR" b="1" dirty="0" err="1">
                <a:latin typeface="Times New Roman" pitchFamily="18" charset="0"/>
                <a:cs typeface="Times New Roman" pitchFamily="18" charset="0"/>
              </a:rPr>
              <a:t>int</a:t>
            </a:r>
            <a:r>
              <a:rPr lang="fr-FR" b="1" dirty="0">
                <a:latin typeface="Times New Roman" pitchFamily="18" charset="0"/>
                <a:cs typeface="Times New Roman" pitchFamily="18" charset="0"/>
              </a:rPr>
              <a:t> ord = 0)</a:t>
            </a:r>
          </a:p>
          <a:p>
            <a:pPr hangingPunct="0"/>
            <a:r>
              <a:rPr lang="fr-FR" b="1" dirty="0">
                <a:latin typeface="Times New Roman" pitchFamily="18" charset="0"/>
                <a:cs typeface="Times New Roman" pitchFamily="18" charset="0"/>
              </a:rPr>
              <a:t>{  x = abs ; y = ord ;</a:t>
            </a:r>
          </a:p>
          <a:p>
            <a:pPr hangingPunct="0"/>
            <a:r>
              <a:rPr lang="fr-FR" b="1" dirty="0">
                <a:latin typeface="Times New Roman" pitchFamily="18" charset="0"/>
                <a:cs typeface="Times New Roman" pitchFamily="18" charset="0"/>
              </a:rPr>
              <a:t> }</a:t>
            </a:r>
          </a:p>
          <a:p>
            <a:pPr hangingPunct="0"/>
            <a:r>
              <a:rPr lang="fr-FR" b="1" dirty="0">
                <a:latin typeface="Times New Roman" pitchFamily="18" charset="0"/>
                <a:cs typeface="Times New Roman" pitchFamily="18" charset="0"/>
              </a:rPr>
              <a:t>5.3.  Fonctions membre en ligne</a:t>
            </a:r>
            <a:r>
              <a:rPr lang="fr-FR" dirty="0">
                <a:latin typeface="Times New Roman" pitchFamily="18" charset="0"/>
                <a:cs typeface="Times New Roman" pitchFamily="18" charset="0"/>
              </a:rPr>
              <a:t> </a:t>
            </a:r>
          </a:p>
          <a:p>
            <a:pPr hangingPunct="0"/>
            <a:r>
              <a:rPr lang="fr-FR" dirty="0">
                <a:latin typeface="Times New Roman" pitchFamily="18" charset="0"/>
                <a:cs typeface="Times New Roman" pitchFamily="18" charset="0"/>
              </a:rPr>
              <a:t> Rendre </a:t>
            </a:r>
            <a:r>
              <a:rPr lang="fr-FR" b="1" dirty="0">
                <a:latin typeface="Times New Roman" pitchFamily="18" charset="0"/>
                <a:cs typeface="Times New Roman" pitchFamily="18" charset="0"/>
              </a:rPr>
              <a:t>en ligne</a:t>
            </a:r>
            <a:r>
              <a:rPr lang="fr-FR" dirty="0">
                <a:latin typeface="Times New Roman" pitchFamily="18" charset="0"/>
                <a:cs typeface="Times New Roman" pitchFamily="18" charset="0"/>
              </a:rPr>
              <a:t> une fonction  membre, on peut :</a:t>
            </a:r>
          </a:p>
          <a:p>
            <a:pPr hangingPunct="0"/>
            <a:r>
              <a:rPr lang="fr-FR" dirty="0">
                <a:latin typeface="Times New Roman" pitchFamily="18" charset="0"/>
                <a:cs typeface="Times New Roman" pitchFamily="18" charset="0"/>
              </a:rPr>
              <a:t>- soit fournir directement la définition de la fonction dans la déclaration même de la classe.</a:t>
            </a:r>
          </a:p>
          <a:p>
            <a:pPr hangingPunct="0"/>
            <a:r>
              <a:rPr lang="fr-FR" dirty="0">
                <a:latin typeface="Times New Roman" pitchFamily="18" charset="0"/>
                <a:cs typeface="Times New Roman" pitchFamily="18" charset="0"/>
              </a:rPr>
              <a:t>Exemple : rendre </a:t>
            </a:r>
            <a:r>
              <a:rPr lang="fr-FR" b="1" dirty="0">
                <a:latin typeface="Times New Roman" pitchFamily="18" charset="0"/>
                <a:cs typeface="Times New Roman" pitchFamily="18" charset="0"/>
              </a:rPr>
              <a:t>en ligne</a:t>
            </a:r>
            <a:r>
              <a:rPr lang="fr-FR" dirty="0">
                <a:latin typeface="Times New Roman" pitchFamily="18" charset="0"/>
                <a:cs typeface="Times New Roman" pitchFamily="18" charset="0"/>
              </a:rPr>
              <a:t> les trois  constructeurs points.	</a:t>
            </a:r>
          </a:p>
          <a:p>
            <a:pPr hangingPunct="0"/>
            <a:r>
              <a:rPr lang="en-US" b="1" dirty="0">
                <a:latin typeface="Times New Roman" pitchFamily="18" charset="0"/>
                <a:cs typeface="Times New Roman" pitchFamily="18" charset="0"/>
              </a:rPr>
              <a:t>#include&lt; </a:t>
            </a:r>
            <a:r>
              <a:rPr lang="en-US" b="1" dirty="0" err="1">
                <a:latin typeface="Times New Roman" pitchFamily="18" charset="0"/>
                <a:cs typeface="Times New Roman" pitchFamily="18" charset="0"/>
              </a:rPr>
              <a:t>iostream</a:t>
            </a:r>
            <a:r>
              <a:rPr lang="en-US" b="1" dirty="0">
                <a:latin typeface="Times New Roman" pitchFamily="18" charset="0"/>
                <a:cs typeface="Times New Roman" pitchFamily="18" charset="0"/>
              </a:rPr>
              <a:t> &gt;</a:t>
            </a:r>
          </a:p>
          <a:p>
            <a:pPr hangingPunct="0"/>
            <a:r>
              <a:rPr lang="en-US" b="1" dirty="0">
                <a:latin typeface="Times New Roman" pitchFamily="18" charset="0"/>
                <a:cs typeface="Times New Roman" pitchFamily="18" charset="0"/>
              </a:rPr>
              <a:t>using namespace std;</a:t>
            </a:r>
            <a:endParaRPr lang="fr-FR" b="1" dirty="0">
              <a:latin typeface="Times New Roman" pitchFamily="18" charset="0"/>
              <a:cs typeface="Times New Roman" pitchFamily="18" charset="0"/>
            </a:endParaRPr>
          </a:p>
          <a:p>
            <a:pPr hangingPunct="0"/>
            <a:r>
              <a:rPr lang="fr-FR" b="1" dirty="0">
                <a:latin typeface="Times New Roman" pitchFamily="18" charset="0"/>
                <a:cs typeface="Times New Roman" pitchFamily="18" charset="0"/>
              </a:rPr>
              <a:t>class point</a:t>
            </a:r>
          </a:p>
          <a:p>
            <a:pPr hangingPunct="0"/>
            <a:r>
              <a:rPr lang="fr-FR" b="1" dirty="0">
                <a:latin typeface="Times New Roman" pitchFamily="18" charset="0"/>
                <a:cs typeface="Times New Roman" pitchFamily="18" charset="0"/>
              </a:rPr>
              <a:t>{	</a:t>
            </a:r>
            <a:r>
              <a:rPr lang="fr-FR" b="1" dirty="0" err="1">
                <a:latin typeface="Times New Roman" pitchFamily="18" charset="0"/>
                <a:cs typeface="Times New Roman" pitchFamily="18" charset="0"/>
              </a:rPr>
              <a:t>int</a:t>
            </a:r>
            <a:r>
              <a:rPr lang="fr-FR" b="1" dirty="0">
                <a:latin typeface="Times New Roman" pitchFamily="18" charset="0"/>
                <a:cs typeface="Times New Roman" pitchFamily="18" charset="0"/>
              </a:rPr>
              <a:t> x, y ;</a:t>
            </a:r>
          </a:p>
          <a:p>
            <a:pPr hangingPunct="0"/>
            <a:r>
              <a:rPr lang="fr-FR" b="1" dirty="0">
                <a:latin typeface="Times New Roman" pitchFamily="18" charset="0"/>
                <a:cs typeface="Times New Roman" pitchFamily="18" charset="0"/>
              </a:rPr>
              <a:t>public :	point() { x = 0 ; y = 0 ; }</a:t>
            </a:r>
          </a:p>
          <a:p>
            <a:pPr hangingPunct="0"/>
            <a:r>
              <a:rPr lang="fr-FR" b="1" dirty="0">
                <a:latin typeface="Times New Roman" pitchFamily="18" charset="0"/>
                <a:cs typeface="Times New Roman" pitchFamily="18" charset="0"/>
              </a:rPr>
              <a:t>	point( </a:t>
            </a:r>
            <a:r>
              <a:rPr lang="fr-FR" b="1" dirty="0" err="1">
                <a:latin typeface="Times New Roman" pitchFamily="18" charset="0"/>
                <a:cs typeface="Times New Roman" pitchFamily="18" charset="0"/>
              </a:rPr>
              <a:t>int</a:t>
            </a:r>
            <a:r>
              <a:rPr lang="fr-FR" b="1" dirty="0">
                <a:latin typeface="Times New Roman" pitchFamily="18" charset="0"/>
                <a:cs typeface="Times New Roman" pitchFamily="18" charset="0"/>
              </a:rPr>
              <a:t> abs ) { x = y = abs ; }</a:t>
            </a:r>
          </a:p>
          <a:p>
            <a:pPr hangingPunct="0"/>
            <a:r>
              <a:rPr lang="fr-FR" b="1" dirty="0">
                <a:latin typeface="Times New Roman" pitchFamily="18" charset="0"/>
                <a:cs typeface="Times New Roman" pitchFamily="18" charset="0"/>
              </a:rPr>
              <a:t>	point( </a:t>
            </a:r>
            <a:r>
              <a:rPr lang="fr-FR" b="1" dirty="0" err="1">
                <a:latin typeface="Times New Roman" pitchFamily="18" charset="0"/>
                <a:cs typeface="Times New Roman" pitchFamily="18" charset="0"/>
              </a:rPr>
              <a:t>int</a:t>
            </a:r>
            <a:r>
              <a:rPr lang="fr-FR" b="1" dirty="0">
                <a:latin typeface="Times New Roman" pitchFamily="18" charset="0"/>
                <a:cs typeface="Times New Roman" pitchFamily="18" charset="0"/>
              </a:rPr>
              <a:t> abs, </a:t>
            </a:r>
            <a:r>
              <a:rPr lang="fr-FR" b="1" dirty="0" err="1">
                <a:latin typeface="Times New Roman" pitchFamily="18" charset="0"/>
                <a:cs typeface="Times New Roman" pitchFamily="18" charset="0"/>
              </a:rPr>
              <a:t>int</a:t>
            </a:r>
            <a:r>
              <a:rPr lang="fr-FR" b="1" dirty="0">
                <a:latin typeface="Times New Roman" pitchFamily="18" charset="0"/>
                <a:cs typeface="Times New Roman" pitchFamily="18" charset="0"/>
              </a:rPr>
              <a:t> ord ) { x = abs ; y = ord ; }</a:t>
            </a:r>
          </a:p>
          <a:p>
            <a:pPr hangingPunct="0"/>
            <a:r>
              <a:rPr lang="fr-FR" b="1" dirty="0">
                <a:latin typeface="Times New Roman" pitchFamily="18" charset="0"/>
                <a:cs typeface="Times New Roman" pitchFamily="18" charset="0"/>
              </a:rPr>
              <a:t>.....</a:t>
            </a:r>
          </a:p>
          <a:p>
            <a:pPr hangingPunct="0"/>
            <a:r>
              <a:rPr lang="fr-FR" dirty="0">
                <a:latin typeface="Times New Roman" pitchFamily="18" charset="0"/>
                <a:cs typeface="Times New Roman" pitchFamily="18" charset="0"/>
              </a:rPr>
              <a:t>- soit procéder comme pour une fonction </a:t>
            </a:r>
            <a:r>
              <a:rPr lang="fr-FR" dirty="0">
                <a:latin typeface="Times New Roman" pitchFamily="18" charset="0"/>
                <a:cs typeface="Times New Roman" pitchFamily="18" charset="0"/>
                <a:sym typeface="Symbol"/>
              </a:rPr>
              <a:t></a:t>
            </a:r>
            <a:r>
              <a:rPr lang="fr-FR" dirty="0">
                <a:latin typeface="Times New Roman" pitchFamily="18" charset="0"/>
                <a:cs typeface="Times New Roman" pitchFamily="18" charset="0"/>
              </a:rPr>
              <a:t>ordinaire</a:t>
            </a:r>
            <a:r>
              <a:rPr lang="fr-FR" dirty="0">
                <a:latin typeface="Times New Roman" pitchFamily="18" charset="0"/>
                <a:cs typeface="Times New Roman" pitchFamily="18" charset="0"/>
                <a:sym typeface="Symbol"/>
              </a:rPr>
              <a:t></a:t>
            </a:r>
            <a:r>
              <a:rPr lang="fr-FR" dirty="0">
                <a:latin typeface="Times New Roman" pitchFamily="18" charset="0"/>
                <a:cs typeface="Times New Roman" pitchFamily="18" charset="0"/>
              </a:rPr>
              <a:t> en fournissant une définition en dehors de la déclaration de la classe ; dans ce cas, le </a:t>
            </a:r>
            <a:r>
              <a:rPr lang="fr-FR" dirty="0" err="1">
                <a:latin typeface="Times New Roman" pitchFamily="18" charset="0"/>
                <a:cs typeface="Times New Roman" pitchFamily="18" charset="0"/>
              </a:rPr>
              <a:t>qualicatif</a:t>
            </a:r>
            <a:r>
              <a:rPr lang="fr-FR" dirty="0">
                <a:latin typeface="Times New Roman" pitchFamily="18" charset="0"/>
                <a:cs typeface="Times New Roman" pitchFamily="18" charset="0"/>
              </a:rPr>
              <a:t> </a:t>
            </a:r>
            <a:r>
              <a:rPr lang="fr-FR" b="1" dirty="0">
                <a:latin typeface="Times New Roman" pitchFamily="18" charset="0"/>
                <a:cs typeface="Times New Roman" pitchFamily="18" charset="0"/>
              </a:rPr>
              <a:t>INLINE</a:t>
            </a:r>
            <a:r>
              <a:rPr lang="fr-FR" dirty="0">
                <a:latin typeface="Times New Roman" pitchFamily="18" charset="0"/>
                <a:cs typeface="Times New Roman" pitchFamily="18" charset="0"/>
              </a:rPr>
              <a:t> doit apparaître, à la fois devant la déclaration et devant l’en-tête.</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6E8258A7-CA86-481B-9088-7761BD1AC277}" type="slidenum">
              <a:rPr lang="fr-FR" smtClean="0"/>
              <a:pPr/>
              <a:t>49</a:t>
            </a:fld>
            <a:endParaRPr lang="fr-FR"/>
          </a:p>
        </p:txBody>
      </p:sp>
      <p:sp>
        <p:nvSpPr>
          <p:cNvPr id="41985" name="Rectangle 1"/>
          <p:cNvSpPr>
            <a:spLocks noChangeArrowheads="1"/>
          </p:cNvSpPr>
          <p:nvPr/>
        </p:nvSpPr>
        <p:spPr bwMode="auto">
          <a:xfrm>
            <a:off x="0" y="180402"/>
            <a:ext cx="9144000" cy="646330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class point</a:t>
            </a:r>
            <a:endParaRPr kumimoji="0" lang="fr-FR" b="1"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t>
            </a:r>
            <a:endParaRPr kumimoji="0" lang="fr-FR" b="1"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public :</a:t>
            </a:r>
            <a:r>
              <a:rPr kumimoji="0" lang="en-US" b="1" i="0" u="none" strike="noStrike" cap="none" normalizeH="0" dirty="0">
                <a:ln>
                  <a:noFill/>
                </a:ln>
                <a:solidFill>
                  <a:schemeClr val="tx1"/>
                </a:solidFill>
                <a:effectLst/>
                <a:latin typeface="Times New Roman" pitchFamily="18" charset="0"/>
                <a:ea typeface="Times New Roman" pitchFamily="18" charset="0"/>
                <a:cs typeface="Times New Roman" pitchFamily="18" charset="0"/>
              </a:rPr>
              <a:t> </a:t>
            </a:r>
            <a:r>
              <a:rPr kumimoji="0" lang="en-US"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inline point() ;</a:t>
            </a:r>
            <a:endParaRPr kumimoji="0" lang="fr-FR" b="1"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endParaRPr kumimoji="0" lang="fr-FR" b="1"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t>
            </a:r>
            <a:endParaRPr kumimoji="0" lang="fr-FR" b="1"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inline</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point::point</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 x = 0 ; y = 0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t>
            </a:r>
            <a:endParaRPr kumimoji="0" lang="fr-FR" b="1"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endParaRPr>
          </a:p>
          <a:p>
            <a:pPr hangingPunct="0"/>
            <a:r>
              <a:rPr lang="fr-FR" b="1" dirty="0">
                <a:latin typeface="Times New Roman" pitchFamily="18" charset="0"/>
                <a:cs typeface="Times New Roman" pitchFamily="18" charset="0"/>
              </a:rPr>
              <a:t>5.4. Cas des objets transmis en argument d’une fonction membre </a:t>
            </a:r>
            <a:endParaRPr lang="fr-FR" dirty="0">
              <a:latin typeface="Times New Roman" pitchFamily="18" charset="0"/>
              <a:cs typeface="Times New Roman" pitchFamily="18" charset="0"/>
            </a:endParaRPr>
          </a:p>
          <a:p>
            <a:pPr algn="just" hangingPunct="0"/>
            <a:r>
              <a:rPr lang="fr-FR" dirty="0">
                <a:latin typeface="Times New Roman" pitchFamily="18" charset="0"/>
                <a:cs typeface="Times New Roman" pitchFamily="18" charset="0"/>
              </a:rPr>
              <a:t>Une fonction membre reçoit </a:t>
            </a:r>
            <a:r>
              <a:rPr lang="fr-FR" b="1" dirty="0">
                <a:latin typeface="Times New Roman" pitchFamily="18" charset="0"/>
                <a:cs typeface="Times New Roman" pitchFamily="18" charset="0"/>
              </a:rPr>
              <a:t>implicitement</a:t>
            </a:r>
            <a:r>
              <a:rPr lang="fr-FR" dirty="0">
                <a:latin typeface="Times New Roman" pitchFamily="18" charset="0"/>
                <a:cs typeface="Times New Roman" pitchFamily="18" charset="0"/>
              </a:rPr>
              <a:t> l’adresse de l’objet l’ayant appelé. Mais il est toujours possible de lui transmettre </a:t>
            </a:r>
            <a:r>
              <a:rPr lang="fr-FR" b="1" dirty="0">
                <a:latin typeface="Times New Roman" pitchFamily="18" charset="0"/>
                <a:cs typeface="Times New Roman" pitchFamily="18" charset="0"/>
              </a:rPr>
              <a:t>explicitement</a:t>
            </a:r>
            <a:r>
              <a:rPr lang="fr-FR" dirty="0">
                <a:latin typeface="Times New Roman" pitchFamily="18" charset="0"/>
                <a:cs typeface="Times New Roman" pitchFamily="18" charset="0"/>
              </a:rPr>
              <a:t> un argument (ou plusieurs) du type de sa classe ou du type d’une autre classe. Dans le premier cas, la fonction membre aura </a:t>
            </a:r>
            <a:r>
              <a:rPr lang="fr-FR" b="1" dirty="0">
                <a:latin typeface="Times New Roman" pitchFamily="18" charset="0"/>
                <a:cs typeface="Times New Roman" pitchFamily="18" charset="0"/>
              </a:rPr>
              <a:t>accès aux membres privés</a:t>
            </a:r>
            <a:r>
              <a:rPr lang="fr-FR" dirty="0">
                <a:latin typeface="Times New Roman" pitchFamily="18" charset="0"/>
                <a:cs typeface="Times New Roman" pitchFamily="18" charset="0"/>
              </a:rPr>
              <a:t> de l’argument en question. Dans le second, la fonction membre </a:t>
            </a:r>
            <a:r>
              <a:rPr lang="fr-FR" b="1" dirty="0">
                <a:latin typeface="Times New Roman" pitchFamily="18" charset="0"/>
                <a:cs typeface="Times New Roman" pitchFamily="18" charset="0"/>
              </a:rPr>
              <a:t>n’aura accès qu’aux membres publics</a:t>
            </a:r>
            <a:r>
              <a:rPr lang="fr-FR" dirty="0">
                <a:latin typeface="Times New Roman" pitchFamily="18" charset="0"/>
                <a:cs typeface="Times New Roman" pitchFamily="18" charset="0"/>
              </a:rPr>
              <a:t> de l’argument.</a:t>
            </a:r>
          </a:p>
          <a:p>
            <a:pPr algn="just" hangingPunct="0"/>
            <a:r>
              <a:rPr lang="fr-FR" dirty="0">
                <a:latin typeface="Times New Roman" pitchFamily="18" charset="0"/>
                <a:cs typeface="Times New Roman" pitchFamily="18" charset="0"/>
              </a:rPr>
              <a:t>Un tel argument peut être transmis par </a:t>
            </a:r>
            <a:r>
              <a:rPr lang="fr-FR" b="1" dirty="0">
                <a:latin typeface="Times New Roman" pitchFamily="18" charset="0"/>
                <a:cs typeface="Times New Roman" pitchFamily="18" charset="0"/>
              </a:rPr>
              <a:t>valeur</a:t>
            </a:r>
            <a:r>
              <a:rPr lang="fr-FR" dirty="0">
                <a:latin typeface="Times New Roman" pitchFamily="18" charset="0"/>
                <a:cs typeface="Times New Roman" pitchFamily="18" charset="0"/>
              </a:rPr>
              <a:t>, par </a:t>
            </a:r>
            <a:r>
              <a:rPr lang="fr-FR" b="1" dirty="0">
                <a:latin typeface="Times New Roman" pitchFamily="18" charset="0"/>
                <a:cs typeface="Times New Roman" pitchFamily="18" charset="0"/>
              </a:rPr>
              <a:t>adresse</a:t>
            </a:r>
            <a:r>
              <a:rPr lang="fr-FR" dirty="0">
                <a:latin typeface="Times New Roman" pitchFamily="18" charset="0"/>
                <a:cs typeface="Times New Roman" pitchFamily="18" charset="0"/>
              </a:rPr>
              <a:t> ou par </a:t>
            </a:r>
            <a:r>
              <a:rPr lang="fr-FR" b="1" dirty="0">
                <a:latin typeface="Times New Roman" pitchFamily="18" charset="0"/>
                <a:cs typeface="Times New Roman" pitchFamily="18" charset="0"/>
              </a:rPr>
              <a:t>référence</a:t>
            </a:r>
            <a:r>
              <a:rPr lang="fr-FR" i="1" dirty="0">
                <a:latin typeface="Times New Roman" pitchFamily="18" charset="0"/>
                <a:cs typeface="Times New Roman" pitchFamily="18" charset="0"/>
              </a:rPr>
              <a:t>.</a:t>
            </a:r>
            <a:r>
              <a:rPr lang="fr-FR" dirty="0">
                <a:latin typeface="Times New Roman" pitchFamily="18" charset="0"/>
                <a:cs typeface="Times New Roman" pitchFamily="18" charset="0"/>
              </a:rPr>
              <a:t> Avec </a:t>
            </a:r>
            <a:r>
              <a:rPr lang="fr-FR" i="1" dirty="0">
                <a:latin typeface="Times New Roman" pitchFamily="18" charset="0"/>
                <a:cs typeface="Times New Roman" pitchFamily="18" charset="0"/>
              </a:rPr>
              <a:t>la </a:t>
            </a:r>
            <a:r>
              <a:rPr lang="fr-FR" b="1" dirty="0">
                <a:latin typeface="Times New Roman" pitchFamily="18" charset="0"/>
                <a:cs typeface="Times New Roman" pitchFamily="18" charset="0"/>
              </a:rPr>
              <a:t>transmission par valeur</a:t>
            </a:r>
            <a:r>
              <a:rPr lang="fr-FR" dirty="0">
                <a:latin typeface="Times New Roman" pitchFamily="18" charset="0"/>
                <a:cs typeface="Times New Roman" pitchFamily="18" charset="0"/>
              </a:rPr>
              <a:t>, il y a recopie des valeurs membres donnée dans un emplacement local à la fonction appelée. Des problèmes peuvent surgir, dès lors que l’objet transmis en argument contient des </a:t>
            </a:r>
            <a:r>
              <a:rPr lang="fr-FR" b="1" dirty="0">
                <a:latin typeface="Times New Roman" pitchFamily="18" charset="0"/>
                <a:cs typeface="Times New Roman" pitchFamily="18" charset="0"/>
              </a:rPr>
              <a:t>pointeurs</a:t>
            </a:r>
            <a:r>
              <a:rPr lang="fr-FR" dirty="0">
                <a:latin typeface="Times New Roman" pitchFamily="18" charset="0"/>
                <a:cs typeface="Times New Roman" pitchFamily="18" charset="0"/>
              </a:rPr>
              <a:t> sur des parties dynamiques. Ils seront réglés par l’emploi d’</a:t>
            </a:r>
            <a:r>
              <a:rPr lang="fr-FR" b="1" dirty="0">
                <a:latin typeface="Times New Roman" pitchFamily="18" charset="0"/>
                <a:cs typeface="Times New Roman" pitchFamily="18" charset="0"/>
              </a:rPr>
              <a:t>un constructeur par recopie</a:t>
            </a:r>
            <a:r>
              <a:rPr lang="fr-FR" i="1" dirty="0">
                <a:latin typeface="Times New Roman" pitchFamily="18" charset="0"/>
                <a:cs typeface="Times New Roman" pitchFamily="18" charset="0"/>
              </a:rPr>
              <a:t>.</a:t>
            </a:r>
            <a:endParaRPr lang="fr-FR" dirty="0">
              <a:latin typeface="Times New Roman" pitchFamily="18" charset="0"/>
              <a:cs typeface="Times New Roman" pitchFamily="18" charset="0"/>
            </a:endParaRPr>
          </a:p>
          <a:p>
            <a:pPr algn="just" hangingPunct="0"/>
            <a:r>
              <a:rPr lang="fr-FR" b="1" dirty="0">
                <a:latin typeface="Times New Roman" pitchFamily="18" charset="0"/>
                <a:cs typeface="Times New Roman" pitchFamily="18" charset="0"/>
              </a:rPr>
              <a:t>Exemple d’objets transmis en argument à une fonction membre </a:t>
            </a:r>
            <a:r>
              <a:rPr lang="fr-FR" dirty="0">
                <a:latin typeface="Times New Roman" pitchFamily="18" charset="0"/>
                <a:cs typeface="Times New Roman" pitchFamily="18" charset="0"/>
              </a:rPr>
              <a:t>: supposons que nous souhaitions, au sein de la classe </a:t>
            </a:r>
            <a:r>
              <a:rPr lang="fr-FR" b="1" dirty="0">
                <a:latin typeface="Times New Roman" pitchFamily="18" charset="0"/>
                <a:cs typeface="Times New Roman" pitchFamily="18" charset="0"/>
              </a:rPr>
              <a:t>point</a:t>
            </a:r>
            <a:r>
              <a:rPr lang="fr-FR" dirty="0">
                <a:latin typeface="Times New Roman" pitchFamily="18" charset="0"/>
                <a:cs typeface="Times New Roman" pitchFamily="18" charset="0"/>
              </a:rPr>
              <a:t>, introduire une fonction membre </a:t>
            </a:r>
            <a:r>
              <a:rPr lang="fr-FR" b="1" dirty="0">
                <a:latin typeface="Times New Roman" pitchFamily="18" charset="0"/>
                <a:cs typeface="Times New Roman" pitchFamily="18" charset="0"/>
              </a:rPr>
              <a:t>coïncide()</a:t>
            </a:r>
            <a:r>
              <a:rPr lang="fr-FR" dirty="0">
                <a:latin typeface="Times New Roman" pitchFamily="18" charset="0"/>
                <a:cs typeface="Times New Roman" pitchFamily="18" charset="0"/>
              </a:rPr>
              <a:t>, chargée de détecter la coïncidence éventuelle de 2 points.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1"/>
          <p:cNvSpPr>
            <a:spLocks noChangeArrowheads="1"/>
          </p:cNvSpPr>
          <p:nvPr/>
        </p:nvSpPr>
        <p:spPr bwMode="auto">
          <a:xfrm>
            <a:off x="0" y="412506"/>
            <a:ext cx="9144000" cy="563231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fr-FR" sz="20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2.2. </a:t>
            </a:r>
            <a:r>
              <a:rPr lang="fr-FR" sz="2000" b="1" dirty="0">
                <a:latin typeface="Times New Roman" pitchFamily="18" charset="0"/>
                <a:ea typeface="Times New Roman" pitchFamily="18" charset="0"/>
                <a:cs typeface="Times New Roman" pitchFamily="18" charset="0"/>
              </a:rPr>
              <a:t>T</a:t>
            </a:r>
            <a:r>
              <a:rPr kumimoji="0" lang="fr-FR" sz="20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ype VOID*</a:t>
            </a:r>
          </a:p>
          <a:p>
            <a:pPr marL="0" marR="0" lvl="0" indent="0" algn="just" defTabSz="914400" rtl="0" eaLnBrk="1" fontAlgn="base" latinLnBrk="0" hangingPunct="1">
              <a:lnSpc>
                <a:spcPct val="100000"/>
              </a:lnSpc>
              <a:spcBef>
                <a:spcPct val="0"/>
              </a:spcBef>
              <a:spcAft>
                <a:spcPct val="0"/>
              </a:spcAft>
              <a:buClrTx/>
              <a:buSzTx/>
              <a:buFontTx/>
              <a:buNone/>
              <a:tabLst/>
            </a:pPr>
            <a:endParaRPr kumimoji="0" lang="fr-FR" sz="20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sz="20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En </a:t>
            </a:r>
            <a:r>
              <a:rPr kumimoji="0" lang="fr-FR" sz="20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C</a:t>
            </a:r>
            <a:r>
              <a:rPr kumimoji="0" lang="fr-FR" sz="20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le type générique </a:t>
            </a:r>
            <a:r>
              <a:rPr kumimoji="0" lang="fr-FR" sz="20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VOID*</a:t>
            </a:r>
            <a:r>
              <a:rPr kumimoji="0" lang="fr-FR" sz="20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est compatible avec les autres types pointeurs, et ceci dans les deux sens :</a:t>
            </a:r>
            <a:endParaRPr kumimoji="0" lang="fr-FR" sz="20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sz="20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Exemple : </a:t>
            </a:r>
            <a:r>
              <a:rPr kumimoji="0" lang="fr-FR" sz="2000"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void</a:t>
            </a:r>
            <a:r>
              <a:rPr kumimoji="0" lang="fr-FR" sz="20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fr-FR" sz="2000"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gen</a:t>
            </a:r>
            <a:r>
              <a:rPr kumimoji="0" lang="fr-FR" sz="20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endParaRPr kumimoji="0" lang="fr-FR" sz="2000" b="1"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sz="20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fr-FR" sz="2000"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int</a:t>
            </a:r>
            <a:r>
              <a:rPr kumimoji="0" lang="fr-FR" sz="20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fr-FR" sz="2000"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adi</a:t>
            </a:r>
            <a:r>
              <a:rPr kumimoji="0" lang="fr-FR" sz="20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fr-FR" sz="20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endParaRPr kumimoji="0" lang="fr-FR" sz="20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sz="20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Ces </a:t>
            </a:r>
            <a:r>
              <a:rPr lang="fr-FR" sz="2000" dirty="0">
                <a:latin typeface="Times New Roman" pitchFamily="18" charset="0"/>
                <a:ea typeface="Times New Roman" pitchFamily="18" charset="0"/>
                <a:cs typeface="Times New Roman" pitchFamily="18" charset="0"/>
              </a:rPr>
              <a:t>2</a:t>
            </a:r>
            <a:r>
              <a:rPr kumimoji="0" lang="fr-FR" sz="20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affectations sont légales en </a:t>
            </a:r>
            <a:r>
              <a:rPr kumimoji="0" lang="fr-FR" sz="20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C</a:t>
            </a:r>
            <a:r>
              <a:rPr kumimoji="0" lang="fr-FR" sz="20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 </a:t>
            </a:r>
            <a:r>
              <a:rPr kumimoji="0" lang="fr-FR" sz="2000"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gen</a:t>
            </a:r>
            <a:r>
              <a:rPr kumimoji="0" lang="fr-FR" sz="20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 </a:t>
            </a:r>
            <a:r>
              <a:rPr kumimoji="0" lang="fr-FR" sz="2000"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adi</a:t>
            </a:r>
            <a:r>
              <a:rPr kumimoji="0" lang="fr-FR" sz="20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p>
          <a:p>
            <a:pPr marL="0" marR="0" lvl="0" indent="0" algn="just" defTabSz="914400" rtl="0" eaLnBrk="0" fontAlgn="base" latinLnBrk="0" hangingPunct="0">
              <a:lnSpc>
                <a:spcPct val="100000"/>
              </a:lnSpc>
              <a:spcBef>
                <a:spcPct val="0"/>
              </a:spcBef>
              <a:spcAft>
                <a:spcPct val="0"/>
              </a:spcAft>
              <a:buClrTx/>
              <a:buSzTx/>
              <a:buFontTx/>
              <a:buNone/>
              <a:tabLst/>
            </a:pPr>
            <a:r>
              <a:rPr lang="fr-FR" sz="2000" b="1" dirty="0">
                <a:latin typeface="Times New Roman" pitchFamily="18" charset="0"/>
                <a:ea typeface="Times New Roman" pitchFamily="18" charset="0"/>
                <a:cs typeface="Times New Roman" pitchFamily="18" charset="0"/>
              </a:rPr>
              <a:t>                                                          </a:t>
            </a:r>
            <a:r>
              <a:rPr kumimoji="0" lang="fr-FR" sz="20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fr-FR" sz="2000"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adi</a:t>
            </a:r>
            <a:r>
              <a:rPr kumimoji="0" lang="fr-FR" sz="20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 </a:t>
            </a:r>
            <a:r>
              <a:rPr kumimoji="0" lang="fr-FR" sz="2000"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gen</a:t>
            </a:r>
            <a:r>
              <a:rPr kumimoji="0" lang="fr-FR" sz="20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fr-FR" sz="20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endParaRPr kumimoji="0" lang="fr-FR" sz="20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fr-FR" sz="20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sz="20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En </a:t>
            </a:r>
            <a:r>
              <a:rPr kumimoji="0" lang="fr-FR" sz="20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C++</a:t>
            </a:r>
            <a:r>
              <a:rPr kumimoji="0" lang="fr-FR" sz="20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seule la conversion d’un pointeur quelconque en </a:t>
            </a:r>
            <a:r>
              <a:rPr kumimoji="0" lang="fr-FR" sz="20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VOID*</a:t>
            </a:r>
            <a:r>
              <a:rPr kumimoji="0" lang="fr-FR" sz="20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peut être implicite.</a:t>
            </a:r>
            <a:endParaRPr kumimoji="0" lang="fr-FR" sz="20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sz="20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Exemple : </a:t>
            </a:r>
            <a:r>
              <a:rPr kumimoji="0" lang="fr-FR" sz="2000"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void</a:t>
            </a:r>
            <a:r>
              <a:rPr kumimoji="0" lang="fr-FR" sz="20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fr-FR" sz="2000"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gen</a:t>
            </a:r>
            <a:r>
              <a:rPr kumimoji="0" lang="fr-FR" sz="20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endParaRPr kumimoji="0" lang="fr-FR" sz="2000" b="1"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sz="20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fr-FR" sz="2000"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int</a:t>
            </a:r>
            <a:r>
              <a:rPr kumimoji="0" lang="fr-FR" sz="20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fr-FR" sz="2000"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adi</a:t>
            </a:r>
            <a:r>
              <a:rPr kumimoji="0" lang="fr-FR" sz="20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 	...</a:t>
            </a:r>
            <a:endParaRPr kumimoji="0" lang="fr-FR" sz="2000" b="1"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sz="20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fr-FR" sz="2000"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gen</a:t>
            </a:r>
            <a:r>
              <a:rPr kumimoji="0" lang="fr-FR" sz="20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 </a:t>
            </a:r>
            <a:r>
              <a:rPr kumimoji="0" lang="fr-FR" sz="2000"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adi</a:t>
            </a:r>
            <a:r>
              <a:rPr kumimoji="0" lang="fr-FR" sz="20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 </a:t>
            </a:r>
            <a:r>
              <a:rPr kumimoji="0" lang="fr-FR" sz="20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est acceptée)</a:t>
            </a:r>
            <a:endParaRPr kumimoji="0" lang="fr-FR" sz="20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sz="20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fr-FR" sz="2000"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adi</a:t>
            </a:r>
            <a:r>
              <a:rPr kumimoji="0" lang="fr-FR" sz="20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 </a:t>
            </a:r>
            <a:r>
              <a:rPr kumimoji="0" lang="fr-FR" sz="2000"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gen</a:t>
            </a:r>
            <a:r>
              <a:rPr kumimoji="0" lang="fr-FR" sz="20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fr-FR" sz="20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 est refusée)</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fr-FR" sz="20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sz="20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Appel explicit de la conversion </a:t>
            </a:r>
            <a:r>
              <a:rPr kumimoji="0" lang="fr-FR" sz="2000"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void</a:t>
            </a:r>
            <a:r>
              <a:rPr kumimoji="0" lang="fr-FR" sz="20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t>
            </a:r>
            <a:r>
              <a:rPr kumimoji="0" lang="fr-FR" sz="20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=&gt; </a:t>
            </a:r>
            <a:r>
              <a:rPr kumimoji="0" lang="fr-FR" sz="2000"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int</a:t>
            </a:r>
            <a:r>
              <a:rPr kumimoji="0" lang="fr-FR" sz="20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t>
            </a:r>
            <a:r>
              <a:rPr kumimoji="0" lang="fr-FR" sz="20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(utiliser un opérateur de </a:t>
            </a:r>
            <a:r>
              <a:rPr kumimoji="0" lang="fr-FR" sz="2000"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cast</a:t>
            </a:r>
            <a:r>
              <a:rPr kumimoji="0" lang="fr-FR" sz="20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t>
            </a: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sz="20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fr-FR" sz="2000"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adi</a:t>
            </a:r>
            <a:r>
              <a:rPr kumimoji="0" lang="fr-FR" sz="20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 (</a:t>
            </a:r>
            <a:r>
              <a:rPr kumimoji="0" lang="fr-FR" sz="2000"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int</a:t>
            </a:r>
            <a:r>
              <a:rPr kumimoji="0" lang="fr-FR" sz="20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fr-FR" sz="2000"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gen</a:t>
            </a:r>
            <a:r>
              <a:rPr kumimoji="0" lang="fr-FR" sz="20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fr-FR" sz="2000" b="0" i="0" u="none" strike="noStrike" cap="none" normalizeH="0" baseline="0" dirty="0">
              <a:ln>
                <a:noFill/>
              </a:ln>
              <a:solidFill>
                <a:schemeClr val="tx1"/>
              </a:solidFill>
              <a:effectLst/>
              <a:latin typeface="Times New Roman" pitchFamily="18" charset="0"/>
              <a:cs typeface="Times New Roman" pitchFamily="18" charset="0"/>
            </a:endParaRPr>
          </a:p>
        </p:txBody>
      </p:sp>
      <p:sp>
        <p:nvSpPr>
          <p:cNvPr id="3" name="Espace réservé du numéro de diapositive 2"/>
          <p:cNvSpPr>
            <a:spLocks noGrp="1"/>
          </p:cNvSpPr>
          <p:nvPr>
            <p:ph type="sldNum" sz="quarter" idx="12"/>
          </p:nvPr>
        </p:nvSpPr>
        <p:spPr/>
        <p:txBody>
          <a:bodyPr/>
          <a:lstStyle/>
          <a:p>
            <a:fld id="{6E8258A7-CA86-481B-9088-7761BD1AC277}" type="slidenum">
              <a:rPr lang="fr-FR" smtClean="0"/>
              <a:pPr/>
              <a:t>5</a:t>
            </a:fld>
            <a:endParaRPr lang="fr-F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6E8258A7-CA86-481B-9088-7761BD1AC277}" type="slidenum">
              <a:rPr lang="fr-FR" smtClean="0"/>
              <a:pPr/>
              <a:t>50</a:t>
            </a:fld>
            <a:endParaRPr lang="fr-FR"/>
          </a:p>
        </p:txBody>
      </p:sp>
      <p:sp>
        <p:nvSpPr>
          <p:cNvPr id="40961" name="Rectangle 1"/>
          <p:cNvSpPr>
            <a:spLocks noChangeArrowheads="1"/>
          </p:cNvSpPr>
          <p:nvPr/>
        </p:nvSpPr>
        <p:spPr bwMode="auto">
          <a:xfrm>
            <a:off x="0" y="67038"/>
            <a:ext cx="9144000" cy="701730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449263" algn="l" defTabSz="914400" rtl="0" eaLnBrk="1" fontAlgn="base" latinLnBrk="0" hangingPunct="1">
              <a:lnSpc>
                <a:spcPct val="100000"/>
              </a:lnSpc>
              <a:spcBef>
                <a:spcPct val="0"/>
              </a:spcBef>
              <a:spcAft>
                <a:spcPct val="0"/>
              </a:spcAft>
              <a:buClrTx/>
              <a:buSzTx/>
              <a:buFontTx/>
              <a:buNone/>
              <a:tabLst/>
            </a:pPr>
            <a:r>
              <a:rPr kumimoji="0" lang="en-GB"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#include&lt;</a:t>
            </a:r>
            <a:r>
              <a:rPr kumimoji="0" lang="en-GB"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iostream</a:t>
            </a:r>
            <a:r>
              <a:rPr kumimoji="0" lang="en-GB"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&gt;</a:t>
            </a:r>
          </a:p>
          <a:p>
            <a:pPr marL="0" marR="0" lvl="0" indent="449263" algn="l" defTabSz="914400" rtl="0" eaLnBrk="1" fontAlgn="base" latinLnBrk="0" hangingPunct="1">
              <a:lnSpc>
                <a:spcPct val="100000"/>
              </a:lnSpc>
              <a:spcBef>
                <a:spcPct val="0"/>
              </a:spcBef>
              <a:spcAft>
                <a:spcPct val="0"/>
              </a:spcAft>
              <a:buClrTx/>
              <a:buSzTx/>
              <a:buFontTx/>
              <a:buNone/>
              <a:tabLst/>
            </a:pPr>
            <a:r>
              <a:rPr lang="en-GB" b="1" dirty="0">
                <a:latin typeface="Times New Roman" pitchFamily="18" charset="0"/>
                <a:cs typeface="Times New Roman" pitchFamily="18" charset="0"/>
              </a:rPr>
              <a:t>using namespace std;</a:t>
            </a:r>
            <a:endParaRPr kumimoji="0" lang="fr-FR" b="1"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449263" algn="l" defTabSz="914400" rtl="0" eaLnBrk="0" fontAlgn="base" latinLnBrk="0" hangingPunct="0">
              <a:lnSpc>
                <a:spcPct val="100000"/>
              </a:lnSpc>
              <a:spcBef>
                <a:spcPct val="0"/>
              </a:spcBef>
              <a:spcAft>
                <a:spcPct val="0"/>
              </a:spcAft>
              <a:buClrTx/>
              <a:buSzTx/>
              <a:buFontTx/>
              <a:buNone/>
              <a:tabLst/>
            </a:pPr>
            <a:r>
              <a:rPr kumimoji="0" lang="en-GB"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class point</a:t>
            </a:r>
            <a:endParaRPr kumimoji="0" lang="fr-FR" b="1"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449263" algn="l" defTabSz="914400" rtl="0" eaLnBrk="0" fontAlgn="base" latinLnBrk="0" hangingPunct="0">
              <a:lnSpc>
                <a:spcPct val="100000"/>
              </a:lnSpc>
              <a:spcBef>
                <a:spcPct val="0"/>
              </a:spcBef>
              <a:spcAft>
                <a:spcPct val="0"/>
              </a:spcAft>
              <a:buClrTx/>
              <a:buSzTx/>
              <a:buFontTx/>
              <a:buNone/>
              <a:tabLst/>
            </a:pPr>
            <a:r>
              <a:rPr kumimoji="0" lang="en-GB"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en-GB"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int</a:t>
            </a:r>
            <a:r>
              <a:rPr kumimoji="0" lang="en-GB"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x, y ;</a:t>
            </a:r>
            <a:endParaRPr kumimoji="0" lang="fr-FR" b="1"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449263" algn="l" defTabSz="914400" rtl="0" eaLnBrk="0" fontAlgn="base" latinLnBrk="0" hangingPunct="0">
              <a:lnSpc>
                <a:spcPct val="100000"/>
              </a:lnSpc>
              <a:spcBef>
                <a:spcPct val="0"/>
              </a:spcBef>
              <a:spcAft>
                <a:spcPct val="0"/>
              </a:spcAft>
              <a:buClrTx/>
              <a:buSzTx/>
              <a:buFontTx/>
              <a:buNone/>
              <a:tabLst/>
            </a:pPr>
            <a:r>
              <a:rPr kumimoji="0" lang="en-GB"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public :  point(</a:t>
            </a:r>
            <a:r>
              <a:rPr kumimoji="0" lang="en-GB"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int</a:t>
            </a:r>
            <a:r>
              <a:rPr kumimoji="0" lang="en-GB"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abs = 0, </a:t>
            </a:r>
            <a:r>
              <a:rPr kumimoji="0" lang="en-GB"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int</a:t>
            </a:r>
            <a:r>
              <a:rPr kumimoji="0" lang="en-GB"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en-GB"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ord</a:t>
            </a:r>
            <a:r>
              <a:rPr kumimoji="0" lang="en-GB"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 0){</a:t>
            </a:r>
            <a:endParaRPr kumimoji="0" lang="fr-FR" b="1"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449263" algn="l" defTabSz="914400" rtl="0" eaLnBrk="0" fontAlgn="base" latinLnBrk="0" hangingPunct="0">
              <a:lnSpc>
                <a:spcPct val="100000"/>
              </a:lnSpc>
              <a:spcBef>
                <a:spcPct val="0"/>
              </a:spcBef>
              <a:spcAft>
                <a:spcPct val="0"/>
              </a:spcAft>
              <a:buClrTx/>
              <a:buSzTx/>
              <a:buFontTx/>
              <a:buNone/>
              <a:tabLst/>
            </a:pPr>
            <a:r>
              <a:rPr kumimoji="0" lang="en-GB"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x = abs ; y = </a:t>
            </a:r>
            <a:r>
              <a:rPr kumimoji="0" lang="en-GB"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ord</a:t>
            </a:r>
            <a:r>
              <a:rPr kumimoji="0" lang="en-GB"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p>
          <a:p>
            <a:pPr marL="0" marR="0" lvl="0" indent="449263" algn="l" defTabSz="914400" rtl="0" eaLnBrk="0" fontAlgn="base" latinLnBrk="0" hangingPunct="0">
              <a:lnSpc>
                <a:spcPct val="100000"/>
              </a:lnSpc>
              <a:spcBef>
                <a:spcPct val="0"/>
              </a:spcBef>
              <a:spcAft>
                <a:spcPct val="0"/>
              </a:spcAft>
              <a:buClrTx/>
              <a:buSzTx/>
              <a:buFontTx/>
              <a:buNone/>
              <a:tabLst/>
            </a:pPr>
            <a:r>
              <a:rPr lang="en-GB" b="1" dirty="0">
                <a:latin typeface="Times New Roman" pitchFamily="18" charset="0"/>
                <a:ea typeface="Times New Roman" pitchFamily="18" charset="0"/>
                <a:cs typeface="Times New Roman" pitchFamily="18" charset="0"/>
              </a:rPr>
              <a:t>               </a:t>
            </a:r>
            <a:r>
              <a:rPr kumimoji="0" lang="en-GB"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endParaRPr kumimoji="0" lang="fr-FR" b="1"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449263" algn="l" defTabSz="914400" rtl="0" eaLnBrk="0" fontAlgn="base" latinLnBrk="0" hangingPunct="0">
              <a:lnSpc>
                <a:spcPct val="100000"/>
              </a:lnSpc>
              <a:spcBef>
                <a:spcPct val="0"/>
              </a:spcBef>
              <a:spcAft>
                <a:spcPct val="0"/>
              </a:spcAft>
              <a:buClrTx/>
              <a:buSzTx/>
              <a:buFontTx/>
              <a:buNone/>
              <a:tabLst/>
            </a:pPr>
            <a:r>
              <a:rPr kumimoji="0" lang="en-GB"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lang="en-GB" b="1" dirty="0">
                <a:latin typeface="Times New Roman" pitchFamily="18" charset="0"/>
                <a:ea typeface="Times New Roman" pitchFamily="18" charset="0"/>
                <a:cs typeface="Times New Roman" pitchFamily="18" charset="0"/>
              </a:rPr>
              <a:t>bool</a:t>
            </a:r>
            <a:r>
              <a:rPr kumimoji="0" lang="en-GB"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en-GB"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coïncide</a:t>
            </a:r>
            <a:r>
              <a:rPr kumimoji="0" lang="en-GB"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(point);</a:t>
            </a:r>
            <a:endParaRPr kumimoji="0" lang="fr-FR" b="1"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449263" algn="l" defTabSz="914400" rtl="0" eaLnBrk="0" fontAlgn="base" latinLnBrk="0" hangingPunct="0">
              <a:lnSpc>
                <a:spcPct val="100000"/>
              </a:lnSpc>
              <a:spcBef>
                <a:spcPct val="0"/>
              </a:spcBef>
              <a:spcAft>
                <a:spcPct val="0"/>
              </a:spcAft>
              <a:buClrTx/>
              <a:buSzTx/>
              <a:buFontTx/>
              <a:buNone/>
              <a:tabLst/>
            </a:pPr>
            <a:r>
              <a:rPr kumimoji="0" lang="en-GB"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endParaRPr kumimoji="0" lang="fr-FR" b="1"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449263" algn="l" defTabSz="914400" rtl="0" eaLnBrk="0" fontAlgn="base" latinLnBrk="0" hangingPunct="0">
              <a:lnSpc>
                <a:spcPct val="100000"/>
              </a:lnSpc>
              <a:spcBef>
                <a:spcPct val="0"/>
              </a:spcBef>
              <a:spcAft>
                <a:spcPct val="0"/>
              </a:spcAft>
              <a:buClrTx/>
              <a:buSzTx/>
              <a:buFontTx/>
              <a:buNone/>
              <a:tabLst/>
            </a:pPr>
            <a:r>
              <a:rPr lang="en-GB" b="1" dirty="0">
                <a:latin typeface="Times New Roman" pitchFamily="18" charset="0"/>
                <a:ea typeface="Times New Roman" pitchFamily="18" charset="0"/>
                <a:cs typeface="Times New Roman" pitchFamily="18" charset="0"/>
              </a:rPr>
              <a:t>bool</a:t>
            </a:r>
            <a:r>
              <a:rPr kumimoji="0" lang="en-GB"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point :: </a:t>
            </a:r>
            <a:r>
              <a:rPr kumimoji="0" lang="en-GB"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coïncide</a:t>
            </a:r>
            <a:r>
              <a:rPr kumimoji="0" lang="en-GB"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(point pt) {   if((</a:t>
            </a:r>
            <a:r>
              <a:rPr kumimoji="0" lang="en-GB"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pt.x</a:t>
            </a:r>
            <a:r>
              <a:rPr kumimoji="0" lang="en-GB"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 x) &amp;&amp; (</a:t>
            </a:r>
            <a:r>
              <a:rPr kumimoji="0" lang="en-GB"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pt.y</a:t>
            </a:r>
            <a:r>
              <a:rPr kumimoji="0" lang="en-GB"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 y))return </a:t>
            </a:r>
            <a:r>
              <a:rPr lang="en-GB" b="1" dirty="0">
                <a:latin typeface="Times New Roman" pitchFamily="18" charset="0"/>
                <a:ea typeface="Times New Roman" pitchFamily="18" charset="0"/>
                <a:cs typeface="Times New Roman" pitchFamily="18" charset="0"/>
              </a:rPr>
              <a:t>true</a:t>
            </a:r>
            <a:r>
              <a:rPr kumimoji="0" lang="en-GB"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t>
            </a:r>
            <a:endParaRPr kumimoji="0" lang="fr-FR" b="1"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449263" algn="l" defTabSz="914400" rtl="0" eaLnBrk="0" fontAlgn="base" latinLnBrk="0" hangingPunct="0">
              <a:lnSpc>
                <a:spcPct val="100000"/>
              </a:lnSpc>
              <a:spcBef>
                <a:spcPct val="0"/>
              </a:spcBef>
              <a:spcAft>
                <a:spcPct val="0"/>
              </a:spcAft>
              <a:buClrTx/>
              <a:buSzTx/>
              <a:buFontTx/>
              <a:buNone/>
              <a:tabLst/>
            </a:pPr>
            <a:r>
              <a:rPr kumimoji="0" lang="en-GB"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else return </a:t>
            </a:r>
            <a:r>
              <a:rPr lang="en-GB" b="1" dirty="0">
                <a:latin typeface="Times New Roman" pitchFamily="18" charset="0"/>
                <a:ea typeface="Times New Roman" pitchFamily="18" charset="0"/>
                <a:cs typeface="Times New Roman" pitchFamily="18" charset="0"/>
              </a:rPr>
              <a:t>false</a:t>
            </a:r>
            <a:r>
              <a:rPr kumimoji="0" lang="en-GB"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endParaRPr kumimoji="0" lang="fr-FR" b="1"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449263" algn="l" defTabSz="914400" rtl="0" eaLnBrk="0" fontAlgn="base" latinLnBrk="0" hangingPunct="0">
              <a:lnSpc>
                <a:spcPct val="100000"/>
              </a:lnSpc>
              <a:spcBef>
                <a:spcPct val="0"/>
              </a:spcBef>
              <a:spcAft>
                <a:spcPct val="0"/>
              </a:spcAft>
              <a:buClrTx/>
              <a:buSzTx/>
              <a:buFontTx/>
              <a:buNone/>
              <a:tabLst/>
            </a:pPr>
            <a:r>
              <a:rPr lang="en-GB" b="1" dirty="0">
                <a:latin typeface="Times New Roman" pitchFamily="18" charset="0"/>
                <a:ea typeface="Times New Roman" pitchFamily="18" charset="0"/>
                <a:cs typeface="Times New Roman" pitchFamily="18" charset="0"/>
              </a:rPr>
              <a:t>i</a:t>
            </a:r>
            <a:r>
              <a:rPr kumimoji="0" lang="en-GB"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nt main(){</a:t>
            </a:r>
            <a:r>
              <a:rPr lang="fr-FR" b="1" dirty="0">
                <a:latin typeface="Times New Roman" pitchFamily="18" charset="0"/>
                <a:cs typeface="Times New Roman" pitchFamily="18" charset="0"/>
              </a:rPr>
              <a:t> </a:t>
            </a:r>
            <a:r>
              <a:rPr kumimoji="0" lang="en-GB"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point a, b(1), c(1, 0) ;</a:t>
            </a:r>
            <a:endParaRPr kumimoji="0" lang="fr-FR" b="1"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449263" algn="l" defTabSz="914400" rtl="0" eaLnBrk="0" fontAlgn="base" latinLnBrk="0" hangingPunct="0">
              <a:lnSpc>
                <a:spcPct val="100000"/>
              </a:lnSpc>
              <a:spcBef>
                <a:spcPct val="0"/>
              </a:spcBef>
              <a:spcAft>
                <a:spcPct val="0"/>
              </a:spcAft>
              <a:buClrTx/>
              <a:buSzTx/>
              <a:buFontTx/>
              <a:buNone/>
              <a:tabLst/>
            </a:pPr>
            <a:r>
              <a:rPr kumimoji="0" lang="en-GB"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cout&lt;&lt;</a:t>
            </a:r>
            <a:r>
              <a:rPr kumimoji="0" lang="en-GB"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 et b</a:t>
            </a:r>
            <a:r>
              <a:rPr kumimoji="0" lang="en-GB"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&lt;&lt;</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a.coïncide</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(b)&lt;&lt;</a:t>
            </a:r>
            <a:r>
              <a:rPr kumimoji="0" lang="en-GB"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ou</a:t>
            </a:r>
            <a:r>
              <a:rPr kumimoji="0" lang="en-GB"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&lt;&lt;</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b.coïncide</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(a)&lt;&lt;</a:t>
            </a:r>
            <a:r>
              <a:rPr kumimoji="0" lang="en-GB"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\n</a:t>
            </a:r>
            <a:r>
              <a:rPr kumimoji="0" lang="en-GB"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t>
            </a:r>
            <a:endParaRPr kumimoji="0" lang="fr-FR" b="1" i="0" u="none" strike="noStrike" cap="none" normalizeH="0" baseline="0" dirty="0">
              <a:ln>
                <a:noFill/>
              </a:ln>
              <a:solidFill>
                <a:schemeClr val="tx1"/>
              </a:solidFill>
              <a:effectLst/>
              <a:latin typeface="Times New Roman" pitchFamily="18" charset="0"/>
              <a:cs typeface="Times New Roman" pitchFamily="18" charset="0"/>
              <a:sym typeface="Symbol" pitchFamily="18" charset="2"/>
            </a:endParaRPr>
          </a:p>
          <a:p>
            <a:pPr marL="0" marR="0" lvl="0" indent="449263" algn="l" defTabSz="914400" rtl="0" eaLnBrk="0" fontAlgn="base" latinLnBrk="0" hangingPunct="0">
              <a:lnSpc>
                <a:spcPct val="100000"/>
              </a:lnSpc>
              <a:spcBef>
                <a:spcPct val="0"/>
              </a:spcBef>
              <a:spcAft>
                <a:spcPct val="0"/>
              </a:spcAft>
              <a:buClrTx/>
              <a:buSzTx/>
              <a:buFontTx/>
              <a:buNone/>
              <a:tabLst/>
            </a:pP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  cout&lt;&lt;</a:t>
            </a:r>
            <a:r>
              <a:rPr kumimoji="0" lang="en-GB"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b et c</a:t>
            </a:r>
            <a:r>
              <a:rPr kumimoji="0" lang="en-GB"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&lt;&lt;</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b.coïncide</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(c)&lt;&lt;</a:t>
            </a:r>
            <a:r>
              <a:rPr kumimoji="0" lang="en-GB"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ou</a:t>
            </a:r>
            <a:r>
              <a:rPr kumimoji="0" lang="en-GB"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&lt;&lt;</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c.coïncide</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(b)&lt;&lt;</a:t>
            </a:r>
            <a:r>
              <a:rPr kumimoji="0" lang="en-GB"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\n</a:t>
            </a:r>
            <a:r>
              <a:rPr kumimoji="0" lang="en-GB"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t>
            </a:r>
          </a:p>
          <a:p>
            <a:pPr marL="0" marR="0" lvl="0" indent="449263" algn="l" defTabSz="914400" rtl="0" eaLnBrk="0" fontAlgn="base" latinLnBrk="0" hangingPunct="0">
              <a:lnSpc>
                <a:spcPct val="100000"/>
              </a:lnSpc>
              <a:spcBef>
                <a:spcPct val="0"/>
              </a:spcBef>
              <a:spcAft>
                <a:spcPct val="0"/>
              </a:spcAft>
              <a:buClrTx/>
              <a:buSzTx/>
              <a:buFontTx/>
              <a:buNone/>
              <a:tabLst/>
            </a:pPr>
            <a:r>
              <a:rPr lang="fr-FR" b="1" dirty="0">
                <a:latin typeface="Times New Roman" pitchFamily="18" charset="0"/>
                <a:cs typeface="Times New Roman" pitchFamily="18" charset="0"/>
                <a:sym typeface="Symbol" pitchFamily="18" charset="2"/>
              </a:rPr>
              <a:t>  </a:t>
            </a:r>
            <a:r>
              <a:rPr lang="fr-FR" b="1" dirty="0" err="1">
                <a:latin typeface="Times New Roman" pitchFamily="18" charset="0"/>
                <a:cs typeface="Times New Roman" pitchFamily="18" charset="0"/>
                <a:sym typeface="Symbol" pitchFamily="18" charset="2"/>
              </a:rPr>
              <a:t>retun</a:t>
            </a:r>
            <a:r>
              <a:rPr lang="fr-FR" b="1" dirty="0">
                <a:latin typeface="Times New Roman" pitchFamily="18" charset="0"/>
                <a:cs typeface="Times New Roman" pitchFamily="18" charset="0"/>
                <a:sym typeface="Symbol" pitchFamily="18" charset="2"/>
              </a:rPr>
              <a:t> 1;</a:t>
            </a:r>
            <a:endParaRPr kumimoji="0" lang="fr-FR" b="1" i="0" u="none" strike="noStrike" cap="none" normalizeH="0" baseline="0" dirty="0">
              <a:ln>
                <a:noFill/>
              </a:ln>
              <a:solidFill>
                <a:schemeClr val="tx1"/>
              </a:solidFill>
              <a:effectLst/>
              <a:latin typeface="Times New Roman" pitchFamily="18" charset="0"/>
              <a:cs typeface="Times New Roman" pitchFamily="18" charset="0"/>
              <a:sym typeface="Symbol" pitchFamily="18" charset="2"/>
            </a:endParaRPr>
          </a:p>
          <a:p>
            <a:pPr marL="0" marR="0" lvl="0" indent="449263" algn="l" defTabSz="914400" rtl="0" eaLnBrk="0" fontAlgn="base" latinLnBrk="0" hangingPunct="0">
              <a:lnSpc>
                <a:spcPct val="100000"/>
              </a:lnSpc>
              <a:spcBef>
                <a:spcPct val="0"/>
              </a:spcBef>
              <a:spcAft>
                <a:spcPct val="0"/>
              </a:spcAft>
              <a:buClrTx/>
              <a:buSzTx/>
              <a:buFontTx/>
              <a:buNone/>
              <a:tabLst/>
            </a:pPr>
            <a:r>
              <a:rPr kumimoji="0" lang="en-GB"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a:t>
            </a:r>
            <a:endParaRPr kumimoji="0" lang="fr-FR" b="1" i="0" u="none" strike="noStrike" cap="none" normalizeH="0" baseline="0" dirty="0">
              <a:ln>
                <a:noFill/>
              </a:ln>
              <a:solidFill>
                <a:schemeClr val="tx1"/>
              </a:solidFill>
              <a:effectLst/>
              <a:latin typeface="Times New Roman" pitchFamily="18" charset="0"/>
              <a:cs typeface="Times New Roman" pitchFamily="18" charset="0"/>
              <a:sym typeface="Symbol" pitchFamily="18" charset="2"/>
            </a:endParaRPr>
          </a:p>
          <a:p>
            <a:pPr hangingPunct="0"/>
            <a:r>
              <a:rPr lang="fr-FR" u="sng" dirty="0">
                <a:latin typeface="Times New Roman" pitchFamily="18" charset="0"/>
                <a:cs typeface="Times New Roman" pitchFamily="18" charset="0"/>
              </a:rPr>
              <a:t>Remarques</a:t>
            </a:r>
            <a:r>
              <a:rPr lang="fr-FR" dirty="0">
                <a:latin typeface="Times New Roman" pitchFamily="18" charset="0"/>
                <a:cs typeface="Times New Roman" pitchFamily="18" charset="0"/>
              </a:rPr>
              <a:t>:  Nous aurions pu écrire </a:t>
            </a:r>
            <a:r>
              <a:rPr lang="fr-FR" b="1" dirty="0">
                <a:latin typeface="Times New Roman" pitchFamily="18" charset="0"/>
                <a:cs typeface="Times New Roman" pitchFamily="18" charset="0"/>
              </a:rPr>
              <a:t>coïncide</a:t>
            </a:r>
            <a:r>
              <a:rPr lang="fr-FR" dirty="0">
                <a:latin typeface="Times New Roman" pitchFamily="18" charset="0"/>
                <a:cs typeface="Times New Roman" pitchFamily="18" charset="0"/>
              </a:rPr>
              <a:t> de la manière : </a:t>
            </a:r>
            <a:r>
              <a:rPr lang="fr-FR" b="1" dirty="0">
                <a:latin typeface="Times New Roman" pitchFamily="18" charset="0"/>
                <a:cs typeface="Times New Roman" pitchFamily="18" charset="0"/>
              </a:rPr>
              <a:t>return(( </a:t>
            </a:r>
            <a:r>
              <a:rPr lang="fr-FR" b="1" dirty="0" err="1">
                <a:latin typeface="Times New Roman" pitchFamily="18" charset="0"/>
                <a:cs typeface="Times New Roman" pitchFamily="18" charset="0"/>
              </a:rPr>
              <a:t>pt.x</a:t>
            </a:r>
            <a:r>
              <a:rPr lang="fr-FR" b="1" dirty="0">
                <a:latin typeface="Times New Roman" pitchFamily="18" charset="0"/>
                <a:cs typeface="Times New Roman" pitchFamily="18" charset="0"/>
              </a:rPr>
              <a:t>==x ) &amp;&amp; (</a:t>
            </a:r>
            <a:r>
              <a:rPr lang="fr-FR" b="1" dirty="0" err="1">
                <a:latin typeface="Times New Roman" pitchFamily="18" charset="0"/>
                <a:cs typeface="Times New Roman" pitchFamily="18" charset="0"/>
              </a:rPr>
              <a:t>pt.y</a:t>
            </a:r>
            <a:r>
              <a:rPr lang="fr-FR" b="1" dirty="0">
                <a:latin typeface="Times New Roman" pitchFamily="18" charset="0"/>
                <a:cs typeface="Times New Roman" pitchFamily="18" charset="0"/>
              </a:rPr>
              <a:t>==y)) ;</a:t>
            </a:r>
          </a:p>
          <a:p>
            <a:pPr algn="just" hangingPunct="0">
              <a:buFontTx/>
              <a:buChar char="-"/>
            </a:pPr>
            <a:r>
              <a:rPr lang="fr-FR" dirty="0">
                <a:latin typeface="Times New Roman" pitchFamily="18" charset="0"/>
                <a:cs typeface="Times New Roman" pitchFamily="18" charset="0"/>
              </a:rPr>
              <a:t> On pourrait penser qu’on viole le principe de l’</a:t>
            </a:r>
            <a:r>
              <a:rPr lang="fr-FR" b="1" dirty="0">
                <a:latin typeface="Times New Roman" pitchFamily="18" charset="0"/>
                <a:cs typeface="Times New Roman" pitchFamily="18" charset="0"/>
              </a:rPr>
              <a:t>encapsulation</a:t>
            </a:r>
            <a:r>
              <a:rPr lang="fr-FR" dirty="0">
                <a:latin typeface="Times New Roman" pitchFamily="18" charset="0"/>
                <a:cs typeface="Times New Roman" pitchFamily="18" charset="0"/>
              </a:rPr>
              <a:t> dans la mesure où, lorsque l’on appelle la fonction </a:t>
            </a:r>
            <a:r>
              <a:rPr lang="fr-FR" b="1" dirty="0">
                <a:latin typeface="Times New Roman" pitchFamily="18" charset="0"/>
                <a:cs typeface="Times New Roman" pitchFamily="18" charset="0"/>
              </a:rPr>
              <a:t>coïncide</a:t>
            </a:r>
            <a:r>
              <a:rPr lang="fr-FR" dirty="0">
                <a:latin typeface="Times New Roman" pitchFamily="18" charset="0"/>
                <a:cs typeface="Times New Roman" pitchFamily="18" charset="0"/>
              </a:rPr>
              <a:t> pour l’objet </a:t>
            </a:r>
            <a:r>
              <a:rPr lang="fr-FR" b="1" dirty="0">
                <a:latin typeface="Times New Roman" pitchFamily="18" charset="0"/>
                <a:cs typeface="Times New Roman" pitchFamily="18" charset="0"/>
              </a:rPr>
              <a:t>a</a:t>
            </a:r>
            <a:r>
              <a:rPr lang="fr-FR" dirty="0">
                <a:latin typeface="Times New Roman" pitchFamily="18" charset="0"/>
                <a:cs typeface="Times New Roman" pitchFamily="18" charset="0"/>
              </a:rPr>
              <a:t> (</a:t>
            </a:r>
            <a:r>
              <a:rPr lang="fr-FR" dirty="0" err="1">
                <a:latin typeface="Times New Roman" pitchFamily="18" charset="0"/>
                <a:cs typeface="Times New Roman" pitchFamily="18" charset="0"/>
              </a:rPr>
              <a:t>a.coïncide</a:t>
            </a:r>
            <a:r>
              <a:rPr lang="fr-FR" dirty="0">
                <a:latin typeface="Times New Roman" pitchFamily="18" charset="0"/>
                <a:cs typeface="Times New Roman" pitchFamily="18" charset="0"/>
              </a:rPr>
              <a:t>(b)), elle est autorisée à accéder aux données de </a:t>
            </a:r>
            <a:r>
              <a:rPr lang="fr-FR" b="1" dirty="0">
                <a:latin typeface="Times New Roman" pitchFamily="18" charset="0"/>
                <a:cs typeface="Times New Roman" pitchFamily="18" charset="0"/>
              </a:rPr>
              <a:t>b</a:t>
            </a:r>
            <a:r>
              <a:rPr lang="fr-FR" dirty="0">
                <a:latin typeface="Times New Roman" pitchFamily="18" charset="0"/>
                <a:cs typeface="Times New Roman" pitchFamily="18" charset="0"/>
              </a:rPr>
              <a:t>. En fait, en C++, n’importe quelle fonction membre d’une classe, peut accéder à n’importe quel membre (public ou privé) de n’importe quel objet de cette classe. En C++, </a:t>
            </a:r>
            <a:r>
              <a:rPr lang="fr-FR" u="sng" dirty="0">
                <a:latin typeface="Times New Roman" pitchFamily="18" charset="0"/>
                <a:cs typeface="Times New Roman" pitchFamily="18" charset="0"/>
              </a:rPr>
              <a:t>l’unité de protection est la classe et non l’objet</a:t>
            </a:r>
            <a:r>
              <a:rPr lang="fr-FR" dirty="0">
                <a:latin typeface="Times New Roman" pitchFamily="18" charset="0"/>
                <a:cs typeface="Times New Roman" pitchFamily="18" charset="0"/>
              </a:rPr>
              <a:t>.</a:t>
            </a:r>
          </a:p>
          <a:p>
            <a:pPr algn="just" hangingPunct="0">
              <a:buFontTx/>
              <a:buChar char="-"/>
            </a:pPr>
            <a:r>
              <a:rPr lang="fr-FR" dirty="0"/>
              <a:t> L’objet </a:t>
            </a:r>
            <a:r>
              <a:rPr lang="fr-FR" i="1" dirty="0"/>
              <a:t>pt</a:t>
            </a:r>
            <a:r>
              <a:rPr lang="fr-FR" dirty="0"/>
              <a:t> était transmis à </a:t>
            </a:r>
            <a:r>
              <a:rPr lang="fr-FR" i="1" dirty="0"/>
              <a:t>coïncide</a:t>
            </a:r>
            <a:r>
              <a:rPr lang="fr-FR" dirty="0"/>
              <a:t> par valeur : </a:t>
            </a:r>
            <a:r>
              <a:rPr lang="fr-FR" b="1" i="1" dirty="0" err="1"/>
              <a:t>a.coïncide</a:t>
            </a:r>
            <a:r>
              <a:rPr lang="fr-FR" b="1" i="1" dirty="0"/>
              <a:t>(b)</a:t>
            </a:r>
            <a:r>
              <a:rPr lang="fr-FR" b="1" dirty="0"/>
              <a:t> ;</a:t>
            </a:r>
            <a:r>
              <a:rPr lang="fr-FR" dirty="0"/>
              <a:t> les valeurs de </a:t>
            </a:r>
            <a:r>
              <a:rPr lang="fr-FR" i="1" dirty="0"/>
              <a:t>b</a:t>
            </a:r>
            <a:r>
              <a:rPr lang="fr-FR" dirty="0"/>
              <a:t> sont recopiées dans un emplacement (de type point) local à </a:t>
            </a:r>
            <a:r>
              <a:rPr lang="fr-FR" i="1" dirty="0"/>
              <a:t>coïncide</a:t>
            </a:r>
            <a:r>
              <a:rPr lang="fr-FR" dirty="0"/>
              <a:t> (nommé </a:t>
            </a:r>
            <a:r>
              <a:rPr lang="fr-FR" i="1" dirty="0"/>
              <a:t>pt</a:t>
            </a:r>
            <a:r>
              <a:rPr lang="fr-FR" dirty="0"/>
              <a:t>).</a:t>
            </a:r>
          </a:p>
          <a:p>
            <a:pPr algn="just" hangingPunct="0">
              <a:buFontTx/>
              <a:buChar char="-"/>
            </a:pPr>
            <a:endParaRPr lang="fr-FR" dirty="0">
              <a:latin typeface="Times New Roman" pitchFamily="18" charset="0"/>
              <a:cs typeface="Times New Roman" pitchFamily="18" charset="0"/>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6E8258A7-CA86-481B-9088-7761BD1AC277}" type="slidenum">
              <a:rPr lang="fr-FR" smtClean="0"/>
              <a:pPr/>
              <a:t>51</a:t>
            </a:fld>
            <a:endParaRPr lang="fr-FR"/>
          </a:p>
        </p:txBody>
      </p:sp>
      <p:sp>
        <p:nvSpPr>
          <p:cNvPr id="39937" name="Rectangle 1"/>
          <p:cNvSpPr>
            <a:spLocks noChangeArrowheads="1"/>
          </p:cNvSpPr>
          <p:nvPr/>
        </p:nvSpPr>
        <p:spPr bwMode="auto">
          <a:xfrm>
            <a:off x="0" y="0"/>
            <a:ext cx="9144000" cy="674030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fr-FR" b="0" i="1" u="sng"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 Transmission de l’adresse d’un objet</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lang="fr-FR" dirty="0">
                <a:latin typeface="Times New Roman" pitchFamily="18" charset="0"/>
                <a:ea typeface="Times New Roman" pitchFamily="18" charset="0"/>
                <a:cs typeface="Times New Roman" pitchFamily="18" charset="0"/>
              </a:rPr>
              <a:t>D</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ans la classe </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point</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modifions la fonction</a:t>
            </a:r>
            <a:r>
              <a:rPr kumimoji="0" lang="fr-FR" b="0" i="1"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fr-FR" b="1"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coïncide()</a:t>
            </a:r>
            <a:r>
              <a:rPr kumimoji="0" lang="fr-FR" b="0" i="1"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class point {…</a:t>
            </a:r>
            <a:endParaRPr kumimoji="0" lang="fr-FR" b="1"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lang="fr-FR" b="1" dirty="0" err="1">
                <a:latin typeface="Times New Roman" pitchFamily="18" charset="0"/>
                <a:ea typeface="Times New Roman" pitchFamily="18" charset="0"/>
                <a:cs typeface="Times New Roman" pitchFamily="18" charset="0"/>
              </a:rPr>
              <a:t>bool</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coïncide( point* );</a:t>
            </a:r>
            <a:endParaRPr kumimoji="0" lang="fr-FR" b="1"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endParaRPr kumimoji="0" lang="fr-FR" b="1"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t>
            </a:r>
            <a:endParaRPr kumimoji="0" lang="fr-FR" b="1"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lang="fr-FR" b="1" dirty="0" err="1">
                <a:latin typeface="Times New Roman" pitchFamily="18" charset="0"/>
                <a:ea typeface="Times New Roman" pitchFamily="18" charset="0"/>
                <a:cs typeface="Times New Roman" pitchFamily="18" charset="0"/>
              </a:rPr>
              <a:t>bool</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point::coïncide( point * </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adpt</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endParaRPr kumimoji="0" lang="fr-FR" b="1"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if (( </a:t>
            </a:r>
            <a:r>
              <a:rPr kumimoji="0" lang="en-US"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adpt</a:t>
            </a:r>
            <a:r>
              <a:rPr kumimoji="0" lang="en-US"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-&gt; x == x ) &amp;&amp; ( </a:t>
            </a:r>
            <a:r>
              <a:rPr kumimoji="0" lang="en-US"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adpt</a:t>
            </a:r>
            <a:r>
              <a:rPr kumimoji="0" lang="en-US"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-&gt; y == y )) return true;</a:t>
            </a:r>
            <a:endParaRPr kumimoji="0" lang="fr-FR" b="1"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GB"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else return </a:t>
            </a:r>
            <a:r>
              <a:rPr lang="en-GB" b="1" dirty="0">
                <a:latin typeface="Times New Roman" pitchFamily="18" charset="0"/>
                <a:ea typeface="Times New Roman" pitchFamily="18" charset="0"/>
                <a:cs typeface="Times New Roman" pitchFamily="18" charset="0"/>
              </a:rPr>
              <a:t>false</a:t>
            </a:r>
            <a:r>
              <a:rPr kumimoji="0" lang="en-GB"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t>
            </a:r>
            <a:endParaRPr kumimoji="0" lang="fr-FR" b="1"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GB"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t>
            </a:r>
            <a:endParaRPr kumimoji="0" lang="fr-FR" b="1"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lang="fr-FR" b="1" dirty="0" err="1">
                <a:latin typeface="Times New Roman" pitchFamily="18" charset="0"/>
                <a:ea typeface="Times New Roman" pitchFamily="18" charset="0"/>
                <a:cs typeface="Times New Roman" pitchFamily="18" charset="0"/>
              </a:rPr>
              <a:t>i</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nt</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main(){…</a:t>
            </a:r>
            <a:endParaRPr kumimoji="0" lang="fr-FR" b="1"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a.coïncide</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&amp;b ) ; ou </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b.coïncide</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&amp;a ) ; return 1;</a:t>
            </a: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fr-FR" b="1"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b="0" i="1" u="sng"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b) Transmission par référence</a:t>
            </a: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l’emploi des </a:t>
            </a:r>
            <a:r>
              <a:rPr kumimoji="0" lang="fr-FR" b="1"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références</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permet de mettre en place une transmission par adresse, sans avoir à en prendre en charge soi-même la gestion. Elle simplifie l’écriture de la fonction et ses appels.</a:t>
            </a:r>
          </a:p>
          <a:p>
            <a:pPr hangingPunct="0"/>
            <a:r>
              <a:rPr lang="en-GB" b="1" dirty="0">
                <a:latin typeface="Times New Roman" pitchFamily="18" charset="0"/>
                <a:cs typeface="Times New Roman" pitchFamily="18" charset="0"/>
              </a:rPr>
              <a:t>#include&lt;</a:t>
            </a:r>
            <a:r>
              <a:rPr lang="en-GB" b="1" dirty="0" err="1">
                <a:latin typeface="Times New Roman" pitchFamily="18" charset="0"/>
                <a:cs typeface="Times New Roman" pitchFamily="18" charset="0"/>
              </a:rPr>
              <a:t>iostream</a:t>
            </a:r>
            <a:r>
              <a:rPr lang="en-GB" b="1" dirty="0">
                <a:latin typeface="Times New Roman" pitchFamily="18" charset="0"/>
                <a:cs typeface="Times New Roman" pitchFamily="18" charset="0"/>
              </a:rPr>
              <a:t>&gt;</a:t>
            </a:r>
          </a:p>
          <a:p>
            <a:pPr hangingPunct="0"/>
            <a:r>
              <a:rPr lang="en-GB" b="1" dirty="0">
                <a:latin typeface="Times New Roman" pitchFamily="18" charset="0"/>
                <a:cs typeface="Times New Roman" pitchFamily="18" charset="0"/>
              </a:rPr>
              <a:t>using namespace std;</a:t>
            </a:r>
            <a:endParaRPr lang="fr-FR" b="1" dirty="0">
              <a:latin typeface="Times New Roman" pitchFamily="18" charset="0"/>
              <a:cs typeface="Times New Roman" pitchFamily="18" charset="0"/>
            </a:endParaRPr>
          </a:p>
          <a:p>
            <a:pPr hangingPunct="0"/>
            <a:r>
              <a:rPr lang="en-GB" b="1" dirty="0">
                <a:latin typeface="Times New Roman" pitchFamily="18" charset="0"/>
                <a:cs typeface="Times New Roman" pitchFamily="18" charset="0"/>
              </a:rPr>
              <a:t>class point</a:t>
            </a:r>
            <a:endParaRPr lang="fr-FR" b="1" dirty="0">
              <a:latin typeface="Times New Roman" pitchFamily="18" charset="0"/>
              <a:cs typeface="Times New Roman" pitchFamily="18" charset="0"/>
            </a:endParaRPr>
          </a:p>
          <a:p>
            <a:pPr hangingPunct="0"/>
            <a:r>
              <a:rPr lang="en-GB" b="1" dirty="0">
                <a:latin typeface="Times New Roman" pitchFamily="18" charset="0"/>
                <a:cs typeface="Times New Roman" pitchFamily="18" charset="0"/>
              </a:rPr>
              <a:t>{ </a:t>
            </a:r>
            <a:r>
              <a:rPr lang="en-GB" b="1" dirty="0" err="1">
                <a:latin typeface="Times New Roman" pitchFamily="18" charset="0"/>
                <a:cs typeface="Times New Roman" pitchFamily="18" charset="0"/>
              </a:rPr>
              <a:t>int</a:t>
            </a:r>
            <a:r>
              <a:rPr lang="en-GB" b="1" dirty="0">
                <a:latin typeface="Times New Roman" pitchFamily="18" charset="0"/>
                <a:cs typeface="Times New Roman" pitchFamily="18" charset="0"/>
              </a:rPr>
              <a:t> x, y ;</a:t>
            </a:r>
            <a:endParaRPr lang="fr-FR" b="1" dirty="0">
              <a:latin typeface="Times New Roman" pitchFamily="18" charset="0"/>
              <a:cs typeface="Times New Roman" pitchFamily="18" charset="0"/>
            </a:endParaRPr>
          </a:p>
          <a:p>
            <a:pPr hangingPunct="0"/>
            <a:r>
              <a:rPr lang="en-GB" b="1" dirty="0">
                <a:latin typeface="Times New Roman" pitchFamily="18" charset="0"/>
                <a:cs typeface="Times New Roman" pitchFamily="18" charset="0"/>
              </a:rPr>
              <a:t>   public :  point(</a:t>
            </a:r>
            <a:r>
              <a:rPr lang="en-GB" b="1" dirty="0" err="1">
                <a:latin typeface="Times New Roman" pitchFamily="18" charset="0"/>
                <a:cs typeface="Times New Roman" pitchFamily="18" charset="0"/>
              </a:rPr>
              <a:t>int</a:t>
            </a:r>
            <a:r>
              <a:rPr lang="en-GB" b="1" dirty="0">
                <a:latin typeface="Times New Roman" pitchFamily="18" charset="0"/>
                <a:cs typeface="Times New Roman" pitchFamily="18" charset="0"/>
              </a:rPr>
              <a:t> abs = 0, </a:t>
            </a:r>
            <a:r>
              <a:rPr lang="en-GB" b="1" dirty="0" err="1">
                <a:latin typeface="Times New Roman" pitchFamily="18" charset="0"/>
                <a:cs typeface="Times New Roman" pitchFamily="18" charset="0"/>
              </a:rPr>
              <a:t>int</a:t>
            </a:r>
            <a:r>
              <a:rPr lang="en-GB" b="1" dirty="0">
                <a:latin typeface="Times New Roman" pitchFamily="18" charset="0"/>
                <a:cs typeface="Times New Roman" pitchFamily="18" charset="0"/>
              </a:rPr>
              <a:t> </a:t>
            </a:r>
            <a:r>
              <a:rPr lang="en-GB" b="1" dirty="0" err="1">
                <a:latin typeface="Times New Roman" pitchFamily="18" charset="0"/>
                <a:cs typeface="Times New Roman" pitchFamily="18" charset="0"/>
              </a:rPr>
              <a:t>ord</a:t>
            </a:r>
            <a:r>
              <a:rPr lang="en-GB" b="1" dirty="0">
                <a:latin typeface="Times New Roman" pitchFamily="18" charset="0"/>
                <a:cs typeface="Times New Roman" pitchFamily="18" charset="0"/>
              </a:rPr>
              <a:t> = 0){ x = abs ; y = </a:t>
            </a:r>
            <a:r>
              <a:rPr lang="en-GB" b="1" dirty="0" err="1">
                <a:latin typeface="Times New Roman" pitchFamily="18" charset="0"/>
                <a:cs typeface="Times New Roman" pitchFamily="18" charset="0"/>
              </a:rPr>
              <a:t>ord</a:t>
            </a:r>
            <a:r>
              <a:rPr lang="en-GB" b="1" dirty="0">
                <a:latin typeface="Times New Roman" pitchFamily="18" charset="0"/>
                <a:cs typeface="Times New Roman" pitchFamily="18" charset="0"/>
              </a:rPr>
              <a:t> ; }</a:t>
            </a:r>
            <a:endParaRPr lang="fr-FR" b="1" dirty="0">
              <a:latin typeface="Times New Roman" pitchFamily="18" charset="0"/>
              <a:cs typeface="Times New Roman" pitchFamily="18" charset="0"/>
            </a:endParaRPr>
          </a:p>
          <a:p>
            <a:pPr hangingPunct="0"/>
            <a:r>
              <a:rPr lang="en-GB" b="1" dirty="0">
                <a:latin typeface="Times New Roman" pitchFamily="18" charset="0"/>
                <a:cs typeface="Times New Roman" pitchFamily="18" charset="0"/>
              </a:rPr>
              <a:t>   bool </a:t>
            </a:r>
            <a:r>
              <a:rPr lang="en-GB" b="1" dirty="0" err="1">
                <a:latin typeface="Times New Roman" pitchFamily="18" charset="0"/>
                <a:cs typeface="Times New Roman" pitchFamily="18" charset="0"/>
              </a:rPr>
              <a:t>coïncide</a:t>
            </a:r>
            <a:r>
              <a:rPr lang="en-GB" b="1" dirty="0">
                <a:latin typeface="Times New Roman" pitchFamily="18" charset="0"/>
                <a:cs typeface="Times New Roman" pitchFamily="18" charset="0"/>
              </a:rPr>
              <a:t> (point &amp;);</a:t>
            </a:r>
            <a:endParaRPr lang="fr-FR" b="1" dirty="0">
              <a:latin typeface="Times New Roman" pitchFamily="18" charset="0"/>
              <a:cs typeface="Times New Roman" pitchFamily="18" charset="0"/>
            </a:endParaRPr>
          </a:p>
          <a:p>
            <a:pPr hangingPunct="0"/>
            <a:r>
              <a:rPr lang="en-GB" b="1" dirty="0">
                <a:latin typeface="Times New Roman" pitchFamily="18" charset="0"/>
                <a:cs typeface="Times New Roman" pitchFamily="18" charset="0"/>
              </a:rPr>
              <a:t>} ;</a:t>
            </a:r>
            <a:endParaRPr lang="fr-FR" b="1" dirty="0">
              <a:latin typeface="Times New Roman" pitchFamily="18" charset="0"/>
              <a:cs typeface="Times New Roman" pitchFamily="18" charset="0"/>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6E8258A7-CA86-481B-9088-7761BD1AC277}" type="slidenum">
              <a:rPr lang="fr-FR" smtClean="0"/>
              <a:pPr/>
              <a:t>52</a:t>
            </a:fld>
            <a:endParaRPr lang="fr-FR"/>
          </a:p>
        </p:txBody>
      </p:sp>
      <p:sp>
        <p:nvSpPr>
          <p:cNvPr id="38913" name="Rectangle 1"/>
          <p:cNvSpPr>
            <a:spLocks noChangeArrowheads="1"/>
          </p:cNvSpPr>
          <p:nvPr/>
        </p:nvSpPr>
        <p:spPr bwMode="auto">
          <a:xfrm>
            <a:off x="32" y="243087"/>
            <a:ext cx="9144000" cy="618630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lang="en-GB" b="1" dirty="0">
                <a:latin typeface="Times New Roman" pitchFamily="18" charset="0"/>
                <a:ea typeface="Times New Roman" pitchFamily="18" charset="0"/>
                <a:cs typeface="Times New Roman" pitchFamily="18" charset="0"/>
              </a:rPr>
              <a:t>bool</a:t>
            </a:r>
            <a:r>
              <a:rPr kumimoji="0" lang="en-GB"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point :: </a:t>
            </a:r>
            <a:r>
              <a:rPr kumimoji="0" lang="en-GB"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coïncide</a:t>
            </a:r>
            <a:r>
              <a:rPr kumimoji="0" lang="en-GB"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(point &amp; pt) </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GB"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if((</a:t>
            </a:r>
            <a:r>
              <a:rPr kumimoji="0" lang="en-GB"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pt.x</a:t>
            </a:r>
            <a:r>
              <a:rPr kumimoji="0" lang="en-GB"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 x) &amp;&amp; (</a:t>
            </a:r>
            <a:r>
              <a:rPr kumimoji="0" lang="en-GB"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pt.y</a:t>
            </a:r>
            <a:r>
              <a:rPr kumimoji="0" lang="en-GB"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 y))return </a:t>
            </a:r>
            <a:r>
              <a:rPr lang="en-GB" b="1" dirty="0">
                <a:latin typeface="Times New Roman" pitchFamily="18" charset="0"/>
                <a:ea typeface="Times New Roman" pitchFamily="18" charset="0"/>
                <a:cs typeface="Times New Roman" pitchFamily="18" charset="0"/>
              </a:rPr>
              <a:t>true</a:t>
            </a:r>
            <a:r>
              <a:rPr kumimoji="0" lang="en-GB"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t>
            </a:r>
            <a:endParaRPr kumimoji="0" lang="fr-FR" b="1"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GB"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else return </a:t>
            </a:r>
            <a:r>
              <a:rPr lang="en-GB" b="1" dirty="0">
                <a:latin typeface="Times New Roman" pitchFamily="18" charset="0"/>
                <a:ea typeface="Times New Roman" pitchFamily="18" charset="0"/>
                <a:cs typeface="Times New Roman" pitchFamily="18" charset="0"/>
              </a:rPr>
              <a:t>false</a:t>
            </a:r>
            <a:r>
              <a:rPr kumimoji="0" lang="en-GB"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GB"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t>
            </a:r>
            <a:endParaRPr kumimoji="0" lang="fr-FR" b="1"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lang="en-GB" b="1" dirty="0">
                <a:latin typeface="Times New Roman" pitchFamily="18" charset="0"/>
                <a:ea typeface="Times New Roman" pitchFamily="18" charset="0"/>
                <a:cs typeface="Times New Roman" pitchFamily="18" charset="0"/>
              </a:rPr>
              <a:t>i</a:t>
            </a:r>
            <a:r>
              <a:rPr kumimoji="0" lang="en-GB"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nt main(){  point a, b(1), c(1, 0) ;</a:t>
            </a:r>
            <a:endParaRPr kumimoji="0" lang="fr-FR" b="1"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GB"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cout&lt;&lt;</a:t>
            </a:r>
            <a:r>
              <a:rPr kumimoji="0" lang="en-GB"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 et b</a:t>
            </a:r>
            <a:r>
              <a:rPr kumimoji="0" lang="en-GB"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&lt;&lt;</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a.coïncide</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(b)&lt;&lt;</a:t>
            </a:r>
            <a:r>
              <a:rPr kumimoji="0" lang="en-GB"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ou</a:t>
            </a:r>
            <a:r>
              <a:rPr kumimoji="0" lang="en-GB"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&lt;&lt;</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b.coïncide</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(a)&lt;&lt;</a:t>
            </a:r>
            <a:r>
              <a:rPr kumimoji="0" lang="en-GB"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\n</a:t>
            </a:r>
            <a:r>
              <a:rPr kumimoji="0" lang="en-GB"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t>
            </a:r>
            <a:endParaRPr kumimoji="0" lang="fr-FR" b="1" i="0" u="none" strike="noStrike" cap="none" normalizeH="0" baseline="0" dirty="0">
              <a:ln>
                <a:noFill/>
              </a:ln>
              <a:solidFill>
                <a:schemeClr val="tx1"/>
              </a:solidFill>
              <a:effectLst/>
              <a:latin typeface="Times New Roman" pitchFamily="18" charset="0"/>
              <a:cs typeface="Times New Roman" pitchFamily="18" charset="0"/>
              <a:sym typeface="Symbol" pitchFamily="18" charset="2"/>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  cout&lt;&lt;</a:t>
            </a:r>
            <a:r>
              <a:rPr kumimoji="0" lang="en-GB"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b et c</a:t>
            </a:r>
            <a:r>
              <a:rPr kumimoji="0" lang="en-GB"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&lt;&lt;</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b.coïncide</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(c)&lt;&lt;</a:t>
            </a:r>
            <a:r>
              <a:rPr kumimoji="0" lang="en-GB"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ou</a:t>
            </a:r>
            <a:r>
              <a:rPr kumimoji="0" lang="en-GB"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&lt;&lt;</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c.coïncide</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(b)&lt;&lt;</a:t>
            </a:r>
            <a:r>
              <a:rPr kumimoji="0" lang="en-GB"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\n</a:t>
            </a:r>
            <a:r>
              <a:rPr kumimoji="0" lang="en-GB"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return 1;</a:t>
            </a:r>
            <a:endParaRPr kumimoji="0" lang="fr-FR" b="1" i="0" u="none" strike="noStrike" cap="none" normalizeH="0" baseline="0" dirty="0">
              <a:ln>
                <a:noFill/>
              </a:ln>
              <a:solidFill>
                <a:schemeClr val="tx1"/>
              </a:solidFill>
              <a:effectLst/>
              <a:latin typeface="Times New Roman" pitchFamily="18" charset="0"/>
              <a:cs typeface="Times New Roman" pitchFamily="18" charset="0"/>
              <a:sym typeface="Symbol" pitchFamily="18" charset="2"/>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GB"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a:t>
            </a:r>
          </a:p>
          <a:p>
            <a:pPr hangingPunct="0"/>
            <a:r>
              <a:rPr lang="fr-FR" dirty="0">
                <a:latin typeface="Times New Roman" pitchFamily="18" charset="0"/>
                <a:cs typeface="Times New Roman" pitchFamily="18" charset="0"/>
              </a:rPr>
              <a:t>Remarque : Pour éviter des risques des effets de bord au sein de la fonction membre concernée (par adresse ou par référence), on peut toujours employer le qualificatif </a:t>
            </a:r>
            <a:r>
              <a:rPr lang="fr-FR" b="1" dirty="0">
                <a:latin typeface="Times New Roman" pitchFamily="18" charset="0"/>
                <a:cs typeface="Times New Roman" pitchFamily="18" charset="0"/>
              </a:rPr>
              <a:t>CONST</a:t>
            </a:r>
            <a:r>
              <a:rPr lang="fr-FR" dirty="0">
                <a:latin typeface="Times New Roman" pitchFamily="18" charset="0"/>
                <a:cs typeface="Times New Roman" pitchFamily="18" charset="0"/>
              </a:rPr>
              <a:t>.</a:t>
            </a:r>
          </a:p>
          <a:p>
            <a:pPr hangingPunct="0"/>
            <a:r>
              <a:rPr lang="fr-FR" u="sng" dirty="0">
                <a:latin typeface="Times New Roman" pitchFamily="18" charset="0"/>
                <a:cs typeface="Times New Roman" pitchFamily="18" charset="0"/>
              </a:rPr>
              <a:t>en-tête</a:t>
            </a:r>
            <a:endParaRPr lang="fr-FR" dirty="0">
              <a:latin typeface="Times New Roman" pitchFamily="18" charset="0"/>
              <a:cs typeface="Times New Roman" pitchFamily="18" charset="0"/>
            </a:endParaRPr>
          </a:p>
          <a:p>
            <a:pPr hangingPunct="0"/>
            <a:r>
              <a:rPr lang="fr-FR" b="1" dirty="0" err="1">
                <a:latin typeface="Times New Roman" pitchFamily="18" charset="0"/>
                <a:cs typeface="Times New Roman" pitchFamily="18" charset="0"/>
              </a:rPr>
              <a:t>bool</a:t>
            </a:r>
            <a:r>
              <a:rPr lang="fr-FR" b="1" dirty="0">
                <a:latin typeface="Times New Roman" pitchFamily="18" charset="0"/>
                <a:cs typeface="Times New Roman" pitchFamily="18" charset="0"/>
              </a:rPr>
              <a:t> point::coïncide (</a:t>
            </a:r>
            <a:r>
              <a:rPr lang="fr-FR" b="1" dirty="0" err="1">
                <a:latin typeface="Times New Roman" pitchFamily="18" charset="0"/>
                <a:cs typeface="Times New Roman" pitchFamily="18" charset="0"/>
              </a:rPr>
              <a:t>const</a:t>
            </a:r>
            <a:r>
              <a:rPr lang="fr-FR" b="1" dirty="0">
                <a:latin typeface="Times New Roman" pitchFamily="18" charset="0"/>
                <a:cs typeface="Times New Roman" pitchFamily="18" charset="0"/>
              </a:rPr>
              <a:t> point *</a:t>
            </a:r>
            <a:r>
              <a:rPr lang="fr-FR" b="1" dirty="0" err="1">
                <a:latin typeface="Times New Roman" pitchFamily="18" charset="0"/>
                <a:cs typeface="Times New Roman" pitchFamily="18" charset="0"/>
              </a:rPr>
              <a:t>adpt</a:t>
            </a:r>
            <a:r>
              <a:rPr lang="fr-FR" b="1" dirty="0">
                <a:latin typeface="Times New Roman" pitchFamily="18" charset="0"/>
                <a:cs typeface="Times New Roman" pitchFamily="18" charset="0"/>
              </a:rPr>
              <a:t> )</a:t>
            </a:r>
            <a:r>
              <a:rPr lang="fr-FR" dirty="0">
                <a:latin typeface="Times New Roman" pitchFamily="18" charset="0"/>
                <a:cs typeface="Times New Roman" pitchFamily="18" charset="0"/>
              </a:rPr>
              <a:t> ou // par référence</a:t>
            </a:r>
          </a:p>
          <a:p>
            <a:pPr hangingPunct="0"/>
            <a:r>
              <a:rPr lang="fr-FR" b="1" dirty="0" err="1">
                <a:latin typeface="Times New Roman" pitchFamily="18" charset="0"/>
                <a:cs typeface="Times New Roman" pitchFamily="18" charset="0"/>
              </a:rPr>
              <a:t>bool</a:t>
            </a:r>
            <a:r>
              <a:rPr lang="fr-FR" b="1" dirty="0">
                <a:latin typeface="Times New Roman" pitchFamily="18" charset="0"/>
                <a:cs typeface="Times New Roman" pitchFamily="18" charset="0"/>
              </a:rPr>
              <a:t> point::coïncide (</a:t>
            </a:r>
            <a:r>
              <a:rPr lang="fr-FR" b="1" dirty="0" err="1">
                <a:latin typeface="Times New Roman" pitchFamily="18" charset="0"/>
                <a:cs typeface="Times New Roman" pitchFamily="18" charset="0"/>
              </a:rPr>
              <a:t>const</a:t>
            </a:r>
            <a:r>
              <a:rPr lang="fr-FR" b="1" dirty="0">
                <a:latin typeface="Times New Roman" pitchFamily="18" charset="0"/>
                <a:cs typeface="Times New Roman" pitchFamily="18" charset="0"/>
              </a:rPr>
              <a:t> point &amp;</a:t>
            </a:r>
            <a:r>
              <a:rPr lang="fr-FR" b="1" dirty="0" err="1">
                <a:latin typeface="Times New Roman" pitchFamily="18" charset="0"/>
                <a:cs typeface="Times New Roman" pitchFamily="18" charset="0"/>
              </a:rPr>
              <a:t>adpt</a:t>
            </a:r>
            <a:r>
              <a:rPr lang="fr-FR" b="1" dirty="0">
                <a:latin typeface="Times New Roman" pitchFamily="18" charset="0"/>
                <a:cs typeface="Times New Roman" pitchFamily="18" charset="0"/>
              </a:rPr>
              <a:t>)</a:t>
            </a:r>
          </a:p>
          <a:p>
            <a:pPr hangingPunct="0"/>
            <a:r>
              <a:rPr lang="fr-FR" u="sng" dirty="0">
                <a:latin typeface="Times New Roman" pitchFamily="18" charset="0"/>
                <a:cs typeface="Times New Roman" pitchFamily="18" charset="0"/>
              </a:rPr>
              <a:t>prototype</a:t>
            </a:r>
            <a:endParaRPr lang="fr-FR" dirty="0">
              <a:latin typeface="Times New Roman" pitchFamily="18" charset="0"/>
              <a:cs typeface="Times New Roman" pitchFamily="18" charset="0"/>
            </a:endParaRPr>
          </a:p>
          <a:p>
            <a:pPr hangingPunct="0"/>
            <a:r>
              <a:rPr lang="fr-FR" b="1" dirty="0" err="1">
                <a:latin typeface="Times New Roman" pitchFamily="18" charset="0"/>
                <a:cs typeface="Times New Roman" pitchFamily="18" charset="0"/>
              </a:rPr>
              <a:t>bool</a:t>
            </a:r>
            <a:r>
              <a:rPr lang="fr-FR" b="1" dirty="0">
                <a:latin typeface="Times New Roman" pitchFamily="18" charset="0"/>
                <a:cs typeface="Times New Roman" pitchFamily="18" charset="0"/>
              </a:rPr>
              <a:t> coïncide (</a:t>
            </a:r>
            <a:r>
              <a:rPr lang="fr-FR" b="1" dirty="0" err="1">
                <a:latin typeface="Times New Roman" pitchFamily="18" charset="0"/>
                <a:cs typeface="Times New Roman" pitchFamily="18" charset="0"/>
              </a:rPr>
              <a:t>const</a:t>
            </a:r>
            <a:r>
              <a:rPr lang="fr-FR" b="1" dirty="0">
                <a:latin typeface="Times New Roman" pitchFamily="18" charset="0"/>
                <a:cs typeface="Times New Roman" pitchFamily="18" charset="0"/>
              </a:rPr>
              <a:t> point*)</a:t>
            </a:r>
            <a:r>
              <a:rPr lang="fr-FR" dirty="0">
                <a:latin typeface="Times New Roman" pitchFamily="18" charset="0"/>
                <a:cs typeface="Times New Roman" pitchFamily="18" charset="0"/>
              </a:rPr>
              <a:t> ou  // par référence </a:t>
            </a:r>
            <a:r>
              <a:rPr lang="fr-FR" b="1" dirty="0" err="1">
                <a:latin typeface="Times New Roman" pitchFamily="18" charset="0"/>
                <a:cs typeface="Times New Roman" pitchFamily="18" charset="0"/>
              </a:rPr>
              <a:t>bool</a:t>
            </a:r>
            <a:r>
              <a:rPr lang="fr-FR" b="1" dirty="0">
                <a:latin typeface="Times New Roman" pitchFamily="18" charset="0"/>
                <a:cs typeface="Times New Roman" pitchFamily="18" charset="0"/>
              </a:rPr>
              <a:t> coïncide (</a:t>
            </a:r>
            <a:r>
              <a:rPr lang="fr-FR" b="1" dirty="0" err="1">
                <a:latin typeface="Times New Roman" pitchFamily="18" charset="0"/>
                <a:cs typeface="Times New Roman" pitchFamily="18" charset="0"/>
              </a:rPr>
              <a:t>const</a:t>
            </a:r>
            <a:r>
              <a:rPr lang="fr-FR" b="1" dirty="0">
                <a:latin typeface="Times New Roman" pitchFamily="18" charset="0"/>
                <a:cs typeface="Times New Roman" pitchFamily="18" charset="0"/>
              </a:rPr>
              <a:t> point&amp;)</a:t>
            </a:r>
          </a:p>
          <a:p>
            <a:pPr hangingPunct="0"/>
            <a:endParaRPr lang="fr-FR" b="1" dirty="0">
              <a:latin typeface="Times New Roman" pitchFamily="18" charset="0"/>
              <a:cs typeface="Times New Roman" pitchFamily="18" charset="0"/>
            </a:endParaRPr>
          </a:p>
          <a:p>
            <a:pPr hangingPunct="0"/>
            <a:r>
              <a:rPr lang="fr-FR" b="1" dirty="0">
                <a:latin typeface="Times New Roman" pitchFamily="18" charset="0"/>
                <a:cs typeface="Times New Roman" pitchFamily="18" charset="0"/>
              </a:rPr>
              <a:t>5.6. Cas de fonction membre fournissant un objet en retour </a:t>
            </a:r>
            <a:endParaRPr lang="fr-FR" dirty="0">
              <a:latin typeface="Times New Roman" pitchFamily="18" charset="0"/>
              <a:cs typeface="Times New Roman" pitchFamily="18" charset="0"/>
            </a:endParaRPr>
          </a:p>
          <a:p>
            <a:pPr algn="just" hangingPunct="0"/>
            <a:r>
              <a:rPr lang="fr-FR" dirty="0">
                <a:latin typeface="Times New Roman" pitchFamily="18" charset="0"/>
                <a:cs typeface="Times New Roman" pitchFamily="18" charset="0"/>
              </a:rPr>
              <a:t>Une fonction membre peut fournir comme valeur de retour un objet de type de sa classe ou d’un autre type classe (dans ce dernier cas, elle n’accédera qu’aux membres publics de l’objet en question). La transmission peut se faire par valeur, par adresse ou par référence.</a:t>
            </a:r>
          </a:p>
          <a:p>
            <a:pPr algn="just" hangingPunct="0"/>
            <a:r>
              <a:rPr lang="fr-FR" dirty="0">
                <a:latin typeface="Times New Roman" pitchFamily="18" charset="0"/>
                <a:cs typeface="Times New Roman" pitchFamily="18" charset="0"/>
              </a:rPr>
              <a:t>La </a:t>
            </a:r>
            <a:r>
              <a:rPr lang="fr-FR" b="1" dirty="0">
                <a:latin typeface="Times New Roman" pitchFamily="18" charset="0"/>
                <a:cs typeface="Times New Roman" pitchFamily="18" charset="0"/>
              </a:rPr>
              <a:t>transmission par valeur</a:t>
            </a:r>
            <a:r>
              <a:rPr lang="fr-FR" dirty="0">
                <a:latin typeface="Times New Roman" pitchFamily="18" charset="0"/>
                <a:cs typeface="Times New Roman" pitchFamily="18" charset="0"/>
              </a:rPr>
              <a:t> implique une recopie qui pose les mêmes problèmes que ceux évoqués ci-dessus pour des objets comportant des pointeurs sur des parties dynamiques.</a:t>
            </a:r>
            <a:endParaRPr lang="fr-FR" b="1" dirty="0">
              <a:latin typeface="Times New Roman" pitchFamily="18" charset="0"/>
              <a:cs typeface="Times New Roman" pitchFamily="18" charset="0"/>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6E8258A7-CA86-481B-9088-7761BD1AC277}" type="slidenum">
              <a:rPr lang="fr-FR" smtClean="0"/>
              <a:pPr/>
              <a:t>53</a:t>
            </a:fld>
            <a:endParaRPr lang="fr-FR"/>
          </a:p>
        </p:txBody>
      </p:sp>
      <p:sp>
        <p:nvSpPr>
          <p:cNvPr id="3" name="Rectangle 2"/>
          <p:cNvSpPr/>
          <p:nvPr/>
        </p:nvSpPr>
        <p:spPr>
          <a:xfrm>
            <a:off x="214282" y="285728"/>
            <a:ext cx="8715436" cy="6463308"/>
          </a:xfrm>
          <a:prstGeom prst="rect">
            <a:avLst/>
          </a:prstGeom>
        </p:spPr>
        <p:txBody>
          <a:bodyPr wrap="square">
            <a:spAutoFit/>
          </a:bodyPr>
          <a:lstStyle/>
          <a:p>
            <a:pPr algn="just" hangingPunct="0"/>
            <a:r>
              <a:rPr lang="fr-FR" dirty="0">
                <a:latin typeface="Times New Roman" pitchFamily="18" charset="0"/>
                <a:cs typeface="Times New Roman" pitchFamily="18" charset="0"/>
              </a:rPr>
              <a:t>La</a:t>
            </a:r>
            <a:r>
              <a:rPr lang="fr-FR" i="1" dirty="0">
                <a:latin typeface="Times New Roman" pitchFamily="18" charset="0"/>
                <a:cs typeface="Times New Roman" pitchFamily="18" charset="0"/>
              </a:rPr>
              <a:t> </a:t>
            </a:r>
            <a:r>
              <a:rPr lang="fr-FR" b="1" dirty="0">
                <a:latin typeface="Times New Roman" pitchFamily="18" charset="0"/>
                <a:cs typeface="Times New Roman" pitchFamily="18" charset="0"/>
              </a:rPr>
              <a:t>transmission par</a:t>
            </a:r>
            <a:r>
              <a:rPr lang="fr-FR" i="1" dirty="0">
                <a:latin typeface="Times New Roman" pitchFamily="18" charset="0"/>
                <a:cs typeface="Times New Roman" pitchFamily="18" charset="0"/>
              </a:rPr>
              <a:t> </a:t>
            </a:r>
            <a:r>
              <a:rPr lang="fr-FR" b="1" dirty="0">
                <a:latin typeface="Times New Roman" pitchFamily="18" charset="0"/>
                <a:cs typeface="Times New Roman" pitchFamily="18" charset="0"/>
              </a:rPr>
              <a:t>adresse</a:t>
            </a:r>
            <a:r>
              <a:rPr lang="fr-FR" i="1" dirty="0">
                <a:latin typeface="Times New Roman" pitchFamily="18" charset="0"/>
                <a:cs typeface="Times New Roman" pitchFamily="18" charset="0"/>
              </a:rPr>
              <a:t> </a:t>
            </a:r>
            <a:r>
              <a:rPr lang="fr-FR" dirty="0">
                <a:latin typeface="Times New Roman" pitchFamily="18" charset="0"/>
                <a:cs typeface="Times New Roman" pitchFamily="18" charset="0"/>
              </a:rPr>
              <a:t>ou</a:t>
            </a:r>
            <a:r>
              <a:rPr lang="fr-FR" b="1" dirty="0">
                <a:latin typeface="Times New Roman" pitchFamily="18" charset="0"/>
                <a:cs typeface="Times New Roman" pitchFamily="18" charset="0"/>
              </a:rPr>
              <a:t> par</a:t>
            </a:r>
            <a:r>
              <a:rPr lang="fr-FR" i="1" dirty="0">
                <a:latin typeface="Times New Roman" pitchFamily="18" charset="0"/>
                <a:cs typeface="Times New Roman" pitchFamily="18" charset="0"/>
              </a:rPr>
              <a:t> </a:t>
            </a:r>
            <a:r>
              <a:rPr lang="fr-FR" b="1" dirty="0">
                <a:latin typeface="Times New Roman" pitchFamily="18" charset="0"/>
                <a:cs typeface="Times New Roman" pitchFamily="18" charset="0"/>
              </a:rPr>
              <a:t>référence</a:t>
            </a:r>
            <a:r>
              <a:rPr lang="fr-FR" dirty="0">
                <a:latin typeface="Times New Roman" pitchFamily="18" charset="0"/>
                <a:cs typeface="Times New Roman" pitchFamily="18" charset="0"/>
              </a:rPr>
              <a:t> doivent être utilisées avec beaucoup de précautions, dans ce cas, on renvoie l’adresse d’un objet alloué automatiquement, c’est-à-dire dont la durée de vie coïncide avec celle de la fonction. Il vaut mieux éviter qu’il s’agisse d’un objet local à la fonction.</a:t>
            </a:r>
          </a:p>
          <a:p>
            <a:pPr algn="just" hangingPunct="0"/>
            <a:r>
              <a:rPr lang="fr-FR" dirty="0">
                <a:latin typeface="Times New Roman" pitchFamily="18" charset="0"/>
                <a:cs typeface="Times New Roman" pitchFamily="18" charset="0"/>
              </a:rPr>
              <a:t>Exemple : une fonction membre nommée </a:t>
            </a:r>
            <a:r>
              <a:rPr lang="fr-FR" b="1" dirty="0" err="1">
                <a:latin typeface="Times New Roman" pitchFamily="18" charset="0"/>
                <a:cs typeface="Times New Roman" pitchFamily="18" charset="0"/>
              </a:rPr>
              <a:t>symetrique</a:t>
            </a:r>
            <a:r>
              <a:rPr lang="fr-FR" dirty="0">
                <a:latin typeface="Times New Roman" pitchFamily="18" charset="0"/>
                <a:cs typeface="Times New Roman" pitchFamily="18" charset="0"/>
              </a:rPr>
              <a:t> pourrait être introduite dans une classe </a:t>
            </a:r>
            <a:r>
              <a:rPr lang="fr-FR" b="1" dirty="0">
                <a:latin typeface="Times New Roman" pitchFamily="18" charset="0"/>
                <a:cs typeface="Times New Roman" pitchFamily="18" charset="0"/>
              </a:rPr>
              <a:t>point</a:t>
            </a:r>
            <a:r>
              <a:rPr lang="fr-FR" dirty="0">
                <a:latin typeface="Times New Roman" pitchFamily="18" charset="0"/>
                <a:cs typeface="Times New Roman" pitchFamily="18" charset="0"/>
              </a:rPr>
              <a:t> pour fournir en retour un point symétrique de celui l’ayant appelé :</a:t>
            </a:r>
          </a:p>
          <a:p>
            <a:pPr algn="just" hangingPunct="0"/>
            <a:r>
              <a:rPr lang="fr-FR" b="1" dirty="0">
                <a:latin typeface="Times New Roman" pitchFamily="18" charset="0"/>
                <a:cs typeface="Times New Roman" pitchFamily="18" charset="0"/>
              </a:rPr>
              <a:t>point </a:t>
            </a:r>
            <a:r>
              <a:rPr lang="fr-FR" b="1" dirty="0" err="1">
                <a:latin typeface="Times New Roman" pitchFamily="18" charset="0"/>
                <a:cs typeface="Times New Roman" pitchFamily="18" charset="0"/>
              </a:rPr>
              <a:t>point</a:t>
            </a:r>
            <a:r>
              <a:rPr lang="fr-FR" b="1" dirty="0">
                <a:latin typeface="Times New Roman" pitchFamily="18" charset="0"/>
                <a:cs typeface="Times New Roman" pitchFamily="18" charset="0"/>
              </a:rPr>
              <a:t>::</a:t>
            </a:r>
            <a:r>
              <a:rPr lang="fr-FR" b="1" dirty="0" err="1">
                <a:latin typeface="Times New Roman" pitchFamily="18" charset="0"/>
                <a:cs typeface="Times New Roman" pitchFamily="18" charset="0"/>
              </a:rPr>
              <a:t>symetrique</a:t>
            </a:r>
            <a:r>
              <a:rPr lang="fr-FR" b="1" dirty="0">
                <a:latin typeface="Times New Roman" pitchFamily="18" charset="0"/>
                <a:cs typeface="Times New Roman" pitchFamily="18" charset="0"/>
              </a:rPr>
              <a:t>()</a:t>
            </a:r>
          </a:p>
          <a:p>
            <a:pPr algn="just" hangingPunct="0"/>
            <a:r>
              <a:rPr lang="fr-FR" b="1" dirty="0">
                <a:latin typeface="Times New Roman" pitchFamily="18" charset="0"/>
                <a:cs typeface="Times New Roman" pitchFamily="18" charset="0"/>
              </a:rPr>
              <a:t>{	point </a:t>
            </a:r>
            <a:r>
              <a:rPr lang="fr-FR" b="1" dirty="0" err="1">
                <a:latin typeface="Times New Roman" pitchFamily="18" charset="0"/>
                <a:cs typeface="Times New Roman" pitchFamily="18" charset="0"/>
              </a:rPr>
              <a:t>res</a:t>
            </a:r>
            <a:r>
              <a:rPr lang="fr-FR" b="1" dirty="0">
                <a:latin typeface="Times New Roman" pitchFamily="18" charset="0"/>
                <a:cs typeface="Times New Roman" pitchFamily="18" charset="0"/>
              </a:rPr>
              <a:t> ;</a:t>
            </a:r>
          </a:p>
          <a:p>
            <a:pPr algn="just" hangingPunct="0"/>
            <a:r>
              <a:rPr lang="fr-FR" b="1" dirty="0">
                <a:latin typeface="Times New Roman" pitchFamily="18" charset="0"/>
                <a:cs typeface="Times New Roman" pitchFamily="18" charset="0"/>
              </a:rPr>
              <a:t>	</a:t>
            </a:r>
            <a:r>
              <a:rPr lang="fr-FR" b="1" dirty="0" err="1">
                <a:latin typeface="Times New Roman" pitchFamily="18" charset="0"/>
                <a:cs typeface="Times New Roman" pitchFamily="18" charset="0"/>
              </a:rPr>
              <a:t>res.x</a:t>
            </a:r>
            <a:r>
              <a:rPr lang="fr-FR" b="1" dirty="0">
                <a:latin typeface="Times New Roman" pitchFamily="18" charset="0"/>
                <a:cs typeface="Times New Roman" pitchFamily="18" charset="0"/>
              </a:rPr>
              <a:t> = -x ; </a:t>
            </a:r>
            <a:r>
              <a:rPr lang="fr-FR" b="1" dirty="0" err="1">
                <a:latin typeface="Times New Roman" pitchFamily="18" charset="0"/>
                <a:cs typeface="Times New Roman" pitchFamily="18" charset="0"/>
              </a:rPr>
              <a:t>res.y</a:t>
            </a:r>
            <a:r>
              <a:rPr lang="fr-FR" b="1" dirty="0">
                <a:latin typeface="Times New Roman" pitchFamily="18" charset="0"/>
                <a:cs typeface="Times New Roman" pitchFamily="18" charset="0"/>
              </a:rPr>
              <a:t> = -y ;</a:t>
            </a:r>
          </a:p>
          <a:p>
            <a:pPr algn="just" hangingPunct="0"/>
            <a:r>
              <a:rPr lang="fr-FR" b="1" dirty="0">
                <a:latin typeface="Times New Roman" pitchFamily="18" charset="0"/>
                <a:cs typeface="Times New Roman" pitchFamily="18" charset="0"/>
              </a:rPr>
              <a:t>	return </a:t>
            </a:r>
            <a:r>
              <a:rPr lang="fr-FR" b="1" dirty="0" err="1">
                <a:latin typeface="Times New Roman" pitchFamily="18" charset="0"/>
                <a:cs typeface="Times New Roman" pitchFamily="18" charset="0"/>
              </a:rPr>
              <a:t>res</a:t>
            </a:r>
            <a:r>
              <a:rPr lang="fr-FR" b="1" dirty="0">
                <a:latin typeface="Times New Roman" pitchFamily="18" charset="0"/>
                <a:cs typeface="Times New Roman" pitchFamily="18" charset="0"/>
              </a:rPr>
              <a:t> ;</a:t>
            </a:r>
          </a:p>
          <a:p>
            <a:pPr algn="just" hangingPunct="0"/>
            <a:r>
              <a:rPr lang="fr-FR" b="1" dirty="0">
                <a:latin typeface="Times New Roman" pitchFamily="18" charset="0"/>
                <a:cs typeface="Times New Roman" pitchFamily="18" charset="0"/>
              </a:rPr>
              <a:t>}</a:t>
            </a:r>
          </a:p>
          <a:p>
            <a:pPr algn="just" hangingPunct="0"/>
            <a:r>
              <a:rPr lang="fr-FR" dirty="0">
                <a:latin typeface="Times New Roman" pitchFamily="18" charset="0"/>
                <a:cs typeface="Times New Roman" pitchFamily="18" charset="0"/>
              </a:rPr>
              <a:t>Il a été nécessaire de créer un objet automatique (</a:t>
            </a:r>
            <a:r>
              <a:rPr lang="fr-FR" dirty="0" err="1">
                <a:latin typeface="Times New Roman" pitchFamily="18" charset="0"/>
                <a:cs typeface="Times New Roman" pitchFamily="18" charset="0"/>
              </a:rPr>
              <a:t>res</a:t>
            </a:r>
            <a:r>
              <a:rPr lang="fr-FR" dirty="0">
                <a:latin typeface="Times New Roman" pitchFamily="18" charset="0"/>
                <a:cs typeface="Times New Roman" pitchFamily="18" charset="0"/>
              </a:rPr>
              <a:t>). Il ne serait pas conseillé de prévoir ici une transmission par référence.</a:t>
            </a:r>
          </a:p>
          <a:p>
            <a:pPr algn="just" hangingPunct="0"/>
            <a:endParaRPr lang="fr-FR" dirty="0">
              <a:latin typeface="Times New Roman" pitchFamily="18" charset="0"/>
              <a:cs typeface="Times New Roman" pitchFamily="18" charset="0"/>
            </a:endParaRPr>
          </a:p>
          <a:p>
            <a:pPr algn="just" hangingPunct="0"/>
            <a:r>
              <a:rPr lang="fr-FR" b="1" dirty="0">
                <a:latin typeface="Times New Roman" pitchFamily="18" charset="0"/>
                <a:cs typeface="Times New Roman" pitchFamily="18" charset="0"/>
              </a:rPr>
              <a:t>5.7 Autoréférence : THIS </a:t>
            </a:r>
            <a:endParaRPr lang="fr-FR" dirty="0">
              <a:latin typeface="Times New Roman" pitchFamily="18" charset="0"/>
              <a:cs typeface="Times New Roman" pitchFamily="18" charset="0"/>
            </a:endParaRPr>
          </a:p>
          <a:p>
            <a:pPr algn="just" hangingPunct="0"/>
            <a:r>
              <a:rPr lang="fr-FR" dirty="0">
                <a:latin typeface="Times New Roman" pitchFamily="18" charset="0"/>
                <a:cs typeface="Times New Roman" pitchFamily="18" charset="0"/>
              </a:rPr>
              <a:t>Une fonction membre d’une classe peut recevoir une information lui permettant d’accéder à l’objet l’ayant appelé, sous-forme d’un paramètre implicite de type pointeur, nommé </a:t>
            </a:r>
            <a:r>
              <a:rPr lang="fr-FR" b="1" dirty="0">
                <a:latin typeface="Times New Roman" pitchFamily="18" charset="0"/>
                <a:cs typeface="Times New Roman" pitchFamily="18" charset="0"/>
              </a:rPr>
              <a:t>THIS</a:t>
            </a:r>
            <a:r>
              <a:rPr lang="fr-FR" dirty="0">
                <a:latin typeface="Times New Roman" pitchFamily="18" charset="0"/>
                <a:cs typeface="Times New Roman" pitchFamily="18" charset="0"/>
              </a:rPr>
              <a:t>. Cette adresse sera manipulée explicitement dans un cas de gestion d’une liste chaînée d’objets de même nature : pour écrire une fonction membre insérant un nouvel objet (supposé transmis en argument implicite), il faudra bien placer son adresse dans l’objet précédent de la liste. Pour résoudre de tels problèmes, C++ a prévu le mot : </a:t>
            </a:r>
            <a:r>
              <a:rPr lang="fr-FR" b="1" dirty="0">
                <a:latin typeface="Times New Roman" pitchFamily="18" charset="0"/>
                <a:cs typeface="Times New Roman" pitchFamily="18" charset="0"/>
              </a:rPr>
              <a:t>THIS</a:t>
            </a:r>
            <a:r>
              <a:rPr lang="fr-FR" dirty="0">
                <a:latin typeface="Times New Roman" pitchFamily="18" charset="0"/>
                <a:cs typeface="Times New Roman" pitchFamily="18" charset="0"/>
              </a:rPr>
              <a:t>.</a:t>
            </a:r>
          </a:p>
          <a:p>
            <a:pPr algn="just" hangingPunct="0"/>
            <a:r>
              <a:rPr lang="fr-FR" dirty="0">
                <a:latin typeface="Times New Roman" pitchFamily="18" charset="0"/>
                <a:cs typeface="Times New Roman" pitchFamily="18" charset="0"/>
              </a:rPr>
              <a:t>Au sein d’une fonction membre, </a:t>
            </a:r>
            <a:r>
              <a:rPr lang="fr-FR" b="1" dirty="0">
                <a:latin typeface="Times New Roman" pitchFamily="18" charset="0"/>
                <a:cs typeface="Times New Roman" pitchFamily="18" charset="0"/>
              </a:rPr>
              <a:t>THIS</a:t>
            </a:r>
            <a:r>
              <a:rPr lang="fr-FR" dirty="0">
                <a:latin typeface="Times New Roman" pitchFamily="18" charset="0"/>
                <a:cs typeface="Times New Roman" pitchFamily="18" charset="0"/>
              </a:rPr>
              <a:t> représente </a:t>
            </a:r>
            <a:r>
              <a:rPr lang="fr-FR" b="1" dirty="0">
                <a:latin typeface="Times New Roman" pitchFamily="18" charset="0"/>
                <a:cs typeface="Times New Roman" pitchFamily="18" charset="0"/>
              </a:rPr>
              <a:t>un pointeur sur l’objet ayant appelé </a:t>
            </a:r>
            <a:r>
              <a:rPr lang="fr-FR" dirty="0">
                <a:latin typeface="Times New Roman" pitchFamily="18" charset="0"/>
                <a:cs typeface="Times New Roman" pitchFamily="18" charset="0"/>
              </a:rPr>
              <a:t>ladite fonction membre, </a:t>
            </a:r>
            <a:r>
              <a:rPr lang="fr-FR" b="1" dirty="0">
                <a:latin typeface="Times New Roman" pitchFamily="18" charset="0"/>
                <a:cs typeface="Times New Roman" pitchFamily="18" charset="0"/>
              </a:rPr>
              <a:t>*THIS </a:t>
            </a:r>
            <a:r>
              <a:rPr lang="fr-FR" dirty="0">
                <a:latin typeface="Times New Roman" pitchFamily="18" charset="0"/>
                <a:cs typeface="Times New Roman" pitchFamily="18" charset="0"/>
              </a:rPr>
              <a:t>est l’objet lui-même.</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6E8258A7-CA86-481B-9088-7761BD1AC277}" type="slidenum">
              <a:rPr lang="fr-FR" smtClean="0"/>
              <a:pPr/>
              <a:t>54</a:t>
            </a:fld>
            <a:endParaRPr lang="fr-FR"/>
          </a:p>
        </p:txBody>
      </p:sp>
      <p:sp>
        <p:nvSpPr>
          <p:cNvPr id="3" name="Rectangle 2"/>
          <p:cNvSpPr/>
          <p:nvPr/>
        </p:nvSpPr>
        <p:spPr>
          <a:xfrm>
            <a:off x="142876" y="357166"/>
            <a:ext cx="8929718" cy="6463308"/>
          </a:xfrm>
          <a:prstGeom prst="rect">
            <a:avLst/>
          </a:prstGeom>
        </p:spPr>
        <p:txBody>
          <a:bodyPr wrap="square">
            <a:spAutoFit/>
          </a:bodyPr>
          <a:lstStyle/>
          <a:p>
            <a:pPr hangingPunct="0"/>
            <a:r>
              <a:rPr lang="fr-FR" dirty="0">
                <a:latin typeface="Times New Roman" pitchFamily="18" charset="0"/>
                <a:cs typeface="Times New Roman" pitchFamily="18" charset="0"/>
              </a:rPr>
              <a:t>Exemple : dans la classe point, la fonction </a:t>
            </a:r>
            <a:r>
              <a:rPr lang="fr-FR" b="1" dirty="0">
                <a:latin typeface="Times New Roman" pitchFamily="18" charset="0"/>
                <a:cs typeface="Times New Roman" pitchFamily="18" charset="0"/>
              </a:rPr>
              <a:t>affiche()</a:t>
            </a:r>
            <a:r>
              <a:rPr lang="fr-FR" dirty="0">
                <a:latin typeface="Times New Roman" pitchFamily="18" charset="0"/>
                <a:cs typeface="Times New Roman" pitchFamily="18" charset="0"/>
              </a:rPr>
              <a:t> fournit l’adresse de l’objet l’ayant appelé.</a:t>
            </a:r>
          </a:p>
          <a:p>
            <a:pPr hangingPunct="0"/>
            <a:r>
              <a:rPr lang="en-GB" b="1" dirty="0">
                <a:latin typeface="Times New Roman" pitchFamily="18" charset="0"/>
                <a:cs typeface="Times New Roman" pitchFamily="18" charset="0"/>
              </a:rPr>
              <a:t>#include&lt;</a:t>
            </a:r>
            <a:r>
              <a:rPr lang="en-GB" b="1" dirty="0" err="1">
                <a:latin typeface="Times New Roman" pitchFamily="18" charset="0"/>
                <a:cs typeface="Times New Roman" pitchFamily="18" charset="0"/>
              </a:rPr>
              <a:t>iostream</a:t>
            </a:r>
            <a:r>
              <a:rPr lang="en-GB" b="1" dirty="0">
                <a:latin typeface="Times New Roman" pitchFamily="18" charset="0"/>
                <a:cs typeface="Times New Roman" pitchFamily="18" charset="0"/>
              </a:rPr>
              <a:t>&gt;</a:t>
            </a:r>
          </a:p>
          <a:p>
            <a:pPr hangingPunct="0"/>
            <a:r>
              <a:rPr lang="en-GB" b="1" dirty="0">
                <a:latin typeface="Times New Roman" pitchFamily="18" charset="0"/>
                <a:cs typeface="Times New Roman" pitchFamily="18" charset="0"/>
              </a:rPr>
              <a:t>using namespace std;</a:t>
            </a:r>
            <a:endParaRPr lang="fr-FR" b="1" dirty="0">
              <a:latin typeface="Times New Roman" pitchFamily="18" charset="0"/>
              <a:cs typeface="Times New Roman" pitchFamily="18" charset="0"/>
            </a:endParaRPr>
          </a:p>
          <a:p>
            <a:pPr hangingPunct="0"/>
            <a:r>
              <a:rPr lang="fr-FR" b="1" dirty="0">
                <a:latin typeface="Times New Roman" pitchFamily="18" charset="0"/>
                <a:cs typeface="Times New Roman" pitchFamily="18" charset="0"/>
              </a:rPr>
              <a:t>class point</a:t>
            </a:r>
          </a:p>
          <a:p>
            <a:pPr hangingPunct="0"/>
            <a:r>
              <a:rPr lang="fr-FR" b="1" dirty="0">
                <a:latin typeface="Times New Roman" pitchFamily="18" charset="0"/>
                <a:cs typeface="Times New Roman" pitchFamily="18" charset="0"/>
              </a:rPr>
              <a:t>{  </a:t>
            </a:r>
            <a:r>
              <a:rPr lang="fr-FR" b="1" dirty="0" err="1">
                <a:latin typeface="Times New Roman" pitchFamily="18" charset="0"/>
                <a:cs typeface="Times New Roman" pitchFamily="18" charset="0"/>
              </a:rPr>
              <a:t>int</a:t>
            </a:r>
            <a:r>
              <a:rPr lang="fr-FR" b="1" dirty="0">
                <a:latin typeface="Times New Roman" pitchFamily="18" charset="0"/>
                <a:cs typeface="Times New Roman" pitchFamily="18" charset="0"/>
              </a:rPr>
              <a:t> x, y ;</a:t>
            </a:r>
          </a:p>
          <a:p>
            <a:pPr hangingPunct="0"/>
            <a:r>
              <a:rPr lang="fr-FR" b="1" dirty="0">
                <a:latin typeface="Times New Roman" pitchFamily="18" charset="0"/>
                <a:cs typeface="Times New Roman" pitchFamily="18" charset="0"/>
              </a:rPr>
              <a:t>   public :  point(</a:t>
            </a:r>
            <a:r>
              <a:rPr lang="fr-FR" b="1" dirty="0" err="1">
                <a:latin typeface="Times New Roman" pitchFamily="18" charset="0"/>
                <a:cs typeface="Times New Roman" pitchFamily="18" charset="0"/>
              </a:rPr>
              <a:t>int</a:t>
            </a:r>
            <a:r>
              <a:rPr lang="fr-FR" b="1" dirty="0">
                <a:latin typeface="Times New Roman" pitchFamily="18" charset="0"/>
                <a:cs typeface="Times New Roman" pitchFamily="18" charset="0"/>
              </a:rPr>
              <a:t> abs = 0, </a:t>
            </a:r>
            <a:r>
              <a:rPr lang="fr-FR" b="1" dirty="0" err="1">
                <a:latin typeface="Times New Roman" pitchFamily="18" charset="0"/>
                <a:cs typeface="Times New Roman" pitchFamily="18" charset="0"/>
              </a:rPr>
              <a:t>int</a:t>
            </a:r>
            <a:r>
              <a:rPr lang="fr-FR" b="1" dirty="0">
                <a:latin typeface="Times New Roman" pitchFamily="18" charset="0"/>
                <a:cs typeface="Times New Roman" pitchFamily="18" charset="0"/>
              </a:rPr>
              <a:t> ord = 0){</a:t>
            </a:r>
          </a:p>
          <a:p>
            <a:pPr hangingPunct="0"/>
            <a:r>
              <a:rPr lang="fr-FR" b="1" dirty="0">
                <a:latin typeface="Times New Roman" pitchFamily="18" charset="0"/>
                <a:cs typeface="Times New Roman" pitchFamily="18" charset="0"/>
              </a:rPr>
              <a:t>                      x = abs; y = ord;</a:t>
            </a:r>
          </a:p>
          <a:p>
            <a:pPr hangingPunct="0"/>
            <a:r>
              <a:rPr lang="fr-FR" b="1" dirty="0">
                <a:latin typeface="Times New Roman" pitchFamily="18" charset="0"/>
                <a:cs typeface="Times New Roman" pitchFamily="18" charset="0"/>
              </a:rPr>
              <a:t>                 }</a:t>
            </a:r>
          </a:p>
          <a:p>
            <a:pPr hangingPunct="0"/>
            <a:r>
              <a:rPr lang="fr-FR" b="1" dirty="0">
                <a:latin typeface="Times New Roman" pitchFamily="18" charset="0"/>
                <a:cs typeface="Times New Roman" pitchFamily="18" charset="0"/>
              </a:rPr>
              <a:t>                 </a:t>
            </a:r>
            <a:r>
              <a:rPr lang="fr-FR" b="1" dirty="0" err="1">
                <a:latin typeface="Times New Roman" pitchFamily="18" charset="0"/>
                <a:cs typeface="Times New Roman" pitchFamily="18" charset="0"/>
              </a:rPr>
              <a:t>void</a:t>
            </a:r>
            <a:r>
              <a:rPr lang="fr-FR" b="1" dirty="0">
                <a:latin typeface="Times New Roman" pitchFamily="18" charset="0"/>
                <a:cs typeface="Times New Roman" pitchFamily="18" charset="0"/>
              </a:rPr>
              <a:t> affiche();</a:t>
            </a:r>
          </a:p>
          <a:p>
            <a:pPr hangingPunct="0"/>
            <a:r>
              <a:rPr lang="fr-FR" b="1" dirty="0">
                <a:latin typeface="Times New Roman" pitchFamily="18" charset="0"/>
                <a:cs typeface="Times New Roman" pitchFamily="18" charset="0"/>
              </a:rPr>
              <a:t>} ;</a:t>
            </a:r>
          </a:p>
          <a:p>
            <a:pPr hangingPunct="0"/>
            <a:r>
              <a:rPr lang="fr-FR" b="1" dirty="0" err="1">
                <a:latin typeface="Times New Roman" pitchFamily="18" charset="0"/>
                <a:cs typeface="Times New Roman" pitchFamily="18" charset="0"/>
              </a:rPr>
              <a:t>void</a:t>
            </a:r>
            <a:r>
              <a:rPr lang="fr-FR" b="1" dirty="0">
                <a:latin typeface="Times New Roman" pitchFamily="18" charset="0"/>
                <a:cs typeface="Times New Roman" pitchFamily="18" charset="0"/>
              </a:rPr>
              <a:t> point :: affiche () {</a:t>
            </a:r>
          </a:p>
          <a:p>
            <a:pPr hangingPunct="0"/>
            <a:r>
              <a:rPr lang="fr-FR" b="1" dirty="0">
                <a:latin typeface="Times New Roman" pitchFamily="18" charset="0"/>
                <a:cs typeface="Times New Roman" pitchFamily="18" charset="0"/>
              </a:rPr>
              <a:t>cout&lt;&lt;</a:t>
            </a:r>
            <a:r>
              <a:rPr lang="fr-FR" b="1" dirty="0">
                <a:latin typeface="Times New Roman" pitchFamily="18" charset="0"/>
                <a:cs typeface="Times New Roman" pitchFamily="18" charset="0"/>
                <a:sym typeface="Symbol"/>
              </a:rPr>
              <a:t></a:t>
            </a:r>
            <a:r>
              <a:rPr lang="fr-FR" b="1" dirty="0">
                <a:latin typeface="Times New Roman" pitchFamily="18" charset="0"/>
                <a:cs typeface="Times New Roman" pitchFamily="18" charset="0"/>
              </a:rPr>
              <a:t>Adresse : </a:t>
            </a:r>
            <a:r>
              <a:rPr lang="fr-FR" b="1" dirty="0">
                <a:latin typeface="Times New Roman" pitchFamily="18" charset="0"/>
                <a:cs typeface="Times New Roman" pitchFamily="18" charset="0"/>
                <a:sym typeface="Symbol"/>
              </a:rPr>
              <a:t></a:t>
            </a:r>
            <a:r>
              <a:rPr lang="fr-FR" b="1" dirty="0">
                <a:latin typeface="Times New Roman" pitchFamily="18" charset="0"/>
                <a:cs typeface="Times New Roman" pitchFamily="18" charset="0"/>
              </a:rPr>
              <a:t>&lt;&lt;</a:t>
            </a:r>
            <a:r>
              <a:rPr lang="fr-FR" b="1" dirty="0" err="1">
                <a:latin typeface="Times New Roman" pitchFamily="18" charset="0"/>
                <a:cs typeface="Times New Roman" pitchFamily="18" charset="0"/>
              </a:rPr>
              <a:t>this</a:t>
            </a:r>
            <a:r>
              <a:rPr lang="fr-FR" b="1" dirty="0">
                <a:latin typeface="Times New Roman" pitchFamily="18" charset="0"/>
                <a:cs typeface="Times New Roman" pitchFamily="18" charset="0"/>
              </a:rPr>
              <a:t>&lt;&lt;</a:t>
            </a:r>
            <a:r>
              <a:rPr lang="fr-FR" b="1" dirty="0">
                <a:latin typeface="Times New Roman" pitchFamily="18" charset="0"/>
                <a:cs typeface="Times New Roman" pitchFamily="18" charset="0"/>
                <a:sym typeface="Symbol"/>
              </a:rPr>
              <a:t></a:t>
            </a:r>
            <a:r>
              <a:rPr lang="fr-FR" b="1" dirty="0">
                <a:latin typeface="Times New Roman" pitchFamily="18" charset="0"/>
                <a:cs typeface="Times New Roman" pitchFamily="18" charset="0"/>
              </a:rPr>
              <a:t>-</a:t>
            </a:r>
            <a:r>
              <a:rPr lang="fr-FR" b="1" dirty="0" err="1">
                <a:latin typeface="Times New Roman" pitchFamily="18" charset="0"/>
                <a:cs typeface="Times New Roman" pitchFamily="18" charset="0"/>
              </a:rPr>
              <a:t>coordonnees</a:t>
            </a:r>
            <a:r>
              <a:rPr lang="fr-FR" b="1" dirty="0">
                <a:latin typeface="Times New Roman" pitchFamily="18" charset="0"/>
                <a:cs typeface="Times New Roman" pitchFamily="18" charset="0"/>
              </a:rPr>
              <a:t> </a:t>
            </a:r>
            <a:r>
              <a:rPr lang="fr-FR" b="1" dirty="0">
                <a:latin typeface="Times New Roman" pitchFamily="18" charset="0"/>
                <a:cs typeface="Times New Roman" pitchFamily="18" charset="0"/>
                <a:sym typeface="Symbol"/>
              </a:rPr>
              <a:t></a:t>
            </a:r>
            <a:r>
              <a:rPr lang="fr-FR" b="1" dirty="0">
                <a:latin typeface="Times New Roman" pitchFamily="18" charset="0"/>
                <a:cs typeface="Times New Roman" pitchFamily="18" charset="0"/>
              </a:rPr>
              <a:t>&lt;&lt;x&lt;&lt;</a:t>
            </a:r>
            <a:r>
              <a:rPr lang="fr-FR" b="1" dirty="0">
                <a:latin typeface="Times New Roman" pitchFamily="18" charset="0"/>
                <a:cs typeface="Times New Roman" pitchFamily="18" charset="0"/>
                <a:sym typeface="Symbol"/>
              </a:rPr>
              <a:t></a:t>
            </a:r>
            <a:r>
              <a:rPr lang="fr-FR" b="1" dirty="0">
                <a:latin typeface="Times New Roman" pitchFamily="18" charset="0"/>
                <a:cs typeface="Times New Roman" pitchFamily="18" charset="0"/>
              </a:rPr>
              <a:t> </a:t>
            </a:r>
            <a:r>
              <a:rPr lang="fr-FR" b="1" dirty="0">
                <a:latin typeface="Times New Roman" pitchFamily="18" charset="0"/>
                <a:cs typeface="Times New Roman" pitchFamily="18" charset="0"/>
                <a:sym typeface="Symbol"/>
              </a:rPr>
              <a:t></a:t>
            </a:r>
            <a:r>
              <a:rPr lang="fr-FR" b="1" dirty="0">
                <a:latin typeface="Times New Roman" pitchFamily="18" charset="0"/>
                <a:cs typeface="Times New Roman" pitchFamily="18" charset="0"/>
              </a:rPr>
              <a:t>&lt;&lt;y&lt;&lt; </a:t>
            </a:r>
            <a:r>
              <a:rPr lang="fr-FR" b="1" dirty="0">
                <a:latin typeface="Times New Roman" pitchFamily="18" charset="0"/>
                <a:cs typeface="Times New Roman" pitchFamily="18" charset="0"/>
                <a:sym typeface="Symbol"/>
              </a:rPr>
              <a:t></a:t>
            </a:r>
            <a:r>
              <a:rPr lang="fr-FR" b="1" dirty="0">
                <a:latin typeface="Times New Roman" pitchFamily="18" charset="0"/>
                <a:cs typeface="Times New Roman" pitchFamily="18" charset="0"/>
              </a:rPr>
              <a:t>\n</a:t>
            </a:r>
            <a:r>
              <a:rPr lang="fr-FR" b="1" dirty="0">
                <a:latin typeface="Times New Roman" pitchFamily="18" charset="0"/>
                <a:cs typeface="Times New Roman" pitchFamily="18" charset="0"/>
                <a:sym typeface="Symbol"/>
              </a:rPr>
              <a:t></a:t>
            </a:r>
            <a:r>
              <a:rPr lang="fr-FR" b="1" dirty="0">
                <a:latin typeface="Times New Roman" pitchFamily="18" charset="0"/>
                <a:cs typeface="Times New Roman" pitchFamily="18" charset="0"/>
              </a:rPr>
              <a:t>; </a:t>
            </a:r>
          </a:p>
          <a:p>
            <a:pPr hangingPunct="0"/>
            <a:r>
              <a:rPr lang="fr-FR" b="1" dirty="0">
                <a:latin typeface="Times New Roman" pitchFamily="18" charset="0"/>
                <a:cs typeface="Times New Roman" pitchFamily="18" charset="0"/>
              </a:rPr>
              <a:t>}</a:t>
            </a:r>
          </a:p>
          <a:p>
            <a:pPr hangingPunct="0"/>
            <a:r>
              <a:rPr lang="fr-FR" b="1" dirty="0" err="1">
                <a:latin typeface="Times New Roman" pitchFamily="18" charset="0"/>
                <a:cs typeface="Times New Roman" pitchFamily="18" charset="0"/>
              </a:rPr>
              <a:t>int</a:t>
            </a:r>
            <a:r>
              <a:rPr lang="fr-FR" b="1" dirty="0">
                <a:latin typeface="Times New Roman" pitchFamily="18" charset="0"/>
                <a:cs typeface="Times New Roman" pitchFamily="18" charset="0"/>
              </a:rPr>
              <a:t> main(){ point a(5), b(3, 15);</a:t>
            </a:r>
          </a:p>
          <a:p>
            <a:pPr hangingPunct="0"/>
            <a:r>
              <a:rPr lang="fr-FR" b="1" dirty="0">
                <a:latin typeface="Times New Roman" pitchFamily="18" charset="0"/>
                <a:cs typeface="Times New Roman" pitchFamily="18" charset="0"/>
              </a:rPr>
              <a:t>  </a:t>
            </a:r>
            <a:r>
              <a:rPr lang="fr-FR" b="1" dirty="0" err="1">
                <a:latin typeface="Times New Roman" pitchFamily="18" charset="0"/>
                <a:cs typeface="Times New Roman" pitchFamily="18" charset="0"/>
              </a:rPr>
              <a:t>a.affiche</a:t>
            </a:r>
            <a:r>
              <a:rPr lang="fr-FR" b="1" dirty="0">
                <a:latin typeface="Times New Roman" pitchFamily="18" charset="0"/>
                <a:cs typeface="Times New Roman" pitchFamily="18" charset="0"/>
              </a:rPr>
              <a:t>(); </a:t>
            </a:r>
            <a:r>
              <a:rPr lang="fr-FR" b="1" dirty="0" err="1">
                <a:latin typeface="Times New Roman" pitchFamily="18" charset="0"/>
                <a:cs typeface="Times New Roman" pitchFamily="18" charset="0"/>
              </a:rPr>
              <a:t>b.affiche</a:t>
            </a:r>
            <a:r>
              <a:rPr lang="fr-FR" b="1" dirty="0">
                <a:latin typeface="Times New Roman" pitchFamily="18" charset="0"/>
                <a:cs typeface="Times New Roman" pitchFamily="18" charset="0"/>
              </a:rPr>
              <a:t>();</a:t>
            </a:r>
          </a:p>
          <a:p>
            <a:pPr hangingPunct="0"/>
            <a:r>
              <a:rPr lang="fr-FR" b="1" dirty="0">
                <a:latin typeface="Times New Roman" pitchFamily="18" charset="0"/>
                <a:cs typeface="Times New Roman" pitchFamily="18" charset="0"/>
              </a:rPr>
              <a:t>  return 1;</a:t>
            </a:r>
          </a:p>
          <a:p>
            <a:pPr hangingPunct="0"/>
            <a:r>
              <a:rPr lang="en-GB" b="1" dirty="0">
                <a:latin typeface="Times New Roman" pitchFamily="18" charset="0"/>
                <a:cs typeface="Times New Roman" pitchFamily="18" charset="0"/>
              </a:rPr>
              <a:t>}</a:t>
            </a:r>
          </a:p>
          <a:p>
            <a:pPr hangingPunct="0"/>
            <a:r>
              <a:rPr lang="fr-FR" dirty="0">
                <a:latin typeface="Times New Roman" pitchFamily="18" charset="0"/>
                <a:cs typeface="Times New Roman" pitchFamily="18" charset="0"/>
              </a:rPr>
              <a:t>Remarque : A titre indicatif, la fonction </a:t>
            </a:r>
            <a:r>
              <a:rPr lang="fr-FR" b="1" dirty="0">
                <a:latin typeface="Times New Roman" pitchFamily="18" charset="0"/>
                <a:cs typeface="Times New Roman" pitchFamily="18" charset="0"/>
              </a:rPr>
              <a:t>coïncide()</a:t>
            </a:r>
            <a:r>
              <a:rPr lang="fr-FR" dirty="0">
                <a:latin typeface="Times New Roman" pitchFamily="18" charset="0"/>
                <a:cs typeface="Times New Roman" pitchFamily="18" charset="0"/>
              </a:rPr>
              <a:t> transmit l’adresse d’un  objet.</a:t>
            </a:r>
          </a:p>
          <a:p>
            <a:pPr hangingPunct="0"/>
            <a:r>
              <a:rPr lang="fr-FR" b="1" dirty="0" err="1">
                <a:latin typeface="Times New Roman" pitchFamily="18" charset="0"/>
                <a:cs typeface="Times New Roman" pitchFamily="18" charset="0"/>
              </a:rPr>
              <a:t>bool</a:t>
            </a:r>
            <a:r>
              <a:rPr lang="fr-FR" b="1" dirty="0">
                <a:latin typeface="Times New Roman" pitchFamily="18" charset="0"/>
                <a:cs typeface="Times New Roman" pitchFamily="18" charset="0"/>
              </a:rPr>
              <a:t> point::coïncide( point *</a:t>
            </a:r>
            <a:r>
              <a:rPr lang="fr-FR" b="1" dirty="0" err="1">
                <a:latin typeface="Times New Roman" pitchFamily="18" charset="0"/>
                <a:cs typeface="Times New Roman" pitchFamily="18" charset="0"/>
              </a:rPr>
              <a:t>adpt</a:t>
            </a:r>
            <a:r>
              <a:rPr lang="fr-FR" b="1" dirty="0">
                <a:latin typeface="Times New Roman" pitchFamily="18" charset="0"/>
                <a:cs typeface="Times New Roman" pitchFamily="18" charset="0"/>
              </a:rPr>
              <a:t> )</a:t>
            </a:r>
          </a:p>
          <a:p>
            <a:pPr hangingPunct="0"/>
            <a:r>
              <a:rPr lang="en-US" b="1" dirty="0">
                <a:latin typeface="Times New Roman" pitchFamily="18" charset="0"/>
                <a:cs typeface="Times New Roman" pitchFamily="18" charset="0"/>
              </a:rPr>
              <a:t>{ if (( this-&gt;x == </a:t>
            </a:r>
            <a:r>
              <a:rPr lang="en-US" b="1" dirty="0" err="1">
                <a:latin typeface="Times New Roman" pitchFamily="18" charset="0"/>
                <a:cs typeface="Times New Roman" pitchFamily="18" charset="0"/>
              </a:rPr>
              <a:t>adpt</a:t>
            </a:r>
            <a:r>
              <a:rPr lang="en-US" b="1" dirty="0">
                <a:latin typeface="Times New Roman" pitchFamily="18" charset="0"/>
                <a:cs typeface="Times New Roman" pitchFamily="18" charset="0"/>
              </a:rPr>
              <a:t>-&gt;x ) &amp;&amp; ( this-&gt;y == </a:t>
            </a:r>
            <a:r>
              <a:rPr lang="en-US" b="1" dirty="0" err="1">
                <a:latin typeface="Times New Roman" pitchFamily="18" charset="0"/>
                <a:cs typeface="Times New Roman" pitchFamily="18" charset="0"/>
              </a:rPr>
              <a:t>adpt</a:t>
            </a:r>
            <a:r>
              <a:rPr lang="en-US" b="1" dirty="0">
                <a:latin typeface="Times New Roman" pitchFamily="18" charset="0"/>
                <a:cs typeface="Times New Roman" pitchFamily="18" charset="0"/>
              </a:rPr>
              <a:t>-&gt;y )) return true;   </a:t>
            </a:r>
          </a:p>
          <a:p>
            <a:pPr hangingPunct="0"/>
            <a:r>
              <a:rPr lang="en-US" b="1" dirty="0">
                <a:latin typeface="Times New Roman" pitchFamily="18" charset="0"/>
                <a:cs typeface="Times New Roman" pitchFamily="18" charset="0"/>
              </a:rPr>
              <a:t>  </a:t>
            </a:r>
            <a:r>
              <a:rPr lang="en-GB" b="1" dirty="0">
                <a:latin typeface="Times New Roman" pitchFamily="18" charset="0"/>
                <a:cs typeface="Times New Roman" pitchFamily="18" charset="0"/>
              </a:rPr>
              <a:t>else return false;</a:t>
            </a:r>
            <a:endParaRPr lang="fr-FR" b="1" dirty="0">
              <a:latin typeface="Times New Roman" pitchFamily="18" charset="0"/>
              <a:cs typeface="Times New Roman" pitchFamily="18" charset="0"/>
            </a:endParaRPr>
          </a:p>
          <a:p>
            <a:pPr hangingPunct="0"/>
            <a:r>
              <a:rPr lang="fr-FR" b="1" dirty="0">
                <a:latin typeface="Times New Roman" pitchFamily="18" charset="0"/>
                <a:cs typeface="Times New Roman" pitchFamily="18" charset="0"/>
              </a:rPr>
              <a:t>}</a:t>
            </a:r>
          </a:p>
          <a:p>
            <a:pPr hangingPunct="0"/>
            <a:r>
              <a:rPr lang="fr-FR" i="1" dirty="0"/>
              <a:t>La symétrie</a:t>
            </a:r>
            <a:r>
              <a:rPr lang="fr-FR" dirty="0"/>
              <a:t> du problème y apparaît très clairement.</a:t>
            </a:r>
            <a:endParaRPr lang="fr-FR" dirty="0">
              <a:latin typeface="Times New Roman" pitchFamily="18" charset="0"/>
              <a:cs typeface="Times New Roman" pitchFamily="18" charset="0"/>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6E8258A7-CA86-481B-9088-7761BD1AC277}" type="slidenum">
              <a:rPr lang="fr-FR" smtClean="0"/>
              <a:pPr/>
              <a:t>55</a:t>
            </a:fld>
            <a:endParaRPr lang="fr-FR"/>
          </a:p>
        </p:txBody>
      </p:sp>
      <p:sp>
        <p:nvSpPr>
          <p:cNvPr id="35841" name="Rectangle 1"/>
          <p:cNvSpPr>
            <a:spLocks noChangeArrowheads="1"/>
          </p:cNvSpPr>
          <p:nvPr/>
        </p:nvSpPr>
        <p:spPr bwMode="auto">
          <a:xfrm>
            <a:off x="0" y="138499"/>
            <a:ext cx="9144000" cy="646330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Ce serait moins le cas si l’on écrivait ainsi la fonction </a:t>
            </a:r>
            <a:r>
              <a:rPr kumimoji="0" lang="fr-FR" b="0" i="1"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coïncide()</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dans la transmission d’un argument par valeur.</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lang="fr-FR" b="1" dirty="0" err="1">
                <a:latin typeface="Times New Roman" pitchFamily="18" charset="0"/>
                <a:ea typeface="Times New Roman" pitchFamily="18" charset="0"/>
                <a:cs typeface="Times New Roman" pitchFamily="18" charset="0"/>
              </a:rPr>
              <a:t>bool</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point::coïncide( point pt )</a:t>
            </a:r>
            <a:endParaRPr kumimoji="0" lang="fr-FR" b="1"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if (( this-&gt;x == </a:t>
            </a:r>
            <a:r>
              <a:rPr kumimoji="0" lang="en-US"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pt.x</a:t>
            </a:r>
            <a:r>
              <a:rPr kumimoji="0" lang="en-US"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 &amp;&amp; ( this-&gt;y == </a:t>
            </a:r>
            <a:r>
              <a:rPr kumimoji="0" lang="en-US"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pt.y</a:t>
            </a:r>
            <a:r>
              <a:rPr kumimoji="0" lang="en-US"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 return </a:t>
            </a:r>
            <a:r>
              <a:rPr lang="en-US" b="1" dirty="0">
                <a:latin typeface="Times New Roman" pitchFamily="18" charset="0"/>
                <a:ea typeface="Times New Roman" pitchFamily="18" charset="0"/>
                <a:cs typeface="Times New Roman" pitchFamily="18" charset="0"/>
              </a:rPr>
              <a:t>true</a:t>
            </a:r>
            <a:r>
              <a:rPr kumimoji="0" lang="en-US"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t>
            </a:r>
            <a:endParaRPr kumimoji="0" lang="fr-FR" b="1"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else</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return false;</a:t>
            </a: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endParaRPr>
          </a:p>
          <a:p>
            <a:pPr hangingPunct="0"/>
            <a:r>
              <a:rPr lang="fr-FR" b="1" dirty="0">
                <a:latin typeface="Times New Roman" pitchFamily="18" charset="0"/>
                <a:cs typeface="Times New Roman" pitchFamily="18" charset="0"/>
              </a:rPr>
              <a:t>5.8. Fonctions membres statiques </a:t>
            </a:r>
            <a:endParaRPr lang="fr-FR" dirty="0">
              <a:latin typeface="Times New Roman" pitchFamily="18" charset="0"/>
              <a:cs typeface="Times New Roman" pitchFamily="18" charset="0"/>
            </a:endParaRPr>
          </a:p>
          <a:p>
            <a:pPr algn="just" hangingPunct="0"/>
            <a:r>
              <a:rPr lang="fr-FR" dirty="0">
                <a:latin typeface="Times New Roman" pitchFamily="18" charset="0"/>
                <a:cs typeface="Times New Roman" pitchFamily="18" charset="0"/>
              </a:rPr>
              <a:t>Lorsqu’une fonction membre a une action indépendante d’un quelconque objet de sa classe, on peut la déclarer avec l’attribut </a:t>
            </a:r>
            <a:r>
              <a:rPr lang="fr-FR" b="1" dirty="0" err="1">
                <a:latin typeface="Times New Roman" pitchFamily="18" charset="0"/>
                <a:cs typeface="Times New Roman" pitchFamily="18" charset="0"/>
              </a:rPr>
              <a:t>static</a:t>
            </a:r>
            <a:r>
              <a:rPr lang="fr-FR" dirty="0">
                <a:latin typeface="Times New Roman" pitchFamily="18" charset="0"/>
                <a:cs typeface="Times New Roman" pitchFamily="18" charset="0"/>
              </a:rPr>
              <a:t>. Dans ce cas, une telle fonction peut être appelée, sans mentionner d’objet particulier, en préfixant son nom du nom de la classe suivi de (::).</a:t>
            </a:r>
          </a:p>
          <a:p>
            <a:pPr algn="just" hangingPunct="0"/>
            <a:r>
              <a:rPr lang="fr-FR" dirty="0">
                <a:latin typeface="Times New Roman" pitchFamily="18" charset="0"/>
                <a:cs typeface="Times New Roman" pitchFamily="18" charset="0"/>
              </a:rPr>
              <a:t>Exemple : reprenons le programme du ch4.4 dans lequel  nous avons introduit une fonction  membre statique nommée </a:t>
            </a:r>
            <a:r>
              <a:rPr lang="fr-FR" b="1" dirty="0">
                <a:latin typeface="Times New Roman" pitchFamily="18" charset="0"/>
                <a:cs typeface="Times New Roman" pitchFamily="18" charset="0"/>
              </a:rPr>
              <a:t>compte()</a:t>
            </a:r>
            <a:r>
              <a:rPr lang="fr-FR" dirty="0">
                <a:latin typeface="Times New Roman" pitchFamily="18" charset="0"/>
                <a:cs typeface="Times New Roman" pitchFamily="18" charset="0"/>
              </a:rPr>
              <a:t>, affichant simplement le nombre d’objets de sa classe.</a:t>
            </a:r>
          </a:p>
          <a:p>
            <a:pPr hangingPunct="0"/>
            <a:r>
              <a:rPr lang="en-GB" b="1" dirty="0">
                <a:latin typeface="Times New Roman" pitchFamily="18" charset="0"/>
                <a:cs typeface="Times New Roman" pitchFamily="18" charset="0"/>
              </a:rPr>
              <a:t>#include&lt;</a:t>
            </a:r>
            <a:r>
              <a:rPr lang="en-GB" b="1" dirty="0" err="1">
                <a:latin typeface="Times New Roman" pitchFamily="18" charset="0"/>
                <a:cs typeface="Times New Roman" pitchFamily="18" charset="0"/>
              </a:rPr>
              <a:t>iostream</a:t>
            </a:r>
            <a:r>
              <a:rPr lang="en-GB" b="1" dirty="0">
                <a:latin typeface="Times New Roman" pitchFamily="18" charset="0"/>
                <a:cs typeface="Times New Roman" pitchFamily="18" charset="0"/>
              </a:rPr>
              <a:t>&gt;</a:t>
            </a:r>
          </a:p>
          <a:p>
            <a:pPr hangingPunct="0"/>
            <a:r>
              <a:rPr lang="en-GB" b="1" dirty="0">
                <a:latin typeface="Times New Roman" pitchFamily="18" charset="0"/>
                <a:cs typeface="Times New Roman" pitchFamily="18" charset="0"/>
              </a:rPr>
              <a:t>using namespace std;</a:t>
            </a:r>
            <a:endParaRPr lang="fr-FR" b="1" dirty="0">
              <a:latin typeface="Times New Roman" pitchFamily="18" charset="0"/>
              <a:cs typeface="Times New Roman" pitchFamily="18" charset="0"/>
            </a:endParaRPr>
          </a:p>
          <a:p>
            <a:pPr hangingPunct="0"/>
            <a:r>
              <a:rPr lang="en-GB" b="1" dirty="0">
                <a:latin typeface="Times New Roman" pitchFamily="18" charset="0"/>
                <a:cs typeface="Times New Roman" pitchFamily="18" charset="0"/>
              </a:rPr>
              <a:t>class </a:t>
            </a:r>
            <a:r>
              <a:rPr lang="en-GB" b="1" dirty="0" err="1">
                <a:latin typeface="Times New Roman" pitchFamily="18" charset="0"/>
                <a:cs typeface="Times New Roman" pitchFamily="18" charset="0"/>
              </a:rPr>
              <a:t>cpte_obj</a:t>
            </a:r>
            <a:endParaRPr lang="fr-FR" b="1" dirty="0">
              <a:latin typeface="Times New Roman" pitchFamily="18" charset="0"/>
              <a:cs typeface="Times New Roman" pitchFamily="18" charset="0"/>
            </a:endParaRPr>
          </a:p>
          <a:p>
            <a:pPr hangingPunct="0"/>
            <a:r>
              <a:rPr lang="en-GB" b="1" dirty="0">
                <a:latin typeface="Times New Roman" pitchFamily="18" charset="0"/>
                <a:cs typeface="Times New Roman" pitchFamily="18" charset="0"/>
              </a:rPr>
              <a:t>{  static </a:t>
            </a:r>
            <a:r>
              <a:rPr lang="en-GB" b="1" dirty="0" err="1">
                <a:latin typeface="Times New Roman" pitchFamily="18" charset="0"/>
                <a:cs typeface="Times New Roman" pitchFamily="18" charset="0"/>
              </a:rPr>
              <a:t>int</a:t>
            </a:r>
            <a:r>
              <a:rPr lang="en-GB" b="1" dirty="0">
                <a:latin typeface="Times New Roman" pitchFamily="18" charset="0"/>
                <a:cs typeface="Times New Roman" pitchFamily="18" charset="0"/>
              </a:rPr>
              <a:t> </a:t>
            </a:r>
            <a:r>
              <a:rPr lang="en-GB" b="1" dirty="0" err="1">
                <a:latin typeface="Times New Roman" pitchFamily="18" charset="0"/>
                <a:cs typeface="Times New Roman" pitchFamily="18" charset="0"/>
              </a:rPr>
              <a:t>ctr</a:t>
            </a:r>
            <a:r>
              <a:rPr lang="en-GB" b="1" dirty="0">
                <a:latin typeface="Times New Roman" pitchFamily="18" charset="0"/>
                <a:cs typeface="Times New Roman" pitchFamily="18" charset="0"/>
              </a:rPr>
              <a:t> ;</a:t>
            </a:r>
            <a:endParaRPr lang="fr-FR" b="1" dirty="0">
              <a:latin typeface="Times New Roman" pitchFamily="18" charset="0"/>
              <a:cs typeface="Times New Roman" pitchFamily="18" charset="0"/>
            </a:endParaRPr>
          </a:p>
          <a:p>
            <a:pPr hangingPunct="0"/>
            <a:r>
              <a:rPr lang="en-GB" b="1" dirty="0">
                <a:latin typeface="Times New Roman" pitchFamily="18" charset="0"/>
                <a:cs typeface="Times New Roman" pitchFamily="18" charset="0"/>
              </a:rPr>
              <a:t>    </a:t>
            </a:r>
            <a:r>
              <a:rPr lang="fr-FR" b="1" dirty="0">
                <a:latin typeface="Times New Roman" pitchFamily="18" charset="0"/>
                <a:cs typeface="Times New Roman" pitchFamily="18" charset="0"/>
              </a:rPr>
              <a:t>public : </a:t>
            </a:r>
            <a:r>
              <a:rPr lang="fr-FR" b="1" dirty="0" err="1">
                <a:latin typeface="Times New Roman" pitchFamily="18" charset="0"/>
                <a:cs typeface="Times New Roman" pitchFamily="18" charset="0"/>
              </a:rPr>
              <a:t>cpte_obj</a:t>
            </a:r>
            <a:r>
              <a:rPr lang="fr-FR" b="1" dirty="0">
                <a:latin typeface="Times New Roman" pitchFamily="18" charset="0"/>
                <a:cs typeface="Times New Roman" pitchFamily="18" charset="0"/>
              </a:rPr>
              <a:t>() ;</a:t>
            </a:r>
          </a:p>
          <a:p>
            <a:pPr hangingPunct="0"/>
            <a:r>
              <a:rPr lang="fr-FR" b="1" dirty="0">
                <a:latin typeface="Times New Roman" pitchFamily="18" charset="0"/>
                <a:cs typeface="Times New Roman" pitchFamily="18" charset="0"/>
              </a:rPr>
              <a:t>   ~</a:t>
            </a:r>
            <a:r>
              <a:rPr lang="fr-FR" b="1" dirty="0" err="1">
                <a:latin typeface="Times New Roman" pitchFamily="18" charset="0"/>
                <a:cs typeface="Times New Roman" pitchFamily="18" charset="0"/>
              </a:rPr>
              <a:t>cpte_obj</a:t>
            </a:r>
            <a:r>
              <a:rPr lang="fr-FR" b="1" dirty="0">
                <a:latin typeface="Times New Roman" pitchFamily="18" charset="0"/>
                <a:cs typeface="Times New Roman" pitchFamily="18" charset="0"/>
              </a:rPr>
              <a:t>() ;</a:t>
            </a:r>
          </a:p>
          <a:p>
            <a:pPr hangingPunct="0"/>
            <a:r>
              <a:rPr lang="fr-FR" b="1" dirty="0">
                <a:latin typeface="Times New Roman" pitchFamily="18" charset="0"/>
                <a:cs typeface="Times New Roman" pitchFamily="18" charset="0"/>
              </a:rPr>
              <a:t>   </a:t>
            </a:r>
            <a:r>
              <a:rPr lang="fr-FR" b="1" dirty="0" err="1">
                <a:latin typeface="Times New Roman" pitchFamily="18" charset="0"/>
                <a:cs typeface="Times New Roman" pitchFamily="18" charset="0"/>
              </a:rPr>
              <a:t>static</a:t>
            </a:r>
            <a:r>
              <a:rPr lang="fr-FR" b="1" dirty="0">
                <a:latin typeface="Times New Roman" pitchFamily="18" charset="0"/>
                <a:cs typeface="Times New Roman" pitchFamily="18" charset="0"/>
              </a:rPr>
              <a:t> </a:t>
            </a:r>
            <a:r>
              <a:rPr lang="fr-FR" b="1" dirty="0" err="1">
                <a:latin typeface="Times New Roman" pitchFamily="18" charset="0"/>
                <a:cs typeface="Times New Roman" pitchFamily="18" charset="0"/>
              </a:rPr>
              <a:t>void</a:t>
            </a:r>
            <a:r>
              <a:rPr lang="fr-FR" b="1" dirty="0">
                <a:latin typeface="Times New Roman" pitchFamily="18" charset="0"/>
                <a:cs typeface="Times New Roman" pitchFamily="18" charset="0"/>
              </a:rPr>
              <a:t> compte() ;</a:t>
            </a:r>
          </a:p>
          <a:p>
            <a:pPr hangingPunct="0"/>
            <a:r>
              <a:rPr lang="fr-FR" b="1" dirty="0">
                <a:latin typeface="Times New Roman" pitchFamily="18" charset="0"/>
                <a:cs typeface="Times New Roman" pitchFamily="18" charset="0"/>
              </a:rPr>
              <a:t>} ;</a:t>
            </a:r>
          </a:p>
          <a:p>
            <a:pPr lvl="0" hangingPunct="0"/>
            <a:endParaRPr lang="fr-FR" b="1" dirty="0">
              <a:latin typeface="Times New Roman" pitchFamily="18" charset="0"/>
              <a:ea typeface="Times New Roman" pitchFamily="18" charset="0"/>
              <a:cs typeface="Times New Roman" pitchFamily="18" charset="0"/>
            </a:endParaRPr>
          </a:p>
          <a:p>
            <a:pPr lvl="0" hangingPunct="0"/>
            <a:r>
              <a:rPr lang="fr-FR" b="1" dirty="0" err="1">
                <a:latin typeface="Times New Roman" pitchFamily="18" charset="0"/>
                <a:ea typeface="Times New Roman" pitchFamily="18" charset="0"/>
                <a:cs typeface="Times New Roman" pitchFamily="18" charset="0"/>
              </a:rPr>
              <a:t>int</a:t>
            </a:r>
            <a:r>
              <a:rPr lang="fr-FR" b="1" dirty="0">
                <a:latin typeface="Times New Roman" pitchFamily="18" charset="0"/>
                <a:ea typeface="Times New Roman" pitchFamily="18" charset="0"/>
                <a:cs typeface="Times New Roman" pitchFamily="18" charset="0"/>
              </a:rPr>
              <a:t> </a:t>
            </a:r>
            <a:r>
              <a:rPr lang="fr-FR" b="1" dirty="0" err="1">
                <a:latin typeface="Times New Roman" pitchFamily="18" charset="0"/>
                <a:ea typeface="Times New Roman" pitchFamily="18" charset="0"/>
                <a:cs typeface="Times New Roman" pitchFamily="18" charset="0"/>
              </a:rPr>
              <a:t>cpte_obj</a:t>
            </a:r>
            <a:r>
              <a:rPr lang="fr-FR" b="1" dirty="0">
                <a:latin typeface="Times New Roman" pitchFamily="18" charset="0"/>
                <a:ea typeface="Times New Roman" pitchFamily="18" charset="0"/>
                <a:cs typeface="Times New Roman" pitchFamily="18" charset="0"/>
              </a:rPr>
              <a:t>() :: </a:t>
            </a:r>
            <a:r>
              <a:rPr lang="fr-FR" b="1" dirty="0" err="1">
                <a:latin typeface="Times New Roman" pitchFamily="18" charset="0"/>
                <a:ea typeface="Times New Roman" pitchFamily="18" charset="0"/>
                <a:cs typeface="Times New Roman" pitchFamily="18" charset="0"/>
              </a:rPr>
              <a:t>ctr</a:t>
            </a:r>
            <a:r>
              <a:rPr lang="fr-FR" b="1" dirty="0">
                <a:latin typeface="Times New Roman" pitchFamily="18" charset="0"/>
                <a:ea typeface="Times New Roman" pitchFamily="18" charset="0"/>
                <a:cs typeface="Times New Roman" pitchFamily="18" charset="0"/>
              </a:rPr>
              <a:t> = 0 ;</a:t>
            </a:r>
            <a:endParaRPr lang="fr-FR" b="1" dirty="0">
              <a:latin typeface="Times New Roman" pitchFamily="18" charset="0"/>
              <a:cs typeface="Times New Roman" pitchFamily="18" charset="0"/>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6E8258A7-CA86-481B-9088-7761BD1AC277}" type="slidenum">
              <a:rPr lang="fr-FR" smtClean="0"/>
              <a:pPr/>
              <a:t>56</a:t>
            </a:fld>
            <a:endParaRPr lang="fr-FR"/>
          </a:p>
        </p:txBody>
      </p:sp>
      <p:sp>
        <p:nvSpPr>
          <p:cNvPr id="34817" name="Rectangle 1"/>
          <p:cNvSpPr>
            <a:spLocks noChangeArrowheads="1"/>
          </p:cNvSpPr>
          <p:nvPr/>
        </p:nvSpPr>
        <p:spPr bwMode="auto">
          <a:xfrm>
            <a:off x="0" y="368457"/>
            <a:ext cx="9144000" cy="563231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cpte_obj</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cpte_obj</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t>
            </a:r>
            <a:endParaRPr kumimoji="0" lang="fr-FR" b="1"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cout&lt;&lt;″++construction : il y a maintenant ″&lt;&lt;++</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ctr</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&lt;&lt;″objets  \n″;</a:t>
            </a:r>
            <a:endParaRPr kumimoji="0" lang="fr-FR" b="1"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t>
            </a:r>
            <a:endParaRPr kumimoji="0" lang="fr-FR" b="1"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cpte_obj</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cpte_obj</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endParaRPr kumimoji="0" lang="fr-FR" b="1"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cout&lt;&lt;″--destruction : il reste maintenant ″&lt;&lt; --</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ctr</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&lt;&lt;″objets  \n″;</a:t>
            </a:r>
            <a:endParaRPr kumimoji="0" lang="fr-FR" b="1"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t>
            </a:r>
            <a:endParaRPr kumimoji="0" lang="fr-FR" b="1"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void</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cpte_obj</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::compte()</a:t>
            </a: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cout&lt;&lt;″Appel compte : il y a  ″&lt;&lt;</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ctr</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&lt;&lt;″objets  \n″;</a:t>
            </a:r>
            <a:endParaRPr kumimoji="0" lang="fr-FR" b="1"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t>
            </a:r>
            <a:endParaRPr kumimoji="0" lang="fr-FR" b="1"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lang="fr-FR" b="1" dirty="0" err="1">
                <a:latin typeface="Times New Roman" pitchFamily="18" charset="0"/>
                <a:ea typeface="Times New Roman" pitchFamily="18" charset="0"/>
                <a:cs typeface="Times New Roman" pitchFamily="18" charset="0"/>
              </a:rPr>
              <a:t>i</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nt</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main()</a:t>
            </a: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void</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fct</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t>
            </a:r>
            <a:endParaRPr kumimoji="0" lang="fr-FR" b="1"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cpte_obj</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::compte();</a:t>
            </a:r>
            <a:endParaRPr kumimoji="0" lang="fr-FR" b="1"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cpte_obj</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a:t>
            </a:r>
            <a:endParaRPr kumimoji="0" lang="fr-FR" b="1"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cpte_obj</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::compte(); </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fct</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 </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cpte_obj</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::compte();</a:t>
            </a:r>
            <a:endParaRPr kumimoji="0" lang="fr-FR" b="1"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cpte_obj</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b; </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cpte_obj</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::compte();</a:t>
            </a:r>
          </a:p>
          <a:p>
            <a:pPr marL="0" marR="0" lvl="0" indent="0" algn="just" defTabSz="914400" rtl="0" eaLnBrk="0" fontAlgn="base" latinLnBrk="0" hangingPunct="0">
              <a:lnSpc>
                <a:spcPct val="100000"/>
              </a:lnSpc>
              <a:spcBef>
                <a:spcPct val="0"/>
              </a:spcBef>
              <a:spcAft>
                <a:spcPct val="0"/>
              </a:spcAft>
              <a:buClrTx/>
              <a:buSzTx/>
              <a:buFontTx/>
              <a:buNone/>
              <a:tabLst/>
            </a:pPr>
            <a:r>
              <a:rPr lang="fr-FR" b="1" dirty="0">
                <a:latin typeface="Times New Roman" pitchFamily="18" charset="0"/>
                <a:cs typeface="Times New Roman" pitchFamily="18" charset="0"/>
              </a:rPr>
              <a:t>   return 1; </a:t>
            </a:r>
            <a:endParaRPr kumimoji="0" lang="fr-FR" b="1"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nl-NL"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t>
            </a:r>
            <a:endParaRPr kumimoji="0" lang="fr-FR" b="1"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nl-NL"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void</a:t>
            </a:r>
            <a:r>
              <a:rPr kumimoji="0" lang="nl-NL"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nl-NL"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fct</a:t>
            </a:r>
            <a:r>
              <a:rPr kumimoji="0" lang="nl-NL"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t>
            </a:r>
          </a:p>
          <a:p>
            <a:pPr marL="0" marR="0" lvl="0" indent="0" algn="just" defTabSz="914400" rtl="0" eaLnBrk="0" fontAlgn="base" latinLnBrk="0" hangingPunct="0">
              <a:lnSpc>
                <a:spcPct val="100000"/>
              </a:lnSpc>
              <a:spcBef>
                <a:spcPct val="0"/>
              </a:spcBef>
              <a:spcAft>
                <a:spcPct val="0"/>
              </a:spcAft>
              <a:buClrTx/>
              <a:buSzTx/>
              <a:buFontTx/>
              <a:buNone/>
              <a:tabLst/>
            </a:pPr>
            <a:r>
              <a:rPr kumimoji="0" lang="nl-NL"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nl-NL"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cpte</a:t>
            </a:r>
            <a:r>
              <a:rPr kumimoji="0" lang="nl-NL"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_</a:t>
            </a:r>
            <a:r>
              <a:rPr kumimoji="0" lang="nl-NL"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obj</a:t>
            </a:r>
            <a:r>
              <a:rPr kumimoji="0" lang="nl-NL"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u, v;</a:t>
            </a:r>
            <a:endParaRPr kumimoji="0" lang="fr-FR" b="1"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t>
            </a:r>
            <a:endParaRPr kumimoji="0" lang="fr-FR" b="1" i="0" u="none" strike="noStrike" cap="none" normalizeH="0" baseline="0" dirty="0">
              <a:ln>
                <a:noFill/>
              </a:ln>
              <a:solidFill>
                <a:schemeClr val="tx1"/>
              </a:solidFill>
              <a:effectLst/>
              <a:latin typeface="Times New Roman" pitchFamily="18" charset="0"/>
              <a:cs typeface="Times New Roman" pitchFamily="18" charset="0"/>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6E8258A7-CA86-481B-9088-7761BD1AC277}" type="slidenum">
              <a:rPr lang="fr-FR" smtClean="0"/>
              <a:pPr/>
              <a:t>57</a:t>
            </a:fld>
            <a:endParaRPr lang="fr-FR"/>
          </a:p>
        </p:txBody>
      </p:sp>
      <p:sp>
        <p:nvSpPr>
          <p:cNvPr id="57345" name="Rectangle 1"/>
          <p:cNvSpPr>
            <a:spLocks noChangeArrowheads="1"/>
          </p:cNvSpPr>
          <p:nvPr/>
        </p:nvSpPr>
        <p:spPr bwMode="auto">
          <a:xfrm>
            <a:off x="0" y="0"/>
            <a:ext cx="9144000" cy="674030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5.9. Fonctions membre constantes</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On peut déclarer des objets constants à l’aide du qualificatif CONST. Dans ce cas, seules les fonctions membre déclarées et définies avec ce même qualificatif peuvent recevoir implicitement ou explicitement en argument un objet constant.</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Les seules fonctions membres qui peuvent être appelées par les objets constants sont les constructeurs et les destructeurs. Pour les autres, on doit les déclarer comme des fonctions membres constantes. </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Exemple : </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class point</a:t>
            </a:r>
            <a:endParaRPr kumimoji="0" lang="fr-FR" b="1"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  </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int</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x, y; </a:t>
            </a:r>
            <a:endParaRPr kumimoji="0" lang="fr-FR" b="1"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public :   point( ... );</a:t>
            </a:r>
            <a:endParaRPr kumimoji="0" lang="fr-FR" b="1"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void</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affiche() </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const</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t>
            </a:r>
            <a:endParaRPr kumimoji="0" lang="fr-FR" b="1"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void</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deplace</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 );</a:t>
            </a:r>
            <a:endParaRPr kumimoji="0" lang="fr-FR" b="1"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endParaRPr kumimoji="0" lang="fr-FR" b="1"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endParaRPr kumimoji="0" lang="fr-FR" b="1"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point a;</a:t>
            </a:r>
            <a:endParaRPr kumimoji="0" lang="fr-FR" b="1"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const</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point c; </a:t>
            </a:r>
            <a:endParaRPr kumimoji="0" lang="fr-FR" b="1"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endParaRPr kumimoji="0" lang="fr-FR" b="1"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a.affiche</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 erreur, appel non autorisé</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c.affiche</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 correcte</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a.deplace</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 correcte</a:t>
            </a:r>
          </a:p>
          <a:p>
            <a:pPr hangingPunct="0"/>
            <a:r>
              <a:rPr lang="fr-FR" dirty="0">
                <a:latin typeface="Times New Roman" pitchFamily="18" charset="0"/>
                <a:cs typeface="Times New Roman" pitchFamily="18" charset="0"/>
              </a:rPr>
              <a:t>Remarques :</a:t>
            </a:r>
          </a:p>
          <a:p>
            <a:pPr hangingPunct="0"/>
            <a:r>
              <a:rPr lang="fr-FR" dirty="0">
                <a:latin typeface="Times New Roman" pitchFamily="18" charset="0"/>
                <a:cs typeface="Times New Roman" pitchFamily="18" charset="0"/>
              </a:rPr>
              <a:t>- Ce mécanisme s’applique aux fonctions membres </a:t>
            </a:r>
            <a:r>
              <a:rPr lang="fr-FR" u="sng" dirty="0">
                <a:latin typeface="Times New Roman" pitchFamily="18" charset="0"/>
                <a:cs typeface="Times New Roman" pitchFamily="18" charset="0"/>
              </a:rPr>
              <a:t>volatiles</a:t>
            </a:r>
            <a:r>
              <a:rPr lang="fr-FR" dirty="0">
                <a:latin typeface="Times New Roman" pitchFamily="18" charset="0"/>
                <a:cs typeface="Times New Roman" pitchFamily="18" charset="0"/>
              </a:rPr>
              <a:t> et aux objets membres </a:t>
            </a:r>
            <a:r>
              <a:rPr lang="fr-FR" u="sng" dirty="0">
                <a:latin typeface="Times New Roman" pitchFamily="18" charset="0"/>
                <a:cs typeface="Times New Roman" pitchFamily="18" charset="0"/>
              </a:rPr>
              <a:t>volatiles</a:t>
            </a:r>
            <a:r>
              <a:rPr lang="fr-FR" dirty="0">
                <a:latin typeface="Times New Roman" pitchFamily="18" charset="0"/>
                <a:cs typeface="Times New Roman" pitchFamily="18" charset="0"/>
              </a:rPr>
              <a:t> (mot clé VOLATILE). Il suffit de transposer tout ce qui vient d’être dit en remplaçant le mot clé CONST par le mot clé VOLATILE.</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6E8258A7-CA86-481B-9088-7761BD1AC277}" type="slidenum">
              <a:rPr lang="fr-FR" smtClean="0"/>
              <a:pPr/>
              <a:t>58</a:t>
            </a:fld>
            <a:endParaRPr lang="fr-FR"/>
          </a:p>
        </p:txBody>
      </p:sp>
      <p:sp>
        <p:nvSpPr>
          <p:cNvPr id="59393" name="Rectangle 1"/>
          <p:cNvSpPr>
            <a:spLocks noChangeArrowheads="1"/>
          </p:cNvSpPr>
          <p:nvPr/>
        </p:nvSpPr>
        <p:spPr bwMode="auto">
          <a:xfrm>
            <a:off x="0" y="243087"/>
            <a:ext cx="9144000" cy="646330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Il est possible de surcharger une fonction membre en se basant sur la présence ou l’absence du qualificatif CONST. Ainsi dans la classe </a:t>
            </a:r>
            <a:r>
              <a:rPr kumimoji="0" lang="fr-FR" b="0" i="1"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point</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nous pouvons définir ces 2 fonctions :</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void</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affiche() </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const</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 </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affiche I</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void</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affiche(); </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 affiche II</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Avec ces déclarations :	</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point a; </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const</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point c;</a:t>
            </a:r>
            <a:endParaRPr kumimoji="0" lang="fr-FR" b="1"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La fonction </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a.affiche</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appellera la II, tandis que </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c.affiche</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appellera la fonction I.</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5.10. Pointeurs sur des fonctions membres</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Une fonction membre se définit :</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d’une part, comme une fonction ordinaire c’est-à-dire d’après le type de ses arguments et de sa valeur de retour, </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d’autre part, d’après le type de la classe auquel elle s’applique ; le type de l’objet l’ayant appelé constituant, en quelque sorte, le type d’un argument supplémentaire.</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Ainsi, si une classe </a:t>
            </a:r>
            <a:r>
              <a:rPr kumimoji="0" lang="fr-FR" b="0" i="1"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point</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comporte deux fonctions membres de prototypes :</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nl-NL"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void</a:t>
            </a:r>
            <a:r>
              <a:rPr kumimoji="0" lang="nl-NL"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dep_hor( int ) ;</a:t>
            </a:r>
            <a:endParaRPr kumimoji="0" lang="fr-FR" b="1"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nl-NL"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void</a:t>
            </a:r>
            <a:r>
              <a:rPr kumimoji="0" lang="nl-NL"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dep_</a:t>
            </a:r>
            <a:r>
              <a:rPr kumimoji="0" lang="nl-NL"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vert</a:t>
            </a:r>
            <a:r>
              <a:rPr kumimoji="0" lang="nl-NL"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int ) ;</a:t>
            </a:r>
            <a:endParaRPr kumimoji="0" lang="fr-FR" b="1"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La déclaration : </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void</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(point::*</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adf</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int</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 </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précisera que </a:t>
            </a:r>
            <a:r>
              <a:rPr kumimoji="0" lang="fr-FR" b="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adf</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est un pointeur sur une fonction membre de la classe </a:t>
            </a:r>
            <a:r>
              <a:rPr kumimoji="0" lang="fr-FR" b="0" i="1"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point</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Les affectations suivantes sont alors possibles :</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adf</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 point::</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dep_hor</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 </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ou </a:t>
            </a:r>
            <a:r>
              <a:rPr kumimoji="0" lang="fr-FR" b="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adf</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 &amp;point::</a:t>
            </a:r>
            <a:r>
              <a:rPr kumimoji="0" lang="fr-FR" b="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dep_hor</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adf</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 point::</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dep_vert</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endParaRPr kumimoji="0" lang="fr-FR" b="1"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Si </a:t>
            </a:r>
            <a:r>
              <a:rPr kumimoji="0" lang="fr-FR" b="0" i="0" u="sng"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est un objet de type </a:t>
            </a:r>
            <a:r>
              <a:rPr kumimoji="0" lang="fr-FR" b="0" i="1"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point</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une instruction telle que :</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adf</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)(3) ; </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provoquera, pour le</a:t>
            </a:r>
            <a:r>
              <a:rPr kumimoji="0" lang="fr-FR" b="0" i="1"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point a</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l’appel de la fonction  membre dont l’adresse est contenue dans </a:t>
            </a:r>
            <a:r>
              <a:rPr kumimoji="0" lang="fr-FR" b="0" i="1"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adf</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en lui transmettant la valeur 3.</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6E8258A7-CA86-481B-9088-7761BD1AC277}" type="slidenum">
              <a:rPr lang="fr-FR" smtClean="0"/>
              <a:pPr/>
              <a:t>59</a:t>
            </a:fld>
            <a:endParaRPr lang="fr-FR"/>
          </a:p>
        </p:txBody>
      </p:sp>
      <p:sp>
        <p:nvSpPr>
          <p:cNvPr id="41985" name="Rectangle 1"/>
          <p:cNvSpPr>
            <a:spLocks noChangeArrowheads="1"/>
          </p:cNvSpPr>
          <p:nvPr/>
        </p:nvSpPr>
        <p:spPr bwMode="auto">
          <a:xfrm>
            <a:off x="0" y="260648"/>
            <a:ext cx="9144000" cy="618630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fr-FR" b="1" i="0"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CHAP.VI. </a:t>
            </a:r>
            <a:r>
              <a:rPr kumimoji="0" lang="fr-FR" b="1" i="0" u="sng"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CONSTRUCTION DESTRUCTION ET INITIALISATION DES OBJETS</a:t>
            </a:r>
          </a:p>
          <a:p>
            <a:pPr marL="0" marR="0" lvl="0" indent="0" algn="just" defTabSz="914400" rtl="0" eaLnBrk="1" fontAlgn="base" latinLnBrk="0" hangingPunct="1">
              <a:lnSpc>
                <a:spcPct val="100000"/>
              </a:lnSpc>
              <a:spcBef>
                <a:spcPct val="0"/>
              </a:spcBef>
              <a:spcAft>
                <a:spcPct val="0"/>
              </a:spcAft>
              <a:buClrTx/>
              <a:buSzTx/>
              <a:buFontTx/>
              <a:buNone/>
              <a:tabLst/>
            </a:pP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Il existe 3 genres d’objets : </a:t>
            </a:r>
            <a:r>
              <a:rPr kumimoji="0" lang="fr-FR" b="1"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statiques, automatiques et dynamiques</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auxquels il faudra ajouter les objets </a:t>
            </a:r>
            <a:r>
              <a:rPr kumimoji="0" lang="fr-FR" b="1"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temporaires</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6.1. Objets automatiques et statiques</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Objets </a:t>
            </a:r>
            <a:r>
              <a:rPr kumimoji="0" lang="fr-FR" b="1" i="0"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automatiques</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sont créés par une déclaration dans une fonction</a:t>
            </a:r>
            <a:r>
              <a:rPr lang="fr-FR" dirty="0">
                <a:latin typeface="Times New Roman" pitchFamily="18" charset="0"/>
                <a:ea typeface="Times New Roman" pitchFamily="18" charset="0"/>
                <a:cs typeface="Times New Roman" pitchFamily="18" charset="0"/>
              </a:rPr>
              <a:t> ou</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au sein d’un bloc. Ils sont crées au moment de l’exécution de la déclaration</a:t>
            </a:r>
            <a:r>
              <a:rPr lang="fr-FR" dirty="0">
                <a:latin typeface="Times New Roman" pitchFamily="18" charset="0"/>
                <a:ea typeface="Times New Roman" pitchFamily="18" charset="0"/>
                <a:cs typeface="Times New Roman" pitchFamily="18" charset="0"/>
              </a:rPr>
              <a:t> et</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détruits lorsque l’on sort de la fonction ou du bloc.</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lang="fr-FR" dirty="0">
                <a:latin typeface="Times New Roman" pitchFamily="18" charset="0"/>
                <a:ea typeface="Times New Roman" pitchFamily="18" charset="0"/>
                <a:cs typeface="Times New Roman" pitchFamily="18" charset="0"/>
              </a:rPr>
              <a:t>O</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bjets </a:t>
            </a:r>
            <a:r>
              <a:rPr kumimoji="0" lang="fr-FR" b="1" i="0"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statiques</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sont créés par une déclaration en dehors de toute fonction ou précédée du mot clé </a:t>
            </a:r>
            <a:r>
              <a:rPr kumimoji="0" lang="fr-FR" b="1" i="0"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static</a:t>
            </a:r>
            <a:r>
              <a:rPr kumimoji="0" lang="fr-FR" b="0" i="0"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d</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ans une fonction ou un bloc. Ils sont crées avant l’entrée dans la fonction </a:t>
            </a:r>
            <a:r>
              <a:rPr kumimoji="0" lang="fr-FR" b="0" i="1"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fr-FR" b="1"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main()</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et détruits après la fin de son exécution.</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6.1.1. Appel du constructeur et du destructeur</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Cas d’objets statiques, dynamiques ou automatiques</a:t>
            </a:r>
            <a:r>
              <a:rPr kumimoji="0" lang="fr-FR" b="0" i="0" u="none" strike="noStrike" cap="none" normalizeH="0" dirty="0">
                <a:ln>
                  <a:noFill/>
                </a:ln>
                <a:solidFill>
                  <a:schemeClr val="tx1"/>
                </a:solidFill>
                <a:effectLst/>
                <a:latin typeface="Times New Roman" pitchFamily="18" charset="0"/>
                <a:ea typeface="Times New Roman" pitchFamily="18" charset="0"/>
                <a:cs typeface="Times New Roman" pitchFamily="18" charset="0"/>
              </a:rPr>
              <a:t> : s’</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il y a appel du </a:t>
            </a:r>
            <a:r>
              <a:rPr kumimoji="0" lang="fr-FR" b="1" i="0"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constructeur</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celui-ci a lieu après </a:t>
            </a:r>
            <a:r>
              <a:rPr kumimoji="0" lang="fr-FR" b="0" i="0" u="sng"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l’allocation de l’emplacement mémoire</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destiné à l’objet. S’il existe un </a:t>
            </a:r>
            <a:r>
              <a:rPr kumimoji="0" lang="fr-FR" b="1" i="0"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destructeur</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ce dernier est appelé </a:t>
            </a:r>
            <a:r>
              <a:rPr kumimoji="0" lang="fr-FR" b="0" i="0" u="sng"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avant la libération de l’espace mémoire</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associé à l’objet.</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Exemple</a:t>
            </a:r>
            <a:r>
              <a:rPr kumimoji="0" lang="fr-FR" b="0" i="0" u="none" strike="noStrike" cap="none" normalizeH="0" dirty="0">
                <a:ln>
                  <a:noFill/>
                </a:ln>
                <a:solidFill>
                  <a:schemeClr val="tx1"/>
                </a:solidFill>
                <a:effectLst/>
                <a:latin typeface="Times New Roman" pitchFamily="18" charset="0"/>
                <a:ea typeface="Times New Roman" pitchFamily="18" charset="0"/>
                <a:cs typeface="Times New Roman" pitchFamily="18" charset="0"/>
              </a:rPr>
              <a:t> : </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un programme</a:t>
            </a:r>
            <a:r>
              <a:rPr kumimoji="0" lang="fr-FR" b="0" i="0" u="none" strike="noStrike" cap="none" normalizeH="0" dirty="0">
                <a:ln>
                  <a:noFill/>
                </a:ln>
                <a:solidFill>
                  <a:schemeClr val="tx1"/>
                </a:solidFill>
                <a:effectLst/>
                <a:latin typeface="Times New Roman" pitchFamily="18" charset="0"/>
                <a:ea typeface="Times New Roman" pitchFamily="18" charset="0"/>
                <a:cs typeface="Times New Roman" pitchFamily="18" charset="0"/>
              </a:rPr>
              <a:t> </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crée et détruit des objets </a:t>
            </a:r>
            <a:r>
              <a:rPr kumimoji="0" lang="fr-FR" b="1"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statiques</a:t>
            </a:r>
            <a:r>
              <a:rPr kumimoji="0" lang="fr-FR" b="0" i="1"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fr-FR" b="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et </a:t>
            </a:r>
            <a:r>
              <a:rPr kumimoji="0" lang="fr-FR" b="1"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automatiques</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lang="fr-FR" dirty="0">
                <a:latin typeface="Times New Roman" pitchFamily="18" charset="0"/>
                <a:ea typeface="Times New Roman" pitchFamily="18" charset="0"/>
                <a:cs typeface="Times New Roman" pitchFamily="18" charset="0"/>
              </a:rPr>
              <a:t>U</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ne classe </a:t>
            </a:r>
            <a:r>
              <a:rPr kumimoji="0" lang="fr-FR" b="1"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point</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dans laquelle le constructeur et le destructeur affichent un message permettant de repérer : </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le moment de leur appel,</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l’objet concerné.</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1"/>
          <p:cNvSpPr>
            <a:spLocks noChangeArrowheads="1"/>
          </p:cNvSpPr>
          <p:nvPr/>
        </p:nvSpPr>
        <p:spPr bwMode="auto">
          <a:xfrm>
            <a:off x="0" y="0"/>
            <a:ext cx="9144000" cy="618630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fr-FR" b="0" i="0" u="sng"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Chap</a:t>
            </a:r>
            <a:r>
              <a:rPr kumimoji="0" lang="fr-FR" b="0" i="0" u="sng"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III : SPECIFICITES DE C++</a:t>
            </a:r>
          </a:p>
          <a:p>
            <a:pPr marL="0" marR="0" lvl="0" indent="0" algn="just" defTabSz="914400" rtl="0" eaLnBrk="1" fontAlgn="base" latinLnBrk="0" hangingPunct="1">
              <a:lnSpc>
                <a:spcPct val="100000"/>
              </a:lnSpc>
              <a:spcBef>
                <a:spcPct val="0"/>
              </a:spcBef>
              <a:spcAft>
                <a:spcPct val="0"/>
              </a:spcAft>
              <a:buClrTx/>
              <a:buSzTx/>
              <a:buFontTx/>
              <a:buNone/>
              <a:tabLst/>
            </a:pP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C++</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dispose d’un certain nombre de spécificités qui ne sont pas axées sur la </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POO</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3.1. Nouvelles entrées-sorties en C++</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La bibliothèque </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iostream</a:t>
            </a:r>
            <a:r>
              <a:rPr kumimoji="0" lang="fr-FR" b="0" i="0" u="none" strike="noStrike" cap="none" normalizeH="0" dirty="0">
                <a:ln>
                  <a:noFill/>
                </a:ln>
                <a:solidFill>
                  <a:schemeClr val="tx1"/>
                </a:solidFill>
                <a:effectLst/>
                <a:latin typeface="Times New Roman" pitchFamily="18" charset="0"/>
                <a:ea typeface="Times New Roman" pitchFamily="18" charset="0"/>
                <a:cs typeface="Times New Roman" pitchFamily="18" charset="0"/>
              </a:rPr>
              <a:t> : </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fr-FR" b="1"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cout</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(afficher à l’écran) et </a:t>
            </a:r>
            <a:r>
              <a:rPr kumimoji="0" lang="fr-FR" b="1"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cin</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(saisir au clavier). L’avantage de ces fonctions est qu’elles peuvent être facilement surchargées</a:t>
            </a:r>
            <a:r>
              <a:rPr kumimoji="0" lang="fr-FR" b="1"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t>
            </a:r>
          </a:p>
          <a:p>
            <a:pPr hangingPunct="0"/>
            <a:endParaRPr lang="en-GB" b="1" dirty="0">
              <a:latin typeface="Times New Roman" pitchFamily="18" charset="0"/>
              <a:cs typeface="Times New Roman" pitchFamily="18" charset="0"/>
            </a:endParaRPr>
          </a:p>
          <a:p>
            <a:pPr hangingPunct="0"/>
            <a:r>
              <a:rPr lang="en-GB" b="1" dirty="0">
                <a:latin typeface="Times New Roman" pitchFamily="18" charset="0"/>
                <a:cs typeface="Times New Roman" pitchFamily="18" charset="0"/>
              </a:rPr>
              <a:t>#include&lt;</a:t>
            </a:r>
            <a:r>
              <a:rPr lang="en-GB" b="1" dirty="0" err="1">
                <a:latin typeface="Times New Roman" pitchFamily="18" charset="0"/>
                <a:cs typeface="Times New Roman" pitchFamily="18" charset="0"/>
              </a:rPr>
              <a:t>iostream</a:t>
            </a:r>
            <a:r>
              <a:rPr lang="en-GB" b="1" dirty="0">
                <a:latin typeface="Times New Roman" pitchFamily="18" charset="0"/>
                <a:cs typeface="Times New Roman" pitchFamily="18" charset="0"/>
              </a:rPr>
              <a:t>&gt;</a:t>
            </a:r>
          </a:p>
          <a:p>
            <a:pPr hangingPunct="0"/>
            <a:r>
              <a:rPr lang="en-GB" b="1" dirty="0">
                <a:latin typeface="Times New Roman" pitchFamily="18" charset="0"/>
                <a:cs typeface="Times New Roman" pitchFamily="18" charset="0"/>
              </a:rPr>
              <a:t>#include&lt;string&gt;</a:t>
            </a:r>
            <a:endParaRPr lang="fr-FR" b="1" dirty="0">
              <a:latin typeface="Times New Roman" pitchFamily="18" charset="0"/>
              <a:cs typeface="Times New Roman" pitchFamily="18" charset="0"/>
            </a:endParaRPr>
          </a:p>
          <a:p>
            <a:pPr hangingPunct="0"/>
            <a:r>
              <a:rPr lang="en-GB" b="1" dirty="0">
                <a:latin typeface="Times New Roman" pitchFamily="18" charset="0"/>
                <a:cs typeface="Times New Roman" pitchFamily="18" charset="0"/>
              </a:rPr>
              <a:t>using namespace std;</a:t>
            </a:r>
          </a:p>
          <a:p>
            <a:pPr hangingPunct="0"/>
            <a:r>
              <a:rPr lang="en-GB" b="1" dirty="0">
                <a:latin typeface="Times New Roman" pitchFamily="18" charset="0"/>
                <a:cs typeface="Times New Roman" pitchFamily="18" charset="0"/>
              </a:rPr>
              <a:t>main()</a:t>
            </a:r>
          </a:p>
          <a:p>
            <a:pPr hangingPunct="0"/>
            <a:r>
              <a:rPr lang="en-GB" b="1" dirty="0">
                <a:latin typeface="Times New Roman" pitchFamily="18" charset="0"/>
                <a:cs typeface="Times New Roman" pitchFamily="18" charset="0"/>
              </a:rPr>
              <a:t>{  </a:t>
            </a:r>
            <a:r>
              <a:rPr lang="en-GB" b="1" dirty="0" err="1">
                <a:latin typeface="Times New Roman" pitchFamily="18" charset="0"/>
                <a:cs typeface="Times New Roman" pitchFamily="18" charset="0"/>
              </a:rPr>
              <a:t>int</a:t>
            </a:r>
            <a:r>
              <a:rPr lang="en-GB" b="1" dirty="0">
                <a:latin typeface="Times New Roman" pitchFamily="18" charset="0"/>
                <a:cs typeface="Times New Roman" pitchFamily="18" charset="0"/>
              </a:rPr>
              <a:t> n=25; </a:t>
            </a:r>
            <a:r>
              <a:rPr lang="en-GB" b="1" dirty="0" err="1">
                <a:latin typeface="Times New Roman" pitchFamily="18" charset="0"/>
                <a:cs typeface="Times New Roman" pitchFamily="18" charset="0"/>
              </a:rPr>
              <a:t>bool</a:t>
            </a:r>
            <a:r>
              <a:rPr lang="en-GB" b="1" dirty="0">
                <a:latin typeface="Times New Roman" pitchFamily="18" charset="0"/>
                <a:cs typeface="Times New Roman" pitchFamily="18" charset="0"/>
              </a:rPr>
              <a:t> ok = true; unsigned </a:t>
            </a:r>
            <a:r>
              <a:rPr lang="en-GB" b="1" dirty="0" err="1">
                <a:latin typeface="Times New Roman" pitchFamily="18" charset="0"/>
                <a:cs typeface="Times New Roman" pitchFamily="18" charset="0"/>
              </a:rPr>
              <a:t>int</a:t>
            </a:r>
            <a:r>
              <a:rPr lang="en-GB" b="1" dirty="0">
                <a:latin typeface="Times New Roman" pitchFamily="18" charset="0"/>
                <a:cs typeface="Times New Roman" pitchFamily="18" charset="0"/>
              </a:rPr>
              <a:t> q = 63000; char c= ‘a’;</a:t>
            </a:r>
            <a:endParaRPr lang="fr-FR" b="1" dirty="0">
              <a:latin typeface="Times New Roman" pitchFamily="18" charset="0"/>
              <a:cs typeface="Times New Roman" pitchFamily="18" charset="0"/>
            </a:endParaRPr>
          </a:p>
          <a:p>
            <a:pPr hangingPunct="0"/>
            <a:r>
              <a:rPr lang="en-GB" b="1" dirty="0">
                <a:latin typeface="Times New Roman" pitchFamily="18" charset="0"/>
                <a:cs typeface="Times New Roman" pitchFamily="18" charset="0"/>
              </a:rPr>
              <a:t>   </a:t>
            </a:r>
            <a:r>
              <a:rPr lang="fr-FR" b="1" dirty="0">
                <a:latin typeface="Times New Roman" pitchFamily="18" charset="0"/>
                <a:cs typeface="Times New Roman" pitchFamily="18" charset="0"/>
              </a:rPr>
              <a:t>double y = 12.3456789e16; </a:t>
            </a:r>
            <a:r>
              <a:rPr lang="en-GB" b="1" dirty="0">
                <a:latin typeface="Times New Roman" pitchFamily="18" charset="0"/>
                <a:cs typeface="Times New Roman" pitchFamily="18" charset="0"/>
              </a:rPr>
              <a:t>string </a:t>
            </a:r>
            <a:r>
              <a:rPr lang="en-GB" b="1" dirty="0" err="1">
                <a:latin typeface="Times New Roman" pitchFamily="18" charset="0"/>
                <a:cs typeface="Times New Roman" pitchFamily="18" charset="0"/>
              </a:rPr>
              <a:t>ch</a:t>
            </a:r>
            <a:r>
              <a:rPr lang="en-GB" b="1" dirty="0">
                <a:latin typeface="Times New Roman" pitchFamily="18" charset="0"/>
                <a:cs typeface="Times New Roman" pitchFamily="18" charset="0"/>
              </a:rPr>
              <a:t>(″bonjour″); </a:t>
            </a:r>
            <a:r>
              <a:rPr lang="en-GB" b="1" dirty="0" err="1">
                <a:latin typeface="Times New Roman" pitchFamily="18" charset="0"/>
                <a:cs typeface="Times New Roman" pitchFamily="18" charset="0"/>
              </a:rPr>
              <a:t>int</a:t>
            </a:r>
            <a:r>
              <a:rPr lang="en-GB" b="1" dirty="0">
                <a:latin typeface="Times New Roman" pitchFamily="18" charset="0"/>
                <a:cs typeface="Times New Roman" pitchFamily="18" charset="0"/>
              </a:rPr>
              <a:t> *ad = &amp;n;</a:t>
            </a:r>
            <a:endParaRPr lang="fr-FR" b="1" dirty="0">
              <a:latin typeface="Times New Roman" pitchFamily="18" charset="0"/>
              <a:cs typeface="Times New Roman" pitchFamily="18" charset="0"/>
            </a:endParaRPr>
          </a:p>
          <a:p>
            <a:pPr hangingPunct="0"/>
            <a:r>
              <a:rPr lang="en-GB" b="1" dirty="0">
                <a:latin typeface="Times New Roman" pitchFamily="18" charset="0"/>
                <a:cs typeface="Times New Roman" pitchFamily="18" charset="0"/>
              </a:rPr>
              <a:t>   </a:t>
            </a:r>
            <a:r>
              <a:rPr lang="fr-FR" b="1" dirty="0">
                <a:latin typeface="Times New Roman" pitchFamily="18" charset="0"/>
                <a:cs typeface="Times New Roman" pitchFamily="18" charset="0"/>
              </a:rPr>
              <a:t>cout&lt;&lt;“valeur de n : ”&lt;&lt;n&lt;&lt;</a:t>
            </a:r>
            <a:r>
              <a:rPr lang="fr-FR" b="1" dirty="0" err="1">
                <a:latin typeface="Times New Roman" pitchFamily="18" charset="0"/>
                <a:cs typeface="Times New Roman" pitchFamily="18" charset="0"/>
              </a:rPr>
              <a:t>endl</a:t>
            </a:r>
            <a:r>
              <a:rPr lang="fr-FR" b="1" dirty="0">
                <a:latin typeface="Times New Roman" pitchFamily="18" charset="0"/>
                <a:cs typeface="Times New Roman" pitchFamily="18" charset="0"/>
              </a:rPr>
              <a:t>;</a:t>
            </a:r>
          </a:p>
          <a:p>
            <a:pPr hangingPunct="0"/>
            <a:r>
              <a:rPr lang="fr-FR" b="1" dirty="0">
                <a:latin typeface="Times New Roman" pitchFamily="18" charset="0"/>
                <a:cs typeface="Times New Roman" pitchFamily="18" charset="0"/>
              </a:rPr>
              <a:t>   cout&lt;&lt; “</a:t>
            </a:r>
            <a:r>
              <a:rPr lang="fr-FR" b="1" dirty="0" err="1">
                <a:latin typeface="Times New Roman" pitchFamily="18" charset="0"/>
                <a:cs typeface="Times New Roman" pitchFamily="18" charset="0"/>
              </a:rPr>
              <a:t>caractere</a:t>
            </a:r>
            <a:r>
              <a:rPr lang="fr-FR" b="1" dirty="0">
                <a:latin typeface="Times New Roman" pitchFamily="18" charset="0"/>
                <a:cs typeface="Times New Roman" pitchFamily="18" charset="0"/>
              </a:rPr>
              <a:t> c : ”&lt;&lt; c&lt;&lt;</a:t>
            </a:r>
            <a:r>
              <a:rPr lang="fr-FR" b="1" dirty="0" err="1">
                <a:latin typeface="Times New Roman" pitchFamily="18" charset="0"/>
                <a:cs typeface="Times New Roman" pitchFamily="18" charset="0"/>
              </a:rPr>
              <a:t>endl</a:t>
            </a:r>
            <a:r>
              <a:rPr lang="fr-FR" b="1" dirty="0">
                <a:latin typeface="Times New Roman" pitchFamily="18" charset="0"/>
                <a:cs typeface="Times New Roman" pitchFamily="18" charset="0"/>
              </a:rPr>
              <a:t>;</a:t>
            </a:r>
          </a:p>
          <a:p>
            <a:pPr hangingPunct="0"/>
            <a:r>
              <a:rPr lang="fr-FR" b="1" dirty="0">
                <a:latin typeface="Times New Roman" pitchFamily="18" charset="0"/>
                <a:cs typeface="Times New Roman" pitchFamily="18" charset="0"/>
              </a:rPr>
              <a:t>   cout&lt;&lt; “valeur de q : ”&lt;&lt; q &lt;&lt;</a:t>
            </a:r>
            <a:r>
              <a:rPr lang="fr-FR" b="1" dirty="0" err="1">
                <a:latin typeface="Times New Roman" pitchFamily="18" charset="0"/>
                <a:cs typeface="Times New Roman" pitchFamily="18" charset="0"/>
              </a:rPr>
              <a:t>endl</a:t>
            </a:r>
            <a:r>
              <a:rPr lang="fr-FR" b="1" dirty="0">
                <a:latin typeface="Times New Roman" pitchFamily="18" charset="0"/>
                <a:cs typeface="Times New Roman" pitchFamily="18" charset="0"/>
              </a:rPr>
              <a:t>;</a:t>
            </a:r>
          </a:p>
          <a:p>
            <a:pPr hangingPunct="0"/>
            <a:r>
              <a:rPr lang="fr-FR" b="1" dirty="0">
                <a:latin typeface="Times New Roman" pitchFamily="18" charset="0"/>
                <a:cs typeface="Times New Roman" pitchFamily="18" charset="0"/>
              </a:rPr>
              <a:t>   cout&lt;&lt; “valeur de y : ”&lt;&lt;y&lt;&lt;</a:t>
            </a:r>
            <a:r>
              <a:rPr lang="fr-FR" b="1" dirty="0" err="1">
                <a:latin typeface="Times New Roman" pitchFamily="18" charset="0"/>
                <a:cs typeface="Times New Roman" pitchFamily="18" charset="0"/>
              </a:rPr>
              <a:t>endl</a:t>
            </a:r>
            <a:r>
              <a:rPr lang="fr-FR" b="1" dirty="0">
                <a:latin typeface="Times New Roman" pitchFamily="18" charset="0"/>
                <a:cs typeface="Times New Roman" pitchFamily="18" charset="0"/>
              </a:rPr>
              <a:t>;</a:t>
            </a:r>
          </a:p>
          <a:p>
            <a:pPr hangingPunct="0"/>
            <a:r>
              <a:rPr lang="fr-FR" b="1" dirty="0">
                <a:latin typeface="Times New Roman" pitchFamily="18" charset="0"/>
                <a:cs typeface="Times New Roman" pitchFamily="18" charset="0"/>
              </a:rPr>
              <a:t>   cout&lt;&lt; “chaine </a:t>
            </a:r>
            <a:r>
              <a:rPr lang="fr-FR" b="1" dirty="0" err="1">
                <a:latin typeface="Times New Roman" pitchFamily="18" charset="0"/>
                <a:cs typeface="Times New Roman" pitchFamily="18" charset="0"/>
              </a:rPr>
              <a:t>ch</a:t>
            </a:r>
            <a:r>
              <a:rPr lang="fr-FR" b="1" dirty="0">
                <a:latin typeface="Times New Roman" pitchFamily="18" charset="0"/>
                <a:cs typeface="Times New Roman" pitchFamily="18" charset="0"/>
              </a:rPr>
              <a:t> : ”&lt;&lt;</a:t>
            </a:r>
            <a:r>
              <a:rPr lang="fr-FR" b="1" dirty="0" err="1">
                <a:latin typeface="Times New Roman" pitchFamily="18" charset="0"/>
                <a:cs typeface="Times New Roman" pitchFamily="18" charset="0"/>
              </a:rPr>
              <a:t>ch</a:t>
            </a:r>
            <a:r>
              <a:rPr lang="fr-FR" b="1" dirty="0">
                <a:latin typeface="Times New Roman" pitchFamily="18" charset="0"/>
                <a:cs typeface="Times New Roman" pitchFamily="18" charset="0"/>
              </a:rPr>
              <a:t>&lt;&lt;</a:t>
            </a:r>
            <a:r>
              <a:rPr lang="fr-FR" b="1" dirty="0" err="1">
                <a:latin typeface="Times New Roman" pitchFamily="18" charset="0"/>
                <a:cs typeface="Times New Roman" pitchFamily="18" charset="0"/>
              </a:rPr>
              <a:t>endl</a:t>
            </a:r>
            <a:r>
              <a:rPr lang="fr-FR" b="1" dirty="0">
                <a:latin typeface="Times New Roman" pitchFamily="18" charset="0"/>
                <a:cs typeface="Times New Roman" pitchFamily="18" charset="0"/>
              </a:rPr>
              <a:t>;</a:t>
            </a:r>
          </a:p>
          <a:p>
            <a:pPr hangingPunct="0"/>
            <a:r>
              <a:rPr lang="fr-FR" b="1" dirty="0">
                <a:latin typeface="Times New Roman" pitchFamily="18" charset="0"/>
                <a:cs typeface="Times New Roman" pitchFamily="18" charset="0"/>
              </a:rPr>
              <a:t>   cout&lt;&lt;“adresse de n : ”&lt;&lt; ad &lt;&lt;</a:t>
            </a:r>
            <a:r>
              <a:rPr lang="fr-FR" b="1" dirty="0" err="1">
                <a:latin typeface="Times New Roman" pitchFamily="18" charset="0"/>
                <a:cs typeface="Times New Roman" pitchFamily="18" charset="0"/>
              </a:rPr>
              <a:t>endl</a:t>
            </a:r>
            <a:r>
              <a:rPr lang="fr-FR" b="1" dirty="0">
                <a:latin typeface="Times New Roman" pitchFamily="18" charset="0"/>
                <a:cs typeface="Times New Roman" pitchFamily="18" charset="0"/>
              </a:rPr>
              <a:t>;</a:t>
            </a:r>
          </a:p>
          <a:p>
            <a:pPr hangingPunct="0"/>
            <a:r>
              <a:rPr lang="fr-FR" b="1" dirty="0">
                <a:latin typeface="Times New Roman" pitchFamily="18" charset="0"/>
                <a:cs typeface="Times New Roman" pitchFamily="18" charset="0"/>
              </a:rPr>
              <a:t>   cout&lt;&lt;“adresse de </a:t>
            </a:r>
            <a:r>
              <a:rPr lang="fr-FR" b="1" dirty="0" err="1">
                <a:latin typeface="Times New Roman" pitchFamily="18" charset="0"/>
                <a:cs typeface="Times New Roman" pitchFamily="18" charset="0"/>
              </a:rPr>
              <a:t>ch</a:t>
            </a:r>
            <a:r>
              <a:rPr lang="fr-FR" b="1" dirty="0">
                <a:latin typeface="Times New Roman" pitchFamily="18" charset="0"/>
                <a:cs typeface="Times New Roman" pitchFamily="18" charset="0"/>
              </a:rPr>
              <a:t> : ”&lt;&lt;(</a:t>
            </a:r>
            <a:r>
              <a:rPr lang="fr-FR" b="1" dirty="0" err="1">
                <a:latin typeface="Times New Roman" pitchFamily="18" charset="0"/>
                <a:cs typeface="Times New Roman" pitchFamily="18" charset="0"/>
              </a:rPr>
              <a:t>void</a:t>
            </a:r>
            <a:r>
              <a:rPr lang="fr-FR" b="1" dirty="0">
                <a:latin typeface="Times New Roman" pitchFamily="18" charset="0"/>
                <a:cs typeface="Times New Roman" pitchFamily="18" charset="0"/>
              </a:rPr>
              <a:t>*)</a:t>
            </a:r>
            <a:r>
              <a:rPr lang="fr-FR" b="1" dirty="0" err="1">
                <a:latin typeface="Times New Roman" pitchFamily="18" charset="0"/>
                <a:cs typeface="Times New Roman" pitchFamily="18" charset="0"/>
              </a:rPr>
              <a:t>ch</a:t>
            </a:r>
            <a:r>
              <a:rPr lang="fr-FR" b="1" dirty="0">
                <a:latin typeface="Times New Roman" pitchFamily="18" charset="0"/>
                <a:cs typeface="Times New Roman" pitchFamily="18" charset="0"/>
              </a:rPr>
              <a:t>&lt;&lt;</a:t>
            </a:r>
            <a:r>
              <a:rPr lang="fr-FR" b="1" dirty="0" err="1">
                <a:latin typeface="Times New Roman" pitchFamily="18" charset="0"/>
                <a:cs typeface="Times New Roman" pitchFamily="18" charset="0"/>
              </a:rPr>
              <a:t>endl</a:t>
            </a:r>
            <a:r>
              <a:rPr lang="fr-FR" b="1" dirty="0">
                <a:latin typeface="Times New Roman" pitchFamily="18" charset="0"/>
                <a:cs typeface="Times New Roman" pitchFamily="18" charset="0"/>
              </a:rPr>
              <a:t> ;</a:t>
            </a:r>
          </a:p>
          <a:p>
            <a:pPr hangingPunct="0"/>
            <a:r>
              <a:rPr lang="en-GB" b="1" dirty="0">
                <a:latin typeface="Times New Roman" pitchFamily="18" charset="0"/>
                <a:cs typeface="Times New Roman" pitchFamily="18" charset="0"/>
              </a:rPr>
              <a:t>}</a:t>
            </a:r>
            <a:endParaRPr lang="fr-FR" b="1" dirty="0">
              <a:latin typeface="Times New Roman" pitchFamily="18" charset="0"/>
              <a:cs typeface="Times New Roman" pitchFamily="18" charset="0"/>
            </a:endParaRPr>
          </a:p>
        </p:txBody>
      </p:sp>
      <p:sp>
        <p:nvSpPr>
          <p:cNvPr id="3" name="Espace réservé du numéro de diapositive 2"/>
          <p:cNvSpPr>
            <a:spLocks noGrp="1"/>
          </p:cNvSpPr>
          <p:nvPr>
            <p:ph type="sldNum" sz="quarter" idx="12"/>
          </p:nvPr>
        </p:nvSpPr>
        <p:spPr/>
        <p:txBody>
          <a:bodyPr/>
          <a:lstStyle/>
          <a:p>
            <a:fld id="{6E8258A7-CA86-481B-9088-7761BD1AC277}" type="slidenum">
              <a:rPr lang="fr-FR" smtClean="0"/>
              <a:pPr/>
              <a:t>6</a:t>
            </a:fld>
            <a:endParaRPr lang="fr-F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6E8258A7-CA86-481B-9088-7761BD1AC277}" type="slidenum">
              <a:rPr lang="fr-FR" smtClean="0"/>
              <a:pPr/>
              <a:t>60</a:t>
            </a:fld>
            <a:endParaRPr lang="fr-FR"/>
          </a:p>
        </p:txBody>
      </p:sp>
      <p:sp>
        <p:nvSpPr>
          <p:cNvPr id="40961" name="Rectangle 1"/>
          <p:cNvSpPr>
            <a:spLocks noChangeArrowheads="1"/>
          </p:cNvSpPr>
          <p:nvPr/>
        </p:nvSpPr>
        <p:spPr bwMode="auto">
          <a:xfrm>
            <a:off x="0" y="171649"/>
            <a:ext cx="9144000" cy="646330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449263" algn="just" defTabSz="914400" rtl="0" eaLnBrk="1" fontAlgn="base" latinLnBrk="0" hangingPunct="1">
              <a:lnSpc>
                <a:spcPct val="100000"/>
              </a:lnSpc>
              <a:spcBef>
                <a:spcPct val="0"/>
              </a:spcBef>
              <a:spcAft>
                <a:spcPct val="0"/>
              </a:spcAft>
              <a:buClrTx/>
              <a:buSzTx/>
              <a:buFontTx/>
              <a:buNone/>
              <a:tabLst/>
            </a:pPr>
            <a:r>
              <a:rPr kumimoji="0" lang="fr-FR" b="0" i="0" u="sng"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Construction, destruction et initialisation d’objets</a:t>
            </a:r>
          </a:p>
          <a:p>
            <a:pPr marL="0" marR="0" lvl="0" indent="449263" algn="just" defTabSz="914400" rtl="0" eaLnBrk="0" fontAlgn="base" latinLnBrk="0" hangingPunct="0">
              <a:lnSpc>
                <a:spcPct val="100000"/>
              </a:lnSpc>
              <a:spcBef>
                <a:spcPct val="0"/>
              </a:spcBef>
              <a:spcAft>
                <a:spcPct val="0"/>
              </a:spcAft>
              <a:buClrTx/>
              <a:buSzTx/>
              <a:buFontTx/>
              <a:buNone/>
              <a:tabLst/>
            </a:pPr>
            <a:r>
              <a:rPr kumimoji="0" lang="en-GB"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#include&lt;</a:t>
            </a:r>
            <a:r>
              <a:rPr kumimoji="0" lang="en-GB"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iostream</a:t>
            </a:r>
            <a:r>
              <a:rPr kumimoji="0" lang="en-GB"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&gt;</a:t>
            </a:r>
          </a:p>
          <a:p>
            <a:pPr marL="0" marR="0" lvl="0" indent="449263" algn="just" defTabSz="914400" rtl="0" eaLnBrk="0" fontAlgn="base" latinLnBrk="0" hangingPunct="0">
              <a:lnSpc>
                <a:spcPct val="100000"/>
              </a:lnSpc>
              <a:spcBef>
                <a:spcPct val="0"/>
              </a:spcBef>
              <a:spcAft>
                <a:spcPct val="0"/>
              </a:spcAft>
              <a:buClrTx/>
              <a:buSzTx/>
              <a:buFontTx/>
              <a:buNone/>
              <a:tabLst/>
            </a:pPr>
            <a:r>
              <a:rPr lang="en-GB" b="1" dirty="0">
                <a:latin typeface="Times New Roman" pitchFamily="18" charset="0"/>
                <a:cs typeface="Times New Roman" pitchFamily="18" charset="0"/>
              </a:rPr>
              <a:t>using namespace std;</a:t>
            </a:r>
            <a:endParaRPr kumimoji="0" lang="fr-FR" b="1"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449263" algn="just" defTabSz="914400" rtl="0" eaLnBrk="0" fontAlgn="base" latinLnBrk="0" hangingPunct="0">
              <a:lnSpc>
                <a:spcPct val="100000"/>
              </a:lnSpc>
              <a:spcBef>
                <a:spcPct val="0"/>
              </a:spcBef>
              <a:spcAft>
                <a:spcPct val="0"/>
              </a:spcAft>
              <a:buClrTx/>
              <a:buSzTx/>
              <a:buFontTx/>
              <a:buNone/>
              <a:tabLst/>
            </a:pP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class point</a:t>
            </a:r>
            <a:endParaRPr kumimoji="0" lang="fr-FR" b="1"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449263" algn="just" defTabSz="914400" rtl="0" eaLnBrk="0" fontAlgn="base" latinLnBrk="0" hangingPunct="0">
              <a:lnSpc>
                <a:spcPct val="100000"/>
              </a:lnSpc>
              <a:spcBef>
                <a:spcPct val="0"/>
              </a:spcBef>
              <a:spcAft>
                <a:spcPct val="0"/>
              </a:spcAft>
              <a:buClrTx/>
              <a:buSzTx/>
              <a:buFontTx/>
              <a:buNone/>
              <a:tabLst/>
            </a:pP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int</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x, y;</a:t>
            </a:r>
            <a:endParaRPr kumimoji="0" lang="fr-FR" b="1"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449263" algn="just" defTabSz="914400" rtl="0" eaLnBrk="0" fontAlgn="base" latinLnBrk="0" hangingPunct="0">
              <a:lnSpc>
                <a:spcPct val="100000"/>
              </a:lnSpc>
              <a:spcBef>
                <a:spcPct val="0"/>
              </a:spcBef>
              <a:spcAft>
                <a:spcPct val="0"/>
              </a:spcAft>
              <a:buClrTx/>
              <a:buSzTx/>
              <a:buFontTx/>
              <a:buNone/>
              <a:tabLst/>
            </a:pP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public : point(</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int</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abs, </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int</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ord)</a:t>
            </a:r>
          </a:p>
          <a:p>
            <a:pPr marL="0" marR="0" lvl="0" indent="449263" algn="just" defTabSz="914400" rtl="0" eaLnBrk="0" fontAlgn="base" latinLnBrk="0" hangingPunct="0">
              <a:lnSpc>
                <a:spcPct val="100000"/>
              </a:lnSpc>
              <a:spcBef>
                <a:spcPct val="0"/>
              </a:spcBef>
              <a:spcAft>
                <a:spcPct val="0"/>
              </a:spcAft>
              <a:buClrTx/>
              <a:buSzTx/>
              <a:buFontTx/>
              <a:buNone/>
              <a:tabLst/>
            </a:pPr>
            <a:r>
              <a:rPr lang="fr-FR" b="1" dirty="0">
                <a:latin typeface="Times New Roman" pitchFamily="18" charset="0"/>
                <a:ea typeface="Times New Roman" pitchFamily="18" charset="0"/>
                <a:cs typeface="Times New Roman" pitchFamily="18" charset="0"/>
              </a:rPr>
              <a:t>               </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t>
            </a:r>
            <a:r>
              <a:rPr lang="fr-FR" b="1" dirty="0">
                <a:latin typeface="Times New Roman" pitchFamily="18" charset="0"/>
                <a:ea typeface="Times New Roman" pitchFamily="18" charset="0"/>
                <a:cs typeface="Times New Roman" pitchFamily="18" charset="0"/>
              </a:rPr>
              <a:t> </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x = abs; y = ord; </a:t>
            </a:r>
          </a:p>
          <a:p>
            <a:pPr marL="0" marR="0" lvl="0" indent="449263" algn="just" defTabSz="914400" rtl="0" eaLnBrk="0" fontAlgn="base" latinLnBrk="0" hangingPunct="0">
              <a:lnSpc>
                <a:spcPct val="100000"/>
              </a:lnSpc>
              <a:spcBef>
                <a:spcPct val="0"/>
              </a:spcBef>
              <a:spcAft>
                <a:spcPct val="0"/>
              </a:spcAft>
              <a:buClrTx/>
              <a:buSzTx/>
              <a:buFontTx/>
              <a:buNone/>
              <a:tabLst/>
            </a:pPr>
            <a:r>
              <a:rPr lang="fr-FR" b="1" dirty="0">
                <a:latin typeface="Times New Roman" pitchFamily="18" charset="0"/>
                <a:ea typeface="Times New Roman" pitchFamily="18" charset="0"/>
                <a:cs typeface="Times New Roman" pitchFamily="18" charset="0"/>
              </a:rPr>
              <a:t>                  </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cout&lt;&lt;″++Construction d’un point : ″ &lt;&lt;x&lt;&lt;″ ″&lt;&lt;y&lt;&lt;</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endl</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p>
          <a:p>
            <a:pPr marL="0" marR="0" lvl="0" indent="449263" algn="just" defTabSz="914400" rtl="0" eaLnBrk="0" fontAlgn="base" latinLnBrk="0" hangingPunct="0">
              <a:lnSpc>
                <a:spcPct val="100000"/>
              </a:lnSpc>
              <a:spcBef>
                <a:spcPct val="0"/>
              </a:spcBef>
              <a:spcAft>
                <a:spcPct val="0"/>
              </a:spcAft>
              <a:buClrTx/>
              <a:buSzTx/>
              <a:buFontTx/>
              <a:buNone/>
              <a:tabLst/>
            </a:pPr>
            <a:r>
              <a:rPr lang="fr-FR" b="1" dirty="0">
                <a:latin typeface="Times New Roman" pitchFamily="18" charset="0"/>
                <a:ea typeface="Times New Roman" pitchFamily="18" charset="0"/>
                <a:cs typeface="Times New Roman" pitchFamily="18" charset="0"/>
              </a:rPr>
              <a:t>                </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t>
            </a:r>
            <a:endParaRPr kumimoji="0" lang="fr-FR" b="1"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449263" algn="just" defTabSz="914400" rtl="0" eaLnBrk="0" fontAlgn="base" latinLnBrk="0" hangingPunct="0">
              <a:lnSpc>
                <a:spcPct val="100000"/>
              </a:lnSpc>
              <a:spcBef>
                <a:spcPct val="0"/>
              </a:spcBef>
              <a:spcAft>
                <a:spcPct val="0"/>
              </a:spcAft>
              <a:buClrTx/>
              <a:buSzTx/>
              <a:buFontTx/>
              <a:buNone/>
              <a:tabLst/>
            </a:pP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~point()</a:t>
            </a:r>
          </a:p>
          <a:p>
            <a:pPr marL="0" marR="0" lvl="0" indent="449263" algn="just" defTabSz="914400" rtl="0" eaLnBrk="0" fontAlgn="base" latinLnBrk="0" hangingPunct="0">
              <a:lnSpc>
                <a:spcPct val="100000"/>
              </a:lnSpc>
              <a:spcBef>
                <a:spcPct val="0"/>
              </a:spcBef>
              <a:spcAft>
                <a:spcPct val="0"/>
              </a:spcAft>
              <a:buClrTx/>
              <a:buSzTx/>
              <a:buFontTx/>
              <a:buNone/>
              <a:tabLst/>
            </a:pPr>
            <a:r>
              <a:rPr lang="fr-FR" b="1" dirty="0">
                <a:latin typeface="Times New Roman" pitchFamily="18" charset="0"/>
                <a:ea typeface="Times New Roman" pitchFamily="18" charset="0"/>
                <a:cs typeface="Times New Roman" pitchFamily="18" charset="0"/>
              </a:rPr>
              <a:t>               </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cout&lt;&lt;″--Destruction du point : ″&lt;&lt;x&lt;&lt;″ ″&lt;&lt;y&lt;&lt;</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endl</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p>
          <a:p>
            <a:pPr marL="0" marR="0" lvl="0" indent="449263" algn="just" defTabSz="914400" rtl="0" eaLnBrk="0" fontAlgn="base" latinLnBrk="0" hangingPunct="0">
              <a:lnSpc>
                <a:spcPct val="100000"/>
              </a:lnSpc>
              <a:spcBef>
                <a:spcPct val="0"/>
              </a:spcBef>
              <a:spcAft>
                <a:spcPct val="0"/>
              </a:spcAft>
              <a:buClrTx/>
              <a:buSzTx/>
              <a:buFontTx/>
              <a:buNone/>
              <a:tabLst/>
            </a:pPr>
            <a:r>
              <a:rPr lang="fr-FR" b="1" dirty="0">
                <a:latin typeface="Times New Roman" pitchFamily="18" charset="0"/>
                <a:ea typeface="Times New Roman" pitchFamily="18" charset="0"/>
                <a:cs typeface="Times New Roman" pitchFamily="18" charset="0"/>
              </a:rPr>
              <a:t>                </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t>
            </a:r>
            <a:endParaRPr kumimoji="0" lang="fr-FR" b="1"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449263" algn="just" defTabSz="914400" rtl="0" eaLnBrk="0" fontAlgn="base" latinLnBrk="0" hangingPunct="0">
              <a:lnSpc>
                <a:spcPct val="100000"/>
              </a:lnSpc>
              <a:spcBef>
                <a:spcPct val="0"/>
              </a:spcBef>
              <a:spcAft>
                <a:spcPct val="0"/>
              </a:spcAft>
              <a:buClrTx/>
              <a:buSzTx/>
              <a:buFontTx/>
              <a:buNone/>
              <a:tabLst/>
            </a:pPr>
            <a:r>
              <a:rPr kumimoji="0" lang="en-GB"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t>
            </a:r>
            <a:endParaRPr kumimoji="0" lang="fr-FR" b="1"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449263" algn="just" defTabSz="914400" rtl="0" eaLnBrk="0" fontAlgn="base" latinLnBrk="0" hangingPunct="0">
              <a:lnSpc>
                <a:spcPct val="100000"/>
              </a:lnSpc>
              <a:spcBef>
                <a:spcPct val="0"/>
              </a:spcBef>
              <a:spcAft>
                <a:spcPct val="0"/>
              </a:spcAft>
              <a:buClrTx/>
              <a:buSzTx/>
              <a:buFontTx/>
              <a:buNone/>
              <a:tabLst/>
            </a:pPr>
            <a:r>
              <a:rPr kumimoji="0" lang="en-GB"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point a(1, 1);    </a:t>
            </a:r>
            <a:endParaRPr kumimoji="0" lang="fr-FR" b="1"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449263" algn="just" defTabSz="914400" rtl="0" eaLnBrk="0" fontAlgn="base" latinLnBrk="0" hangingPunct="0">
              <a:lnSpc>
                <a:spcPct val="100000"/>
              </a:lnSpc>
              <a:spcBef>
                <a:spcPct val="0"/>
              </a:spcBef>
              <a:spcAft>
                <a:spcPct val="0"/>
              </a:spcAft>
              <a:buClrTx/>
              <a:buSzTx/>
              <a:buFontTx/>
              <a:buNone/>
              <a:tabLst/>
            </a:pPr>
            <a:r>
              <a:rPr lang="en-GB" b="1" dirty="0">
                <a:latin typeface="Times New Roman" pitchFamily="18" charset="0"/>
                <a:ea typeface="Times New Roman" pitchFamily="18" charset="0"/>
                <a:cs typeface="Times New Roman" pitchFamily="18" charset="0"/>
              </a:rPr>
              <a:t>i</a:t>
            </a:r>
            <a:r>
              <a:rPr kumimoji="0" lang="en-GB"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nt main()</a:t>
            </a:r>
          </a:p>
          <a:p>
            <a:pPr marL="0" marR="0" lvl="0" indent="449263" algn="just" defTabSz="914400" rtl="0" eaLnBrk="0" fontAlgn="base" latinLnBrk="0" hangingPunct="0">
              <a:lnSpc>
                <a:spcPct val="100000"/>
              </a:lnSpc>
              <a:spcBef>
                <a:spcPct val="0"/>
              </a:spcBef>
              <a:spcAft>
                <a:spcPct val="0"/>
              </a:spcAft>
              <a:buClrTx/>
              <a:buSzTx/>
              <a:buFontTx/>
              <a:buNone/>
              <a:tabLst/>
            </a:pPr>
            <a:r>
              <a:rPr kumimoji="0" lang="en-GB"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en-GB"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cout</a:t>
            </a:r>
            <a:r>
              <a:rPr kumimoji="0" lang="en-GB"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&lt;&lt;″***Debut main***\n″;</a:t>
            </a:r>
            <a:endParaRPr kumimoji="0" lang="fr-FR" b="1"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449263" algn="just" defTabSz="914400" rtl="0" eaLnBrk="0" fontAlgn="base" latinLnBrk="0" hangingPunct="0">
              <a:lnSpc>
                <a:spcPct val="100000"/>
              </a:lnSpc>
              <a:spcBef>
                <a:spcPct val="0"/>
              </a:spcBef>
              <a:spcAft>
                <a:spcPct val="0"/>
              </a:spcAft>
              <a:buClrTx/>
              <a:buSzTx/>
              <a:buFontTx/>
              <a:buNone/>
              <a:tabLst/>
            </a:pPr>
            <a:r>
              <a:rPr kumimoji="0" lang="en-GB"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point b(10, 10);</a:t>
            </a:r>
            <a:endParaRPr kumimoji="0" lang="fr-FR" b="1"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449263" algn="just" defTabSz="914400" rtl="0" eaLnBrk="0" fontAlgn="base" latinLnBrk="0" hangingPunct="0">
              <a:lnSpc>
                <a:spcPct val="100000"/>
              </a:lnSpc>
              <a:spcBef>
                <a:spcPct val="0"/>
              </a:spcBef>
              <a:spcAft>
                <a:spcPct val="0"/>
              </a:spcAft>
              <a:buClrTx/>
              <a:buSzTx/>
              <a:buFontTx/>
              <a:buNone/>
              <a:tabLst/>
            </a:pPr>
            <a:r>
              <a:rPr kumimoji="0" lang="en-GB"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for(</a:t>
            </a:r>
            <a:r>
              <a:rPr kumimoji="0" lang="en-GB"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i</a:t>
            </a:r>
            <a:r>
              <a:rPr kumimoji="0" lang="en-GB"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=1; </a:t>
            </a:r>
            <a:r>
              <a:rPr kumimoji="0" lang="en-GB"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i</a:t>
            </a:r>
            <a:r>
              <a:rPr kumimoji="0" lang="en-GB"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&lt;=3; </a:t>
            </a:r>
            <a:r>
              <a:rPr kumimoji="0" lang="en-GB"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i</a:t>
            </a:r>
            <a:r>
              <a:rPr kumimoji="0" lang="en-GB"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t>
            </a:r>
          </a:p>
          <a:p>
            <a:pPr marL="0" marR="0" lvl="0" indent="449263" algn="just" defTabSz="914400" rtl="0" eaLnBrk="0" fontAlgn="base" latinLnBrk="0" hangingPunct="0">
              <a:lnSpc>
                <a:spcPct val="100000"/>
              </a:lnSpc>
              <a:spcBef>
                <a:spcPct val="0"/>
              </a:spcBef>
              <a:spcAft>
                <a:spcPct val="0"/>
              </a:spcAft>
              <a:buClrTx/>
              <a:buSzTx/>
              <a:buFontTx/>
              <a:buNone/>
              <a:tabLst/>
            </a:pPr>
            <a:r>
              <a:rPr lang="en-GB" b="1" dirty="0">
                <a:latin typeface="Times New Roman" pitchFamily="18" charset="0"/>
                <a:ea typeface="Times New Roman" pitchFamily="18" charset="0"/>
                <a:cs typeface="Times New Roman" pitchFamily="18" charset="0"/>
              </a:rPr>
              <a:t>   </a:t>
            </a:r>
            <a:r>
              <a:rPr kumimoji="0" lang="en-GB"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cout&lt;&lt;″**Boucle le tour </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numero</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″&lt;&lt;i&lt;&lt;</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endl</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t>
            </a:r>
            <a:endParaRPr kumimoji="0" lang="fr-FR" b="1"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449263" algn="just" defTabSz="914400" rtl="0" eaLnBrk="0" fontAlgn="base" latinLnBrk="0" hangingPunct="0">
              <a:lnSpc>
                <a:spcPct val="100000"/>
              </a:lnSpc>
              <a:spcBef>
                <a:spcPct val="0"/>
              </a:spcBef>
              <a:spcAft>
                <a:spcPct val="0"/>
              </a:spcAft>
              <a:buClrTx/>
              <a:buSzTx/>
              <a:buFontTx/>
              <a:buNone/>
              <a:tabLst/>
            </a:pP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en-GB"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point b(</a:t>
            </a:r>
            <a:r>
              <a:rPr kumimoji="0" lang="en-GB"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i</a:t>
            </a:r>
            <a:r>
              <a:rPr kumimoji="0" lang="en-GB"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2*</a:t>
            </a:r>
            <a:r>
              <a:rPr kumimoji="0" lang="en-GB"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i</a:t>
            </a:r>
            <a:r>
              <a:rPr kumimoji="0" lang="en-GB"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t>
            </a:r>
            <a:endParaRPr kumimoji="0" lang="fr-FR" b="1"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449263" algn="just" defTabSz="914400" rtl="0" eaLnBrk="0" fontAlgn="base" latinLnBrk="0" hangingPunct="0">
              <a:lnSpc>
                <a:spcPct val="100000"/>
              </a:lnSpc>
              <a:spcBef>
                <a:spcPct val="0"/>
              </a:spcBef>
              <a:spcAft>
                <a:spcPct val="0"/>
              </a:spcAft>
              <a:buClrTx/>
              <a:buSzTx/>
              <a:buFontTx/>
              <a:buNone/>
              <a:tabLst/>
            </a:pPr>
            <a:r>
              <a:rPr kumimoji="0" lang="en-GB"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endParaRPr kumimoji="0" lang="fr-FR" b="1"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449263" algn="just" defTabSz="914400" rtl="0" eaLnBrk="0" fontAlgn="base" latinLnBrk="0" hangingPunct="0">
              <a:lnSpc>
                <a:spcPct val="100000"/>
              </a:lnSpc>
              <a:spcBef>
                <a:spcPct val="0"/>
              </a:spcBef>
              <a:spcAft>
                <a:spcPct val="0"/>
              </a:spcAft>
              <a:buClrTx/>
              <a:buSzTx/>
              <a:buFontTx/>
              <a:buNone/>
              <a:tabLst/>
            </a:pPr>
            <a:r>
              <a:rPr kumimoji="0" lang="en-GB"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en-GB"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cout</a:t>
            </a:r>
            <a:r>
              <a:rPr kumimoji="0" lang="en-GB"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&lt;&lt;″***Fin main***\n″; return 1;</a:t>
            </a:r>
            <a:endParaRPr kumimoji="0" lang="fr-FR" b="1"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449263" algn="just" defTabSz="914400" rtl="0" eaLnBrk="0" fontAlgn="base" latinLnBrk="0" hangingPunct="0">
              <a:lnSpc>
                <a:spcPct val="100000"/>
              </a:lnSpc>
              <a:spcBef>
                <a:spcPct val="0"/>
              </a:spcBef>
              <a:spcAft>
                <a:spcPct val="0"/>
              </a:spcAft>
              <a:buClrTx/>
              <a:buSzTx/>
              <a:buFontTx/>
              <a:buNone/>
              <a:tabLst/>
            </a:pPr>
            <a:r>
              <a:rPr kumimoji="0" lang="en-GB"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t>
            </a:r>
            <a:endParaRPr kumimoji="0" lang="en-GB" b="1" i="0" u="none" strike="noStrike" cap="none" normalizeH="0" baseline="0" dirty="0">
              <a:ln>
                <a:noFill/>
              </a:ln>
              <a:solidFill>
                <a:schemeClr val="tx1"/>
              </a:solidFill>
              <a:effectLst/>
              <a:latin typeface="Times New Roman" pitchFamily="18" charset="0"/>
              <a:cs typeface="Times New Roman" pitchFamily="18" charset="0"/>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6E8258A7-CA86-481B-9088-7761BD1AC277}" type="slidenum">
              <a:rPr lang="fr-FR" smtClean="0"/>
              <a:pPr/>
              <a:t>61</a:t>
            </a:fld>
            <a:endParaRPr lang="fr-FR" dirty="0"/>
          </a:p>
        </p:txBody>
      </p:sp>
      <p:sp>
        <p:nvSpPr>
          <p:cNvPr id="39937" name="Rectangle 1"/>
          <p:cNvSpPr>
            <a:spLocks noChangeArrowheads="1"/>
          </p:cNvSpPr>
          <p:nvPr/>
        </p:nvSpPr>
        <p:spPr bwMode="auto">
          <a:xfrm>
            <a:off x="0" y="173062"/>
            <a:ext cx="9144000" cy="563231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algn="just" defTabSz="914400" rtl="0" eaLnBrk="1" fontAlgn="base" latinLnBrk="0" hangingPunct="1">
              <a:lnSpc>
                <a:spcPct val="100000"/>
              </a:lnSpc>
              <a:spcBef>
                <a:spcPct val="0"/>
              </a:spcBef>
              <a:spcAft>
                <a:spcPct val="0"/>
              </a:spcAft>
              <a:buClrTx/>
              <a:buSzTx/>
              <a:buFontTx/>
              <a:buNone/>
              <a:tabLst/>
            </a:pP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6.1.2. Listes d’initialisations des constructeurs</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algn="just" defTabSz="914400" rtl="0" eaLnBrk="0" fontAlgn="base" latinLnBrk="0" hangingPunct="0">
              <a:lnSpc>
                <a:spcPct val="100000"/>
              </a:lnSpc>
              <a:spcBef>
                <a:spcPct val="0"/>
              </a:spcBef>
              <a:spcAft>
                <a:spcPct val="0"/>
              </a:spcAft>
              <a:buClrTx/>
              <a:buSzTx/>
              <a:buFontTx/>
              <a:buNone/>
              <a:tabLst/>
            </a:pP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La plupart des constructeurs se contentent d’initialiser les données membres de l’objet.</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algn="just" defTabSz="914400" rtl="0" eaLnBrk="0" fontAlgn="base" latinLnBrk="0" hangingPunct="0">
              <a:lnSpc>
                <a:spcPct val="100000"/>
              </a:lnSpc>
              <a:spcBef>
                <a:spcPct val="0"/>
              </a:spcBef>
              <a:spcAft>
                <a:spcPct val="0"/>
              </a:spcAft>
              <a:buClrTx/>
              <a:buSzTx/>
              <a:buFontTx/>
              <a:buNone/>
              <a:tabLst/>
            </a:pP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class point</a:t>
            </a:r>
            <a:endParaRPr kumimoji="0" lang="fr-FR" b="1" i="0" u="none" strike="noStrike" cap="none" normalizeH="0" baseline="0" dirty="0">
              <a:ln>
                <a:noFill/>
              </a:ln>
              <a:solidFill>
                <a:schemeClr val="tx1"/>
              </a:solidFill>
              <a:effectLst/>
              <a:latin typeface="Times New Roman" pitchFamily="18" charset="0"/>
              <a:cs typeface="Times New Roman" pitchFamily="18" charset="0"/>
            </a:endParaRPr>
          </a:p>
          <a:p>
            <a:pPr marL="0" marR="0" lvl="0" algn="just" defTabSz="914400" rtl="0" eaLnBrk="0" fontAlgn="base" latinLnBrk="0" hangingPunct="0">
              <a:lnSpc>
                <a:spcPct val="100000"/>
              </a:lnSpc>
              <a:spcBef>
                <a:spcPct val="0"/>
              </a:spcBef>
              <a:spcAft>
                <a:spcPct val="0"/>
              </a:spcAft>
              <a:buClrTx/>
              <a:buSzTx/>
              <a:buFontTx/>
              <a:buNone/>
              <a:tabLst/>
            </a:pP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int</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x, y;</a:t>
            </a:r>
            <a:endParaRPr kumimoji="0" lang="fr-FR" b="1" i="0" u="none" strike="noStrike" cap="none" normalizeH="0" baseline="0" dirty="0">
              <a:ln>
                <a:noFill/>
              </a:ln>
              <a:solidFill>
                <a:schemeClr val="tx1"/>
              </a:solidFill>
              <a:effectLst/>
              <a:latin typeface="Times New Roman" pitchFamily="18" charset="0"/>
              <a:cs typeface="Times New Roman" pitchFamily="18" charset="0"/>
            </a:endParaRPr>
          </a:p>
          <a:p>
            <a:pPr marL="0" marR="0" lvl="0" algn="just" defTabSz="914400" rtl="0" eaLnBrk="0" fontAlgn="base" latinLnBrk="0" hangingPunct="0">
              <a:lnSpc>
                <a:spcPct val="100000"/>
              </a:lnSpc>
              <a:spcBef>
                <a:spcPct val="0"/>
              </a:spcBef>
              <a:spcAft>
                <a:spcPct val="0"/>
              </a:spcAft>
              <a:buClrTx/>
              <a:buSzTx/>
              <a:buFontTx/>
              <a:buNone/>
              <a:tabLst/>
            </a:pP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public : point(</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int</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abs, </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int</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ord)</a:t>
            </a:r>
          </a:p>
          <a:p>
            <a:pPr marL="0" marR="0" lvl="0" algn="just" defTabSz="914400" rtl="0" eaLnBrk="0" fontAlgn="base" latinLnBrk="0" hangingPunct="0">
              <a:lnSpc>
                <a:spcPct val="100000"/>
              </a:lnSpc>
              <a:spcBef>
                <a:spcPct val="0"/>
              </a:spcBef>
              <a:spcAft>
                <a:spcPct val="0"/>
              </a:spcAft>
              <a:buClrTx/>
              <a:buSzTx/>
              <a:buFontTx/>
              <a:buNone/>
              <a:tabLst/>
            </a:pPr>
            <a:r>
              <a:rPr lang="fr-FR" b="1" dirty="0">
                <a:latin typeface="Times New Roman" pitchFamily="18" charset="0"/>
                <a:ea typeface="Times New Roman" pitchFamily="18" charset="0"/>
                <a:cs typeface="Times New Roman" pitchFamily="18" charset="0"/>
              </a:rPr>
              <a:t>               </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x=abs; y=ord; </a:t>
            </a:r>
          </a:p>
          <a:p>
            <a:pPr marL="0" marR="0" lvl="0" algn="just" defTabSz="914400" rtl="0" eaLnBrk="0" fontAlgn="base" latinLnBrk="0" hangingPunct="0">
              <a:lnSpc>
                <a:spcPct val="100000"/>
              </a:lnSpc>
              <a:spcBef>
                <a:spcPct val="0"/>
              </a:spcBef>
              <a:spcAft>
                <a:spcPct val="0"/>
              </a:spcAft>
              <a:buClrTx/>
              <a:buSzTx/>
              <a:buFontTx/>
              <a:buNone/>
              <a:tabLst/>
            </a:pPr>
            <a:r>
              <a:rPr lang="fr-FR" b="1" dirty="0">
                <a:latin typeface="Times New Roman" pitchFamily="18" charset="0"/>
                <a:ea typeface="Times New Roman" pitchFamily="18" charset="0"/>
                <a:cs typeface="Times New Roman" pitchFamily="18" charset="0"/>
              </a:rPr>
              <a:t>                  </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cout&lt;&lt;″Construction</a:t>
            </a:r>
            <a:r>
              <a:rPr kumimoji="0" lang="fr-FR" b="1" i="0" u="none" strike="noStrike" cap="none" normalizeH="0" dirty="0">
                <a:ln>
                  <a:noFill/>
                </a:ln>
                <a:solidFill>
                  <a:schemeClr val="tx1"/>
                </a:solidFill>
                <a:effectLst/>
                <a:latin typeface="Times New Roman" pitchFamily="18" charset="0"/>
                <a:ea typeface="Times New Roman" pitchFamily="18" charset="0"/>
                <a:cs typeface="Times New Roman" pitchFamily="18" charset="0"/>
              </a:rPr>
              <a:t> </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d’un point : ″&lt;&lt;x&lt;&lt;″ ″&lt;&lt;y&lt;&lt;</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endl</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p>
          <a:p>
            <a:pPr marL="0" marR="0" lvl="0" algn="just" defTabSz="914400" rtl="0" eaLnBrk="0" fontAlgn="base" latinLnBrk="0" hangingPunct="0">
              <a:lnSpc>
                <a:spcPct val="100000"/>
              </a:lnSpc>
              <a:spcBef>
                <a:spcPct val="0"/>
              </a:spcBef>
              <a:spcAft>
                <a:spcPct val="0"/>
              </a:spcAft>
              <a:buClrTx/>
              <a:buSzTx/>
              <a:buFontTx/>
              <a:buNone/>
              <a:tabLst/>
            </a:pPr>
            <a:r>
              <a:rPr lang="fr-FR" b="1" dirty="0">
                <a:latin typeface="Times New Roman" pitchFamily="18" charset="0"/>
                <a:ea typeface="Times New Roman" pitchFamily="18" charset="0"/>
                <a:cs typeface="Times New Roman" pitchFamily="18" charset="0"/>
              </a:rPr>
              <a:t>               </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t>
            </a:r>
          </a:p>
          <a:p>
            <a:pPr marL="0" marR="0" lvl="0" algn="just" defTabSz="914400" rtl="0" eaLnBrk="0" fontAlgn="base" latinLnBrk="0" hangingPunct="0">
              <a:lnSpc>
                <a:spcPct val="100000"/>
              </a:lnSpc>
              <a:spcBef>
                <a:spcPct val="0"/>
              </a:spcBef>
              <a:spcAft>
                <a:spcPct val="0"/>
              </a:spcAft>
              <a:buClrTx/>
              <a:buSzTx/>
              <a:buFontTx/>
              <a:buNone/>
              <a:tabLst/>
            </a:pPr>
            <a:r>
              <a:rPr lang="fr-FR" b="1" dirty="0">
                <a:latin typeface="Times New Roman" pitchFamily="18" charset="0"/>
                <a:ea typeface="Times New Roman" pitchFamily="18" charset="0"/>
                <a:cs typeface="Times New Roman" pitchFamily="18" charset="0"/>
              </a:rPr>
              <a:t>   </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t>
            </a:r>
            <a:endParaRPr kumimoji="0" lang="fr-FR" b="1" i="0" u="none" strike="noStrike" cap="none" normalizeH="0" baseline="0" dirty="0">
              <a:ln>
                <a:noFill/>
              </a:ln>
              <a:solidFill>
                <a:schemeClr val="tx1"/>
              </a:solidFill>
              <a:effectLst/>
              <a:latin typeface="Times New Roman" pitchFamily="18" charset="0"/>
              <a:cs typeface="Times New Roman" pitchFamily="18" charset="0"/>
            </a:endParaRPr>
          </a:p>
          <a:p>
            <a:pPr marL="0" marR="0" lvl="0" algn="just" defTabSz="914400" rtl="0" eaLnBrk="0" fontAlgn="base" latinLnBrk="0" hangingPunct="0">
              <a:lnSpc>
                <a:spcPct val="100000"/>
              </a:lnSpc>
              <a:spcBef>
                <a:spcPct val="0"/>
              </a:spcBef>
              <a:spcAft>
                <a:spcPct val="0"/>
              </a:spcAft>
              <a:buClrTx/>
              <a:buSzTx/>
              <a:buFontTx/>
              <a:buNone/>
              <a:tabLst/>
            </a:pP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t>
            </a:r>
            <a:endParaRPr kumimoji="0" lang="fr-FR" b="1" i="0" u="none" strike="noStrike" cap="none" normalizeH="0" baseline="0" dirty="0">
              <a:ln>
                <a:noFill/>
              </a:ln>
              <a:solidFill>
                <a:schemeClr val="tx1"/>
              </a:solidFill>
              <a:effectLst/>
              <a:latin typeface="Times New Roman" pitchFamily="18" charset="0"/>
              <a:cs typeface="Times New Roman" pitchFamily="18" charset="0"/>
            </a:endParaRPr>
          </a:p>
          <a:p>
            <a:pPr marL="0" marR="0" lvl="0" algn="just" defTabSz="914400" rtl="0" eaLnBrk="0" fontAlgn="base" latinLnBrk="0" hangingPunct="0">
              <a:lnSpc>
                <a:spcPct val="100000"/>
              </a:lnSpc>
              <a:spcBef>
                <a:spcPct val="0"/>
              </a:spcBef>
              <a:spcAft>
                <a:spcPct val="0"/>
              </a:spcAft>
              <a:buClrTx/>
              <a:buSzTx/>
              <a:buFontTx/>
              <a:buNone/>
              <a:tabLst/>
            </a:pP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 cet effet, le C++ simplifie le code d’initialisation</a:t>
            </a:r>
            <a:r>
              <a:rPr lang="fr-FR" dirty="0">
                <a:latin typeface="Times New Roman" pitchFamily="18" charset="0"/>
                <a:ea typeface="Times New Roman" pitchFamily="18" charset="0"/>
                <a:cs typeface="Times New Roman" pitchFamily="18" charset="0"/>
              </a:rPr>
              <a:t> en utilisant une</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liste d’initialisation.</a:t>
            </a:r>
            <a:endParaRPr kumimoji="0" lang="fr-FR" b="1" i="0" u="none" strike="noStrike" cap="none" normalizeH="0" baseline="0" dirty="0">
              <a:ln>
                <a:noFill/>
              </a:ln>
              <a:solidFill>
                <a:schemeClr val="tx1"/>
              </a:solidFill>
              <a:effectLst/>
              <a:latin typeface="Times New Roman" pitchFamily="18" charset="0"/>
              <a:cs typeface="Times New Roman" pitchFamily="18" charset="0"/>
            </a:endParaRPr>
          </a:p>
          <a:p>
            <a:pPr marL="0" marR="0" lvl="0" algn="just" defTabSz="914400" rtl="0" eaLnBrk="0" fontAlgn="base" latinLnBrk="0" hangingPunct="0">
              <a:lnSpc>
                <a:spcPct val="100000"/>
              </a:lnSpc>
              <a:spcBef>
                <a:spcPct val="0"/>
              </a:spcBef>
              <a:spcAft>
                <a:spcPct val="0"/>
              </a:spcAft>
              <a:buClrTx/>
              <a:buSzTx/>
              <a:buFontTx/>
              <a:buNone/>
              <a:tabLst/>
            </a:pP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point(</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int</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abs, </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int</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ord) : x(abs), y(ord)</a:t>
            </a:r>
          </a:p>
          <a:p>
            <a:pPr marL="0" marR="0" lvl="0" algn="just" defTabSz="914400" rtl="0" eaLnBrk="0" fontAlgn="base" latinLnBrk="0" hangingPunct="0">
              <a:lnSpc>
                <a:spcPct val="100000"/>
              </a:lnSpc>
              <a:spcBef>
                <a:spcPct val="0"/>
              </a:spcBef>
              <a:spcAft>
                <a:spcPct val="0"/>
              </a:spcAft>
              <a:buClrTx/>
              <a:buSzTx/>
              <a:buFontTx/>
              <a:buNone/>
              <a:tabLst/>
            </a:pP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t>
            </a:r>
            <a:r>
              <a:rPr lang="fr-FR" b="1" dirty="0">
                <a:latin typeface="Times New Roman" pitchFamily="18" charset="0"/>
                <a:ea typeface="Times New Roman" pitchFamily="18" charset="0"/>
                <a:cs typeface="Times New Roman" pitchFamily="18" charset="0"/>
              </a:rPr>
              <a:t> </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cout &lt;&lt;″ Construction d’un point : ″…. ;</a:t>
            </a:r>
          </a:p>
          <a:p>
            <a:pPr marL="0" marR="0" lvl="0" algn="just" defTabSz="914400" rtl="0" eaLnBrk="0" fontAlgn="base" latinLnBrk="0" hangingPunct="0">
              <a:lnSpc>
                <a:spcPct val="100000"/>
              </a:lnSpc>
              <a:spcBef>
                <a:spcPct val="0"/>
              </a:spcBef>
              <a:spcAft>
                <a:spcPct val="0"/>
              </a:spcAft>
              <a:buClrTx/>
              <a:buSzTx/>
              <a:buFontTx/>
              <a:buNone/>
              <a:tabLst/>
            </a:pP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t>
            </a:r>
            <a:endParaRPr kumimoji="0" lang="fr-FR" b="1" i="0" u="none" strike="noStrike" cap="none" normalizeH="0" baseline="0" dirty="0">
              <a:ln>
                <a:noFill/>
              </a:ln>
              <a:solidFill>
                <a:schemeClr val="tx1"/>
              </a:solidFill>
              <a:effectLst/>
              <a:latin typeface="Times New Roman" pitchFamily="18" charset="0"/>
              <a:cs typeface="Times New Roman" pitchFamily="18" charset="0"/>
            </a:endParaRPr>
          </a:p>
          <a:p>
            <a:pPr marL="0" marR="0" lvl="0" algn="just" defTabSz="914400" rtl="0" eaLnBrk="0" fontAlgn="base" latinLnBrk="0" hangingPunct="0">
              <a:lnSpc>
                <a:spcPct val="100000"/>
              </a:lnSpc>
              <a:spcBef>
                <a:spcPct val="0"/>
              </a:spcBef>
              <a:spcAft>
                <a:spcPct val="0"/>
              </a:spcAft>
              <a:buClrTx/>
              <a:buSzTx/>
              <a:buFontTx/>
              <a:buNone/>
              <a:tabLst/>
            </a:pP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La liste commence par 2 points (:) et le corps de la fonction peut être vide.</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algn="just" defTabSz="914400" rtl="0" eaLnBrk="0" fontAlgn="base" latinLnBrk="0" hangingPunct="0">
              <a:lnSpc>
                <a:spcPct val="100000"/>
              </a:lnSpc>
              <a:spcBef>
                <a:spcPct val="0"/>
              </a:spcBef>
              <a:spcAft>
                <a:spcPct val="0"/>
              </a:spcAft>
              <a:buClrTx/>
              <a:buSzTx/>
              <a:buFontTx/>
              <a:buNone/>
              <a:tabLst/>
            </a:pP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point(</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int</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abs, </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int</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ord) : x(abs), y(ord){}</a:t>
            </a:r>
          </a:p>
          <a:p>
            <a:pPr marL="0" marR="0" lvl="0" indent="449263" algn="just" defTabSz="914400" rtl="0" eaLnBrk="0" fontAlgn="base" latinLnBrk="0" hangingPunct="0">
              <a:lnSpc>
                <a:spcPct val="100000"/>
              </a:lnSpc>
              <a:spcBef>
                <a:spcPct val="0"/>
              </a:spcBef>
              <a:spcAft>
                <a:spcPct val="0"/>
              </a:spcAft>
              <a:buClrTx/>
              <a:buSzTx/>
              <a:buFontTx/>
              <a:buNone/>
              <a:tabLst/>
            </a:pPr>
            <a:endPar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endParaRPr>
          </a:p>
          <a:p>
            <a:pPr hangingPunct="0"/>
            <a:r>
              <a:rPr lang="fr-FR" b="1" dirty="0">
                <a:latin typeface="Times New Roman" pitchFamily="18" charset="0"/>
                <a:cs typeface="Times New Roman" pitchFamily="18" charset="0"/>
              </a:rPr>
              <a:t>6.1.3. Fonctions d’accès</a:t>
            </a:r>
            <a:endParaRPr lang="fr-FR" dirty="0">
              <a:latin typeface="Times New Roman" pitchFamily="18" charset="0"/>
              <a:cs typeface="Times New Roman" pitchFamily="18" charset="0"/>
            </a:endParaRPr>
          </a:p>
          <a:p>
            <a:pPr hangingPunct="0"/>
            <a:r>
              <a:rPr lang="fr-FR" dirty="0">
                <a:latin typeface="Times New Roman" pitchFamily="18" charset="0"/>
                <a:cs typeface="Times New Roman" pitchFamily="18" charset="0"/>
              </a:rPr>
              <a:t>Sont des fonctions membres publiques donnant un </a:t>
            </a:r>
            <a:r>
              <a:rPr lang="fr-FR" b="1" dirty="0">
                <a:latin typeface="Times New Roman" pitchFamily="18" charset="0"/>
                <a:cs typeface="Times New Roman" pitchFamily="18" charset="0"/>
              </a:rPr>
              <a:t>accès</a:t>
            </a:r>
            <a:r>
              <a:rPr lang="fr-FR" dirty="0">
                <a:latin typeface="Times New Roman" pitchFamily="18" charset="0"/>
                <a:cs typeface="Times New Roman" pitchFamily="18" charset="0"/>
              </a:rPr>
              <a:t> aux données (privées ou publiques) en lecture seule.</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6E8258A7-CA86-481B-9088-7761BD1AC277}" type="slidenum">
              <a:rPr lang="fr-FR" smtClean="0"/>
              <a:pPr/>
              <a:t>62</a:t>
            </a:fld>
            <a:endParaRPr lang="fr-FR"/>
          </a:p>
        </p:txBody>
      </p:sp>
      <p:sp>
        <p:nvSpPr>
          <p:cNvPr id="38913" name="Rectangle 1"/>
          <p:cNvSpPr>
            <a:spLocks noChangeArrowheads="1"/>
          </p:cNvSpPr>
          <p:nvPr/>
        </p:nvSpPr>
        <p:spPr bwMode="auto">
          <a:xfrm>
            <a:off x="0" y="-67085"/>
            <a:ext cx="9144000" cy="674030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#include&lt;</a:t>
            </a:r>
            <a:r>
              <a:rPr kumimoji="0" lang="en-GB"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iostream</a:t>
            </a:r>
            <a:r>
              <a:rPr kumimoji="0" lang="en-GB"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&gt;</a:t>
            </a:r>
          </a:p>
          <a:p>
            <a:pPr marL="0" marR="0" lvl="0" indent="0" algn="just" defTabSz="914400" rtl="0" eaLnBrk="1" fontAlgn="base" latinLnBrk="0" hangingPunct="1">
              <a:lnSpc>
                <a:spcPct val="100000"/>
              </a:lnSpc>
              <a:spcBef>
                <a:spcPct val="0"/>
              </a:spcBef>
              <a:spcAft>
                <a:spcPct val="0"/>
              </a:spcAft>
              <a:buClrTx/>
              <a:buSzTx/>
              <a:buFontTx/>
              <a:buNone/>
              <a:tabLst/>
            </a:pPr>
            <a:r>
              <a:rPr lang="en-GB" b="1" dirty="0">
                <a:latin typeface="Times New Roman" pitchFamily="18" charset="0"/>
                <a:cs typeface="Times New Roman" pitchFamily="18" charset="0"/>
              </a:rPr>
              <a:t>using namespace std;</a:t>
            </a:r>
            <a:endParaRPr kumimoji="0" lang="fr-FR" b="1"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GB"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class point</a:t>
            </a:r>
            <a:endParaRPr kumimoji="0" lang="fr-FR" b="1"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GB"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en-GB"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int</a:t>
            </a:r>
            <a:r>
              <a:rPr kumimoji="0" lang="en-GB"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x, y;</a:t>
            </a:r>
            <a:endParaRPr kumimoji="0" lang="fr-FR" b="1"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GB"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public : point(</a:t>
            </a:r>
            <a:r>
              <a:rPr kumimoji="0" lang="en-GB"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int</a:t>
            </a:r>
            <a:r>
              <a:rPr kumimoji="0" lang="en-GB"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abs=0, </a:t>
            </a:r>
            <a:r>
              <a:rPr kumimoji="0" lang="en-GB"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int</a:t>
            </a:r>
            <a:r>
              <a:rPr kumimoji="0" lang="en-GB"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en-GB"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ord</a:t>
            </a:r>
            <a:r>
              <a:rPr kumimoji="0" lang="en-GB"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=0) : x(abs), y(</a:t>
            </a:r>
            <a:r>
              <a:rPr kumimoji="0" lang="en-GB"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ord</a:t>
            </a:r>
            <a:r>
              <a:rPr kumimoji="0" lang="en-GB"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t>
            </a:r>
          </a:p>
          <a:p>
            <a:pPr marL="0" marR="0" lvl="0" indent="0" algn="just" defTabSz="914400" rtl="0" eaLnBrk="0" fontAlgn="base" latinLnBrk="0" hangingPunct="0">
              <a:lnSpc>
                <a:spcPct val="100000"/>
              </a:lnSpc>
              <a:spcBef>
                <a:spcPct val="0"/>
              </a:spcBef>
              <a:spcAft>
                <a:spcPct val="0"/>
              </a:spcAft>
              <a:buClrTx/>
              <a:buSzTx/>
              <a:buFontTx/>
              <a:buNone/>
              <a:tabLst/>
            </a:pPr>
            <a:r>
              <a:rPr lang="en-GB" b="1" dirty="0">
                <a:latin typeface="Times New Roman" pitchFamily="18" charset="0"/>
                <a:ea typeface="Times New Roman" pitchFamily="18" charset="0"/>
                <a:cs typeface="Times New Roman" pitchFamily="18" charset="0"/>
              </a:rPr>
              <a:t>	</a:t>
            </a:r>
            <a:r>
              <a:rPr kumimoji="0" lang="en-GB"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t>
            </a:r>
          </a:p>
          <a:p>
            <a:pPr marL="0" marR="0" lvl="0" indent="0" algn="just" defTabSz="914400" rtl="0" eaLnBrk="0" fontAlgn="base" latinLnBrk="0" hangingPunct="0">
              <a:lnSpc>
                <a:spcPct val="100000"/>
              </a:lnSpc>
              <a:spcBef>
                <a:spcPct val="0"/>
              </a:spcBef>
              <a:spcAft>
                <a:spcPct val="0"/>
              </a:spcAft>
              <a:buClrTx/>
              <a:buSzTx/>
              <a:buFontTx/>
              <a:buNone/>
              <a:tabLst/>
            </a:pPr>
            <a:r>
              <a:rPr lang="en-GB" b="1" dirty="0">
                <a:latin typeface="Times New Roman" pitchFamily="18" charset="0"/>
                <a:ea typeface="Times New Roman" pitchFamily="18" charset="0"/>
                <a:cs typeface="Times New Roman" pitchFamily="18" charset="0"/>
              </a:rPr>
              <a:t>                 </a:t>
            </a:r>
            <a:r>
              <a:rPr kumimoji="0" lang="en-GB"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t>
            </a:r>
            <a:endParaRPr kumimoji="0" lang="fr-FR" b="1"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GB"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en-GB"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int</a:t>
            </a:r>
            <a:r>
              <a:rPr kumimoji="0" lang="en-GB"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en-GB"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abscisse</a:t>
            </a:r>
            <a:r>
              <a:rPr kumimoji="0" lang="en-GB"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()const</a:t>
            </a:r>
          </a:p>
          <a:p>
            <a:pPr marL="0" marR="0" lvl="0" indent="0" algn="just" defTabSz="914400" rtl="0" eaLnBrk="0" fontAlgn="base" latinLnBrk="0" hangingPunct="0">
              <a:lnSpc>
                <a:spcPct val="100000"/>
              </a:lnSpc>
              <a:spcBef>
                <a:spcPct val="0"/>
              </a:spcBef>
              <a:spcAft>
                <a:spcPct val="0"/>
              </a:spcAft>
              <a:buClrTx/>
              <a:buSzTx/>
              <a:buFontTx/>
              <a:buNone/>
              <a:tabLst/>
            </a:pPr>
            <a:r>
              <a:rPr lang="en-GB" b="1" dirty="0">
                <a:latin typeface="Times New Roman" pitchFamily="18" charset="0"/>
                <a:ea typeface="Times New Roman" pitchFamily="18" charset="0"/>
                <a:cs typeface="Times New Roman" pitchFamily="18" charset="0"/>
              </a:rPr>
              <a:t>	</a:t>
            </a:r>
            <a:r>
              <a:rPr kumimoji="0" lang="en-GB"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return x;</a:t>
            </a:r>
          </a:p>
          <a:p>
            <a:pPr marL="0" marR="0" lvl="0" indent="0" algn="just" defTabSz="914400" rtl="0" eaLnBrk="0" fontAlgn="base" latinLnBrk="0" hangingPunct="0">
              <a:lnSpc>
                <a:spcPct val="100000"/>
              </a:lnSpc>
              <a:spcBef>
                <a:spcPct val="0"/>
              </a:spcBef>
              <a:spcAft>
                <a:spcPct val="0"/>
              </a:spcAft>
              <a:buClrTx/>
              <a:buSzTx/>
              <a:buFontTx/>
              <a:buNone/>
              <a:tabLst/>
            </a:pPr>
            <a:r>
              <a:rPr lang="en-GB" b="1" dirty="0">
                <a:latin typeface="Times New Roman" pitchFamily="18" charset="0"/>
                <a:ea typeface="Times New Roman" pitchFamily="18" charset="0"/>
                <a:cs typeface="Times New Roman" pitchFamily="18" charset="0"/>
              </a:rPr>
              <a:t>	</a:t>
            </a:r>
            <a:r>
              <a:rPr kumimoji="0" lang="en-GB"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t>
            </a:r>
            <a:endParaRPr kumimoji="0" lang="fr-FR" b="1"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GB"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int</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ordonnee</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const</a:t>
            </a:r>
            <a:endPar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lang="fr-FR" b="1" dirty="0">
                <a:latin typeface="Times New Roman" pitchFamily="18" charset="0"/>
                <a:ea typeface="Times New Roman" pitchFamily="18" charset="0"/>
                <a:cs typeface="Times New Roman" pitchFamily="18" charset="0"/>
              </a:rPr>
              <a:t>	</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return y;</a:t>
            </a:r>
          </a:p>
          <a:p>
            <a:pPr marL="0" marR="0" lvl="0" indent="0" algn="just" defTabSz="914400" rtl="0" eaLnBrk="0" fontAlgn="base" latinLnBrk="0" hangingPunct="0">
              <a:lnSpc>
                <a:spcPct val="100000"/>
              </a:lnSpc>
              <a:spcBef>
                <a:spcPct val="0"/>
              </a:spcBef>
              <a:spcAft>
                <a:spcPct val="0"/>
              </a:spcAft>
              <a:buClrTx/>
              <a:buSzTx/>
              <a:buFontTx/>
              <a:buNone/>
              <a:tabLst/>
            </a:pPr>
            <a:r>
              <a:rPr lang="fr-FR" b="1" dirty="0">
                <a:latin typeface="Times New Roman" pitchFamily="18" charset="0"/>
                <a:ea typeface="Times New Roman" pitchFamily="18" charset="0"/>
                <a:cs typeface="Times New Roman" pitchFamily="18" charset="0"/>
              </a:rPr>
              <a:t>	</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t>
            </a:r>
            <a:endParaRPr kumimoji="0" lang="fr-FR" b="1"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endParaRPr kumimoji="0" lang="fr-FR" b="1"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lang="fr-FR" b="1" dirty="0" err="1">
                <a:latin typeface="Times New Roman" pitchFamily="18" charset="0"/>
                <a:ea typeface="Times New Roman" pitchFamily="18" charset="0"/>
                <a:cs typeface="Times New Roman" pitchFamily="18" charset="0"/>
              </a:rPr>
              <a:t>i</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nt</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main()</a:t>
            </a: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point a(22, 7);</a:t>
            </a:r>
            <a:endParaRPr kumimoji="0" lang="fr-FR" b="1"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cout&lt;&lt;″ abscisse = ″&lt;&lt; </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a.abscisse</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()&lt;&lt;</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endl</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t>
            </a:r>
            <a:endParaRPr kumimoji="0" lang="fr-FR" b="1"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en-GB"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cout</a:t>
            </a:r>
            <a:r>
              <a:rPr kumimoji="0" lang="en-GB"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&lt;&lt;″</a:t>
            </a:r>
            <a:r>
              <a:rPr kumimoji="0" lang="en-GB"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ordonnee</a:t>
            </a:r>
            <a:r>
              <a:rPr kumimoji="0" lang="en-GB"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 ″&lt;&lt;</a:t>
            </a:r>
            <a:r>
              <a:rPr kumimoji="0" lang="en-GB"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a.ordonnee</a:t>
            </a:r>
            <a:r>
              <a:rPr kumimoji="0" lang="en-GB"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()&lt;&lt;</a:t>
            </a:r>
            <a:r>
              <a:rPr kumimoji="0" lang="en-GB"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endl</a:t>
            </a:r>
            <a:r>
              <a:rPr kumimoji="0" lang="en-GB"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t>
            </a:r>
          </a:p>
          <a:p>
            <a:pPr marL="0" marR="0" lvl="0" indent="0" algn="just" defTabSz="914400" rtl="0" eaLnBrk="0" fontAlgn="base" latinLnBrk="0" hangingPunct="0">
              <a:lnSpc>
                <a:spcPct val="100000"/>
              </a:lnSpc>
              <a:spcBef>
                <a:spcPct val="0"/>
              </a:spcBef>
              <a:spcAft>
                <a:spcPct val="0"/>
              </a:spcAft>
              <a:buClrTx/>
              <a:buSzTx/>
              <a:buFontTx/>
              <a:buNone/>
              <a:tabLst/>
            </a:pPr>
            <a:r>
              <a:rPr lang="en-GB" b="1" dirty="0">
                <a:latin typeface="Times New Roman" pitchFamily="18" charset="0"/>
                <a:cs typeface="Times New Roman" pitchFamily="18" charset="0"/>
              </a:rPr>
              <a:t>     return 1;</a:t>
            </a:r>
            <a:endParaRPr kumimoji="0" lang="fr-FR" b="1"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GB"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GB"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endParaRPr>
          </a:p>
          <a:p>
            <a:pPr algn="just" hangingPunct="0"/>
            <a:r>
              <a:rPr lang="fr-FR" b="1" dirty="0">
                <a:latin typeface="Times New Roman" pitchFamily="18" charset="0"/>
                <a:cs typeface="Times New Roman" pitchFamily="18" charset="0"/>
              </a:rPr>
              <a:t>6.2  Objets temporaires </a:t>
            </a:r>
            <a:endParaRPr lang="fr-FR" dirty="0">
              <a:latin typeface="Times New Roman" pitchFamily="18" charset="0"/>
              <a:cs typeface="Times New Roman" pitchFamily="18" charset="0"/>
            </a:endParaRPr>
          </a:p>
          <a:p>
            <a:pPr algn="just" hangingPunct="0"/>
            <a:r>
              <a:rPr lang="fr-FR" dirty="0">
                <a:latin typeface="Times New Roman" pitchFamily="18" charset="0"/>
                <a:cs typeface="Times New Roman" pitchFamily="18" charset="0"/>
              </a:rPr>
              <a:t>Une classe disposant d’un constructeur peut être appelé explicitement. Dans ce cas, il y a création d’un  </a:t>
            </a:r>
            <a:r>
              <a:rPr lang="fr-FR" b="1" dirty="0">
                <a:latin typeface="Times New Roman" pitchFamily="18" charset="0"/>
                <a:cs typeface="Times New Roman" pitchFamily="18" charset="0"/>
              </a:rPr>
              <a:t>objet temporaire</a:t>
            </a:r>
            <a:r>
              <a:rPr lang="fr-FR" dirty="0">
                <a:latin typeface="Times New Roman" pitchFamily="18" charset="0"/>
                <a:cs typeface="Times New Roman" pitchFamily="18" charset="0"/>
              </a:rPr>
              <a:t>, qui pourra être automatiquement détruit dès lors qu’il ne sera plus utile.</a:t>
            </a:r>
            <a:endParaRPr lang="en-GB" b="1" dirty="0">
              <a:latin typeface="Times New Roman" pitchFamily="18" charset="0"/>
              <a:cs typeface="Times New Roman" pitchFamily="18" charset="0"/>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6E8258A7-CA86-481B-9088-7761BD1AC277}" type="slidenum">
              <a:rPr lang="fr-FR" smtClean="0"/>
              <a:pPr/>
              <a:t>63</a:t>
            </a:fld>
            <a:endParaRPr lang="fr-FR"/>
          </a:p>
        </p:txBody>
      </p:sp>
      <p:sp>
        <p:nvSpPr>
          <p:cNvPr id="37889" name="Rectangle 1"/>
          <p:cNvSpPr>
            <a:spLocks noChangeArrowheads="1"/>
          </p:cNvSpPr>
          <p:nvPr/>
        </p:nvSpPr>
        <p:spPr bwMode="auto">
          <a:xfrm>
            <a:off x="0" y="88069"/>
            <a:ext cx="9144000" cy="655564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fr-FR" sz="20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La classe </a:t>
            </a:r>
            <a:r>
              <a:rPr kumimoji="0" lang="fr-FR" sz="2000" b="1"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point </a:t>
            </a:r>
            <a:r>
              <a:rPr kumimoji="0" lang="fr-FR" sz="20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possède le constructeur : </a:t>
            </a:r>
            <a:r>
              <a:rPr kumimoji="0" lang="fr-FR" sz="2000" b="1"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point(</a:t>
            </a:r>
            <a:r>
              <a:rPr kumimoji="0" lang="fr-FR" sz="2000" b="1"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float</a:t>
            </a:r>
            <a:r>
              <a:rPr kumimoji="0" lang="fr-FR" sz="2000" b="1"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fr-FR" sz="2000" b="1"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float</a:t>
            </a:r>
            <a:r>
              <a:rPr kumimoji="0" lang="fr-FR" sz="2000" b="1"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fr-FR" sz="20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et on a déclaré </a:t>
            </a:r>
            <a:r>
              <a:rPr kumimoji="0" lang="fr-FR" sz="2000" b="1" i="0"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point a</a:t>
            </a:r>
            <a:r>
              <a:rPr kumimoji="0" lang="fr-FR" sz="20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p>
          <a:p>
            <a:pPr marL="0" marR="0" lvl="0" indent="0" algn="just" defTabSz="914400" rtl="0" eaLnBrk="1" fontAlgn="base" latinLnBrk="0" hangingPunct="1">
              <a:lnSpc>
                <a:spcPct val="100000"/>
              </a:lnSpc>
              <a:spcBef>
                <a:spcPct val="0"/>
              </a:spcBef>
              <a:spcAft>
                <a:spcPct val="0"/>
              </a:spcAft>
              <a:buClrTx/>
              <a:buSzTx/>
              <a:buFontTx/>
              <a:buNone/>
              <a:tabLst/>
            </a:pPr>
            <a:r>
              <a:rPr lang="fr-FR" sz="2000" dirty="0">
                <a:latin typeface="Times New Roman" pitchFamily="18" charset="0"/>
                <a:ea typeface="Times New Roman" pitchFamily="18" charset="0"/>
                <a:cs typeface="Times New Roman" pitchFamily="18" charset="0"/>
              </a:rPr>
              <a:t>                                           </a:t>
            </a:r>
            <a:r>
              <a:rPr kumimoji="0" lang="fr-FR" sz="20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on peut écrire </a:t>
            </a:r>
            <a:r>
              <a:rPr kumimoji="0" lang="fr-FR" sz="20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a=point(1.5, 2.25); </a:t>
            </a:r>
            <a:endParaRPr kumimoji="0" lang="fr-FR" sz="2000" b="1"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sz="20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Création d’</a:t>
            </a:r>
            <a:r>
              <a:rPr kumimoji="0" lang="fr-FR" sz="20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objet temporaire</a:t>
            </a:r>
            <a:r>
              <a:rPr kumimoji="0" lang="fr-FR" sz="20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de type point (</a:t>
            </a:r>
            <a:r>
              <a:rPr kumimoji="0" lang="fr-FR" sz="2000"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at</a:t>
            </a:r>
            <a:r>
              <a:rPr kumimoji="0" lang="fr-FR" sz="20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 une adresse, mais inaccessible au programme), avec appel du constructeur </a:t>
            </a:r>
            <a:r>
              <a:rPr kumimoji="0" lang="fr-FR" sz="20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point</a:t>
            </a:r>
            <a:r>
              <a:rPr kumimoji="0" lang="fr-FR" sz="20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(transmission des arguments spécifiés 1.5 et 2.25).</a:t>
            </a:r>
            <a:endParaRPr kumimoji="0" lang="fr-FR" sz="20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fr-FR" sz="20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La recopie de cet objet temporaire dans </a:t>
            </a:r>
            <a:r>
              <a:rPr kumimoji="0" lang="fr-FR" sz="20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a:t>
            </a:r>
            <a:r>
              <a:rPr kumimoji="0" lang="fr-FR" sz="20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(affectation d’un objet  dans un autre).</a:t>
            </a:r>
            <a:endParaRPr kumimoji="0" lang="fr-FR" sz="20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sz="20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6.3.</a:t>
            </a:r>
            <a:r>
              <a:rPr kumimoji="0" lang="fr-FR" sz="2000" b="1" i="0" u="none" strike="noStrike" cap="none" normalizeH="0" dirty="0">
                <a:ln>
                  <a:noFill/>
                </a:ln>
                <a:solidFill>
                  <a:schemeClr val="tx1"/>
                </a:solidFill>
                <a:effectLst/>
                <a:latin typeface="Times New Roman" pitchFamily="18" charset="0"/>
                <a:ea typeface="Times New Roman" pitchFamily="18" charset="0"/>
                <a:cs typeface="Times New Roman" pitchFamily="18" charset="0"/>
              </a:rPr>
              <a:t> O</a:t>
            </a:r>
            <a:r>
              <a:rPr kumimoji="0" lang="fr-FR" sz="20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bjets dynamiques </a:t>
            </a:r>
            <a:endParaRPr kumimoji="0" lang="fr-FR" sz="20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sz="20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Sont crées par </a:t>
            </a:r>
            <a:r>
              <a:rPr kumimoji="0" lang="fr-FR" sz="20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NEW</a:t>
            </a:r>
            <a:r>
              <a:rPr kumimoji="0" lang="fr-FR" sz="20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auquel on fournit, le cas échéant, les valeurs des arguments destinés à un constructeur.</a:t>
            </a:r>
            <a:endParaRPr kumimoji="0" lang="fr-FR" sz="20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sz="20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Soit la classe </a:t>
            </a:r>
            <a:r>
              <a:rPr kumimoji="0" lang="fr-FR" sz="2000" b="1"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point</a:t>
            </a:r>
            <a:r>
              <a:rPr kumimoji="0" lang="fr-FR" sz="20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possédant le constructeur </a:t>
            </a:r>
            <a:r>
              <a:rPr kumimoji="0" lang="fr-FR" sz="2000" b="1"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point(</a:t>
            </a:r>
            <a:r>
              <a:rPr kumimoji="0" lang="fr-FR" sz="2000" b="1"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float</a:t>
            </a:r>
            <a:r>
              <a:rPr kumimoji="0" lang="fr-FR" sz="2000" b="1"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fr-FR" sz="2000" b="1"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float</a:t>
            </a:r>
            <a:r>
              <a:rPr kumimoji="0" lang="fr-FR" sz="2000" b="1"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t>
            </a:r>
            <a:r>
              <a:rPr kumimoji="0" lang="fr-FR" sz="20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t>
            </a:r>
            <a:endParaRPr kumimoji="0" lang="fr-FR" sz="20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sz="20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point *</a:t>
            </a:r>
            <a:r>
              <a:rPr kumimoji="0" lang="fr-FR" sz="2000"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adp</a:t>
            </a:r>
            <a:r>
              <a:rPr kumimoji="0" lang="fr-FR" sz="20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endParaRPr kumimoji="0" lang="fr-FR" sz="2000" b="1"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sz="2000"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adp</a:t>
            </a:r>
            <a:r>
              <a:rPr kumimoji="0" lang="fr-FR" sz="20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=new point(2.5, 5.32); </a:t>
            </a:r>
            <a:r>
              <a:rPr kumimoji="0" lang="fr-FR" sz="20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une allocation dynamique d’espace mémoire pour un élément de type </a:t>
            </a:r>
            <a:r>
              <a:rPr kumimoji="0" lang="fr-FR" sz="20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point</a:t>
            </a:r>
            <a:r>
              <a:rPr kumimoji="0" lang="fr-FR" sz="20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et affecte son adresse au pointeur </a:t>
            </a:r>
            <a:r>
              <a:rPr kumimoji="0" lang="fr-FR" sz="2000" b="1" i="0"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adp</a:t>
            </a:r>
            <a:r>
              <a:rPr kumimoji="0" lang="fr-FR" sz="2000" b="1" i="0"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t>
            </a:r>
            <a:r>
              <a:rPr kumimoji="0" lang="fr-FR" sz="20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endParaRPr kumimoji="0" lang="fr-FR" sz="20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lang="fr-FR" sz="2000" b="1" dirty="0">
                <a:latin typeface="Times New Roman" pitchFamily="18" charset="0"/>
                <a:ea typeface="Times New Roman" pitchFamily="18" charset="0"/>
                <a:cs typeface="Times New Roman" pitchFamily="18" charset="0"/>
              </a:rPr>
              <a:t>n</a:t>
            </a:r>
            <a:r>
              <a:rPr kumimoji="0" lang="fr-FR" sz="20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ew</a:t>
            </a:r>
            <a:r>
              <a:rPr kumimoji="0" lang="fr-FR" sz="20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retourne l’adresse de l’objet créé et la valeur </a:t>
            </a:r>
            <a:r>
              <a:rPr kumimoji="0" lang="fr-FR" sz="20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NULL</a:t>
            </a:r>
            <a:r>
              <a:rPr kumimoji="0" lang="fr-FR" sz="20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si l’objet n’a pas été créé.</a:t>
            </a:r>
            <a:endParaRPr kumimoji="0" lang="fr-FR" sz="20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sz="20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Si le constructeur </a:t>
            </a:r>
            <a:r>
              <a:rPr kumimoji="0" lang="fr-FR" sz="20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point</a:t>
            </a:r>
            <a:r>
              <a:rPr kumimoji="0" lang="fr-FR" sz="20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est sans arguments, on écrit : </a:t>
            </a:r>
            <a:r>
              <a:rPr kumimoji="0" lang="fr-FR" sz="2000"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adp</a:t>
            </a:r>
            <a:r>
              <a:rPr kumimoji="0" lang="fr-FR" sz="20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=new point</a:t>
            </a:r>
            <a:r>
              <a:rPr kumimoji="0" lang="fr-FR" sz="20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t>
            </a:r>
            <a:endParaRPr kumimoji="0" lang="fr-FR" sz="20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sz="20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Si l’on veut créer un tableau de 100 objets dynamiques : </a:t>
            </a:r>
            <a:r>
              <a:rPr kumimoji="0" lang="fr-FR" sz="2000"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adp</a:t>
            </a:r>
            <a:r>
              <a:rPr kumimoji="0" lang="fr-FR" sz="20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=new point[100]; </a:t>
            </a:r>
            <a:endParaRPr kumimoji="0" lang="fr-FR" sz="20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sz="20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Si </a:t>
            </a:r>
            <a:r>
              <a:rPr kumimoji="0" lang="fr-FR" sz="20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point</a:t>
            </a:r>
            <a:r>
              <a:rPr kumimoji="0" lang="fr-FR" sz="20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possède une méthode appelée </a:t>
            </a:r>
            <a:r>
              <a:rPr kumimoji="0" lang="fr-FR" sz="2000" b="1" i="0"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affiche(),</a:t>
            </a:r>
            <a:r>
              <a:rPr kumimoji="0" lang="fr-FR" sz="20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on l’appelle par</a:t>
            </a:r>
            <a:r>
              <a:rPr kumimoji="0" lang="fr-FR" sz="2000" b="0" i="0" u="none" strike="noStrike" cap="none" normalizeH="0" dirty="0">
                <a:ln>
                  <a:noFill/>
                </a:ln>
                <a:solidFill>
                  <a:schemeClr val="tx1"/>
                </a:solidFill>
                <a:effectLst/>
                <a:latin typeface="Times New Roman" pitchFamily="18" charset="0"/>
                <a:ea typeface="Times New Roman" pitchFamily="18" charset="0"/>
                <a:cs typeface="Times New Roman" pitchFamily="18" charset="0"/>
              </a:rPr>
              <a:t> </a:t>
            </a:r>
            <a:r>
              <a:rPr kumimoji="0" lang="fr-FR" sz="2000"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adp</a:t>
            </a:r>
            <a:r>
              <a:rPr kumimoji="0" lang="fr-FR" sz="20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-&gt;affiche();</a:t>
            </a:r>
            <a:endParaRPr kumimoji="0" lang="fr-FR" sz="2000" b="1"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sz="20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Les objets dynamiques sont détruits à la demande en utilisant </a:t>
            </a:r>
            <a:r>
              <a:rPr kumimoji="0" lang="fr-FR" sz="2000" b="1" i="0"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delete</a:t>
            </a:r>
            <a:r>
              <a:rPr kumimoji="0" lang="fr-FR" sz="20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 </a:t>
            </a:r>
            <a:r>
              <a:rPr kumimoji="0" lang="fr-FR" sz="2000"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delete</a:t>
            </a:r>
            <a:r>
              <a:rPr kumimoji="0" lang="fr-FR" sz="20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fr-FR" sz="2000"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adp</a:t>
            </a:r>
            <a:r>
              <a:rPr kumimoji="0" lang="fr-FR" sz="20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t>
            </a:r>
            <a:endParaRPr kumimoji="0" lang="fr-FR" sz="2000" b="1"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sz="20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Après l’allocation dynamique de l’emplacement mémoire, </a:t>
            </a:r>
            <a:r>
              <a:rPr kumimoji="0" lang="fr-FR" sz="20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NEW</a:t>
            </a:r>
            <a:r>
              <a:rPr kumimoji="0" lang="fr-FR" sz="20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appellera </a:t>
            </a:r>
            <a:r>
              <a:rPr kumimoji="0" lang="fr-FR" sz="2000" b="0" i="0"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un </a:t>
            </a:r>
            <a:r>
              <a:rPr kumimoji="0" lang="fr-FR" sz="2000" b="1" i="0"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constructeur</a:t>
            </a:r>
            <a:r>
              <a:rPr kumimoji="0" lang="fr-FR" sz="2000" b="0" i="0"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de l’objet </a:t>
            </a:r>
            <a:r>
              <a:rPr kumimoji="0" lang="fr-FR" sz="20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et avant la libération de l’emplacement mémoire correspondant, l’opérateur </a:t>
            </a:r>
            <a:r>
              <a:rPr kumimoji="0" lang="fr-FR" sz="20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DELET</a:t>
            </a:r>
            <a:r>
              <a:rPr kumimoji="0" lang="fr-FR" sz="20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E appellera le </a:t>
            </a:r>
            <a:r>
              <a:rPr kumimoji="0" lang="fr-FR" sz="2000" b="1" i="0"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destructeur.</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6E8258A7-CA86-481B-9088-7761BD1AC277}" type="slidenum">
              <a:rPr lang="fr-FR" smtClean="0"/>
              <a:pPr/>
              <a:t>64</a:t>
            </a:fld>
            <a:endParaRPr lang="fr-FR"/>
          </a:p>
        </p:txBody>
      </p:sp>
      <p:sp>
        <p:nvSpPr>
          <p:cNvPr id="3" name="Rectangle 2"/>
          <p:cNvSpPr/>
          <p:nvPr/>
        </p:nvSpPr>
        <p:spPr>
          <a:xfrm>
            <a:off x="107504" y="44624"/>
            <a:ext cx="8929718" cy="6740307"/>
          </a:xfrm>
          <a:prstGeom prst="rect">
            <a:avLst/>
          </a:prstGeom>
        </p:spPr>
        <p:txBody>
          <a:bodyPr wrap="square">
            <a:spAutoFit/>
          </a:bodyPr>
          <a:lstStyle/>
          <a:p>
            <a:pPr algn="just" hangingPunct="0"/>
            <a:r>
              <a:rPr lang="fr-FR" dirty="0">
                <a:latin typeface="Times New Roman" pitchFamily="18" charset="0"/>
                <a:cs typeface="Times New Roman" pitchFamily="18" charset="0"/>
              </a:rPr>
              <a:t>Un programme crée dynamiquement un objet de type </a:t>
            </a:r>
            <a:r>
              <a:rPr lang="fr-FR" b="1" dirty="0">
                <a:latin typeface="Times New Roman" pitchFamily="18" charset="0"/>
                <a:cs typeface="Times New Roman" pitchFamily="18" charset="0"/>
              </a:rPr>
              <a:t>point</a:t>
            </a:r>
            <a:r>
              <a:rPr lang="fr-FR" dirty="0">
                <a:latin typeface="Times New Roman" pitchFamily="18" charset="0"/>
                <a:cs typeface="Times New Roman" pitchFamily="18" charset="0"/>
              </a:rPr>
              <a:t> dans la fonction </a:t>
            </a:r>
            <a:r>
              <a:rPr lang="fr-FR" b="1" dirty="0">
                <a:latin typeface="Times New Roman" pitchFamily="18" charset="0"/>
                <a:cs typeface="Times New Roman" pitchFamily="18" charset="0"/>
              </a:rPr>
              <a:t>main(),</a:t>
            </a:r>
            <a:r>
              <a:rPr lang="fr-FR" dirty="0">
                <a:latin typeface="Times New Roman" pitchFamily="18" charset="0"/>
                <a:cs typeface="Times New Roman" pitchFamily="18" charset="0"/>
              </a:rPr>
              <a:t> le détruit dans une fonction </a:t>
            </a:r>
            <a:r>
              <a:rPr lang="fr-FR" b="1" dirty="0" err="1">
                <a:latin typeface="Times New Roman" pitchFamily="18" charset="0"/>
                <a:cs typeface="Times New Roman" pitchFamily="18" charset="0"/>
              </a:rPr>
              <a:t>fct</a:t>
            </a:r>
            <a:r>
              <a:rPr lang="fr-FR" b="1" dirty="0">
                <a:latin typeface="Times New Roman" pitchFamily="18" charset="0"/>
                <a:cs typeface="Times New Roman" pitchFamily="18" charset="0"/>
              </a:rPr>
              <a:t>()</a:t>
            </a:r>
            <a:r>
              <a:rPr lang="fr-FR" dirty="0">
                <a:latin typeface="Times New Roman" pitchFamily="18" charset="0"/>
                <a:cs typeface="Times New Roman" pitchFamily="18" charset="0"/>
              </a:rPr>
              <a:t>. Des messages permettent de mettre en évidence les moments d’appel des </a:t>
            </a:r>
            <a:r>
              <a:rPr lang="fr-FR" b="1" dirty="0">
                <a:latin typeface="Times New Roman" pitchFamily="18" charset="0"/>
                <a:cs typeface="Times New Roman" pitchFamily="18" charset="0"/>
              </a:rPr>
              <a:t>constructeur</a:t>
            </a:r>
            <a:r>
              <a:rPr lang="fr-FR" dirty="0">
                <a:latin typeface="Times New Roman" pitchFamily="18" charset="0"/>
                <a:cs typeface="Times New Roman" pitchFamily="18" charset="0"/>
              </a:rPr>
              <a:t> et </a:t>
            </a:r>
            <a:r>
              <a:rPr lang="fr-FR" b="1" dirty="0">
                <a:latin typeface="Times New Roman" pitchFamily="18" charset="0"/>
                <a:cs typeface="Times New Roman" pitchFamily="18" charset="0"/>
              </a:rPr>
              <a:t>destructeur</a:t>
            </a:r>
            <a:r>
              <a:rPr lang="fr-FR" i="1" dirty="0">
                <a:latin typeface="Times New Roman" pitchFamily="18" charset="0"/>
                <a:cs typeface="Times New Roman" pitchFamily="18" charset="0"/>
              </a:rPr>
              <a:t>.</a:t>
            </a:r>
          </a:p>
          <a:p>
            <a:pPr hangingPunct="0"/>
            <a:r>
              <a:rPr lang="en-GB" b="1" dirty="0">
                <a:latin typeface="Times New Roman" pitchFamily="18" charset="0"/>
                <a:cs typeface="Times New Roman" pitchFamily="18" charset="0"/>
              </a:rPr>
              <a:t>#include&lt;</a:t>
            </a:r>
            <a:r>
              <a:rPr lang="en-GB" b="1" dirty="0" err="1">
                <a:latin typeface="Times New Roman" pitchFamily="18" charset="0"/>
                <a:cs typeface="Times New Roman" pitchFamily="18" charset="0"/>
              </a:rPr>
              <a:t>iostream</a:t>
            </a:r>
            <a:r>
              <a:rPr lang="en-GB" b="1" dirty="0">
                <a:latin typeface="Times New Roman" pitchFamily="18" charset="0"/>
                <a:cs typeface="Times New Roman" pitchFamily="18" charset="0"/>
              </a:rPr>
              <a:t>&gt;</a:t>
            </a:r>
          </a:p>
          <a:p>
            <a:pPr hangingPunct="0"/>
            <a:r>
              <a:rPr lang="en-GB" b="1" dirty="0">
                <a:latin typeface="Times New Roman" pitchFamily="18" charset="0"/>
                <a:cs typeface="Times New Roman" pitchFamily="18" charset="0"/>
              </a:rPr>
              <a:t>using namespace std;</a:t>
            </a:r>
            <a:endParaRPr lang="fr-FR" b="1" dirty="0">
              <a:latin typeface="Times New Roman" pitchFamily="18" charset="0"/>
              <a:cs typeface="Times New Roman" pitchFamily="18" charset="0"/>
            </a:endParaRPr>
          </a:p>
          <a:p>
            <a:pPr hangingPunct="0"/>
            <a:r>
              <a:rPr lang="fr-FR" b="1" dirty="0">
                <a:latin typeface="Times New Roman" pitchFamily="18" charset="0"/>
                <a:cs typeface="Times New Roman" pitchFamily="18" charset="0"/>
              </a:rPr>
              <a:t>class point</a:t>
            </a:r>
          </a:p>
          <a:p>
            <a:pPr hangingPunct="0"/>
            <a:r>
              <a:rPr lang="fr-FR" b="1" dirty="0">
                <a:latin typeface="Times New Roman" pitchFamily="18" charset="0"/>
                <a:cs typeface="Times New Roman" pitchFamily="18" charset="0"/>
              </a:rPr>
              <a:t>{ </a:t>
            </a:r>
            <a:r>
              <a:rPr lang="fr-FR" b="1" dirty="0" err="1">
                <a:latin typeface="Times New Roman" pitchFamily="18" charset="0"/>
                <a:cs typeface="Times New Roman" pitchFamily="18" charset="0"/>
              </a:rPr>
              <a:t>int</a:t>
            </a:r>
            <a:r>
              <a:rPr lang="fr-FR" b="1" dirty="0">
                <a:latin typeface="Times New Roman" pitchFamily="18" charset="0"/>
                <a:cs typeface="Times New Roman" pitchFamily="18" charset="0"/>
              </a:rPr>
              <a:t> x, y;</a:t>
            </a:r>
          </a:p>
          <a:p>
            <a:pPr hangingPunct="0"/>
            <a:r>
              <a:rPr lang="fr-FR" b="1" dirty="0">
                <a:latin typeface="Times New Roman" pitchFamily="18" charset="0"/>
                <a:cs typeface="Times New Roman" pitchFamily="18" charset="0"/>
              </a:rPr>
              <a:t>   public : point(</a:t>
            </a:r>
            <a:r>
              <a:rPr lang="fr-FR" b="1" dirty="0" err="1">
                <a:latin typeface="Times New Roman" pitchFamily="18" charset="0"/>
                <a:cs typeface="Times New Roman" pitchFamily="18" charset="0"/>
              </a:rPr>
              <a:t>int</a:t>
            </a:r>
            <a:r>
              <a:rPr lang="fr-FR" b="1" dirty="0">
                <a:latin typeface="Times New Roman" pitchFamily="18" charset="0"/>
                <a:cs typeface="Times New Roman" pitchFamily="18" charset="0"/>
              </a:rPr>
              <a:t> abs, </a:t>
            </a:r>
            <a:r>
              <a:rPr lang="fr-FR" b="1" dirty="0" err="1">
                <a:latin typeface="Times New Roman" pitchFamily="18" charset="0"/>
                <a:cs typeface="Times New Roman" pitchFamily="18" charset="0"/>
              </a:rPr>
              <a:t>int</a:t>
            </a:r>
            <a:r>
              <a:rPr lang="fr-FR" b="1" dirty="0">
                <a:latin typeface="Times New Roman" pitchFamily="18" charset="0"/>
                <a:cs typeface="Times New Roman" pitchFamily="18" charset="0"/>
              </a:rPr>
              <a:t> ord)</a:t>
            </a:r>
          </a:p>
          <a:p>
            <a:pPr hangingPunct="0"/>
            <a:r>
              <a:rPr lang="fr-FR" b="1" dirty="0">
                <a:latin typeface="Times New Roman" pitchFamily="18" charset="0"/>
                <a:cs typeface="Times New Roman" pitchFamily="18" charset="0"/>
              </a:rPr>
              <a:t>                { x=abs; y=ord; </a:t>
            </a:r>
          </a:p>
          <a:p>
            <a:pPr hangingPunct="0"/>
            <a:r>
              <a:rPr lang="fr-FR" b="1" dirty="0">
                <a:latin typeface="Times New Roman" pitchFamily="18" charset="0"/>
                <a:cs typeface="Times New Roman" pitchFamily="18" charset="0"/>
              </a:rPr>
              <a:t>	   cout&lt;&lt;″++ Appel constructeur \n″; </a:t>
            </a:r>
          </a:p>
          <a:p>
            <a:pPr hangingPunct="0"/>
            <a:r>
              <a:rPr lang="fr-FR" b="1" dirty="0">
                <a:latin typeface="Times New Roman" pitchFamily="18" charset="0"/>
                <a:cs typeface="Times New Roman" pitchFamily="18" charset="0"/>
              </a:rPr>
              <a:t> 	}</a:t>
            </a:r>
          </a:p>
          <a:p>
            <a:pPr hangingPunct="0"/>
            <a:r>
              <a:rPr lang="fr-FR" b="1" dirty="0">
                <a:latin typeface="Times New Roman" pitchFamily="18" charset="0"/>
                <a:cs typeface="Times New Roman" pitchFamily="18" charset="0"/>
              </a:rPr>
              <a:t>  	~point()</a:t>
            </a:r>
          </a:p>
          <a:p>
            <a:pPr hangingPunct="0"/>
            <a:r>
              <a:rPr lang="fr-FR" b="1" dirty="0">
                <a:latin typeface="Times New Roman" pitchFamily="18" charset="0"/>
                <a:cs typeface="Times New Roman" pitchFamily="18" charset="0"/>
              </a:rPr>
              <a:t>	{cout&lt;&lt;″--Appel </a:t>
            </a:r>
            <a:r>
              <a:rPr lang="fr-FR" b="1" dirty="0" err="1">
                <a:latin typeface="Times New Roman" pitchFamily="18" charset="0"/>
                <a:cs typeface="Times New Roman" pitchFamily="18" charset="0"/>
              </a:rPr>
              <a:t>destructeur\n</a:t>
            </a:r>
            <a:r>
              <a:rPr lang="fr-FR" b="1" dirty="0">
                <a:latin typeface="Times New Roman" pitchFamily="18" charset="0"/>
                <a:cs typeface="Times New Roman" pitchFamily="18" charset="0"/>
              </a:rPr>
              <a:t> ″;</a:t>
            </a:r>
          </a:p>
          <a:p>
            <a:pPr hangingPunct="0"/>
            <a:r>
              <a:rPr lang="fr-FR" b="1" dirty="0">
                <a:latin typeface="Times New Roman" pitchFamily="18" charset="0"/>
                <a:cs typeface="Times New Roman" pitchFamily="18" charset="0"/>
              </a:rPr>
              <a:t>	 }</a:t>
            </a:r>
          </a:p>
          <a:p>
            <a:pPr hangingPunct="0"/>
            <a:r>
              <a:rPr lang="en-GB" b="1" dirty="0">
                <a:latin typeface="Times New Roman" pitchFamily="18" charset="0"/>
                <a:cs typeface="Times New Roman" pitchFamily="18" charset="0"/>
              </a:rPr>
              <a:t>};</a:t>
            </a:r>
            <a:endParaRPr lang="fr-FR" b="1" dirty="0">
              <a:latin typeface="Times New Roman" pitchFamily="18" charset="0"/>
              <a:cs typeface="Times New Roman" pitchFamily="18" charset="0"/>
            </a:endParaRPr>
          </a:p>
          <a:p>
            <a:pPr hangingPunct="0"/>
            <a:r>
              <a:rPr lang="en-GB" b="1" dirty="0">
                <a:latin typeface="Times New Roman" pitchFamily="18" charset="0"/>
                <a:cs typeface="Times New Roman" pitchFamily="18" charset="0"/>
              </a:rPr>
              <a:t>int main(){  void </a:t>
            </a:r>
            <a:r>
              <a:rPr lang="en-GB" b="1" dirty="0" err="1">
                <a:latin typeface="Times New Roman" pitchFamily="18" charset="0"/>
                <a:cs typeface="Times New Roman" pitchFamily="18" charset="0"/>
              </a:rPr>
              <a:t>fct</a:t>
            </a:r>
            <a:r>
              <a:rPr lang="en-GB" b="1" dirty="0">
                <a:latin typeface="Times New Roman" pitchFamily="18" charset="0"/>
                <a:cs typeface="Times New Roman" pitchFamily="18" charset="0"/>
              </a:rPr>
              <a:t>(point *);</a:t>
            </a:r>
            <a:endParaRPr lang="fr-FR" b="1" dirty="0">
              <a:latin typeface="Times New Roman" pitchFamily="18" charset="0"/>
              <a:cs typeface="Times New Roman" pitchFamily="18" charset="0"/>
            </a:endParaRPr>
          </a:p>
          <a:p>
            <a:pPr hangingPunct="0"/>
            <a:r>
              <a:rPr lang="en-GB" b="1" dirty="0">
                <a:latin typeface="Times New Roman" pitchFamily="18" charset="0"/>
                <a:cs typeface="Times New Roman" pitchFamily="18" charset="0"/>
              </a:rPr>
              <a:t>    point *</a:t>
            </a:r>
            <a:r>
              <a:rPr lang="en-GB" b="1" dirty="0" err="1">
                <a:latin typeface="Times New Roman" pitchFamily="18" charset="0"/>
                <a:cs typeface="Times New Roman" pitchFamily="18" charset="0"/>
              </a:rPr>
              <a:t>adr</a:t>
            </a:r>
            <a:r>
              <a:rPr lang="en-GB" b="1" dirty="0">
                <a:latin typeface="Times New Roman" pitchFamily="18" charset="0"/>
                <a:cs typeface="Times New Roman" pitchFamily="18" charset="0"/>
              </a:rPr>
              <a:t>; </a:t>
            </a:r>
            <a:r>
              <a:rPr lang="en-GB" b="1" dirty="0" err="1">
                <a:latin typeface="Times New Roman" pitchFamily="18" charset="0"/>
                <a:cs typeface="Times New Roman" pitchFamily="18" charset="0"/>
              </a:rPr>
              <a:t>cout</a:t>
            </a:r>
            <a:r>
              <a:rPr lang="en-GB" b="1" dirty="0">
                <a:latin typeface="Times New Roman" pitchFamily="18" charset="0"/>
                <a:cs typeface="Times New Roman" pitchFamily="18" charset="0"/>
              </a:rPr>
              <a:t> &lt;&lt; ″***Debut main***\n″;</a:t>
            </a:r>
            <a:endParaRPr lang="fr-FR" b="1" dirty="0">
              <a:latin typeface="Times New Roman" pitchFamily="18" charset="0"/>
              <a:cs typeface="Times New Roman" pitchFamily="18" charset="0"/>
            </a:endParaRPr>
          </a:p>
          <a:p>
            <a:pPr hangingPunct="0"/>
            <a:r>
              <a:rPr lang="en-GB" b="1" dirty="0">
                <a:latin typeface="Times New Roman" pitchFamily="18" charset="0"/>
                <a:cs typeface="Times New Roman" pitchFamily="18" charset="0"/>
              </a:rPr>
              <a:t>    </a:t>
            </a:r>
            <a:r>
              <a:rPr lang="en-GB" b="1" dirty="0" err="1">
                <a:latin typeface="Times New Roman" pitchFamily="18" charset="0"/>
                <a:cs typeface="Times New Roman" pitchFamily="18" charset="0"/>
              </a:rPr>
              <a:t>adr</a:t>
            </a:r>
            <a:r>
              <a:rPr lang="en-GB" b="1" dirty="0">
                <a:latin typeface="Times New Roman" pitchFamily="18" charset="0"/>
                <a:cs typeface="Times New Roman" pitchFamily="18" charset="0"/>
              </a:rPr>
              <a:t>=new point(3, 7); </a:t>
            </a:r>
            <a:r>
              <a:rPr lang="en-GB" b="1" dirty="0" err="1">
                <a:latin typeface="Times New Roman" pitchFamily="18" charset="0"/>
                <a:cs typeface="Times New Roman" pitchFamily="18" charset="0"/>
              </a:rPr>
              <a:t>fct</a:t>
            </a:r>
            <a:r>
              <a:rPr lang="en-GB" b="1" dirty="0">
                <a:latin typeface="Times New Roman" pitchFamily="18" charset="0"/>
                <a:cs typeface="Times New Roman" pitchFamily="18" charset="0"/>
              </a:rPr>
              <a:t>(</a:t>
            </a:r>
            <a:r>
              <a:rPr lang="en-GB" b="1" dirty="0" err="1">
                <a:latin typeface="Times New Roman" pitchFamily="18" charset="0"/>
                <a:cs typeface="Times New Roman" pitchFamily="18" charset="0"/>
              </a:rPr>
              <a:t>adr</a:t>
            </a:r>
            <a:r>
              <a:rPr lang="en-GB" b="1" dirty="0">
                <a:latin typeface="Times New Roman" pitchFamily="18" charset="0"/>
                <a:cs typeface="Times New Roman" pitchFamily="18" charset="0"/>
              </a:rPr>
              <a:t>);</a:t>
            </a:r>
            <a:endParaRPr lang="fr-FR" b="1" dirty="0">
              <a:latin typeface="Times New Roman" pitchFamily="18" charset="0"/>
              <a:cs typeface="Times New Roman" pitchFamily="18" charset="0"/>
            </a:endParaRPr>
          </a:p>
          <a:p>
            <a:pPr hangingPunct="0"/>
            <a:r>
              <a:rPr lang="en-GB" b="1" dirty="0">
                <a:latin typeface="Times New Roman" pitchFamily="18" charset="0"/>
                <a:cs typeface="Times New Roman" pitchFamily="18" charset="0"/>
              </a:rPr>
              <a:t>    </a:t>
            </a:r>
            <a:r>
              <a:rPr lang="fr-FR" b="1" dirty="0">
                <a:latin typeface="Times New Roman" pitchFamily="18" charset="0"/>
                <a:cs typeface="Times New Roman" pitchFamily="18" charset="0"/>
              </a:rPr>
              <a:t>cout&lt;&lt;″***Fin main***\n″;</a:t>
            </a:r>
          </a:p>
          <a:p>
            <a:pPr hangingPunct="0"/>
            <a:r>
              <a:rPr lang="fr-FR" b="1" dirty="0">
                <a:latin typeface="Times New Roman" pitchFamily="18" charset="0"/>
                <a:cs typeface="Times New Roman" pitchFamily="18" charset="0"/>
              </a:rPr>
              <a:t>}</a:t>
            </a:r>
          </a:p>
          <a:p>
            <a:pPr hangingPunct="0"/>
            <a:r>
              <a:rPr lang="fr-FR" b="1" dirty="0" err="1">
                <a:latin typeface="Times New Roman" pitchFamily="18" charset="0"/>
                <a:cs typeface="Times New Roman" pitchFamily="18" charset="0"/>
              </a:rPr>
              <a:t>void</a:t>
            </a:r>
            <a:r>
              <a:rPr lang="fr-FR" b="1" dirty="0">
                <a:latin typeface="Times New Roman" pitchFamily="18" charset="0"/>
                <a:cs typeface="Times New Roman" pitchFamily="18" charset="0"/>
              </a:rPr>
              <a:t> </a:t>
            </a:r>
            <a:r>
              <a:rPr lang="fr-FR" b="1" dirty="0" err="1">
                <a:latin typeface="Times New Roman" pitchFamily="18" charset="0"/>
                <a:cs typeface="Times New Roman" pitchFamily="18" charset="0"/>
              </a:rPr>
              <a:t>fct</a:t>
            </a:r>
            <a:r>
              <a:rPr lang="fr-FR" b="1" dirty="0">
                <a:latin typeface="Times New Roman" pitchFamily="18" charset="0"/>
                <a:cs typeface="Times New Roman" pitchFamily="18" charset="0"/>
              </a:rPr>
              <a:t>(point *</a:t>
            </a:r>
            <a:r>
              <a:rPr lang="fr-FR" b="1" dirty="0" err="1">
                <a:latin typeface="Times New Roman" pitchFamily="18" charset="0"/>
                <a:cs typeface="Times New Roman" pitchFamily="18" charset="0"/>
              </a:rPr>
              <a:t>adp</a:t>
            </a:r>
            <a:r>
              <a:rPr lang="fr-FR" b="1" dirty="0">
                <a:latin typeface="Times New Roman" pitchFamily="18" charset="0"/>
                <a:cs typeface="Times New Roman" pitchFamily="18" charset="0"/>
              </a:rPr>
              <a:t>)</a:t>
            </a:r>
          </a:p>
          <a:p>
            <a:pPr hangingPunct="0"/>
            <a:r>
              <a:rPr lang="fr-FR" b="1" dirty="0">
                <a:latin typeface="Times New Roman" pitchFamily="18" charset="0"/>
                <a:cs typeface="Times New Roman" pitchFamily="18" charset="0"/>
              </a:rPr>
              <a:t>{ cout&lt;&lt;″***</a:t>
            </a:r>
            <a:r>
              <a:rPr lang="fr-FR" b="1" dirty="0" err="1">
                <a:latin typeface="Times New Roman" pitchFamily="18" charset="0"/>
                <a:cs typeface="Times New Roman" pitchFamily="18" charset="0"/>
              </a:rPr>
              <a:t>Debut</a:t>
            </a:r>
            <a:r>
              <a:rPr lang="fr-FR" b="1" dirty="0">
                <a:latin typeface="Times New Roman" pitchFamily="18" charset="0"/>
                <a:cs typeface="Times New Roman" pitchFamily="18" charset="0"/>
              </a:rPr>
              <a:t> </a:t>
            </a:r>
            <a:r>
              <a:rPr lang="fr-FR" b="1" dirty="0" err="1">
                <a:latin typeface="Times New Roman" pitchFamily="18" charset="0"/>
                <a:cs typeface="Times New Roman" pitchFamily="18" charset="0"/>
              </a:rPr>
              <a:t>fct</a:t>
            </a:r>
            <a:r>
              <a:rPr lang="fr-FR" b="1" dirty="0">
                <a:latin typeface="Times New Roman" pitchFamily="18" charset="0"/>
                <a:cs typeface="Times New Roman" pitchFamily="18" charset="0"/>
              </a:rPr>
              <a:t>***\n″;</a:t>
            </a:r>
          </a:p>
          <a:p>
            <a:pPr hangingPunct="0"/>
            <a:r>
              <a:rPr lang="fr-FR" b="1" dirty="0">
                <a:latin typeface="Times New Roman" pitchFamily="18" charset="0"/>
                <a:cs typeface="Times New Roman" pitchFamily="18" charset="0"/>
              </a:rPr>
              <a:t>   </a:t>
            </a:r>
            <a:r>
              <a:rPr lang="fr-FR" b="1" dirty="0" err="1">
                <a:latin typeface="Times New Roman" pitchFamily="18" charset="0"/>
                <a:cs typeface="Times New Roman" pitchFamily="18" charset="0"/>
              </a:rPr>
              <a:t>delete</a:t>
            </a:r>
            <a:r>
              <a:rPr lang="fr-FR" b="1" dirty="0">
                <a:latin typeface="Times New Roman" pitchFamily="18" charset="0"/>
                <a:cs typeface="Times New Roman" pitchFamily="18" charset="0"/>
              </a:rPr>
              <a:t> </a:t>
            </a:r>
            <a:r>
              <a:rPr lang="fr-FR" b="1" dirty="0" err="1">
                <a:latin typeface="Times New Roman" pitchFamily="18" charset="0"/>
                <a:cs typeface="Times New Roman" pitchFamily="18" charset="0"/>
              </a:rPr>
              <a:t>adp</a:t>
            </a:r>
            <a:r>
              <a:rPr lang="fr-FR" b="1" dirty="0">
                <a:latin typeface="Times New Roman" pitchFamily="18" charset="0"/>
                <a:cs typeface="Times New Roman" pitchFamily="18" charset="0"/>
              </a:rPr>
              <a:t>; cout&lt;&lt;″***Fin fct***\n″; return 1;</a:t>
            </a:r>
          </a:p>
          <a:p>
            <a:pPr hangingPunct="0"/>
            <a:r>
              <a:rPr lang="fr-FR" b="1" dirty="0">
                <a:latin typeface="Times New Roman" pitchFamily="18" charset="0"/>
                <a:cs typeface="Times New Roman" pitchFamily="18" charset="0"/>
              </a:rPr>
              <a:t>}</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6E8258A7-CA86-481B-9088-7761BD1AC277}" type="slidenum">
              <a:rPr lang="fr-FR" smtClean="0"/>
              <a:pPr/>
              <a:t>65</a:t>
            </a:fld>
            <a:endParaRPr lang="fr-FR"/>
          </a:p>
        </p:txBody>
      </p:sp>
      <p:sp>
        <p:nvSpPr>
          <p:cNvPr id="35841" name="Rectangle 1"/>
          <p:cNvSpPr>
            <a:spLocks noChangeArrowheads="1"/>
          </p:cNvSpPr>
          <p:nvPr/>
        </p:nvSpPr>
        <p:spPr bwMode="auto">
          <a:xfrm>
            <a:off x="32" y="19741"/>
            <a:ext cx="9144000" cy="674030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algn="just" defTabSz="914400" rtl="0" eaLnBrk="1" fontAlgn="base" latinLnBrk="0" hangingPunct="1">
              <a:lnSpc>
                <a:spcPct val="100000"/>
              </a:lnSpc>
              <a:spcBef>
                <a:spcPct val="0"/>
              </a:spcBef>
              <a:spcAft>
                <a:spcPct val="0"/>
              </a:spcAft>
              <a:buClrTx/>
              <a:buSzTx/>
              <a:buFontTx/>
              <a:buNone/>
              <a:tabLst/>
            </a:pPr>
            <a:r>
              <a:rPr kumimoji="0" lang="fr-FR" sz="16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6.4. Initialisation d’objets</a:t>
            </a:r>
          </a:p>
          <a:p>
            <a:pPr marL="0" marR="0" lvl="0" algn="just" defTabSz="914400" rtl="0" eaLnBrk="1" fontAlgn="base" latinLnBrk="0" hangingPunct="1">
              <a:lnSpc>
                <a:spcPct val="100000"/>
              </a:lnSpc>
              <a:spcBef>
                <a:spcPct val="0"/>
              </a:spcBef>
              <a:spcAft>
                <a:spcPct val="0"/>
              </a:spcAft>
              <a:buClrTx/>
              <a:buSzTx/>
              <a:buFontTx/>
              <a:buNone/>
              <a:tabLst/>
            </a:pPr>
            <a:endParaRPr kumimoji="0" lang="fr-FR" sz="1600" b="0" i="0" u="none" strike="noStrike" cap="none" normalizeH="0" baseline="0" dirty="0">
              <a:ln>
                <a:noFill/>
              </a:ln>
              <a:solidFill>
                <a:schemeClr val="tx1"/>
              </a:solidFill>
              <a:effectLst/>
              <a:latin typeface="Times New Roman" pitchFamily="18" charset="0"/>
              <a:cs typeface="Times New Roman" pitchFamily="18" charset="0"/>
            </a:endParaRPr>
          </a:p>
          <a:p>
            <a:pPr marL="0" marR="0" lvl="0" algn="just" defTabSz="914400" rtl="0" eaLnBrk="0" fontAlgn="base" latinLnBrk="0" hangingPunct="0">
              <a:lnSpc>
                <a:spcPct val="100000"/>
              </a:lnSpc>
              <a:spcBef>
                <a:spcPct val="0"/>
              </a:spcBef>
              <a:spcAft>
                <a:spcPct val="0"/>
              </a:spcAft>
              <a:buClrTx/>
              <a:buSzTx/>
              <a:buFontTx/>
              <a:buNone/>
              <a:tabLst/>
            </a:pPr>
            <a:r>
              <a:rPr lang="fr-FR" sz="1600" dirty="0">
                <a:latin typeface="Times New Roman" pitchFamily="18" charset="0"/>
                <a:ea typeface="Times New Roman" pitchFamily="18" charset="0"/>
                <a:cs typeface="Times New Roman" pitchFamily="18" charset="0"/>
              </a:rPr>
              <a:t>On  </a:t>
            </a:r>
            <a:r>
              <a:rPr kumimoji="0" lang="fr-FR" sz="16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distingue </a:t>
            </a:r>
            <a:r>
              <a:rPr kumimoji="0" lang="fr-FR" sz="1600" b="1"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initialisation</a:t>
            </a:r>
            <a:r>
              <a:rPr kumimoji="0" lang="fr-FR" sz="1600" b="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et </a:t>
            </a:r>
            <a:r>
              <a:rPr kumimoji="0" lang="fr-FR" sz="1600" b="1"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affectation.</a:t>
            </a:r>
            <a:r>
              <a:rPr kumimoji="0" lang="fr-FR" sz="16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Il y </a:t>
            </a:r>
            <a:r>
              <a:rPr kumimoji="0" lang="fr-FR" sz="1600" b="0" i="0"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 i</a:t>
            </a:r>
            <a:r>
              <a:rPr kumimoji="0" lang="fr-FR" sz="1600" b="1" i="0"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nitialisation</a:t>
            </a:r>
            <a:r>
              <a:rPr kumimoji="0" lang="fr-FR" sz="1600" b="1" i="0" strike="noStrike" cap="none" normalizeH="0" dirty="0">
                <a:ln>
                  <a:noFill/>
                </a:ln>
                <a:solidFill>
                  <a:schemeClr val="tx1"/>
                </a:solidFill>
                <a:effectLst/>
                <a:latin typeface="Times New Roman" pitchFamily="18" charset="0"/>
                <a:ea typeface="Times New Roman" pitchFamily="18" charset="0"/>
                <a:cs typeface="Times New Roman" pitchFamily="18" charset="0"/>
              </a:rPr>
              <a:t> </a:t>
            </a:r>
            <a:r>
              <a:rPr kumimoji="0" lang="fr-FR" sz="16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d’un objet dans une :</a:t>
            </a:r>
            <a:endParaRPr kumimoji="0" lang="fr-FR" sz="1600" b="0" i="0" u="none" strike="noStrike" cap="none" normalizeH="0" baseline="0" dirty="0">
              <a:ln>
                <a:noFill/>
              </a:ln>
              <a:solidFill>
                <a:schemeClr val="tx1"/>
              </a:solidFill>
              <a:effectLst/>
              <a:latin typeface="Times New Roman" pitchFamily="18" charset="0"/>
              <a:cs typeface="Times New Roman" pitchFamily="18" charset="0"/>
            </a:endParaRPr>
          </a:p>
          <a:p>
            <a:pPr marL="0" marR="0" lvl="0" algn="just" defTabSz="914400" rtl="0" eaLnBrk="0" fontAlgn="base" latinLnBrk="0" hangingPunct="0">
              <a:lnSpc>
                <a:spcPct val="100000"/>
              </a:lnSpc>
              <a:spcBef>
                <a:spcPct val="0"/>
              </a:spcBef>
              <a:spcAft>
                <a:spcPct val="0"/>
              </a:spcAft>
              <a:buClrTx/>
              <a:buSzTx/>
              <a:buFontTx/>
              <a:buNone/>
              <a:tabLst/>
            </a:pPr>
            <a:r>
              <a:rPr kumimoji="0" lang="fr-FR" sz="16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déclaration d’un objet avec </a:t>
            </a:r>
            <a:r>
              <a:rPr kumimoji="0" lang="fr-FR" sz="1600" b="1" i="0"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initi</a:t>
            </a:r>
            <a:r>
              <a:rPr kumimoji="0" lang="fr-FR" sz="1600" b="1"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alisateur</a:t>
            </a:r>
            <a:r>
              <a:rPr kumimoji="0" lang="fr-FR" sz="1600" b="1"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fr-FR" sz="16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Ce dernier est une</a:t>
            </a:r>
            <a:r>
              <a:rPr kumimoji="0" lang="fr-FR" sz="1600" b="0" i="0"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fr-FR" sz="1600" b="1" i="0"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expression d’un  type quelconque</a:t>
            </a:r>
            <a:r>
              <a:rPr kumimoji="0" lang="fr-FR" sz="1600" b="0" i="0"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t>
            </a:r>
            <a:endParaRPr kumimoji="0" lang="fr-FR" sz="1600" b="0" i="0" strike="noStrike" cap="none" normalizeH="0" baseline="0" dirty="0">
              <a:ln>
                <a:noFill/>
              </a:ln>
              <a:solidFill>
                <a:schemeClr val="tx1"/>
              </a:solidFill>
              <a:effectLst/>
              <a:latin typeface="Times New Roman" pitchFamily="18" charset="0"/>
              <a:cs typeface="Times New Roman" pitchFamily="18" charset="0"/>
            </a:endParaRPr>
          </a:p>
          <a:p>
            <a:pPr marL="0" marR="0" lvl="0" algn="just" defTabSz="914400" rtl="0" eaLnBrk="0" fontAlgn="base" latinLnBrk="0" hangingPunct="0">
              <a:lnSpc>
                <a:spcPct val="100000"/>
              </a:lnSpc>
              <a:spcBef>
                <a:spcPct val="0"/>
              </a:spcBef>
              <a:spcAft>
                <a:spcPct val="0"/>
              </a:spcAft>
              <a:buClrTx/>
              <a:buSzTx/>
              <a:buFontTx/>
              <a:buNone/>
              <a:tabLst/>
            </a:pPr>
            <a:r>
              <a:rPr kumimoji="0" lang="fr-FR" sz="16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Exemple : 	</a:t>
            </a:r>
            <a:r>
              <a:rPr kumimoji="0" lang="fr-FR" sz="16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point a=5;</a:t>
            </a:r>
            <a:endParaRPr kumimoji="0" lang="fr-FR" sz="1600" b="1" i="0" u="none" strike="noStrike" cap="none" normalizeH="0" baseline="0" dirty="0">
              <a:ln>
                <a:noFill/>
              </a:ln>
              <a:solidFill>
                <a:schemeClr val="tx1"/>
              </a:solidFill>
              <a:effectLst/>
              <a:latin typeface="Times New Roman" pitchFamily="18" charset="0"/>
              <a:cs typeface="Times New Roman" pitchFamily="18" charset="0"/>
            </a:endParaRPr>
          </a:p>
          <a:p>
            <a:pPr marL="0" marR="0" lvl="0" algn="just" defTabSz="914400" rtl="0" eaLnBrk="0" fontAlgn="base" latinLnBrk="0" hangingPunct="0">
              <a:lnSpc>
                <a:spcPct val="100000"/>
              </a:lnSpc>
              <a:spcBef>
                <a:spcPct val="0"/>
              </a:spcBef>
              <a:spcAft>
                <a:spcPct val="0"/>
              </a:spcAft>
              <a:buClrTx/>
              <a:buSzTx/>
              <a:buFontTx/>
              <a:buNone/>
              <a:tabLst/>
            </a:pPr>
            <a:r>
              <a:rPr kumimoji="0" lang="fr-FR" sz="16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point b=a;  </a:t>
            </a:r>
            <a:r>
              <a:rPr kumimoji="0" lang="fr-FR" sz="16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équivalente à </a:t>
            </a:r>
            <a:r>
              <a:rPr kumimoji="0" lang="fr-FR" sz="16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point b(a);</a:t>
            </a:r>
            <a:endParaRPr kumimoji="0" lang="fr-FR" sz="1600" b="1" i="0" u="none" strike="noStrike" cap="none" normalizeH="0" baseline="0" dirty="0">
              <a:ln>
                <a:noFill/>
              </a:ln>
              <a:solidFill>
                <a:schemeClr val="tx1"/>
              </a:solidFill>
              <a:effectLst/>
              <a:latin typeface="Times New Roman" pitchFamily="18" charset="0"/>
              <a:cs typeface="Times New Roman" pitchFamily="18" charset="0"/>
            </a:endParaRPr>
          </a:p>
          <a:p>
            <a:pPr marL="0" marR="0" lvl="0" algn="just" defTabSz="914400" rtl="0" eaLnBrk="0" fontAlgn="base" latinLnBrk="0" hangingPunct="0">
              <a:lnSpc>
                <a:spcPct val="100000"/>
              </a:lnSpc>
              <a:spcBef>
                <a:spcPct val="0"/>
              </a:spcBef>
              <a:spcAft>
                <a:spcPct val="0"/>
              </a:spcAft>
              <a:buClrTx/>
              <a:buSzTx/>
              <a:buFontTx/>
              <a:buNone/>
              <a:tabLst/>
            </a:pPr>
            <a:r>
              <a:rPr kumimoji="0" lang="fr-FR" sz="16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transmission d’un objet par </a:t>
            </a:r>
            <a:r>
              <a:rPr kumimoji="0" lang="fr-FR" sz="1600" b="1" i="0"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valeur en un argument </a:t>
            </a:r>
            <a:r>
              <a:rPr kumimoji="0" lang="fr-FR" sz="16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d’appel d’une fonction,</a:t>
            </a:r>
            <a:endParaRPr kumimoji="0" lang="fr-FR" sz="1600" b="0" i="0" u="none" strike="noStrike" cap="none" normalizeH="0" baseline="0" dirty="0">
              <a:ln>
                <a:noFill/>
              </a:ln>
              <a:solidFill>
                <a:schemeClr val="tx1"/>
              </a:solidFill>
              <a:effectLst/>
              <a:latin typeface="Times New Roman" pitchFamily="18" charset="0"/>
              <a:cs typeface="Times New Roman" pitchFamily="18" charset="0"/>
            </a:endParaRPr>
          </a:p>
          <a:p>
            <a:pPr marL="0" marR="0" lvl="0" algn="just" defTabSz="914400" rtl="0" eaLnBrk="0" fontAlgn="base" latinLnBrk="0" hangingPunct="0">
              <a:lnSpc>
                <a:spcPct val="100000"/>
              </a:lnSpc>
              <a:spcBef>
                <a:spcPct val="0"/>
              </a:spcBef>
              <a:spcAft>
                <a:spcPct val="0"/>
              </a:spcAft>
              <a:buClrTx/>
              <a:buSzTx/>
              <a:buFontTx/>
              <a:buChar char="-"/>
              <a:tabLst/>
            </a:pPr>
            <a:r>
              <a:rPr kumimoji="0" lang="fr-FR" sz="16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transmission d’un objet par valeur en </a:t>
            </a:r>
            <a:r>
              <a:rPr kumimoji="0" lang="fr-FR" sz="1600" b="1" i="0"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valeur de retour </a:t>
            </a:r>
            <a:r>
              <a:rPr kumimoji="0" lang="fr-FR" sz="16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d’une fonction.</a:t>
            </a:r>
          </a:p>
          <a:p>
            <a:pPr marL="0" marR="0" lvl="0" algn="just" defTabSz="914400" rtl="0" eaLnBrk="0" fontAlgn="base" latinLnBrk="0" hangingPunct="0">
              <a:lnSpc>
                <a:spcPct val="100000"/>
              </a:lnSpc>
              <a:spcBef>
                <a:spcPct val="0"/>
              </a:spcBef>
              <a:spcAft>
                <a:spcPct val="0"/>
              </a:spcAft>
              <a:buClrTx/>
              <a:buSzTx/>
              <a:tabLst/>
            </a:pPr>
            <a:r>
              <a:rPr kumimoji="0" lang="fr-FR" sz="16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endParaRPr kumimoji="0" lang="fr-FR" sz="1600" b="0" i="0" u="none" strike="noStrike" cap="none" normalizeH="0" baseline="0" dirty="0">
              <a:ln>
                <a:noFill/>
              </a:ln>
              <a:solidFill>
                <a:schemeClr val="tx1"/>
              </a:solidFill>
              <a:effectLst/>
              <a:latin typeface="Times New Roman" pitchFamily="18" charset="0"/>
              <a:cs typeface="Times New Roman" pitchFamily="18" charset="0"/>
            </a:endParaRPr>
          </a:p>
          <a:p>
            <a:pPr marL="0" marR="0" lvl="0" algn="just" defTabSz="914400" rtl="0" eaLnBrk="0" fontAlgn="base" latinLnBrk="0" hangingPunct="0">
              <a:lnSpc>
                <a:spcPct val="100000"/>
              </a:lnSpc>
              <a:spcBef>
                <a:spcPct val="0"/>
              </a:spcBef>
              <a:spcAft>
                <a:spcPct val="0"/>
              </a:spcAft>
              <a:buClrTx/>
              <a:buSzTx/>
              <a:buFontTx/>
              <a:buNone/>
              <a:tabLst/>
            </a:pPr>
            <a:r>
              <a:rPr kumimoji="0" lang="fr-FR" sz="1600" b="0" i="0" u="sng"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Constructeurs particuliers</a:t>
            </a:r>
            <a:r>
              <a:rPr kumimoji="0" lang="fr-FR" sz="16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endParaRPr kumimoji="0" lang="fr-FR" sz="1600" b="0" i="0" u="none" strike="noStrike" cap="none" normalizeH="0" baseline="0" dirty="0">
              <a:ln>
                <a:noFill/>
              </a:ln>
              <a:solidFill>
                <a:schemeClr val="tx1"/>
              </a:solidFill>
              <a:effectLst/>
              <a:latin typeface="Times New Roman" pitchFamily="18" charset="0"/>
              <a:cs typeface="Times New Roman" pitchFamily="18" charset="0"/>
            </a:endParaRPr>
          </a:p>
          <a:p>
            <a:pPr marL="0" marR="0" lvl="0" algn="just" defTabSz="914400" rtl="0" eaLnBrk="0" fontAlgn="base" latinLnBrk="0" hangingPunct="0">
              <a:lnSpc>
                <a:spcPct val="100000"/>
              </a:lnSpc>
              <a:spcBef>
                <a:spcPct val="0"/>
              </a:spcBef>
              <a:spcAft>
                <a:spcPct val="0"/>
              </a:spcAft>
              <a:buClrTx/>
              <a:buSzTx/>
              <a:buFontTx/>
              <a:buNone/>
              <a:tabLst/>
            </a:pPr>
            <a:r>
              <a:rPr kumimoji="0" lang="fr-FR" sz="16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t>
            </a:r>
            <a:r>
              <a:rPr lang="fr-FR" sz="1600" dirty="0">
                <a:latin typeface="Times New Roman" pitchFamily="18" charset="0"/>
                <a:ea typeface="Times New Roman" pitchFamily="18" charset="0"/>
                <a:cs typeface="Times New Roman" pitchFamily="18" charset="0"/>
              </a:rPr>
              <a:t>C</a:t>
            </a:r>
            <a:r>
              <a:rPr kumimoji="0" lang="fr-FR" sz="16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onstr</a:t>
            </a:r>
            <a:r>
              <a:rPr lang="fr-FR" sz="1600" dirty="0">
                <a:latin typeface="Times New Roman" pitchFamily="18" charset="0"/>
                <a:ea typeface="Times New Roman" pitchFamily="18" charset="0"/>
                <a:cs typeface="Times New Roman" pitchFamily="18" charset="0"/>
              </a:rPr>
              <a:t>ucteur</a:t>
            </a:r>
            <a:r>
              <a:rPr kumimoji="0" lang="fr-FR" sz="16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lang="fr-FR" sz="1600" b="1" dirty="0">
                <a:latin typeface="Times New Roman" pitchFamily="18" charset="0"/>
                <a:ea typeface="Times New Roman" pitchFamily="18" charset="0"/>
                <a:cs typeface="Times New Roman" pitchFamily="18" charset="0"/>
              </a:rPr>
              <a:t>i</a:t>
            </a:r>
            <a:r>
              <a:rPr kumimoji="0" lang="fr-FR" sz="16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mplicite</a:t>
            </a:r>
            <a:r>
              <a:rPr kumimoji="0" lang="fr-FR" sz="1600" b="1" i="0" u="none" strike="noStrike" cap="none" normalizeH="0" dirty="0">
                <a:ln>
                  <a:noFill/>
                </a:ln>
                <a:solidFill>
                  <a:schemeClr val="tx1"/>
                </a:solidFill>
                <a:effectLst/>
                <a:latin typeface="Times New Roman" pitchFamily="18" charset="0"/>
                <a:ea typeface="Times New Roman" pitchFamily="18" charset="0"/>
                <a:cs typeface="Times New Roman" pitchFamily="18" charset="0"/>
              </a:rPr>
              <a:t> :</a:t>
            </a:r>
            <a:r>
              <a:rPr kumimoji="0" lang="fr-FR" sz="16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fr-FR" sz="1600" b="1"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point() </a:t>
            </a:r>
            <a:r>
              <a:rPr kumimoji="0" lang="fr-FR" sz="16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est automatiquement appelé chaque fois qu’un objet est déclaré </a:t>
            </a:r>
            <a:r>
              <a:rPr kumimoji="0" lang="fr-FR" sz="16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point a(); </a:t>
            </a:r>
            <a:endParaRPr kumimoji="0" lang="fr-FR" sz="1600" b="1" i="0" u="none" strike="noStrike" cap="none" normalizeH="0" baseline="0" dirty="0">
              <a:ln>
                <a:noFill/>
              </a:ln>
              <a:solidFill>
                <a:schemeClr val="tx1"/>
              </a:solidFill>
              <a:effectLst/>
              <a:latin typeface="Times New Roman" pitchFamily="18" charset="0"/>
              <a:cs typeface="Times New Roman" pitchFamily="18" charset="0"/>
            </a:endParaRPr>
          </a:p>
          <a:p>
            <a:pPr marL="0" marR="0" lvl="0" algn="just" defTabSz="914400" rtl="0" eaLnBrk="0" fontAlgn="base" latinLnBrk="0" hangingPunct="0">
              <a:lnSpc>
                <a:spcPct val="100000"/>
              </a:lnSpc>
              <a:spcBef>
                <a:spcPct val="0"/>
              </a:spcBef>
              <a:spcAft>
                <a:spcPct val="0"/>
              </a:spcAft>
              <a:buClrTx/>
              <a:buSzTx/>
              <a:buFontTx/>
              <a:buNone/>
              <a:tabLst/>
            </a:pPr>
            <a:r>
              <a:rPr kumimoji="0" lang="fr-FR" sz="16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t>
            </a:r>
            <a:r>
              <a:rPr lang="fr-FR" sz="1600" dirty="0" err="1">
                <a:latin typeface="Times New Roman" pitchFamily="18" charset="0"/>
                <a:ea typeface="Times New Roman" pitchFamily="18" charset="0"/>
                <a:cs typeface="Times New Roman" pitchFamily="18" charset="0"/>
              </a:rPr>
              <a:t>C</a:t>
            </a:r>
            <a:r>
              <a:rPr kumimoji="0" lang="fr-FR" sz="1600" b="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onstr</a:t>
            </a:r>
            <a:r>
              <a:rPr kumimoji="0" lang="fr-FR" sz="16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recopie</a:t>
            </a:r>
            <a:r>
              <a:rPr kumimoji="0" lang="fr-FR" sz="1600" b="1" i="0" u="none" strike="noStrike" cap="none" normalizeH="0" dirty="0">
                <a:ln>
                  <a:noFill/>
                </a:ln>
                <a:solidFill>
                  <a:schemeClr val="tx1"/>
                </a:solidFill>
                <a:effectLst/>
                <a:latin typeface="Times New Roman" pitchFamily="18" charset="0"/>
                <a:ea typeface="Times New Roman" pitchFamily="18" charset="0"/>
                <a:cs typeface="Times New Roman" pitchFamily="18" charset="0"/>
              </a:rPr>
              <a:t>:</a:t>
            </a:r>
            <a:r>
              <a:rPr kumimoji="0" lang="fr-FR" sz="16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point(point &amp;) </a:t>
            </a:r>
            <a:r>
              <a:rPr kumimoji="0" lang="fr-FR" sz="16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ou </a:t>
            </a:r>
            <a:r>
              <a:rPr kumimoji="0" lang="fr-FR" sz="16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point(</a:t>
            </a:r>
            <a:r>
              <a:rPr kumimoji="0" lang="fr-FR" sz="1600"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const</a:t>
            </a:r>
            <a:r>
              <a:rPr kumimoji="0" lang="fr-FR" sz="16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point &amp;) </a:t>
            </a:r>
            <a:r>
              <a:rPr kumimoji="0" lang="fr-FR" sz="16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est </a:t>
            </a:r>
            <a:r>
              <a:rPr lang="fr-FR" sz="1600" dirty="0">
                <a:latin typeface="Times New Roman" pitchFamily="18" charset="0"/>
                <a:ea typeface="Times New Roman" pitchFamily="18" charset="0"/>
                <a:cs typeface="Times New Roman" pitchFamily="18" charset="0"/>
              </a:rPr>
              <a:t>implicit</a:t>
            </a:r>
            <a:r>
              <a:rPr kumimoji="0" lang="fr-FR" sz="16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ement appelé chaque fois qu’1 objet est copié (dupliqué ou initialisé) : </a:t>
            </a:r>
            <a:r>
              <a:rPr kumimoji="0" lang="fr-FR" sz="16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point b(a)</a:t>
            </a:r>
            <a:r>
              <a:rPr kumimoji="0" lang="fr-FR" sz="16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 </a:t>
            </a:r>
            <a:r>
              <a:rPr kumimoji="0" lang="fr-FR" sz="16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point b=a</a:t>
            </a:r>
            <a:r>
              <a:rPr kumimoji="0" lang="fr-FR" sz="16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ou lorsqu’une fonction retourne </a:t>
            </a:r>
            <a:r>
              <a:rPr lang="fr-FR" sz="1600" dirty="0">
                <a:latin typeface="Times New Roman" pitchFamily="18" charset="0"/>
                <a:ea typeface="Times New Roman" pitchFamily="18" charset="0"/>
                <a:cs typeface="Times New Roman" pitchFamily="18" charset="0"/>
              </a:rPr>
              <a:t>1</a:t>
            </a:r>
            <a:r>
              <a:rPr kumimoji="0" lang="fr-FR" sz="16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valeur de type point.</a:t>
            </a:r>
            <a:endParaRPr kumimoji="0" lang="fr-FR" sz="1600" b="0" i="0" u="none" strike="noStrike" cap="none" normalizeH="0" baseline="0" dirty="0">
              <a:ln>
                <a:noFill/>
              </a:ln>
              <a:solidFill>
                <a:schemeClr val="tx1"/>
              </a:solidFill>
              <a:effectLst/>
              <a:latin typeface="Times New Roman" pitchFamily="18" charset="0"/>
              <a:cs typeface="Times New Roman" pitchFamily="18" charset="0"/>
            </a:endParaRPr>
          </a:p>
          <a:p>
            <a:pPr marL="0" marR="0" lvl="0" algn="just" defTabSz="914400" rtl="0" eaLnBrk="0" fontAlgn="base" latinLnBrk="0" hangingPunct="0">
              <a:lnSpc>
                <a:spcPct val="100000"/>
              </a:lnSpc>
              <a:spcBef>
                <a:spcPct val="0"/>
              </a:spcBef>
              <a:spcAft>
                <a:spcPct val="0"/>
              </a:spcAft>
              <a:buClrTx/>
              <a:buSzTx/>
              <a:buFontTx/>
              <a:buNone/>
              <a:tabLst/>
            </a:pPr>
            <a:r>
              <a:rPr kumimoji="0" lang="fr-FR" sz="16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Si aucun constructeur de la forme </a:t>
            </a:r>
            <a:r>
              <a:rPr kumimoji="0" lang="fr-FR" sz="16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type(type &amp;)</a:t>
            </a:r>
            <a:r>
              <a:rPr kumimoji="0" lang="fr-FR" sz="16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ou </a:t>
            </a:r>
            <a:r>
              <a:rPr kumimoji="0" lang="fr-FR" sz="16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type(</a:t>
            </a:r>
            <a:r>
              <a:rPr kumimoji="0" lang="fr-FR" sz="1600"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const</a:t>
            </a:r>
            <a:r>
              <a:rPr kumimoji="0" lang="fr-FR" sz="16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type &amp;)</a:t>
            </a:r>
            <a:r>
              <a:rPr kumimoji="0" lang="fr-FR" sz="16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n’a pas été défini, il y aura appel du constructeur de </a:t>
            </a:r>
            <a:r>
              <a:rPr kumimoji="0" lang="fr-FR" sz="16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recopie par défaut</a:t>
            </a:r>
            <a:r>
              <a:rPr kumimoji="0" lang="fr-FR" sz="16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Ce dernier recopie les valeurs des différents membres données de l’objet comme fait </a:t>
            </a:r>
            <a:r>
              <a:rPr kumimoji="0" lang="fr-FR" sz="16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l’affectation</a:t>
            </a:r>
            <a:r>
              <a:rPr kumimoji="0" lang="fr-FR" sz="16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Des problèmes peuvent alors se poser dès lors que l’objet contient des pointeurs sur des parties dynamiques : on aura affaire à une «</a:t>
            </a:r>
            <a:r>
              <a:rPr kumimoji="0" lang="fr-FR" sz="16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copie superficielle », </a:t>
            </a:r>
            <a:r>
              <a:rPr kumimoji="0" lang="fr-FR" sz="16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seules les valeurs des pointeurs sont copiées, les emplacements pointés ne le seront  pas. Ils risquent alors d’être détruits 2 fois.</a:t>
            </a:r>
            <a:endParaRPr kumimoji="0" lang="fr-FR" sz="1600" b="0" i="0" u="none" strike="noStrike" cap="none" normalizeH="0" baseline="0" dirty="0">
              <a:ln>
                <a:noFill/>
              </a:ln>
              <a:solidFill>
                <a:schemeClr val="tx1"/>
              </a:solidFill>
              <a:effectLst/>
              <a:latin typeface="Times New Roman" pitchFamily="18" charset="0"/>
              <a:cs typeface="Times New Roman" pitchFamily="18" charset="0"/>
            </a:endParaRPr>
          </a:p>
          <a:p>
            <a:pPr marL="0" marR="0" lvl="0" algn="just" defTabSz="914400" rtl="0" eaLnBrk="0" fontAlgn="base" latinLnBrk="0" hangingPunct="0">
              <a:lnSpc>
                <a:spcPct val="100000"/>
              </a:lnSpc>
              <a:spcBef>
                <a:spcPct val="0"/>
              </a:spcBef>
              <a:spcAft>
                <a:spcPct val="0"/>
              </a:spcAft>
              <a:buClrTx/>
              <a:buSzTx/>
              <a:buFontTx/>
              <a:buNone/>
              <a:tabLst/>
            </a:pPr>
            <a:r>
              <a:rPr kumimoji="0" lang="fr-FR" sz="16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Si un constructeur de la forme </a:t>
            </a:r>
            <a:r>
              <a:rPr kumimoji="0" lang="fr-FR" sz="1600" b="1" i="0"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type(type &amp;)</a:t>
            </a:r>
            <a:r>
              <a:rPr kumimoji="0" lang="fr-FR" sz="16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ou  mieux encore </a:t>
            </a:r>
            <a:r>
              <a:rPr kumimoji="0" lang="fr-FR" sz="1600" b="1" i="0"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type</a:t>
            </a:r>
            <a:r>
              <a:rPr kumimoji="0" lang="fr-FR" sz="1600" b="0" i="0"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t>
            </a:r>
            <a:r>
              <a:rPr kumimoji="0" lang="fr-FR" sz="1600" b="1" i="0"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const</a:t>
            </a:r>
            <a:r>
              <a:rPr kumimoji="0" lang="fr-FR" sz="1600" b="1" i="0"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type &amp;</a:t>
            </a:r>
            <a:r>
              <a:rPr kumimoji="0" lang="fr-FR" sz="1600" b="0" i="0"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fr-FR" sz="16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existe, il sera appelé. Le</a:t>
            </a:r>
            <a:r>
              <a:rPr kumimoji="0" lang="fr-FR" sz="1600" b="0" i="1"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fr-FR" sz="1600" b="1"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constructeur </a:t>
            </a:r>
            <a:r>
              <a:rPr lang="fr-FR" sz="1600" b="1" dirty="0">
                <a:latin typeface="Times New Roman" pitchFamily="18" charset="0"/>
                <a:ea typeface="Times New Roman" pitchFamily="18" charset="0"/>
                <a:cs typeface="Times New Roman" pitchFamily="18" charset="0"/>
              </a:rPr>
              <a:t>de</a:t>
            </a:r>
            <a:r>
              <a:rPr kumimoji="0" lang="fr-FR" sz="1600" b="1"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recopie </a:t>
            </a:r>
            <a:r>
              <a:rPr kumimoji="0" lang="fr-FR" sz="160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doit </a:t>
            </a:r>
            <a:r>
              <a:rPr kumimoji="0" lang="fr-FR" sz="16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prévoir la recopie de tous les membres de l’objet.</a:t>
            </a:r>
            <a:endParaRPr kumimoji="0" lang="fr-FR" sz="1600" b="0" i="0" u="none" strike="noStrike" cap="none" normalizeH="0" baseline="0" dirty="0">
              <a:ln>
                <a:noFill/>
              </a:ln>
              <a:solidFill>
                <a:schemeClr val="tx1"/>
              </a:solidFill>
              <a:effectLst/>
              <a:latin typeface="Times New Roman" pitchFamily="18" charset="0"/>
              <a:cs typeface="Times New Roman" pitchFamily="18" charset="0"/>
            </a:endParaRPr>
          </a:p>
          <a:p>
            <a:pPr marL="0" marR="0" lvl="0" algn="just" defTabSz="914400" rtl="0" eaLnBrk="0" fontAlgn="base" latinLnBrk="0" hangingPunct="0">
              <a:lnSpc>
                <a:spcPct val="100000"/>
              </a:lnSpc>
              <a:spcBef>
                <a:spcPct val="0"/>
              </a:spcBef>
              <a:spcAft>
                <a:spcPct val="0"/>
              </a:spcAft>
              <a:buClrTx/>
              <a:buSzTx/>
              <a:buFont typeface="Arial" charset="0"/>
              <a:buChar char="•"/>
              <a:tabLst/>
            </a:pPr>
            <a:r>
              <a:rPr kumimoji="0" lang="fr-FR" sz="16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Il est préférable de définir un </a:t>
            </a:r>
            <a:r>
              <a:rPr kumimoji="0" lang="fr-FR" sz="16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constructeur de recopie </a:t>
            </a:r>
            <a:r>
              <a:rPr kumimoji="0" lang="fr-FR" sz="16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si vous devez surcharger  l’opérateur d’affectation.</a:t>
            </a:r>
          </a:p>
          <a:p>
            <a:pPr marL="0" marR="0" lvl="0" algn="just" defTabSz="914400" rtl="0" eaLnBrk="0" fontAlgn="base" latinLnBrk="0" hangingPunct="0">
              <a:lnSpc>
                <a:spcPct val="100000"/>
              </a:lnSpc>
              <a:spcBef>
                <a:spcPct val="0"/>
              </a:spcBef>
              <a:spcAft>
                <a:spcPct val="0"/>
              </a:spcAft>
              <a:buClrTx/>
              <a:buSzTx/>
              <a:tabLst/>
            </a:pPr>
            <a:endParaRPr kumimoji="0" lang="fr-FR" sz="1600" b="0" i="0" u="none" strike="noStrike" cap="none" normalizeH="0" baseline="0" dirty="0">
              <a:ln>
                <a:noFill/>
              </a:ln>
              <a:solidFill>
                <a:schemeClr val="tx1"/>
              </a:solidFill>
              <a:effectLst/>
              <a:latin typeface="Times New Roman" pitchFamily="18" charset="0"/>
              <a:cs typeface="Times New Roman" pitchFamily="18" charset="0"/>
            </a:endParaRPr>
          </a:p>
          <a:p>
            <a:pPr marL="0" marR="0" lvl="0" algn="just" defTabSz="914400" rtl="0" eaLnBrk="0" fontAlgn="base" latinLnBrk="0" hangingPunct="0">
              <a:lnSpc>
                <a:spcPct val="100000"/>
              </a:lnSpc>
              <a:spcBef>
                <a:spcPct val="0"/>
              </a:spcBef>
              <a:spcAft>
                <a:spcPct val="0"/>
              </a:spcAft>
              <a:buClrTx/>
              <a:buSzTx/>
              <a:buFontTx/>
              <a:buNone/>
              <a:tabLst/>
            </a:pPr>
            <a:r>
              <a:rPr kumimoji="0" lang="fr-FR" sz="1600" b="0" i="0" u="sng"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Remarque </a:t>
            </a:r>
            <a:r>
              <a:rPr kumimoji="0" lang="fr-FR" sz="16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lorsqu’on initialise un objet par un simple appel d’un constructeur par exemple : </a:t>
            </a:r>
            <a:endParaRPr kumimoji="0" lang="fr-FR" sz="1600" b="0" i="0" u="none" strike="noStrike" cap="none" normalizeH="0" baseline="0" dirty="0">
              <a:ln>
                <a:noFill/>
              </a:ln>
              <a:solidFill>
                <a:schemeClr val="tx1"/>
              </a:solidFill>
              <a:effectLst/>
              <a:latin typeface="Times New Roman" pitchFamily="18" charset="0"/>
              <a:cs typeface="Times New Roman" pitchFamily="18" charset="0"/>
            </a:endParaRPr>
          </a:p>
          <a:p>
            <a:pPr marL="0" marR="0" lvl="0" algn="just" defTabSz="914400" rtl="0" eaLnBrk="0" fontAlgn="base" latinLnBrk="0" hangingPunct="0">
              <a:lnSpc>
                <a:spcPct val="100000"/>
              </a:lnSpc>
              <a:spcBef>
                <a:spcPct val="0"/>
              </a:spcBef>
              <a:spcAft>
                <a:spcPct val="0"/>
              </a:spcAft>
              <a:buClrTx/>
              <a:buSzTx/>
              <a:buFontTx/>
              <a:buNone/>
              <a:tabLst/>
            </a:pPr>
            <a:r>
              <a:rPr kumimoji="0" lang="fr-FR" sz="16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point a=point(1.5, 4.3); </a:t>
            </a:r>
            <a:endParaRPr kumimoji="0" lang="fr-FR" sz="1600" b="0" i="0" u="none" strike="noStrike" cap="none" normalizeH="0" baseline="0" dirty="0">
              <a:ln>
                <a:noFill/>
              </a:ln>
              <a:solidFill>
                <a:schemeClr val="tx1"/>
              </a:solidFill>
              <a:effectLst/>
              <a:latin typeface="Times New Roman" pitchFamily="18" charset="0"/>
              <a:cs typeface="Times New Roman" pitchFamily="18" charset="0"/>
            </a:endParaRPr>
          </a:p>
          <a:p>
            <a:pPr marL="0" marR="0" lvl="0" algn="just" defTabSz="914400" rtl="0" eaLnBrk="0" fontAlgn="base" latinLnBrk="0" hangingPunct="0">
              <a:lnSpc>
                <a:spcPct val="100000"/>
              </a:lnSpc>
              <a:spcBef>
                <a:spcPct val="0"/>
              </a:spcBef>
              <a:spcAft>
                <a:spcPct val="0"/>
              </a:spcAft>
              <a:buClrTx/>
              <a:buSzTx/>
              <a:buFontTx/>
              <a:buNone/>
              <a:tabLst/>
            </a:pPr>
            <a:r>
              <a:rPr kumimoji="0" lang="fr-FR" sz="16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Il n’y a pas  d’appel d</a:t>
            </a:r>
            <a:r>
              <a:rPr lang="fr-FR" sz="1600" dirty="0">
                <a:latin typeface="Times New Roman" pitchFamily="18" charset="0"/>
                <a:ea typeface="Times New Roman" pitchFamily="18" charset="0"/>
                <a:cs typeface="Times New Roman" pitchFamily="18" charset="0"/>
              </a:rPr>
              <a:t>e </a:t>
            </a:r>
            <a:r>
              <a:rPr kumimoji="0" lang="fr-FR" sz="1600" b="1"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constructeur de recopie</a:t>
            </a:r>
            <a:r>
              <a:rPr kumimoji="0" lang="fr-FR" sz="16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précédé de la création d’un objet </a:t>
            </a:r>
            <a:r>
              <a:rPr kumimoji="0" lang="fr-FR" sz="1600" b="1"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temporaire. </a:t>
            </a:r>
          </a:p>
          <a:p>
            <a:pPr marL="0" marR="0" lvl="0" algn="just" defTabSz="914400" rtl="0" eaLnBrk="0" fontAlgn="base" latinLnBrk="0" hangingPunct="0">
              <a:lnSpc>
                <a:spcPct val="100000"/>
              </a:lnSpc>
              <a:spcBef>
                <a:spcPct val="0"/>
              </a:spcBef>
              <a:spcAft>
                <a:spcPct val="0"/>
              </a:spcAft>
              <a:buClrTx/>
              <a:buSzTx/>
              <a:buFontTx/>
              <a:buNone/>
              <a:tabLst/>
            </a:pPr>
            <a:r>
              <a:rPr kumimoji="0" lang="fr-FR" sz="16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La déclaration précédente est équivalente à </a:t>
            </a:r>
            <a:r>
              <a:rPr kumimoji="0" lang="fr-FR" sz="16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point a( 1.5, 4.3 );</a:t>
            </a:r>
            <a:endParaRPr kumimoji="0" lang="fr-FR" sz="1600" b="1" i="0" u="none" strike="noStrike" cap="none" normalizeH="0" baseline="0" dirty="0">
              <a:ln>
                <a:noFill/>
              </a:ln>
              <a:solidFill>
                <a:schemeClr val="tx1"/>
              </a:solidFill>
              <a:effectLst/>
              <a:latin typeface="Times New Roman" pitchFamily="18" charset="0"/>
              <a:cs typeface="Times New Roman" pitchFamily="18" charset="0"/>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6E8258A7-CA86-481B-9088-7761BD1AC277}" type="slidenum">
              <a:rPr lang="fr-FR" smtClean="0"/>
              <a:pPr/>
              <a:t>66</a:t>
            </a:fld>
            <a:endParaRPr lang="fr-FR"/>
          </a:p>
        </p:txBody>
      </p:sp>
      <p:sp>
        <p:nvSpPr>
          <p:cNvPr id="3" name="Rectangle 2"/>
          <p:cNvSpPr/>
          <p:nvPr/>
        </p:nvSpPr>
        <p:spPr>
          <a:xfrm>
            <a:off x="107504" y="41186"/>
            <a:ext cx="8929718" cy="6772190"/>
          </a:xfrm>
          <a:prstGeom prst="rect">
            <a:avLst/>
          </a:prstGeom>
        </p:spPr>
        <p:txBody>
          <a:bodyPr wrap="square">
            <a:spAutoFit/>
          </a:bodyPr>
          <a:lstStyle/>
          <a:p>
            <a:pPr lvl="0" algn="just" eaLnBrk="0" fontAlgn="base" hangingPunct="0">
              <a:spcBef>
                <a:spcPct val="0"/>
              </a:spcBef>
              <a:spcAft>
                <a:spcPct val="0"/>
              </a:spcAft>
            </a:pPr>
            <a:r>
              <a:rPr lang="fr-FR" sz="1600" u="sng" dirty="0">
                <a:latin typeface="Times New Roman" pitchFamily="18" charset="0"/>
                <a:ea typeface="Times New Roman" pitchFamily="18" charset="0"/>
                <a:cs typeface="Times New Roman" pitchFamily="18" charset="0"/>
              </a:rPr>
              <a:t>Exemple d’utilisation du constructeur de recopie</a:t>
            </a:r>
            <a:r>
              <a:rPr lang="fr-FR" sz="1600" dirty="0">
                <a:latin typeface="Times New Roman" pitchFamily="18" charset="0"/>
                <a:ea typeface="Times New Roman" pitchFamily="18" charset="0"/>
                <a:cs typeface="Times New Roman" pitchFamily="18" charset="0"/>
              </a:rPr>
              <a:t> : objet </a:t>
            </a:r>
            <a:r>
              <a:rPr lang="fr-FR" sz="1600" b="1" dirty="0">
                <a:latin typeface="Times New Roman" pitchFamily="18" charset="0"/>
                <a:ea typeface="Times New Roman" pitchFamily="18" charset="0"/>
                <a:cs typeface="Times New Roman" pitchFamily="18" charset="0"/>
              </a:rPr>
              <a:t>transmis par valeur.  </a:t>
            </a:r>
          </a:p>
          <a:p>
            <a:pPr lvl="0" algn="just" eaLnBrk="0" fontAlgn="base" hangingPunct="0">
              <a:spcBef>
                <a:spcPct val="0"/>
              </a:spcBef>
              <a:spcAft>
                <a:spcPct val="0"/>
              </a:spcAft>
            </a:pPr>
            <a:r>
              <a:rPr lang="fr-FR" sz="1600" dirty="0">
                <a:latin typeface="Times New Roman" pitchFamily="18" charset="0"/>
                <a:ea typeface="Times New Roman" pitchFamily="18" charset="0"/>
                <a:cs typeface="Times New Roman" pitchFamily="18" charset="0"/>
              </a:rPr>
              <a:t>Une classe </a:t>
            </a:r>
            <a:r>
              <a:rPr lang="fr-FR" sz="1600" b="1" dirty="0" err="1">
                <a:latin typeface="Times New Roman" pitchFamily="18" charset="0"/>
                <a:ea typeface="Times New Roman" pitchFamily="18" charset="0"/>
                <a:cs typeface="Times New Roman" pitchFamily="18" charset="0"/>
              </a:rPr>
              <a:t>vect</a:t>
            </a:r>
            <a:r>
              <a:rPr lang="fr-FR" sz="1600" b="1" dirty="0">
                <a:latin typeface="Times New Roman" pitchFamily="18" charset="0"/>
                <a:ea typeface="Times New Roman" pitchFamily="18" charset="0"/>
                <a:cs typeface="Times New Roman" pitchFamily="18" charset="0"/>
              </a:rPr>
              <a:t> </a:t>
            </a:r>
            <a:r>
              <a:rPr lang="fr-FR" sz="1600" dirty="0">
                <a:latin typeface="Times New Roman" pitchFamily="18" charset="0"/>
                <a:ea typeface="Times New Roman" pitchFamily="18" charset="0"/>
                <a:cs typeface="Times New Roman" pitchFamily="18" charset="0"/>
              </a:rPr>
              <a:t>permet de gérer de tableaux d’entiers de taille variable. L’utilisateur de cette classe déclare un tableau sous la forme : </a:t>
            </a:r>
            <a:r>
              <a:rPr lang="fr-FR" sz="1600" b="1" dirty="0" err="1">
                <a:latin typeface="Times New Roman" pitchFamily="18" charset="0"/>
                <a:ea typeface="Times New Roman" pitchFamily="18" charset="0"/>
                <a:cs typeface="Times New Roman" pitchFamily="18" charset="0"/>
              </a:rPr>
              <a:t>vect</a:t>
            </a:r>
            <a:r>
              <a:rPr lang="fr-FR" sz="1600" b="1" dirty="0">
                <a:latin typeface="Times New Roman" pitchFamily="18" charset="0"/>
                <a:ea typeface="Times New Roman" pitchFamily="18" charset="0"/>
                <a:cs typeface="Times New Roman" pitchFamily="18" charset="0"/>
              </a:rPr>
              <a:t> t(</a:t>
            </a:r>
            <a:r>
              <a:rPr lang="fr-FR" sz="1600" b="1" dirty="0" err="1">
                <a:latin typeface="Times New Roman" pitchFamily="18" charset="0"/>
                <a:ea typeface="Times New Roman" pitchFamily="18" charset="0"/>
                <a:cs typeface="Times New Roman" pitchFamily="18" charset="0"/>
              </a:rPr>
              <a:t>dim</a:t>
            </a:r>
            <a:r>
              <a:rPr lang="fr-FR" sz="1600" b="1" dirty="0">
                <a:latin typeface="Times New Roman" pitchFamily="18" charset="0"/>
                <a:ea typeface="Times New Roman" pitchFamily="18" charset="0"/>
                <a:cs typeface="Times New Roman" pitchFamily="18" charset="0"/>
              </a:rPr>
              <a:t>); //</a:t>
            </a:r>
            <a:r>
              <a:rPr lang="fr-FR" sz="1600" b="1" dirty="0" err="1">
                <a:latin typeface="Times New Roman" pitchFamily="18" charset="0"/>
                <a:ea typeface="Times New Roman" pitchFamily="18" charset="0"/>
                <a:cs typeface="Times New Roman" pitchFamily="18" charset="0"/>
              </a:rPr>
              <a:t>dim</a:t>
            </a:r>
            <a:r>
              <a:rPr lang="fr-FR" sz="1600" dirty="0">
                <a:latin typeface="Times New Roman" pitchFamily="18" charset="0"/>
                <a:ea typeface="Times New Roman" pitchFamily="18" charset="0"/>
                <a:cs typeface="Times New Roman" pitchFamily="18" charset="0"/>
              </a:rPr>
              <a:t> est une expression entière représentant sa taille.</a:t>
            </a:r>
            <a:endParaRPr lang="fr-FR" sz="1600" dirty="0">
              <a:latin typeface="Times New Roman" pitchFamily="18" charset="0"/>
              <a:cs typeface="Times New Roman" pitchFamily="18" charset="0"/>
            </a:endParaRPr>
          </a:p>
          <a:p>
            <a:pPr lvl="0" algn="just" eaLnBrk="0" fontAlgn="base" hangingPunct="0">
              <a:spcBef>
                <a:spcPct val="0"/>
              </a:spcBef>
              <a:spcAft>
                <a:spcPct val="0"/>
              </a:spcAft>
            </a:pPr>
            <a:r>
              <a:rPr lang="fr-FR" sz="1600" dirty="0">
                <a:latin typeface="Times New Roman" pitchFamily="18" charset="0"/>
                <a:ea typeface="Times New Roman" pitchFamily="18" charset="0"/>
                <a:cs typeface="Times New Roman" pitchFamily="18" charset="0"/>
              </a:rPr>
              <a:t>La classe </a:t>
            </a:r>
            <a:r>
              <a:rPr lang="fr-FR" sz="1600" b="1" dirty="0" err="1">
                <a:latin typeface="Times New Roman" pitchFamily="18" charset="0"/>
                <a:ea typeface="Times New Roman" pitchFamily="18" charset="0"/>
                <a:cs typeface="Times New Roman" pitchFamily="18" charset="0"/>
              </a:rPr>
              <a:t>vect</a:t>
            </a:r>
            <a:r>
              <a:rPr lang="fr-FR" sz="1600" i="1" dirty="0">
                <a:latin typeface="Times New Roman" pitchFamily="18" charset="0"/>
                <a:ea typeface="Times New Roman" pitchFamily="18" charset="0"/>
                <a:cs typeface="Times New Roman" pitchFamily="18" charset="0"/>
              </a:rPr>
              <a:t> </a:t>
            </a:r>
            <a:r>
              <a:rPr lang="fr-FR" sz="1600" dirty="0">
                <a:latin typeface="Times New Roman" pitchFamily="18" charset="0"/>
                <a:ea typeface="Times New Roman" pitchFamily="18" charset="0"/>
                <a:cs typeface="Times New Roman" pitchFamily="18" charset="0"/>
              </a:rPr>
              <a:t>a</a:t>
            </a:r>
            <a:r>
              <a:rPr lang="fr-FR" sz="1600" i="1" dirty="0">
                <a:latin typeface="Times New Roman" pitchFamily="18" charset="0"/>
                <a:ea typeface="Times New Roman" pitchFamily="18" charset="0"/>
                <a:cs typeface="Times New Roman" pitchFamily="18" charset="0"/>
              </a:rPr>
              <a:t> </a:t>
            </a:r>
            <a:r>
              <a:rPr lang="fr-FR" sz="1600" dirty="0">
                <a:latin typeface="Times New Roman" pitchFamily="18" charset="0"/>
                <a:ea typeface="Times New Roman" pitchFamily="18" charset="0"/>
                <a:cs typeface="Times New Roman" pitchFamily="18" charset="0"/>
              </a:rPr>
              <a:t>: </a:t>
            </a:r>
          </a:p>
          <a:p>
            <a:pPr lvl="0" algn="just" eaLnBrk="0" fontAlgn="base" hangingPunct="0">
              <a:spcBef>
                <a:spcPct val="0"/>
              </a:spcBef>
              <a:spcAft>
                <a:spcPct val="0"/>
              </a:spcAft>
            </a:pPr>
            <a:r>
              <a:rPr lang="fr-FR" sz="1600" dirty="0">
                <a:latin typeface="Times New Roman" pitchFamily="18" charset="0"/>
                <a:ea typeface="Times New Roman" pitchFamily="18" charset="0"/>
                <a:cs typeface="Times New Roman" pitchFamily="18" charset="0"/>
              </a:rPr>
              <a:t>- en membre donné, la taille du tableau et un pointeur sur ses éléments lesquels verront leurs emplacements alloués dynamiquement, </a:t>
            </a:r>
          </a:p>
          <a:p>
            <a:pPr lvl="0" algn="just" eaLnBrk="0" fontAlgn="base" hangingPunct="0">
              <a:spcBef>
                <a:spcPct val="0"/>
              </a:spcBef>
              <a:spcAft>
                <a:spcPct val="0"/>
              </a:spcAft>
              <a:buFontTx/>
              <a:buChar char="-"/>
            </a:pPr>
            <a:r>
              <a:rPr lang="fr-FR" sz="1600" dirty="0">
                <a:latin typeface="Times New Roman" pitchFamily="18" charset="0"/>
                <a:cs typeface="Times New Roman" pitchFamily="18" charset="0"/>
              </a:rPr>
              <a:t> un constructeur recevant un argument entier chargé de cette allocation dynamique,</a:t>
            </a:r>
          </a:p>
          <a:p>
            <a:pPr hangingPunct="0"/>
            <a:r>
              <a:rPr lang="fr-FR" sz="1600" dirty="0">
                <a:latin typeface="Times New Roman" pitchFamily="18" charset="0"/>
                <a:cs typeface="Times New Roman" pitchFamily="18" charset="0"/>
              </a:rPr>
              <a:t>- un destructeur libérant l’emplacement alloué par le constructeur.</a:t>
            </a:r>
            <a:endParaRPr lang="fr-FR" sz="1600" i="1" u="sng" dirty="0">
              <a:latin typeface="Times New Roman" pitchFamily="18" charset="0"/>
              <a:cs typeface="Times New Roman" pitchFamily="18" charset="0"/>
            </a:endParaRPr>
          </a:p>
          <a:p>
            <a:pPr marL="342900" indent="-342900" hangingPunct="0">
              <a:buAutoNum type="alphaLcParenR"/>
            </a:pPr>
            <a:r>
              <a:rPr lang="fr-FR" sz="1600" u="sng" dirty="0">
                <a:latin typeface="Times New Roman" pitchFamily="18" charset="0"/>
                <a:cs typeface="Times New Roman" pitchFamily="18" charset="0"/>
              </a:rPr>
              <a:t>Emploi d’un constructeur de recopie par défaut</a:t>
            </a:r>
            <a:r>
              <a:rPr lang="fr-FR" sz="1600" dirty="0">
                <a:latin typeface="Times New Roman" pitchFamily="18" charset="0"/>
                <a:cs typeface="Times New Roman" pitchFamily="18" charset="0"/>
              </a:rPr>
              <a:t> </a:t>
            </a:r>
          </a:p>
          <a:p>
            <a:pPr hangingPunct="0"/>
            <a:r>
              <a:rPr lang="en-GB" sz="1600" dirty="0" err="1">
                <a:latin typeface="Times New Roman" pitchFamily="18" charset="0"/>
                <a:cs typeface="Times New Roman" pitchFamily="18" charset="0"/>
              </a:rPr>
              <a:t>Utiliser</a:t>
            </a:r>
            <a:r>
              <a:rPr lang="en-GB" sz="1600" dirty="0">
                <a:latin typeface="Times New Roman" pitchFamily="18" charset="0"/>
                <a:cs typeface="Times New Roman" pitchFamily="18" charset="0"/>
              </a:rPr>
              <a:t> la </a:t>
            </a:r>
            <a:r>
              <a:rPr lang="en-GB" sz="1600" dirty="0" err="1">
                <a:latin typeface="Times New Roman" pitchFamily="18" charset="0"/>
                <a:cs typeface="Times New Roman" pitchFamily="18" charset="0"/>
              </a:rPr>
              <a:t>classe</a:t>
            </a:r>
            <a:r>
              <a:rPr lang="en-GB" sz="1600" dirty="0">
                <a:latin typeface="Times New Roman" pitchFamily="18" charset="0"/>
                <a:cs typeface="Times New Roman" pitchFamily="18" charset="0"/>
              </a:rPr>
              <a:t> </a:t>
            </a:r>
            <a:r>
              <a:rPr lang="en-GB" sz="1600" b="1" dirty="0" err="1">
                <a:latin typeface="Times New Roman" pitchFamily="18" charset="0"/>
                <a:cs typeface="Times New Roman" pitchFamily="18" charset="0"/>
              </a:rPr>
              <a:t>vect</a:t>
            </a:r>
            <a:r>
              <a:rPr lang="en-GB" sz="1600" dirty="0">
                <a:latin typeface="Times New Roman" pitchFamily="18" charset="0"/>
                <a:cs typeface="Times New Roman" pitchFamily="18" charset="0"/>
              </a:rPr>
              <a:t> avec des messages pour </a:t>
            </a:r>
            <a:r>
              <a:rPr lang="en-GB" sz="1600" dirty="0" err="1">
                <a:latin typeface="Times New Roman" pitchFamily="18" charset="0"/>
                <a:cs typeface="Times New Roman" pitchFamily="18" charset="0"/>
              </a:rPr>
              <a:t>suivre</a:t>
            </a:r>
            <a:r>
              <a:rPr lang="en-GB" sz="1600" dirty="0">
                <a:latin typeface="Times New Roman" pitchFamily="18" charset="0"/>
                <a:cs typeface="Times New Roman" pitchFamily="18" charset="0"/>
              </a:rPr>
              <a:t> à la trace les </a:t>
            </a:r>
            <a:r>
              <a:rPr lang="en-GB" sz="1600" dirty="0" err="1">
                <a:latin typeface="Times New Roman" pitchFamily="18" charset="0"/>
                <a:cs typeface="Times New Roman" pitchFamily="18" charset="0"/>
              </a:rPr>
              <a:t>constructeurs</a:t>
            </a:r>
            <a:r>
              <a:rPr lang="en-GB" sz="1600" dirty="0">
                <a:latin typeface="Times New Roman" pitchFamily="18" charset="0"/>
                <a:cs typeface="Times New Roman" pitchFamily="18" charset="0"/>
              </a:rPr>
              <a:t> et </a:t>
            </a:r>
            <a:r>
              <a:rPr lang="en-GB" sz="1600" dirty="0" err="1">
                <a:latin typeface="Times New Roman" pitchFamily="18" charset="0"/>
                <a:cs typeface="Times New Roman" pitchFamily="18" charset="0"/>
              </a:rPr>
              <a:t>destructeurs</a:t>
            </a:r>
            <a:r>
              <a:rPr lang="en-GB" sz="1600" dirty="0">
                <a:latin typeface="Times New Roman" pitchFamily="18" charset="0"/>
                <a:cs typeface="Times New Roman" pitchFamily="18" charset="0"/>
              </a:rPr>
              <a:t> </a:t>
            </a:r>
            <a:r>
              <a:rPr lang="en-GB" sz="1600" dirty="0" err="1">
                <a:latin typeface="Times New Roman" pitchFamily="18" charset="0"/>
                <a:cs typeface="Times New Roman" pitchFamily="18" charset="0"/>
              </a:rPr>
              <a:t>d’objets</a:t>
            </a:r>
            <a:r>
              <a:rPr lang="en-GB" sz="1600" dirty="0">
                <a:latin typeface="Times New Roman" pitchFamily="18" charset="0"/>
                <a:cs typeface="Times New Roman" pitchFamily="18" charset="0"/>
              </a:rPr>
              <a:t>. </a:t>
            </a:r>
            <a:r>
              <a:rPr lang="en-GB" sz="1600" dirty="0" err="1">
                <a:latin typeface="Times New Roman" pitchFamily="18" charset="0"/>
                <a:cs typeface="Times New Roman" pitchFamily="18" charset="0"/>
              </a:rPr>
              <a:t>Transmettons</a:t>
            </a:r>
            <a:r>
              <a:rPr lang="en-GB" sz="1600" dirty="0">
                <a:latin typeface="Times New Roman" pitchFamily="18" charset="0"/>
                <a:cs typeface="Times New Roman" pitchFamily="18" charset="0"/>
              </a:rPr>
              <a:t> par </a:t>
            </a:r>
            <a:r>
              <a:rPr lang="en-GB" sz="1600" dirty="0" err="1">
                <a:latin typeface="Times New Roman" pitchFamily="18" charset="0"/>
                <a:cs typeface="Times New Roman" pitchFamily="18" charset="0"/>
              </a:rPr>
              <a:t>valeur</a:t>
            </a:r>
            <a:r>
              <a:rPr lang="en-GB" sz="1600" dirty="0">
                <a:latin typeface="Times New Roman" pitchFamily="18" charset="0"/>
                <a:cs typeface="Times New Roman" pitchFamily="18" charset="0"/>
              </a:rPr>
              <a:t> un objet de type </a:t>
            </a:r>
            <a:r>
              <a:rPr lang="en-GB" sz="1600" b="1" dirty="0" err="1">
                <a:latin typeface="Times New Roman" pitchFamily="18" charset="0"/>
                <a:cs typeface="Times New Roman" pitchFamily="18" charset="0"/>
              </a:rPr>
              <a:t>vect</a:t>
            </a:r>
            <a:r>
              <a:rPr lang="en-GB" sz="1600" dirty="0">
                <a:latin typeface="Times New Roman" pitchFamily="18" charset="0"/>
                <a:cs typeface="Times New Roman" pitchFamily="18" charset="0"/>
              </a:rPr>
              <a:t> à </a:t>
            </a:r>
            <a:r>
              <a:rPr lang="en-GB" sz="1600" dirty="0" err="1">
                <a:latin typeface="Times New Roman" pitchFamily="18" charset="0"/>
                <a:cs typeface="Times New Roman" pitchFamily="18" charset="0"/>
              </a:rPr>
              <a:t>une</a:t>
            </a:r>
            <a:r>
              <a:rPr lang="en-GB" sz="1600" dirty="0">
                <a:latin typeface="Times New Roman" pitchFamily="18" charset="0"/>
                <a:cs typeface="Times New Roman" pitchFamily="18" charset="0"/>
              </a:rPr>
              <a:t> </a:t>
            </a:r>
            <a:r>
              <a:rPr lang="en-GB" sz="1600" dirty="0" err="1">
                <a:latin typeface="Times New Roman" pitchFamily="18" charset="0"/>
                <a:cs typeface="Times New Roman" pitchFamily="18" charset="0"/>
              </a:rPr>
              <a:t>fonction</a:t>
            </a:r>
            <a:r>
              <a:rPr lang="en-GB" sz="1600" dirty="0">
                <a:latin typeface="Times New Roman" pitchFamily="18" charset="0"/>
                <a:cs typeface="Times New Roman" pitchFamily="18" charset="0"/>
              </a:rPr>
              <a:t> </a:t>
            </a:r>
            <a:r>
              <a:rPr lang="en-GB" sz="1600" dirty="0" err="1">
                <a:latin typeface="Times New Roman" pitchFamily="18" charset="0"/>
                <a:cs typeface="Times New Roman" pitchFamily="18" charset="0"/>
              </a:rPr>
              <a:t>affichant</a:t>
            </a:r>
            <a:r>
              <a:rPr lang="en-GB" sz="1600" dirty="0">
                <a:latin typeface="Times New Roman" pitchFamily="18" charset="0"/>
                <a:cs typeface="Times New Roman" pitchFamily="18" charset="0"/>
              </a:rPr>
              <a:t> un message </a:t>
            </a:r>
            <a:r>
              <a:rPr lang="en-GB" sz="1600" dirty="0" err="1">
                <a:latin typeface="Times New Roman" pitchFamily="18" charset="0"/>
                <a:cs typeface="Times New Roman" pitchFamily="18" charset="0"/>
              </a:rPr>
              <a:t>indiquant</a:t>
            </a:r>
            <a:r>
              <a:rPr lang="en-GB" sz="1600" dirty="0">
                <a:latin typeface="Times New Roman" pitchFamily="18" charset="0"/>
                <a:cs typeface="Times New Roman" pitchFamily="18" charset="0"/>
              </a:rPr>
              <a:t> son </a:t>
            </a:r>
            <a:r>
              <a:rPr lang="en-GB" sz="1600" dirty="0" err="1">
                <a:latin typeface="Times New Roman" pitchFamily="18" charset="0"/>
                <a:cs typeface="Times New Roman" pitchFamily="18" charset="0"/>
              </a:rPr>
              <a:t>appel</a:t>
            </a:r>
            <a:r>
              <a:rPr lang="en-GB" sz="1600" dirty="0">
                <a:latin typeface="Times New Roman" pitchFamily="18" charset="0"/>
                <a:cs typeface="Times New Roman" pitchFamily="18" charset="0"/>
              </a:rPr>
              <a:t>.   </a:t>
            </a:r>
          </a:p>
          <a:p>
            <a:pPr hangingPunct="0"/>
            <a:r>
              <a:rPr lang="en-GB" sz="1600" b="1" dirty="0">
                <a:latin typeface="Times New Roman" pitchFamily="18" charset="0"/>
                <a:cs typeface="Times New Roman" pitchFamily="18" charset="0"/>
              </a:rPr>
              <a:t>#include&lt;</a:t>
            </a:r>
            <a:r>
              <a:rPr lang="en-GB" sz="1600" b="1" dirty="0" err="1">
                <a:latin typeface="Times New Roman" pitchFamily="18" charset="0"/>
                <a:cs typeface="Times New Roman" pitchFamily="18" charset="0"/>
              </a:rPr>
              <a:t>iostream</a:t>
            </a:r>
            <a:r>
              <a:rPr lang="en-GB" sz="1600" b="1" dirty="0">
                <a:latin typeface="Times New Roman" pitchFamily="18" charset="0"/>
                <a:cs typeface="Times New Roman" pitchFamily="18" charset="0"/>
              </a:rPr>
              <a:t>&gt;</a:t>
            </a:r>
          </a:p>
          <a:p>
            <a:pPr hangingPunct="0"/>
            <a:r>
              <a:rPr lang="en-GB" sz="1600" b="1" dirty="0">
                <a:latin typeface="Times New Roman" pitchFamily="18" charset="0"/>
                <a:cs typeface="Times New Roman" pitchFamily="18" charset="0"/>
              </a:rPr>
              <a:t>using namespace std;</a:t>
            </a:r>
            <a:endParaRPr lang="fr-FR" sz="1600" b="1" dirty="0">
              <a:latin typeface="Times New Roman" pitchFamily="18" charset="0"/>
              <a:cs typeface="Times New Roman" pitchFamily="18" charset="0"/>
            </a:endParaRPr>
          </a:p>
          <a:p>
            <a:pPr hangingPunct="0"/>
            <a:r>
              <a:rPr lang="en-US" sz="1600" b="1" dirty="0">
                <a:latin typeface="Times New Roman" pitchFamily="18" charset="0"/>
                <a:cs typeface="Times New Roman" pitchFamily="18" charset="0"/>
              </a:rPr>
              <a:t>class </a:t>
            </a:r>
            <a:r>
              <a:rPr lang="en-US" sz="1600" b="1" dirty="0" err="1">
                <a:latin typeface="Times New Roman" pitchFamily="18" charset="0"/>
                <a:cs typeface="Times New Roman" pitchFamily="18" charset="0"/>
              </a:rPr>
              <a:t>vect</a:t>
            </a:r>
            <a:endParaRPr lang="fr-FR" sz="1600" b="1" dirty="0">
              <a:latin typeface="Times New Roman" pitchFamily="18" charset="0"/>
              <a:cs typeface="Times New Roman" pitchFamily="18" charset="0"/>
            </a:endParaRPr>
          </a:p>
          <a:p>
            <a:pPr hangingPunct="0"/>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int</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nelem</a:t>
            </a:r>
            <a:r>
              <a:rPr lang="en-US" sz="1600" b="1" dirty="0">
                <a:latin typeface="Times New Roman" pitchFamily="18" charset="0"/>
                <a:cs typeface="Times New Roman" pitchFamily="18" charset="0"/>
              </a:rPr>
              <a:t>; </a:t>
            </a:r>
            <a:r>
              <a:rPr lang="en-GB" sz="1600" b="1" dirty="0">
                <a:latin typeface="Times New Roman" pitchFamily="18" charset="0"/>
                <a:cs typeface="Times New Roman" pitchFamily="18" charset="0"/>
              </a:rPr>
              <a:t>double *</a:t>
            </a:r>
            <a:r>
              <a:rPr lang="en-GB" sz="1600" b="1" dirty="0" err="1">
                <a:latin typeface="Times New Roman" pitchFamily="18" charset="0"/>
                <a:cs typeface="Times New Roman" pitchFamily="18" charset="0"/>
              </a:rPr>
              <a:t>adr</a:t>
            </a:r>
            <a:r>
              <a:rPr lang="en-GB" sz="1600" b="1" dirty="0">
                <a:latin typeface="Times New Roman" pitchFamily="18" charset="0"/>
                <a:cs typeface="Times New Roman" pitchFamily="18" charset="0"/>
              </a:rPr>
              <a:t>;</a:t>
            </a:r>
            <a:endParaRPr lang="fr-FR" sz="1600" b="1" dirty="0">
              <a:latin typeface="Times New Roman" pitchFamily="18" charset="0"/>
              <a:cs typeface="Times New Roman" pitchFamily="18" charset="0"/>
            </a:endParaRPr>
          </a:p>
          <a:p>
            <a:pPr hangingPunct="0"/>
            <a:r>
              <a:rPr lang="en-GB" sz="1600" b="1" dirty="0">
                <a:latin typeface="Times New Roman" pitchFamily="18" charset="0"/>
                <a:cs typeface="Times New Roman" pitchFamily="18" charset="0"/>
              </a:rPr>
              <a:t>    </a:t>
            </a:r>
            <a:r>
              <a:rPr lang="en-GB" sz="1600" b="1" dirty="0" err="1">
                <a:latin typeface="Times New Roman" pitchFamily="18" charset="0"/>
                <a:cs typeface="Times New Roman" pitchFamily="18" charset="0"/>
              </a:rPr>
              <a:t>public:vect</a:t>
            </a:r>
            <a:r>
              <a:rPr lang="en-GB" sz="1600" b="1" dirty="0">
                <a:latin typeface="Times New Roman" pitchFamily="18" charset="0"/>
                <a:cs typeface="Times New Roman" pitchFamily="18" charset="0"/>
              </a:rPr>
              <a:t>(</a:t>
            </a:r>
            <a:r>
              <a:rPr lang="en-GB" sz="1600" b="1" dirty="0" err="1">
                <a:latin typeface="Times New Roman" pitchFamily="18" charset="0"/>
                <a:cs typeface="Times New Roman" pitchFamily="18" charset="0"/>
              </a:rPr>
              <a:t>int</a:t>
            </a:r>
            <a:r>
              <a:rPr lang="en-GB" sz="1600" b="1" dirty="0">
                <a:latin typeface="Times New Roman" pitchFamily="18" charset="0"/>
                <a:cs typeface="Times New Roman" pitchFamily="18" charset="0"/>
              </a:rPr>
              <a:t> n){  </a:t>
            </a:r>
            <a:r>
              <a:rPr lang="en-GB" sz="1600" b="1" dirty="0" err="1">
                <a:latin typeface="Times New Roman" pitchFamily="18" charset="0"/>
                <a:cs typeface="Times New Roman" pitchFamily="18" charset="0"/>
              </a:rPr>
              <a:t>adr</a:t>
            </a:r>
            <a:r>
              <a:rPr lang="en-GB" sz="1600" b="1" dirty="0">
                <a:latin typeface="Times New Roman" pitchFamily="18" charset="0"/>
                <a:cs typeface="Times New Roman" pitchFamily="18" charset="0"/>
              </a:rPr>
              <a:t>=new double[</a:t>
            </a:r>
            <a:r>
              <a:rPr lang="en-GB" sz="1600" b="1" dirty="0" err="1">
                <a:latin typeface="Times New Roman" pitchFamily="18" charset="0"/>
                <a:cs typeface="Times New Roman" pitchFamily="18" charset="0"/>
              </a:rPr>
              <a:t>nelem</a:t>
            </a:r>
            <a:r>
              <a:rPr lang="en-GB" sz="1600" b="1" dirty="0">
                <a:latin typeface="Times New Roman" pitchFamily="18" charset="0"/>
                <a:cs typeface="Times New Roman" pitchFamily="18" charset="0"/>
              </a:rPr>
              <a:t>=n];</a:t>
            </a:r>
            <a:endParaRPr lang="fr-FR" sz="1600" b="1" dirty="0">
              <a:latin typeface="Times New Roman" pitchFamily="18" charset="0"/>
              <a:cs typeface="Times New Roman" pitchFamily="18" charset="0"/>
            </a:endParaRPr>
          </a:p>
          <a:p>
            <a:pPr hangingPunct="0"/>
            <a:r>
              <a:rPr lang="en-GB" sz="1600" b="1" dirty="0">
                <a:latin typeface="Times New Roman" pitchFamily="18" charset="0"/>
                <a:cs typeface="Times New Roman" pitchFamily="18" charset="0"/>
              </a:rPr>
              <a:t>                </a:t>
            </a:r>
            <a:r>
              <a:rPr lang="fr-FR" sz="1600" b="1" dirty="0">
                <a:latin typeface="Times New Roman" pitchFamily="18" charset="0"/>
                <a:cs typeface="Times New Roman" pitchFamily="18" charset="0"/>
              </a:rPr>
              <a:t>cout&lt;&lt;″++constructeur </a:t>
            </a:r>
            <a:r>
              <a:rPr lang="fr-FR" sz="1600" b="1" dirty="0" err="1">
                <a:latin typeface="Times New Roman" pitchFamily="18" charset="0"/>
                <a:cs typeface="Times New Roman" pitchFamily="18" charset="0"/>
              </a:rPr>
              <a:t>usuel–adresse</a:t>
            </a:r>
            <a:r>
              <a:rPr lang="fr-FR" sz="1600" b="1" dirty="0">
                <a:latin typeface="Times New Roman" pitchFamily="18" charset="0"/>
                <a:cs typeface="Times New Roman" pitchFamily="18" charset="0"/>
              </a:rPr>
              <a:t> objet : ″&lt;&lt;</a:t>
            </a:r>
            <a:r>
              <a:rPr lang="fr-FR" sz="1600" b="1" dirty="0" err="1">
                <a:latin typeface="Times New Roman" pitchFamily="18" charset="0"/>
                <a:cs typeface="Times New Roman" pitchFamily="18" charset="0"/>
              </a:rPr>
              <a:t>this</a:t>
            </a:r>
            <a:r>
              <a:rPr lang="fr-FR" sz="1600" b="1" dirty="0">
                <a:latin typeface="Times New Roman" pitchFamily="18" charset="0"/>
                <a:cs typeface="Times New Roman" pitchFamily="18" charset="0"/>
              </a:rPr>
              <a:t>&lt;&lt;″-adresse vecteur : ″&lt;&lt;</a:t>
            </a:r>
            <a:r>
              <a:rPr lang="fr-FR" sz="1600" b="1" dirty="0" err="1">
                <a:latin typeface="Times New Roman" pitchFamily="18" charset="0"/>
                <a:cs typeface="Times New Roman" pitchFamily="18" charset="0"/>
              </a:rPr>
              <a:t>adr</a:t>
            </a:r>
            <a:r>
              <a:rPr lang="fr-FR" sz="1600" b="1" dirty="0">
                <a:latin typeface="Times New Roman" pitchFamily="18" charset="0"/>
                <a:cs typeface="Times New Roman" pitchFamily="18" charset="0"/>
              </a:rPr>
              <a:t>&lt;&lt;</a:t>
            </a:r>
            <a:r>
              <a:rPr lang="fr-FR" sz="1600" b="1" dirty="0" err="1">
                <a:latin typeface="Times New Roman" pitchFamily="18" charset="0"/>
                <a:cs typeface="Times New Roman" pitchFamily="18" charset="0"/>
              </a:rPr>
              <a:t>endl</a:t>
            </a:r>
            <a:r>
              <a:rPr lang="fr-FR" sz="1600" b="1" dirty="0">
                <a:latin typeface="Times New Roman" pitchFamily="18" charset="0"/>
                <a:cs typeface="Times New Roman" pitchFamily="18" charset="0"/>
              </a:rPr>
              <a:t>;</a:t>
            </a:r>
          </a:p>
          <a:p>
            <a:pPr hangingPunct="0"/>
            <a:r>
              <a:rPr lang="fr-FR" sz="1600" b="1" dirty="0">
                <a:latin typeface="Times New Roman" pitchFamily="18" charset="0"/>
                <a:cs typeface="Times New Roman" pitchFamily="18" charset="0"/>
              </a:rPr>
              <a:t>                }</a:t>
            </a:r>
          </a:p>
          <a:p>
            <a:pPr hangingPunct="0"/>
            <a:r>
              <a:rPr lang="fr-FR" sz="1600" b="1" dirty="0">
                <a:latin typeface="Times New Roman" pitchFamily="18" charset="0"/>
                <a:cs typeface="Times New Roman" pitchFamily="18" charset="0"/>
              </a:rPr>
              <a:t>        ~</a:t>
            </a:r>
            <a:r>
              <a:rPr lang="fr-FR" sz="1600" b="1" dirty="0" err="1">
                <a:latin typeface="Times New Roman" pitchFamily="18" charset="0"/>
                <a:cs typeface="Times New Roman" pitchFamily="18" charset="0"/>
              </a:rPr>
              <a:t>vect</a:t>
            </a:r>
            <a:r>
              <a:rPr lang="fr-FR" sz="1600" b="1" dirty="0">
                <a:latin typeface="Times New Roman" pitchFamily="18" charset="0"/>
                <a:cs typeface="Times New Roman" pitchFamily="18" charset="0"/>
              </a:rPr>
              <a:t>(){cout&lt;&lt;″--destructeur usuel –adresse objet : ″&lt;&lt;</a:t>
            </a:r>
            <a:r>
              <a:rPr lang="fr-FR" sz="1600" b="1" dirty="0" err="1">
                <a:latin typeface="Times New Roman" pitchFamily="18" charset="0"/>
                <a:cs typeface="Times New Roman" pitchFamily="18" charset="0"/>
              </a:rPr>
              <a:t>this</a:t>
            </a:r>
            <a:r>
              <a:rPr lang="fr-FR" sz="1600" b="1" dirty="0">
                <a:latin typeface="Times New Roman" pitchFamily="18" charset="0"/>
                <a:cs typeface="Times New Roman" pitchFamily="18" charset="0"/>
              </a:rPr>
              <a:t>&lt;&lt;″-adresse vecteur:″&lt;&lt;</a:t>
            </a:r>
            <a:r>
              <a:rPr lang="fr-FR" sz="1600" b="1" dirty="0" err="1">
                <a:latin typeface="Times New Roman" pitchFamily="18" charset="0"/>
                <a:cs typeface="Times New Roman" pitchFamily="18" charset="0"/>
              </a:rPr>
              <a:t>adr</a:t>
            </a:r>
            <a:r>
              <a:rPr lang="fr-FR" sz="1600" b="1" dirty="0">
                <a:latin typeface="Times New Roman" pitchFamily="18" charset="0"/>
                <a:cs typeface="Times New Roman" pitchFamily="18" charset="0"/>
              </a:rPr>
              <a:t>&lt;&lt;</a:t>
            </a:r>
            <a:r>
              <a:rPr lang="fr-FR" sz="1600" b="1" dirty="0" err="1">
                <a:latin typeface="Times New Roman" pitchFamily="18" charset="0"/>
                <a:cs typeface="Times New Roman" pitchFamily="18" charset="0"/>
              </a:rPr>
              <a:t>endl</a:t>
            </a:r>
            <a:r>
              <a:rPr lang="fr-FR" sz="1600" b="1" dirty="0">
                <a:latin typeface="Times New Roman" pitchFamily="18" charset="0"/>
                <a:cs typeface="Times New Roman" pitchFamily="18" charset="0"/>
              </a:rPr>
              <a:t>; </a:t>
            </a:r>
          </a:p>
          <a:p>
            <a:pPr hangingPunct="0"/>
            <a:r>
              <a:rPr lang="fr-FR" sz="1600" b="1" dirty="0">
                <a:latin typeface="Times New Roman" pitchFamily="18" charset="0"/>
                <a:cs typeface="Times New Roman" pitchFamily="18" charset="0"/>
              </a:rPr>
              <a:t>                </a:t>
            </a:r>
            <a:r>
              <a:rPr lang="en-GB" sz="1600" b="1" dirty="0">
                <a:latin typeface="Times New Roman" pitchFamily="18" charset="0"/>
                <a:cs typeface="Times New Roman" pitchFamily="18" charset="0"/>
              </a:rPr>
              <a:t>delete </a:t>
            </a:r>
            <a:r>
              <a:rPr lang="en-GB" sz="1600" b="1" dirty="0" err="1">
                <a:latin typeface="Times New Roman" pitchFamily="18" charset="0"/>
                <a:cs typeface="Times New Roman" pitchFamily="18" charset="0"/>
              </a:rPr>
              <a:t>adr</a:t>
            </a:r>
            <a:r>
              <a:rPr lang="en-GB" sz="1600" b="1" dirty="0">
                <a:latin typeface="Times New Roman" pitchFamily="18" charset="0"/>
                <a:cs typeface="Times New Roman" pitchFamily="18" charset="0"/>
              </a:rPr>
              <a:t>;              </a:t>
            </a:r>
          </a:p>
          <a:p>
            <a:pPr hangingPunct="0"/>
            <a:r>
              <a:rPr lang="en-GB" sz="1600" b="1" dirty="0">
                <a:latin typeface="Times New Roman" pitchFamily="18" charset="0"/>
                <a:cs typeface="Times New Roman" pitchFamily="18" charset="0"/>
              </a:rPr>
              <a:t>           }</a:t>
            </a:r>
            <a:endParaRPr lang="fr-FR" sz="1600" b="1" dirty="0">
              <a:latin typeface="Times New Roman" pitchFamily="18" charset="0"/>
              <a:cs typeface="Times New Roman" pitchFamily="18" charset="0"/>
            </a:endParaRPr>
          </a:p>
          <a:p>
            <a:pPr hangingPunct="0"/>
            <a:r>
              <a:rPr lang="en-GB" sz="1600" b="1" dirty="0">
                <a:latin typeface="Times New Roman" pitchFamily="18" charset="0"/>
                <a:cs typeface="Times New Roman" pitchFamily="18" charset="0"/>
              </a:rPr>
              <a:t>} ;</a:t>
            </a:r>
          </a:p>
          <a:p>
            <a:pPr hangingPunct="0"/>
            <a:r>
              <a:rPr lang="en-GB" sz="1600" b="1" dirty="0">
                <a:latin typeface="Times New Roman" pitchFamily="18" charset="0"/>
                <a:cs typeface="Times New Roman" pitchFamily="18" charset="0"/>
              </a:rPr>
              <a:t>void </a:t>
            </a:r>
            <a:r>
              <a:rPr lang="en-GB" sz="1600" b="1" dirty="0" err="1">
                <a:latin typeface="Times New Roman" pitchFamily="18" charset="0"/>
                <a:cs typeface="Times New Roman" pitchFamily="18" charset="0"/>
              </a:rPr>
              <a:t>fct</a:t>
            </a:r>
            <a:r>
              <a:rPr lang="en-GB" sz="1600" b="1" dirty="0">
                <a:latin typeface="Times New Roman" pitchFamily="18" charset="0"/>
                <a:cs typeface="Times New Roman" pitchFamily="18" charset="0"/>
              </a:rPr>
              <a:t> (</a:t>
            </a:r>
            <a:r>
              <a:rPr lang="en-GB" sz="1600" b="1" dirty="0" err="1">
                <a:latin typeface="Times New Roman" pitchFamily="18" charset="0"/>
                <a:cs typeface="Times New Roman" pitchFamily="18" charset="0"/>
              </a:rPr>
              <a:t>vect</a:t>
            </a:r>
            <a:r>
              <a:rPr lang="en-GB" sz="1600" b="1" dirty="0">
                <a:latin typeface="Times New Roman" pitchFamily="18" charset="0"/>
                <a:cs typeface="Times New Roman" pitchFamily="18" charset="0"/>
              </a:rPr>
              <a:t> b){ </a:t>
            </a:r>
            <a:r>
              <a:rPr lang="en-GB" sz="1600" b="1" dirty="0" err="1">
                <a:latin typeface="Times New Roman" pitchFamily="18" charset="0"/>
                <a:cs typeface="Times New Roman" pitchFamily="18" charset="0"/>
              </a:rPr>
              <a:t>cout</a:t>
            </a:r>
            <a:r>
              <a:rPr lang="en-GB" sz="1600" b="1" dirty="0">
                <a:latin typeface="Times New Roman" pitchFamily="18" charset="0"/>
                <a:cs typeface="Times New Roman" pitchFamily="18" charset="0"/>
              </a:rPr>
              <a:t>&lt;&lt;“</a:t>
            </a:r>
            <a:r>
              <a:rPr lang="en-GB" sz="1600" b="1" dirty="0" err="1">
                <a:latin typeface="Times New Roman" pitchFamily="18" charset="0"/>
                <a:cs typeface="Times New Roman" pitchFamily="18" charset="0"/>
              </a:rPr>
              <a:t>Appel</a:t>
            </a:r>
            <a:r>
              <a:rPr lang="en-GB" sz="1600" b="1" dirty="0">
                <a:latin typeface="Times New Roman" pitchFamily="18" charset="0"/>
                <a:cs typeface="Times New Roman" pitchFamily="18" charset="0"/>
              </a:rPr>
              <a:t> de </a:t>
            </a:r>
            <a:r>
              <a:rPr lang="en-GB" sz="1600" b="1" dirty="0" err="1">
                <a:latin typeface="Times New Roman" pitchFamily="18" charset="0"/>
                <a:cs typeface="Times New Roman" pitchFamily="18" charset="0"/>
              </a:rPr>
              <a:t>fct</a:t>
            </a:r>
            <a:r>
              <a:rPr lang="en-GB" sz="1600" b="1" dirty="0">
                <a:latin typeface="Times New Roman" pitchFamily="18" charset="0"/>
                <a:cs typeface="Times New Roman" pitchFamily="18" charset="0"/>
              </a:rPr>
              <a:t>\n”;</a:t>
            </a:r>
          </a:p>
          <a:p>
            <a:pPr hangingPunct="0"/>
            <a:r>
              <a:rPr lang="en-GB" sz="1600" b="1" dirty="0">
                <a:latin typeface="Times New Roman" pitchFamily="18" charset="0"/>
                <a:cs typeface="Times New Roman" pitchFamily="18" charset="0"/>
              </a:rPr>
              <a:t>} </a:t>
            </a:r>
            <a:endParaRPr lang="fr-FR" sz="1600" b="1" dirty="0">
              <a:latin typeface="Times New Roman" pitchFamily="18" charset="0"/>
              <a:cs typeface="Times New Roman" pitchFamily="18" charset="0"/>
            </a:endParaRPr>
          </a:p>
          <a:p>
            <a:pPr hangingPunct="0"/>
            <a:r>
              <a:rPr lang="en-GB" sz="1600" b="1" dirty="0">
                <a:latin typeface="Times New Roman" pitchFamily="18" charset="0"/>
                <a:cs typeface="Times New Roman" pitchFamily="18" charset="0"/>
              </a:rPr>
              <a:t>int main(){ </a:t>
            </a:r>
            <a:r>
              <a:rPr lang="en-GB" sz="1600" b="1" dirty="0" err="1">
                <a:latin typeface="Times New Roman" pitchFamily="18" charset="0"/>
                <a:cs typeface="Times New Roman" pitchFamily="18" charset="0"/>
              </a:rPr>
              <a:t>vect</a:t>
            </a:r>
            <a:r>
              <a:rPr lang="en-GB" sz="1600" b="1" dirty="0">
                <a:latin typeface="Times New Roman" pitchFamily="18" charset="0"/>
                <a:cs typeface="Times New Roman" pitchFamily="18" charset="0"/>
              </a:rPr>
              <a:t> a(5); </a:t>
            </a:r>
          </a:p>
          <a:p>
            <a:pPr hangingPunct="0"/>
            <a:r>
              <a:rPr lang="en-GB" sz="1600" b="1" dirty="0">
                <a:latin typeface="Times New Roman" pitchFamily="18" charset="0"/>
                <a:cs typeface="Times New Roman" pitchFamily="18" charset="0"/>
              </a:rPr>
              <a:t>   </a:t>
            </a:r>
            <a:r>
              <a:rPr lang="en-GB" sz="1600" b="1" dirty="0" err="1">
                <a:latin typeface="Times New Roman" pitchFamily="18" charset="0"/>
                <a:cs typeface="Times New Roman" pitchFamily="18" charset="0"/>
              </a:rPr>
              <a:t>fct</a:t>
            </a:r>
            <a:r>
              <a:rPr lang="en-GB" sz="1600" b="1" dirty="0">
                <a:latin typeface="Times New Roman" pitchFamily="18" charset="0"/>
                <a:cs typeface="Times New Roman" pitchFamily="18" charset="0"/>
              </a:rPr>
              <a:t>(a); return 1;</a:t>
            </a:r>
          </a:p>
          <a:p>
            <a:pPr hangingPunct="0"/>
            <a:r>
              <a:rPr lang="en-GB" sz="1600" b="1" dirty="0">
                <a:latin typeface="Times New Roman" pitchFamily="18" charset="0"/>
                <a:cs typeface="Times New Roman" pitchFamily="18" charset="0"/>
              </a:rPr>
              <a:t>}</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6E8258A7-CA86-481B-9088-7761BD1AC277}" type="slidenum">
              <a:rPr lang="fr-FR" smtClean="0"/>
              <a:pPr/>
              <a:t>67</a:t>
            </a:fld>
            <a:endParaRPr lang="fr-FR"/>
          </a:p>
        </p:txBody>
      </p:sp>
      <p:sp>
        <p:nvSpPr>
          <p:cNvPr id="3" name="Rectangle 2"/>
          <p:cNvSpPr/>
          <p:nvPr/>
        </p:nvSpPr>
        <p:spPr>
          <a:xfrm>
            <a:off x="214282" y="-71462"/>
            <a:ext cx="8643998" cy="7386638"/>
          </a:xfrm>
          <a:prstGeom prst="rect">
            <a:avLst/>
          </a:prstGeom>
        </p:spPr>
        <p:txBody>
          <a:bodyPr wrap="square">
            <a:spAutoFit/>
          </a:bodyPr>
          <a:lstStyle/>
          <a:p>
            <a:pPr algn="just" hangingPunct="0"/>
            <a:r>
              <a:rPr lang="fr-FR" sz="1700" dirty="0">
                <a:latin typeface="Times New Roman" pitchFamily="18" charset="0"/>
                <a:cs typeface="Times New Roman" pitchFamily="18" charset="0"/>
              </a:rPr>
              <a:t>b) </a:t>
            </a:r>
            <a:r>
              <a:rPr lang="fr-FR" sz="1700" u="sng" dirty="0">
                <a:latin typeface="Times New Roman" pitchFamily="18" charset="0"/>
                <a:cs typeface="Times New Roman" pitchFamily="18" charset="0"/>
              </a:rPr>
              <a:t>Définition d’un constructeur de recopie</a:t>
            </a:r>
            <a:r>
              <a:rPr lang="fr-FR" sz="1700" dirty="0">
                <a:latin typeface="Times New Roman" pitchFamily="18" charset="0"/>
                <a:cs typeface="Times New Roman" pitchFamily="18" charset="0"/>
              </a:rPr>
              <a:t> </a:t>
            </a:r>
          </a:p>
          <a:p>
            <a:pPr algn="just" hangingPunct="0"/>
            <a:r>
              <a:rPr lang="fr-FR" sz="1600" dirty="0">
                <a:latin typeface="Times New Roman" pitchFamily="18" charset="0"/>
                <a:cs typeface="Times New Roman" pitchFamily="18" charset="0"/>
              </a:rPr>
              <a:t>Pour que l’appel de </a:t>
            </a:r>
            <a:r>
              <a:rPr lang="fr-FR" sz="1600" b="1" dirty="0" err="1">
                <a:latin typeface="Times New Roman" pitchFamily="18" charset="0"/>
                <a:cs typeface="Times New Roman" pitchFamily="18" charset="0"/>
              </a:rPr>
              <a:t>fct</a:t>
            </a:r>
            <a:r>
              <a:rPr lang="fr-FR" sz="1600" b="1" dirty="0">
                <a:latin typeface="Times New Roman" pitchFamily="18" charset="0"/>
                <a:cs typeface="Times New Roman" pitchFamily="18" charset="0"/>
              </a:rPr>
              <a:t>()</a:t>
            </a:r>
            <a:r>
              <a:rPr lang="fr-FR" sz="1600" dirty="0">
                <a:latin typeface="Times New Roman" pitchFamily="18" charset="0"/>
                <a:cs typeface="Times New Roman" pitchFamily="18" charset="0"/>
              </a:rPr>
              <a:t> puisse créer intégralement un nouvel objet de type </a:t>
            </a:r>
            <a:r>
              <a:rPr lang="fr-FR" sz="1600" b="1" dirty="0" err="1">
                <a:latin typeface="Times New Roman" pitchFamily="18" charset="0"/>
                <a:cs typeface="Times New Roman" pitchFamily="18" charset="0"/>
              </a:rPr>
              <a:t>vect</a:t>
            </a:r>
            <a:r>
              <a:rPr lang="fr-FR" sz="1600" dirty="0">
                <a:latin typeface="Times New Roman" pitchFamily="18" charset="0"/>
                <a:cs typeface="Times New Roman" pitchFamily="18" charset="0"/>
              </a:rPr>
              <a:t>, avec ses membres donnée </a:t>
            </a:r>
            <a:r>
              <a:rPr lang="fr-FR" sz="1600" b="1" dirty="0" err="1">
                <a:latin typeface="Times New Roman" pitchFamily="18" charset="0"/>
                <a:cs typeface="Times New Roman" pitchFamily="18" charset="0"/>
              </a:rPr>
              <a:t>nelem</a:t>
            </a:r>
            <a:r>
              <a:rPr lang="fr-FR" sz="1600" dirty="0">
                <a:latin typeface="Times New Roman" pitchFamily="18" charset="0"/>
                <a:cs typeface="Times New Roman" pitchFamily="18" charset="0"/>
              </a:rPr>
              <a:t> et </a:t>
            </a:r>
            <a:r>
              <a:rPr lang="fr-FR" sz="1600" b="1" dirty="0" err="1">
                <a:latin typeface="Times New Roman" pitchFamily="18" charset="0"/>
                <a:cs typeface="Times New Roman" pitchFamily="18" charset="0"/>
              </a:rPr>
              <a:t>adr</a:t>
            </a:r>
            <a:r>
              <a:rPr lang="fr-FR" sz="1600" dirty="0">
                <a:latin typeface="Times New Roman" pitchFamily="18" charset="0"/>
                <a:cs typeface="Times New Roman" pitchFamily="18" charset="0"/>
              </a:rPr>
              <a:t>, mais aussi son propre emplacement de stockage de valeurs de tableau.  //schéma </a:t>
            </a:r>
          </a:p>
          <a:p>
            <a:pPr algn="just" hangingPunct="0"/>
            <a:r>
              <a:rPr lang="fr-FR" sz="1600" dirty="0">
                <a:latin typeface="Times New Roman" pitchFamily="18" charset="0"/>
                <a:cs typeface="Times New Roman" pitchFamily="18" charset="0"/>
              </a:rPr>
              <a:t>Nous définissons un</a:t>
            </a:r>
            <a:r>
              <a:rPr lang="fr-FR" sz="1600" i="1" dirty="0">
                <a:latin typeface="Times New Roman" pitchFamily="18" charset="0"/>
                <a:cs typeface="Times New Roman" pitchFamily="18" charset="0"/>
              </a:rPr>
              <a:t> </a:t>
            </a:r>
            <a:r>
              <a:rPr lang="fr-FR" sz="1600" b="1" dirty="0">
                <a:latin typeface="Times New Roman" pitchFamily="18" charset="0"/>
                <a:cs typeface="Times New Roman" pitchFamily="18" charset="0"/>
              </a:rPr>
              <a:t>constructeur par recopie</a:t>
            </a:r>
            <a:r>
              <a:rPr lang="fr-FR" sz="1600" dirty="0">
                <a:latin typeface="Times New Roman" pitchFamily="18" charset="0"/>
                <a:cs typeface="Times New Roman" pitchFamily="18" charset="0"/>
              </a:rPr>
              <a:t> : </a:t>
            </a:r>
            <a:r>
              <a:rPr lang="fr-FR" sz="1600" b="1" dirty="0" err="1">
                <a:latin typeface="Times New Roman" pitchFamily="18" charset="0"/>
                <a:cs typeface="Times New Roman" pitchFamily="18" charset="0"/>
              </a:rPr>
              <a:t>vect</a:t>
            </a:r>
            <a:r>
              <a:rPr lang="fr-FR" sz="1600" b="1" dirty="0">
                <a:latin typeface="Times New Roman" pitchFamily="18" charset="0"/>
                <a:cs typeface="Times New Roman" pitchFamily="18" charset="0"/>
              </a:rPr>
              <a:t>(</a:t>
            </a:r>
            <a:r>
              <a:rPr lang="fr-FR" sz="1600" b="1" dirty="0" err="1">
                <a:latin typeface="Times New Roman" pitchFamily="18" charset="0"/>
                <a:cs typeface="Times New Roman" pitchFamily="18" charset="0"/>
              </a:rPr>
              <a:t>const</a:t>
            </a:r>
            <a:r>
              <a:rPr lang="fr-FR" sz="1600" b="1" dirty="0">
                <a:latin typeface="Times New Roman" pitchFamily="18" charset="0"/>
                <a:cs typeface="Times New Roman" pitchFamily="18" charset="0"/>
              </a:rPr>
              <a:t> </a:t>
            </a:r>
            <a:r>
              <a:rPr lang="fr-FR" sz="1600" b="1" dirty="0" err="1">
                <a:latin typeface="Times New Roman" pitchFamily="18" charset="0"/>
                <a:cs typeface="Times New Roman" pitchFamily="18" charset="0"/>
              </a:rPr>
              <a:t>vect</a:t>
            </a:r>
            <a:r>
              <a:rPr lang="fr-FR" sz="1600" b="1" dirty="0">
                <a:latin typeface="Times New Roman" pitchFamily="18" charset="0"/>
                <a:cs typeface="Times New Roman" pitchFamily="18" charset="0"/>
              </a:rPr>
              <a:t> &amp;);</a:t>
            </a:r>
            <a:r>
              <a:rPr lang="fr-FR" sz="1600" dirty="0">
                <a:latin typeface="Times New Roman" pitchFamily="18" charset="0"/>
                <a:cs typeface="Times New Roman" pitchFamily="18" charset="0"/>
              </a:rPr>
              <a:t> //ou </a:t>
            </a:r>
            <a:r>
              <a:rPr lang="fr-FR" sz="1600" b="1" dirty="0" err="1">
                <a:latin typeface="Times New Roman" pitchFamily="18" charset="0"/>
                <a:cs typeface="Times New Roman" pitchFamily="18" charset="0"/>
              </a:rPr>
              <a:t>vect</a:t>
            </a:r>
            <a:r>
              <a:rPr lang="fr-FR" sz="1600" b="1" dirty="0">
                <a:latin typeface="Times New Roman" pitchFamily="18" charset="0"/>
                <a:cs typeface="Times New Roman" pitchFamily="18" charset="0"/>
              </a:rPr>
              <a:t>(</a:t>
            </a:r>
            <a:r>
              <a:rPr lang="fr-FR" sz="1600" b="1" dirty="0" err="1">
                <a:latin typeface="Times New Roman" pitchFamily="18" charset="0"/>
                <a:cs typeface="Times New Roman" pitchFamily="18" charset="0"/>
              </a:rPr>
              <a:t>vect</a:t>
            </a:r>
            <a:r>
              <a:rPr lang="fr-FR" sz="1600" b="1" dirty="0">
                <a:latin typeface="Times New Roman" pitchFamily="18" charset="0"/>
                <a:cs typeface="Times New Roman" pitchFamily="18" charset="0"/>
              </a:rPr>
              <a:t> &amp;); </a:t>
            </a:r>
            <a:r>
              <a:rPr lang="fr-FR" sz="1600" dirty="0">
                <a:latin typeface="Times New Roman" pitchFamily="18" charset="0"/>
                <a:cs typeface="Times New Roman" pitchFamily="18" charset="0"/>
              </a:rPr>
              <a:t>qui</a:t>
            </a:r>
          </a:p>
          <a:p>
            <a:pPr algn="just" hangingPunct="0"/>
            <a:r>
              <a:rPr lang="fr-FR" sz="1600" dirty="0">
                <a:latin typeface="Times New Roman" pitchFamily="18" charset="0"/>
                <a:cs typeface="Times New Roman" pitchFamily="18" charset="0"/>
              </a:rPr>
              <a:t>- crée dynamiquement un nouvel emplacement dans lequel il recopie les valeurs correspondant à l’objet reçu en argument,</a:t>
            </a:r>
          </a:p>
          <a:p>
            <a:pPr algn="just" hangingPunct="0">
              <a:buFontTx/>
              <a:buChar char="-"/>
            </a:pPr>
            <a:r>
              <a:rPr lang="fr-FR" sz="1600" dirty="0">
                <a:latin typeface="Times New Roman" pitchFamily="18" charset="0"/>
                <a:cs typeface="Times New Roman" pitchFamily="18" charset="0"/>
              </a:rPr>
              <a:t> renseigne convenablement les membres donnée du nouvel objet (</a:t>
            </a:r>
            <a:r>
              <a:rPr lang="fr-FR" sz="1600" b="1" dirty="0" err="1">
                <a:latin typeface="Times New Roman" pitchFamily="18" charset="0"/>
                <a:cs typeface="Times New Roman" pitchFamily="18" charset="0"/>
              </a:rPr>
              <a:t>nelem</a:t>
            </a:r>
            <a:r>
              <a:rPr lang="fr-FR" sz="1600" dirty="0">
                <a:latin typeface="Times New Roman" pitchFamily="18" charset="0"/>
                <a:cs typeface="Times New Roman" pitchFamily="18" charset="0"/>
              </a:rPr>
              <a:t>=valeur du membre </a:t>
            </a:r>
            <a:r>
              <a:rPr lang="fr-FR" sz="1600" b="1" dirty="0" err="1">
                <a:latin typeface="Times New Roman" pitchFamily="18" charset="0"/>
                <a:cs typeface="Times New Roman" pitchFamily="18" charset="0"/>
              </a:rPr>
              <a:t>nelem</a:t>
            </a:r>
            <a:r>
              <a:rPr lang="fr-FR" sz="1600" i="1" dirty="0">
                <a:latin typeface="Times New Roman" pitchFamily="18" charset="0"/>
                <a:cs typeface="Times New Roman" pitchFamily="18" charset="0"/>
              </a:rPr>
              <a:t> </a:t>
            </a:r>
            <a:r>
              <a:rPr lang="fr-FR" sz="1600" dirty="0">
                <a:latin typeface="Times New Roman" pitchFamily="18" charset="0"/>
                <a:cs typeface="Times New Roman" pitchFamily="18" charset="0"/>
              </a:rPr>
              <a:t>de l’objet reçu en argument, </a:t>
            </a:r>
            <a:r>
              <a:rPr lang="fr-FR" sz="1600" b="1" dirty="0" err="1">
                <a:latin typeface="Times New Roman" pitchFamily="18" charset="0"/>
                <a:cs typeface="Times New Roman" pitchFamily="18" charset="0"/>
              </a:rPr>
              <a:t>adr</a:t>
            </a:r>
            <a:r>
              <a:rPr lang="fr-FR" sz="1600" dirty="0">
                <a:latin typeface="Times New Roman" pitchFamily="18" charset="0"/>
                <a:cs typeface="Times New Roman" pitchFamily="18" charset="0"/>
              </a:rPr>
              <a:t> = adresse du nouvel emplacement).</a:t>
            </a:r>
          </a:p>
          <a:p>
            <a:pPr hangingPunct="0"/>
            <a:r>
              <a:rPr lang="en-GB" sz="1600" b="1" dirty="0">
                <a:latin typeface="Times New Roman" pitchFamily="18" charset="0"/>
                <a:cs typeface="Times New Roman" pitchFamily="18" charset="0"/>
              </a:rPr>
              <a:t>#include&lt;</a:t>
            </a:r>
            <a:r>
              <a:rPr lang="en-GB" sz="1600" b="1" dirty="0" err="1">
                <a:latin typeface="Times New Roman" pitchFamily="18" charset="0"/>
                <a:cs typeface="Times New Roman" pitchFamily="18" charset="0"/>
              </a:rPr>
              <a:t>iostream</a:t>
            </a:r>
            <a:r>
              <a:rPr lang="en-GB" sz="1600" b="1" dirty="0">
                <a:latin typeface="Times New Roman" pitchFamily="18" charset="0"/>
                <a:cs typeface="Times New Roman" pitchFamily="18" charset="0"/>
              </a:rPr>
              <a:t>&gt;</a:t>
            </a:r>
          </a:p>
          <a:p>
            <a:pPr hangingPunct="0"/>
            <a:r>
              <a:rPr lang="en-GB" sz="1600" b="1" dirty="0">
                <a:latin typeface="Times New Roman" pitchFamily="18" charset="0"/>
                <a:cs typeface="Times New Roman" pitchFamily="18" charset="0"/>
              </a:rPr>
              <a:t>using namespace std ;</a:t>
            </a:r>
            <a:endParaRPr lang="fr-FR" sz="1600" b="1" dirty="0">
              <a:latin typeface="Times New Roman" pitchFamily="18" charset="0"/>
              <a:cs typeface="Times New Roman" pitchFamily="18" charset="0"/>
            </a:endParaRPr>
          </a:p>
          <a:p>
            <a:pPr hangingPunct="0"/>
            <a:r>
              <a:rPr lang="en-US" sz="1600" b="1" dirty="0">
                <a:latin typeface="Times New Roman" pitchFamily="18" charset="0"/>
                <a:cs typeface="Times New Roman" pitchFamily="18" charset="0"/>
              </a:rPr>
              <a:t>class </a:t>
            </a:r>
            <a:r>
              <a:rPr lang="en-US" sz="1600" b="1" dirty="0" err="1">
                <a:latin typeface="Times New Roman" pitchFamily="18" charset="0"/>
                <a:cs typeface="Times New Roman" pitchFamily="18" charset="0"/>
              </a:rPr>
              <a:t>vect</a:t>
            </a:r>
            <a:endParaRPr lang="fr-FR" sz="1600" b="1" dirty="0">
              <a:latin typeface="Times New Roman" pitchFamily="18" charset="0"/>
              <a:cs typeface="Times New Roman" pitchFamily="18" charset="0"/>
            </a:endParaRPr>
          </a:p>
          <a:p>
            <a:pPr hangingPunct="0"/>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int</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nelem</a:t>
            </a:r>
            <a:r>
              <a:rPr lang="en-US" sz="1600" b="1" dirty="0">
                <a:latin typeface="Times New Roman" pitchFamily="18" charset="0"/>
                <a:cs typeface="Times New Roman" pitchFamily="18" charset="0"/>
              </a:rPr>
              <a:t> ; </a:t>
            </a:r>
            <a:r>
              <a:rPr lang="en-GB" sz="1600" b="1" dirty="0">
                <a:latin typeface="Times New Roman" pitchFamily="18" charset="0"/>
                <a:cs typeface="Times New Roman" pitchFamily="18" charset="0"/>
              </a:rPr>
              <a:t>double *</a:t>
            </a:r>
            <a:r>
              <a:rPr lang="en-GB" sz="1600" b="1" dirty="0" err="1">
                <a:latin typeface="Times New Roman" pitchFamily="18" charset="0"/>
                <a:cs typeface="Times New Roman" pitchFamily="18" charset="0"/>
              </a:rPr>
              <a:t>adr</a:t>
            </a:r>
            <a:r>
              <a:rPr lang="en-GB" sz="1600" b="1" dirty="0">
                <a:latin typeface="Times New Roman" pitchFamily="18" charset="0"/>
                <a:cs typeface="Times New Roman" pitchFamily="18" charset="0"/>
              </a:rPr>
              <a:t> ;</a:t>
            </a:r>
            <a:endParaRPr lang="fr-FR" sz="1600" b="1" dirty="0">
              <a:latin typeface="Times New Roman" pitchFamily="18" charset="0"/>
              <a:cs typeface="Times New Roman" pitchFamily="18" charset="0"/>
            </a:endParaRPr>
          </a:p>
          <a:p>
            <a:pPr hangingPunct="0"/>
            <a:r>
              <a:rPr lang="en-GB" sz="1600" b="1" dirty="0">
                <a:latin typeface="Times New Roman" pitchFamily="18" charset="0"/>
                <a:cs typeface="Times New Roman" pitchFamily="18" charset="0"/>
              </a:rPr>
              <a:t>    public : </a:t>
            </a:r>
            <a:r>
              <a:rPr lang="en-GB" sz="1600" b="1" dirty="0" err="1">
                <a:latin typeface="Times New Roman" pitchFamily="18" charset="0"/>
                <a:cs typeface="Times New Roman" pitchFamily="18" charset="0"/>
              </a:rPr>
              <a:t>vect</a:t>
            </a:r>
            <a:r>
              <a:rPr lang="en-GB" sz="1600" b="1" dirty="0">
                <a:latin typeface="Times New Roman" pitchFamily="18" charset="0"/>
                <a:cs typeface="Times New Roman" pitchFamily="18" charset="0"/>
              </a:rPr>
              <a:t>( </a:t>
            </a:r>
            <a:r>
              <a:rPr lang="en-GB" sz="1600" b="1" dirty="0" err="1">
                <a:latin typeface="Times New Roman" pitchFamily="18" charset="0"/>
                <a:cs typeface="Times New Roman" pitchFamily="18" charset="0"/>
              </a:rPr>
              <a:t>int</a:t>
            </a:r>
            <a:r>
              <a:rPr lang="en-GB" sz="1600" b="1" dirty="0">
                <a:latin typeface="Times New Roman" pitchFamily="18" charset="0"/>
                <a:cs typeface="Times New Roman" pitchFamily="18" charset="0"/>
              </a:rPr>
              <a:t> n ){ …</a:t>
            </a:r>
            <a:r>
              <a:rPr lang="fr-FR" sz="1600" b="1" dirty="0">
                <a:latin typeface="Times New Roman" pitchFamily="18" charset="0"/>
                <a:cs typeface="Times New Roman" pitchFamily="18" charset="0"/>
              </a:rPr>
              <a:t>  ;</a:t>
            </a:r>
          </a:p>
          <a:p>
            <a:pPr hangingPunct="0"/>
            <a:r>
              <a:rPr lang="fr-FR" sz="1600" b="1" dirty="0">
                <a:latin typeface="Times New Roman" pitchFamily="18" charset="0"/>
                <a:cs typeface="Times New Roman" pitchFamily="18" charset="0"/>
              </a:rPr>
              <a:t>                  }</a:t>
            </a:r>
          </a:p>
          <a:p>
            <a:pPr hangingPunct="0"/>
            <a:r>
              <a:rPr lang="fr-FR" sz="1600" b="1" dirty="0">
                <a:latin typeface="Times New Roman" pitchFamily="18" charset="0"/>
                <a:cs typeface="Times New Roman" pitchFamily="18" charset="0"/>
              </a:rPr>
              <a:t>                  ~</a:t>
            </a:r>
            <a:r>
              <a:rPr lang="fr-FR" sz="1600" b="1" dirty="0" err="1">
                <a:latin typeface="Times New Roman" pitchFamily="18" charset="0"/>
                <a:cs typeface="Times New Roman" pitchFamily="18" charset="0"/>
              </a:rPr>
              <a:t>vect</a:t>
            </a:r>
            <a:r>
              <a:rPr lang="fr-FR" sz="1600" b="1" dirty="0">
                <a:latin typeface="Times New Roman" pitchFamily="18" charset="0"/>
                <a:cs typeface="Times New Roman" pitchFamily="18" charset="0"/>
              </a:rPr>
              <a:t>(){ … ; </a:t>
            </a:r>
            <a:endParaRPr lang="en-GB" sz="1600" b="1" dirty="0">
              <a:latin typeface="Times New Roman" pitchFamily="18" charset="0"/>
              <a:cs typeface="Times New Roman" pitchFamily="18" charset="0"/>
            </a:endParaRPr>
          </a:p>
          <a:p>
            <a:pPr hangingPunct="0"/>
            <a:r>
              <a:rPr lang="en-GB" sz="1600" b="1" dirty="0">
                <a:latin typeface="Times New Roman" pitchFamily="18" charset="0"/>
                <a:cs typeface="Times New Roman" pitchFamily="18" charset="0"/>
              </a:rPr>
              <a:t>                  }</a:t>
            </a:r>
            <a:endParaRPr lang="fr-FR" sz="1600" b="1" dirty="0">
              <a:latin typeface="Times New Roman" pitchFamily="18" charset="0"/>
              <a:cs typeface="Times New Roman" pitchFamily="18" charset="0"/>
            </a:endParaRPr>
          </a:p>
          <a:p>
            <a:pPr hangingPunct="0"/>
            <a:r>
              <a:rPr lang="en-GB" sz="1600" b="1" dirty="0">
                <a:latin typeface="Times New Roman" pitchFamily="18" charset="0"/>
                <a:cs typeface="Times New Roman" pitchFamily="18" charset="0"/>
              </a:rPr>
              <a:t>                  </a:t>
            </a:r>
            <a:r>
              <a:rPr lang="en-GB" sz="1600" b="1" dirty="0" err="1">
                <a:latin typeface="Times New Roman" pitchFamily="18" charset="0"/>
                <a:cs typeface="Times New Roman" pitchFamily="18" charset="0"/>
              </a:rPr>
              <a:t>vect</a:t>
            </a:r>
            <a:r>
              <a:rPr lang="en-GB" sz="1600" b="1" dirty="0">
                <a:latin typeface="Times New Roman" pitchFamily="18" charset="0"/>
                <a:cs typeface="Times New Roman" pitchFamily="18" charset="0"/>
              </a:rPr>
              <a:t>(const </a:t>
            </a:r>
            <a:r>
              <a:rPr lang="en-GB" sz="1600" b="1" dirty="0" err="1">
                <a:latin typeface="Times New Roman" pitchFamily="18" charset="0"/>
                <a:cs typeface="Times New Roman" pitchFamily="18" charset="0"/>
              </a:rPr>
              <a:t>vect</a:t>
            </a:r>
            <a:r>
              <a:rPr lang="en-GB" sz="1600" b="1" dirty="0">
                <a:latin typeface="Times New Roman" pitchFamily="18" charset="0"/>
                <a:cs typeface="Times New Roman" pitchFamily="18" charset="0"/>
              </a:rPr>
              <a:t> &amp;) ;</a:t>
            </a:r>
            <a:endParaRPr lang="fr-FR" sz="1600" b="1" dirty="0">
              <a:latin typeface="Times New Roman" pitchFamily="18" charset="0"/>
              <a:cs typeface="Times New Roman" pitchFamily="18" charset="0"/>
            </a:endParaRPr>
          </a:p>
          <a:p>
            <a:pPr hangingPunct="0"/>
            <a:r>
              <a:rPr lang="en-GB" sz="1600" b="1" dirty="0">
                <a:latin typeface="Times New Roman" pitchFamily="18" charset="0"/>
                <a:cs typeface="Times New Roman" pitchFamily="18" charset="0"/>
              </a:rPr>
              <a:t>} ;</a:t>
            </a:r>
          </a:p>
          <a:p>
            <a:pPr lvl="0" algn="just" fontAlgn="base">
              <a:spcBef>
                <a:spcPct val="0"/>
              </a:spcBef>
              <a:spcAft>
                <a:spcPct val="0"/>
              </a:spcAft>
            </a:pPr>
            <a:r>
              <a:rPr lang="en-GB" sz="1600" b="1" dirty="0" err="1">
                <a:latin typeface="Times New Roman" pitchFamily="18" charset="0"/>
                <a:ea typeface="Times New Roman" pitchFamily="18" charset="0"/>
                <a:cs typeface="Times New Roman" pitchFamily="18" charset="0"/>
              </a:rPr>
              <a:t>vect</a:t>
            </a:r>
            <a:r>
              <a:rPr lang="en-GB" sz="1600" b="1" dirty="0">
                <a:latin typeface="Times New Roman" pitchFamily="18" charset="0"/>
                <a:ea typeface="Times New Roman" pitchFamily="18" charset="0"/>
                <a:cs typeface="Times New Roman" pitchFamily="18" charset="0"/>
              </a:rPr>
              <a:t>::</a:t>
            </a:r>
            <a:r>
              <a:rPr lang="en-GB" sz="1600" b="1" dirty="0" err="1">
                <a:latin typeface="Times New Roman" pitchFamily="18" charset="0"/>
                <a:ea typeface="Times New Roman" pitchFamily="18" charset="0"/>
                <a:cs typeface="Times New Roman" pitchFamily="18" charset="0"/>
              </a:rPr>
              <a:t>vect</a:t>
            </a:r>
            <a:r>
              <a:rPr lang="en-GB" sz="1600" b="1" dirty="0">
                <a:latin typeface="Times New Roman" pitchFamily="18" charset="0"/>
                <a:ea typeface="Times New Roman" pitchFamily="18" charset="0"/>
                <a:cs typeface="Times New Roman" pitchFamily="18" charset="0"/>
              </a:rPr>
              <a:t>(const </a:t>
            </a:r>
            <a:r>
              <a:rPr lang="en-GB" sz="1600" b="1" dirty="0" err="1">
                <a:latin typeface="Times New Roman" pitchFamily="18" charset="0"/>
                <a:ea typeface="Times New Roman" pitchFamily="18" charset="0"/>
                <a:cs typeface="Times New Roman" pitchFamily="18" charset="0"/>
              </a:rPr>
              <a:t>vect</a:t>
            </a:r>
            <a:r>
              <a:rPr lang="en-GB" sz="1600" b="1" dirty="0">
                <a:latin typeface="Times New Roman" pitchFamily="18" charset="0"/>
                <a:ea typeface="Times New Roman" pitchFamily="18" charset="0"/>
                <a:cs typeface="Times New Roman" pitchFamily="18" charset="0"/>
              </a:rPr>
              <a:t> &amp; v)</a:t>
            </a:r>
          </a:p>
          <a:p>
            <a:pPr lvl="0" algn="just" fontAlgn="base">
              <a:spcBef>
                <a:spcPct val="0"/>
              </a:spcBef>
              <a:spcAft>
                <a:spcPct val="0"/>
              </a:spcAft>
            </a:pPr>
            <a:r>
              <a:rPr lang="en-GB" sz="1600" b="1" dirty="0">
                <a:latin typeface="Times New Roman" pitchFamily="18" charset="0"/>
                <a:ea typeface="Times New Roman" pitchFamily="18" charset="0"/>
                <a:cs typeface="Times New Roman" pitchFamily="18" charset="0"/>
              </a:rPr>
              <a:t>{  </a:t>
            </a:r>
            <a:r>
              <a:rPr lang="en-GB" sz="1600" b="1" dirty="0" err="1">
                <a:latin typeface="Times New Roman" pitchFamily="18" charset="0"/>
                <a:ea typeface="Times New Roman" pitchFamily="18" charset="0"/>
                <a:cs typeface="Times New Roman" pitchFamily="18" charset="0"/>
              </a:rPr>
              <a:t>adr</a:t>
            </a:r>
            <a:r>
              <a:rPr lang="en-GB" sz="1600" b="1" dirty="0">
                <a:latin typeface="Times New Roman" pitchFamily="18" charset="0"/>
                <a:ea typeface="Times New Roman" pitchFamily="18" charset="0"/>
                <a:cs typeface="Times New Roman" pitchFamily="18" charset="0"/>
              </a:rPr>
              <a:t> = new double[</a:t>
            </a:r>
            <a:r>
              <a:rPr lang="en-GB" sz="1600" b="1" dirty="0" err="1">
                <a:latin typeface="Times New Roman" pitchFamily="18" charset="0"/>
                <a:ea typeface="Times New Roman" pitchFamily="18" charset="0"/>
                <a:cs typeface="Times New Roman" pitchFamily="18" charset="0"/>
              </a:rPr>
              <a:t>nelem</a:t>
            </a:r>
            <a:r>
              <a:rPr lang="en-GB" sz="1600" b="1" dirty="0">
                <a:latin typeface="Times New Roman" pitchFamily="18" charset="0"/>
                <a:ea typeface="Times New Roman" pitchFamily="18" charset="0"/>
                <a:cs typeface="Times New Roman" pitchFamily="18" charset="0"/>
              </a:rPr>
              <a:t> = </a:t>
            </a:r>
            <a:r>
              <a:rPr lang="en-GB" sz="1600" b="1" dirty="0" err="1">
                <a:latin typeface="Times New Roman" pitchFamily="18" charset="0"/>
                <a:ea typeface="Times New Roman" pitchFamily="18" charset="0"/>
                <a:cs typeface="Times New Roman" pitchFamily="18" charset="0"/>
              </a:rPr>
              <a:t>v.nelem</a:t>
            </a:r>
            <a:r>
              <a:rPr lang="en-GB" sz="1600" b="1" dirty="0">
                <a:latin typeface="Times New Roman" pitchFamily="18" charset="0"/>
                <a:ea typeface="Times New Roman" pitchFamily="18" charset="0"/>
                <a:cs typeface="Times New Roman" pitchFamily="18" charset="0"/>
              </a:rPr>
              <a:t>] ;</a:t>
            </a:r>
            <a:endParaRPr lang="fr-FR" sz="1600" b="1" dirty="0">
              <a:latin typeface="Times New Roman" pitchFamily="18" charset="0"/>
              <a:cs typeface="Times New Roman" pitchFamily="18" charset="0"/>
            </a:endParaRPr>
          </a:p>
          <a:p>
            <a:pPr lvl="0" algn="just" eaLnBrk="0" fontAlgn="base" hangingPunct="0">
              <a:spcBef>
                <a:spcPct val="0"/>
              </a:spcBef>
              <a:spcAft>
                <a:spcPct val="0"/>
              </a:spcAft>
            </a:pPr>
            <a:r>
              <a:rPr lang="en-GB" sz="1600" b="1" dirty="0">
                <a:latin typeface="Times New Roman" pitchFamily="18" charset="0"/>
                <a:ea typeface="Times New Roman" pitchFamily="18" charset="0"/>
                <a:cs typeface="Times New Roman" pitchFamily="18" charset="0"/>
              </a:rPr>
              <a:t>    </a:t>
            </a:r>
            <a:r>
              <a:rPr lang="nb-NO" sz="1600" b="1" dirty="0">
                <a:latin typeface="Times New Roman" pitchFamily="18" charset="0"/>
                <a:ea typeface="Times New Roman" pitchFamily="18" charset="0"/>
                <a:cs typeface="Times New Roman" pitchFamily="18" charset="0"/>
              </a:rPr>
              <a:t>int i ; for(i = 0 ; i&lt;nelem ; i++)adr[i] = v.adr[i] ;</a:t>
            </a:r>
            <a:endParaRPr lang="fr-FR" sz="1600" b="1" dirty="0">
              <a:latin typeface="Times New Roman" pitchFamily="18" charset="0"/>
              <a:cs typeface="Times New Roman" pitchFamily="18" charset="0"/>
            </a:endParaRPr>
          </a:p>
          <a:p>
            <a:pPr lvl="0" algn="just" eaLnBrk="0" fontAlgn="base" hangingPunct="0">
              <a:spcBef>
                <a:spcPct val="0"/>
              </a:spcBef>
              <a:spcAft>
                <a:spcPct val="0"/>
              </a:spcAft>
            </a:pPr>
            <a:r>
              <a:rPr lang="nb-NO" sz="1600" b="1" dirty="0">
                <a:latin typeface="Times New Roman" pitchFamily="18" charset="0"/>
                <a:ea typeface="Times New Roman" pitchFamily="18" charset="0"/>
                <a:cs typeface="Times New Roman" pitchFamily="18" charset="0"/>
              </a:rPr>
              <a:t>    </a:t>
            </a:r>
            <a:r>
              <a:rPr lang="fr-FR" sz="1600" b="1" dirty="0">
                <a:latin typeface="Times New Roman" pitchFamily="18" charset="0"/>
                <a:ea typeface="Times New Roman" pitchFamily="18" charset="0"/>
                <a:cs typeface="Times New Roman" pitchFamily="18" charset="0"/>
              </a:rPr>
              <a:t>cout&lt;&lt;″++</a:t>
            </a:r>
            <a:r>
              <a:rPr lang="fr-FR" sz="1600" b="1" dirty="0" err="1">
                <a:latin typeface="Times New Roman" pitchFamily="18" charset="0"/>
                <a:ea typeface="Times New Roman" pitchFamily="18" charset="0"/>
                <a:cs typeface="Times New Roman" pitchFamily="18" charset="0"/>
              </a:rPr>
              <a:t>const</a:t>
            </a:r>
            <a:r>
              <a:rPr lang="fr-FR" sz="1600" b="1" dirty="0">
                <a:latin typeface="Times New Roman" pitchFamily="18" charset="0"/>
                <a:ea typeface="Times New Roman" pitchFamily="18" charset="0"/>
                <a:cs typeface="Times New Roman" pitchFamily="18" charset="0"/>
              </a:rPr>
              <a:t>. recopie –adresse objet : ″&lt;&lt;</a:t>
            </a:r>
            <a:r>
              <a:rPr lang="fr-FR" sz="1600" b="1" dirty="0" err="1">
                <a:latin typeface="Times New Roman" pitchFamily="18" charset="0"/>
                <a:ea typeface="Times New Roman" pitchFamily="18" charset="0"/>
                <a:cs typeface="Times New Roman" pitchFamily="18" charset="0"/>
              </a:rPr>
              <a:t>this</a:t>
            </a:r>
            <a:r>
              <a:rPr lang="fr-FR" sz="1600" b="1" dirty="0">
                <a:latin typeface="Times New Roman" pitchFamily="18" charset="0"/>
                <a:ea typeface="Times New Roman" pitchFamily="18" charset="0"/>
                <a:cs typeface="Times New Roman" pitchFamily="18" charset="0"/>
              </a:rPr>
              <a:t> &lt;&lt;″-adresse vecteur : ″&lt;&lt;</a:t>
            </a:r>
            <a:r>
              <a:rPr lang="fr-FR" sz="1600" b="1" dirty="0" err="1">
                <a:latin typeface="Times New Roman" pitchFamily="18" charset="0"/>
                <a:ea typeface="Times New Roman" pitchFamily="18" charset="0"/>
                <a:cs typeface="Times New Roman" pitchFamily="18" charset="0"/>
              </a:rPr>
              <a:t>adr</a:t>
            </a:r>
            <a:r>
              <a:rPr lang="fr-FR" sz="1600" b="1" dirty="0">
                <a:latin typeface="Times New Roman" pitchFamily="18" charset="0"/>
                <a:ea typeface="Times New Roman" pitchFamily="18" charset="0"/>
                <a:cs typeface="Times New Roman" pitchFamily="18" charset="0"/>
              </a:rPr>
              <a:t>&lt;&lt;</a:t>
            </a:r>
            <a:r>
              <a:rPr lang="fr-FR" sz="1600" b="1" dirty="0" err="1">
                <a:latin typeface="Times New Roman" pitchFamily="18" charset="0"/>
                <a:ea typeface="Times New Roman" pitchFamily="18" charset="0"/>
                <a:cs typeface="Times New Roman" pitchFamily="18" charset="0"/>
              </a:rPr>
              <a:t>endl</a:t>
            </a:r>
            <a:r>
              <a:rPr lang="fr-FR" sz="1600" b="1" dirty="0">
                <a:latin typeface="Times New Roman" pitchFamily="18" charset="0"/>
                <a:ea typeface="Times New Roman" pitchFamily="18" charset="0"/>
                <a:cs typeface="Times New Roman" pitchFamily="18" charset="0"/>
              </a:rPr>
              <a:t> ;</a:t>
            </a:r>
          </a:p>
          <a:p>
            <a:pPr lvl="0" algn="just" eaLnBrk="0" fontAlgn="base" hangingPunct="0">
              <a:spcBef>
                <a:spcPct val="0"/>
              </a:spcBef>
              <a:spcAft>
                <a:spcPct val="0"/>
              </a:spcAft>
            </a:pPr>
            <a:r>
              <a:rPr lang="en-GB" sz="1600" b="1" dirty="0">
                <a:latin typeface="Times New Roman" pitchFamily="18" charset="0"/>
                <a:cs typeface="Times New Roman" pitchFamily="18" charset="0"/>
              </a:rPr>
              <a:t>} </a:t>
            </a:r>
            <a:endParaRPr lang="en-GB" sz="1700" b="1" dirty="0">
              <a:latin typeface="Times New Roman" pitchFamily="18" charset="0"/>
              <a:cs typeface="Times New Roman" pitchFamily="18" charset="0"/>
            </a:endParaRPr>
          </a:p>
          <a:p>
            <a:pPr hangingPunct="0"/>
            <a:r>
              <a:rPr lang="en-GB" sz="1700" b="1" dirty="0">
                <a:latin typeface="Times New Roman" pitchFamily="18" charset="0"/>
                <a:cs typeface="Times New Roman" pitchFamily="18" charset="0"/>
              </a:rPr>
              <a:t>void </a:t>
            </a:r>
            <a:r>
              <a:rPr lang="en-GB" sz="1700" b="1" dirty="0" err="1">
                <a:latin typeface="Times New Roman" pitchFamily="18" charset="0"/>
                <a:cs typeface="Times New Roman" pitchFamily="18" charset="0"/>
              </a:rPr>
              <a:t>fct</a:t>
            </a:r>
            <a:r>
              <a:rPr lang="en-GB" sz="1700" b="1" dirty="0">
                <a:latin typeface="Times New Roman" pitchFamily="18" charset="0"/>
                <a:cs typeface="Times New Roman" pitchFamily="18" charset="0"/>
              </a:rPr>
              <a:t> (</a:t>
            </a:r>
            <a:r>
              <a:rPr lang="en-GB" sz="1700" b="1" dirty="0" err="1">
                <a:latin typeface="Times New Roman" pitchFamily="18" charset="0"/>
                <a:cs typeface="Times New Roman" pitchFamily="18" charset="0"/>
              </a:rPr>
              <a:t>vect</a:t>
            </a:r>
            <a:r>
              <a:rPr lang="en-GB" sz="1700" b="1" dirty="0">
                <a:latin typeface="Times New Roman" pitchFamily="18" charset="0"/>
                <a:cs typeface="Times New Roman" pitchFamily="18" charset="0"/>
              </a:rPr>
              <a:t> b)</a:t>
            </a:r>
          </a:p>
          <a:p>
            <a:pPr hangingPunct="0"/>
            <a:r>
              <a:rPr lang="en-GB" sz="1700" b="1" dirty="0">
                <a:latin typeface="Times New Roman" pitchFamily="18" charset="0"/>
                <a:cs typeface="Times New Roman" pitchFamily="18" charset="0"/>
              </a:rPr>
              <a:t>{…; }</a:t>
            </a:r>
          </a:p>
          <a:p>
            <a:pPr lvl="0" algn="just" eaLnBrk="0" fontAlgn="base" hangingPunct="0">
              <a:spcBef>
                <a:spcPct val="0"/>
              </a:spcBef>
              <a:spcAft>
                <a:spcPct val="0"/>
              </a:spcAft>
            </a:pPr>
            <a:r>
              <a:rPr lang="en-GB" sz="1600" b="1" dirty="0">
                <a:latin typeface="Times New Roman" pitchFamily="18" charset="0"/>
                <a:ea typeface="Times New Roman" pitchFamily="18" charset="0"/>
                <a:cs typeface="Times New Roman" pitchFamily="18" charset="0"/>
              </a:rPr>
              <a:t>int main(){ </a:t>
            </a:r>
            <a:r>
              <a:rPr lang="en-GB" sz="1600" b="1" dirty="0" err="1">
                <a:latin typeface="Times New Roman" pitchFamily="18" charset="0"/>
                <a:ea typeface="Times New Roman" pitchFamily="18" charset="0"/>
                <a:cs typeface="Times New Roman" pitchFamily="18" charset="0"/>
              </a:rPr>
              <a:t>vect</a:t>
            </a:r>
            <a:r>
              <a:rPr lang="en-GB" sz="1600" b="1" dirty="0">
                <a:latin typeface="Times New Roman" pitchFamily="18" charset="0"/>
                <a:ea typeface="Times New Roman" pitchFamily="18" charset="0"/>
                <a:cs typeface="Times New Roman" pitchFamily="18" charset="0"/>
              </a:rPr>
              <a:t> a(5) ; </a:t>
            </a:r>
          </a:p>
          <a:p>
            <a:pPr lvl="0" algn="just" eaLnBrk="0" fontAlgn="base" hangingPunct="0">
              <a:spcBef>
                <a:spcPct val="0"/>
              </a:spcBef>
              <a:spcAft>
                <a:spcPct val="0"/>
              </a:spcAft>
            </a:pPr>
            <a:r>
              <a:rPr lang="en-GB" sz="1600" b="1" dirty="0">
                <a:latin typeface="Times New Roman" pitchFamily="18" charset="0"/>
                <a:ea typeface="Times New Roman" pitchFamily="18" charset="0"/>
                <a:cs typeface="Times New Roman" pitchFamily="18" charset="0"/>
              </a:rPr>
              <a:t>   </a:t>
            </a:r>
            <a:r>
              <a:rPr lang="en-GB" sz="1600" b="1" dirty="0" err="1">
                <a:latin typeface="Times New Roman" pitchFamily="18" charset="0"/>
                <a:ea typeface="Times New Roman" pitchFamily="18" charset="0"/>
                <a:cs typeface="Times New Roman" pitchFamily="18" charset="0"/>
              </a:rPr>
              <a:t>fct</a:t>
            </a:r>
            <a:r>
              <a:rPr lang="en-GB" sz="1600" b="1" dirty="0">
                <a:latin typeface="Times New Roman" pitchFamily="18" charset="0"/>
                <a:ea typeface="Times New Roman" pitchFamily="18" charset="0"/>
                <a:cs typeface="Times New Roman" pitchFamily="18" charset="0"/>
              </a:rPr>
              <a:t>(a) ; return 1;</a:t>
            </a:r>
            <a:endParaRPr lang="fr-FR" sz="1600" b="1" dirty="0">
              <a:latin typeface="Times New Roman" pitchFamily="18" charset="0"/>
              <a:cs typeface="Times New Roman" pitchFamily="18" charset="0"/>
            </a:endParaRPr>
          </a:p>
          <a:p>
            <a:pPr lvl="0" algn="just" eaLnBrk="0" fontAlgn="base" hangingPunct="0">
              <a:spcBef>
                <a:spcPct val="0"/>
              </a:spcBef>
              <a:spcAft>
                <a:spcPct val="0"/>
              </a:spcAft>
            </a:pPr>
            <a:r>
              <a:rPr lang="en-GB" sz="1600" b="1" dirty="0">
                <a:latin typeface="Times New Roman" pitchFamily="18" charset="0"/>
                <a:ea typeface="Times New Roman" pitchFamily="18" charset="0"/>
                <a:cs typeface="Times New Roman" pitchFamily="18" charset="0"/>
              </a:rPr>
              <a:t>} ;</a:t>
            </a:r>
          </a:p>
          <a:p>
            <a:pPr hangingPunct="0"/>
            <a:endParaRPr lang="en-GB" sz="1700" b="1" dirty="0">
              <a:latin typeface="Times New Roman" pitchFamily="18" charset="0"/>
              <a:cs typeface="Times New Roman" pitchFamily="18" charset="0"/>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6E8258A7-CA86-481B-9088-7761BD1AC277}" type="slidenum">
              <a:rPr lang="fr-FR" smtClean="0"/>
              <a:pPr/>
              <a:t>68</a:t>
            </a:fld>
            <a:endParaRPr lang="fr-FR"/>
          </a:p>
        </p:txBody>
      </p:sp>
      <p:sp>
        <p:nvSpPr>
          <p:cNvPr id="75777" name="Rectangle 1"/>
          <p:cNvSpPr>
            <a:spLocks noChangeArrowheads="1"/>
          </p:cNvSpPr>
          <p:nvPr/>
        </p:nvSpPr>
        <p:spPr bwMode="auto">
          <a:xfrm>
            <a:off x="0" y="199322"/>
            <a:ext cx="9144000" cy="674030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just" eaLnBrk="0" fontAlgn="base" hangingPunct="0">
              <a:spcBef>
                <a:spcPct val="0"/>
              </a:spcBef>
              <a:spcAft>
                <a:spcPct val="0"/>
              </a:spcAft>
            </a:pPr>
            <a:r>
              <a:rPr lang="fr-FR" u="sng" dirty="0">
                <a:latin typeface="Times New Roman" pitchFamily="18" charset="0"/>
                <a:cs typeface="Times New Roman" pitchFamily="18" charset="0"/>
              </a:rPr>
              <a:t>Remarques</a:t>
            </a:r>
            <a:r>
              <a:rPr lang="fr-FR" dirty="0">
                <a:latin typeface="Times New Roman" pitchFamily="18" charset="0"/>
                <a:cs typeface="Times New Roman" pitchFamily="18" charset="0"/>
              </a:rPr>
              <a:t> : le problème d’</a:t>
            </a:r>
            <a:r>
              <a:rPr lang="fr-FR" b="1" dirty="0">
                <a:latin typeface="Times New Roman" pitchFamily="18" charset="0"/>
                <a:cs typeface="Times New Roman" pitchFamily="18" charset="0"/>
              </a:rPr>
              <a:t>initialisation</a:t>
            </a:r>
            <a:r>
              <a:rPr lang="fr-FR" dirty="0">
                <a:latin typeface="Times New Roman" pitchFamily="18" charset="0"/>
                <a:cs typeface="Times New Roman" pitchFamily="18" charset="0"/>
              </a:rPr>
              <a:t> d’un objet de type </a:t>
            </a:r>
            <a:r>
              <a:rPr lang="fr-FR" b="1" dirty="0" err="1">
                <a:latin typeface="Times New Roman" pitchFamily="18" charset="0"/>
                <a:cs typeface="Times New Roman" pitchFamily="18" charset="0"/>
              </a:rPr>
              <a:t>vect</a:t>
            </a:r>
            <a:r>
              <a:rPr lang="fr-FR" dirty="0">
                <a:latin typeface="Times New Roman" pitchFamily="18" charset="0"/>
                <a:cs typeface="Times New Roman" pitchFamily="18" charset="0"/>
              </a:rPr>
              <a:t> par un autre objet du même type a été réglé, mais celui qui se poserait en cas d’</a:t>
            </a:r>
            <a:r>
              <a:rPr lang="fr-FR" b="1" dirty="0">
                <a:latin typeface="Times New Roman" pitchFamily="18" charset="0"/>
                <a:cs typeface="Times New Roman" pitchFamily="18" charset="0"/>
              </a:rPr>
              <a:t>affectation</a:t>
            </a:r>
            <a:r>
              <a:rPr lang="fr-FR" i="1" dirty="0">
                <a:latin typeface="Times New Roman" pitchFamily="18" charset="0"/>
                <a:cs typeface="Times New Roman" pitchFamily="18" charset="0"/>
              </a:rPr>
              <a:t> </a:t>
            </a:r>
            <a:r>
              <a:rPr lang="fr-FR" dirty="0">
                <a:latin typeface="Times New Roman" pitchFamily="18" charset="0"/>
                <a:cs typeface="Times New Roman" pitchFamily="18" charset="0"/>
              </a:rPr>
              <a:t>entre objets de type </a:t>
            </a:r>
            <a:r>
              <a:rPr lang="fr-FR" b="1" dirty="0" err="1">
                <a:latin typeface="Times New Roman" pitchFamily="18" charset="0"/>
                <a:cs typeface="Times New Roman" pitchFamily="18" charset="0"/>
              </a:rPr>
              <a:t>vect</a:t>
            </a:r>
            <a:r>
              <a:rPr lang="fr-FR" dirty="0">
                <a:latin typeface="Times New Roman" pitchFamily="18" charset="0"/>
                <a:cs typeface="Times New Roman" pitchFamily="18" charset="0"/>
              </a:rPr>
              <a:t> n’a pas été réglé. Ce dernier  ne peut se résoudre que par la </a:t>
            </a:r>
            <a:r>
              <a:rPr lang="fr-FR" b="1" dirty="0">
                <a:latin typeface="Times New Roman" pitchFamily="18" charset="0"/>
                <a:cs typeface="Times New Roman" pitchFamily="18" charset="0"/>
              </a:rPr>
              <a:t>surcharge</a:t>
            </a:r>
            <a:r>
              <a:rPr lang="fr-FR" dirty="0">
                <a:latin typeface="Times New Roman" pitchFamily="18" charset="0"/>
                <a:cs typeface="Times New Roman" pitchFamily="18" charset="0"/>
              </a:rPr>
              <a:t> de l’opérateur (</a:t>
            </a:r>
            <a:r>
              <a:rPr lang="fr-FR" b="1" dirty="0">
                <a:latin typeface="Times New Roman" pitchFamily="18" charset="0"/>
                <a:cs typeface="Times New Roman" pitchFamily="18" charset="0"/>
              </a:rPr>
              <a:t>=</a:t>
            </a:r>
            <a:r>
              <a:rPr lang="fr-FR" dirty="0">
                <a:latin typeface="Times New Roman" pitchFamily="18" charset="0"/>
                <a:cs typeface="Times New Roman" pitchFamily="18" charset="0"/>
              </a:rPr>
              <a:t>)</a:t>
            </a:r>
            <a:r>
              <a:rPr lang="fr-FR" b="1" dirty="0">
                <a:latin typeface="Times New Roman" pitchFamily="18" charset="0"/>
                <a:cs typeface="Times New Roman" pitchFamily="18" charset="0"/>
              </a:rPr>
              <a:t>.</a:t>
            </a:r>
          </a:p>
          <a:p>
            <a:pPr algn="just" eaLnBrk="0" fontAlgn="base" hangingPunct="0">
              <a:spcBef>
                <a:spcPct val="0"/>
              </a:spcBef>
              <a:spcAft>
                <a:spcPct val="0"/>
              </a:spcAft>
            </a:pPr>
            <a:endParaRPr lang="fr-FR" b="1" dirty="0">
              <a:latin typeface="Times New Roman" pitchFamily="18" charset="0"/>
              <a:cs typeface="Times New Roman" pitchFamily="18" charset="0"/>
            </a:endParaRPr>
          </a:p>
          <a:p>
            <a:pPr hangingPunct="0"/>
            <a:r>
              <a:rPr lang="fr-FR" b="1" dirty="0">
                <a:latin typeface="Times New Roman" pitchFamily="18" charset="0"/>
                <a:cs typeface="Times New Roman" pitchFamily="18" charset="0"/>
              </a:rPr>
              <a:t>6.5. Tableaux d’objets</a:t>
            </a:r>
          </a:p>
          <a:p>
            <a:pPr hangingPunct="0"/>
            <a:r>
              <a:rPr lang="fr-FR" dirty="0">
                <a:latin typeface="Times New Roman" pitchFamily="18" charset="0"/>
                <a:cs typeface="Times New Roman" pitchFamily="18" charset="0"/>
              </a:rPr>
              <a:t>Un tableau d’objets est un tableau possédant des éléments de type </a:t>
            </a:r>
            <a:r>
              <a:rPr lang="fr-FR" b="1" dirty="0">
                <a:latin typeface="Times New Roman" pitchFamily="18" charset="0"/>
                <a:cs typeface="Times New Roman" pitchFamily="18" charset="0"/>
              </a:rPr>
              <a:t>classe</a:t>
            </a:r>
            <a:r>
              <a:rPr lang="fr-FR" dirty="0">
                <a:latin typeface="Times New Roman" pitchFamily="18" charset="0"/>
                <a:cs typeface="Times New Roman" pitchFamily="18" charset="0"/>
              </a:rPr>
              <a:t>.</a:t>
            </a:r>
          </a:p>
          <a:p>
            <a:pPr hangingPunct="0"/>
            <a:r>
              <a:rPr lang="fr-FR" b="1" dirty="0">
                <a:latin typeface="Times New Roman" pitchFamily="18" charset="0"/>
                <a:cs typeface="Times New Roman" pitchFamily="18" charset="0"/>
              </a:rPr>
              <a:t>point courbe[20] </a:t>
            </a:r>
            <a:r>
              <a:rPr lang="fr-FR" dirty="0">
                <a:latin typeface="Times New Roman" pitchFamily="18" charset="0"/>
                <a:cs typeface="Times New Roman" pitchFamily="18" charset="0"/>
              </a:rPr>
              <a:t>; crée un tableau </a:t>
            </a:r>
            <a:r>
              <a:rPr lang="fr-FR" b="1" dirty="0">
                <a:latin typeface="Times New Roman" pitchFamily="18" charset="0"/>
                <a:cs typeface="Times New Roman" pitchFamily="18" charset="0"/>
              </a:rPr>
              <a:t>courbe</a:t>
            </a:r>
            <a:r>
              <a:rPr lang="fr-FR" dirty="0">
                <a:latin typeface="Times New Roman" pitchFamily="18" charset="0"/>
                <a:cs typeface="Times New Roman" pitchFamily="18" charset="0"/>
              </a:rPr>
              <a:t> de 20 objets de type </a:t>
            </a:r>
            <a:r>
              <a:rPr lang="fr-FR" b="1" dirty="0">
                <a:latin typeface="Times New Roman" pitchFamily="18" charset="0"/>
                <a:cs typeface="Times New Roman" pitchFamily="18" charset="0"/>
              </a:rPr>
              <a:t>point</a:t>
            </a:r>
            <a:r>
              <a:rPr lang="fr-FR" dirty="0">
                <a:latin typeface="Times New Roman" pitchFamily="18" charset="0"/>
                <a:cs typeface="Times New Roman" pitchFamily="18" charset="0"/>
              </a:rPr>
              <a:t> en appelant, le cas échéant, le constructeur pour chacun d’entre eux. </a:t>
            </a:r>
          </a:p>
          <a:p>
            <a:r>
              <a:rPr lang="fr-FR" dirty="0">
                <a:latin typeface="Times New Roman" pitchFamily="18" charset="0"/>
                <a:cs typeface="Times New Roman" pitchFamily="18" charset="0"/>
              </a:rPr>
              <a:t>Exemple de construction et d’initialisation d’un tableau d’objets.</a:t>
            </a:r>
          </a:p>
          <a:p>
            <a:pPr hangingPunct="0"/>
            <a:r>
              <a:rPr lang="en-US" b="1" dirty="0">
                <a:latin typeface="Times New Roman" pitchFamily="18" charset="0"/>
                <a:cs typeface="Times New Roman" pitchFamily="18" charset="0"/>
              </a:rPr>
              <a:t>#include&lt; </a:t>
            </a:r>
            <a:r>
              <a:rPr lang="en-US" b="1" dirty="0" err="1">
                <a:latin typeface="Times New Roman" pitchFamily="18" charset="0"/>
                <a:cs typeface="Times New Roman" pitchFamily="18" charset="0"/>
              </a:rPr>
              <a:t>iostream</a:t>
            </a:r>
            <a:r>
              <a:rPr lang="en-US" b="1" dirty="0">
                <a:latin typeface="Times New Roman" pitchFamily="18" charset="0"/>
                <a:cs typeface="Times New Roman" pitchFamily="18" charset="0"/>
              </a:rPr>
              <a:t>.&gt;</a:t>
            </a:r>
          </a:p>
          <a:p>
            <a:pPr hangingPunct="0"/>
            <a:r>
              <a:rPr lang="en-US" b="1" dirty="0">
                <a:latin typeface="Times New Roman" pitchFamily="18" charset="0"/>
                <a:cs typeface="Times New Roman" pitchFamily="18" charset="0"/>
              </a:rPr>
              <a:t>using namespace std;</a:t>
            </a:r>
            <a:endParaRPr lang="fr-FR" b="1" dirty="0">
              <a:latin typeface="Times New Roman" pitchFamily="18" charset="0"/>
              <a:cs typeface="Times New Roman" pitchFamily="18" charset="0"/>
            </a:endParaRPr>
          </a:p>
          <a:p>
            <a:pPr hangingPunct="0"/>
            <a:r>
              <a:rPr lang="en-US" b="1" dirty="0">
                <a:latin typeface="Times New Roman" pitchFamily="18" charset="0"/>
                <a:cs typeface="Times New Roman" pitchFamily="18" charset="0"/>
              </a:rPr>
              <a:t>class point</a:t>
            </a:r>
            <a:endParaRPr lang="fr-FR" b="1" dirty="0">
              <a:latin typeface="Times New Roman" pitchFamily="18" charset="0"/>
              <a:cs typeface="Times New Roman" pitchFamily="18" charset="0"/>
            </a:endParaRPr>
          </a:p>
          <a:p>
            <a:pPr hangingPunct="0"/>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int</a:t>
            </a:r>
            <a:r>
              <a:rPr lang="en-US" b="1" dirty="0">
                <a:latin typeface="Times New Roman" pitchFamily="18" charset="0"/>
                <a:cs typeface="Times New Roman" pitchFamily="18" charset="0"/>
              </a:rPr>
              <a:t> x, y ;</a:t>
            </a:r>
            <a:endParaRPr lang="fr-FR" b="1" dirty="0">
              <a:latin typeface="Times New Roman" pitchFamily="18" charset="0"/>
              <a:cs typeface="Times New Roman" pitchFamily="18" charset="0"/>
            </a:endParaRPr>
          </a:p>
          <a:p>
            <a:pPr hangingPunct="0"/>
            <a:r>
              <a:rPr lang="en-US" b="1" dirty="0">
                <a:latin typeface="Times New Roman" pitchFamily="18" charset="0"/>
                <a:cs typeface="Times New Roman" pitchFamily="18" charset="0"/>
              </a:rPr>
              <a:t>  public : </a:t>
            </a:r>
          </a:p>
          <a:p>
            <a:pPr hangingPunct="0"/>
            <a:r>
              <a:rPr lang="en-US" b="1" dirty="0">
                <a:latin typeface="Times New Roman" pitchFamily="18" charset="0"/>
                <a:cs typeface="Times New Roman" pitchFamily="18" charset="0"/>
              </a:rPr>
              <a:t>     point( </a:t>
            </a:r>
            <a:r>
              <a:rPr lang="en-US" b="1" dirty="0" err="1">
                <a:latin typeface="Times New Roman" pitchFamily="18" charset="0"/>
                <a:cs typeface="Times New Roman" pitchFamily="18" charset="0"/>
              </a:rPr>
              <a:t>int</a:t>
            </a:r>
            <a:r>
              <a:rPr lang="en-US" b="1" dirty="0">
                <a:latin typeface="Times New Roman" pitchFamily="18" charset="0"/>
                <a:cs typeface="Times New Roman" pitchFamily="18" charset="0"/>
              </a:rPr>
              <a:t> abs = 0, </a:t>
            </a:r>
            <a:r>
              <a:rPr lang="en-US" b="1" dirty="0" err="1">
                <a:latin typeface="Times New Roman" pitchFamily="18" charset="0"/>
                <a:cs typeface="Times New Roman" pitchFamily="18" charset="0"/>
              </a:rPr>
              <a:t>int</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ord</a:t>
            </a:r>
            <a:r>
              <a:rPr lang="en-US" b="1" dirty="0">
                <a:latin typeface="Times New Roman" pitchFamily="18" charset="0"/>
                <a:cs typeface="Times New Roman" pitchFamily="18" charset="0"/>
              </a:rPr>
              <a:t> = 0 ) </a:t>
            </a:r>
          </a:p>
          <a:p>
            <a:pPr hangingPunct="0"/>
            <a:r>
              <a:rPr lang="en-US" b="1" dirty="0">
                <a:latin typeface="Times New Roman" pitchFamily="18" charset="0"/>
                <a:cs typeface="Times New Roman" pitchFamily="18" charset="0"/>
              </a:rPr>
              <a:t>     { x = abs; y = </a:t>
            </a:r>
            <a:r>
              <a:rPr lang="en-US" b="1" dirty="0" err="1">
                <a:latin typeface="Times New Roman" pitchFamily="18" charset="0"/>
                <a:cs typeface="Times New Roman" pitchFamily="18" charset="0"/>
              </a:rPr>
              <a:t>ord</a:t>
            </a:r>
            <a:r>
              <a:rPr lang="en-US" b="1" dirty="0">
                <a:latin typeface="Times New Roman" pitchFamily="18" charset="0"/>
                <a:cs typeface="Times New Roman" pitchFamily="18" charset="0"/>
              </a:rPr>
              <a:t> ; </a:t>
            </a:r>
          </a:p>
          <a:p>
            <a:pPr hangingPunct="0"/>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cout</a:t>
            </a:r>
            <a:r>
              <a:rPr lang="en-US" b="1" dirty="0">
                <a:latin typeface="Times New Roman" pitchFamily="18" charset="0"/>
                <a:cs typeface="Times New Roman" pitchFamily="18" charset="0"/>
              </a:rPr>
              <a:t> &lt;&lt; </a:t>
            </a:r>
            <a:r>
              <a:rPr lang="fr-FR" b="1" dirty="0">
                <a:latin typeface="Times New Roman" pitchFamily="18" charset="0"/>
                <a:cs typeface="Times New Roman" pitchFamily="18" charset="0"/>
                <a:sym typeface="Symbol"/>
              </a:rPr>
              <a:t></a:t>
            </a:r>
            <a:r>
              <a:rPr lang="en-US" b="1" dirty="0">
                <a:latin typeface="Times New Roman" pitchFamily="18" charset="0"/>
                <a:cs typeface="Times New Roman" pitchFamily="18" charset="0"/>
              </a:rPr>
              <a:t>++const. point : </a:t>
            </a:r>
            <a:r>
              <a:rPr lang="fr-FR" b="1" dirty="0">
                <a:latin typeface="Times New Roman" pitchFamily="18" charset="0"/>
                <a:cs typeface="Times New Roman" pitchFamily="18" charset="0"/>
                <a:sym typeface="Symbol"/>
              </a:rPr>
              <a:t></a:t>
            </a:r>
            <a:r>
              <a:rPr lang="en-US" b="1" dirty="0">
                <a:latin typeface="Times New Roman" pitchFamily="18" charset="0"/>
                <a:cs typeface="Times New Roman" pitchFamily="18" charset="0"/>
              </a:rPr>
              <a:t> &lt;&lt; x &lt;&lt; </a:t>
            </a:r>
            <a:r>
              <a:rPr lang="fr-FR" b="1" dirty="0">
                <a:latin typeface="Times New Roman" pitchFamily="18" charset="0"/>
                <a:cs typeface="Times New Roman" pitchFamily="18" charset="0"/>
                <a:sym typeface="Symbol"/>
              </a:rPr>
              <a:t></a:t>
            </a:r>
            <a:r>
              <a:rPr lang="fr-FR" b="1" dirty="0">
                <a:latin typeface="Times New Roman" pitchFamily="18" charset="0"/>
                <a:cs typeface="Times New Roman" pitchFamily="18" charset="0"/>
              </a:rPr>
              <a:t> </a:t>
            </a:r>
            <a:r>
              <a:rPr lang="fr-FR" b="1" dirty="0">
                <a:latin typeface="Times New Roman" pitchFamily="18" charset="0"/>
                <a:cs typeface="Times New Roman" pitchFamily="18" charset="0"/>
                <a:sym typeface="Symbol"/>
              </a:rPr>
              <a:t></a:t>
            </a:r>
            <a:r>
              <a:rPr lang="en-US" b="1" dirty="0">
                <a:latin typeface="Times New Roman" pitchFamily="18" charset="0"/>
                <a:cs typeface="Times New Roman" pitchFamily="18" charset="0"/>
              </a:rPr>
              <a:t> &lt;&lt; y &lt;&lt;</a:t>
            </a:r>
            <a:r>
              <a:rPr lang="en-US" b="1" dirty="0" err="1">
                <a:latin typeface="Times New Roman" pitchFamily="18" charset="0"/>
                <a:cs typeface="Times New Roman" pitchFamily="18" charset="0"/>
              </a:rPr>
              <a:t>endl</a:t>
            </a:r>
            <a:r>
              <a:rPr lang="en-US" b="1" dirty="0">
                <a:latin typeface="Times New Roman" pitchFamily="18" charset="0"/>
                <a:cs typeface="Times New Roman" pitchFamily="18" charset="0"/>
              </a:rPr>
              <a:t> ;</a:t>
            </a:r>
          </a:p>
          <a:p>
            <a:pPr hangingPunct="0"/>
            <a:r>
              <a:rPr lang="en-US" b="1" dirty="0">
                <a:latin typeface="Times New Roman" pitchFamily="18" charset="0"/>
                <a:cs typeface="Times New Roman" pitchFamily="18" charset="0"/>
              </a:rPr>
              <a:t>     </a:t>
            </a:r>
            <a:r>
              <a:rPr lang="fr-FR" b="1" dirty="0">
                <a:latin typeface="Times New Roman" pitchFamily="18" charset="0"/>
                <a:cs typeface="Times New Roman" pitchFamily="18" charset="0"/>
              </a:rPr>
              <a:t>}</a:t>
            </a:r>
          </a:p>
          <a:p>
            <a:pPr hangingPunct="0"/>
            <a:r>
              <a:rPr lang="fr-FR" b="1" dirty="0">
                <a:latin typeface="Times New Roman" pitchFamily="18" charset="0"/>
                <a:cs typeface="Times New Roman" pitchFamily="18" charset="0"/>
              </a:rPr>
              <a:t>     ~point()</a:t>
            </a:r>
          </a:p>
          <a:p>
            <a:pPr hangingPunct="0"/>
            <a:r>
              <a:rPr lang="fr-FR" b="1" dirty="0">
                <a:latin typeface="Times New Roman" pitchFamily="18" charset="0"/>
                <a:cs typeface="Times New Roman" pitchFamily="18" charset="0"/>
              </a:rPr>
              <a:t>     { cout &lt;&lt; </a:t>
            </a:r>
            <a:r>
              <a:rPr lang="fr-FR" b="1" dirty="0">
                <a:latin typeface="Times New Roman" pitchFamily="18" charset="0"/>
                <a:cs typeface="Times New Roman" pitchFamily="18" charset="0"/>
                <a:sym typeface="Symbol"/>
              </a:rPr>
              <a:t></a:t>
            </a:r>
            <a:r>
              <a:rPr lang="fr-FR" b="1" dirty="0">
                <a:latin typeface="Times New Roman" pitchFamily="18" charset="0"/>
                <a:cs typeface="Times New Roman" pitchFamily="18" charset="0"/>
              </a:rPr>
              <a:t>--destruction point : </a:t>
            </a:r>
            <a:r>
              <a:rPr lang="fr-FR" b="1" dirty="0">
                <a:latin typeface="Times New Roman" pitchFamily="18" charset="0"/>
                <a:cs typeface="Times New Roman" pitchFamily="18" charset="0"/>
                <a:sym typeface="Symbol"/>
              </a:rPr>
              <a:t></a:t>
            </a:r>
            <a:r>
              <a:rPr lang="fr-FR" b="1" dirty="0">
                <a:latin typeface="Times New Roman" pitchFamily="18" charset="0"/>
                <a:cs typeface="Times New Roman" pitchFamily="18" charset="0"/>
              </a:rPr>
              <a:t> &lt;&lt; x &lt;&lt; </a:t>
            </a:r>
            <a:r>
              <a:rPr lang="fr-FR" b="1" dirty="0">
                <a:latin typeface="Times New Roman" pitchFamily="18" charset="0"/>
                <a:cs typeface="Times New Roman" pitchFamily="18" charset="0"/>
                <a:sym typeface="Symbol"/>
              </a:rPr>
              <a:t></a:t>
            </a:r>
            <a:r>
              <a:rPr lang="fr-FR" b="1" dirty="0">
                <a:latin typeface="Times New Roman" pitchFamily="18" charset="0"/>
                <a:cs typeface="Times New Roman" pitchFamily="18" charset="0"/>
              </a:rPr>
              <a:t> </a:t>
            </a:r>
            <a:r>
              <a:rPr lang="fr-FR" b="1" dirty="0">
                <a:latin typeface="Times New Roman" pitchFamily="18" charset="0"/>
                <a:cs typeface="Times New Roman" pitchFamily="18" charset="0"/>
                <a:sym typeface="Symbol"/>
              </a:rPr>
              <a:t></a:t>
            </a:r>
            <a:r>
              <a:rPr lang="fr-FR" b="1" dirty="0">
                <a:latin typeface="Times New Roman" pitchFamily="18" charset="0"/>
                <a:cs typeface="Times New Roman" pitchFamily="18" charset="0"/>
              </a:rPr>
              <a:t> &lt;&lt; y &lt;&lt;</a:t>
            </a:r>
            <a:r>
              <a:rPr lang="fr-FR" b="1" dirty="0" err="1">
                <a:latin typeface="Times New Roman" pitchFamily="18" charset="0"/>
                <a:cs typeface="Times New Roman" pitchFamily="18" charset="0"/>
              </a:rPr>
              <a:t>endl</a:t>
            </a:r>
            <a:r>
              <a:rPr lang="fr-FR" b="1" dirty="0">
                <a:latin typeface="Times New Roman" pitchFamily="18" charset="0"/>
                <a:cs typeface="Times New Roman" pitchFamily="18" charset="0"/>
              </a:rPr>
              <a:t> ;</a:t>
            </a:r>
          </a:p>
          <a:p>
            <a:pPr hangingPunct="0"/>
            <a:r>
              <a:rPr lang="fr-FR" b="1" dirty="0">
                <a:latin typeface="Times New Roman" pitchFamily="18" charset="0"/>
                <a:cs typeface="Times New Roman" pitchFamily="18" charset="0"/>
              </a:rPr>
              <a:t>     }</a:t>
            </a:r>
          </a:p>
          <a:p>
            <a:pPr hangingPunct="0"/>
            <a:r>
              <a:rPr lang="fr-FR" b="1" dirty="0">
                <a:latin typeface="Times New Roman" pitchFamily="18" charset="0"/>
                <a:cs typeface="Times New Roman" pitchFamily="18" charset="0"/>
              </a:rPr>
              <a:t>} ;</a:t>
            </a:r>
          </a:p>
          <a:p>
            <a:pPr lvl="0" algn="just" fontAlgn="base">
              <a:spcBef>
                <a:spcPct val="0"/>
              </a:spcBef>
              <a:spcAft>
                <a:spcPct val="0"/>
              </a:spcAft>
            </a:pPr>
            <a:r>
              <a:rPr lang="fr-FR" b="1" dirty="0" err="1">
                <a:latin typeface="Times New Roman" pitchFamily="18" charset="0"/>
                <a:ea typeface="Times New Roman" pitchFamily="18" charset="0"/>
                <a:cs typeface="Times New Roman" pitchFamily="18" charset="0"/>
              </a:rPr>
              <a:t>int</a:t>
            </a:r>
            <a:r>
              <a:rPr lang="fr-FR" b="1" dirty="0">
                <a:latin typeface="Times New Roman" pitchFamily="18" charset="0"/>
                <a:ea typeface="Times New Roman" pitchFamily="18" charset="0"/>
                <a:cs typeface="Times New Roman" pitchFamily="18" charset="0"/>
              </a:rPr>
              <a:t> main(){ </a:t>
            </a:r>
            <a:r>
              <a:rPr lang="fr-FR" b="1" dirty="0" err="1">
                <a:latin typeface="Times New Roman" pitchFamily="18" charset="0"/>
                <a:ea typeface="Times New Roman" pitchFamily="18" charset="0"/>
                <a:cs typeface="Times New Roman" pitchFamily="18" charset="0"/>
              </a:rPr>
              <a:t>int</a:t>
            </a:r>
            <a:r>
              <a:rPr lang="fr-FR" b="1" dirty="0">
                <a:latin typeface="Times New Roman" pitchFamily="18" charset="0"/>
                <a:ea typeface="Times New Roman" pitchFamily="18" charset="0"/>
                <a:cs typeface="Times New Roman" pitchFamily="18" charset="0"/>
              </a:rPr>
              <a:t> n = 3 ; point courbe[5] = {7, n, 2*n+5} ; return 1;</a:t>
            </a:r>
            <a:endParaRPr lang="fr-FR" b="1" dirty="0">
              <a:latin typeface="Times New Roman" pitchFamily="18" charset="0"/>
              <a:cs typeface="Times New Roman" pitchFamily="18" charset="0"/>
            </a:endParaRPr>
          </a:p>
          <a:p>
            <a:pPr lvl="0" algn="just" eaLnBrk="0" fontAlgn="base" hangingPunct="0">
              <a:spcBef>
                <a:spcPct val="0"/>
              </a:spcBef>
              <a:spcAft>
                <a:spcPct val="0"/>
              </a:spcAft>
            </a:pPr>
            <a:r>
              <a:rPr lang="en-GB" b="1" dirty="0">
                <a:latin typeface="Times New Roman" pitchFamily="18" charset="0"/>
                <a:ea typeface="Times New Roman" pitchFamily="18" charset="0"/>
                <a:cs typeface="Times New Roman" pitchFamily="18" charset="0"/>
              </a:rPr>
              <a:t>}</a:t>
            </a:r>
            <a:endParaRPr lang="fr-FR" b="1" dirty="0">
              <a:latin typeface="Times New Roman" pitchFamily="18" charset="0"/>
              <a:cs typeface="Times New Roman" pitchFamily="18" charset="0"/>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6E8258A7-CA86-481B-9088-7761BD1AC277}" type="slidenum">
              <a:rPr lang="fr-FR" smtClean="0"/>
              <a:pPr/>
              <a:t>69</a:t>
            </a:fld>
            <a:endParaRPr lang="fr-FR" dirty="0"/>
          </a:p>
        </p:txBody>
      </p:sp>
      <p:sp>
        <p:nvSpPr>
          <p:cNvPr id="74753" name="Rectangle 1"/>
          <p:cNvSpPr>
            <a:spLocks noChangeArrowheads="1"/>
          </p:cNvSpPr>
          <p:nvPr/>
        </p:nvSpPr>
        <p:spPr bwMode="auto">
          <a:xfrm>
            <a:off x="71438" y="377210"/>
            <a:ext cx="9072562" cy="590931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hangingPunct="0"/>
            <a:r>
              <a:rPr lang="fr-FR" dirty="0">
                <a:latin typeface="Times New Roman" pitchFamily="18" charset="0"/>
                <a:cs typeface="Times New Roman" pitchFamily="18" charset="0"/>
              </a:rPr>
              <a:t>Si la classe comporte un constructeur sans argument, celui-ci sera appelé successivement pour chacun des éléments (de type </a:t>
            </a:r>
            <a:r>
              <a:rPr lang="fr-FR" b="1" dirty="0">
                <a:latin typeface="Times New Roman" pitchFamily="18" charset="0"/>
                <a:cs typeface="Times New Roman" pitchFamily="18" charset="0"/>
              </a:rPr>
              <a:t>point</a:t>
            </a:r>
            <a:r>
              <a:rPr lang="fr-FR" dirty="0">
                <a:latin typeface="Times New Roman" pitchFamily="18" charset="0"/>
                <a:cs typeface="Times New Roman" pitchFamily="18" charset="0"/>
              </a:rPr>
              <a:t>) du tableau </a:t>
            </a:r>
            <a:r>
              <a:rPr lang="fr-FR" b="1" dirty="0">
                <a:latin typeface="Times New Roman" pitchFamily="18" charset="0"/>
                <a:cs typeface="Times New Roman" pitchFamily="18" charset="0"/>
              </a:rPr>
              <a:t>courbe</a:t>
            </a:r>
            <a:r>
              <a:rPr lang="fr-FR" dirty="0">
                <a:latin typeface="Times New Roman" pitchFamily="18" charset="0"/>
                <a:cs typeface="Times New Roman" pitchFamily="18" charset="0"/>
              </a:rPr>
              <a:t>.</a:t>
            </a:r>
          </a:p>
          <a:p>
            <a:pPr algn="just" hangingPunct="0"/>
            <a:r>
              <a:rPr lang="fr-FR" dirty="0">
                <a:latin typeface="Times New Roman" pitchFamily="18" charset="0"/>
                <a:cs typeface="Times New Roman" pitchFamily="18" charset="0"/>
              </a:rPr>
              <a:t>Il est possible de faire une déclaration avec un </a:t>
            </a:r>
            <a:r>
              <a:rPr lang="fr-FR" dirty="0" err="1">
                <a:latin typeface="Times New Roman" pitchFamily="18" charset="0"/>
                <a:cs typeface="Times New Roman" pitchFamily="18" charset="0"/>
              </a:rPr>
              <a:t>initialisateur</a:t>
            </a:r>
            <a:r>
              <a:rPr lang="fr-FR" dirty="0">
                <a:latin typeface="Times New Roman" pitchFamily="18" charset="0"/>
                <a:cs typeface="Times New Roman" pitchFamily="18" charset="0"/>
              </a:rPr>
              <a:t> comportant une liste de valeurs; chaque valeur sera transmise à un constructeur approprié. Pour les tableaux de </a:t>
            </a:r>
            <a:r>
              <a:rPr lang="fr-FR" i="1" dirty="0">
                <a:latin typeface="Times New Roman" pitchFamily="18" charset="0"/>
                <a:cs typeface="Times New Roman" pitchFamily="18" charset="0"/>
              </a:rPr>
              <a:t>classe </a:t>
            </a:r>
            <a:r>
              <a:rPr lang="fr-FR" b="1" dirty="0">
                <a:latin typeface="Times New Roman" pitchFamily="18" charset="0"/>
                <a:cs typeface="Times New Roman" pitchFamily="18" charset="0"/>
              </a:rPr>
              <a:t>automatique</a:t>
            </a:r>
            <a:r>
              <a:rPr lang="fr-FR" dirty="0">
                <a:latin typeface="Times New Roman" pitchFamily="18" charset="0"/>
                <a:cs typeface="Times New Roman" pitchFamily="18" charset="0"/>
              </a:rPr>
              <a:t>, les valeurs de l</a:t>
            </a:r>
            <a:r>
              <a:rPr lang="fr-FR" i="1" dirty="0">
                <a:latin typeface="Times New Roman" pitchFamily="18" charset="0"/>
                <a:cs typeface="Times New Roman" pitchFamily="18" charset="0"/>
              </a:rPr>
              <a:t>’</a:t>
            </a:r>
            <a:r>
              <a:rPr lang="fr-FR" b="1" dirty="0" err="1">
                <a:latin typeface="Times New Roman" pitchFamily="18" charset="0"/>
                <a:cs typeface="Times New Roman" pitchFamily="18" charset="0"/>
              </a:rPr>
              <a:t>initialisateur</a:t>
            </a:r>
            <a:r>
              <a:rPr lang="fr-FR" dirty="0">
                <a:latin typeface="Times New Roman" pitchFamily="18" charset="0"/>
                <a:cs typeface="Times New Roman" pitchFamily="18" charset="0"/>
              </a:rPr>
              <a:t> peuvent être une expression quelconque. En outre, l</a:t>
            </a:r>
            <a:r>
              <a:rPr lang="fr-FR" i="1" dirty="0">
                <a:latin typeface="Times New Roman" pitchFamily="18" charset="0"/>
                <a:cs typeface="Times New Roman" pitchFamily="18" charset="0"/>
              </a:rPr>
              <a:t>’</a:t>
            </a:r>
            <a:r>
              <a:rPr lang="fr-FR" b="1" dirty="0" err="1">
                <a:latin typeface="Times New Roman" pitchFamily="18" charset="0"/>
                <a:cs typeface="Times New Roman" pitchFamily="18" charset="0"/>
              </a:rPr>
              <a:t>initialisateur</a:t>
            </a:r>
            <a:r>
              <a:rPr lang="fr-FR" dirty="0">
                <a:latin typeface="Times New Roman" pitchFamily="18" charset="0"/>
                <a:cs typeface="Times New Roman" pitchFamily="18" charset="0"/>
              </a:rPr>
              <a:t> peut comporter moins de valeurs que le tableau  n’a d’éléments. Dans ce cas, il y a appel du </a:t>
            </a:r>
            <a:r>
              <a:rPr lang="fr-FR" b="1" dirty="0">
                <a:latin typeface="Times New Roman" pitchFamily="18" charset="0"/>
                <a:cs typeface="Times New Roman" pitchFamily="18" charset="0"/>
              </a:rPr>
              <a:t>constructeur sans</a:t>
            </a:r>
            <a:r>
              <a:rPr lang="fr-FR" i="1" dirty="0">
                <a:latin typeface="Times New Roman" pitchFamily="18" charset="0"/>
                <a:cs typeface="Times New Roman" pitchFamily="18" charset="0"/>
              </a:rPr>
              <a:t> </a:t>
            </a:r>
            <a:r>
              <a:rPr lang="fr-FR" b="1" dirty="0">
                <a:latin typeface="Times New Roman" pitchFamily="18" charset="0"/>
                <a:cs typeface="Times New Roman" pitchFamily="18" charset="0"/>
              </a:rPr>
              <a:t>argument</a:t>
            </a:r>
            <a:r>
              <a:rPr lang="fr-FR" i="1" dirty="0">
                <a:latin typeface="Times New Roman" pitchFamily="18" charset="0"/>
                <a:cs typeface="Times New Roman" pitchFamily="18" charset="0"/>
              </a:rPr>
              <a:t> </a:t>
            </a:r>
            <a:r>
              <a:rPr lang="fr-FR" dirty="0">
                <a:latin typeface="Times New Roman" pitchFamily="18" charset="0"/>
                <a:cs typeface="Times New Roman" pitchFamily="18" charset="0"/>
              </a:rPr>
              <a:t>pour les éléments auxquels ne correspond aucune valeur.</a:t>
            </a:r>
          </a:p>
          <a:p>
            <a:pPr algn="just" hangingPunct="0"/>
            <a:endParaRPr lang="fr-FR" dirty="0">
              <a:latin typeface="Times New Roman" pitchFamily="18" charset="0"/>
              <a:cs typeface="Times New Roman" pitchFamily="18" charset="0"/>
            </a:endParaRPr>
          </a:p>
          <a:p>
            <a:pPr hangingPunct="0"/>
            <a:r>
              <a:rPr lang="fr-FR" dirty="0">
                <a:latin typeface="Times New Roman" pitchFamily="18" charset="0"/>
                <a:cs typeface="Times New Roman" pitchFamily="18" charset="0"/>
              </a:rPr>
              <a:t>-</a:t>
            </a:r>
            <a:r>
              <a:rPr lang="fr-FR" u="sng" dirty="0">
                <a:latin typeface="Times New Roman" pitchFamily="18" charset="0"/>
                <a:cs typeface="Times New Roman" pitchFamily="18" charset="0"/>
              </a:rPr>
              <a:t> Cas des tableaux dynamiques d’objets</a:t>
            </a:r>
            <a:endParaRPr lang="fr-FR" dirty="0">
              <a:latin typeface="Times New Roman" pitchFamily="18" charset="0"/>
              <a:cs typeface="Times New Roman" pitchFamily="18" charset="0"/>
            </a:endParaRPr>
          </a:p>
          <a:p>
            <a:pPr hangingPunct="0"/>
            <a:r>
              <a:rPr lang="fr-FR" dirty="0">
                <a:latin typeface="Times New Roman" pitchFamily="18" charset="0"/>
                <a:cs typeface="Times New Roman" pitchFamily="18" charset="0"/>
              </a:rPr>
              <a:t>Disposant d’une classe </a:t>
            </a:r>
            <a:r>
              <a:rPr lang="fr-FR" b="1" dirty="0">
                <a:latin typeface="Times New Roman" pitchFamily="18" charset="0"/>
                <a:cs typeface="Times New Roman" pitchFamily="18" charset="0"/>
              </a:rPr>
              <a:t>point</a:t>
            </a:r>
            <a:r>
              <a:rPr lang="fr-FR" dirty="0">
                <a:latin typeface="Times New Roman" pitchFamily="18" charset="0"/>
                <a:cs typeface="Times New Roman" pitchFamily="18" charset="0"/>
              </a:rPr>
              <a:t>, on peut créer dynamiquement un tableau de points en appelant new : </a:t>
            </a:r>
            <a:r>
              <a:rPr lang="fr-FR" b="1" dirty="0">
                <a:latin typeface="Times New Roman" pitchFamily="18" charset="0"/>
                <a:cs typeface="Times New Roman" pitchFamily="18" charset="0"/>
              </a:rPr>
              <a:t>point *</a:t>
            </a:r>
            <a:r>
              <a:rPr lang="fr-FR" b="1" dirty="0" err="1">
                <a:latin typeface="Times New Roman" pitchFamily="18" charset="0"/>
                <a:cs typeface="Times New Roman" pitchFamily="18" charset="0"/>
              </a:rPr>
              <a:t>adcourbe</a:t>
            </a:r>
            <a:r>
              <a:rPr lang="fr-FR" b="1" dirty="0">
                <a:latin typeface="Times New Roman" pitchFamily="18" charset="0"/>
                <a:cs typeface="Times New Roman" pitchFamily="18" charset="0"/>
              </a:rPr>
              <a:t> = new point[20]</a:t>
            </a:r>
            <a:r>
              <a:rPr lang="fr-FR" dirty="0">
                <a:latin typeface="Times New Roman" pitchFamily="18" charset="0"/>
                <a:cs typeface="Times New Roman" pitchFamily="18" charset="0"/>
              </a:rPr>
              <a:t> ; alloue l’emplacement mémoire nécessaire à 20 objets de type </a:t>
            </a:r>
            <a:r>
              <a:rPr lang="fr-FR" b="1" dirty="0">
                <a:latin typeface="Times New Roman" pitchFamily="18" charset="0"/>
                <a:cs typeface="Times New Roman" pitchFamily="18" charset="0"/>
              </a:rPr>
              <a:t>point</a:t>
            </a:r>
            <a:r>
              <a:rPr lang="fr-FR" dirty="0">
                <a:latin typeface="Times New Roman" pitchFamily="18" charset="0"/>
                <a:cs typeface="Times New Roman" pitchFamily="18" charset="0"/>
              </a:rPr>
              <a:t> et place l’adresse du premier de ces éléments dans </a:t>
            </a:r>
            <a:r>
              <a:rPr lang="fr-FR" b="1" dirty="0" err="1">
                <a:latin typeface="Times New Roman" pitchFamily="18" charset="0"/>
                <a:cs typeface="Times New Roman" pitchFamily="18" charset="0"/>
              </a:rPr>
              <a:t>adcourbe</a:t>
            </a:r>
            <a:r>
              <a:rPr lang="fr-FR" dirty="0">
                <a:latin typeface="Times New Roman" pitchFamily="18" charset="0"/>
                <a:cs typeface="Times New Roman" pitchFamily="18" charset="0"/>
              </a:rPr>
              <a:t>.</a:t>
            </a:r>
          </a:p>
          <a:p>
            <a:pPr algn="just" hangingPunct="0"/>
            <a:r>
              <a:rPr lang="fr-FR" dirty="0">
                <a:latin typeface="Times New Roman" pitchFamily="18" charset="0"/>
                <a:cs typeface="Times New Roman" pitchFamily="18" charset="0"/>
              </a:rPr>
              <a:t>Pour détruire le tableau d’objets, on appellera</a:t>
            </a:r>
            <a:r>
              <a:rPr lang="fr-FR" i="1" dirty="0">
                <a:latin typeface="Times New Roman" pitchFamily="18" charset="0"/>
                <a:cs typeface="Times New Roman" pitchFamily="18" charset="0"/>
              </a:rPr>
              <a:t> </a:t>
            </a:r>
            <a:r>
              <a:rPr lang="fr-FR" b="1" dirty="0" err="1">
                <a:latin typeface="Times New Roman" pitchFamily="18" charset="0"/>
                <a:cs typeface="Times New Roman" pitchFamily="18" charset="0"/>
              </a:rPr>
              <a:t>delete</a:t>
            </a:r>
            <a:r>
              <a:rPr lang="fr-FR" b="1" dirty="0">
                <a:latin typeface="Times New Roman" pitchFamily="18" charset="0"/>
                <a:cs typeface="Times New Roman" pitchFamily="18" charset="0"/>
              </a:rPr>
              <a:t>[] </a:t>
            </a:r>
            <a:r>
              <a:rPr lang="fr-FR" b="1" dirty="0" err="1">
                <a:latin typeface="Times New Roman" pitchFamily="18" charset="0"/>
                <a:cs typeface="Times New Roman" pitchFamily="18" charset="0"/>
              </a:rPr>
              <a:t>adcourbe</a:t>
            </a:r>
            <a:r>
              <a:rPr lang="fr-FR" dirty="0">
                <a:latin typeface="Times New Roman" pitchFamily="18" charset="0"/>
                <a:cs typeface="Times New Roman" pitchFamily="18" charset="0"/>
              </a:rPr>
              <a:t> ou </a:t>
            </a:r>
            <a:r>
              <a:rPr lang="fr-FR" b="1" dirty="0" err="1">
                <a:latin typeface="Times New Roman" pitchFamily="18" charset="0"/>
                <a:cs typeface="Times New Roman" pitchFamily="18" charset="0"/>
              </a:rPr>
              <a:t>delete</a:t>
            </a:r>
            <a:r>
              <a:rPr lang="fr-FR" b="1" dirty="0">
                <a:latin typeface="Times New Roman" pitchFamily="18" charset="0"/>
                <a:cs typeface="Times New Roman" pitchFamily="18" charset="0"/>
              </a:rPr>
              <a:t>[20] </a:t>
            </a:r>
            <a:r>
              <a:rPr lang="fr-FR" b="1" dirty="0" err="1">
                <a:latin typeface="Times New Roman" pitchFamily="18" charset="0"/>
                <a:cs typeface="Times New Roman" pitchFamily="18" charset="0"/>
              </a:rPr>
              <a:t>adcourbe</a:t>
            </a:r>
            <a:r>
              <a:rPr lang="fr-FR" b="1" dirty="0">
                <a:latin typeface="Times New Roman" pitchFamily="18" charset="0"/>
                <a:cs typeface="Times New Roman" pitchFamily="18" charset="0"/>
              </a:rPr>
              <a:t> </a:t>
            </a:r>
            <a:r>
              <a:rPr lang="fr-FR" dirty="0">
                <a:latin typeface="Times New Roman" pitchFamily="18" charset="0"/>
                <a:cs typeface="Times New Roman" pitchFamily="18" charset="0"/>
              </a:rPr>
              <a:t>;</a:t>
            </a:r>
          </a:p>
          <a:p>
            <a:pPr algn="just" hangingPunct="0"/>
            <a:r>
              <a:rPr lang="fr-FR" u="sng" dirty="0">
                <a:latin typeface="Times New Roman" pitchFamily="18" charset="0"/>
                <a:cs typeface="Times New Roman" pitchFamily="18" charset="0"/>
              </a:rPr>
              <a:t>Remarque</a:t>
            </a:r>
            <a:r>
              <a:rPr lang="fr-FR" dirty="0">
                <a:latin typeface="Times New Roman" pitchFamily="18" charset="0"/>
                <a:cs typeface="Times New Roman" pitchFamily="18" charset="0"/>
              </a:rPr>
              <a:t> : On peut compléter la déclaration d’un tableau d’objets par un </a:t>
            </a:r>
            <a:r>
              <a:rPr lang="fr-FR" b="1" dirty="0" err="1">
                <a:latin typeface="Times New Roman" pitchFamily="18" charset="0"/>
                <a:cs typeface="Times New Roman" pitchFamily="18" charset="0"/>
              </a:rPr>
              <a:t>initialisateur</a:t>
            </a:r>
            <a:r>
              <a:rPr lang="fr-FR" dirty="0">
                <a:latin typeface="Times New Roman" pitchFamily="18" charset="0"/>
                <a:cs typeface="Times New Roman" pitchFamily="18" charset="0"/>
              </a:rPr>
              <a:t> contenant une liste de valeurs. Chaque valeur est alors transmise à un constructeur approprié. Cette facilité ne peut toutefois pas s’appliquer aux </a:t>
            </a:r>
            <a:r>
              <a:rPr lang="fr-FR" b="1" dirty="0">
                <a:latin typeface="Times New Roman" pitchFamily="18" charset="0"/>
                <a:cs typeface="Times New Roman" pitchFamily="18" charset="0"/>
              </a:rPr>
              <a:t>tableaux dynamiques</a:t>
            </a:r>
            <a:r>
              <a:rPr lang="fr-FR" i="1" dirty="0">
                <a:latin typeface="Times New Roman" pitchFamily="18" charset="0"/>
                <a:cs typeface="Times New Roman" pitchFamily="18" charset="0"/>
              </a:rPr>
              <a:t>.</a:t>
            </a:r>
            <a:endParaRPr lang="fr-FR" dirty="0">
              <a:latin typeface="Times New Roman" pitchFamily="18" charset="0"/>
              <a:cs typeface="Times New Roman" pitchFamily="18" charset="0"/>
            </a:endParaRPr>
          </a:p>
          <a:p>
            <a:pPr hangingPunct="0"/>
            <a:endParaRPr lang="fr-FR" b="1" dirty="0"/>
          </a:p>
          <a:p>
            <a:pPr hangingPunct="0"/>
            <a:r>
              <a:rPr lang="fr-FR" b="1" dirty="0">
                <a:latin typeface="Times New Roman" pitchFamily="18" charset="0"/>
                <a:cs typeface="Times New Roman" pitchFamily="18" charset="0"/>
              </a:rPr>
              <a:t>6.6. Objets membres </a:t>
            </a:r>
            <a:endParaRPr lang="fr-FR" dirty="0">
              <a:latin typeface="Times New Roman" pitchFamily="18" charset="0"/>
              <a:cs typeface="Times New Roman" pitchFamily="18" charset="0"/>
            </a:endParaRPr>
          </a:p>
          <a:p>
            <a:pPr hangingPunct="0"/>
            <a:r>
              <a:rPr lang="fr-FR" b="1" dirty="0">
                <a:latin typeface="Times New Roman" pitchFamily="18" charset="0"/>
                <a:cs typeface="Times New Roman" pitchFamily="18" charset="0"/>
              </a:rPr>
              <a:t>6.6.1. Construction d’objets contenant des objets membres</a:t>
            </a:r>
            <a:endParaRPr lang="fr-FR" dirty="0">
              <a:latin typeface="Times New Roman" pitchFamily="18" charset="0"/>
              <a:cs typeface="Times New Roman" pitchFamily="18" charset="0"/>
            </a:endParaRPr>
          </a:p>
          <a:p>
            <a:pPr hangingPunct="0"/>
            <a:r>
              <a:rPr lang="fr-FR" dirty="0">
                <a:latin typeface="Times New Roman" pitchFamily="18" charset="0"/>
                <a:cs typeface="Times New Roman" pitchFamily="18" charset="0"/>
              </a:rPr>
              <a:t>Une classe peut posséder un membre donné qui est lui-même de type </a:t>
            </a:r>
            <a:r>
              <a:rPr lang="fr-FR" b="1" dirty="0">
                <a:latin typeface="Times New Roman" pitchFamily="18" charset="0"/>
                <a:cs typeface="Times New Roman" pitchFamily="18" charset="0"/>
              </a:rPr>
              <a:t>classe</a:t>
            </a:r>
            <a:r>
              <a:rPr lang="fr-FR" dirty="0">
                <a:latin typeface="Times New Roman" pitchFamily="18" charset="0"/>
                <a:cs typeface="Times New Roman" pitchFamily="18" charset="0"/>
              </a:rPr>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1"/>
          <p:cNvSpPr>
            <a:spLocks noChangeArrowheads="1"/>
          </p:cNvSpPr>
          <p:nvPr/>
        </p:nvSpPr>
        <p:spPr bwMode="auto">
          <a:xfrm>
            <a:off x="0" y="192828"/>
            <a:ext cx="9144000" cy="532453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fr-FR" sz="20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GB" sz="20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#include&lt;</a:t>
            </a:r>
            <a:r>
              <a:rPr kumimoji="0" lang="en-GB" sz="2000"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iostream</a:t>
            </a:r>
            <a:r>
              <a:rPr kumimoji="0" lang="en-GB" sz="20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&gt;</a:t>
            </a:r>
          </a:p>
          <a:p>
            <a:pPr marL="0" marR="0" lvl="0" indent="0" algn="just" defTabSz="914400" rtl="0" eaLnBrk="0" fontAlgn="base" latinLnBrk="0" hangingPunct="0">
              <a:lnSpc>
                <a:spcPct val="100000"/>
              </a:lnSpc>
              <a:spcBef>
                <a:spcPct val="0"/>
              </a:spcBef>
              <a:spcAft>
                <a:spcPct val="0"/>
              </a:spcAft>
              <a:buClrTx/>
              <a:buSzTx/>
              <a:buFontTx/>
              <a:buNone/>
              <a:tabLst/>
            </a:pPr>
            <a:r>
              <a:rPr lang="en-GB" sz="2000" b="1" dirty="0">
                <a:latin typeface="Times New Roman" pitchFamily="18" charset="0"/>
                <a:cs typeface="Times New Roman" pitchFamily="18" charset="0"/>
              </a:rPr>
              <a:t>using namespace std;</a:t>
            </a:r>
            <a:endParaRPr kumimoji="0" lang="fr-FR" sz="2000" b="1"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lang="en-GB" sz="2000" b="1" dirty="0">
              <a:latin typeface="Times New Roman" pitchFamily="18" charset="0"/>
              <a:ea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lang="en-GB" sz="2000" b="1" dirty="0" err="1">
                <a:latin typeface="Times New Roman" pitchFamily="18" charset="0"/>
                <a:ea typeface="Times New Roman" pitchFamily="18" charset="0"/>
                <a:cs typeface="Times New Roman" pitchFamily="18" charset="0"/>
              </a:rPr>
              <a:t>i</a:t>
            </a:r>
            <a:r>
              <a:rPr kumimoji="0" lang="en-GB" sz="2000"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nt</a:t>
            </a:r>
            <a:r>
              <a:rPr kumimoji="0" lang="en-GB" sz="20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main()</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GB" sz="20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en-GB" sz="2000"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int</a:t>
            </a:r>
            <a:r>
              <a:rPr kumimoji="0" lang="en-GB" sz="20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en-GB" sz="2000"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i</a:t>
            </a:r>
            <a:r>
              <a:rPr kumimoji="0" lang="en-GB" sz="20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 0; char </a:t>
            </a:r>
            <a:r>
              <a:rPr kumimoji="0" lang="en-GB" sz="2000"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tc</a:t>
            </a:r>
            <a:r>
              <a:rPr kumimoji="0" lang="en-GB" sz="20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[80];</a:t>
            </a:r>
            <a:endParaRPr kumimoji="0" lang="fr-FR" sz="2000" b="1"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GB" sz="20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fr-FR" sz="20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cout&lt;&lt;“ Saisir une suite de </a:t>
            </a:r>
            <a:r>
              <a:rPr kumimoji="0" lang="fr-FR" sz="2000"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caracteres</a:t>
            </a:r>
            <a:r>
              <a:rPr kumimoji="0" lang="fr-FR" sz="20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termines par un point \n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sz="20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en-GB" sz="20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do</a:t>
            </a:r>
            <a:endParaRPr kumimoji="0" lang="fr-FR" sz="2000" b="1"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GB" sz="20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en-GB" sz="2000"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cin</a:t>
            </a:r>
            <a:r>
              <a:rPr kumimoji="0" lang="en-GB" sz="20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&gt;&gt;</a:t>
            </a:r>
            <a:r>
              <a:rPr kumimoji="0" lang="en-GB" sz="2000"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tc</a:t>
            </a:r>
            <a:r>
              <a:rPr kumimoji="0" lang="en-GB" sz="20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t>
            </a:r>
            <a:r>
              <a:rPr kumimoji="0" lang="en-GB" sz="2000"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i</a:t>
            </a:r>
            <a:r>
              <a:rPr kumimoji="0" lang="en-GB" sz="20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t>
            </a:r>
            <a:endParaRPr kumimoji="0" lang="fr-FR" sz="2000" b="1"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GB" sz="20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while(</a:t>
            </a:r>
            <a:r>
              <a:rPr kumimoji="0" lang="en-GB" sz="2000"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tc</a:t>
            </a:r>
            <a:r>
              <a:rPr kumimoji="0" lang="en-GB" sz="20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t>
            </a:r>
            <a:r>
              <a:rPr kumimoji="0" lang="en-GB" sz="2000"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i</a:t>
            </a:r>
            <a:r>
              <a:rPr kumimoji="0" lang="en-GB" sz="20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 </a:t>
            </a:r>
            <a:r>
              <a:rPr kumimoji="0" lang="fr-FR" sz="20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t>
            </a:r>
            <a:endParaRPr kumimoji="0" lang="fr-FR" sz="2000" b="1"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sz="20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cout&lt;&lt;“ Voici les </a:t>
            </a:r>
            <a:r>
              <a:rPr kumimoji="0" lang="fr-FR" sz="2000"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caracteres</a:t>
            </a:r>
            <a:r>
              <a:rPr kumimoji="0" lang="fr-FR" sz="20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effectivement lus : \n”;</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GB" sz="2000" b="1" i="0" u="none" strike="noStrike" cap="none" normalizeH="0" baseline="0" dirty="0">
                <a:ln>
                  <a:noFill/>
                </a:ln>
                <a:solidFill>
                  <a:schemeClr val="tx1"/>
                </a:solidFill>
                <a:effectLst/>
                <a:latin typeface="Times New Roman" pitchFamily="18" charset="0"/>
                <a:cs typeface="Times New Roman" pitchFamily="18" charset="0"/>
              </a:rPr>
              <a:t>   </a:t>
            </a:r>
            <a:r>
              <a:rPr kumimoji="0" lang="en-GB" sz="2000" b="1" i="0" u="none" strike="noStrike" cap="none" normalizeH="0" baseline="0" dirty="0" err="1">
                <a:ln>
                  <a:noFill/>
                </a:ln>
                <a:solidFill>
                  <a:schemeClr val="tx1"/>
                </a:solidFill>
                <a:effectLst/>
                <a:latin typeface="Times New Roman" pitchFamily="18" charset="0"/>
                <a:cs typeface="Times New Roman" pitchFamily="18" charset="0"/>
              </a:rPr>
              <a:t>i</a:t>
            </a:r>
            <a:r>
              <a:rPr kumimoji="0" lang="en-GB" sz="2000" b="1" i="0" u="none" strike="noStrike" cap="none" normalizeH="0" baseline="0" dirty="0">
                <a:ln>
                  <a:noFill/>
                </a:ln>
                <a:solidFill>
                  <a:schemeClr val="tx1"/>
                </a:solidFill>
                <a:effectLst/>
                <a:latin typeface="Times New Roman" pitchFamily="18" charset="0"/>
                <a:cs typeface="Times New Roman" pitchFamily="18" charset="0"/>
              </a:rPr>
              <a:t>=0;</a:t>
            </a:r>
            <a:endParaRPr kumimoji="0" lang="fr-FR" sz="2000" b="1"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sz="20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en-GB" sz="20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do</a:t>
            </a:r>
            <a:endParaRPr kumimoji="0" lang="fr-FR" sz="2000" b="1"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GB" sz="20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en-GB" sz="2000"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cout</a:t>
            </a:r>
            <a:r>
              <a:rPr kumimoji="0" lang="en-GB" sz="20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&lt;&lt;</a:t>
            </a:r>
            <a:r>
              <a:rPr kumimoji="0" lang="en-GB" sz="2000"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tc</a:t>
            </a:r>
            <a:r>
              <a:rPr kumimoji="0" lang="en-GB" sz="20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t>
            </a:r>
            <a:r>
              <a:rPr kumimoji="0" lang="en-GB" sz="2000"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i</a:t>
            </a:r>
            <a:r>
              <a:rPr kumimoji="0" lang="en-GB" sz="20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t>
            </a:r>
            <a:endParaRPr kumimoji="0" lang="fr-FR" sz="2000" b="1"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GB" sz="20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while(</a:t>
            </a:r>
            <a:r>
              <a:rPr kumimoji="0" lang="en-GB" sz="2000"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tc</a:t>
            </a:r>
            <a:r>
              <a:rPr kumimoji="0" lang="en-GB" sz="20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t>
            </a:r>
            <a:r>
              <a:rPr kumimoji="0" lang="en-GB" sz="2000"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i</a:t>
            </a:r>
            <a:r>
              <a:rPr kumimoji="0" lang="en-GB" sz="20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 ‘.’);</a:t>
            </a:r>
          </a:p>
          <a:p>
            <a:pPr marL="0" marR="0" lvl="0" indent="0" algn="just" defTabSz="914400" rtl="0" eaLnBrk="0" fontAlgn="base" latinLnBrk="0" hangingPunct="0">
              <a:lnSpc>
                <a:spcPct val="100000"/>
              </a:lnSpc>
              <a:spcBef>
                <a:spcPct val="0"/>
              </a:spcBef>
              <a:spcAft>
                <a:spcPct val="0"/>
              </a:spcAft>
              <a:buClrTx/>
              <a:buSzTx/>
              <a:buFontTx/>
              <a:buNone/>
              <a:tabLst/>
            </a:pPr>
            <a:r>
              <a:rPr lang="en-GB" sz="2000" b="1" dirty="0">
                <a:latin typeface="Times New Roman" pitchFamily="18" charset="0"/>
                <a:cs typeface="Times New Roman" pitchFamily="18" charset="0"/>
              </a:rPr>
              <a:t>   return 0;</a:t>
            </a:r>
            <a:endParaRPr kumimoji="0" lang="fr-FR" sz="2000" b="1"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GB" sz="20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t>
            </a:r>
            <a:endParaRPr kumimoji="0" lang="en-GB" sz="2000" b="1" i="0" u="none" strike="noStrike" cap="none" normalizeH="0" baseline="0" dirty="0">
              <a:ln>
                <a:noFill/>
              </a:ln>
              <a:solidFill>
                <a:schemeClr val="tx1"/>
              </a:solidFill>
              <a:effectLst/>
              <a:latin typeface="Times New Roman" pitchFamily="18" charset="0"/>
              <a:cs typeface="Times New Roman" pitchFamily="18" charset="0"/>
            </a:endParaRPr>
          </a:p>
        </p:txBody>
      </p:sp>
      <p:sp>
        <p:nvSpPr>
          <p:cNvPr id="3" name="Espace réservé du numéro de diapositive 2"/>
          <p:cNvSpPr>
            <a:spLocks noGrp="1"/>
          </p:cNvSpPr>
          <p:nvPr>
            <p:ph type="sldNum" sz="quarter" idx="12"/>
          </p:nvPr>
        </p:nvSpPr>
        <p:spPr/>
        <p:txBody>
          <a:bodyPr/>
          <a:lstStyle/>
          <a:p>
            <a:fld id="{6E8258A7-CA86-481B-9088-7761BD1AC277}" type="slidenum">
              <a:rPr lang="fr-FR" smtClean="0"/>
              <a:pPr/>
              <a:t>7</a:t>
            </a:fld>
            <a:endParaRPr lang="fr-F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6E8258A7-CA86-481B-9088-7761BD1AC277}" type="slidenum">
              <a:rPr lang="fr-FR" smtClean="0"/>
              <a:pPr/>
              <a:t>70</a:t>
            </a:fld>
            <a:endParaRPr lang="fr-FR"/>
          </a:p>
        </p:txBody>
      </p:sp>
      <p:sp>
        <p:nvSpPr>
          <p:cNvPr id="40961" name="Rectangle 1"/>
          <p:cNvSpPr>
            <a:spLocks noChangeArrowheads="1"/>
          </p:cNvSpPr>
          <p:nvPr/>
        </p:nvSpPr>
        <p:spPr bwMode="auto">
          <a:xfrm>
            <a:off x="0" y="44624"/>
            <a:ext cx="9144000" cy="674030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Exemple : </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class point</a:t>
            </a:r>
            <a:endParaRPr kumimoji="0" lang="fr-FR" b="1"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fr-FR" b="1" i="0" u="none" strike="noStrike" cap="none" normalizeH="0" dirty="0">
                <a:ln>
                  <a:noFill/>
                </a:ln>
                <a:solidFill>
                  <a:schemeClr val="tx1"/>
                </a:solidFill>
                <a:effectLst/>
                <a:latin typeface="Times New Roman" pitchFamily="18" charset="0"/>
                <a:ea typeface="Times New Roman" pitchFamily="18" charset="0"/>
                <a:cs typeface="Times New Roman" pitchFamily="18" charset="0"/>
              </a:rPr>
              <a:t>  </a:t>
            </a:r>
            <a:r>
              <a:rPr lang="fr-FR" b="1" dirty="0">
                <a:latin typeface="Times New Roman" pitchFamily="18" charset="0"/>
                <a:ea typeface="Times New Roman" pitchFamily="18" charset="0"/>
                <a:cs typeface="Times New Roman" pitchFamily="18" charset="0"/>
              </a:rPr>
              <a:t>double</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x, y ;</a:t>
            </a:r>
            <a:endParaRPr kumimoji="0" lang="fr-FR" b="1"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public </a:t>
            </a:r>
            <a:r>
              <a:rPr lang="fr-FR" b="1" dirty="0">
                <a:latin typeface="Times New Roman" pitchFamily="18" charset="0"/>
                <a:ea typeface="Times New Roman" pitchFamily="18" charset="0"/>
                <a:cs typeface="Times New Roman" pitchFamily="18" charset="0"/>
              </a:rPr>
              <a:t>:  </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point( </a:t>
            </a:r>
            <a:r>
              <a:rPr lang="fr-FR" b="1" dirty="0">
                <a:latin typeface="Times New Roman" pitchFamily="18" charset="0"/>
                <a:ea typeface="Times New Roman" pitchFamily="18" charset="0"/>
                <a:cs typeface="Times New Roman" pitchFamily="18" charset="0"/>
              </a:rPr>
              <a:t>double</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fr-FR" b="1" i="0" u="none" strike="noStrike" cap="none" normalizeH="0" dirty="0">
                <a:ln>
                  <a:noFill/>
                </a:ln>
                <a:solidFill>
                  <a:schemeClr val="tx1"/>
                </a:solidFill>
                <a:effectLst/>
                <a:latin typeface="Times New Roman" pitchFamily="18" charset="0"/>
                <a:ea typeface="Times New Roman" pitchFamily="18" charset="0"/>
                <a:cs typeface="Times New Roman" pitchFamily="18" charset="0"/>
              </a:rPr>
              <a:t> double</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 .......</a:t>
            </a:r>
            <a:endParaRPr kumimoji="0" lang="fr-FR" b="1"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 ;</a:t>
            </a:r>
            <a:endParaRPr kumimoji="0" lang="fr-FR" b="1"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Nous définissons une classe </a:t>
            </a:r>
            <a:r>
              <a:rPr kumimoji="0" lang="fr-FR" b="1"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pointcol</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dont un membre est de type </a:t>
            </a:r>
            <a:r>
              <a:rPr kumimoji="0" lang="fr-FR" b="1"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point</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en-US"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class </a:t>
            </a:r>
            <a:r>
              <a:rPr kumimoji="0" lang="en-US"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pointcol</a:t>
            </a:r>
            <a:endParaRPr kumimoji="0" lang="fr-FR" b="1"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en-US" b="1" i="0" u="none" strike="noStrike" cap="none" normalizeH="0" dirty="0">
                <a:ln>
                  <a:noFill/>
                </a:ln>
                <a:solidFill>
                  <a:schemeClr val="tx1"/>
                </a:solidFill>
                <a:effectLst/>
                <a:latin typeface="Times New Roman" pitchFamily="18" charset="0"/>
                <a:ea typeface="Times New Roman" pitchFamily="18" charset="0"/>
                <a:cs typeface="Times New Roman" pitchFamily="18" charset="0"/>
              </a:rPr>
              <a:t>  </a:t>
            </a:r>
            <a:r>
              <a:rPr kumimoji="0" lang="en-US"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point p ;</a:t>
            </a:r>
            <a:endParaRPr kumimoji="0" lang="fr-FR" b="1"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int</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couleur ;</a:t>
            </a:r>
            <a:endParaRPr kumimoji="0" lang="fr-FR" b="1"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en-GB"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public :  </a:t>
            </a:r>
            <a:r>
              <a:rPr kumimoji="0" lang="en-GB"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pointcol</a:t>
            </a:r>
            <a:r>
              <a:rPr kumimoji="0" lang="en-GB"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lang="en-GB" b="1" dirty="0">
                <a:latin typeface="Times New Roman" pitchFamily="18" charset="0"/>
                <a:ea typeface="Times New Roman" pitchFamily="18" charset="0"/>
                <a:cs typeface="Times New Roman" pitchFamily="18" charset="0"/>
              </a:rPr>
              <a:t>double</a:t>
            </a:r>
            <a:r>
              <a:rPr kumimoji="0" lang="en-GB"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lang="en-GB" b="1" dirty="0">
                <a:latin typeface="Times New Roman" pitchFamily="18" charset="0"/>
                <a:ea typeface="Times New Roman" pitchFamily="18" charset="0"/>
                <a:cs typeface="Times New Roman" pitchFamily="18" charset="0"/>
              </a:rPr>
              <a:t>double</a:t>
            </a:r>
            <a:r>
              <a:rPr kumimoji="0" lang="en-GB"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en-GB"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int</a:t>
            </a:r>
            <a:r>
              <a:rPr kumimoji="0" lang="en-GB"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 ;.......</a:t>
            </a:r>
            <a:endParaRPr kumimoji="0" lang="fr-FR" b="1"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GB"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endParaRPr kumimoji="0" lang="fr-FR" b="1"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lang="fr-FR" dirty="0">
                <a:latin typeface="Times New Roman" pitchFamily="18" charset="0"/>
                <a:ea typeface="Times New Roman" pitchFamily="18" charset="0"/>
                <a:cs typeface="Times New Roman" pitchFamily="18" charset="0"/>
              </a:rPr>
              <a:t>L</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ors de la création d’un objet de type </a:t>
            </a:r>
            <a:r>
              <a:rPr kumimoji="0" lang="fr-FR" b="1"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pointcol</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il y aura appel du </a:t>
            </a:r>
            <a:r>
              <a:rPr kumimoji="0" lang="fr-FR" b="1"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constructeur de point</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puis appel d’un </a:t>
            </a:r>
            <a:r>
              <a:rPr kumimoji="0" lang="fr-FR" b="1"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constructeur de </a:t>
            </a:r>
            <a:r>
              <a:rPr kumimoji="0" lang="fr-FR" b="1"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pointcol</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 ce dernier recevra les arguments qu’on aura mentionné dans l’en-tête du </a:t>
            </a:r>
            <a:r>
              <a:rPr kumimoji="0" lang="fr-FR" b="1"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constructeur point</a:t>
            </a:r>
            <a:r>
              <a:rPr lang="fr-FR" i="1" dirty="0">
                <a:latin typeface="Times New Roman" pitchFamily="18" charset="0"/>
                <a:ea typeface="Times New Roman" pitchFamily="18" charset="0"/>
                <a:cs typeface="Times New Roman" pitchFamily="18" charset="0"/>
              </a:rPr>
              <a:t>. </a:t>
            </a:r>
            <a:r>
              <a:rPr lang="fr-FR" dirty="0">
                <a:latin typeface="Times New Roman" pitchFamily="18" charset="0"/>
                <a:ea typeface="Times New Roman" pitchFamily="18" charset="0"/>
                <a:cs typeface="Times New Roman" pitchFamily="18" charset="0"/>
              </a:rPr>
              <a:t>Dans la destruction d’un objet, ces appels sont  inversés.</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GB"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pointcol</a:t>
            </a:r>
            <a:r>
              <a:rPr kumimoji="0" lang="en-GB"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t>
            </a:r>
            <a:r>
              <a:rPr kumimoji="0" lang="en-GB"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pointcol</a:t>
            </a:r>
            <a:r>
              <a:rPr kumimoji="0" lang="en-GB"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(double abs, </a:t>
            </a:r>
            <a:r>
              <a:rPr lang="en-GB" b="1" dirty="0">
                <a:latin typeface="Times New Roman" pitchFamily="18" charset="0"/>
                <a:ea typeface="Times New Roman" pitchFamily="18" charset="0"/>
                <a:cs typeface="Times New Roman" pitchFamily="18" charset="0"/>
              </a:rPr>
              <a:t>double</a:t>
            </a:r>
            <a:r>
              <a:rPr kumimoji="0" lang="en-GB"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en-GB"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ord</a:t>
            </a:r>
            <a:r>
              <a:rPr kumimoji="0" lang="en-GB"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en-GB"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int</a:t>
            </a:r>
            <a:r>
              <a:rPr kumimoji="0" lang="en-GB"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en-GB"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coul</a:t>
            </a:r>
            <a:r>
              <a:rPr kumimoji="0" lang="en-GB"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 : p( abs, </a:t>
            </a:r>
            <a:r>
              <a:rPr kumimoji="0" lang="en-GB"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ord</a:t>
            </a:r>
            <a:r>
              <a:rPr kumimoji="0" lang="en-GB"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endParaRPr kumimoji="0" lang="fr-FR" b="1"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endParaRPr kumimoji="0" lang="fr-FR" b="1"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endParaRPr kumimoji="0" lang="fr-FR" b="1"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L’en-tête de </a:t>
            </a:r>
            <a:r>
              <a:rPr kumimoji="0" lang="fr-FR" b="1"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pointcol</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spécifie, après les 2 points, la liste des arguments qui seront transmis à </a:t>
            </a:r>
            <a:r>
              <a:rPr kumimoji="0" lang="fr-FR" b="1"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point</a:t>
            </a:r>
            <a:r>
              <a:rPr kumimoji="0" lang="fr-FR" b="0" i="1"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t>
            </a:r>
          </a:p>
          <a:p>
            <a:pPr hangingPunct="0"/>
            <a:r>
              <a:rPr lang="en-US" b="1" dirty="0">
                <a:latin typeface="Times New Roman" pitchFamily="18" charset="0"/>
                <a:cs typeface="Times New Roman" pitchFamily="18" charset="0"/>
              </a:rPr>
              <a:t>#include&lt;</a:t>
            </a:r>
            <a:r>
              <a:rPr lang="en-US" b="1" dirty="0" err="1">
                <a:latin typeface="Times New Roman" pitchFamily="18" charset="0"/>
                <a:cs typeface="Times New Roman" pitchFamily="18" charset="0"/>
              </a:rPr>
              <a:t>iostream</a:t>
            </a:r>
            <a:r>
              <a:rPr lang="en-US" b="1" dirty="0">
                <a:latin typeface="Times New Roman" pitchFamily="18" charset="0"/>
                <a:cs typeface="Times New Roman" pitchFamily="18" charset="0"/>
              </a:rPr>
              <a:t>&gt;</a:t>
            </a:r>
          </a:p>
          <a:p>
            <a:pPr hangingPunct="0"/>
            <a:r>
              <a:rPr lang="en-US" b="1" dirty="0">
                <a:latin typeface="Times New Roman" pitchFamily="18" charset="0"/>
                <a:cs typeface="Times New Roman" pitchFamily="18" charset="0"/>
              </a:rPr>
              <a:t>using namespace std;</a:t>
            </a:r>
            <a:endParaRPr lang="fr-FR" b="1" dirty="0">
              <a:latin typeface="Times New Roman" pitchFamily="18" charset="0"/>
              <a:cs typeface="Times New Roman" pitchFamily="18" charset="0"/>
            </a:endParaRPr>
          </a:p>
          <a:p>
            <a:pPr hangingPunct="0"/>
            <a:r>
              <a:rPr lang="en-US" b="1" dirty="0">
                <a:latin typeface="Times New Roman" pitchFamily="18" charset="0"/>
                <a:cs typeface="Times New Roman" pitchFamily="18" charset="0"/>
              </a:rPr>
              <a:t>class point</a:t>
            </a:r>
            <a:endParaRPr lang="fr-FR" b="1" dirty="0">
              <a:latin typeface="Times New Roman" pitchFamily="18" charset="0"/>
              <a:cs typeface="Times New Roman" pitchFamily="18" charset="0"/>
            </a:endParaRPr>
          </a:p>
          <a:p>
            <a:pPr hangingPunct="0"/>
            <a:r>
              <a:rPr lang="en-GB" b="1" dirty="0">
                <a:latin typeface="Times New Roman" pitchFamily="18" charset="0"/>
                <a:cs typeface="Times New Roman" pitchFamily="18" charset="0"/>
              </a:rPr>
              <a:t>{   </a:t>
            </a:r>
            <a:r>
              <a:rPr lang="en-GB" b="1" dirty="0" err="1">
                <a:latin typeface="Times New Roman" pitchFamily="18" charset="0"/>
                <a:cs typeface="Times New Roman" pitchFamily="18" charset="0"/>
              </a:rPr>
              <a:t>int</a:t>
            </a:r>
            <a:r>
              <a:rPr lang="en-GB" b="1" dirty="0">
                <a:latin typeface="Times New Roman" pitchFamily="18" charset="0"/>
                <a:cs typeface="Times New Roman" pitchFamily="18" charset="0"/>
              </a:rPr>
              <a:t> x, y;</a:t>
            </a:r>
            <a:endParaRPr lang="fr-FR" b="1" dirty="0">
              <a:latin typeface="Times New Roman" pitchFamily="18" charset="0"/>
              <a:cs typeface="Times New Roman" pitchFamily="18" charset="0"/>
            </a:endParaRPr>
          </a:p>
          <a:p>
            <a:pPr hangingPunct="0"/>
            <a:r>
              <a:rPr lang="en-GB" b="1" dirty="0">
                <a:latin typeface="Times New Roman" pitchFamily="18" charset="0"/>
                <a:cs typeface="Times New Roman" pitchFamily="18" charset="0"/>
              </a:rPr>
              <a:t>    </a:t>
            </a:r>
            <a:r>
              <a:rPr lang="en-US" b="1" dirty="0">
                <a:latin typeface="Times New Roman" pitchFamily="18" charset="0"/>
                <a:cs typeface="Times New Roman" pitchFamily="18" charset="0"/>
              </a:rPr>
              <a:t>public :  point( </a:t>
            </a:r>
            <a:r>
              <a:rPr lang="en-US" b="1" dirty="0" err="1">
                <a:latin typeface="Times New Roman" pitchFamily="18" charset="0"/>
                <a:cs typeface="Times New Roman" pitchFamily="18" charset="0"/>
              </a:rPr>
              <a:t>int</a:t>
            </a:r>
            <a:r>
              <a:rPr lang="en-US" b="1" dirty="0">
                <a:latin typeface="Times New Roman" pitchFamily="18" charset="0"/>
                <a:cs typeface="Times New Roman" pitchFamily="18" charset="0"/>
              </a:rPr>
              <a:t> abs = 0, </a:t>
            </a:r>
            <a:r>
              <a:rPr lang="en-US" b="1" dirty="0" err="1">
                <a:latin typeface="Times New Roman" pitchFamily="18" charset="0"/>
                <a:cs typeface="Times New Roman" pitchFamily="18" charset="0"/>
              </a:rPr>
              <a:t>int</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ord</a:t>
            </a:r>
            <a:r>
              <a:rPr lang="en-US" b="1" dirty="0">
                <a:latin typeface="Times New Roman" pitchFamily="18" charset="0"/>
                <a:cs typeface="Times New Roman" pitchFamily="18" charset="0"/>
              </a:rPr>
              <a:t> = 0 ){ x = abs ; y = </a:t>
            </a:r>
            <a:r>
              <a:rPr lang="en-US" b="1" dirty="0" err="1">
                <a:latin typeface="Times New Roman" pitchFamily="18" charset="0"/>
                <a:cs typeface="Times New Roman" pitchFamily="18" charset="0"/>
              </a:rPr>
              <a:t>ord</a:t>
            </a:r>
            <a:r>
              <a:rPr lang="en-US" b="1" dirty="0">
                <a:latin typeface="Times New Roman" pitchFamily="18" charset="0"/>
                <a:cs typeface="Times New Roman" pitchFamily="18" charset="0"/>
              </a:rPr>
              <a:t>; </a:t>
            </a:r>
            <a:endParaRPr lang="fr-FR" b="1" dirty="0">
              <a:latin typeface="Times New Roman" pitchFamily="18" charset="0"/>
              <a:cs typeface="Times New Roman" pitchFamily="18" charset="0"/>
            </a:endParaRPr>
          </a:p>
          <a:p>
            <a:pPr hangingPunct="0"/>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cout</a:t>
            </a:r>
            <a:r>
              <a:rPr lang="en-US" b="1" dirty="0">
                <a:latin typeface="Times New Roman" pitchFamily="18" charset="0"/>
                <a:cs typeface="Times New Roman" pitchFamily="18" charset="0"/>
              </a:rPr>
              <a:t>&lt;&lt;</a:t>
            </a:r>
            <a:r>
              <a:rPr lang="fr-FR" b="1" dirty="0">
                <a:latin typeface="Times New Roman" pitchFamily="18" charset="0"/>
                <a:cs typeface="Times New Roman" pitchFamily="18" charset="0"/>
                <a:sym typeface="Symbol"/>
              </a:rPr>
              <a:t></a:t>
            </a:r>
            <a:r>
              <a:rPr lang="en-US" b="1" dirty="0">
                <a:latin typeface="Times New Roman" pitchFamily="18" charset="0"/>
                <a:cs typeface="Times New Roman" pitchFamily="18" charset="0"/>
              </a:rPr>
              <a:t>++construction point : </a:t>
            </a:r>
            <a:r>
              <a:rPr lang="fr-FR" b="1" dirty="0">
                <a:latin typeface="Times New Roman" pitchFamily="18" charset="0"/>
                <a:cs typeface="Times New Roman" pitchFamily="18" charset="0"/>
                <a:sym typeface="Symbol"/>
              </a:rPr>
              <a:t></a:t>
            </a:r>
            <a:r>
              <a:rPr lang="en-US" b="1" dirty="0">
                <a:latin typeface="Times New Roman" pitchFamily="18" charset="0"/>
                <a:cs typeface="Times New Roman" pitchFamily="18" charset="0"/>
              </a:rPr>
              <a:t>&lt;&lt;x&lt;&lt;</a:t>
            </a:r>
            <a:r>
              <a:rPr lang="fr-FR" b="1" dirty="0">
                <a:latin typeface="Times New Roman" pitchFamily="18" charset="0"/>
                <a:cs typeface="Times New Roman" pitchFamily="18" charset="0"/>
                <a:sym typeface="Symbol"/>
              </a:rPr>
              <a:t></a:t>
            </a:r>
            <a:r>
              <a:rPr lang="fr-FR" b="1" dirty="0">
                <a:latin typeface="Times New Roman" pitchFamily="18" charset="0"/>
                <a:cs typeface="Times New Roman" pitchFamily="18" charset="0"/>
              </a:rPr>
              <a:t> </a:t>
            </a:r>
            <a:r>
              <a:rPr lang="fr-FR" b="1" dirty="0">
                <a:latin typeface="Times New Roman" pitchFamily="18" charset="0"/>
                <a:cs typeface="Times New Roman" pitchFamily="18" charset="0"/>
                <a:sym typeface="Symbol"/>
              </a:rPr>
              <a:t></a:t>
            </a:r>
            <a:r>
              <a:rPr lang="en-US" b="1" dirty="0">
                <a:latin typeface="Times New Roman" pitchFamily="18" charset="0"/>
                <a:cs typeface="Times New Roman" pitchFamily="18" charset="0"/>
              </a:rPr>
              <a:t>&lt;&lt;y&lt;&lt;</a:t>
            </a:r>
            <a:r>
              <a:rPr lang="en-US" b="1" dirty="0" err="1">
                <a:latin typeface="Times New Roman" pitchFamily="18" charset="0"/>
                <a:cs typeface="Times New Roman" pitchFamily="18" charset="0"/>
              </a:rPr>
              <a:t>endl</a:t>
            </a:r>
            <a:r>
              <a:rPr lang="en-US" b="1" dirty="0">
                <a:latin typeface="Times New Roman" pitchFamily="18" charset="0"/>
                <a:cs typeface="Times New Roman" pitchFamily="18" charset="0"/>
              </a:rPr>
              <a:t>; }};</a:t>
            </a:r>
            <a:endParaRPr lang="fr-FR" b="1" dirty="0">
              <a:latin typeface="Times New Roman" pitchFamily="18" charset="0"/>
              <a:cs typeface="Times New Roman" pitchFamily="18" charset="0"/>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6E8258A7-CA86-481B-9088-7761BD1AC277}" type="slidenum">
              <a:rPr lang="fr-FR" smtClean="0"/>
              <a:pPr/>
              <a:t>71</a:t>
            </a:fld>
            <a:endParaRPr lang="fr-FR"/>
          </a:p>
        </p:txBody>
      </p:sp>
      <p:sp>
        <p:nvSpPr>
          <p:cNvPr id="39937" name="Rectangle 1"/>
          <p:cNvSpPr>
            <a:spLocks noChangeArrowheads="1"/>
          </p:cNvSpPr>
          <p:nvPr/>
        </p:nvSpPr>
        <p:spPr bwMode="auto">
          <a:xfrm>
            <a:off x="0" y="0"/>
            <a:ext cx="9144000" cy="674030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class </a:t>
            </a:r>
            <a:r>
              <a:rPr kumimoji="0" lang="en-US"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pointcol</a:t>
            </a:r>
            <a:endParaRPr kumimoji="0" lang="fr-FR" b="1"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point p; </a:t>
            </a:r>
            <a:r>
              <a:rPr kumimoji="0" lang="en-US"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int</a:t>
            </a:r>
            <a:r>
              <a:rPr kumimoji="0" lang="en-US"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en-US"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couleur</a:t>
            </a:r>
            <a:r>
              <a:rPr kumimoji="0" lang="en-US"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t>
            </a:r>
            <a:endParaRPr kumimoji="0" lang="fr-FR" b="1"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public : </a:t>
            </a:r>
            <a:r>
              <a:rPr kumimoji="0" lang="en-US"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pointcol</a:t>
            </a:r>
            <a:r>
              <a:rPr kumimoji="0" lang="en-US"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en-US"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int</a:t>
            </a:r>
            <a:r>
              <a:rPr kumimoji="0" lang="en-US"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en-US"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int</a:t>
            </a:r>
            <a:r>
              <a:rPr kumimoji="0" lang="en-US"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en-US"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int</a:t>
            </a:r>
            <a:r>
              <a:rPr kumimoji="0" lang="en-US"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t>
            </a:r>
            <a:endParaRPr kumimoji="0" lang="fr-FR" b="1"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t>
            </a:r>
            <a:endParaRPr kumimoji="0" lang="fr-FR" b="1"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pointcol</a:t>
            </a:r>
            <a:r>
              <a:rPr kumimoji="0" lang="en-US"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t>
            </a:r>
            <a:r>
              <a:rPr kumimoji="0" lang="en-US"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pointcol</a:t>
            </a:r>
            <a:r>
              <a:rPr kumimoji="0" lang="en-US"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en-US"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int</a:t>
            </a:r>
            <a:r>
              <a:rPr kumimoji="0" lang="en-US"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abs, </a:t>
            </a:r>
            <a:r>
              <a:rPr kumimoji="0" lang="en-US"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int</a:t>
            </a:r>
            <a:r>
              <a:rPr kumimoji="0" lang="en-US"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en-US"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ord</a:t>
            </a:r>
            <a:r>
              <a:rPr kumimoji="0" lang="en-US"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en-US"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int</a:t>
            </a:r>
            <a:r>
              <a:rPr kumimoji="0" lang="en-US"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en-US"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coul</a:t>
            </a:r>
            <a:r>
              <a:rPr kumimoji="0" lang="en-US"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):p(abs, </a:t>
            </a:r>
            <a:r>
              <a:rPr kumimoji="0" lang="en-US"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ord</a:t>
            </a:r>
            <a:r>
              <a:rPr kumimoji="0" lang="en-US"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couleur=</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coul</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t>
            </a:r>
            <a:endParaRPr kumimoji="0" lang="fr-FR" b="1"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cout&lt;&lt;</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++construction </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pointcol</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 </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&lt;&lt; couleur &lt;&lt;</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endl</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endParaRPr kumimoji="0" lang="fr-FR" b="1" i="0" u="none" strike="noStrike" cap="none" normalizeH="0" baseline="0" dirty="0">
              <a:ln>
                <a:noFill/>
              </a:ln>
              <a:solidFill>
                <a:schemeClr val="tx1"/>
              </a:solidFill>
              <a:effectLst/>
              <a:latin typeface="Times New Roman" pitchFamily="18" charset="0"/>
              <a:cs typeface="Times New Roman" pitchFamily="18" charset="0"/>
              <a:sym typeface="Symbol" pitchFamily="18" charset="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main()</a:t>
            </a:r>
            <a:endParaRPr kumimoji="0" lang="fr-FR" b="1" i="0" u="none" strike="noStrike" cap="none" normalizeH="0" baseline="0" dirty="0">
              <a:ln>
                <a:noFill/>
              </a:ln>
              <a:solidFill>
                <a:schemeClr val="tx1"/>
              </a:solidFill>
              <a:effectLst/>
              <a:latin typeface="Times New Roman" pitchFamily="18" charset="0"/>
              <a:cs typeface="Times New Roman" pitchFamily="18" charset="0"/>
              <a:sym typeface="Symbol" pitchFamily="18" charset="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  </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sym typeface="Symbol" pitchFamily="18" charset="2"/>
              </a:rPr>
              <a:t>pointcol</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 a(1, 3, 9);</a:t>
            </a:r>
            <a:endParaRPr kumimoji="0" lang="fr-FR" b="1" i="0" u="none" strike="noStrike" cap="none" normalizeH="0" baseline="0" dirty="0">
              <a:ln>
                <a:noFill/>
              </a:ln>
              <a:solidFill>
                <a:schemeClr val="tx1"/>
              </a:solidFill>
              <a:effectLst/>
              <a:latin typeface="Times New Roman" pitchFamily="18" charset="0"/>
              <a:cs typeface="Times New Roman" pitchFamily="18" charset="0"/>
              <a:sym typeface="Symbol" pitchFamily="18" charset="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a:t>
            </a:r>
            <a:endParaRPr kumimoji="0" lang="fr-FR" b="1" i="0" u="none" strike="noStrike" cap="none" normalizeH="0" baseline="0" dirty="0">
              <a:ln>
                <a:noFill/>
              </a:ln>
              <a:solidFill>
                <a:schemeClr val="tx1"/>
              </a:solidFill>
              <a:effectLst/>
              <a:latin typeface="Times New Roman" pitchFamily="18" charset="0"/>
              <a:cs typeface="Times New Roman" pitchFamily="18" charset="0"/>
              <a:sym typeface="Symbol" pitchFamily="18" charset="2"/>
            </a:endParaRPr>
          </a:p>
          <a:p>
            <a:pPr hangingPunct="0"/>
            <a:r>
              <a:rPr lang="fr-FR" u="sng" dirty="0">
                <a:latin typeface="Times New Roman" pitchFamily="18" charset="0"/>
                <a:cs typeface="Times New Roman" pitchFamily="18" charset="0"/>
              </a:rPr>
              <a:t>Remarque</a:t>
            </a:r>
            <a:r>
              <a:rPr lang="fr-FR" dirty="0">
                <a:latin typeface="Times New Roman" pitchFamily="18" charset="0"/>
                <a:cs typeface="Times New Roman" pitchFamily="18" charset="0"/>
              </a:rPr>
              <a:t> : dans le cas d’objets comportant plusieurs objets membres, la sélection des arguments destinés aux différents constructeurs se fait en séparant chaque liste par une virgule :</a:t>
            </a:r>
          </a:p>
          <a:p>
            <a:pPr hangingPunct="0"/>
            <a:r>
              <a:rPr lang="en-US" b="1" dirty="0">
                <a:latin typeface="Times New Roman" pitchFamily="18" charset="0"/>
                <a:cs typeface="Times New Roman" pitchFamily="18" charset="0"/>
              </a:rPr>
              <a:t>class A		class B</a:t>
            </a:r>
            <a:endParaRPr lang="fr-FR" b="1" dirty="0">
              <a:latin typeface="Times New Roman" pitchFamily="18" charset="0"/>
              <a:cs typeface="Times New Roman" pitchFamily="18" charset="0"/>
            </a:endParaRPr>
          </a:p>
          <a:p>
            <a:pPr hangingPunct="0"/>
            <a:r>
              <a:rPr lang="en-US" b="1" dirty="0">
                <a:latin typeface="Times New Roman" pitchFamily="18" charset="0"/>
                <a:cs typeface="Times New Roman" pitchFamily="18" charset="0"/>
              </a:rPr>
              <a:t>{ ……		{ .....		</a:t>
            </a:r>
            <a:endParaRPr lang="fr-FR" b="1" dirty="0">
              <a:latin typeface="Times New Roman" pitchFamily="18" charset="0"/>
              <a:cs typeface="Times New Roman" pitchFamily="18" charset="0"/>
            </a:endParaRPr>
          </a:p>
          <a:p>
            <a:pPr hangingPunct="0"/>
            <a:r>
              <a:rPr lang="en-US" b="1" dirty="0">
                <a:latin typeface="Times New Roman" pitchFamily="18" charset="0"/>
                <a:cs typeface="Times New Roman" pitchFamily="18" charset="0"/>
              </a:rPr>
              <a:t>   A(</a:t>
            </a:r>
            <a:r>
              <a:rPr lang="en-US" b="1" dirty="0" err="1">
                <a:latin typeface="Times New Roman" pitchFamily="18" charset="0"/>
                <a:cs typeface="Times New Roman" pitchFamily="18" charset="0"/>
              </a:rPr>
              <a:t>int</a:t>
            </a:r>
            <a:r>
              <a:rPr lang="en-US" b="1" dirty="0">
                <a:latin typeface="Times New Roman" pitchFamily="18" charset="0"/>
                <a:cs typeface="Times New Roman" pitchFamily="18" charset="0"/>
              </a:rPr>
              <a:t>) ;		   B(double, </a:t>
            </a:r>
            <a:r>
              <a:rPr lang="en-US" b="1" dirty="0" err="1">
                <a:latin typeface="Times New Roman" pitchFamily="18" charset="0"/>
                <a:cs typeface="Times New Roman" pitchFamily="18" charset="0"/>
              </a:rPr>
              <a:t>int</a:t>
            </a:r>
            <a:r>
              <a:rPr lang="en-US" b="1" dirty="0">
                <a:latin typeface="Times New Roman" pitchFamily="18" charset="0"/>
                <a:cs typeface="Times New Roman" pitchFamily="18" charset="0"/>
              </a:rPr>
              <a:t>) ;</a:t>
            </a:r>
            <a:endParaRPr lang="fr-FR" b="1" dirty="0">
              <a:latin typeface="Times New Roman" pitchFamily="18" charset="0"/>
              <a:cs typeface="Times New Roman" pitchFamily="18" charset="0"/>
            </a:endParaRPr>
          </a:p>
          <a:p>
            <a:pPr hangingPunct="0"/>
            <a:r>
              <a:rPr lang="en-US" b="1" dirty="0">
                <a:latin typeface="Times New Roman" pitchFamily="18" charset="0"/>
                <a:cs typeface="Times New Roman" pitchFamily="18" charset="0"/>
              </a:rPr>
              <a:t>   ....		   .....</a:t>
            </a:r>
            <a:endParaRPr lang="fr-FR" b="1" dirty="0">
              <a:latin typeface="Times New Roman" pitchFamily="18" charset="0"/>
              <a:cs typeface="Times New Roman" pitchFamily="18" charset="0"/>
            </a:endParaRPr>
          </a:p>
          <a:p>
            <a:pPr hangingPunct="0"/>
            <a:r>
              <a:rPr lang="en-US" b="1" dirty="0">
                <a:latin typeface="Times New Roman" pitchFamily="18" charset="0"/>
                <a:cs typeface="Times New Roman" pitchFamily="18" charset="0"/>
              </a:rPr>
              <a:t>} ;		} ;</a:t>
            </a:r>
            <a:endParaRPr lang="fr-FR" b="1" dirty="0">
              <a:latin typeface="Times New Roman" pitchFamily="18" charset="0"/>
              <a:cs typeface="Times New Roman" pitchFamily="18" charset="0"/>
            </a:endParaRPr>
          </a:p>
          <a:p>
            <a:pPr hangingPunct="0"/>
            <a:r>
              <a:rPr lang="en-US" b="1" dirty="0">
                <a:latin typeface="Times New Roman" pitchFamily="18" charset="0"/>
                <a:cs typeface="Times New Roman" pitchFamily="18" charset="0"/>
              </a:rPr>
              <a:t>class C</a:t>
            </a:r>
            <a:endParaRPr lang="fr-FR" b="1" dirty="0">
              <a:latin typeface="Times New Roman" pitchFamily="18" charset="0"/>
              <a:cs typeface="Times New Roman" pitchFamily="18" charset="0"/>
            </a:endParaRPr>
          </a:p>
          <a:p>
            <a:pPr hangingPunct="0"/>
            <a:r>
              <a:rPr lang="en-US" b="1" dirty="0">
                <a:latin typeface="Times New Roman" pitchFamily="18" charset="0"/>
                <a:cs typeface="Times New Roman" pitchFamily="18" charset="0"/>
              </a:rPr>
              <a:t>{   A a1, B </a:t>
            </a:r>
            <a:r>
              <a:rPr lang="en-US" b="1" dirty="0" err="1">
                <a:latin typeface="Times New Roman" pitchFamily="18" charset="0"/>
                <a:cs typeface="Times New Roman" pitchFamily="18" charset="0"/>
              </a:rPr>
              <a:t>b</a:t>
            </a:r>
            <a:r>
              <a:rPr lang="en-US" b="1" dirty="0">
                <a:latin typeface="Times New Roman" pitchFamily="18" charset="0"/>
                <a:cs typeface="Times New Roman" pitchFamily="18" charset="0"/>
              </a:rPr>
              <a:t>, A a2 ;</a:t>
            </a:r>
            <a:endParaRPr lang="fr-FR" b="1" dirty="0">
              <a:latin typeface="Times New Roman" pitchFamily="18" charset="0"/>
              <a:cs typeface="Times New Roman" pitchFamily="18" charset="0"/>
            </a:endParaRPr>
          </a:p>
          <a:p>
            <a:pPr hangingPunct="0"/>
            <a:r>
              <a:rPr lang="en-GB" b="1" dirty="0">
                <a:latin typeface="Times New Roman" pitchFamily="18" charset="0"/>
                <a:cs typeface="Times New Roman" pitchFamily="18" charset="0"/>
              </a:rPr>
              <a:t>     ...</a:t>
            </a:r>
            <a:endParaRPr lang="fr-FR" b="1" dirty="0">
              <a:latin typeface="Times New Roman" pitchFamily="18" charset="0"/>
              <a:cs typeface="Times New Roman" pitchFamily="18" charset="0"/>
            </a:endParaRPr>
          </a:p>
          <a:p>
            <a:pPr hangingPunct="0"/>
            <a:r>
              <a:rPr lang="fr-FR" b="1" dirty="0">
                <a:latin typeface="Times New Roman" pitchFamily="18" charset="0"/>
                <a:cs typeface="Times New Roman" pitchFamily="18" charset="0"/>
              </a:rPr>
              <a:t>    C(</a:t>
            </a:r>
            <a:r>
              <a:rPr lang="fr-FR" b="1" dirty="0" err="1">
                <a:latin typeface="Times New Roman" pitchFamily="18" charset="0"/>
                <a:cs typeface="Times New Roman" pitchFamily="18" charset="0"/>
              </a:rPr>
              <a:t>int</a:t>
            </a:r>
            <a:r>
              <a:rPr lang="fr-FR" b="1" dirty="0">
                <a:latin typeface="Times New Roman" pitchFamily="18" charset="0"/>
                <a:cs typeface="Times New Roman" pitchFamily="18" charset="0"/>
              </a:rPr>
              <a:t> n, </a:t>
            </a:r>
            <a:r>
              <a:rPr lang="fr-FR" b="1" dirty="0" err="1">
                <a:latin typeface="Times New Roman" pitchFamily="18" charset="0"/>
                <a:cs typeface="Times New Roman" pitchFamily="18" charset="0"/>
              </a:rPr>
              <a:t>int</a:t>
            </a:r>
            <a:r>
              <a:rPr lang="fr-FR" b="1" dirty="0">
                <a:latin typeface="Times New Roman" pitchFamily="18" charset="0"/>
                <a:cs typeface="Times New Roman" pitchFamily="18" charset="0"/>
              </a:rPr>
              <a:t> p, double x, </a:t>
            </a:r>
            <a:r>
              <a:rPr lang="fr-FR" b="1" dirty="0" err="1">
                <a:latin typeface="Times New Roman" pitchFamily="18" charset="0"/>
                <a:cs typeface="Times New Roman" pitchFamily="18" charset="0"/>
              </a:rPr>
              <a:t>int</a:t>
            </a:r>
            <a:r>
              <a:rPr lang="fr-FR" b="1" dirty="0">
                <a:latin typeface="Times New Roman" pitchFamily="18" charset="0"/>
                <a:cs typeface="Times New Roman" pitchFamily="18" charset="0"/>
              </a:rPr>
              <a:t> q, </a:t>
            </a:r>
            <a:r>
              <a:rPr lang="fr-FR" b="1" dirty="0" err="1">
                <a:latin typeface="Times New Roman" pitchFamily="18" charset="0"/>
                <a:cs typeface="Times New Roman" pitchFamily="18" charset="0"/>
              </a:rPr>
              <a:t>int</a:t>
            </a:r>
            <a:r>
              <a:rPr lang="fr-FR" b="1" dirty="0">
                <a:latin typeface="Times New Roman" pitchFamily="18" charset="0"/>
                <a:cs typeface="Times New Roman" pitchFamily="18" charset="0"/>
              </a:rPr>
              <a:t> r) : a1(p), b(x, q), a2(r)</a:t>
            </a:r>
          </a:p>
          <a:p>
            <a:pPr hangingPunct="0"/>
            <a:r>
              <a:rPr lang="fr-FR" b="1" dirty="0">
                <a:latin typeface="Times New Roman" pitchFamily="18" charset="0"/>
                <a:cs typeface="Times New Roman" pitchFamily="18" charset="0"/>
              </a:rPr>
              <a:t>    {.....}</a:t>
            </a:r>
          </a:p>
          <a:p>
            <a:pPr hangingPunct="0"/>
            <a:r>
              <a:rPr lang="fr-FR" b="1" dirty="0">
                <a:latin typeface="Times New Roman" pitchFamily="18" charset="0"/>
                <a:cs typeface="Times New Roman" pitchFamily="18" charset="0"/>
              </a:rPr>
              <a:t>} ;</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6E8258A7-CA86-481B-9088-7761BD1AC277}" type="slidenum">
              <a:rPr lang="fr-FR" smtClean="0"/>
              <a:pPr/>
              <a:t>72</a:t>
            </a:fld>
            <a:endParaRPr lang="fr-FR"/>
          </a:p>
        </p:txBody>
      </p:sp>
      <p:sp>
        <p:nvSpPr>
          <p:cNvPr id="38913" name="Rectangle 1"/>
          <p:cNvSpPr>
            <a:spLocks noChangeArrowheads="1"/>
          </p:cNvSpPr>
          <p:nvPr/>
        </p:nvSpPr>
        <p:spPr bwMode="auto">
          <a:xfrm>
            <a:off x="0" y="512746"/>
            <a:ext cx="9144000" cy="378565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fr-FR" sz="24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6.6.2. Initialisation d’objets contenant des objets membres</a:t>
            </a:r>
          </a:p>
          <a:p>
            <a:pPr marL="0" marR="0" lvl="0" indent="0" algn="just" defTabSz="914400" rtl="0" eaLnBrk="1" fontAlgn="base" latinLnBrk="0" hangingPunct="1">
              <a:lnSpc>
                <a:spcPct val="100000"/>
              </a:lnSpc>
              <a:spcBef>
                <a:spcPct val="0"/>
              </a:spcBef>
              <a:spcAft>
                <a:spcPct val="0"/>
              </a:spcAft>
              <a:buClrTx/>
              <a:buSzTx/>
              <a:buFontTx/>
              <a:buNone/>
              <a:tabLst/>
            </a:pPr>
            <a:endParaRPr kumimoji="0" lang="fr-FR" sz="24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sz="24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Le rôle du </a:t>
            </a:r>
            <a:r>
              <a:rPr kumimoji="0" lang="fr-FR" sz="2400" b="1"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constructeur de recopie par défaut </a:t>
            </a:r>
            <a:r>
              <a:rPr kumimoji="0" lang="fr-FR" sz="24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est, dans le cas d’objets ne comportant pas d’objets membres, de recopier les valeurs des différents membres donnée. </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fr-FR" sz="24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sz="24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Lorsque l’objet comporte des objets membres, </a:t>
            </a:r>
            <a:r>
              <a:rPr lang="fr-FR" sz="2400" dirty="0">
                <a:latin typeface="Times New Roman" pitchFamily="18" charset="0"/>
                <a:ea typeface="Times New Roman" pitchFamily="18" charset="0"/>
                <a:cs typeface="Times New Roman" pitchFamily="18" charset="0"/>
              </a:rPr>
              <a:t>le</a:t>
            </a:r>
            <a:r>
              <a:rPr kumimoji="0" lang="fr-FR" sz="2400" b="0" i="1"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fr-FR" sz="2400" b="1"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constructeur par recopie par défaut </a:t>
            </a:r>
            <a:r>
              <a:rPr kumimoji="0" lang="fr-FR" sz="24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procède </a:t>
            </a:r>
            <a:r>
              <a:rPr kumimoji="0" lang="fr-FR" sz="2400" b="1"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membre </a:t>
            </a:r>
            <a:r>
              <a:rPr kumimoji="0" lang="fr-FR" sz="240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par</a:t>
            </a:r>
            <a:r>
              <a:rPr kumimoji="0" lang="fr-FR" sz="2400" b="1"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membre </a:t>
            </a:r>
            <a:r>
              <a:rPr kumimoji="0" lang="fr-FR" sz="24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cela signifie que si l’un des membres est lui-même un </a:t>
            </a:r>
            <a:r>
              <a:rPr kumimoji="0" lang="fr-FR" sz="24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objet</a:t>
            </a:r>
            <a:r>
              <a:rPr kumimoji="0" lang="fr-FR" sz="24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il est recopié en appelant son </a:t>
            </a:r>
            <a:r>
              <a:rPr kumimoji="0" lang="fr-FR" sz="24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propre constructeur par recopie</a:t>
            </a:r>
            <a:r>
              <a:rPr kumimoji="0" lang="fr-FR" sz="24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endParaRPr kumimoji="0" lang="fr-FR" sz="2400" b="0" i="0" u="none" strike="noStrike" cap="none" normalizeH="0" baseline="0" dirty="0">
              <a:ln>
                <a:noFill/>
              </a:ln>
              <a:solidFill>
                <a:schemeClr val="tx1"/>
              </a:solidFill>
              <a:effectLst/>
              <a:latin typeface="Times New Roman" pitchFamily="18" charset="0"/>
              <a:cs typeface="Times New Roman" pitchFamily="18" charset="0"/>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6E8258A7-CA86-481B-9088-7761BD1AC277}" type="slidenum">
              <a:rPr lang="fr-FR" smtClean="0"/>
              <a:pPr/>
              <a:t>73</a:t>
            </a:fld>
            <a:endParaRPr lang="fr-FR"/>
          </a:p>
        </p:txBody>
      </p:sp>
      <p:sp>
        <p:nvSpPr>
          <p:cNvPr id="37889" name="Rectangle 1"/>
          <p:cNvSpPr>
            <a:spLocks noChangeArrowheads="1"/>
          </p:cNvSpPr>
          <p:nvPr/>
        </p:nvSpPr>
        <p:spPr bwMode="auto">
          <a:xfrm>
            <a:off x="0" y="0"/>
            <a:ext cx="9144000" cy="646330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tab pos="4051300" algn="l"/>
              </a:tabLst>
            </a:pP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CHAP VII.</a:t>
            </a:r>
            <a:r>
              <a:rPr kumimoji="0" lang="fr-FR" b="0" i="0" u="none" strike="noStrike" cap="none" normalizeH="0" dirty="0">
                <a:ln>
                  <a:noFill/>
                </a:ln>
                <a:solidFill>
                  <a:schemeClr val="tx1"/>
                </a:solidFill>
                <a:effectLst/>
                <a:latin typeface="Times New Roman" pitchFamily="18" charset="0"/>
                <a:ea typeface="Times New Roman" pitchFamily="18" charset="0"/>
                <a:cs typeface="Times New Roman" pitchFamily="18" charset="0"/>
              </a:rPr>
              <a:t> </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FONCTIONS AMIES</a:t>
            </a:r>
            <a:endParaRPr kumimoji="0" lang="fr-FR" b="1"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tab pos="4051300" algn="l"/>
              </a:tabLst>
            </a:pPr>
            <a:endPar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tab pos="4051300" algn="l"/>
              </a:tabLst>
            </a:pP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En C++, l’unité de protection est la </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classe</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et non pas l’objet. Une fonction </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membre</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d’une classe peut accéder à tous les membres </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privés</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de n’importe quel </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objet</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de sa classe. </a:t>
            </a:r>
          </a:p>
          <a:p>
            <a:pPr marL="0" marR="0" lvl="0" indent="0" algn="just" defTabSz="914400" rtl="0" eaLnBrk="0" fontAlgn="base" latinLnBrk="0" hangingPunct="0">
              <a:lnSpc>
                <a:spcPct val="100000"/>
              </a:lnSpc>
              <a:spcBef>
                <a:spcPct val="0"/>
              </a:spcBef>
              <a:spcAft>
                <a:spcPct val="0"/>
              </a:spcAft>
              <a:buClrTx/>
              <a:buSzTx/>
              <a:buFontTx/>
              <a:buNone/>
              <a:tabLst>
                <a:tab pos="4051300" algn="l"/>
              </a:tabLst>
            </a:pP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Ces membres privés restent </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inaccessibles</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à n’importe quelle fonction membre d’une </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autre</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classe ou à n’importe quelle fonction </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indépendante</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t>
            </a:r>
          </a:p>
          <a:p>
            <a:pPr marL="0" marR="0" lvl="0" indent="0" algn="just" defTabSz="914400" rtl="0" eaLnBrk="0" fontAlgn="base" latinLnBrk="0" hangingPunct="0">
              <a:lnSpc>
                <a:spcPct val="100000"/>
              </a:lnSpc>
              <a:spcBef>
                <a:spcPct val="0"/>
              </a:spcBef>
              <a:spcAft>
                <a:spcPct val="0"/>
              </a:spcAft>
              <a:buClrTx/>
              <a:buSzTx/>
              <a:buFontTx/>
              <a:buNone/>
              <a:tabLst>
                <a:tab pos="4051300" algn="l"/>
              </a:tabLst>
            </a:pP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tab pos="4051300" algn="l"/>
              </a:tabLst>
            </a:pP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La notion de </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fonction amie</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ou </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la déclaration d’amitié</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permet de déclarer dans une classe, les fonctions que l’on </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autorise</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à accéder à ses membres </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privés</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Les situations d’amitiés</a:t>
            </a:r>
            <a:r>
              <a:rPr kumimoji="0" lang="fr-FR" b="0" i="0" u="none" strike="noStrike" cap="none" normalizeH="0" dirty="0">
                <a:ln>
                  <a:noFill/>
                </a:ln>
                <a:solidFill>
                  <a:schemeClr val="tx1"/>
                </a:solidFill>
                <a:effectLst/>
                <a:latin typeface="Times New Roman" pitchFamily="18" charset="0"/>
                <a:ea typeface="Times New Roman" pitchFamily="18" charset="0"/>
                <a:cs typeface="Times New Roman" pitchFamily="18" charset="0"/>
              </a:rPr>
              <a:t> sont</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 </a:t>
            </a:r>
            <a:endParaRPr kumimoji="0" lang="fr-FR" b="0" i="0" u="none" strike="noStrike" cap="none" normalizeH="0" baseline="0" dirty="0">
              <a:ln>
                <a:noFill/>
              </a:ln>
              <a:solidFill>
                <a:schemeClr val="tx1"/>
              </a:solidFill>
              <a:effectLst/>
              <a:latin typeface="Times New Roman" pitchFamily="18" charset="0"/>
              <a:cs typeface="Times New Roman" pitchFamily="18" charset="0"/>
              <a:sym typeface="Symbol" pitchFamily="18" charset="2"/>
            </a:endParaRPr>
          </a:p>
          <a:p>
            <a:pPr marL="0" marR="0" lvl="0" indent="0" algn="just" defTabSz="914400" rtl="0" eaLnBrk="0" fontAlgn="base" latinLnBrk="0" hangingPunct="0">
              <a:lnSpc>
                <a:spcPct val="100000"/>
              </a:lnSpc>
              <a:spcBef>
                <a:spcPct val="0"/>
              </a:spcBef>
              <a:spcAft>
                <a:spcPct val="0"/>
              </a:spcAft>
              <a:buClrTx/>
              <a:buSzTx/>
              <a:buFontTx/>
              <a:buNone/>
              <a:tabLst>
                <a:tab pos="4051300" algn="l"/>
              </a:tabLst>
            </a:pP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 fonction indépendante, amie d’une classe</a:t>
            </a:r>
            <a:r>
              <a:rPr kumimoji="0" lang="fr-FR" b="0" i="0" u="none" strike="noStrike" cap="none" normalizeH="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 ;</a:t>
            </a:r>
            <a:endParaRPr kumimoji="0" lang="fr-FR" b="0" i="0" u="none" strike="noStrike" cap="none" normalizeH="0" baseline="0" dirty="0">
              <a:ln>
                <a:noFill/>
              </a:ln>
              <a:solidFill>
                <a:schemeClr val="tx1"/>
              </a:solidFill>
              <a:effectLst/>
              <a:latin typeface="Times New Roman" pitchFamily="18" charset="0"/>
              <a:cs typeface="Times New Roman" pitchFamily="18" charset="0"/>
              <a:sym typeface="Symbol" pitchFamily="18" charset="2"/>
            </a:endParaRPr>
          </a:p>
          <a:p>
            <a:pPr marL="0" marR="0" lvl="0" indent="0" algn="just" defTabSz="914400" rtl="0" eaLnBrk="0" fontAlgn="base" latinLnBrk="0" hangingPunct="0">
              <a:lnSpc>
                <a:spcPct val="100000"/>
              </a:lnSpc>
              <a:spcBef>
                <a:spcPct val="0"/>
              </a:spcBef>
              <a:spcAft>
                <a:spcPct val="0"/>
              </a:spcAft>
              <a:buClrTx/>
              <a:buSzTx/>
              <a:buFontTx/>
              <a:buNone/>
              <a:tabLst>
                <a:tab pos="4051300" algn="l"/>
              </a:tabLst>
            </a:pP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 fonction membre d’une classe, amie d’une autre classe</a:t>
            </a:r>
            <a:r>
              <a:rPr kumimoji="0" lang="fr-FR" b="0" i="0" u="none" strike="noStrike" cap="none" normalizeH="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 ;</a:t>
            </a:r>
            <a:endParaRPr kumimoji="0" lang="fr-FR" b="0" i="0" u="none" strike="noStrike" cap="none" normalizeH="0" baseline="0" dirty="0">
              <a:ln>
                <a:noFill/>
              </a:ln>
              <a:solidFill>
                <a:schemeClr val="tx1"/>
              </a:solidFill>
              <a:effectLst/>
              <a:latin typeface="Times New Roman" pitchFamily="18" charset="0"/>
              <a:cs typeface="Times New Roman" pitchFamily="18" charset="0"/>
              <a:sym typeface="Symbol" pitchFamily="18" charset="2"/>
            </a:endParaRPr>
          </a:p>
          <a:p>
            <a:pPr marL="0" marR="0" lvl="0" indent="0" algn="just" defTabSz="914400" rtl="0" eaLnBrk="0" fontAlgn="base" latinLnBrk="0" hangingPunct="0">
              <a:lnSpc>
                <a:spcPct val="100000"/>
              </a:lnSpc>
              <a:spcBef>
                <a:spcPct val="0"/>
              </a:spcBef>
              <a:spcAft>
                <a:spcPct val="0"/>
              </a:spcAft>
              <a:buClrTx/>
              <a:buSzTx/>
              <a:buFontTx/>
              <a:buNone/>
              <a:tabLst>
                <a:tab pos="4051300" algn="l"/>
              </a:tabLst>
            </a:pP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 fonction amie de plusieurs classes</a:t>
            </a:r>
            <a:r>
              <a:rPr kumimoji="0" lang="fr-FR" b="0" i="0" u="none" strike="noStrike" cap="none" normalizeH="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 ;</a:t>
            </a:r>
            <a:endParaRPr kumimoji="0" lang="fr-FR" b="0" i="0" u="none" strike="noStrike" cap="none" normalizeH="0" baseline="0" dirty="0">
              <a:ln>
                <a:noFill/>
              </a:ln>
              <a:solidFill>
                <a:schemeClr val="tx1"/>
              </a:solidFill>
              <a:effectLst/>
              <a:latin typeface="Times New Roman" pitchFamily="18" charset="0"/>
              <a:cs typeface="Times New Roman" pitchFamily="18" charset="0"/>
              <a:sym typeface="Symbol" pitchFamily="18" charset="2"/>
            </a:endParaRPr>
          </a:p>
          <a:p>
            <a:pPr marL="0" marR="0" lvl="0" indent="0" algn="just" defTabSz="914400" rtl="0" eaLnBrk="0" fontAlgn="base" latinLnBrk="0" hangingPunct="0">
              <a:lnSpc>
                <a:spcPct val="100000"/>
              </a:lnSpc>
              <a:spcBef>
                <a:spcPct val="0"/>
              </a:spcBef>
              <a:spcAft>
                <a:spcPct val="0"/>
              </a:spcAft>
              <a:buClrTx/>
              <a:buSzTx/>
              <a:buFontTx/>
              <a:buChar char="-"/>
              <a:tabLst>
                <a:tab pos="4051300" algn="l"/>
              </a:tabLst>
            </a:pP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 toutes les fonctions membres d’une classe, amies d’une autre classe.</a:t>
            </a:r>
          </a:p>
          <a:p>
            <a:pPr marL="0" marR="0" lvl="0" indent="0" algn="just" defTabSz="914400" rtl="0" eaLnBrk="0" fontAlgn="base" latinLnBrk="0" hangingPunct="0">
              <a:lnSpc>
                <a:spcPct val="100000"/>
              </a:lnSpc>
              <a:spcBef>
                <a:spcPct val="0"/>
              </a:spcBef>
              <a:spcAft>
                <a:spcPct val="0"/>
              </a:spcAft>
              <a:buClrTx/>
              <a:buSzTx/>
              <a:tabLst>
                <a:tab pos="4051300" algn="l"/>
              </a:tabLst>
            </a:pPr>
            <a:endParaRPr kumimoji="0" lang="fr-FR" b="0" i="0" u="none" strike="noStrike" cap="none" normalizeH="0" baseline="0" dirty="0">
              <a:ln>
                <a:noFill/>
              </a:ln>
              <a:solidFill>
                <a:schemeClr val="tx1"/>
              </a:solidFill>
              <a:effectLst/>
              <a:latin typeface="Times New Roman" pitchFamily="18" charset="0"/>
              <a:cs typeface="Times New Roman" pitchFamily="18" charset="0"/>
              <a:sym typeface="Symbol" pitchFamily="18" charset="2"/>
            </a:endParaRPr>
          </a:p>
          <a:p>
            <a:pPr marL="0" marR="0" lvl="0" indent="0" algn="just" defTabSz="914400" rtl="0" eaLnBrk="0" fontAlgn="base" latinLnBrk="0" hangingPunct="0">
              <a:lnSpc>
                <a:spcPct val="100000"/>
              </a:lnSpc>
              <a:spcBef>
                <a:spcPct val="0"/>
              </a:spcBef>
              <a:spcAft>
                <a:spcPct val="0"/>
              </a:spcAft>
              <a:buClrTx/>
              <a:buSzTx/>
              <a:buFontTx/>
              <a:buNone/>
              <a:tabLst>
                <a:tab pos="4051300" algn="l"/>
              </a:tabLst>
            </a:pP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7.1. Fonction indépendante, amie d’une classe </a:t>
            </a:r>
            <a:endParaRPr kumimoji="0" lang="fr-FR" b="0" i="0" u="none" strike="noStrike" cap="none" normalizeH="0" baseline="0" dirty="0">
              <a:ln>
                <a:noFill/>
              </a:ln>
              <a:solidFill>
                <a:schemeClr val="tx1"/>
              </a:solidFill>
              <a:effectLst/>
              <a:latin typeface="Times New Roman" pitchFamily="18" charset="0"/>
              <a:cs typeface="Times New Roman" pitchFamily="18" charset="0"/>
              <a:sym typeface="Symbol" pitchFamily="18" charset="2"/>
            </a:endParaRPr>
          </a:p>
          <a:p>
            <a:pPr marL="0" marR="0" lvl="0" indent="0" algn="just" defTabSz="914400" rtl="0" eaLnBrk="0" fontAlgn="base" latinLnBrk="0" hangingPunct="0">
              <a:lnSpc>
                <a:spcPct val="100000"/>
              </a:lnSpc>
              <a:spcBef>
                <a:spcPct val="0"/>
              </a:spcBef>
              <a:spcAft>
                <a:spcPct val="0"/>
              </a:spcAft>
              <a:buClrTx/>
              <a:buSzTx/>
              <a:buFontTx/>
              <a:buNone/>
              <a:tabLst>
                <a:tab pos="4051300" algn="l"/>
              </a:tabLst>
            </a:pP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Une fonction </a:t>
            </a:r>
            <a:r>
              <a:rPr kumimoji="0" lang="fr-FR" b="1"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coïncide</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 examine la </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coïncidence</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de 2 objets de type </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point</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p>
          <a:p>
            <a:pPr marL="0" marR="0" lvl="0" indent="0" algn="just" defTabSz="914400" rtl="0" eaLnBrk="0" fontAlgn="base" latinLnBrk="0" hangingPunct="0">
              <a:lnSpc>
                <a:spcPct val="100000"/>
              </a:lnSpc>
              <a:spcBef>
                <a:spcPct val="0"/>
              </a:spcBef>
              <a:spcAft>
                <a:spcPct val="0"/>
              </a:spcAft>
              <a:buClrTx/>
              <a:buSzTx/>
              <a:buFontTx/>
              <a:buNone/>
              <a:tabLst>
                <a:tab pos="4051300" algn="l"/>
              </a:tabLst>
            </a:pPr>
            <a:r>
              <a:rPr lang="fr-FR" dirty="0">
                <a:latin typeface="Times New Roman" pitchFamily="18" charset="0"/>
                <a:ea typeface="Times New Roman" pitchFamily="18" charset="0"/>
                <a:cs typeface="Times New Roman" pitchFamily="18" charset="0"/>
              </a:rPr>
              <a:t>F</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onction </a:t>
            </a:r>
            <a:r>
              <a:rPr kumimoji="0" lang="fr-FR" b="1"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coïncide</a:t>
            </a:r>
            <a:r>
              <a:rPr lang="fr-FR" dirty="0">
                <a:latin typeface="Times New Roman" pitchFamily="18" charset="0"/>
                <a:ea typeface="Times New Roman" pitchFamily="18" charset="0"/>
                <a:cs typeface="Times New Roman" pitchFamily="18" charset="0"/>
                <a:sym typeface="Symbol" pitchFamily="18" charset="2"/>
              </a:rPr>
              <a:t> :</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 fonction indépendante amie de la classe </a:t>
            </a:r>
            <a:r>
              <a:rPr kumimoji="0" lang="fr-FR" b="1"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point</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a:t>
            </a:r>
          </a:p>
          <a:p>
            <a:pPr marL="0" marR="0" lvl="0" indent="0" algn="just" defTabSz="914400" rtl="0" eaLnBrk="0" fontAlgn="base" latinLnBrk="0" hangingPunct="0">
              <a:lnSpc>
                <a:spcPct val="100000"/>
              </a:lnSpc>
              <a:spcBef>
                <a:spcPct val="0"/>
              </a:spcBef>
              <a:spcAft>
                <a:spcPct val="0"/>
              </a:spcAft>
              <a:buClrTx/>
              <a:buSzTx/>
              <a:buFontTx/>
              <a:buNone/>
              <a:tabLst>
                <a:tab pos="4051300" algn="l"/>
              </a:tabLst>
            </a:pPr>
            <a:endPar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endParaRPr>
          </a:p>
          <a:p>
            <a:pPr hangingPunct="0"/>
            <a:r>
              <a:rPr lang="fr-FR" dirty="0">
                <a:latin typeface="Times New Roman" pitchFamily="18" charset="0"/>
                <a:cs typeface="Times New Roman" pitchFamily="18" charset="0"/>
              </a:rPr>
              <a:t>Syntaxe de la déclaration d’amitié d’une classe point :</a:t>
            </a:r>
          </a:p>
          <a:p>
            <a:pPr hangingPunct="0"/>
            <a:r>
              <a:rPr lang="fr-FR" dirty="0">
                <a:latin typeface="Times New Roman" pitchFamily="18" charset="0"/>
                <a:cs typeface="Times New Roman" pitchFamily="18" charset="0"/>
              </a:rPr>
              <a:t>	</a:t>
            </a:r>
            <a:r>
              <a:rPr lang="fr-FR" b="1" dirty="0">
                <a:latin typeface="Times New Roman" pitchFamily="18" charset="0"/>
                <a:cs typeface="Times New Roman" pitchFamily="18" charset="0"/>
              </a:rPr>
              <a:t>class point</a:t>
            </a:r>
          </a:p>
          <a:p>
            <a:pPr hangingPunct="0"/>
            <a:r>
              <a:rPr lang="fr-FR" b="1" dirty="0">
                <a:latin typeface="Times New Roman" pitchFamily="18" charset="0"/>
                <a:cs typeface="Times New Roman" pitchFamily="18" charset="0"/>
              </a:rPr>
              <a:t>	{   ...</a:t>
            </a:r>
          </a:p>
          <a:p>
            <a:pPr hangingPunct="0"/>
            <a:r>
              <a:rPr lang="fr-FR" b="1" dirty="0">
                <a:latin typeface="Times New Roman" pitchFamily="18" charset="0"/>
                <a:cs typeface="Times New Roman" pitchFamily="18" charset="0"/>
              </a:rPr>
              <a:t>	     </a:t>
            </a:r>
            <a:r>
              <a:rPr lang="fr-FR" b="1" dirty="0" err="1">
                <a:latin typeface="Times New Roman" pitchFamily="18" charset="0"/>
                <a:cs typeface="Times New Roman" pitchFamily="18" charset="0"/>
              </a:rPr>
              <a:t>friend</a:t>
            </a:r>
            <a:r>
              <a:rPr lang="fr-FR" b="1" dirty="0">
                <a:latin typeface="Times New Roman" pitchFamily="18" charset="0"/>
                <a:cs typeface="Times New Roman" pitchFamily="18" charset="0"/>
              </a:rPr>
              <a:t>...</a:t>
            </a:r>
            <a:r>
              <a:rPr lang="fr-FR" b="1" dirty="0" err="1">
                <a:latin typeface="Times New Roman" pitchFamily="18" charset="0"/>
                <a:cs typeface="Times New Roman" pitchFamily="18" charset="0"/>
              </a:rPr>
              <a:t>coincide</a:t>
            </a:r>
            <a:r>
              <a:rPr lang="fr-FR" b="1" dirty="0">
                <a:latin typeface="Times New Roman" pitchFamily="18" charset="0"/>
                <a:cs typeface="Times New Roman" pitchFamily="18" charset="0"/>
              </a:rPr>
              <a:t> (...) ; ....</a:t>
            </a:r>
          </a:p>
          <a:p>
            <a:pPr hangingPunct="0"/>
            <a:r>
              <a:rPr lang="fr-FR" b="1" dirty="0">
                <a:latin typeface="Times New Roman" pitchFamily="18" charset="0"/>
                <a:cs typeface="Times New Roman" pitchFamily="18" charset="0"/>
              </a:rPr>
              <a:t>	}</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6E8258A7-CA86-481B-9088-7761BD1AC277}" type="slidenum">
              <a:rPr lang="fr-FR" smtClean="0"/>
              <a:pPr/>
              <a:t>74</a:t>
            </a:fld>
            <a:endParaRPr lang="fr-FR"/>
          </a:p>
        </p:txBody>
      </p:sp>
      <p:sp>
        <p:nvSpPr>
          <p:cNvPr id="36865" name="Rectangle 1"/>
          <p:cNvSpPr>
            <a:spLocks noChangeArrowheads="1"/>
          </p:cNvSpPr>
          <p:nvPr/>
        </p:nvSpPr>
        <p:spPr bwMode="auto">
          <a:xfrm>
            <a:off x="142908" y="159507"/>
            <a:ext cx="8858248" cy="655564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sz="20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#include&lt;</a:t>
            </a:r>
            <a:r>
              <a:rPr kumimoji="0" lang="en-GB" sz="2000"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iostream</a:t>
            </a:r>
            <a:r>
              <a:rPr kumimoji="0" lang="en-GB" sz="20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lang="en-GB" sz="2000" b="1" dirty="0">
                <a:latin typeface="Times New Roman" pitchFamily="18" charset="0"/>
                <a:cs typeface="Times New Roman" pitchFamily="18" charset="0"/>
              </a:rPr>
              <a:t>using namespace std;</a:t>
            </a:r>
            <a:endParaRPr kumimoji="0" lang="fr-FR" sz="2000" b="1"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20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class point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GB" sz="20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fr-FR" sz="2000"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int</a:t>
            </a:r>
            <a:r>
              <a:rPr kumimoji="0" lang="fr-FR" sz="20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x, y;</a:t>
            </a:r>
            <a:endParaRPr kumimoji="0" lang="fr-FR" sz="2000" b="1"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sz="20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public : point(</a:t>
            </a:r>
            <a:r>
              <a:rPr kumimoji="0" lang="fr-FR" sz="2000"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int</a:t>
            </a:r>
            <a:r>
              <a:rPr kumimoji="0" lang="fr-FR" sz="20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abs = 0, </a:t>
            </a:r>
            <a:r>
              <a:rPr kumimoji="0" lang="fr-FR" sz="2000"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int</a:t>
            </a:r>
            <a:r>
              <a:rPr kumimoji="0" lang="fr-FR" sz="20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ord = 0)</a:t>
            </a:r>
            <a:endParaRPr kumimoji="0" lang="fr-FR" sz="2000" b="1"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sz="20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 x = abs; y = ord;</a:t>
            </a:r>
          </a:p>
          <a:p>
            <a:pPr marL="0" marR="0" lvl="0" indent="0" algn="l" defTabSz="914400" rtl="0" eaLnBrk="0" fontAlgn="base" latinLnBrk="0" hangingPunct="0">
              <a:lnSpc>
                <a:spcPct val="100000"/>
              </a:lnSpc>
              <a:spcBef>
                <a:spcPct val="0"/>
              </a:spcBef>
              <a:spcAft>
                <a:spcPct val="0"/>
              </a:spcAft>
              <a:buClrTx/>
              <a:buSzTx/>
              <a:buFontTx/>
              <a:buNone/>
              <a:tabLst/>
            </a:pPr>
            <a:r>
              <a:rPr lang="fr-FR" sz="2000" b="1" dirty="0">
                <a:latin typeface="Times New Roman" pitchFamily="18" charset="0"/>
                <a:ea typeface="Times New Roman" pitchFamily="18" charset="0"/>
                <a:cs typeface="Times New Roman" pitchFamily="18" charset="0"/>
              </a:rPr>
              <a:t>                  </a:t>
            </a:r>
            <a:r>
              <a:rPr kumimoji="0" lang="fr-FR" sz="20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t>
            </a:r>
            <a:endParaRPr kumimoji="0" lang="fr-FR" sz="2000" b="1"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sz="20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en-GB" sz="20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friend </a:t>
            </a:r>
            <a:r>
              <a:rPr kumimoji="0" lang="en-GB" sz="2000"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int</a:t>
            </a:r>
            <a:r>
              <a:rPr kumimoji="0" lang="en-GB" sz="20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coincide(point, point);</a:t>
            </a:r>
            <a:endParaRPr kumimoji="0" lang="fr-FR" sz="2000" b="1"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20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endParaRPr kumimoji="0" lang="fr-FR" sz="2000" b="1"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2000"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int</a:t>
            </a:r>
            <a:r>
              <a:rPr kumimoji="0" lang="en-GB" sz="20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coincide (point p, point q)</a:t>
            </a:r>
          </a:p>
          <a:p>
            <a:pPr marL="0" marR="0" lvl="0" indent="0" algn="l" defTabSz="914400" rtl="0" eaLnBrk="0" fontAlgn="base" latinLnBrk="0" hangingPunct="0">
              <a:lnSpc>
                <a:spcPct val="100000"/>
              </a:lnSpc>
              <a:spcBef>
                <a:spcPct val="0"/>
              </a:spcBef>
              <a:spcAft>
                <a:spcPct val="0"/>
              </a:spcAft>
              <a:buClrTx/>
              <a:buSzTx/>
              <a:buFontTx/>
              <a:buNone/>
              <a:tabLst/>
            </a:pPr>
            <a:r>
              <a:rPr kumimoji="0" lang="en-GB" sz="20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if((</a:t>
            </a:r>
            <a:r>
              <a:rPr kumimoji="0" lang="en-GB" sz="2000"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p.x</a:t>
            </a:r>
            <a:r>
              <a:rPr kumimoji="0" lang="en-GB" sz="20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 </a:t>
            </a:r>
            <a:r>
              <a:rPr kumimoji="0" lang="en-GB" sz="2000"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q.x</a:t>
            </a:r>
            <a:r>
              <a:rPr kumimoji="0" lang="en-GB" sz="20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)&amp;&amp;(</a:t>
            </a:r>
            <a:r>
              <a:rPr kumimoji="0" lang="en-GB" sz="2000"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p.y</a:t>
            </a:r>
            <a:r>
              <a:rPr kumimoji="0" lang="en-GB" sz="20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 </a:t>
            </a:r>
            <a:r>
              <a:rPr kumimoji="0" lang="en-GB" sz="2000"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q.y</a:t>
            </a:r>
            <a:r>
              <a:rPr kumimoji="0" lang="en-GB" sz="20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))return 1;</a:t>
            </a:r>
            <a:endParaRPr kumimoji="0" lang="fr-FR" sz="2000" b="1"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20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else return 0;</a:t>
            </a:r>
            <a:endParaRPr kumimoji="0" lang="fr-FR" sz="2000" b="1"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20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GB" sz="2000" b="1" dirty="0">
                <a:latin typeface="Times New Roman" pitchFamily="18" charset="0"/>
                <a:ea typeface="Times New Roman" pitchFamily="18" charset="0"/>
                <a:cs typeface="Times New Roman" pitchFamily="18" charset="0"/>
              </a:rPr>
              <a:t>i</a:t>
            </a:r>
            <a:r>
              <a:rPr kumimoji="0" lang="en-GB" sz="20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nt main()</a:t>
            </a:r>
            <a:endParaRPr kumimoji="0" lang="fr-FR" sz="2000" b="1"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20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point a(1, 0), b(1), c;</a:t>
            </a:r>
            <a:endParaRPr kumimoji="0" lang="fr-FR" sz="2000" b="1"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20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if(coincide(a, b))</a:t>
            </a:r>
            <a:r>
              <a:rPr kumimoji="0" lang="en-GB" sz="2000"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cout</a:t>
            </a:r>
            <a:r>
              <a:rPr kumimoji="0" lang="en-GB" sz="20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&lt;&lt;</a:t>
            </a:r>
            <a:r>
              <a:rPr kumimoji="0" lang="en-GB" sz="20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a:t>
            </a:r>
            <a:r>
              <a:rPr kumimoji="0" lang="en-GB" sz="20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 coincide avec b\n</a:t>
            </a:r>
            <a:r>
              <a:rPr kumimoji="0" lang="en-GB" sz="20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a:t>
            </a:r>
            <a:r>
              <a:rPr kumimoji="0" lang="en-GB" sz="20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t>
            </a:r>
            <a:endParaRPr kumimoji="0" lang="fr-FR" sz="2000" b="1" i="0" u="none" strike="noStrike" cap="none" normalizeH="0" baseline="0" dirty="0">
              <a:ln>
                <a:noFill/>
              </a:ln>
              <a:solidFill>
                <a:schemeClr val="tx1"/>
              </a:solidFill>
              <a:effectLst/>
              <a:latin typeface="Times New Roman" pitchFamily="18" charset="0"/>
              <a:cs typeface="Times New Roman" pitchFamily="18" charset="0"/>
              <a:sym typeface="Symbol" pitchFamily="18" charset="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20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   else </a:t>
            </a:r>
            <a:r>
              <a:rPr kumimoji="0" lang="en-GB" sz="2000"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sym typeface="Symbol" pitchFamily="18" charset="2"/>
              </a:rPr>
              <a:t>cout</a:t>
            </a:r>
            <a:r>
              <a:rPr kumimoji="0" lang="en-GB" sz="20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&lt;&lt;</a:t>
            </a:r>
            <a:r>
              <a:rPr kumimoji="0" lang="en-GB" sz="20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 et b </a:t>
            </a:r>
            <a:r>
              <a:rPr kumimoji="0" lang="en-GB" sz="2000"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sont</a:t>
            </a:r>
            <a:r>
              <a:rPr kumimoji="0" lang="en-GB" sz="20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en-GB" sz="2000"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differents</a:t>
            </a:r>
            <a:r>
              <a:rPr kumimoji="0" lang="en-GB" sz="20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\n</a:t>
            </a:r>
            <a:r>
              <a:rPr kumimoji="0" lang="en-GB" sz="20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a:t>
            </a:r>
            <a:r>
              <a:rPr kumimoji="0" lang="en-GB" sz="20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t>
            </a:r>
            <a:endParaRPr kumimoji="0" lang="fr-FR" sz="2000" b="1" i="0" u="none" strike="noStrike" cap="none" normalizeH="0" baseline="0" dirty="0">
              <a:ln>
                <a:noFill/>
              </a:ln>
              <a:solidFill>
                <a:schemeClr val="tx1"/>
              </a:solidFill>
              <a:effectLst/>
              <a:latin typeface="Times New Roman" pitchFamily="18" charset="0"/>
              <a:cs typeface="Times New Roman" pitchFamily="18" charset="0"/>
              <a:sym typeface="Symbol" pitchFamily="18" charset="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20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   if(coincide(a, c))</a:t>
            </a:r>
            <a:r>
              <a:rPr kumimoji="0" lang="en-GB" sz="2000"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sym typeface="Symbol" pitchFamily="18" charset="2"/>
              </a:rPr>
              <a:t>cout</a:t>
            </a:r>
            <a:r>
              <a:rPr kumimoji="0" lang="en-GB" sz="20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&lt;&lt;</a:t>
            </a:r>
            <a:r>
              <a:rPr kumimoji="0" lang="en-GB" sz="20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 coincide avec c\n</a:t>
            </a:r>
            <a:r>
              <a:rPr kumimoji="0" lang="en-GB" sz="20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a:t>
            </a:r>
            <a:r>
              <a:rPr kumimoji="0" lang="en-GB" sz="20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t>
            </a:r>
            <a:endParaRPr kumimoji="0" lang="fr-FR" sz="2000" b="1" i="0" u="none" strike="noStrike" cap="none" normalizeH="0" baseline="0" dirty="0">
              <a:ln>
                <a:noFill/>
              </a:ln>
              <a:solidFill>
                <a:schemeClr val="tx1"/>
              </a:solidFill>
              <a:effectLst/>
              <a:latin typeface="Times New Roman" pitchFamily="18" charset="0"/>
              <a:cs typeface="Times New Roman" pitchFamily="18" charset="0"/>
              <a:sym typeface="Symbol" pitchFamily="18" charset="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20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   </a:t>
            </a:r>
            <a:r>
              <a:rPr kumimoji="0" lang="fr-FR" sz="2000"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sym typeface="Symbol" pitchFamily="18" charset="2"/>
              </a:rPr>
              <a:t>else</a:t>
            </a:r>
            <a:r>
              <a:rPr kumimoji="0" lang="fr-FR" sz="20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 cout&lt;&lt;</a:t>
            </a:r>
            <a:r>
              <a:rPr kumimoji="0" lang="en-GB" sz="20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a:t>
            </a:r>
            <a:r>
              <a:rPr kumimoji="0" lang="fr-FR" sz="20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 et c sont </a:t>
            </a:r>
            <a:r>
              <a:rPr kumimoji="0" lang="fr-FR" sz="2000"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differents</a:t>
            </a:r>
            <a:r>
              <a:rPr kumimoji="0" lang="fr-FR" sz="20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\n</a:t>
            </a:r>
            <a:r>
              <a:rPr kumimoji="0" lang="en-GB" sz="20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a:t>
            </a:r>
            <a:r>
              <a:rPr kumimoji="0" lang="fr-FR" sz="20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fr-FR" sz="2000" b="1" dirty="0">
                <a:latin typeface="Times New Roman" pitchFamily="18" charset="0"/>
                <a:cs typeface="Times New Roman" pitchFamily="18" charset="0"/>
                <a:sym typeface="Symbol" pitchFamily="18" charset="2"/>
              </a:rPr>
              <a:t>   return 1;</a:t>
            </a:r>
            <a:endParaRPr kumimoji="0" lang="fr-FR" sz="2000" b="1" i="0" u="none" strike="noStrike" cap="none" normalizeH="0" baseline="0" dirty="0">
              <a:ln>
                <a:noFill/>
              </a:ln>
              <a:solidFill>
                <a:schemeClr val="tx1"/>
              </a:solidFill>
              <a:effectLst/>
              <a:latin typeface="Times New Roman" pitchFamily="18" charset="0"/>
              <a:cs typeface="Times New Roman" pitchFamily="18" charset="0"/>
              <a:sym typeface="Symbol" pitchFamily="18" charset="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sz="20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a:t>
            </a:r>
            <a:endParaRPr kumimoji="0" lang="fr-FR" sz="2000" b="1" i="0" u="none" strike="noStrike" cap="none" normalizeH="0" baseline="0" dirty="0">
              <a:ln>
                <a:noFill/>
              </a:ln>
              <a:solidFill>
                <a:schemeClr val="tx1"/>
              </a:solidFill>
              <a:effectLst/>
              <a:latin typeface="Times New Roman" pitchFamily="18" charset="0"/>
              <a:cs typeface="Times New Roman" pitchFamily="18" charset="0"/>
              <a:sym typeface="Symbol" pitchFamily="18" charset="2"/>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6E8258A7-CA86-481B-9088-7761BD1AC277}" type="slidenum">
              <a:rPr lang="fr-FR" smtClean="0"/>
              <a:pPr/>
              <a:t>75</a:t>
            </a:fld>
            <a:endParaRPr lang="fr-FR"/>
          </a:p>
        </p:txBody>
      </p:sp>
      <p:sp>
        <p:nvSpPr>
          <p:cNvPr id="35841" name="Rectangle 1"/>
          <p:cNvSpPr>
            <a:spLocks noChangeArrowheads="1"/>
          </p:cNvSpPr>
          <p:nvPr/>
        </p:nvSpPr>
        <p:spPr bwMode="auto">
          <a:xfrm>
            <a:off x="0" y="0"/>
            <a:ext cx="9144000" cy="674030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fr-FR" b="0" i="0" u="sng"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Remarques </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Emplacement</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de la déclaration d’amitié, au sein de la classe </a:t>
            </a:r>
            <a:r>
              <a:rPr kumimoji="0" lang="fr-FR"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point</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est absolument </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indifférent</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Une fonction </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amie</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d’une classe possédera 1 ou plusieurs </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arguments</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ou 1 </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valeur de retour</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du type de cette </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classe</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Ce n’est toutefois pas une obligation.</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Lorsqu’une fonction </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amie</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d’une classe fournit une </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valeur de retour</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du type de cette classe, il est fréquent que cette valeur soit celle d’un </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objet local</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à la fonction. Dans ce cas, il est </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impératif</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que sa </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transmission</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ait lieu </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par valeur</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 dans le cas d’une transmission par </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référence</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(ou par adresse), la fonction </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appelante</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recevrait l’</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adresse</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d’un emplacement mémoire qui </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aurait été libéré</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à la sortie de la fonction.</a:t>
            </a:r>
          </a:p>
          <a:p>
            <a:pPr marL="0" marR="0" lvl="0" indent="0" algn="just" defTabSz="914400" rtl="0" eaLnBrk="0" fontAlgn="base" latinLnBrk="0" hangingPunct="0">
              <a:lnSpc>
                <a:spcPct val="100000"/>
              </a:lnSpc>
              <a:spcBef>
                <a:spcPct val="0"/>
              </a:spcBef>
              <a:spcAft>
                <a:spcPct val="0"/>
              </a:spcAft>
              <a:buClrTx/>
              <a:buSzTx/>
              <a:tabLst/>
            </a:pP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7. 2. Autres situations d’amitié</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7.2.1. Fonction membre d’une classe, amie d’une autre classe</a:t>
            </a: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Il suffit, dans la </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déclaration d’amitié</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de </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préciser la classe</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à laquelle appartient la fonction concernée, à l’aide de l’opérateur de résolution de portée (</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Exemple : soient 2 classes</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 </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et </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B</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et une fonction membre </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f</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de la classe </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B</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amie d’une autre classe </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Class A			Class B</a:t>
            </a:r>
            <a:endParaRPr kumimoji="0" lang="fr-FR" b="1"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en-US"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  ...</a:t>
            </a:r>
            <a:endParaRPr kumimoji="0" lang="fr-FR" b="1"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friend </a:t>
            </a:r>
            <a:r>
              <a:rPr kumimoji="0" lang="en-US"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int</a:t>
            </a:r>
            <a:r>
              <a:rPr kumimoji="0" lang="en-US"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B::f( char, A) ;	    </a:t>
            </a:r>
            <a:r>
              <a:rPr kumimoji="0" lang="en-US"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int</a:t>
            </a:r>
            <a:r>
              <a:rPr kumimoji="0" lang="en-US"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f( char , A);</a:t>
            </a:r>
            <a:endParaRPr kumimoji="0" lang="fr-FR" b="1"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			    ...</a:t>
            </a:r>
            <a:endParaRPr kumimoji="0" lang="fr-FR" b="1"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			} ;</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fr-FR" b="1"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en-US"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int</a:t>
            </a:r>
            <a:r>
              <a:rPr kumimoji="0" lang="en-US"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B::f( char...,A...)</a:t>
            </a:r>
            <a:endParaRPr kumimoji="0" lang="fr-FR" b="1"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t>
            </a:r>
            <a:endParaRPr kumimoji="0" lang="fr-FR" b="1" i="0" u="none" strike="noStrike" cap="none" normalizeH="0" baseline="0" dirty="0">
              <a:ln>
                <a:noFill/>
              </a:ln>
              <a:solidFill>
                <a:schemeClr val="tx1"/>
              </a:solidFill>
              <a:effectLst/>
              <a:latin typeface="Times New Roman" pitchFamily="18" charset="0"/>
              <a:cs typeface="Times New Roman" pitchFamily="18" charset="0"/>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6E8258A7-CA86-481B-9088-7761BD1AC277}" type="slidenum">
              <a:rPr lang="fr-FR" smtClean="0"/>
              <a:pPr/>
              <a:t>76</a:t>
            </a:fld>
            <a:endParaRPr lang="fr-FR"/>
          </a:p>
        </p:txBody>
      </p:sp>
      <p:sp>
        <p:nvSpPr>
          <p:cNvPr id="34817" name="Rectangle 1"/>
          <p:cNvSpPr>
            <a:spLocks noChangeArrowheads="1"/>
          </p:cNvSpPr>
          <p:nvPr/>
        </p:nvSpPr>
        <p:spPr bwMode="auto">
          <a:xfrm>
            <a:off x="0" y="314525"/>
            <a:ext cx="9144000" cy="618630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La fonction membre </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f</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de la classe </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B</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est autorisé à accéder aux membres privés de la classe </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Pour compiler les déclarations d’une classe </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contenant une déclaration d’amitié, le compilateur devra savoir que </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B</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est une classe</a:t>
            </a:r>
            <a:r>
              <a:rPr lang="fr-FR" dirty="0">
                <a:latin typeface="Times New Roman" pitchFamily="18" charset="0"/>
                <a:ea typeface="Times New Roman" pitchFamily="18" charset="0"/>
                <a:cs typeface="Times New Roman" pitchFamily="18" charset="0"/>
              </a:rPr>
              <a:t> :</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class B ;</a:t>
            </a:r>
            <a:endParaRPr kumimoji="0" lang="fr-FR" b="1"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7.2.2. Fonction amie de plusieurs classes</a:t>
            </a:r>
            <a:r>
              <a:rPr kumimoji="0" lang="fr-FR" b="1" i="1"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Rien n’empêche qu’une </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fonction</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(indépendante ou membre) fasse l’objet de </a:t>
            </a:r>
            <a:r>
              <a:rPr kumimoji="0" lang="fr-FR"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déclaration d’</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amitié</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dans </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différentes classes</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Exemple : fonction indépendante </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f</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amie de 2 classes </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et </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B</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class A		</a:t>
            </a:r>
            <a:r>
              <a:rPr kumimoji="0" lang="en-US" b="1" i="0" u="none" strike="noStrike" cap="none" normalizeH="0" dirty="0">
                <a:ln>
                  <a:noFill/>
                </a:ln>
                <a:solidFill>
                  <a:schemeClr val="tx1"/>
                </a:solidFill>
                <a:effectLst/>
                <a:latin typeface="Times New Roman" pitchFamily="18" charset="0"/>
                <a:ea typeface="Times New Roman" pitchFamily="18" charset="0"/>
                <a:cs typeface="Times New Roman" pitchFamily="18" charset="0"/>
              </a:rPr>
              <a:t>         </a:t>
            </a:r>
            <a:r>
              <a:rPr kumimoji="0" lang="en-US"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class B</a:t>
            </a:r>
          </a:p>
          <a:p>
            <a:pPr hangingPunct="0"/>
            <a:r>
              <a:rPr lang="en-US" b="1" dirty="0">
                <a:latin typeface="Times New Roman" pitchFamily="18" charset="0"/>
                <a:cs typeface="Times New Roman" pitchFamily="18" charset="0"/>
              </a:rPr>
              <a:t>{...		         {...</a:t>
            </a:r>
            <a:endParaRPr lang="fr-FR" b="1" dirty="0">
              <a:latin typeface="Times New Roman" pitchFamily="18" charset="0"/>
              <a:cs typeface="Times New Roman" pitchFamily="18" charset="0"/>
            </a:endParaRPr>
          </a:p>
          <a:p>
            <a:pPr hangingPunct="0"/>
            <a:r>
              <a:rPr lang="en-US" b="1" dirty="0">
                <a:latin typeface="Times New Roman" pitchFamily="18" charset="0"/>
                <a:cs typeface="Times New Roman" pitchFamily="18" charset="0"/>
              </a:rPr>
              <a:t>friend void f( A, B) ;…      friend void f( A,B ) ;..</a:t>
            </a:r>
            <a:r>
              <a:rPr lang="en-GB" b="1" dirty="0">
                <a:latin typeface="Times New Roman" pitchFamily="18" charset="0"/>
                <a:cs typeface="Times New Roman" pitchFamily="18" charset="0"/>
              </a:rPr>
              <a:t>..		</a:t>
            </a:r>
            <a:endParaRPr lang="fr-FR" b="1" dirty="0">
              <a:latin typeface="Times New Roman" pitchFamily="18" charset="0"/>
              <a:cs typeface="Times New Roman" pitchFamily="18" charset="0"/>
            </a:endParaRPr>
          </a:p>
          <a:p>
            <a:pPr hangingPunct="0"/>
            <a:r>
              <a:rPr lang="fr-FR" b="1" dirty="0">
                <a:latin typeface="Times New Roman" pitchFamily="18" charset="0"/>
                <a:cs typeface="Times New Roman" pitchFamily="18" charset="0"/>
              </a:rPr>
              <a:t>} ;		           };</a:t>
            </a:r>
          </a:p>
          <a:p>
            <a:pPr hangingPunct="0"/>
            <a:r>
              <a:rPr lang="fr-FR" b="1" dirty="0">
                <a:latin typeface="Times New Roman" pitchFamily="18" charset="0"/>
                <a:cs typeface="Times New Roman" pitchFamily="18" charset="0"/>
              </a:rPr>
              <a:t>		          </a:t>
            </a:r>
            <a:r>
              <a:rPr lang="fr-FR" b="1" dirty="0" err="1">
                <a:latin typeface="Times New Roman" pitchFamily="18" charset="0"/>
                <a:cs typeface="Times New Roman" pitchFamily="18" charset="0"/>
              </a:rPr>
              <a:t>void</a:t>
            </a:r>
            <a:r>
              <a:rPr lang="fr-FR" b="1" dirty="0">
                <a:latin typeface="Times New Roman" pitchFamily="18" charset="0"/>
                <a:cs typeface="Times New Roman" pitchFamily="18" charset="0"/>
              </a:rPr>
              <a:t> f( A..., B...)</a:t>
            </a:r>
          </a:p>
          <a:p>
            <a:pPr hangingPunct="0"/>
            <a:r>
              <a:rPr lang="fr-FR" b="1" dirty="0">
                <a:latin typeface="Times New Roman" pitchFamily="18" charset="0"/>
                <a:cs typeface="Times New Roman" pitchFamily="18" charset="0"/>
              </a:rPr>
              <a:t>		          { // on a accès aux membres privés de n’importe quel objet de type    		             // A ou B</a:t>
            </a:r>
          </a:p>
          <a:p>
            <a:pPr hangingPunct="0"/>
            <a:r>
              <a:rPr lang="fr-FR" b="1" dirty="0">
                <a:latin typeface="Times New Roman" pitchFamily="18" charset="0"/>
                <a:cs typeface="Times New Roman" pitchFamily="18" charset="0"/>
              </a:rPr>
              <a:t>                                           }   </a:t>
            </a:r>
          </a:p>
          <a:p>
            <a:pPr hangingPunct="0"/>
            <a:r>
              <a:rPr lang="fr-FR" dirty="0">
                <a:latin typeface="Times New Roman" pitchFamily="18" charset="0"/>
                <a:cs typeface="Times New Roman" pitchFamily="18" charset="0"/>
              </a:rPr>
              <a:t>La déclaration de </a:t>
            </a:r>
            <a:r>
              <a:rPr lang="fr-FR" b="1" dirty="0">
                <a:latin typeface="Times New Roman" pitchFamily="18" charset="0"/>
                <a:cs typeface="Times New Roman" pitchFamily="18" charset="0"/>
              </a:rPr>
              <a:t>A</a:t>
            </a:r>
            <a:r>
              <a:rPr lang="fr-FR" dirty="0">
                <a:latin typeface="Times New Roman" pitchFamily="18" charset="0"/>
                <a:cs typeface="Times New Roman" pitchFamily="18" charset="0"/>
              </a:rPr>
              <a:t> peut être compilée avant celle de </a:t>
            </a:r>
            <a:r>
              <a:rPr lang="fr-FR" b="1" dirty="0">
                <a:latin typeface="Times New Roman" pitchFamily="18" charset="0"/>
                <a:cs typeface="Times New Roman" pitchFamily="18" charset="0"/>
              </a:rPr>
              <a:t>B</a:t>
            </a:r>
            <a:r>
              <a:rPr lang="fr-FR" dirty="0">
                <a:latin typeface="Times New Roman" pitchFamily="18" charset="0"/>
                <a:cs typeface="Times New Roman" pitchFamily="18" charset="0"/>
              </a:rPr>
              <a:t>, en la faisant précéder de : </a:t>
            </a:r>
            <a:r>
              <a:rPr lang="fr-FR" b="1" dirty="0">
                <a:latin typeface="Times New Roman" pitchFamily="18" charset="0"/>
                <a:cs typeface="Times New Roman" pitchFamily="18" charset="0"/>
              </a:rPr>
              <a:t>class B ;</a:t>
            </a:r>
          </a:p>
          <a:p>
            <a:pPr hangingPunct="0"/>
            <a:endParaRPr lang="fr-FR" b="1" dirty="0">
              <a:latin typeface="Times New Roman" pitchFamily="18" charset="0"/>
              <a:cs typeface="Times New Roman" pitchFamily="18" charset="0"/>
            </a:endParaRPr>
          </a:p>
          <a:p>
            <a:pPr hangingPunct="0"/>
            <a:r>
              <a:rPr lang="fr-FR" b="1" dirty="0">
                <a:latin typeface="Times New Roman" pitchFamily="18" charset="0"/>
                <a:cs typeface="Times New Roman" pitchFamily="18" charset="0"/>
              </a:rPr>
              <a:t>7.2.3 Fonctions membres d’une classe B amies d’une autre classe A</a:t>
            </a:r>
            <a:endParaRPr lang="fr-FR" dirty="0">
              <a:latin typeface="Times New Roman" pitchFamily="18" charset="0"/>
              <a:cs typeface="Times New Roman" pitchFamily="18" charset="0"/>
            </a:endParaRPr>
          </a:p>
          <a:p>
            <a:pPr hangingPunct="0"/>
            <a:r>
              <a:rPr lang="fr-FR" dirty="0">
                <a:latin typeface="Times New Roman" pitchFamily="18" charset="0"/>
                <a:cs typeface="Times New Roman" pitchFamily="18" charset="0"/>
              </a:rPr>
              <a:t>Plutôt que d’utiliser </a:t>
            </a:r>
            <a:r>
              <a:rPr lang="fr-FR" b="1" dirty="0">
                <a:latin typeface="Times New Roman" pitchFamily="18" charset="0"/>
                <a:cs typeface="Times New Roman" pitchFamily="18" charset="0"/>
              </a:rPr>
              <a:t>autant</a:t>
            </a:r>
            <a:r>
              <a:rPr lang="fr-FR" dirty="0">
                <a:latin typeface="Times New Roman" pitchFamily="18" charset="0"/>
                <a:cs typeface="Times New Roman" pitchFamily="18" charset="0"/>
              </a:rPr>
              <a:t> de déclaration d’</a:t>
            </a:r>
            <a:r>
              <a:rPr lang="fr-FR" b="1" dirty="0">
                <a:latin typeface="Times New Roman" pitchFamily="18" charset="0"/>
                <a:cs typeface="Times New Roman" pitchFamily="18" charset="0"/>
              </a:rPr>
              <a:t>amitié</a:t>
            </a:r>
            <a:r>
              <a:rPr lang="fr-FR" dirty="0">
                <a:latin typeface="Times New Roman" pitchFamily="18" charset="0"/>
                <a:cs typeface="Times New Roman" pitchFamily="18" charset="0"/>
              </a:rPr>
              <a:t> que de </a:t>
            </a:r>
            <a:r>
              <a:rPr lang="fr-FR" b="1" dirty="0">
                <a:latin typeface="Times New Roman" pitchFamily="18" charset="0"/>
                <a:cs typeface="Times New Roman" pitchFamily="18" charset="0"/>
              </a:rPr>
              <a:t>fonctions membres</a:t>
            </a:r>
            <a:r>
              <a:rPr lang="fr-FR" dirty="0">
                <a:latin typeface="Times New Roman" pitchFamily="18" charset="0"/>
                <a:cs typeface="Times New Roman" pitchFamily="18" charset="0"/>
              </a:rPr>
              <a:t>, on utilise dans </a:t>
            </a:r>
            <a:r>
              <a:rPr lang="fr-FR" b="1" dirty="0">
                <a:latin typeface="Times New Roman" pitchFamily="18" charset="0"/>
                <a:cs typeface="Times New Roman" pitchFamily="18" charset="0"/>
              </a:rPr>
              <a:t>A</a:t>
            </a:r>
            <a:r>
              <a:rPr lang="fr-FR" dirty="0">
                <a:latin typeface="Times New Roman" pitchFamily="18" charset="0"/>
                <a:cs typeface="Times New Roman" pitchFamily="18" charset="0"/>
              </a:rPr>
              <a:t> une déclaration globale : </a:t>
            </a:r>
            <a:r>
              <a:rPr lang="fr-FR" b="1" dirty="0" err="1">
                <a:latin typeface="Times New Roman" pitchFamily="18" charset="0"/>
                <a:cs typeface="Times New Roman" pitchFamily="18" charset="0"/>
              </a:rPr>
              <a:t>friend</a:t>
            </a:r>
            <a:r>
              <a:rPr lang="fr-FR" b="1" dirty="0">
                <a:latin typeface="Times New Roman" pitchFamily="18" charset="0"/>
                <a:cs typeface="Times New Roman" pitchFamily="18" charset="0"/>
              </a:rPr>
              <a:t> class B ;</a:t>
            </a:r>
            <a:r>
              <a:rPr lang="fr-FR" dirty="0">
                <a:latin typeface="Times New Roman" pitchFamily="18" charset="0"/>
                <a:cs typeface="Times New Roman" pitchFamily="18" charset="0"/>
              </a:rPr>
              <a:t> //Fonctions membre de classe </a:t>
            </a:r>
            <a:r>
              <a:rPr lang="fr-FR" b="1" dirty="0">
                <a:latin typeface="Times New Roman" pitchFamily="18" charset="0"/>
                <a:cs typeface="Times New Roman" pitchFamily="18" charset="0"/>
              </a:rPr>
              <a:t>B</a:t>
            </a:r>
            <a:r>
              <a:rPr lang="fr-FR" dirty="0">
                <a:latin typeface="Times New Roman" pitchFamily="18" charset="0"/>
                <a:cs typeface="Times New Roman" pitchFamily="18" charset="0"/>
              </a:rPr>
              <a:t> st amies de la classe </a:t>
            </a:r>
            <a:r>
              <a:rPr lang="fr-FR" b="1" dirty="0">
                <a:latin typeface="Times New Roman" pitchFamily="18" charset="0"/>
                <a:cs typeface="Times New Roman" pitchFamily="18" charset="0"/>
              </a:rPr>
              <a:t>A</a:t>
            </a:r>
            <a:r>
              <a:rPr lang="fr-FR" dirty="0">
                <a:latin typeface="Times New Roman" pitchFamily="18" charset="0"/>
                <a:cs typeface="Times New Roman" pitchFamily="18" charset="0"/>
              </a:rPr>
              <a:t>. </a:t>
            </a:r>
          </a:p>
          <a:p>
            <a:pPr hangingPunct="0"/>
            <a:r>
              <a:rPr lang="fr-FR" dirty="0">
                <a:latin typeface="Times New Roman" pitchFamily="18" charset="0"/>
                <a:cs typeface="Times New Roman" pitchFamily="18" charset="0"/>
              </a:rPr>
              <a:t>Ce type de la déclaration d’amitié évite d’avoir à fournir les entêtes des fonctions concernées.</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6E8258A7-CA86-481B-9088-7761BD1AC277}" type="slidenum">
              <a:rPr lang="fr-FR" smtClean="0"/>
              <a:pPr/>
              <a:t>77</a:t>
            </a:fld>
            <a:endParaRPr lang="fr-FR"/>
          </a:p>
        </p:txBody>
      </p:sp>
      <p:sp>
        <p:nvSpPr>
          <p:cNvPr id="87041" name="Rectangle 1"/>
          <p:cNvSpPr>
            <a:spLocks noChangeArrowheads="1"/>
          </p:cNvSpPr>
          <p:nvPr/>
        </p:nvSpPr>
        <p:spPr bwMode="auto">
          <a:xfrm>
            <a:off x="0" y="323278"/>
            <a:ext cx="9144000" cy="618630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7.3. Exemples </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Réaliser une fonction permettant de déterminer le produit d’un vecteur (objet de classe </a:t>
            </a:r>
            <a:r>
              <a:rPr kumimoji="0" lang="fr-FR" b="1"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vect</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par une matrice (objet de classe</a:t>
            </a:r>
            <a:r>
              <a:rPr kumimoji="0" lang="fr-FR" b="0" i="1"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fr-FR" b="1"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matrice</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Nous limitons aux fonctions membre : un constructeur pour </a:t>
            </a:r>
            <a:r>
              <a:rPr kumimoji="0" lang="fr-FR" b="1"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vect</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et pour </a:t>
            </a:r>
            <a:r>
              <a:rPr kumimoji="0" lang="fr-FR" b="1"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matrice</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et une fonction d’affichage </a:t>
            </a:r>
            <a:r>
              <a:rPr kumimoji="0" lang="fr-FR" b="1"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affiche()</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p>
          <a:p>
            <a:pPr marL="0" marR="0" lvl="0" indent="0" algn="just" defTabSz="914400" rtl="0" eaLnBrk="0" fontAlgn="base" latinLnBrk="0" hangingPunct="0">
              <a:lnSpc>
                <a:spcPct val="100000"/>
              </a:lnSpc>
              <a:spcBef>
                <a:spcPct val="0"/>
              </a:spcBef>
              <a:spcAft>
                <a:spcPct val="0"/>
              </a:spcAft>
              <a:buClrTx/>
              <a:buSzTx/>
              <a:buFontTx/>
              <a:buNone/>
              <a:tabLst/>
            </a:pPr>
            <a:r>
              <a:rPr lang="fr-FR" dirty="0">
                <a:latin typeface="Times New Roman" pitchFamily="18" charset="0"/>
                <a:ea typeface="Times New Roman" pitchFamily="18" charset="0"/>
                <a:cs typeface="Times New Roman" pitchFamily="18" charset="0"/>
              </a:rPr>
              <a:t>S</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olutions adoptées</a:t>
            </a:r>
            <a:r>
              <a:rPr kumimoji="0" lang="fr-FR" b="0" i="0" u="none" strike="noStrike" cap="none" normalizeH="0" dirty="0">
                <a:ln>
                  <a:noFill/>
                </a:ln>
                <a:solidFill>
                  <a:schemeClr val="tx1"/>
                </a:solidFill>
                <a:effectLst/>
                <a:latin typeface="Times New Roman" pitchFamily="18" charset="0"/>
                <a:ea typeface="Times New Roman" pitchFamily="18" charset="0"/>
                <a:cs typeface="Times New Roman" pitchFamily="18" charset="0"/>
              </a:rPr>
              <a:t> </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1. emploi d’une fonction indépendante </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prod</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et amie des 2 classes </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vect</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et </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matrice</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2. emploi d’une fonction </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prod</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membre de </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matrice</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et amie  de la classe </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vect</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endParaRPr>
          </a:p>
          <a:p>
            <a:pPr marL="342900" indent="-342900" hangingPunct="0"/>
            <a:r>
              <a:rPr lang="en-GB" b="1" dirty="0">
                <a:latin typeface="Times New Roman" pitchFamily="18" charset="0"/>
                <a:cs typeface="Times New Roman" pitchFamily="18" charset="0"/>
              </a:rPr>
              <a:t>1. #include&lt;</a:t>
            </a:r>
            <a:r>
              <a:rPr lang="en-GB" b="1" dirty="0" err="1">
                <a:latin typeface="Times New Roman" pitchFamily="18" charset="0"/>
                <a:cs typeface="Times New Roman" pitchFamily="18" charset="0"/>
              </a:rPr>
              <a:t>iostream</a:t>
            </a:r>
            <a:r>
              <a:rPr lang="en-GB" b="1" dirty="0">
                <a:latin typeface="Times New Roman" pitchFamily="18" charset="0"/>
                <a:cs typeface="Times New Roman" pitchFamily="18" charset="0"/>
              </a:rPr>
              <a:t>&gt;</a:t>
            </a:r>
          </a:p>
          <a:p>
            <a:pPr marL="342900" indent="-342900" hangingPunct="0"/>
            <a:r>
              <a:rPr lang="en-GB" b="1" dirty="0">
                <a:latin typeface="Times New Roman" pitchFamily="18" charset="0"/>
                <a:cs typeface="Times New Roman" pitchFamily="18" charset="0"/>
              </a:rPr>
              <a:t>     using namespace std ; </a:t>
            </a:r>
            <a:endParaRPr lang="fr-FR" b="1" dirty="0">
              <a:latin typeface="Times New Roman" pitchFamily="18" charset="0"/>
              <a:cs typeface="Times New Roman" pitchFamily="18" charset="0"/>
            </a:endParaRPr>
          </a:p>
          <a:p>
            <a:pPr hangingPunct="0"/>
            <a:r>
              <a:rPr lang="en-GB" b="1" dirty="0">
                <a:latin typeface="Times New Roman" pitchFamily="18" charset="0"/>
                <a:cs typeface="Times New Roman" pitchFamily="18" charset="0"/>
              </a:rPr>
              <a:t>     class </a:t>
            </a:r>
            <a:r>
              <a:rPr lang="en-GB" b="1" dirty="0" err="1">
                <a:latin typeface="Times New Roman" pitchFamily="18" charset="0"/>
                <a:cs typeface="Times New Roman" pitchFamily="18" charset="0"/>
              </a:rPr>
              <a:t>matrice</a:t>
            </a:r>
            <a:r>
              <a:rPr lang="en-GB" b="1" dirty="0">
                <a:latin typeface="Times New Roman" pitchFamily="18" charset="0"/>
                <a:cs typeface="Times New Roman" pitchFamily="18" charset="0"/>
              </a:rPr>
              <a:t> ;</a:t>
            </a:r>
            <a:endParaRPr lang="fr-FR" b="1" dirty="0">
              <a:latin typeface="Times New Roman" pitchFamily="18" charset="0"/>
              <a:cs typeface="Times New Roman" pitchFamily="18" charset="0"/>
            </a:endParaRPr>
          </a:p>
          <a:p>
            <a:pPr hangingPunct="0"/>
            <a:r>
              <a:rPr lang="en-GB" b="1" dirty="0">
                <a:latin typeface="Times New Roman" pitchFamily="18" charset="0"/>
                <a:cs typeface="Times New Roman" pitchFamily="18" charset="0"/>
              </a:rPr>
              <a:t>     class </a:t>
            </a:r>
            <a:r>
              <a:rPr lang="en-GB" b="1" dirty="0" err="1">
                <a:latin typeface="Times New Roman" pitchFamily="18" charset="0"/>
                <a:cs typeface="Times New Roman" pitchFamily="18" charset="0"/>
              </a:rPr>
              <a:t>vect</a:t>
            </a:r>
            <a:endParaRPr lang="fr-FR" b="1" dirty="0">
              <a:latin typeface="Times New Roman" pitchFamily="18" charset="0"/>
              <a:cs typeface="Times New Roman" pitchFamily="18" charset="0"/>
            </a:endParaRPr>
          </a:p>
          <a:p>
            <a:pPr hangingPunct="0"/>
            <a:r>
              <a:rPr lang="en-GB" b="1" dirty="0">
                <a:latin typeface="Times New Roman" pitchFamily="18" charset="0"/>
                <a:cs typeface="Times New Roman" pitchFamily="18" charset="0"/>
              </a:rPr>
              <a:t>    {  double v[3] ;</a:t>
            </a:r>
            <a:endParaRPr lang="fr-FR" b="1" dirty="0">
              <a:latin typeface="Times New Roman" pitchFamily="18" charset="0"/>
              <a:cs typeface="Times New Roman" pitchFamily="18" charset="0"/>
            </a:endParaRPr>
          </a:p>
          <a:p>
            <a:pPr hangingPunct="0"/>
            <a:r>
              <a:rPr lang="en-GB" b="1" dirty="0">
                <a:latin typeface="Times New Roman" pitchFamily="18" charset="0"/>
                <a:cs typeface="Times New Roman" pitchFamily="18" charset="0"/>
              </a:rPr>
              <a:t>        </a:t>
            </a:r>
            <a:r>
              <a:rPr lang="fr-FR" b="1" dirty="0" err="1">
                <a:latin typeface="Times New Roman" pitchFamily="18" charset="0"/>
                <a:cs typeface="Times New Roman" pitchFamily="18" charset="0"/>
              </a:rPr>
              <a:t>public:vect</a:t>
            </a:r>
            <a:r>
              <a:rPr lang="fr-FR" b="1" dirty="0">
                <a:latin typeface="Times New Roman" pitchFamily="18" charset="0"/>
                <a:cs typeface="Times New Roman" pitchFamily="18" charset="0"/>
              </a:rPr>
              <a:t>(double v1=0, double v2=0, double v3=0)</a:t>
            </a:r>
          </a:p>
          <a:p>
            <a:pPr hangingPunct="0"/>
            <a:r>
              <a:rPr lang="fr-FR" b="1" dirty="0">
                <a:latin typeface="Times New Roman" pitchFamily="18" charset="0"/>
                <a:cs typeface="Times New Roman" pitchFamily="18" charset="0"/>
              </a:rPr>
              <a:t>                      {v[0]=v1 ; v[1] = v2 ; v[2] =v3 ; </a:t>
            </a:r>
          </a:p>
          <a:p>
            <a:pPr hangingPunct="0"/>
            <a:r>
              <a:rPr lang="fr-FR" b="1" dirty="0">
                <a:latin typeface="Times New Roman" pitchFamily="18" charset="0"/>
                <a:cs typeface="Times New Roman" pitchFamily="18" charset="0"/>
              </a:rPr>
              <a:t>                        }</a:t>
            </a:r>
          </a:p>
          <a:p>
            <a:pPr hangingPunct="0"/>
            <a:r>
              <a:rPr lang="fr-FR" b="1" dirty="0">
                <a:latin typeface="Times New Roman" pitchFamily="18" charset="0"/>
                <a:cs typeface="Times New Roman" pitchFamily="18" charset="0"/>
              </a:rPr>
              <a:t>                      </a:t>
            </a:r>
            <a:r>
              <a:rPr lang="fr-FR" b="1" dirty="0" err="1">
                <a:latin typeface="Times New Roman" pitchFamily="18" charset="0"/>
                <a:cs typeface="Times New Roman" pitchFamily="18" charset="0"/>
              </a:rPr>
              <a:t>friend</a:t>
            </a:r>
            <a:r>
              <a:rPr lang="fr-FR" b="1" dirty="0">
                <a:latin typeface="Times New Roman" pitchFamily="18" charset="0"/>
                <a:cs typeface="Times New Roman" pitchFamily="18" charset="0"/>
              </a:rPr>
              <a:t> </a:t>
            </a:r>
            <a:r>
              <a:rPr lang="fr-FR" b="1" dirty="0" err="1">
                <a:latin typeface="Times New Roman" pitchFamily="18" charset="0"/>
                <a:cs typeface="Times New Roman" pitchFamily="18" charset="0"/>
              </a:rPr>
              <a:t>vect</a:t>
            </a:r>
            <a:r>
              <a:rPr lang="fr-FR" b="1" dirty="0">
                <a:latin typeface="Times New Roman" pitchFamily="18" charset="0"/>
                <a:cs typeface="Times New Roman" pitchFamily="18" charset="0"/>
              </a:rPr>
              <a:t> </a:t>
            </a:r>
            <a:r>
              <a:rPr lang="fr-FR" b="1" dirty="0" err="1">
                <a:latin typeface="Times New Roman" pitchFamily="18" charset="0"/>
                <a:cs typeface="Times New Roman" pitchFamily="18" charset="0"/>
              </a:rPr>
              <a:t>prod</a:t>
            </a:r>
            <a:r>
              <a:rPr lang="fr-FR" b="1" dirty="0">
                <a:latin typeface="Times New Roman" pitchFamily="18" charset="0"/>
                <a:cs typeface="Times New Roman" pitchFamily="18" charset="0"/>
              </a:rPr>
              <a:t>(matrice, </a:t>
            </a:r>
            <a:r>
              <a:rPr lang="fr-FR" b="1" dirty="0" err="1">
                <a:latin typeface="Times New Roman" pitchFamily="18" charset="0"/>
                <a:cs typeface="Times New Roman" pitchFamily="18" charset="0"/>
              </a:rPr>
              <a:t>vect</a:t>
            </a:r>
            <a:r>
              <a:rPr lang="fr-FR" b="1" dirty="0">
                <a:latin typeface="Times New Roman" pitchFamily="18" charset="0"/>
                <a:cs typeface="Times New Roman" pitchFamily="18" charset="0"/>
              </a:rPr>
              <a:t>) ;</a:t>
            </a:r>
          </a:p>
          <a:p>
            <a:pPr hangingPunct="0"/>
            <a:r>
              <a:rPr lang="fr-FR" b="1" dirty="0">
                <a:latin typeface="Times New Roman" pitchFamily="18" charset="0"/>
                <a:cs typeface="Times New Roman" pitchFamily="18" charset="0"/>
              </a:rPr>
              <a:t>                      </a:t>
            </a:r>
            <a:r>
              <a:rPr lang="fr-FR" b="1" dirty="0" err="1">
                <a:latin typeface="Times New Roman" pitchFamily="18" charset="0"/>
                <a:cs typeface="Times New Roman" pitchFamily="18" charset="0"/>
              </a:rPr>
              <a:t>void</a:t>
            </a:r>
            <a:r>
              <a:rPr lang="fr-FR" b="1" dirty="0">
                <a:latin typeface="Times New Roman" pitchFamily="18" charset="0"/>
                <a:cs typeface="Times New Roman" pitchFamily="18" charset="0"/>
              </a:rPr>
              <a:t> affiche()</a:t>
            </a:r>
            <a:r>
              <a:rPr lang="fr-FR" b="1" dirty="0">
                <a:latin typeface="Times New Roman" pitchFamily="18" charset="0"/>
                <a:ea typeface="Times New Roman" pitchFamily="18" charset="0"/>
                <a:cs typeface="Times New Roman" pitchFamily="18" charset="0"/>
              </a:rPr>
              <a:t>{  </a:t>
            </a:r>
            <a:r>
              <a:rPr lang="nb-NO" b="1" dirty="0">
                <a:latin typeface="Times New Roman" pitchFamily="18" charset="0"/>
                <a:ea typeface="Times New Roman" pitchFamily="18" charset="0"/>
                <a:cs typeface="Times New Roman" pitchFamily="18" charset="0"/>
              </a:rPr>
              <a:t>int i ;</a:t>
            </a:r>
            <a:endParaRPr lang="fr-FR" b="1" dirty="0">
              <a:latin typeface="Times New Roman" pitchFamily="18" charset="0"/>
              <a:cs typeface="Times New Roman" pitchFamily="18" charset="0"/>
            </a:endParaRPr>
          </a:p>
          <a:p>
            <a:pPr lvl="0" algn="just" eaLnBrk="0" fontAlgn="base" hangingPunct="0">
              <a:spcBef>
                <a:spcPct val="0"/>
              </a:spcBef>
              <a:spcAft>
                <a:spcPct val="0"/>
              </a:spcAft>
            </a:pPr>
            <a:r>
              <a:rPr lang="nb-NO" b="1" dirty="0">
                <a:latin typeface="Times New Roman" pitchFamily="18" charset="0"/>
                <a:ea typeface="Times New Roman" pitchFamily="18" charset="0"/>
                <a:cs typeface="Times New Roman" pitchFamily="18" charset="0"/>
              </a:rPr>
              <a:t>                         for(i = 0 ; i &lt; 3 ; i++)cout &lt;&lt;v[i] &lt;&lt;</a:t>
            </a:r>
            <a:r>
              <a:rPr lang="nb-NO" b="1" dirty="0">
                <a:latin typeface="Times New Roman" pitchFamily="18" charset="0"/>
                <a:ea typeface="Times New Roman" pitchFamily="18" charset="0"/>
                <a:cs typeface="Times New Roman" pitchFamily="18" charset="0"/>
                <a:sym typeface="Symbol" pitchFamily="18" charset="2"/>
              </a:rPr>
              <a:t></a:t>
            </a:r>
            <a:r>
              <a:rPr lang="nb-NO" b="1" dirty="0">
                <a:latin typeface="Times New Roman" pitchFamily="18" charset="0"/>
                <a:ea typeface="Times New Roman" pitchFamily="18" charset="0"/>
                <a:cs typeface="Times New Roman" pitchFamily="18" charset="0"/>
              </a:rPr>
              <a:t> </a:t>
            </a:r>
            <a:r>
              <a:rPr lang="nb-NO" b="1" dirty="0">
                <a:latin typeface="Times New Roman" pitchFamily="18" charset="0"/>
                <a:ea typeface="Times New Roman" pitchFamily="18" charset="0"/>
                <a:cs typeface="Times New Roman" pitchFamily="18" charset="0"/>
                <a:sym typeface="Symbol" pitchFamily="18" charset="2"/>
              </a:rPr>
              <a:t></a:t>
            </a:r>
            <a:r>
              <a:rPr lang="nb-NO" b="1" dirty="0">
                <a:latin typeface="Times New Roman" pitchFamily="18" charset="0"/>
                <a:ea typeface="Times New Roman" pitchFamily="18" charset="0"/>
                <a:cs typeface="Times New Roman" pitchFamily="18" charset="0"/>
              </a:rPr>
              <a:t>;</a:t>
            </a:r>
            <a:endParaRPr lang="fr-FR" b="1" dirty="0">
              <a:latin typeface="Times New Roman" pitchFamily="18" charset="0"/>
              <a:cs typeface="Times New Roman" pitchFamily="18" charset="0"/>
              <a:sym typeface="Symbol" pitchFamily="18" charset="2"/>
            </a:endParaRPr>
          </a:p>
          <a:p>
            <a:pPr lvl="0" algn="just" eaLnBrk="0" fontAlgn="base" hangingPunct="0">
              <a:spcBef>
                <a:spcPct val="0"/>
              </a:spcBef>
              <a:spcAft>
                <a:spcPct val="0"/>
              </a:spcAft>
            </a:pPr>
            <a:r>
              <a:rPr lang="nb-NO" b="1" dirty="0">
                <a:latin typeface="Times New Roman" pitchFamily="18" charset="0"/>
                <a:ea typeface="Times New Roman" pitchFamily="18" charset="0"/>
                <a:cs typeface="Times New Roman" pitchFamily="18" charset="0"/>
                <a:sym typeface="Symbol" pitchFamily="18" charset="2"/>
              </a:rPr>
              <a:t>                         </a:t>
            </a:r>
            <a:r>
              <a:rPr lang="fr-FR" b="1" dirty="0">
                <a:latin typeface="Times New Roman" pitchFamily="18" charset="0"/>
                <a:ea typeface="Times New Roman" pitchFamily="18" charset="0"/>
                <a:cs typeface="Times New Roman" pitchFamily="18" charset="0"/>
                <a:sym typeface="Symbol" pitchFamily="18" charset="2"/>
              </a:rPr>
              <a:t>cout&lt;&lt;</a:t>
            </a:r>
            <a:r>
              <a:rPr lang="fr-FR" b="1" dirty="0" err="1">
                <a:latin typeface="Times New Roman" pitchFamily="18" charset="0"/>
                <a:ea typeface="Times New Roman" pitchFamily="18" charset="0"/>
                <a:cs typeface="Times New Roman" pitchFamily="18" charset="0"/>
                <a:sym typeface="Symbol" pitchFamily="18" charset="2"/>
              </a:rPr>
              <a:t>endl</a:t>
            </a:r>
            <a:r>
              <a:rPr lang="fr-FR" b="1" dirty="0">
                <a:latin typeface="Times New Roman" pitchFamily="18" charset="0"/>
                <a:ea typeface="Times New Roman" pitchFamily="18" charset="0"/>
                <a:cs typeface="Times New Roman" pitchFamily="18" charset="0"/>
                <a:sym typeface="Symbol" pitchFamily="18" charset="2"/>
              </a:rPr>
              <a:t> ;</a:t>
            </a:r>
            <a:endParaRPr lang="fr-FR" b="1" dirty="0">
              <a:latin typeface="Times New Roman" pitchFamily="18" charset="0"/>
              <a:cs typeface="Times New Roman" pitchFamily="18" charset="0"/>
              <a:sym typeface="Symbol" pitchFamily="18" charset="2"/>
            </a:endParaRPr>
          </a:p>
          <a:p>
            <a:pPr lvl="0" algn="just" eaLnBrk="0" fontAlgn="base" hangingPunct="0">
              <a:spcBef>
                <a:spcPct val="0"/>
              </a:spcBef>
              <a:spcAft>
                <a:spcPct val="0"/>
              </a:spcAft>
            </a:pPr>
            <a:r>
              <a:rPr lang="fr-FR" b="1" dirty="0">
                <a:latin typeface="Times New Roman" pitchFamily="18" charset="0"/>
                <a:ea typeface="Times New Roman" pitchFamily="18" charset="0"/>
                <a:cs typeface="Times New Roman" pitchFamily="18" charset="0"/>
                <a:sym typeface="Symbol" pitchFamily="18" charset="2"/>
              </a:rPr>
              <a:t>                      }</a:t>
            </a:r>
          </a:p>
          <a:p>
            <a:pPr hangingPunct="0"/>
            <a:r>
              <a:rPr lang="fr-FR" b="1" dirty="0">
                <a:latin typeface="Times New Roman" pitchFamily="18" charset="0"/>
                <a:cs typeface="Times New Roman" pitchFamily="18" charset="0"/>
              </a:rPr>
              <a:t>      } ;    </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6E8258A7-CA86-481B-9088-7761BD1AC277}" type="slidenum">
              <a:rPr lang="fr-FR" smtClean="0"/>
              <a:pPr/>
              <a:t>78</a:t>
            </a:fld>
            <a:endParaRPr lang="fr-FR"/>
          </a:p>
        </p:txBody>
      </p:sp>
      <p:sp>
        <p:nvSpPr>
          <p:cNvPr id="86017" name="Rectangle 1"/>
          <p:cNvSpPr>
            <a:spLocks noChangeArrowheads="1"/>
          </p:cNvSpPr>
          <p:nvPr/>
        </p:nvSpPr>
        <p:spPr bwMode="auto">
          <a:xfrm>
            <a:off x="0" y="247463"/>
            <a:ext cx="9144000" cy="646330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hangingPunct="0"/>
            <a:r>
              <a:rPr lang="fr-FR" b="1" dirty="0">
                <a:latin typeface="Times New Roman" pitchFamily="18" charset="0"/>
                <a:cs typeface="Times New Roman" pitchFamily="18" charset="0"/>
              </a:rPr>
              <a:t>class matrice</a:t>
            </a:r>
          </a:p>
          <a:p>
            <a:pPr hangingPunct="0"/>
            <a:r>
              <a:rPr lang="fr-FR" b="1" dirty="0">
                <a:latin typeface="Times New Roman" pitchFamily="18" charset="0"/>
                <a:cs typeface="Times New Roman" pitchFamily="18" charset="0"/>
              </a:rPr>
              <a:t>{  double mat[3][3] ;</a:t>
            </a:r>
          </a:p>
          <a:p>
            <a:pPr lvl="0" algn="just" eaLnBrk="0" fontAlgn="base" hangingPunct="0">
              <a:spcBef>
                <a:spcPct val="0"/>
              </a:spcBef>
              <a:spcAft>
                <a:spcPct val="0"/>
              </a:spcAft>
            </a:pPr>
            <a:r>
              <a:rPr lang="fr-FR" b="1" dirty="0">
                <a:latin typeface="Times New Roman" pitchFamily="18" charset="0"/>
                <a:cs typeface="Times New Roman" pitchFamily="18" charset="0"/>
              </a:rPr>
              <a:t>    </a:t>
            </a:r>
            <a:r>
              <a:rPr lang="fr-FR" b="1" dirty="0" err="1">
                <a:latin typeface="Times New Roman" pitchFamily="18" charset="0"/>
                <a:cs typeface="Times New Roman" pitchFamily="18" charset="0"/>
              </a:rPr>
              <a:t>public:</a:t>
            </a:r>
            <a:r>
              <a:rPr lang="fr-FR" b="1" dirty="0" err="1">
                <a:latin typeface="Times New Roman" pitchFamily="18" charset="0"/>
                <a:ea typeface="Times New Roman" pitchFamily="18" charset="0"/>
                <a:cs typeface="Times New Roman" pitchFamily="18" charset="0"/>
                <a:sym typeface="Symbol" pitchFamily="18" charset="2"/>
              </a:rPr>
              <a:t>matrice</a:t>
            </a:r>
            <a:r>
              <a:rPr lang="fr-FR" b="1" dirty="0">
                <a:latin typeface="Times New Roman" pitchFamily="18" charset="0"/>
                <a:ea typeface="Times New Roman" pitchFamily="18" charset="0"/>
                <a:cs typeface="Times New Roman" pitchFamily="18" charset="0"/>
                <a:sym typeface="Symbol" pitchFamily="18" charset="2"/>
              </a:rPr>
              <a:t>(double t[3][3])</a:t>
            </a:r>
            <a:endParaRPr lang="fr-FR" b="1" dirty="0">
              <a:latin typeface="Times New Roman" pitchFamily="18" charset="0"/>
              <a:cs typeface="Times New Roman" pitchFamily="18" charset="0"/>
              <a:sym typeface="Symbol" pitchFamily="18" charset="2"/>
            </a:endParaRPr>
          </a:p>
          <a:p>
            <a:pPr lvl="0" algn="just" eaLnBrk="0" fontAlgn="base" hangingPunct="0">
              <a:spcBef>
                <a:spcPct val="0"/>
              </a:spcBef>
              <a:spcAft>
                <a:spcPct val="0"/>
              </a:spcAft>
            </a:pPr>
            <a:r>
              <a:rPr lang="nb-NO" b="1" dirty="0">
                <a:latin typeface="Times New Roman" pitchFamily="18" charset="0"/>
                <a:ea typeface="Times New Roman" pitchFamily="18" charset="0"/>
                <a:cs typeface="Times New Roman" pitchFamily="18" charset="0"/>
                <a:sym typeface="Symbol" pitchFamily="18" charset="2"/>
              </a:rPr>
              <a:t>                 {   int i, j ;</a:t>
            </a:r>
            <a:endParaRPr lang="fr-FR" b="1" dirty="0">
              <a:latin typeface="Times New Roman" pitchFamily="18" charset="0"/>
              <a:cs typeface="Times New Roman" pitchFamily="18" charset="0"/>
              <a:sym typeface="Symbol" pitchFamily="18" charset="2"/>
            </a:endParaRPr>
          </a:p>
          <a:p>
            <a:pPr lvl="0" algn="just" eaLnBrk="0" fontAlgn="base" hangingPunct="0">
              <a:spcBef>
                <a:spcPct val="0"/>
              </a:spcBef>
              <a:spcAft>
                <a:spcPct val="0"/>
              </a:spcAft>
            </a:pPr>
            <a:r>
              <a:rPr lang="nb-NO" b="1" dirty="0">
                <a:latin typeface="Times New Roman" pitchFamily="18" charset="0"/>
                <a:ea typeface="Times New Roman" pitchFamily="18" charset="0"/>
                <a:cs typeface="Times New Roman" pitchFamily="18" charset="0"/>
                <a:sym typeface="Symbol" pitchFamily="18" charset="2"/>
              </a:rPr>
              <a:t>                      for (i = 0 ; i &lt; 3 ; i++)  </a:t>
            </a:r>
          </a:p>
          <a:p>
            <a:pPr lvl="0" algn="just" eaLnBrk="0" fontAlgn="base" hangingPunct="0">
              <a:spcBef>
                <a:spcPct val="0"/>
              </a:spcBef>
              <a:spcAft>
                <a:spcPct val="0"/>
              </a:spcAft>
            </a:pPr>
            <a:r>
              <a:rPr lang="nb-NO" b="1" dirty="0">
                <a:latin typeface="Times New Roman" pitchFamily="18" charset="0"/>
                <a:ea typeface="Times New Roman" pitchFamily="18" charset="0"/>
                <a:cs typeface="Times New Roman" pitchFamily="18" charset="0"/>
                <a:sym typeface="Symbol" pitchFamily="18" charset="2"/>
              </a:rPr>
              <a:t>                         for(j = 0 ; j &lt; 3 ; j++)</a:t>
            </a:r>
            <a:endParaRPr lang="fr-FR" b="1" dirty="0">
              <a:latin typeface="Times New Roman" pitchFamily="18" charset="0"/>
              <a:cs typeface="Times New Roman" pitchFamily="18" charset="0"/>
              <a:sym typeface="Symbol" pitchFamily="18" charset="2"/>
            </a:endParaRPr>
          </a:p>
          <a:p>
            <a:pPr lvl="0" algn="just" eaLnBrk="0" fontAlgn="base" hangingPunct="0">
              <a:spcBef>
                <a:spcPct val="0"/>
              </a:spcBef>
              <a:spcAft>
                <a:spcPct val="0"/>
              </a:spcAft>
            </a:pPr>
            <a:r>
              <a:rPr lang="nb-NO" b="1" dirty="0">
                <a:latin typeface="Times New Roman" pitchFamily="18" charset="0"/>
                <a:ea typeface="Times New Roman" pitchFamily="18" charset="0"/>
                <a:cs typeface="Times New Roman" pitchFamily="18" charset="0"/>
                <a:sym typeface="Symbol" pitchFamily="18" charset="2"/>
              </a:rPr>
              <a:t>                            mat[i][j] = t[i][j] ;</a:t>
            </a:r>
            <a:endParaRPr lang="fr-FR" b="1" dirty="0">
              <a:latin typeface="Times New Roman" pitchFamily="18" charset="0"/>
              <a:cs typeface="Times New Roman" pitchFamily="18" charset="0"/>
              <a:sym typeface="Symbol" pitchFamily="18" charset="2"/>
            </a:endParaRPr>
          </a:p>
          <a:p>
            <a:pPr lvl="0" algn="just" eaLnBrk="0" fontAlgn="base" hangingPunct="0">
              <a:spcBef>
                <a:spcPct val="0"/>
              </a:spcBef>
              <a:spcAft>
                <a:spcPct val="0"/>
              </a:spcAft>
            </a:pPr>
            <a:r>
              <a:rPr lang="nb-NO" b="1" dirty="0">
                <a:latin typeface="Times New Roman" pitchFamily="18" charset="0"/>
                <a:ea typeface="Times New Roman" pitchFamily="18" charset="0"/>
                <a:cs typeface="Times New Roman" pitchFamily="18" charset="0"/>
                <a:sym typeface="Symbol" pitchFamily="18" charset="2"/>
              </a:rPr>
              <a:t>                  }</a:t>
            </a:r>
            <a:endParaRPr lang="fr-FR" b="1" dirty="0">
              <a:latin typeface="Times New Roman" pitchFamily="18" charset="0"/>
              <a:cs typeface="Times New Roman" pitchFamily="18" charset="0"/>
              <a:sym typeface="Symbol" pitchFamily="18" charset="2"/>
            </a:endParaRPr>
          </a:p>
          <a:p>
            <a:pPr hangingPunct="0"/>
            <a:r>
              <a:rPr lang="fr-FR" b="1" dirty="0">
                <a:latin typeface="Times New Roman" pitchFamily="18" charset="0"/>
                <a:cs typeface="Times New Roman" pitchFamily="18" charset="0"/>
              </a:rPr>
              <a:t>                  </a:t>
            </a:r>
            <a:r>
              <a:rPr lang="fr-FR" b="1" dirty="0" err="1">
                <a:latin typeface="Times New Roman" pitchFamily="18" charset="0"/>
                <a:cs typeface="Times New Roman" pitchFamily="18" charset="0"/>
              </a:rPr>
              <a:t>friend</a:t>
            </a:r>
            <a:r>
              <a:rPr lang="fr-FR" b="1" dirty="0">
                <a:latin typeface="Times New Roman" pitchFamily="18" charset="0"/>
                <a:cs typeface="Times New Roman" pitchFamily="18" charset="0"/>
              </a:rPr>
              <a:t> </a:t>
            </a:r>
            <a:r>
              <a:rPr lang="fr-FR" b="1" dirty="0" err="1">
                <a:latin typeface="Times New Roman" pitchFamily="18" charset="0"/>
                <a:cs typeface="Times New Roman" pitchFamily="18" charset="0"/>
              </a:rPr>
              <a:t>vect</a:t>
            </a:r>
            <a:r>
              <a:rPr lang="fr-FR" b="1" dirty="0">
                <a:latin typeface="Times New Roman" pitchFamily="18" charset="0"/>
                <a:cs typeface="Times New Roman" pitchFamily="18" charset="0"/>
              </a:rPr>
              <a:t> </a:t>
            </a:r>
            <a:r>
              <a:rPr lang="fr-FR" b="1" dirty="0" err="1">
                <a:latin typeface="Times New Roman" pitchFamily="18" charset="0"/>
                <a:cs typeface="Times New Roman" pitchFamily="18" charset="0"/>
              </a:rPr>
              <a:t>prod</a:t>
            </a:r>
            <a:r>
              <a:rPr lang="fr-FR" b="1" dirty="0">
                <a:latin typeface="Times New Roman" pitchFamily="18" charset="0"/>
                <a:cs typeface="Times New Roman" pitchFamily="18" charset="0"/>
              </a:rPr>
              <a:t> (matrice, </a:t>
            </a:r>
            <a:r>
              <a:rPr lang="fr-FR" b="1" dirty="0" err="1">
                <a:latin typeface="Times New Roman" pitchFamily="18" charset="0"/>
                <a:cs typeface="Times New Roman" pitchFamily="18" charset="0"/>
              </a:rPr>
              <a:t>vect</a:t>
            </a:r>
            <a:r>
              <a:rPr lang="fr-FR" b="1" dirty="0">
                <a:latin typeface="Times New Roman" pitchFamily="18" charset="0"/>
                <a:cs typeface="Times New Roman" pitchFamily="18" charset="0"/>
              </a:rPr>
              <a:t>) ;</a:t>
            </a:r>
          </a:p>
          <a:p>
            <a:pPr hangingPunct="0"/>
            <a:r>
              <a:rPr lang="fr-FR" b="1" dirty="0">
                <a:latin typeface="Times New Roman" pitchFamily="18" charset="0"/>
                <a:cs typeface="Times New Roman" pitchFamily="18" charset="0"/>
              </a:rPr>
              <a: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nb-NO"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vect prod(matrice m, vect x)</a:t>
            </a:r>
            <a:endParaRPr kumimoji="0" lang="fr-FR" b="1" i="0" u="none" strike="noStrike" cap="none" normalizeH="0" baseline="0" dirty="0">
              <a:ln>
                <a:noFill/>
              </a:ln>
              <a:solidFill>
                <a:schemeClr val="tx1"/>
              </a:solidFill>
              <a:effectLst/>
              <a:latin typeface="Times New Roman" pitchFamily="18" charset="0"/>
              <a:cs typeface="Times New Roman" pitchFamily="18" charset="0"/>
              <a:sym typeface="Symbol" pitchFamily="18" charset="2"/>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nb-NO"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  int i, j ; double som ; vect res ;</a:t>
            </a:r>
            <a:endParaRPr kumimoji="0" lang="fr-FR" b="1" i="0" u="none" strike="noStrike" cap="none" normalizeH="0" baseline="0" dirty="0">
              <a:ln>
                <a:noFill/>
              </a:ln>
              <a:solidFill>
                <a:schemeClr val="tx1"/>
              </a:solidFill>
              <a:effectLst/>
              <a:latin typeface="Times New Roman" pitchFamily="18" charset="0"/>
              <a:cs typeface="Times New Roman" pitchFamily="18" charset="0"/>
              <a:sym typeface="Symbol" pitchFamily="18" charset="2"/>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nb-NO"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    for(i = 0 ; i &lt; 3 ; i++)</a:t>
            </a:r>
            <a:endParaRPr kumimoji="0" lang="fr-FR" b="1" i="0" u="none" strike="noStrike" cap="none" normalizeH="0" baseline="0" dirty="0">
              <a:ln>
                <a:noFill/>
              </a:ln>
              <a:solidFill>
                <a:schemeClr val="tx1"/>
              </a:solidFill>
              <a:effectLst/>
              <a:latin typeface="Times New Roman" pitchFamily="18" charset="0"/>
              <a:cs typeface="Times New Roman" pitchFamily="18" charset="0"/>
              <a:sym typeface="Symbol" pitchFamily="18" charset="2"/>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nb-NO"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    { for(j = 0, som = 0 ; j &lt; 3 ; j++) som += m.mat[i][j]*x.v[j] ;</a:t>
            </a:r>
            <a:endParaRPr kumimoji="0" lang="fr-FR" b="1" i="0" u="none" strike="noStrike" cap="none" normalizeH="0" baseline="0" dirty="0">
              <a:ln>
                <a:noFill/>
              </a:ln>
              <a:solidFill>
                <a:schemeClr val="tx1"/>
              </a:solidFill>
              <a:effectLst/>
              <a:latin typeface="Times New Roman" pitchFamily="18" charset="0"/>
              <a:cs typeface="Times New Roman" pitchFamily="18" charset="0"/>
              <a:sym typeface="Symbol" pitchFamily="18" charset="2"/>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nb-NO"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       res.v[i] = som ;</a:t>
            </a:r>
            <a:endParaRPr kumimoji="0" lang="fr-FR" b="1" i="0" u="none" strike="noStrike" cap="none" normalizeH="0" baseline="0" dirty="0">
              <a:ln>
                <a:noFill/>
              </a:ln>
              <a:solidFill>
                <a:schemeClr val="tx1"/>
              </a:solidFill>
              <a:effectLst/>
              <a:latin typeface="Times New Roman" pitchFamily="18" charset="0"/>
              <a:cs typeface="Times New Roman" pitchFamily="18" charset="0"/>
              <a:sym typeface="Symbol" pitchFamily="18" charset="2"/>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nb-NO"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     }</a:t>
            </a:r>
            <a:endParaRPr kumimoji="0" lang="fr-FR" b="1" i="0" u="none" strike="noStrike" cap="none" normalizeH="0" baseline="0" dirty="0">
              <a:ln>
                <a:noFill/>
              </a:ln>
              <a:solidFill>
                <a:schemeClr val="tx1"/>
              </a:solidFill>
              <a:effectLst/>
              <a:latin typeface="Times New Roman" pitchFamily="18" charset="0"/>
              <a:cs typeface="Times New Roman" pitchFamily="18" charset="0"/>
              <a:sym typeface="Symbol" pitchFamily="18" charset="2"/>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nb-NO"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    return res ;</a:t>
            </a:r>
            <a:endParaRPr kumimoji="0" lang="fr-FR" b="1" i="0" u="none" strike="noStrike" cap="none" normalizeH="0" baseline="0" dirty="0">
              <a:ln>
                <a:noFill/>
              </a:ln>
              <a:solidFill>
                <a:schemeClr val="tx1"/>
              </a:solidFill>
              <a:effectLst/>
              <a:latin typeface="Times New Roman" pitchFamily="18" charset="0"/>
              <a:cs typeface="Times New Roman" pitchFamily="18" charset="0"/>
              <a:sym typeface="Symbol" pitchFamily="18" charset="2"/>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nb-NO"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a:t>
            </a:r>
          </a:p>
          <a:p>
            <a:pPr marL="0" marR="0" lvl="0" indent="0" algn="just" defTabSz="914400" rtl="0" eaLnBrk="0" fontAlgn="base" latinLnBrk="0" hangingPunct="0">
              <a:lnSpc>
                <a:spcPct val="100000"/>
              </a:lnSpc>
              <a:spcBef>
                <a:spcPct val="0"/>
              </a:spcBef>
              <a:spcAft>
                <a:spcPct val="0"/>
              </a:spcAft>
              <a:buClrTx/>
              <a:buSzTx/>
              <a:buFontTx/>
              <a:buNone/>
              <a:tabLst/>
            </a:pPr>
            <a:r>
              <a:rPr lang="nb-NO" b="1" dirty="0">
                <a:latin typeface="Times New Roman" pitchFamily="18" charset="0"/>
                <a:ea typeface="Times New Roman" pitchFamily="18" charset="0"/>
                <a:cs typeface="Times New Roman" pitchFamily="18" charset="0"/>
                <a:sym typeface="Symbol" pitchFamily="18" charset="2"/>
              </a:rPr>
              <a:t>i</a:t>
            </a:r>
            <a:r>
              <a:rPr kumimoji="0" lang="nb-NO"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nt main()</a:t>
            </a:r>
            <a:endParaRPr kumimoji="0" lang="fr-FR" b="1" i="0" u="none" strike="noStrike" cap="none" normalizeH="0" baseline="0" dirty="0">
              <a:ln>
                <a:noFill/>
              </a:ln>
              <a:solidFill>
                <a:schemeClr val="tx1"/>
              </a:solidFill>
              <a:effectLst/>
              <a:latin typeface="Times New Roman" pitchFamily="18" charset="0"/>
              <a:cs typeface="Times New Roman" pitchFamily="18" charset="0"/>
              <a:sym typeface="Symbol" pitchFamily="18" charset="2"/>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nb-NO"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  vect w(1, 2, 3) ; vect  res ;</a:t>
            </a:r>
            <a:endParaRPr kumimoji="0" lang="fr-FR" b="1" i="0" u="none" strike="noStrike" cap="none" normalizeH="0" baseline="0" dirty="0">
              <a:ln>
                <a:noFill/>
              </a:ln>
              <a:solidFill>
                <a:schemeClr val="tx1"/>
              </a:solidFill>
              <a:effectLst/>
              <a:latin typeface="Times New Roman" pitchFamily="18" charset="0"/>
              <a:cs typeface="Times New Roman" pitchFamily="18" charset="0"/>
              <a:sym typeface="Symbol" pitchFamily="18" charset="2"/>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nb-NO"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    double tb[3][3] = {1, 2, 3, 4, 5, 6, 7, 8, 9} ;</a:t>
            </a:r>
            <a:endParaRPr kumimoji="0" lang="fr-FR" b="1" i="0" u="none" strike="noStrike" cap="none" normalizeH="0" baseline="0" dirty="0">
              <a:ln>
                <a:noFill/>
              </a:ln>
              <a:solidFill>
                <a:schemeClr val="tx1"/>
              </a:solidFill>
              <a:effectLst/>
              <a:latin typeface="Times New Roman" pitchFamily="18" charset="0"/>
              <a:cs typeface="Times New Roman" pitchFamily="18" charset="0"/>
              <a:sym typeface="Symbol" pitchFamily="18" charset="2"/>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nb-NO"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    matrice a=tb; </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sym typeface="Symbol" pitchFamily="18" charset="2"/>
              </a:rPr>
              <a:t>res</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 = prod(a, w) ; </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sym typeface="Symbol" pitchFamily="18" charset="2"/>
              </a:rPr>
              <a:t>res.affiche</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 ; return 1;</a:t>
            </a:r>
            <a:endParaRPr kumimoji="0" lang="fr-FR" b="1" i="0" u="none" strike="noStrike" cap="none" normalizeH="0" baseline="0" dirty="0">
              <a:ln>
                <a:noFill/>
              </a:ln>
              <a:solidFill>
                <a:schemeClr val="tx1"/>
              </a:solidFill>
              <a:effectLst/>
              <a:latin typeface="Times New Roman" pitchFamily="18" charset="0"/>
              <a:cs typeface="Times New Roman" pitchFamily="18" charset="0"/>
              <a:sym typeface="Symbol" pitchFamily="18" charset="2"/>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6E8258A7-CA86-481B-9088-7761BD1AC277}" type="slidenum">
              <a:rPr lang="fr-FR" smtClean="0"/>
              <a:pPr/>
              <a:t>79</a:t>
            </a:fld>
            <a:endParaRPr lang="fr-FR"/>
          </a:p>
        </p:txBody>
      </p:sp>
      <p:sp>
        <p:nvSpPr>
          <p:cNvPr id="84993" name="Rectangle 1"/>
          <p:cNvSpPr>
            <a:spLocks noChangeArrowheads="1"/>
          </p:cNvSpPr>
          <p:nvPr/>
        </p:nvSpPr>
        <p:spPr bwMode="auto">
          <a:xfrm>
            <a:off x="0" y="159507"/>
            <a:ext cx="9144000" cy="655564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449263" algn="just" defTabSz="914400" rtl="0" eaLnBrk="1" fontAlgn="base" latinLnBrk="0" hangingPunct="1">
              <a:lnSpc>
                <a:spcPct val="100000"/>
              </a:lnSpc>
              <a:spcBef>
                <a:spcPct val="0"/>
              </a:spcBef>
              <a:spcAft>
                <a:spcPct val="0"/>
              </a:spcAft>
              <a:buClrTx/>
              <a:buSzTx/>
              <a:buFontTx/>
              <a:buNone/>
              <a:tabLst/>
            </a:pPr>
            <a:r>
              <a:rPr kumimoji="0" lang="en-GB" sz="12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#include&lt;</a:t>
            </a:r>
            <a:r>
              <a:rPr kumimoji="0" lang="en-GB" sz="1200"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iostream</a:t>
            </a:r>
            <a:r>
              <a:rPr kumimoji="0" lang="en-GB" sz="12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&gt;</a:t>
            </a:r>
          </a:p>
          <a:p>
            <a:pPr marL="0" marR="0" lvl="0" indent="449263" algn="just" defTabSz="914400" rtl="0" eaLnBrk="1" fontAlgn="base" latinLnBrk="0" hangingPunct="1">
              <a:lnSpc>
                <a:spcPct val="100000"/>
              </a:lnSpc>
              <a:spcBef>
                <a:spcPct val="0"/>
              </a:spcBef>
              <a:spcAft>
                <a:spcPct val="0"/>
              </a:spcAft>
              <a:buClrTx/>
              <a:buSzTx/>
              <a:buFontTx/>
              <a:buNone/>
              <a:tabLst/>
            </a:pPr>
            <a:r>
              <a:rPr lang="en-GB" sz="1200" b="1" dirty="0">
                <a:latin typeface="Times New Roman" pitchFamily="18" charset="0"/>
                <a:cs typeface="Times New Roman" pitchFamily="18" charset="0"/>
              </a:rPr>
              <a:t>using namespace std ;</a:t>
            </a:r>
            <a:endParaRPr kumimoji="0" lang="fr-FR" sz="1200" b="1"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449263" algn="just" defTabSz="914400" rtl="0" eaLnBrk="0" fontAlgn="base" latinLnBrk="0" hangingPunct="0">
              <a:lnSpc>
                <a:spcPct val="100000"/>
              </a:lnSpc>
              <a:spcBef>
                <a:spcPct val="0"/>
              </a:spcBef>
              <a:spcAft>
                <a:spcPct val="0"/>
              </a:spcAft>
              <a:buClrTx/>
              <a:buSzTx/>
              <a:buFontTx/>
              <a:buNone/>
              <a:tabLst/>
            </a:pPr>
            <a:r>
              <a:rPr kumimoji="0" lang="en-GB" sz="12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class </a:t>
            </a:r>
            <a:r>
              <a:rPr kumimoji="0" lang="en-GB" sz="1200"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vect</a:t>
            </a:r>
            <a:r>
              <a:rPr kumimoji="0" lang="en-GB" sz="12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t>
            </a:r>
            <a:endParaRPr kumimoji="0" lang="fr-FR" sz="1200" b="1"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449263" algn="just" defTabSz="914400" rtl="0" eaLnBrk="0" fontAlgn="base" latinLnBrk="0" hangingPunct="0">
              <a:lnSpc>
                <a:spcPct val="100000"/>
              </a:lnSpc>
              <a:spcBef>
                <a:spcPct val="0"/>
              </a:spcBef>
              <a:spcAft>
                <a:spcPct val="0"/>
              </a:spcAft>
              <a:buClrTx/>
              <a:buSzTx/>
              <a:buFontTx/>
              <a:buNone/>
              <a:tabLst/>
            </a:pPr>
            <a:r>
              <a:rPr kumimoji="0" lang="en-GB" sz="12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class </a:t>
            </a:r>
            <a:r>
              <a:rPr kumimoji="0" lang="en-GB" sz="1200"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matrice</a:t>
            </a:r>
            <a:endParaRPr kumimoji="0" lang="fr-FR" sz="1200" b="1"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449263" algn="just" defTabSz="914400" rtl="0" eaLnBrk="0" fontAlgn="base" latinLnBrk="0" hangingPunct="0">
              <a:lnSpc>
                <a:spcPct val="100000"/>
              </a:lnSpc>
              <a:spcBef>
                <a:spcPct val="0"/>
              </a:spcBef>
              <a:spcAft>
                <a:spcPct val="0"/>
              </a:spcAft>
              <a:buClrTx/>
              <a:buSzTx/>
              <a:buFontTx/>
              <a:buNone/>
              <a:tabLst/>
            </a:pPr>
            <a:r>
              <a:rPr kumimoji="0" lang="en-GB" sz="12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double mat[3][3] ;</a:t>
            </a:r>
            <a:endParaRPr kumimoji="0" lang="fr-FR" sz="1200" b="1" i="0" u="none" strike="noStrike" cap="none" normalizeH="0" baseline="0" dirty="0">
              <a:ln>
                <a:noFill/>
              </a:ln>
              <a:solidFill>
                <a:schemeClr val="tx1"/>
              </a:solidFill>
              <a:effectLst/>
              <a:latin typeface="Times New Roman" pitchFamily="18" charset="0"/>
              <a:cs typeface="Times New Roman" pitchFamily="18" charset="0"/>
            </a:endParaRPr>
          </a:p>
          <a:p>
            <a:pPr lvl="0" indent="449263" algn="just" eaLnBrk="0" fontAlgn="base" hangingPunct="0">
              <a:spcBef>
                <a:spcPct val="0"/>
              </a:spcBef>
              <a:spcAft>
                <a:spcPct val="0"/>
              </a:spcAft>
            </a:pPr>
            <a:r>
              <a:rPr kumimoji="0" lang="en-GB" sz="12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fr-FR" sz="12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public : </a:t>
            </a:r>
            <a:r>
              <a:rPr lang="fr-FR" sz="1200" b="1" dirty="0">
                <a:latin typeface="Times New Roman" pitchFamily="18" charset="0"/>
                <a:ea typeface="Times New Roman" pitchFamily="18" charset="0"/>
                <a:cs typeface="Times New Roman" pitchFamily="18" charset="0"/>
                <a:sym typeface="Symbol" pitchFamily="18" charset="2"/>
              </a:rPr>
              <a:t>matrice(double t[3][3])</a:t>
            </a:r>
            <a:endParaRPr lang="fr-FR" sz="1200" b="1" dirty="0">
              <a:latin typeface="Times New Roman" pitchFamily="18" charset="0"/>
              <a:cs typeface="Times New Roman" pitchFamily="18" charset="0"/>
              <a:sym typeface="Symbol" pitchFamily="18" charset="2"/>
            </a:endParaRPr>
          </a:p>
          <a:p>
            <a:pPr lvl="0" indent="449263" algn="just" eaLnBrk="0" fontAlgn="base" hangingPunct="0">
              <a:spcBef>
                <a:spcPct val="0"/>
              </a:spcBef>
              <a:spcAft>
                <a:spcPct val="0"/>
              </a:spcAft>
            </a:pPr>
            <a:r>
              <a:rPr lang="nb-NO" sz="1200" b="1" dirty="0">
                <a:latin typeface="Times New Roman" pitchFamily="18" charset="0"/>
                <a:ea typeface="Times New Roman" pitchFamily="18" charset="0"/>
                <a:cs typeface="Times New Roman" pitchFamily="18" charset="0"/>
                <a:sym typeface="Symbol" pitchFamily="18" charset="2"/>
              </a:rPr>
              <a:t>                 { int i, j ;</a:t>
            </a:r>
            <a:endParaRPr lang="fr-FR" sz="1200" b="1" dirty="0">
              <a:latin typeface="Times New Roman" pitchFamily="18" charset="0"/>
              <a:cs typeface="Times New Roman" pitchFamily="18" charset="0"/>
              <a:sym typeface="Symbol" pitchFamily="18" charset="2"/>
            </a:endParaRPr>
          </a:p>
          <a:p>
            <a:pPr lvl="0" indent="449263" algn="just" eaLnBrk="0" fontAlgn="base" hangingPunct="0">
              <a:spcBef>
                <a:spcPct val="0"/>
              </a:spcBef>
              <a:spcAft>
                <a:spcPct val="0"/>
              </a:spcAft>
            </a:pPr>
            <a:r>
              <a:rPr lang="nb-NO" sz="1200" b="1" dirty="0">
                <a:latin typeface="Times New Roman" pitchFamily="18" charset="0"/>
                <a:ea typeface="Times New Roman" pitchFamily="18" charset="0"/>
                <a:cs typeface="Times New Roman" pitchFamily="18" charset="0"/>
                <a:sym typeface="Symbol" pitchFamily="18" charset="2"/>
              </a:rPr>
              <a:t>                    for(i = 0 ; i &lt; 3 ; i++)  for(j = 0 ; j &lt; 3 ; j++)</a:t>
            </a:r>
            <a:endParaRPr lang="fr-FR" sz="1200" b="1" dirty="0">
              <a:latin typeface="Times New Roman" pitchFamily="18" charset="0"/>
              <a:cs typeface="Times New Roman" pitchFamily="18" charset="0"/>
              <a:sym typeface="Symbol" pitchFamily="18" charset="2"/>
            </a:endParaRPr>
          </a:p>
          <a:p>
            <a:pPr lvl="0" indent="449263" algn="just" eaLnBrk="0" fontAlgn="base" hangingPunct="0">
              <a:spcBef>
                <a:spcPct val="0"/>
              </a:spcBef>
              <a:spcAft>
                <a:spcPct val="0"/>
              </a:spcAft>
            </a:pPr>
            <a:r>
              <a:rPr lang="nb-NO" sz="1200" b="1" dirty="0">
                <a:latin typeface="Times New Roman" pitchFamily="18" charset="0"/>
                <a:ea typeface="Times New Roman" pitchFamily="18" charset="0"/>
                <a:cs typeface="Times New Roman" pitchFamily="18" charset="0"/>
                <a:sym typeface="Symbol" pitchFamily="18" charset="2"/>
              </a:rPr>
              <a:t>                                                             mat[i][j] = t[i][j] ;</a:t>
            </a:r>
            <a:endParaRPr lang="fr-FR" sz="1200" b="1" dirty="0">
              <a:latin typeface="Times New Roman" pitchFamily="18" charset="0"/>
              <a:cs typeface="Times New Roman" pitchFamily="18" charset="0"/>
              <a:sym typeface="Symbol" pitchFamily="18" charset="2"/>
            </a:endParaRPr>
          </a:p>
          <a:p>
            <a:pPr lvl="0" indent="449263" algn="just" eaLnBrk="0" fontAlgn="base" hangingPunct="0">
              <a:spcBef>
                <a:spcPct val="0"/>
              </a:spcBef>
              <a:spcAft>
                <a:spcPct val="0"/>
              </a:spcAft>
            </a:pPr>
            <a:r>
              <a:rPr lang="nb-NO" sz="1200" b="1" dirty="0">
                <a:latin typeface="Times New Roman" pitchFamily="18" charset="0"/>
                <a:ea typeface="Times New Roman" pitchFamily="18" charset="0"/>
                <a:cs typeface="Times New Roman" pitchFamily="18" charset="0"/>
                <a:sym typeface="Symbol" pitchFamily="18" charset="2"/>
              </a:rPr>
              <a:t>                  }</a:t>
            </a:r>
            <a:endParaRPr lang="fr-FR" sz="1200" b="1" dirty="0">
              <a:latin typeface="Times New Roman" pitchFamily="18" charset="0"/>
              <a:cs typeface="Times New Roman" pitchFamily="18" charset="0"/>
              <a:sym typeface="Symbol" pitchFamily="18" charset="2"/>
            </a:endParaRPr>
          </a:p>
          <a:p>
            <a:pPr marL="0" marR="0" lvl="0" indent="449263" algn="just" defTabSz="914400" rtl="0" eaLnBrk="0" fontAlgn="base" latinLnBrk="0" hangingPunct="0">
              <a:lnSpc>
                <a:spcPct val="100000"/>
              </a:lnSpc>
              <a:spcBef>
                <a:spcPct val="0"/>
              </a:spcBef>
              <a:spcAft>
                <a:spcPct val="0"/>
              </a:spcAft>
              <a:buClrTx/>
              <a:buSzTx/>
              <a:buFontTx/>
              <a:buNone/>
              <a:tabLst/>
            </a:pPr>
            <a:r>
              <a:rPr kumimoji="0" lang="fr-FR" sz="12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fr-FR" sz="1200"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vect</a:t>
            </a:r>
            <a:r>
              <a:rPr kumimoji="0" lang="fr-FR" sz="12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fr-FR" sz="1200"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prod</a:t>
            </a:r>
            <a:r>
              <a:rPr kumimoji="0" lang="fr-FR" sz="12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fr-FR" sz="1200"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vect</a:t>
            </a:r>
            <a:r>
              <a:rPr kumimoji="0" lang="fr-FR" sz="12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endParaRPr kumimoji="0" lang="fr-FR" sz="1200" b="1"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449263" algn="just" defTabSz="914400" rtl="0" eaLnBrk="0" fontAlgn="base" latinLnBrk="0" hangingPunct="0">
              <a:lnSpc>
                <a:spcPct val="100000"/>
              </a:lnSpc>
              <a:spcBef>
                <a:spcPct val="0"/>
              </a:spcBef>
              <a:spcAft>
                <a:spcPct val="0"/>
              </a:spcAft>
              <a:buClrTx/>
              <a:buSzTx/>
              <a:buFontTx/>
              <a:buNone/>
              <a:tabLst/>
            </a:pPr>
            <a:r>
              <a:rPr kumimoji="0" lang="fr-FR" sz="12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endParaRPr kumimoji="0" lang="fr-FR" sz="1200" b="1"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449263" algn="just" defTabSz="914400" rtl="0" eaLnBrk="0" fontAlgn="base" latinLnBrk="0" hangingPunct="0">
              <a:lnSpc>
                <a:spcPct val="100000"/>
              </a:lnSpc>
              <a:spcBef>
                <a:spcPct val="0"/>
              </a:spcBef>
              <a:spcAft>
                <a:spcPct val="0"/>
              </a:spcAft>
              <a:buClrTx/>
              <a:buSzTx/>
              <a:buFontTx/>
              <a:buNone/>
              <a:tabLst/>
            </a:pPr>
            <a:r>
              <a:rPr kumimoji="0" lang="fr-FR" sz="12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class </a:t>
            </a:r>
            <a:r>
              <a:rPr kumimoji="0" lang="fr-FR" sz="1200"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vect</a:t>
            </a:r>
            <a:endParaRPr kumimoji="0" lang="fr-FR" sz="1200" b="1"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449263" algn="just" defTabSz="914400" rtl="0" eaLnBrk="0" fontAlgn="base" latinLnBrk="0" hangingPunct="0">
              <a:lnSpc>
                <a:spcPct val="100000"/>
              </a:lnSpc>
              <a:spcBef>
                <a:spcPct val="0"/>
              </a:spcBef>
              <a:spcAft>
                <a:spcPct val="0"/>
              </a:spcAft>
              <a:buClrTx/>
              <a:buSzTx/>
              <a:buFontTx/>
              <a:buNone/>
              <a:tabLst/>
            </a:pPr>
            <a:r>
              <a:rPr kumimoji="0" lang="fr-FR" sz="12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fr-FR" sz="1200"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doublev</a:t>
            </a:r>
            <a:r>
              <a:rPr kumimoji="0" lang="fr-FR" sz="12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[3] ;</a:t>
            </a:r>
            <a:endParaRPr kumimoji="0" lang="fr-FR" sz="1200" b="1"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449263" algn="just" defTabSz="914400" rtl="0" eaLnBrk="0" fontAlgn="base" latinLnBrk="0" hangingPunct="0">
              <a:lnSpc>
                <a:spcPct val="100000"/>
              </a:lnSpc>
              <a:spcBef>
                <a:spcPct val="0"/>
              </a:spcBef>
              <a:spcAft>
                <a:spcPct val="0"/>
              </a:spcAft>
              <a:buClrTx/>
              <a:buSzTx/>
              <a:buFontTx/>
              <a:buNone/>
              <a:tabLst/>
            </a:pPr>
            <a:r>
              <a:rPr kumimoji="0" lang="fr-FR" sz="12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public : </a:t>
            </a:r>
            <a:r>
              <a:rPr kumimoji="0" lang="fr-FR" sz="1200"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vect</a:t>
            </a:r>
            <a:r>
              <a:rPr kumimoji="0" lang="fr-FR" sz="12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(double v1=0, double v2=0, double v3=0)</a:t>
            </a:r>
            <a:endParaRPr kumimoji="0" lang="fr-FR" sz="1200" b="1"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449263" algn="just" defTabSz="914400" rtl="0" eaLnBrk="0" fontAlgn="base" latinLnBrk="0" hangingPunct="0">
              <a:lnSpc>
                <a:spcPct val="100000"/>
              </a:lnSpc>
              <a:spcBef>
                <a:spcPct val="0"/>
              </a:spcBef>
              <a:spcAft>
                <a:spcPct val="0"/>
              </a:spcAft>
              <a:buClrTx/>
              <a:buSzTx/>
              <a:buFontTx/>
              <a:buNone/>
              <a:tabLst/>
            </a:pPr>
            <a:r>
              <a:rPr kumimoji="0" lang="fr-FR" sz="12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 v[0]=v1 ; v[1] = v2 ; v[2] =v3 ; }</a:t>
            </a:r>
            <a:endParaRPr kumimoji="0" lang="fr-FR" sz="1200" b="1"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449263" algn="just" defTabSz="914400" rtl="0" eaLnBrk="0" fontAlgn="base" latinLnBrk="0" hangingPunct="0">
              <a:lnSpc>
                <a:spcPct val="100000"/>
              </a:lnSpc>
              <a:spcBef>
                <a:spcPct val="0"/>
              </a:spcBef>
              <a:spcAft>
                <a:spcPct val="0"/>
              </a:spcAft>
              <a:buClrTx/>
              <a:buSzTx/>
              <a:buFontTx/>
              <a:buNone/>
              <a:tabLst/>
            </a:pPr>
            <a:r>
              <a:rPr kumimoji="0" lang="fr-FR" sz="12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fr-FR" sz="1200"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friend</a:t>
            </a:r>
            <a:r>
              <a:rPr kumimoji="0" lang="fr-FR" sz="12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fr-FR" sz="1200"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vect</a:t>
            </a:r>
            <a:r>
              <a:rPr kumimoji="0" lang="fr-FR" sz="12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matrice :: </a:t>
            </a:r>
            <a:r>
              <a:rPr kumimoji="0" lang="fr-FR" sz="1200"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prod</a:t>
            </a:r>
            <a:r>
              <a:rPr kumimoji="0" lang="fr-FR" sz="12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t>
            </a:r>
            <a:r>
              <a:rPr kumimoji="0" lang="fr-FR" sz="1200"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vect</a:t>
            </a:r>
            <a:r>
              <a:rPr kumimoji="0" lang="fr-FR" sz="12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endParaRPr kumimoji="0" lang="fr-FR" sz="1200" b="1" i="0" u="none" strike="noStrike" cap="none" normalizeH="0" baseline="0" dirty="0">
              <a:ln>
                <a:noFill/>
              </a:ln>
              <a:solidFill>
                <a:schemeClr val="tx1"/>
              </a:solidFill>
              <a:effectLst/>
              <a:latin typeface="Times New Roman" pitchFamily="18" charset="0"/>
              <a:cs typeface="Times New Roman" pitchFamily="18" charset="0"/>
            </a:endParaRPr>
          </a:p>
          <a:p>
            <a:pPr lvl="0" indent="449263" algn="just" eaLnBrk="0" fontAlgn="base" hangingPunct="0">
              <a:spcBef>
                <a:spcPct val="0"/>
              </a:spcBef>
              <a:spcAft>
                <a:spcPct val="0"/>
              </a:spcAft>
            </a:pPr>
            <a:r>
              <a:rPr kumimoji="0" lang="fr-FR" sz="12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lang="fr-FR" sz="1200" b="1" dirty="0">
                <a:latin typeface="Times New Roman" pitchFamily="18" charset="0"/>
                <a:ea typeface="Times New Roman" pitchFamily="18" charset="0"/>
                <a:cs typeface="Times New Roman" pitchFamily="18" charset="0"/>
              </a:rPr>
              <a:t>              </a:t>
            </a:r>
            <a:r>
              <a:rPr lang="fr-FR" sz="1200" b="1" dirty="0" err="1">
                <a:latin typeface="Times New Roman" pitchFamily="18" charset="0"/>
                <a:ea typeface="Times New Roman" pitchFamily="18" charset="0"/>
                <a:cs typeface="Times New Roman" pitchFamily="18" charset="0"/>
              </a:rPr>
              <a:t>void</a:t>
            </a:r>
            <a:r>
              <a:rPr lang="fr-FR" sz="1200" b="1" dirty="0">
                <a:latin typeface="Times New Roman" pitchFamily="18" charset="0"/>
                <a:ea typeface="Times New Roman" pitchFamily="18" charset="0"/>
                <a:cs typeface="Times New Roman" pitchFamily="18" charset="0"/>
              </a:rPr>
              <a:t>  affiche(){ </a:t>
            </a:r>
            <a:r>
              <a:rPr lang="nb-NO" sz="1200" b="1" dirty="0">
                <a:latin typeface="Times New Roman" pitchFamily="18" charset="0"/>
                <a:ea typeface="Times New Roman" pitchFamily="18" charset="0"/>
                <a:cs typeface="Times New Roman" pitchFamily="18" charset="0"/>
              </a:rPr>
              <a:t>int i ;</a:t>
            </a:r>
            <a:endParaRPr lang="fr-FR" sz="1200" b="1" dirty="0">
              <a:latin typeface="Times New Roman" pitchFamily="18" charset="0"/>
              <a:cs typeface="Times New Roman" pitchFamily="18" charset="0"/>
            </a:endParaRPr>
          </a:p>
          <a:p>
            <a:pPr lvl="0" indent="449263" algn="just" eaLnBrk="0" fontAlgn="base" hangingPunct="0">
              <a:spcBef>
                <a:spcPct val="0"/>
              </a:spcBef>
              <a:spcAft>
                <a:spcPct val="0"/>
              </a:spcAft>
            </a:pPr>
            <a:r>
              <a:rPr lang="nb-NO" sz="1200" b="1" dirty="0">
                <a:latin typeface="Times New Roman" pitchFamily="18" charset="0"/>
                <a:ea typeface="Times New Roman" pitchFamily="18" charset="0"/>
                <a:cs typeface="Times New Roman" pitchFamily="18" charset="0"/>
              </a:rPr>
              <a:t>                         for(i = 0 ; i &lt; 3 ; i++)cout &lt;&lt;v[i] &lt;&lt; </a:t>
            </a:r>
            <a:r>
              <a:rPr lang="nb-NO" sz="1200" b="1" dirty="0">
                <a:latin typeface="Times New Roman" pitchFamily="18" charset="0"/>
                <a:ea typeface="Times New Roman" pitchFamily="18" charset="0"/>
                <a:cs typeface="Times New Roman" pitchFamily="18" charset="0"/>
                <a:sym typeface="Symbol" pitchFamily="18" charset="2"/>
              </a:rPr>
              <a:t></a:t>
            </a:r>
            <a:r>
              <a:rPr lang="nb-NO" sz="1200" b="1" dirty="0">
                <a:latin typeface="Times New Roman" pitchFamily="18" charset="0"/>
                <a:ea typeface="Times New Roman" pitchFamily="18" charset="0"/>
                <a:cs typeface="Times New Roman" pitchFamily="18" charset="0"/>
              </a:rPr>
              <a:t> </a:t>
            </a:r>
            <a:r>
              <a:rPr lang="nb-NO" sz="1200" b="1" dirty="0">
                <a:latin typeface="Times New Roman" pitchFamily="18" charset="0"/>
                <a:ea typeface="Times New Roman" pitchFamily="18" charset="0"/>
                <a:cs typeface="Times New Roman" pitchFamily="18" charset="0"/>
                <a:sym typeface="Symbol" pitchFamily="18" charset="2"/>
              </a:rPr>
              <a:t></a:t>
            </a:r>
            <a:r>
              <a:rPr lang="nb-NO" sz="1200" b="1" dirty="0">
                <a:latin typeface="Times New Roman" pitchFamily="18" charset="0"/>
                <a:ea typeface="Times New Roman" pitchFamily="18" charset="0"/>
                <a:cs typeface="Times New Roman" pitchFamily="18" charset="0"/>
              </a:rPr>
              <a:t>;</a:t>
            </a:r>
            <a:endParaRPr lang="fr-FR" sz="1200" b="1" dirty="0">
              <a:latin typeface="Times New Roman" pitchFamily="18" charset="0"/>
              <a:cs typeface="Times New Roman" pitchFamily="18" charset="0"/>
              <a:sym typeface="Symbol" pitchFamily="18" charset="2"/>
            </a:endParaRPr>
          </a:p>
          <a:p>
            <a:pPr lvl="0" indent="449263" algn="just" eaLnBrk="0" fontAlgn="base" hangingPunct="0">
              <a:spcBef>
                <a:spcPct val="0"/>
              </a:spcBef>
              <a:spcAft>
                <a:spcPct val="0"/>
              </a:spcAft>
            </a:pPr>
            <a:r>
              <a:rPr lang="nb-NO" sz="1200" b="1" dirty="0">
                <a:latin typeface="Times New Roman" pitchFamily="18" charset="0"/>
                <a:ea typeface="Times New Roman" pitchFamily="18" charset="0"/>
                <a:cs typeface="Times New Roman" pitchFamily="18" charset="0"/>
                <a:sym typeface="Symbol" pitchFamily="18" charset="2"/>
              </a:rPr>
              <a:t>                         </a:t>
            </a:r>
            <a:r>
              <a:rPr lang="fr-FR" sz="1200" b="1" dirty="0">
                <a:latin typeface="Times New Roman" pitchFamily="18" charset="0"/>
                <a:ea typeface="Times New Roman" pitchFamily="18" charset="0"/>
                <a:cs typeface="Times New Roman" pitchFamily="18" charset="0"/>
                <a:sym typeface="Symbol" pitchFamily="18" charset="2"/>
              </a:rPr>
              <a:t>cout&lt;&lt;</a:t>
            </a:r>
            <a:r>
              <a:rPr lang="fr-FR" sz="1200" b="1" dirty="0" err="1">
                <a:latin typeface="Times New Roman" pitchFamily="18" charset="0"/>
                <a:ea typeface="Times New Roman" pitchFamily="18" charset="0"/>
                <a:cs typeface="Times New Roman" pitchFamily="18" charset="0"/>
                <a:sym typeface="Symbol" pitchFamily="18" charset="2"/>
              </a:rPr>
              <a:t>endl</a:t>
            </a:r>
            <a:r>
              <a:rPr lang="fr-FR" sz="1200" b="1" dirty="0">
                <a:latin typeface="Times New Roman" pitchFamily="18" charset="0"/>
                <a:ea typeface="Times New Roman" pitchFamily="18" charset="0"/>
                <a:cs typeface="Times New Roman" pitchFamily="18" charset="0"/>
                <a:sym typeface="Symbol" pitchFamily="18" charset="2"/>
              </a:rPr>
              <a:t> ;</a:t>
            </a:r>
            <a:endParaRPr lang="fr-FR" sz="1200" b="1" dirty="0">
              <a:latin typeface="Times New Roman" pitchFamily="18" charset="0"/>
              <a:cs typeface="Times New Roman" pitchFamily="18" charset="0"/>
              <a:sym typeface="Symbol" pitchFamily="18" charset="2"/>
            </a:endParaRPr>
          </a:p>
          <a:p>
            <a:pPr lvl="0" indent="449263" algn="just" eaLnBrk="0" fontAlgn="base" hangingPunct="0">
              <a:spcBef>
                <a:spcPct val="0"/>
              </a:spcBef>
              <a:spcAft>
                <a:spcPct val="0"/>
              </a:spcAft>
            </a:pPr>
            <a:r>
              <a:rPr lang="fr-FR" sz="1200" b="1" dirty="0">
                <a:latin typeface="Times New Roman" pitchFamily="18" charset="0"/>
                <a:ea typeface="Times New Roman" pitchFamily="18" charset="0"/>
                <a:cs typeface="Times New Roman" pitchFamily="18" charset="0"/>
                <a:sym typeface="Symbol" pitchFamily="18" charset="2"/>
              </a:rPr>
              <a:t>                   }</a:t>
            </a:r>
            <a:endParaRPr lang="fr-FR" sz="1200" b="1" dirty="0">
              <a:latin typeface="Times New Roman" pitchFamily="18" charset="0"/>
              <a:cs typeface="Times New Roman" pitchFamily="18" charset="0"/>
              <a:sym typeface="Symbol" pitchFamily="18" charset="2"/>
            </a:endParaRPr>
          </a:p>
          <a:p>
            <a:pPr marL="0" marR="0" lvl="0" indent="449263" algn="just" defTabSz="914400" rtl="0" eaLnBrk="0" fontAlgn="base" latinLnBrk="0" hangingPunct="0">
              <a:lnSpc>
                <a:spcPct val="100000"/>
              </a:lnSpc>
              <a:spcBef>
                <a:spcPct val="0"/>
              </a:spcBef>
              <a:spcAft>
                <a:spcPct val="0"/>
              </a:spcAft>
              <a:buClrTx/>
              <a:buSzTx/>
              <a:buFontTx/>
              <a:buNone/>
              <a:tabLst/>
            </a:pPr>
            <a:r>
              <a:rPr kumimoji="0" lang="fr-FR" sz="12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endParaRPr kumimoji="0" lang="fr-FR" sz="1200" b="1"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449263" algn="just" defTabSz="914400" rtl="0" eaLnBrk="0" fontAlgn="base" latinLnBrk="0" hangingPunct="0">
              <a:lnSpc>
                <a:spcPct val="100000"/>
              </a:lnSpc>
              <a:spcBef>
                <a:spcPct val="0"/>
              </a:spcBef>
              <a:spcAft>
                <a:spcPct val="0"/>
              </a:spcAft>
              <a:buClrTx/>
              <a:buSzTx/>
              <a:buFontTx/>
              <a:buNone/>
              <a:tabLst/>
            </a:pPr>
            <a:r>
              <a:rPr kumimoji="0" lang="nb-NO" sz="12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vect matrice :: prod(vect x)</a:t>
            </a:r>
            <a:endParaRPr kumimoji="0" lang="fr-FR" sz="1200" b="1" i="0" u="none" strike="noStrike" cap="none" normalizeH="0" baseline="0" dirty="0">
              <a:ln>
                <a:noFill/>
              </a:ln>
              <a:solidFill>
                <a:schemeClr val="tx1"/>
              </a:solidFill>
              <a:effectLst/>
              <a:latin typeface="Times New Roman" pitchFamily="18" charset="0"/>
              <a:cs typeface="Times New Roman" pitchFamily="18" charset="0"/>
              <a:sym typeface="Symbol" pitchFamily="18" charset="2"/>
            </a:endParaRPr>
          </a:p>
          <a:p>
            <a:pPr marL="0" marR="0" lvl="0" indent="449263" algn="just" defTabSz="914400" rtl="0" eaLnBrk="0" fontAlgn="base" latinLnBrk="0" hangingPunct="0">
              <a:lnSpc>
                <a:spcPct val="100000"/>
              </a:lnSpc>
              <a:spcBef>
                <a:spcPct val="0"/>
              </a:spcBef>
              <a:spcAft>
                <a:spcPct val="0"/>
              </a:spcAft>
              <a:buClrTx/>
              <a:buSzTx/>
              <a:buFontTx/>
              <a:buNone/>
              <a:tabLst/>
            </a:pPr>
            <a:r>
              <a:rPr kumimoji="0" lang="nb-NO" sz="12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 int i, j ; double som ; vect res ;</a:t>
            </a:r>
            <a:endParaRPr kumimoji="0" lang="fr-FR" sz="1200" b="1" i="0" u="none" strike="noStrike" cap="none" normalizeH="0" baseline="0" dirty="0">
              <a:ln>
                <a:noFill/>
              </a:ln>
              <a:solidFill>
                <a:schemeClr val="tx1"/>
              </a:solidFill>
              <a:effectLst/>
              <a:latin typeface="Times New Roman" pitchFamily="18" charset="0"/>
              <a:cs typeface="Times New Roman" pitchFamily="18" charset="0"/>
              <a:sym typeface="Symbol" pitchFamily="18" charset="2"/>
            </a:endParaRPr>
          </a:p>
          <a:p>
            <a:pPr marL="0" marR="0" lvl="0" indent="449263" algn="just" defTabSz="914400" rtl="0" eaLnBrk="0" fontAlgn="base" latinLnBrk="0" hangingPunct="0">
              <a:lnSpc>
                <a:spcPct val="100000"/>
              </a:lnSpc>
              <a:spcBef>
                <a:spcPct val="0"/>
              </a:spcBef>
              <a:spcAft>
                <a:spcPct val="0"/>
              </a:spcAft>
              <a:buClrTx/>
              <a:buSzTx/>
              <a:buFontTx/>
              <a:buNone/>
              <a:tabLst/>
            </a:pPr>
            <a:r>
              <a:rPr kumimoji="0" lang="nb-NO" sz="12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   for(i = 0 ; i &lt; 3 ; i++)</a:t>
            </a:r>
            <a:endParaRPr kumimoji="0" lang="fr-FR" sz="1200" b="1" i="0" u="none" strike="noStrike" cap="none" normalizeH="0" baseline="0" dirty="0">
              <a:ln>
                <a:noFill/>
              </a:ln>
              <a:solidFill>
                <a:schemeClr val="tx1"/>
              </a:solidFill>
              <a:effectLst/>
              <a:latin typeface="Times New Roman" pitchFamily="18" charset="0"/>
              <a:cs typeface="Times New Roman" pitchFamily="18" charset="0"/>
              <a:sym typeface="Symbol" pitchFamily="18" charset="2"/>
            </a:endParaRPr>
          </a:p>
          <a:p>
            <a:pPr marL="0" marR="0" lvl="0" indent="449263" algn="just" defTabSz="914400" rtl="0" eaLnBrk="0" fontAlgn="base" latinLnBrk="0" hangingPunct="0">
              <a:lnSpc>
                <a:spcPct val="100000"/>
              </a:lnSpc>
              <a:spcBef>
                <a:spcPct val="0"/>
              </a:spcBef>
              <a:spcAft>
                <a:spcPct val="0"/>
              </a:spcAft>
              <a:buClrTx/>
              <a:buSzTx/>
              <a:buFontTx/>
              <a:buNone/>
              <a:tabLst/>
            </a:pPr>
            <a:r>
              <a:rPr kumimoji="0" lang="nb-NO" sz="12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    { for(j = 0, som = 0 ; j &lt; 3 ; j++) som += mat[i][j]*x.v[j] ;</a:t>
            </a:r>
            <a:endParaRPr kumimoji="0" lang="fr-FR" sz="1200" b="1" i="0" u="none" strike="noStrike" cap="none" normalizeH="0" baseline="0" dirty="0">
              <a:ln>
                <a:noFill/>
              </a:ln>
              <a:solidFill>
                <a:schemeClr val="tx1"/>
              </a:solidFill>
              <a:effectLst/>
              <a:latin typeface="Times New Roman" pitchFamily="18" charset="0"/>
              <a:cs typeface="Times New Roman" pitchFamily="18" charset="0"/>
              <a:sym typeface="Symbol" pitchFamily="18" charset="2"/>
            </a:endParaRPr>
          </a:p>
          <a:p>
            <a:pPr marL="0" marR="0" lvl="0" indent="449263" algn="just" defTabSz="914400" rtl="0" eaLnBrk="0" fontAlgn="base" latinLnBrk="0" hangingPunct="0">
              <a:lnSpc>
                <a:spcPct val="100000"/>
              </a:lnSpc>
              <a:spcBef>
                <a:spcPct val="0"/>
              </a:spcBef>
              <a:spcAft>
                <a:spcPct val="0"/>
              </a:spcAft>
              <a:buClrTx/>
              <a:buSzTx/>
              <a:buFontTx/>
              <a:buNone/>
              <a:tabLst/>
            </a:pPr>
            <a:r>
              <a:rPr kumimoji="0" lang="nb-NO" sz="12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       res.v[i] = som ;</a:t>
            </a:r>
            <a:endParaRPr kumimoji="0" lang="fr-FR" sz="1200" b="1" i="0" u="none" strike="noStrike" cap="none" normalizeH="0" baseline="0" dirty="0">
              <a:ln>
                <a:noFill/>
              </a:ln>
              <a:solidFill>
                <a:schemeClr val="tx1"/>
              </a:solidFill>
              <a:effectLst/>
              <a:latin typeface="Times New Roman" pitchFamily="18" charset="0"/>
              <a:cs typeface="Times New Roman" pitchFamily="18" charset="0"/>
              <a:sym typeface="Symbol" pitchFamily="18" charset="2"/>
            </a:endParaRPr>
          </a:p>
          <a:p>
            <a:pPr marL="0" marR="0" lvl="0" indent="449263" algn="just" defTabSz="914400" rtl="0" eaLnBrk="0" fontAlgn="base" latinLnBrk="0" hangingPunct="0">
              <a:lnSpc>
                <a:spcPct val="100000"/>
              </a:lnSpc>
              <a:spcBef>
                <a:spcPct val="0"/>
              </a:spcBef>
              <a:spcAft>
                <a:spcPct val="0"/>
              </a:spcAft>
              <a:buClrTx/>
              <a:buSzTx/>
              <a:buFontTx/>
              <a:buNone/>
              <a:tabLst/>
            </a:pPr>
            <a:r>
              <a:rPr kumimoji="0" lang="nb-NO" sz="12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     }</a:t>
            </a:r>
            <a:endParaRPr kumimoji="0" lang="fr-FR" sz="1200" b="1" i="0" u="none" strike="noStrike" cap="none" normalizeH="0" baseline="0" dirty="0">
              <a:ln>
                <a:noFill/>
              </a:ln>
              <a:solidFill>
                <a:schemeClr val="tx1"/>
              </a:solidFill>
              <a:effectLst/>
              <a:latin typeface="Times New Roman" pitchFamily="18" charset="0"/>
              <a:cs typeface="Times New Roman" pitchFamily="18" charset="0"/>
              <a:sym typeface="Symbol" pitchFamily="18" charset="2"/>
            </a:endParaRPr>
          </a:p>
          <a:p>
            <a:pPr marL="0" marR="0" lvl="0" indent="449263" algn="just" defTabSz="914400" rtl="0" eaLnBrk="0" fontAlgn="base" latinLnBrk="0" hangingPunct="0">
              <a:lnSpc>
                <a:spcPct val="100000"/>
              </a:lnSpc>
              <a:spcBef>
                <a:spcPct val="0"/>
              </a:spcBef>
              <a:spcAft>
                <a:spcPct val="0"/>
              </a:spcAft>
              <a:buClrTx/>
              <a:buSzTx/>
              <a:buFontTx/>
              <a:buNone/>
              <a:tabLst/>
            </a:pPr>
            <a:r>
              <a:rPr kumimoji="0" lang="nb-NO" sz="12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   return res ;</a:t>
            </a:r>
            <a:endParaRPr kumimoji="0" lang="fr-FR" sz="1200" b="1" i="0" u="none" strike="noStrike" cap="none" normalizeH="0" baseline="0" dirty="0">
              <a:ln>
                <a:noFill/>
              </a:ln>
              <a:solidFill>
                <a:schemeClr val="tx1"/>
              </a:solidFill>
              <a:effectLst/>
              <a:latin typeface="Times New Roman" pitchFamily="18" charset="0"/>
              <a:cs typeface="Times New Roman" pitchFamily="18" charset="0"/>
              <a:sym typeface="Symbol" pitchFamily="18" charset="2"/>
            </a:endParaRPr>
          </a:p>
          <a:p>
            <a:pPr marL="0" marR="0" lvl="0" indent="449263" algn="just" defTabSz="914400" rtl="0" eaLnBrk="0" fontAlgn="base" latinLnBrk="0" hangingPunct="0">
              <a:lnSpc>
                <a:spcPct val="100000"/>
              </a:lnSpc>
              <a:spcBef>
                <a:spcPct val="0"/>
              </a:spcBef>
              <a:spcAft>
                <a:spcPct val="0"/>
              </a:spcAft>
              <a:buClrTx/>
              <a:buSzTx/>
              <a:buFontTx/>
              <a:buNone/>
              <a:tabLst/>
            </a:pPr>
            <a:r>
              <a:rPr kumimoji="0" lang="nb-NO" sz="12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a:t>
            </a:r>
            <a:endParaRPr kumimoji="0" lang="fr-FR" sz="1200" b="1" i="0" u="none" strike="noStrike" cap="none" normalizeH="0" baseline="0" dirty="0">
              <a:ln>
                <a:noFill/>
              </a:ln>
              <a:solidFill>
                <a:schemeClr val="tx1"/>
              </a:solidFill>
              <a:effectLst/>
              <a:latin typeface="Times New Roman" pitchFamily="18" charset="0"/>
              <a:cs typeface="Times New Roman" pitchFamily="18" charset="0"/>
              <a:sym typeface="Symbol" pitchFamily="18" charset="2"/>
            </a:endParaRPr>
          </a:p>
          <a:p>
            <a:pPr marL="0" marR="0" lvl="0" indent="449263" algn="just" defTabSz="914400" rtl="0" eaLnBrk="0" fontAlgn="base" latinLnBrk="0" hangingPunct="0">
              <a:lnSpc>
                <a:spcPct val="100000"/>
              </a:lnSpc>
              <a:spcBef>
                <a:spcPct val="0"/>
              </a:spcBef>
              <a:spcAft>
                <a:spcPct val="0"/>
              </a:spcAft>
              <a:buClrTx/>
              <a:buSzTx/>
              <a:buFontTx/>
              <a:buNone/>
              <a:tabLst/>
            </a:pPr>
            <a:r>
              <a:rPr lang="nb-NO" sz="1200" b="1" dirty="0">
                <a:latin typeface="Times New Roman" pitchFamily="18" charset="0"/>
                <a:ea typeface="Times New Roman" pitchFamily="18" charset="0"/>
                <a:cs typeface="Times New Roman" pitchFamily="18" charset="0"/>
                <a:sym typeface="Symbol" pitchFamily="18" charset="2"/>
              </a:rPr>
              <a:t>i</a:t>
            </a:r>
            <a:r>
              <a:rPr kumimoji="0" lang="nb-NO" sz="12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nt main()</a:t>
            </a:r>
            <a:endParaRPr kumimoji="0" lang="fr-FR" sz="1200" b="1" i="0" u="none" strike="noStrike" cap="none" normalizeH="0" baseline="0" dirty="0">
              <a:ln>
                <a:noFill/>
              </a:ln>
              <a:solidFill>
                <a:schemeClr val="tx1"/>
              </a:solidFill>
              <a:effectLst/>
              <a:latin typeface="Times New Roman" pitchFamily="18" charset="0"/>
              <a:cs typeface="Times New Roman" pitchFamily="18" charset="0"/>
              <a:sym typeface="Symbol" pitchFamily="18" charset="2"/>
            </a:endParaRPr>
          </a:p>
          <a:p>
            <a:pPr marL="0" marR="0" lvl="0" indent="449263" algn="just" defTabSz="914400" rtl="0" eaLnBrk="0" fontAlgn="base" latinLnBrk="0" hangingPunct="0">
              <a:lnSpc>
                <a:spcPct val="100000"/>
              </a:lnSpc>
              <a:spcBef>
                <a:spcPct val="0"/>
              </a:spcBef>
              <a:spcAft>
                <a:spcPct val="0"/>
              </a:spcAft>
              <a:buClrTx/>
              <a:buSzTx/>
              <a:buFontTx/>
              <a:buNone/>
              <a:tabLst/>
            </a:pPr>
            <a:r>
              <a:rPr kumimoji="0" lang="nb-NO" sz="12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 vect w(1, 2, 3) ; vect  res ;</a:t>
            </a:r>
            <a:endParaRPr kumimoji="0" lang="fr-FR" sz="1200" b="1" i="0" u="none" strike="noStrike" cap="none" normalizeH="0" baseline="0" dirty="0">
              <a:ln>
                <a:noFill/>
              </a:ln>
              <a:solidFill>
                <a:schemeClr val="tx1"/>
              </a:solidFill>
              <a:effectLst/>
              <a:latin typeface="Times New Roman" pitchFamily="18" charset="0"/>
              <a:cs typeface="Times New Roman" pitchFamily="18" charset="0"/>
              <a:sym typeface="Symbol" pitchFamily="18" charset="2"/>
            </a:endParaRPr>
          </a:p>
          <a:p>
            <a:pPr marL="0" marR="0" lvl="0" indent="449263" algn="just" defTabSz="914400" rtl="0" eaLnBrk="0" fontAlgn="base" latinLnBrk="0" hangingPunct="0">
              <a:lnSpc>
                <a:spcPct val="100000"/>
              </a:lnSpc>
              <a:spcBef>
                <a:spcPct val="0"/>
              </a:spcBef>
              <a:spcAft>
                <a:spcPct val="0"/>
              </a:spcAft>
              <a:buClrTx/>
              <a:buSzTx/>
              <a:buFontTx/>
              <a:buNone/>
              <a:tabLst/>
            </a:pPr>
            <a:r>
              <a:rPr kumimoji="0" lang="nb-NO" sz="12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   double tb[3][3] = {1, 2, 3,</a:t>
            </a:r>
            <a:r>
              <a:rPr kumimoji="0" lang="nb-NO" sz="1200" b="1" i="0" u="none" strike="noStrike" cap="none" normalizeH="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 </a:t>
            </a:r>
            <a:r>
              <a:rPr kumimoji="0" lang="nb-NO" sz="12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4, 5, 6,</a:t>
            </a:r>
            <a:r>
              <a:rPr kumimoji="0" lang="nb-NO" sz="1200" b="1" i="0" u="none" strike="noStrike" cap="none" normalizeH="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 </a:t>
            </a:r>
            <a:r>
              <a:rPr kumimoji="0" lang="nb-NO" sz="12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7, 8, 9} ;</a:t>
            </a:r>
            <a:endParaRPr kumimoji="0" lang="fr-FR" sz="1200" b="1" i="0" u="none" strike="noStrike" cap="none" normalizeH="0" baseline="0" dirty="0">
              <a:ln>
                <a:noFill/>
              </a:ln>
              <a:solidFill>
                <a:schemeClr val="tx1"/>
              </a:solidFill>
              <a:effectLst/>
              <a:latin typeface="Times New Roman" pitchFamily="18" charset="0"/>
              <a:cs typeface="Times New Roman" pitchFamily="18" charset="0"/>
              <a:sym typeface="Symbol" pitchFamily="18" charset="2"/>
            </a:endParaRPr>
          </a:p>
          <a:p>
            <a:pPr marL="0" marR="0" lvl="0" indent="449263" algn="just" defTabSz="914400" rtl="0" eaLnBrk="0" fontAlgn="base" latinLnBrk="0" hangingPunct="0">
              <a:lnSpc>
                <a:spcPct val="100000"/>
              </a:lnSpc>
              <a:spcBef>
                <a:spcPct val="0"/>
              </a:spcBef>
              <a:spcAft>
                <a:spcPct val="0"/>
              </a:spcAft>
              <a:buClrTx/>
              <a:buSzTx/>
              <a:buFontTx/>
              <a:buNone/>
              <a:tabLst/>
            </a:pPr>
            <a:r>
              <a:rPr kumimoji="0" lang="nb-NO" sz="12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   </a:t>
            </a:r>
            <a:r>
              <a:rPr kumimoji="0" lang="fr-FR" sz="12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matrice a = tb ; </a:t>
            </a:r>
            <a:r>
              <a:rPr kumimoji="0" lang="fr-FR" sz="1200"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sym typeface="Symbol" pitchFamily="18" charset="2"/>
              </a:rPr>
              <a:t>res</a:t>
            </a:r>
            <a:r>
              <a:rPr kumimoji="0" lang="fr-FR" sz="12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 = </a:t>
            </a:r>
            <a:r>
              <a:rPr kumimoji="0" lang="fr-FR" sz="1200"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sym typeface="Symbol" pitchFamily="18" charset="2"/>
              </a:rPr>
              <a:t>a.prod</a:t>
            </a:r>
            <a:r>
              <a:rPr kumimoji="0" lang="fr-FR" sz="12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(w) ; </a:t>
            </a:r>
            <a:r>
              <a:rPr kumimoji="0" lang="fr-FR" sz="1200"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sym typeface="Symbol" pitchFamily="18" charset="2"/>
              </a:rPr>
              <a:t>res.affiche</a:t>
            </a:r>
            <a:r>
              <a:rPr kumimoji="0" lang="fr-FR" sz="12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 ; return 1;</a:t>
            </a:r>
            <a:endParaRPr kumimoji="0" lang="fr-FR" sz="1200" b="1" i="0" u="none" strike="noStrike" cap="none" normalizeH="0" baseline="0" dirty="0">
              <a:ln>
                <a:noFill/>
              </a:ln>
              <a:solidFill>
                <a:schemeClr val="tx1"/>
              </a:solidFill>
              <a:effectLst/>
              <a:latin typeface="Times New Roman" pitchFamily="18" charset="0"/>
              <a:cs typeface="Times New Roman" pitchFamily="18" charset="0"/>
              <a:sym typeface="Symbol" pitchFamily="18" charset="2"/>
            </a:endParaRPr>
          </a:p>
          <a:p>
            <a:pPr marL="0" marR="0" lvl="0" indent="449263" algn="just" defTabSz="914400" rtl="0" eaLnBrk="0" fontAlgn="base" latinLnBrk="0" hangingPunct="0">
              <a:lnSpc>
                <a:spcPct val="100000"/>
              </a:lnSpc>
              <a:spcBef>
                <a:spcPct val="0"/>
              </a:spcBef>
              <a:spcAft>
                <a:spcPct val="0"/>
              </a:spcAft>
              <a:buClrTx/>
              <a:buSzTx/>
              <a:buFontTx/>
              <a:buNone/>
              <a:tabLst/>
            </a:pPr>
            <a:r>
              <a:rPr kumimoji="0" lang="fr-FR" sz="12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 /</a:t>
            </a:r>
            <a:r>
              <a:rPr kumimoji="0" lang="fr-FR" sz="120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/14 32 50</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6E8258A7-CA86-481B-9088-7761BD1AC277}" type="slidenum">
              <a:rPr lang="fr-FR" smtClean="0"/>
              <a:pPr/>
              <a:t>8</a:t>
            </a:fld>
            <a:endParaRPr lang="fr-FR"/>
          </a:p>
        </p:txBody>
      </p:sp>
      <p:sp>
        <p:nvSpPr>
          <p:cNvPr id="34817" name="Rectangle 1"/>
          <p:cNvSpPr>
            <a:spLocks noChangeArrowheads="1"/>
          </p:cNvSpPr>
          <p:nvPr/>
        </p:nvSpPr>
        <p:spPr bwMode="auto">
          <a:xfrm>
            <a:off x="0" y="285728"/>
            <a:ext cx="9144000" cy="624786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dirty="0">
                <a:ln>
                  <a:noFill/>
                </a:ln>
                <a:solidFill>
                  <a:srgbClr val="BD7A00"/>
                </a:solidFill>
                <a:effectLst/>
                <a:latin typeface="Times New Roman" pitchFamily="18" charset="0"/>
                <a:ea typeface="Times New Roman" pitchFamily="18" charset="0"/>
                <a:cs typeface="Times New Roman" pitchFamily="18" charset="0"/>
              </a:rPr>
              <a:t>#include &lt;</a:t>
            </a:r>
            <a:r>
              <a:rPr kumimoji="0" lang="en-GB" sz="2000" b="0" i="0" u="none" strike="noStrike" cap="none" normalizeH="0" baseline="0" dirty="0" err="1">
                <a:ln>
                  <a:noFill/>
                </a:ln>
                <a:solidFill>
                  <a:srgbClr val="BD7A00"/>
                </a:solidFill>
                <a:effectLst/>
                <a:latin typeface="Times New Roman" pitchFamily="18" charset="0"/>
                <a:ea typeface="Times New Roman" pitchFamily="18" charset="0"/>
                <a:cs typeface="Times New Roman" pitchFamily="18" charset="0"/>
              </a:rPr>
              <a:t>iostream</a:t>
            </a:r>
            <a:r>
              <a:rPr kumimoji="0" lang="en-GB" sz="2000" b="0" i="0" u="none" strike="noStrike" cap="none" normalizeH="0" baseline="0" dirty="0">
                <a:ln>
                  <a:noFill/>
                </a:ln>
                <a:solidFill>
                  <a:srgbClr val="BD7A00"/>
                </a:solidFill>
                <a:effectLst/>
                <a:latin typeface="Times New Roman" pitchFamily="18" charset="0"/>
                <a:ea typeface="Times New Roman" pitchFamily="18" charset="0"/>
                <a:cs typeface="Times New Roman" pitchFamily="18" charset="0"/>
              </a:rPr>
              <a:t>&gt;</a:t>
            </a:r>
            <a:endParaRPr kumimoji="0" lang="fr-FR" sz="20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2000" b="0" i="0" u="none" strike="noStrike" cap="none" normalizeH="0" baseline="0" dirty="0">
                <a:ln>
                  <a:noFill/>
                </a:ln>
                <a:solidFill>
                  <a:srgbClr val="BD7A00"/>
                </a:solidFill>
                <a:effectLst/>
                <a:latin typeface="Times New Roman" pitchFamily="18" charset="0"/>
                <a:ea typeface="Times New Roman" pitchFamily="18" charset="0"/>
                <a:cs typeface="Times New Roman" pitchFamily="18" charset="0"/>
              </a:rPr>
              <a:t>#include &lt;string&gt;</a:t>
            </a:r>
            <a:endParaRPr kumimoji="0" lang="fr-FR" sz="20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2000" b="1" i="0" u="none" strike="noStrike" cap="none" normalizeH="0" baseline="0" dirty="0">
                <a:ln>
                  <a:noFill/>
                </a:ln>
                <a:solidFill>
                  <a:srgbClr val="008100"/>
                </a:solidFill>
                <a:effectLst/>
                <a:latin typeface="Times New Roman" pitchFamily="18" charset="0"/>
                <a:ea typeface="Times New Roman" pitchFamily="18" charset="0"/>
                <a:cs typeface="Times New Roman" pitchFamily="18" charset="0"/>
              </a:rPr>
              <a:t>using namespace </a:t>
            </a:r>
            <a:r>
              <a:rPr kumimoji="0" lang="en-GB" sz="2000" b="0"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std;</a:t>
            </a:r>
            <a:endParaRPr kumimoji="0" lang="fr-FR" sz="20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sz="2000" b="0" i="0" u="none" strike="noStrike" cap="none" normalizeH="0" baseline="0" dirty="0" err="1">
                <a:ln>
                  <a:noFill/>
                </a:ln>
                <a:solidFill>
                  <a:srgbClr val="B10040"/>
                </a:solidFill>
                <a:effectLst/>
                <a:latin typeface="Times New Roman" pitchFamily="18" charset="0"/>
                <a:ea typeface="Times New Roman" pitchFamily="18" charset="0"/>
                <a:cs typeface="Times New Roman" pitchFamily="18" charset="0"/>
              </a:rPr>
              <a:t>int</a:t>
            </a:r>
            <a:r>
              <a:rPr kumimoji="0" lang="fr-FR" sz="2000" b="0" i="0" u="none" strike="noStrike" cap="none" normalizeH="0" baseline="0" dirty="0">
                <a:ln>
                  <a:noFill/>
                </a:ln>
                <a:solidFill>
                  <a:srgbClr val="B10040"/>
                </a:solidFill>
                <a:effectLst/>
                <a:latin typeface="Times New Roman" pitchFamily="18" charset="0"/>
                <a:ea typeface="Times New Roman" pitchFamily="18" charset="0"/>
                <a:cs typeface="Times New Roman" pitchFamily="18" charset="0"/>
              </a:rPr>
              <a:t> </a:t>
            </a:r>
            <a:r>
              <a:rPr kumimoji="0" lang="fr-FR" sz="2000" b="0"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main()</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sz="2000" b="0"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 cout </a:t>
            </a:r>
            <a:r>
              <a:rPr kumimoji="0" lang="fr-FR" sz="2000" b="0" i="0" u="none" strike="noStrike" cap="none" normalizeH="0" baseline="0" dirty="0">
                <a:ln>
                  <a:noFill/>
                </a:ln>
                <a:solidFill>
                  <a:srgbClr val="666666"/>
                </a:solidFill>
                <a:effectLst/>
                <a:latin typeface="Times New Roman" pitchFamily="18" charset="0"/>
                <a:ea typeface="Times New Roman" pitchFamily="18" charset="0"/>
                <a:cs typeface="Times New Roman" pitchFamily="18" charset="0"/>
              </a:rPr>
              <a:t>&lt;&lt; </a:t>
            </a:r>
            <a:r>
              <a:rPr kumimoji="0" lang="fr-FR" sz="2000" b="0" i="0" u="none" strike="noStrike" cap="none" normalizeH="0" baseline="0" dirty="0">
                <a:ln>
                  <a:noFill/>
                </a:ln>
                <a:solidFill>
                  <a:srgbClr val="BB2121"/>
                </a:solidFill>
                <a:effectLst/>
                <a:latin typeface="Times New Roman" pitchFamily="18" charset="0"/>
                <a:ea typeface="Times New Roman" pitchFamily="18" charset="0"/>
                <a:cs typeface="Times New Roman" pitchFamily="18" charset="0"/>
              </a:rPr>
              <a:t>"Combien vaut pi ?" </a:t>
            </a:r>
            <a:r>
              <a:rPr kumimoji="0" lang="fr-FR" sz="2000" b="0" i="0" u="none" strike="noStrike" cap="none" normalizeH="0" baseline="0" dirty="0">
                <a:ln>
                  <a:noFill/>
                </a:ln>
                <a:solidFill>
                  <a:srgbClr val="666666"/>
                </a:solidFill>
                <a:effectLst/>
                <a:latin typeface="Times New Roman" pitchFamily="18" charset="0"/>
                <a:ea typeface="Times New Roman" pitchFamily="18" charset="0"/>
                <a:cs typeface="Times New Roman" pitchFamily="18" charset="0"/>
              </a:rPr>
              <a:t>&lt;&lt; </a:t>
            </a:r>
            <a:r>
              <a:rPr kumimoji="0" lang="fr-FR" sz="2000" b="0" i="0" u="none" strike="noStrike" cap="none" normalizeH="0" baseline="0" dirty="0" err="1">
                <a:ln>
                  <a:noFill/>
                </a:ln>
                <a:solidFill>
                  <a:srgbClr val="000000"/>
                </a:solidFill>
                <a:effectLst/>
                <a:latin typeface="Times New Roman" pitchFamily="18" charset="0"/>
                <a:ea typeface="Times New Roman" pitchFamily="18" charset="0"/>
                <a:cs typeface="Times New Roman" pitchFamily="18" charset="0"/>
              </a:rPr>
              <a:t>endl</a:t>
            </a:r>
            <a:r>
              <a:rPr kumimoji="0" lang="fr-FR" sz="2000" b="0"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a:t>
            </a:r>
            <a:endParaRPr kumimoji="0" lang="fr-FR" sz="20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sz="2000" b="0" i="0" u="none" strike="noStrike" cap="none" normalizeH="0" baseline="0" dirty="0">
                <a:ln>
                  <a:noFill/>
                </a:ln>
                <a:solidFill>
                  <a:srgbClr val="B10040"/>
                </a:solidFill>
                <a:effectLst/>
                <a:latin typeface="Times New Roman" pitchFamily="18" charset="0"/>
                <a:ea typeface="Times New Roman" pitchFamily="18" charset="0"/>
                <a:cs typeface="Times New Roman" pitchFamily="18" charset="0"/>
              </a:rPr>
              <a:t>   double </a:t>
            </a:r>
            <a:r>
              <a:rPr kumimoji="0" lang="fr-FR" sz="2000" b="0" i="0" u="none" strike="noStrike" cap="none" normalizeH="0" baseline="0" dirty="0" err="1">
                <a:ln>
                  <a:noFill/>
                </a:ln>
                <a:solidFill>
                  <a:srgbClr val="000000"/>
                </a:solidFill>
                <a:effectLst/>
                <a:latin typeface="Times New Roman" pitchFamily="18" charset="0"/>
                <a:ea typeface="Times New Roman" pitchFamily="18" charset="0"/>
                <a:cs typeface="Times New Roman" pitchFamily="18" charset="0"/>
              </a:rPr>
              <a:t>piUtilisateur</a:t>
            </a:r>
            <a:r>
              <a:rPr kumimoji="0" lang="fr-FR" sz="2000" b="0"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a:t>
            </a:r>
            <a:r>
              <a:rPr kumimoji="0" lang="fr-FR" sz="2000" b="0" i="0" u="none" strike="noStrike" cap="none" normalizeH="0" baseline="0" dirty="0">
                <a:ln>
                  <a:noFill/>
                </a:ln>
                <a:solidFill>
                  <a:srgbClr val="666666"/>
                </a:solidFill>
                <a:effectLst/>
                <a:latin typeface="Times New Roman" pitchFamily="18" charset="0"/>
                <a:ea typeface="Times New Roman" pitchFamily="18" charset="0"/>
                <a:cs typeface="Times New Roman" pitchFamily="18" charset="0"/>
              </a:rPr>
              <a:t>-1.</a:t>
            </a:r>
            <a:r>
              <a:rPr kumimoji="0" lang="fr-FR" sz="2000" b="0"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 </a:t>
            </a:r>
            <a:r>
              <a:rPr kumimoji="0" lang="fr-FR" sz="2000" b="0" i="1" u="none" strike="noStrike" cap="none" normalizeH="0" baseline="0" dirty="0">
                <a:ln>
                  <a:noFill/>
                </a:ln>
                <a:solidFill>
                  <a:srgbClr val="408181"/>
                </a:solidFill>
                <a:effectLst/>
                <a:latin typeface="Times New Roman" pitchFamily="18" charset="0"/>
                <a:ea typeface="Times New Roman" pitchFamily="18" charset="0"/>
                <a:cs typeface="Times New Roman" pitchFamily="18" charset="0"/>
              </a:rPr>
              <a:t>//On crée une case mémoire pour stocker un nombre réel</a:t>
            </a:r>
            <a:endParaRPr kumimoji="0" lang="fr-FR" sz="20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sz="2000" b="0"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   </a:t>
            </a:r>
            <a:r>
              <a:rPr kumimoji="0" lang="fr-FR" sz="2000" b="0" i="0" u="none" strike="noStrike" cap="none" normalizeH="0" baseline="0" dirty="0" err="1">
                <a:ln>
                  <a:noFill/>
                </a:ln>
                <a:solidFill>
                  <a:srgbClr val="000000"/>
                </a:solidFill>
                <a:effectLst/>
                <a:latin typeface="Times New Roman" pitchFamily="18" charset="0"/>
                <a:ea typeface="Times New Roman" pitchFamily="18" charset="0"/>
                <a:cs typeface="Times New Roman" pitchFamily="18" charset="0"/>
              </a:rPr>
              <a:t>cin</a:t>
            </a:r>
            <a:r>
              <a:rPr kumimoji="0" lang="fr-FR" sz="2000" b="0"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 </a:t>
            </a:r>
            <a:r>
              <a:rPr kumimoji="0" lang="fr-FR" sz="2000" b="0" i="0" u="none" strike="noStrike" cap="none" normalizeH="0" baseline="0" dirty="0">
                <a:ln>
                  <a:noFill/>
                </a:ln>
                <a:solidFill>
                  <a:srgbClr val="666666"/>
                </a:solidFill>
                <a:effectLst/>
                <a:latin typeface="Times New Roman" pitchFamily="18" charset="0"/>
                <a:ea typeface="Times New Roman" pitchFamily="18" charset="0"/>
                <a:cs typeface="Times New Roman" pitchFamily="18" charset="0"/>
              </a:rPr>
              <a:t>&gt;&gt; </a:t>
            </a:r>
            <a:r>
              <a:rPr kumimoji="0" lang="fr-FR" sz="2000" b="0" i="0" u="none" strike="noStrike" cap="none" normalizeH="0" baseline="0" dirty="0" err="1">
                <a:ln>
                  <a:noFill/>
                </a:ln>
                <a:solidFill>
                  <a:srgbClr val="000000"/>
                </a:solidFill>
                <a:effectLst/>
                <a:latin typeface="Times New Roman" pitchFamily="18" charset="0"/>
                <a:ea typeface="Times New Roman" pitchFamily="18" charset="0"/>
                <a:cs typeface="Times New Roman" pitchFamily="18" charset="0"/>
              </a:rPr>
              <a:t>piUtilisateur</a:t>
            </a:r>
            <a:r>
              <a:rPr kumimoji="0" lang="fr-FR" sz="2000" b="0"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 </a:t>
            </a:r>
            <a:r>
              <a:rPr kumimoji="0" lang="fr-FR" sz="2000" b="0" i="1" u="none" strike="noStrike" cap="none" normalizeH="0" baseline="0" dirty="0">
                <a:ln>
                  <a:noFill/>
                </a:ln>
                <a:solidFill>
                  <a:srgbClr val="408181"/>
                </a:solidFill>
                <a:effectLst/>
                <a:latin typeface="Times New Roman" pitchFamily="18" charset="0"/>
                <a:ea typeface="Times New Roman" pitchFamily="18" charset="0"/>
                <a:cs typeface="Times New Roman" pitchFamily="18" charset="0"/>
              </a:rPr>
              <a:t>//Et on remplit cette case avec ce qu'écrit l'utilisateur</a:t>
            </a:r>
            <a:endParaRPr kumimoji="0" lang="fr-FR" sz="20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sz="2000" b="0" i="0" u="none" strike="noStrike" cap="none" normalizeH="0" baseline="0" dirty="0">
                <a:ln>
                  <a:noFill/>
                </a:ln>
                <a:solidFill>
                  <a:srgbClr val="898900"/>
                </a:solidFill>
                <a:effectLst/>
                <a:latin typeface="Times New Roman" pitchFamily="18" charset="0"/>
                <a:ea typeface="Times New Roman" pitchFamily="18" charset="0"/>
                <a:cs typeface="Times New Roman" pitchFamily="18" charset="0"/>
              </a:rPr>
              <a:t>   </a:t>
            </a:r>
            <a:r>
              <a:rPr kumimoji="0" lang="fr-FR" sz="2000" b="0" i="0" u="none" strike="noStrike" cap="none" normalizeH="0" baseline="0" dirty="0" err="1">
                <a:ln>
                  <a:noFill/>
                </a:ln>
                <a:solidFill>
                  <a:srgbClr val="898900"/>
                </a:solidFill>
                <a:effectLst/>
                <a:latin typeface="Times New Roman" pitchFamily="18" charset="0"/>
                <a:ea typeface="Times New Roman" pitchFamily="18" charset="0"/>
                <a:cs typeface="Times New Roman" pitchFamily="18" charset="0"/>
              </a:rPr>
              <a:t>cin.ignore</a:t>
            </a:r>
            <a:r>
              <a:rPr kumimoji="0" lang="fr-FR" sz="2000" b="0" i="0" u="none" strike="noStrike" cap="none" normalizeH="0" baseline="0" dirty="0">
                <a:ln>
                  <a:noFill/>
                </a:ln>
                <a:solidFill>
                  <a:srgbClr val="898900"/>
                </a:solidFill>
                <a:effectLst/>
                <a:latin typeface="Times New Roman" pitchFamily="18" charset="0"/>
                <a:ea typeface="Times New Roman" pitchFamily="18" charset="0"/>
                <a:cs typeface="Times New Roman" pitchFamily="18" charset="0"/>
              </a:rPr>
              <a:t>();</a:t>
            </a:r>
            <a:endParaRPr kumimoji="0" lang="fr-FR" sz="20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sz="2000" b="0"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   cout </a:t>
            </a:r>
            <a:r>
              <a:rPr kumimoji="0" lang="fr-FR" sz="2000" b="0" i="0" u="none" strike="noStrike" cap="none" normalizeH="0" baseline="0" dirty="0">
                <a:ln>
                  <a:noFill/>
                </a:ln>
                <a:solidFill>
                  <a:srgbClr val="666666"/>
                </a:solidFill>
                <a:effectLst/>
                <a:latin typeface="Times New Roman" pitchFamily="18" charset="0"/>
                <a:ea typeface="Times New Roman" pitchFamily="18" charset="0"/>
                <a:cs typeface="Times New Roman" pitchFamily="18" charset="0"/>
              </a:rPr>
              <a:t>&lt;&lt; </a:t>
            </a:r>
            <a:r>
              <a:rPr kumimoji="0" lang="fr-FR" sz="2000" b="0" i="0" u="none" strike="noStrike" cap="none" normalizeH="0" baseline="0" dirty="0">
                <a:ln>
                  <a:noFill/>
                </a:ln>
                <a:solidFill>
                  <a:srgbClr val="BB2121"/>
                </a:solidFill>
                <a:effectLst/>
                <a:latin typeface="Times New Roman" pitchFamily="18" charset="0"/>
                <a:ea typeface="Times New Roman" pitchFamily="18" charset="0"/>
                <a:cs typeface="Times New Roman" pitchFamily="18" charset="0"/>
              </a:rPr>
              <a:t>"Quel est votre nom ?" </a:t>
            </a:r>
            <a:r>
              <a:rPr kumimoji="0" lang="fr-FR" sz="2000" b="0" i="0" u="none" strike="noStrike" cap="none" normalizeH="0" baseline="0" dirty="0">
                <a:ln>
                  <a:noFill/>
                </a:ln>
                <a:solidFill>
                  <a:srgbClr val="666666"/>
                </a:solidFill>
                <a:effectLst/>
                <a:latin typeface="Times New Roman" pitchFamily="18" charset="0"/>
                <a:ea typeface="Times New Roman" pitchFamily="18" charset="0"/>
                <a:cs typeface="Times New Roman" pitchFamily="18" charset="0"/>
              </a:rPr>
              <a:t>&lt;&lt; </a:t>
            </a:r>
            <a:r>
              <a:rPr kumimoji="0" lang="fr-FR" sz="2000" b="0" i="0" u="none" strike="noStrike" cap="none" normalizeH="0" baseline="0" dirty="0" err="1">
                <a:ln>
                  <a:noFill/>
                </a:ln>
                <a:solidFill>
                  <a:srgbClr val="000000"/>
                </a:solidFill>
                <a:effectLst/>
                <a:latin typeface="Times New Roman" pitchFamily="18" charset="0"/>
                <a:ea typeface="Times New Roman" pitchFamily="18" charset="0"/>
                <a:cs typeface="Times New Roman" pitchFamily="18" charset="0"/>
              </a:rPr>
              <a:t>endl</a:t>
            </a:r>
            <a:r>
              <a:rPr kumimoji="0" lang="fr-FR" sz="2000" b="0"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a:t>
            </a:r>
            <a:endParaRPr kumimoji="0" lang="fr-FR" sz="20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sz="2000" b="0"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   string </a:t>
            </a:r>
            <a:r>
              <a:rPr kumimoji="0" lang="fr-FR" sz="2000" b="0" i="0" u="none" strike="noStrike" cap="none" normalizeH="0" baseline="0" dirty="0" err="1">
                <a:ln>
                  <a:noFill/>
                </a:ln>
                <a:solidFill>
                  <a:srgbClr val="000000"/>
                </a:solidFill>
                <a:effectLst/>
                <a:latin typeface="Times New Roman" pitchFamily="18" charset="0"/>
                <a:ea typeface="Times New Roman" pitchFamily="18" charset="0"/>
                <a:cs typeface="Times New Roman" pitchFamily="18" charset="0"/>
              </a:rPr>
              <a:t>nomUtilisateur</a:t>
            </a:r>
            <a:r>
              <a:rPr kumimoji="0" lang="fr-FR" sz="2000" b="0"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a:t>
            </a:r>
            <a:r>
              <a:rPr kumimoji="0" lang="fr-FR" sz="2000" b="0" i="0" u="none" strike="noStrike" cap="none" normalizeH="0" baseline="0" dirty="0">
                <a:ln>
                  <a:noFill/>
                </a:ln>
                <a:solidFill>
                  <a:srgbClr val="BB2121"/>
                </a:solidFill>
                <a:effectLst/>
                <a:latin typeface="Times New Roman" pitchFamily="18" charset="0"/>
                <a:ea typeface="Times New Roman" pitchFamily="18" charset="0"/>
                <a:cs typeface="Times New Roman" pitchFamily="18" charset="0"/>
              </a:rPr>
              <a:t>"Sans nom"</a:t>
            </a:r>
            <a:r>
              <a:rPr kumimoji="0" lang="fr-FR" sz="2000" b="0"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 </a:t>
            </a:r>
            <a:r>
              <a:rPr kumimoji="0" lang="fr-FR" sz="2000" b="0" i="1" u="none" strike="noStrike" cap="none" normalizeH="0" baseline="0" dirty="0">
                <a:ln>
                  <a:noFill/>
                </a:ln>
                <a:solidFill>
                  <a:srgbClr val="408181"/>
                </a:solidFill>
                <a:effectLst/>
                <a:latin typeface="Times New Roman" pitchFamily="18" charset="0"/>
                <a:ea typeface="Times New Roman" pitchFamily="18" charset="0"/>
                <a:cs typeface="Times New Roman" pitchFamily="18" charset="0"/>
              </a:rPr>
              <a:t>//On crée une case mémoire pour contenir une chaine de caractères</a:t>
            </a:r>
            <a:endParaRPr kumimoji="0" lang="fr-FR" sz="20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sz="2000" b="0"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   </a:t>
            </a:r>
            <a:r>
              <a:rPr kumimoji="0" lang="fr-FR" sz="2000" b="0" i="0" u="none" strike="noStrike" cap="none" normalizeH="0" baseline="0" dirty="0" err="1">
                <a:ln>
                  <a:noFill/>
                </a:ln>
                <a:solidFill>
                  <a:srgbClr val="000000"/>
                </a:solidFill>
                <a:effectLst/>
                <a:latin typeface="Times New Roman" pitchFamily="18" charset="0"/>
                <a:ea typeface="Times New Roman" pitchFamily="18" charset="0"/>
                <a:cs typeface="Times New Roman" pitchFamily="18" charset="0"/>
              </a:rPr>
              <a:t>getline</a:t>
            </a:r>
            <a:r>
              <a:rPr kumimoji="0" lang="fr-FR" sz="2000" b="0"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a:t>
            </a:r>
            <a:r>
              <a:rPr kumimoji="0" lang="fr-FR" sz="2000" b="0" i="0" u="none" strike="noStrike" cap="none" normalizeH="0" baseline="0" dirty="0" err="1">
                <a:ln>
                  <a:noFill/>
                </a:ln>
                <a:solidFill>
                  <a:srgbClr val="000000"/>
                </a:solidFill>
                <a:effectLst/>
                <a:latin typeface="Times New Roman" pitchFamily="18" charset="0"/>
                <a:ea typeface="Times New Roman" pitchFamily="18" charset="0"/>
                <a:cs typeface="Times New Roman" pitchFamily="18" charset="0"/>
              </a:rPr>
              <a:t>cin</a:t>
            </a:r>
            <a:r>
              <a:rPr kumimoji="0" lang="fr-FR" sz="2000" b="0"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 </a:t>
            </a:r>
            <a:r>
              <a:rPr kumimoji="0" lang="fr-FR" sz="2000" b="0" i="0" u="none" strike="noStrike" cap="none" normalizeH="0" baseline="0" dirty="0" err="1">
                <a:ln>
                  <a:noFill/>
                </a:ln>
                <a:solidFill>
                  <a:srgbClr val="000000"/>
                </a:solidFill>
                <a:effectLst/>
                <a:latin typeface="Times New Roman" pitchFamily="18" charset="0"/>
                <a:ea typeface="Times New Roman" pitchFamily="18" charset="0"/>
                <a:cs typeface="Times New Roman" pitchFamily="18" charset="0"/>
              </a:rPr>
              <a:t>nomUtilisateur</a:t>
            </a:r>
            <a:r>
              <a:rPr kumimoji="0" lang="fr-FR" sz="2000" b="0"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 </a:t>
            </a:r>
            <a:r>
              <a:rPr kumimoji="0" lang="fr-FR" sz="2000" b="0" i="1" u="none" strike="noStrike" cap="none" normalizeH="0" baseline="0" dirty="0">
                <a:ln>
                  <a:noFill/>
                </a:ln>
                <a:solidFill>
                  <a:srgbClr val="408181"/>
                </a:solidFill>
                <a:effectLst/>
                <a:latin typeface="Times New Roman" pitchFamily="18" charset="0"/>
                <a:ea typeface="Times New Roman" pitchFamily="18" charset="0"/>
                <a:cs typeface="Times New Roman" pitchFamily="18" charset="0"/>
              </a:rPr>
              <a:t>//On remplit cette case avec toute la ligne que l'utilisateur a écrit</a:t>
            </a:r>
            <a:endParaRPr kumimoji="0" lang="fr-FR" sz="20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sz="2000" b="0"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   cout </a:t>
            </a:r>
            <a:r>
              <a:rPr kumimoji="0" lang="fr-FR" sz="2000" b="0" i="0" u="none" strike="noStrike" cap="none" normalizeH="0" baseline="0" dirty="0">
                <a:ln>
                  <a:noFill/>
                </a:ln>
                <a:solidFill>
                  <a:srgbClr val="666666"/>
                </a:solidFill>
                <a:effectLst/>
                <a:latin typeface="Times New Roman" pitchFamily="18" charset="0"/>
                <a:ea typeface="Times New Roman" pitchFamily="18" charset="0"/>
                <a:cs typeface="Times New Roman" pitchFamily="18" charset="0"/>
              </a:rPr>
              <a:t>&lt;&lt;</a:t>
            </a:r>
            <a:r>
              <a:rPr kumimoji="0" lang="fr-FR" sz="2000" b="0" i="0" u="none" strike="noStrike" cap="none" normalizeH="0" baseline="0" dirty="0">
                <a:ln>
                  <a:noFill/>
                </a:ln>
                <a:solidFill>
                  <a:srgbClr val="BB2121"/>
                </a:solidFill>
                <a:effectLst/>
                <a:latin typeface="Times New Roman" pitchFamily="18" charset="0"/>
                <a:ea typeface="Times New Roman" pitchFamily="18" charset="0"/>
                <a:cs typeface="Times New Roman" pitchFamily="18" charset="0"/>
              </a:rPr>
              <a:t>"Vous vous appelez "</a:t>
            </a:r>
            <a:r>
              <a:rPr kumimoji="0" lang="fr-FR" sz="2000" b="0" i="0" u="none" strike="noStrike" cap="none" normalizeH="0" baseline="0" dirty="0">
                <a:ln>
                  <a:noFill/>
                </a:ln>
                <a:solidFill>
                  <a:srgbClr val="666666"/>
                </a:solidFill>
                <a:effectLst/>
                <a:latin typeface="Times New Roman" pitchFamily="18" charset="0"/>
                <a:ea typeface="Times New Roman" pitchFamily="18" charset="0"/>
                <a:cs typeface="Times New Roman" pitchFamily="18" charset="0"/>
              </a:rPr>
              <a:t>&lt;&lt;</a:t>
            </a:r>
            <a:r>
              <a:rPr kumimoji="0" lang="fr-FR" sz="2000" b="0" i="0" u="none" strike="noStrike" cap="none" normalizeH="0" baseline="0" dirty="0" err="1">
                <a:ln>
                  <a:noFill/>
                </a:ln>
                <a:solidFill>
                  <a:srgbClr val="000000"/>
                </a:solidFill>
                <a:effectLst/>
                <a:latin typeface="Times New Roman" pitchFamily="18" charset="0"/>
                <a:ea typeface="Times New Roman" pitchFamily="18" charset="0"/>
                <a:cs typeface="Times New Roman" pitchFamily="18" charset="0"/>
              </a:rPr>
              <a:t>nomUtilisateur</a:t>
            </a:r>
            <a:r>
              <a:rPr kumimoji="0" lang="fr-FR" sz="2000" b="0" i="0" u="none" strike="noStrike" cap="none" normalizeH="0" baseline="0" dirty="0">
                <a:ln>
                  <a:noFill/>
                </a:ln>
                <a:solidFill>
                  <a:srgbClr val="666666"/>
                </a:solidFill>
                <a:effectLst/>
                <a:latin typeface="Times New Roman" pitchFamily="18" charset="0"/>
                <a:ea typeface="Times New Roman" pitchFamily="18" charset="0"/>
                <a:cs typeface="Times New Roman" pitchFamily="18" charset="0"/>
              </a:rPr>
              <a:t>&lt;&lt;</a:t>
            </a:r>
            <a:r>
              <a:rPr kumimoji="0" lang="fr-FR" sz="2000" b="0" i="0" u="none" strike="noStrike" cap="none" normalizeH="0" baseline="0" dirty="0">
                <a:ln>
                  <a:noFill/>
                </a:ln>
                <a:solidFill>
                  <a:srgbClr val="BB2121"/>
                </a:solidFill>
                <a:effectLst/>
                <a:latin typeface="Times New Roman" pitchFamily="18" charset="0"/>
                <a:ea typeface="Times New Roman" pitchFamily="18" charset="0"/>
                <a:cs typeface="Times New Roman" pitchFamily="18" charset="0"/>
              </a:rPr>
              <a:t>" et vous pensez que pi vaut " </a:t>
            </a:r>
            <a:r>
              <a:rPr kumimoji="0" lang="fr-FR" sz="2000" b="0" i="0" u="none" strike="noStrike" cap="none" normalizeH="0" baseline="0" dirty="0">
                <a:ln>
                  <a:noFill/>
                </a:ln>
                <a:solidFill>
                  <a:srgbClr val="666666"/>
                </a:solidFill>
                <a:effectLst/>
                <a:latin typeface="Times New Roman" pitchFamily="18" charset="0"/>
                <a:ea typeface="Times New Roman" pitchFamily="18" charset="0"/>
                <a:cs typeface="Times New Roman" pitchFamily="18" charset="0"/>
              </a:rPr>
              <a:t>&lt;&lt;</a:t>
            </a:r>
            <a:r>
              <a:rPr kumimoji="0" lang="fr-FR" sz="2000" b="0" i="0" u="none" strike="noStrike" cap="none" normalizeH="0" baseline="0" dirty="0" err="1">
                <a:ln>
                  <a:noFill/>
                </a:ln>
                <a:solidFill>
                  <a:srgbClr val="000000"/>
                </a:solidFill>
                <a:effectLst/>
                <a:latin typeface="Times New Roman" pitchFamily="18" charset="0"/>
                <a:ea typeface="Times New Roman" pitchFamily="18" charset="0"/>
                <a:cs typeface="Times New Roman" pitchFamily="18" charset="0"/>
              </a:rPr>
              <a:t>piUtilisateur</a:t>
            </a:r>
            <a:r>
              <a:rPr kumimoji="0" lang="fr-FR" sz="2000" b="0" i="0" u="none" strike="noStrike" cap="none" normalizeH="0" baseline="0" dirty="0">
                <a:ln>
                  <a:noFill/>
                </a:ln>
                <a:solidFill>
                  <a:srgbClr val="666666"/>
                </a:solidFill>
                <a:effectLst/>
                <a:latin typeface="Times New Roman" pitchFamily="18" charset="0"/>
                <a:ea typeface="Times New Roman" pitchFamily="18" charset="0"/>
                <a:cs typeface="Times New Roman" pitchFamily="18" charset="0"/>
              </a:rPr>
              <a:t>&lt;&lt; </a:t>
            </a:r>
            <a:r>
              <a:rPr kumimoji="0" lang="fr-FR" sz="2000" b="0" i="0" u="none" strike="noStrike" cap="none" normalizeH="0" baseline="0" dirty="0">
                <a:ln>
                  <a:noFill/>
                </a:ln>
                <a:solidFill>
                  <a:srgbClr val="BB2121"/>
                </a:solidFill>
                <a:effectLst/>
                <a:latin typeface="Times New Roman" pitchFamily="18" charset="0"/>
                <a:ea typeface="Times New Roman" pitchFamily="18" charset="0"/>
                <a:cs typeface="Times New Roman" pitchFamily="18" charset="0"/>
              </a:rPr>
              <a:t>"." </a:t>
            </a:r>
            <a:r>
              <a:rPr kumimoji="0" lang="fr-FR" sz="2000" b="0" i="0" u="none" strike="noStrike" cap="none" normalizeH="0" baseline="0" dirty="0">
                <a:ln>
                  <a:noFill/>
                </a:ln>
                <a:solidFill>
                  <a:srgbClr val="666666"/>
                </a:solidFill>
                <a:effectLst/>
                <a:latin typeface="Times New Roman" pitchFamily="18" charset="0"/>
                <a:ea typeface="Times New Roman" pitchFamily="18" charset="0"/>
                <a:cs typeface="Times New Roman" pitchFamily="18" charset="0"/>
              </a:rPr>
              <a:t>&lt;&lt;</a:t>
            </a:r>
            <a:r>
              <a:rPr kumimoji="0" lang="fr-FR" sz="2000" b="0" i="0" u="none" strike="noStrike" cap="none" normalizeH="0" baseline="0" dirty="0" err="1">
                <a:ln>
                  <a:noFill/>
                </a:ln>
                <a:solidFill>
                  <a:srgbClr val="000000"/>
                </a:solidFill>
                <a:effectLst/>
                <a:latin typeface="Times New Roman" pitchFamily="18" charset="0"/>
                <a:ea typeface="Times New Roman" pitchFamily="18" charset="0"/>
                <a:cs typeface="Times New Roman" pitchFamily="18" charset="0"/>
              </a:rPr>
              <a:t>endl</a:t>
            </a:r>
            <a:r>
              <a:rPr kumimoji="0" lang="fr-FR" sz="2000" b="0"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a:t>
            </a:r>
            <a:endParaRPr kumimoji="0" lang="fr-FR" sz="20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sz="2000" b="1" i="0" u="none" strike="noStrike" cap="none" normalizeH="0" baseline="0" dirty="0">
                <a:ln>
                  <a:noFill/>
                </a:ln>
                <a:solidFill>
                  <a:srgbClr val="008100"/>
                </a:solidFill>
                <a:effectLst/>
                <a:latin typeface="Times New Roman" pitchFamily="18" charset="0"/>
                <a:ea typeface="Times New Roman" pitchFamily="18" charset="0"/>
                <a:cs typeface="Times New Roman" pitchFamily="18" charset="0"/>
              </a:rPr>
              <a:t>   return </a:t>
            </a:r>
            <a:r>
              <a:rPr kumimoji="0" lang="fr-FR" sz="2000" b="0" i="0" u="none" strike="noStrike" cap="none" normalizeH="0" baseline="0" dirty="0">
                <a:ln>
                  <a:noFill/>
                </a:ln>
                <a:solidFill>
                  <a:srgbClr val="666666"/>
                </a:solidFill>
                <a:effectLst/>
                <a:latin typeface="Times New Roman" pitchFamily="18" charset="0"/>
                <a:ea typeface="Times New Roman" pitchFamily="18" charset="0"/>
                <a:cs typeface="Times New Roman" pitchFamily="18" charset="0"/>
              </a:rPr>
              <a:t>0</a:t>
            </a:r>
            <a:r>
              <a:rPr kumimoji="0" lang="fr-FR" sz="2000" b="0"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a:t>
            </a:r>
            <a:endParaRPr kumimoji="0" lang="fr-FR" sz="20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sz="2000" b="0"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sz="20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sz="2000" b="0" i="0" u="none" strike="noStrike" cap="none" normalizeH="0" baseline="0" dirty="0" err="1">
                <a:ln>
                  <a:noFill/>
                </a:ln>
                <a:solidFill>
                  <a:srgbClr val="000000"/>
                </a:solidFill>
                <a:effectLst/>
                <a:latin typeface="Times New Roman" pitchFamily="18" charset="0"/>
                <a:ea typeface="Times New Roman" pitchFamily="18" charset="0"/>
                <a:cs typeface="Times New Roman" pitchFamily="18" charset="0"/>
              </a:rPr>
              <a:t>Régle</a:t>
            </a:r>
            <a:r>
              <a:rPr kumimoji="0" lang="fr-FR" sz="2000" b="0"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 : quand on mélange l'utilisation des chevrons et de </a:t>
            </a:r>
            <a:r>
              <a:rPr kumimoji="0" lang="fr-FR" sz="2000" b="0" i="0" u="none" strike="noStrike" cap="none" normalizeH="0" baseline="0" dirty="0" err="1">
                <a:ln>
                  <a:noFill/>
                </a:ln>
                <a:solidFill>
                  <a:srgbClr val="000000"/>
                </a:solidFill>
                <a:effectLst/>
                <a:latin typeface="Times New Roman" pitchFamily="18" charset="0"/>
                <a:ea typeface="Times New Roman" pitchFamily="18" charset="0"/>
                <a:cs typeface="Times New Roman" pitchFamily="18" charset="0"/>
              </a:rPr>
              <a:t>getline</a:t>
            </a:r>
            <a:r>
              <a:rPr kumimoji="0" lang="fr-FR" sz="2000" b="0"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 il faut toujours placer l'instruction </a:t>
            </a:r>
            <a:r>
              <a:rPr kumimoji="0" lang="fr-FR" sz="2000" b="0" i="0" u="none" strike="noStrike" cap="none" normalizeH="0" baseline="0" dirty="0" err="1">
                <a:ln>
                  <a:noFill/>
                </a:ln>
                <a:solidFill>
                  <a:srgbClr val="000000"/>
                </a:solidFill>
                <a:effectLst/>
                <a:latin typeface="Times New Roman" pitchFamily="18" charset="0"/>
                <a:ea typeface="Times New Roman" pitchFamily="18" charset="0"/>
                <a:cs typeface="Times New Roman" pitchFamily="18" charset="0"/>
              </a:rPr>
              <a:t>cin.ignore</a:t>
            </a:r>
            <a:r>
              <a:rPr kumimoji="0" lang="fr-FR" sz="2000" b="0"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 après la ligne </a:t>
            </a:r>
            <a:r>
              <a:rPr kumimoji="0" lang="fr-FR" sz="2000" b="0" i="0" u="none" strike="noStrike" cap="none" normalizeH="0" baseline="0" dirty="0" err="1">
                <a:ln>
                  <a:noFill/>
                </a:ln>
                <a:solidFill>
                  <a:srgbClr val="000000"/>
                </a:solidFill>
                <a:effectLst/>
                <a:latin typeface="Times New Roman" pitchFamily="18" charset="0"/>
                <a:ea typeface="Times New Roman" pitchFamily="18" charset="0"/>
                <a:cs typeface="Times New Roman" pitchFamily="18" charset="0"/>
              </a:rPr>
              <a:t>cin</a:t>
            </a:r>
            <a:r>
              <a:rPr kumimoji="0" lang="fr-FR" sz="2000" b="0" i="0" u="none" strike="noStrike" cap="none" normalizeH="0" baseline="0" dirty="0">
                <a:ln>
                  <a:noFill/>
                </a:ln>
                <a:solidFill>
                  <a:srgbClr val="666666"/>
                </a:solidFill>
                <a:effectLst/>
                <a:latin typeface="Times New Roman" pitchFamily="18" charset="0"/>
                <a:ea typeface="Times New Roman" pitchFamily="18" charset="0"/>
                <a:cs typeface="Times New Roman" pitchFamily="18" charset="0"/>
              </a:rPr>
              <a:t>&gt;&gt;v</a:t>
            </a:r>
            <a:r>
              <a:rPr kumimoji="0" lang="fr-FR" sz="2000" b="0"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aleur.</a:t>
            </a:r>
            <a:endParaRPr kumimoji="0" lang="fr-FR" sz="2000" b="0" i="0" u="none" strike="noStrike" cap="none" normalizeH="0" baseline="0" dirty="0">
              <a:ln>
                <a:noFill/>
              </a:ln>
              <a:solidFill>
                <a:schemeClr val="tx1"/>
              </a:solidFill>
              <a:effectLst/>
              <a:latin typeface="Times New Roman" pitchFamily="18" charset="0"/>
              <a:cs typeface="Times New Roman" pitchFamily="18" charset="0"/>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6E8258A7-CA86-481B-9088-7761BD1AC277}" type="slidenum">
              <a:rPr lang="fr-FR" smtClean="0"/>
              <a:pPr/>
              <a:t>80</a:t>
            </a:fld>
            <a:endParaRPr lang="fr-FR"/>
          </a:p>
        </p:txBody>
      </p:sp>
      <p:sp>
        <p:nvSpPr>
          <p:cNvPr id="83969" name="Rectangle 1"/>
          <p:cNvSpPr>
            <a:spLocks noChangeArrowheads="1"/>
          </p:cNvSpPr>
          <p:nvPr/>
        </p:nvSpPr>
        <p:spPr bwMode="auto">
          <a:xfrm>
            <a:off x="0" y="82705"/>
            <a:ext cx="9144000" cy="674030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VIII. </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SURCHARGE  D’OPERATEURS</a:t>
            </a: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La surcharge de fonctions consiste à attribuer le même nom à des fonctions différentes. </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C++ permet de surcharger des opérateurs existants, en leur donnant une nouvelle signification.</a:t>
            </a: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8.1. Mécanisme de surcharge d’opérateurs</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Pour surcharger un opérateur existant </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op</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on définit une fonction nommée </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operator</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op.</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 typeface="Arial" pitchFamily="34" charset="0"/>
              <a:buChar char="•"/>
              <a:tabLst/>
            </a:pP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Surcharge d’un opérateur avec une </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fonction amie</a:t>
            </a:r>
            <a:endParaRPr kumimoji="0" lang="fr-FR" b="0" i="0" u="none" strike="noStrike" cap="none" normalizeH="0" dirty="0">
              <a:ln>
                <a:noFill/>
              </a:ln>
              <a:solidFill>
                <a:schemeClr val="tx1"/>
              </a:solidFill>
              <a:effectLst/>
              <a:latin typeface="Times New Roman" pitchFamily="18" charset="0"/>
              <a:ea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lang="fr-FR" dirty="0">
                <a:latin typeface="Times New Roman" pitchFamily="18" charset="0"/>
                <a:ea typeface="Times New Roman" pitchFamily="18" charset="0"/>
                <a:cs typeface="Times New Roman" pitchFamily="18" charset="0"/>
              </a:rPr>
              <a:t>s</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i </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op</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est un opérateur binaire, la notation </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 op b </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est équivalent à </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operator</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op(a, b)</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Exemple: </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surcharge</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de l’opérateur </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pour des objets de type </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point</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avec une </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fonction amie</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t>
            </a:r>
          </a:p>
          <a:p>
            <a:pPr hangingPunct="0"/>
            <a:r>
              <a:rPr lang="en-GB" b="1" dirty="0">
                <a:latin typeface="Times New Roman" pitchFamily="18" charset="0"/>
                <a:cs typeface="Times New Roman" pitchFamily="18" charset="0"/>
              </a:rPr>
              <a:t>#include&lt;</a:t>
            </a:r>
            <a:r>
              <a:rPr lang="en-GB" b="1" dirty="0" err="1">
                <a:latin typeface="Times New Roman" pitchFamily="18" charset="0"/>
                <a:cs typeface="Times New Roman" pitchFamily="18" charset="0"/>
              </a:rPr>
              <a:t>iostream</a:t>
            </a:r>
            <a:r>
              <a:rPr lang="en-GB" b="1" dirty="0">
                <a:latin typeface="Times New Roman" pitchFamily="18" charset="0"/>
                <a:cs typeface="Times New Roman" pitchFamily="18" charset="0"/>
              </a:rPr>
              <a:t>&gt;</a:t>
            </a:r>
          </a:p>
          <a:p>
            <a:pPr hangingPunct="0"/>
            <a:r>
              <a:rPr lang="en-GB" b="1" dirty="0">
                <a:latin typeface="Times New Roman" pitchFamily="18" charset="0"/>
                <a:cs typeface="Times New Roman" pitchFamily="18" charset="0"/>
              </a:rPr>
              <a:t>using namespace std;</a:t>
            </a:r>
            <a:endParaRPr lang="fr-FR" b="1" dirty="0">
              <a:latin typeface="Times New Roman" pitchFamily="18" charset="0"/>
              <a:cs typeface="Times New Roman" pitchFamily="18" charset="0"/>
            </a:endParaRPr>
          </a:p>
          <a:p>
            <a:pPr hangingPunct="0"/>
            <a:r>
              <a:rPr lang="en-GB" b="1" dirty="0">
                <a:latin typeface="Times New Roman" pitchFamily="18" charset="0"/>
                <a:cs typeface="Times New Roman" pitchFamily="18" charset="0"/>
              </a:rPr>
              <a:t>class point {   </a:t>
            </a:r>
            <a:r>
              <a:rPr lang="fr-FR" b="1" dirty="0" err="1">
                <a:latin typeface="Times New Roman" pitchFamily="18" charset="0"/>
                <a:cs typeface="Times New Roman" pitchFamily="18" charset="0"/>
              </a:rPr>
              <a:t>int</a:t>
            </a:r>
            <a:r>
              <a:rPr lang="fr-FR" b="1" dirty="0">
                <a:latin typeface="Times New Roman" pitchFamily="18" charset="0"/>
                <a:cs typeface="Times New Roman" pitchFamily="18" charset="0"/>
              </a:rPr>
              <a:t> x, y;</a:t>
            </a:r>
          </a:p>
          <a:p>
            <a:pPr hangingPunct="0"/>
            <a:r>
              <a:rPr lang="fr-FR" b="1" dirty="0">
                <a:latin typeface="Times New Roman" pitchFamily="18" charset="0"/>
                <a:cs typeface="Times New Roman" pitchFamily="18" charset="0"/>
              </a:rPr>
              <a:t>    public : point(</a:t>
            </a:r>
            <a:r>
              <a:rPr lang="fr-FR" b="1" dirty="0" err="1">
                <a:latin typeface="Times New Roman" pitchFamily="18" charset="0"/>
                <a:cs typeface="Times New Roman" pitchFamily="18" charset="0"/>
              </a:rPr>
              <a:t>int</a:t>
            </a:r>
            <a:r>
              <a:rPr lang="fr-FR" b="1" dirty="0">
                <a:latin typeface="Times New Roman" pitchFamily="18" charset="0"/>
                <a:cs typeface="Times New Roman" pitchFamily="18" charset="0"/>
              </a:rPr>
              <a:t> abs = 0, </a:t>
            </a:r>
            <a:r>
              <a:rPr lang="fr-FR" b="1" dirty="0" err="1">
                <a:latin typeface="Times New Roman" pitchFamily="18" charset="0"/>
                <a:cs typeface="Times New Roman" pitchFamily="18" charset="0"/>
              </a:rPr>
              <a:t>int</a:t>
            </a:r>
            <a:r>
              <a:rPr lang="fr-FR" b="1" dirty="0">
                <a:latin typeface="Times New Roman" pitchFamily="18" charset="0"/>
                <a:cs typeface="Times New Roman" pitchFamily="18" charset="0"/>
              </a:rPr>
              <a:t> ord = 0) {x = abs; y = ord; }</a:t>
            </a:r>
          </a:p>
          <a:p>
            <a:pPr hangingPunct="0"/>
            <a:r>
              <a:rPr lang="fr-FR" b="1" dirty="0">
                <a:latin typeface="Times New Roman" pitchFamily="18" charset="0"/>
                <a:cs typeface="Times New Roman" pitchFamily="18" charset="0"/>
              </a:rPr>
              <a:t>	  </a:t>
            </a:r>
            <a:r>
              <a:rPr lang="en-GB" b="1" dirty="0">
                <a:latin typeface="Times New Roman" pitchFamily="18" charset="0"/>
                <a:cs typeface="Times New Roman" pitchFamily="18" charset="0"/>
              </a:rPr>
              <a:t>friend point operator +(point, point);</a:t>
            </a:r>
            <a:endParaRPr lang="fr-FR" b="1" dirty="0">
              <a:latin typeface="Times New Roman" pitchFamily="18" charset="0"/>
              <a:cs typeface="Times New Roman" pitchFamily="18" charset="0"/>
            </a:endParaRPr>
          </a:p>
          <a:p>
            <a:pPr hangingPunct="0"/>
            <a:r>
              <a:rPr lang="en-GB" b="1" dirty="0">
                <a:latin typeface="Times New Roman" pitchFamily="18" charset="0"/>
                <a:cs typeface="Times New Roman" pitchFamily="18" charset="0"/>
              </a:rPr>
              <a:t>	  </a:t>
            </a:r>
            <a:r>
              <a:rPr lang="fr-FR" b="1" dirty="0" err="1">
                <a:latin typeface="Times New Roman" pitchFamily="18" charset="0"/>
                <a:cs typeface="Times New Roman" pitchFamily="18" charset="0"/>
              </a:rPr>
              <a:t>void</a:t>
            </a:r>
            <a:r>
              <a:rPr lang="fr-FR" b="1" dirty="0">
                <a:latin typeface="Times New Roman" pitchFamily="18" charset="0"/>
                <a:cs typeface="Times New Roman" pitchFamily="18" charset="0"/>
              </a:rPr>
              <a:t> affiche(){cout&lt;&lt;″</a:t>
            </a:r>
            <a:r>
              <a:rPr lang="fr-FR" b="1" dirty="0" err="1">
                <a:latin typeface="Times New Roman" pitchFamily="18" charset="0"/>
                <a:cs typeface="Times New Roman" pitchFamily="18" charset="0"/>
              </a:rPr>
              <a:t>Coordonnees</a:t>
            </a:r>
            <a:r>
              <a:rPr lang="fr-FR" b="1" dirty="0">
                <a:latin typeface="Times New Roman" pitchFamily="18" charset="0"/>
                <a:cs typeface="Times New Roman" pitchFamily="18" charset="0"/>
              </a:rPr>
              <a:t> ″&lt;&lt;x″ ″&lt;&lt;y&lt;&lt; </a:t>
            </a:r>
            <a:r>
              <a:rPr lang="fr-FR" b="1" dirty="0" err="1">
                <a:latin typeface="Times New Roman" pitchFamily="18" charset="0"/>
                <a:cs typeface="Times New Roman" pitchFamily="18" charset="0"/>
              </a:rPr>
              <a:t>endl</a:t>
            </a:r>
            <a:r>
              <a:rPr lang="fr-FR" b="1" dirty="0">
                <a:latin typeface="Times New Roman" pitchFamily="18" charset="0"/>
                <a:cs typeface="Times New Roman" pitchFamily="18" charset="0"/>
              </a:rPr>
              <a:t>;</a:t>
            </a:r>
          </a:p>
          <a:p>
            <a:pPr hangingPunct="0"/>
            <a:r>
              <a:rPr lang="fr-FR" b="1" dirty="0">
                <a:latin typeface="Times New Roman" pitchFamily="18" charset="0"/>
                <a:cs typeface="Times New Roman" pitchFamily="18" charset="0"/>
              </a:rPr>
              <a:t>                  }</a:t>
            </a:r>
          </a:p>
          <a:p>
            <a:pPr hangingPunct="0"/>
            <a:r>
              <a:rPr lang="en-GB" b="1" dirty="0">
                <a:latin typeface="Times New Roman" pitchFamily="18" charset="0"/>
                <a:cs typeface="Times New Roman" pitchFamily="18" charset="0"/>
              </a:rPr>
              <a:t>};</a:t>
            </a:r>
            <a:endParaRPr lang="fr-FR" b="1" dirty="0">
              <a:latin typeface="Times New Roman" pitchFamily="18" charset="0"/>
              <a:cs typeface="Times New Roman" pitchFamily="18" charset="0"/>
            </a:endParaRPr>
          </a:p>
          <a:p>
            <a:pPr hangingPunct="0"/>
            <a:r>
              <a:rPr lang="en-GB" b="1" dirty="0">
                <a:latin typeface="Times New Roman" pitchFamily="18" charset="0"/>
                <a:cs typeface="Times New Roman" pitchFamily="18" charset="0"/>
              </a:rPr>
              <a:t>point operator +(point a, point b){   point p;</a:t>
            </a:r>
            <a:endParaRPr lang="fr-FR" b="1" dirty="0">
              <a:latin typeface="Times New Roman" pitchFamily="18" charset="0"/>
              <a:cs typeface="Times New Roman" pitchFamily="18" charset="0"/>
            </a:endParaRPr>
          </a:p>
          <a:p>
            <a:pPr hangingPunct="0"/>
            <a:r>
              <a:rPr lang="en-GB" b="1" dirty="0">
                <a:latin typeface="Times New Roman" pitchFamily="18" charset="0"/>
                <a:cs typeface="Times New Roman" pitchFamily="18" charset="0"/>
              </a:rPr>
              <a:t>      </a:t>
            </a:r>
            <a:r>
              <a:rPr lang="en-GB" b="1" dirty="0" err="1">
                <a:latin typeface="Times New Roman" pitchFamily="18" charset="0"/>
                <a:cs typeface="Times New Roman" pitchFamily="18" charset="0"/>
              </a:rPr>
              <a:t>p.x</a:t>
            </a:r>
            <a:r>
              <a:rPr lang="en-GB" b="1" dirty="0">
                <a:latin typeface="Times New Roman" pitchFamily="18" charset="0"/>
                <a:cs typeface="Times New Roman" pitchFamily="18" charset="0"/>
              </a:rPr>
              <a:t> = </a:t>
            </a:r>
            <a:r>
              <a:rPr lang="en-GB" b="1" dirty="0" err="1">
                <a:latin typeface="Times New Roman" pitchFamily="18" charset="0"/>
                <a:cs typeface="Times New Roman" pitchFamily="18" charset="0"/>
              </a:rPr>
              <a:t>a.x</a:t>
            </a:r>
            <a:r>
              <a:rPr lang="en-GB" b="1" dirty="0">
                <a:latin typeface="Times New Roman" pitchFamily="18" charset="0"/>
                <a:cs typeface="Times New Roman" pitchFamily="18" charset="0"/>
              </a:rPr>
              <a:t> + </a:t>
            </a:r>
            <a:r>
              <a:rPr lang="en-GB" b="1" dirty="0" err="1">
                <a:latin typeface="Times New Roman" pitchFamily="18" charset="0"/>
                <a:cs typeface="Times New Roman" pitchFamily="18" charset="0"/>
              </a:rPr>
              <a:t>b.x</a:t>
            </a:r>
            <a:r>
              <a:rPr lang="en-GB" b="1" dirty="0">
                <a:latin typeface="Times New Roman" pitchFamily="18" charset="0"/>
                <a:cs typeface="Times New Roman" pitchFamily="18" charset="0"/>
              </a:rPr>
              <a:t>; </a:t>
            </a:r>
            <a:r>
              <a:rPr lang="en-GB" b="1" dirty="0" err="1">
                <a:latin typeface="Times New Roman" pitchFamily="18" charset="0"/>
                <a:cs typeface="Times New Roman" pitchFamily="18" charset="0"/>
              </a:rPr>
              <a:t>p.y</a:t>
            </a:r>
            <a:r>
              <a:rPr lang="en-GB" b="1" dirty="0">
                <a:latin typeface="Times New Roman" pitchFamily="18" charset="0"/>
                <a:cs typeface="Times New Roman" pitchFamily="18" charset="0"/>
              </a:rPr>
              <a:t> = </a:t>
            </a:r>
            <a:r>
              <a:rPr lang="en-GB" b="1" dirty="0" err="1">
                <a:latin typeface="Times New Roman" pitchFamily="18" charset="0"/>
                <a:cs typeface="Times New Roman" pitchFamily="18" charset="0"/>
              </a:rPr>
              <a:t>a.y</a:t>
            </a:r>
            <a:r>
              <a:rPr lang="en-GB" b="1" dirty="0">
                <a:latin typeface="Times New Roman" pitchFamily="18" charset="0"/>
                <a:cs typeface="Times New Roman" pitchFamily="18" charset="0"/>
              </a:rPr>
              <a:t> + </a:t>
            </a:r>
            <a:r>
              <a:rPr lang="en-GB" b="1" dirty="0" err="1">
                <a:latin typeface="Times New Roman" pitchFamily="18" charset="0"/>
                <a:cs typeface="Times New Roman" pitchFamily="18" charset="0"/>
              </a:rPr>
              <a:t>b.y</a:t>
            </a:r>
            <a:r>
              <a:rPr lang="en-GB" b="1" dirty="0">
                <a:latin typeface="Times New Roman" pitchFamily="18" charset="0"/>
                <a:cs typeface="Times New Roman" pitchFamily="18" charset="0"/>
              </a:rPr>
              <a:t>;   </a:t>
            </a:r>
            <a:r>
              <a:rPr lang="fr-FR" b="1" dirty="0">
                <a:latin typeface="Times New Roman" pitchFamily="18" charset="0"/>
                <a:cs typeface="Times New Roman" pitchFamily="18" charset="0"/>
              </a:rPr>
              <a:t>return p;</a:t>
            </a:r>
          </a:p>
          <a:p>
            <a:pPr hangingPunct="0"/>
            <a:r>
              <a:rPr lang="fr-FR" b="1" dirty="0">
                <a:latin typeface="Times New Roman" pitchFamily="18" charset="0"/>
                <a:cs typeface="Times New Roman" pitchFamily="18" charset="0"/>
              </a:rPr>
              <a:t>}</a:t>
            </a:r>
          </a:p>
          <a:p>
            <a:pPr hangingPunct="0"/>
            <a:r>
              <a:rPr lang="fr-FR" b="1" dirty="0" err="1">
                <a:latin typeface="Times New Roman" pitchFamily="18" charset="0"/>
                <a:cs typeface="Times New Roman" pitchFamily="18" charset="0"/>
              </a:rPr>
              <a:t>int</a:t>
            </a:r>
            <a:r>
              <a:rPr lang="fr-FR" b="1" dirty="0">
                <a:latin typeface="Times New Roman" pitchFamily="18" charset="0"/>
                <a:cs typeface="Times New Roman" pitchFamily="18" charset="0"/>
              </a:rPr>
              <a:t> main()</a:t>
            </a:r>
          </a:p>
          <a:p>
            <a:pPr hangingPunct="0"/>
            <a:r>
              <a:rPr lang="fr-FR" b="1" dirty="0">
                <a:latin typeface="Times New Roman" pitchFamily="18" charset="0"/>
                <a:cs typeface="Times New Roman" pitchFamily="18" charset="0"/>
              </a:rPr>
              <a:t>{ point a(1, 2); </a:t>
            </a:r>
            <a:r>
              <a:rPr lang="fr-FR" b="1" dirty="0" err="1">
                <a:latin typeface="Times New Roman" pitchFamily="18" charset="0"/>
                <a:cs typeface="Times New Roman" pitchFamily="18" charset="0"/>
              </a:rPr>
              <a:t>a.affiche</a:t>
            </a:r>
            <a:r>
              <a:rPr lang="fr-FR" b="1" dirty="0">
                <a:latin typeface="Times New Roman" pitchFamily="18" charset="0"/>
                <a:cs typeface="Times New Roman" pitchFamily="18" charset="0"/>
              </a:rPr>
              <a:t>();</a:t>
            </a:r>
          </a:p>
          <a:p>
            <a:pPr hangingPunct="0"/>
            <a:r>
              <a:rPr lang="fr-FR" b="1" dirty="0">
                <a:latin typeface="Times New Roman" pitchFamily="18" charset="0"/>
                <a:cs typeface="Times New Roman" pitchFamily="18" charset="0"/>
              </a:rPr>
              <a:t>   point b(2, 5); </a:t>
            </a:r>
            <a:r>
              <a:rPr lang="fr-FR" b="1" dirty="0" err="1">
                <a:latin typeface="Times New Roman" pitchFamily="18" charset="0"/>
                <a:cs typeface="Times New Roman" pitchFamily="18" charset="0"/>
              </a:rPr>
              <a:t>b.affiche</a:t>
            </a:r>
            <a:r>
              <a:rPr lang="fr-FR" b="1" dirty="0">
                <a:latin typeface="Times New Roman" pitchFamily="18" charset="0"/>
                <a:cs typeface="Times New Roman" pitchFamily="18" charset="0"/>
              </a:rPr>
              <a:t>();</a:t>
            </a:r>
          </a:p>
          <a:p>
            <a:pPr hangingPunct="0"/>
            <a:r>
              <a:rPr lang="fr-FR" b="1" dirty="0">
                <a:latin typeface="Times New Roman" pitchFamily="18" charset="0"/>
                <a:cs typeface="Times New Roman" pitchFamily="18" charset="0"/>
              </a:rPr>
              <a:t>   point c; c = a + b; </a:t>
            </a:r>
            <a:r>
              <a:rPr lang="fr-FR" b="1" dirty="0" err="1">
                <a:latin typeface="Times New Roman" pitchFamily="18" charset="0"/>
                <a:cs typeface="Times New Roman" pitchFamily="18" charset="0"/>
              </a:rPr>
              <a:t>c.affiche</a:t>
            </a:r>
            <a:r>
              <a:rPr lang="fr-FR" b="1" dirty="0">
                <a:latin typeface="Times New Roman" pitchFamily="18" charset="0"/>
                <a:cs typeface="Times New Roman" pitchFamily="18" charset="0"/>
              </a:rPr>
              <a:t>(); c= a + b + c; </a:t>
            </a:r>
            <a:r>
              <a:rPr lang="fr-FR" b="1" dirty="0" err="1">
                <a:latin typeface="Times New Roman" pitchFamily="18" charset="0"/>
                <a:cs typeface="Times New Roman" pitchFamily="18" charset="0"/>
              </a:rPr>
              <a:t>c.affiche</a:t>
            </a:r>
            <a:r>
              <a:rPr lang="fr-FR" b="1" dirty="0">
                <a:latin typeface="Times New Roman" pitchFamily="18" charset="0"/>
                <a:cs typeface="Times New Roman" pitchFamily="18" charset="0"/>
              </a:rPr>
              <a:t>(); return 1;</a:t>
            </a:r>
          </a:p>
          <a:p>
            <a:pPr hangingPunct="0"/>
            <a:r>
              <a:rPr lang="en-GB" b="1" dirty="0">
                <a:latin typeface="Times New Roman" pitchFamily="18" charset="0"/>
                <a:cs typeface="Times New Roman" pitchFamily="18" charset="0"/>
              </a:rPr>
              <a:t>}</a:t>
            </a:r>
            <a:endParaRPr lang="fr-FR" b="1" dirty="0">
              <a:latin typeface="Times New Roman" pitchFamily="18" charset="0"/>
              <a:cs typeface="Times New Roman" pitchFamily="18" charset="0"/>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6E8258A7-CA86-481B-9088-7761BD1AC277}" type="slidenum">
              <a:rPr lang="fr-FR" smtClean="0"/>
              <a:pPr/>
              <a:t>81</a:t>
            </a:fld>
            <a:endParaRPr lang="fr-FR"/>
          </a:p>
        </p:txBody>
      </p:sp>
      <p:sp>
        <p:nvSpPr>
          <p:cNvPr id="3" name="Rectangle 2"/>
          <p:cNvSpPr/>
          <p:nvPr/>
        </p:nvSpPr>
        <p:spPr>
          <a:xfrm>
            <a:off x="214282" y="142852"/>
            <a:ext cx="8643998" cy="6740307"/>
          </a:xfrm>
          <a:prstGeom prst="rect">
            <a:avLst/>
          </a:prstGeom>
        </p:spPr>
        <p:txBody>
          <a:bodyPr wrap="square">
            <a:spAutoFit/>
          </a:bodyPr>
          <a:lstStyle/>
          <a:p>
            <a:pPr lvl="0" algn="just" eaLnBrk="0" fontAlgn="base" hangingPunct="0">
              <a:spcBef>
                <a:spcPct val="0"/>
              </a:spcBef>
              <a:spcAft>
                <a:spcPct val="0"/>
              </a:spcAft>
              <a:buFont typeface="Arial" pitchFamily="34" charset="0"/>
              <a:buChar char="•"/>
            </a:pPr>
            <a:r>
              <a:rPr lang="fr-FR" dirty="0">
                <a:latin typeface="Times New Roman" pitchFamily="18" charset="0"/>
                <a:ea typeface="Times New Roman" pitchFamily="18" charset="0"/>
                <a:cs typeface="Times New Roman" pitchFamily="18" charset="0"/>
              </a:rPr>
              <a:t> Surcharge d’un opérateur avec une </a:t>
            </a:r>
            <a:r>
              <a:rPr lang="fr-FR" b="1" dirty="0">
                <a:latin typeface="Times New Roman" pitchFamily="18" charset="0"/>
                <a:ea typeface="Times New Roman" pitchFamily="18" charset="0"/>
                <a:cs typeface="Times New Roman" pitchFamily="18" charset="0"/>
              </a:rPr>
              <a:t>fonction membre</a:t>
            </a:r>
            <a:r>
              <a:rPr lang="fr-FR" dirty="0">
                <a:latin typeface="Times New Roman" pitchFamily="18" charset="0"/>
                <a:ea typeface="Times New Roman" pitchFamily="18" charset="0"/>
                <a:cs typeface="Times New Roman" pitchFamily="18" charset="0"/>
              </a:rPr>
              <a:t> : le 1</a:t>
            </a:r>
            <a:r>
              <a:rPr lang="fr-FR" baseline="30000" dirty="0">
                <a:latin typeface="Times New Roman" pitchFamily="18" charset="0"/>
                <a:ea typeface="Times New Roman" pitchFamily="18" charset="0"/>
                <a:cs typeface="Times New Roman" pitchFamily="18" charset="0"/>
              </a:rPr>
              <a:t>ier</a:t>
            </a:r>
            <a:r>
              <a:rPr lang="fr-FR" dirty="0">
                <a:latin typeface="Times New Roman" pitchFamily="18" charset="0"/>
                <a:ea typeface="Times New Roman" pitchFamily="18" charset="0"/>
                <a:cs typeface="Times New Roman" pitchFamily="18" charset="0"/>
              </a:rPr>
              <a:t> opérande de l’opérateur correspondant au 1</a:t>
            </a:r>
            <a:r>
              <a:rPr lang="fr-FR" baseline="30000" dirty="0">
                <a:latin typeface="Times New Roman" pitchFamily="18" charset="0"/>
                <a:ea typeface="Times New Roman" pitchFamily="18" charset="0"/>
                <a:cs typeface="Times New Roman" pitchFamily="18" charset="0"/>
              </a:rPr>
              <a:t>ier</a:t>
            </a:r>
            <a:r>
              <a:rPr lang="fr-FR" dirty="0">
                <a:latin typeface="Times New Roman" pitchFamily="18" charset="0"/>
                <a:ea typeface="Times New Roman" pitchFamily="18" charset="0"/>
                <a:cs typeface="Times New Roman" pitchFamily="18" charset="0"/>
              </a:rPr>
              <a:t> argument de la fonction </a:t>
            </a:r>
            <a:r>
              <a:rPr lang="fr-FR" b="1" dirty="0" err="1">
                <a:latin typeface="Times New Roman" pitchFamily="18" charset="0"/>
                <a:ea typeface="Times New Roman" pitchFamily="18" charset="0"/>
                <a:cs typeface="Times New Roman" pitchFamily="18" charset="0"/>
              </a:rPr>
              <a:t>operator</a:t>
            </a:r>
            <a:r>
              <a:rPr lang="fr-FR" b="1" dirty="0">
                <a:latin typeface="Times New Roman" pitchFamily="18" charset="0"/>
                <a:ea typeface="Times New Roman" pitchFamily="18" charset="0"/>
                <a:cs typeface="Times New Roman" pitchFamily="18" charset="0"/>
              </a:rPr>
              <a:t> +</a:t>
            </a:r>
            <a:r>
              <a:rPr lang="fr-FR" dirty="0">
                <a:latin typeface="Times New Roman" pitchFamily="18" charset="0"/>
                <a:ea typeface="Times New Roman" pitchFamily="18" charset="0"/>
                <a:cs typeface="Times New Roman" pitchFamily="18" charset="0"/>
              </a:rPr>
              <a:t>, sera transmis implicitement : c’est l’objet ayant appelé la fonction  membre. Une expression </a:t>
            </a:r>
            <a:r>
              <a:rPr lang="fr-FR" b="1" dirty="0">
                <a:latin typeface="Times New Roman" pitchFamily="18" charset="0"/>
                <a:ea typeface="Times New Roman" pitchFamily="18" charset="0"/>
                <a:cs typeface="Times New Roman" pitchFamily="18" charset="0"/>
              </a:rPr>
              <a:t>a+b</a:t>
            </a:r>
            <a:r>
              <a:rPr lang="fr-FR" dirty="0">
                <a:latin typeface="Times New Roman" pitchFamily="18" charset="0"/>
                <a:ea typeface="Times New Roman" pitchFamily="18" charset="0"/>
                <a:cs typeface="Times New Roman" pitchFamily="18" charset="0"/>
              </a:rPr>
              <a:t> sera interprétée par le compilateur </a:t>
            </a:r>
            <a:r>
              <a:rPr lang="fr-FR" b="1" dirty="0" err="1">
                <a:latin typeface="Times New Roman" pitchFamily="18" charset="0"/>
                <a:ea typeface="Times New Roman" pitchFamily="18" charset="0"/>
                <a:cs typeface="Times New Roman" pitchFamily="18" charset="0"/>
              </a:rPr>
              <a:t>a.operator</a:t>
            </a:r>
            <a:r>
              <a:rPr lang="fr-FR" b="1" dirty="0">
                <a:latin typeface="Times New Roman" pitchFamily="18" charset="0"/>
                <a:ea typeface="Times New Roman" pitchFamily="18" charset="0"/>
                <a:cs typeface="Times New Roman" pitchFamily="18" charset="0"/>
              </a:rPr>
              <a:t>(b)</a:t>
            </a:r>
            <a:r>
              <a:rPr lang="fr-FR" dirty="0">
                <a:latin typeface="Times New Roman" pitchFamily="18" charset="0"/>
                <a:ea typeface="Times New Roman" pitchFamily="18" charset="0"/>
                <a:cs typeface="Times New Roman" pitchFamily="18" charset="0"/>
              </a:rPr>
              <a:t> ; le prototype est </a:t>
            </a:r>
            <a:r>
              <a:rPr lang="fr-FR" b="1" dirty="0">
                <a:latin typeface="Times New Roman" pitchFamily="18" charset="0"/>
                <a:ea typeface="Times New Roman" pitchFamily="18" charset="0"/>
                <a:cs typeface="Times New Roman" pitchFamily="18" charset="0"/>
              </a:rPr>
              <a:t>point </a:t>
            </a:r>
            <a:r>
              <a:rPr lang="fr-FR" b="1" dirty="0" err="1">
                <a:latin typeface="Times New Roman" pitchFamily="18" charset="0"/>
                <a:ea typeface="Times New Roman" pitchFamily="18" charset="0"/>
                <a:cs typeface="Times New Roman" pitchFamily="18" charset="0"/>
              </a:rPr>
              <a:t>operator</a:t>
            </a:r>
            <a:r>
              <a:rPr lang="fr-FR" b="1" dirty="0">
                <a:latin typeface="Times New Roman" pitchFamily="18" charset="0"/>
                <a:ea typeface="Times New Roman" pitchFamily="18" charset="0"/>
                <a:cs typeface="Times New Roman" pitchFamily="18" charset="0"/>
              </a:rPr>
              <a:t> +(point);</a:t>
            </a:r>
            <a:endParaRPr lang="fr-FR" b="1" dirty="0">
              <a:latin typeface="Times New Roman" pitchFamily="18" charset="0"/>
              <a:cs typeface="Times New Roman" pitchFamily="18" charset="0"/>
            </a:endParaRPr>
          </a:p>
          <a:p>
            <a:pPr lvl="0" algn="just" eaLnBrk="0" fontAlgn="base" hangingPunct="0">
              <a:spcBef>
                <a:spcPct val="0"/>
              </a:spcBef>
              <a:spcAft>
                <a:spcPct val="0"/>
              </a:spcAft>
            </a:pPr>
            <a:r>
              <a:rPr lang="fr-FR" b="1" dirty="0">
                <a:latin typeface="Times New Roman" pitchFamily="18" charset="0"/>
                <a:ea typeface="Times New Roman" pitchFamily="18" charset="0"/>
                <a:cs typeface="Times New Roman" pitchFamily="18" charset="0"/>
              </a:rPr>
              <a:t>Surcharge</a:t>
            </a:r>
            <a:r>
              <a:rPr lang="fr-FR" dirty="0">
                <a:latin typeface="Times New Roman" pitchFamily="18" charset="0"/>
                <a:ea typeface="Times New Roman" pitchFamily="18" charset="0"/>
                <a:cs typeface="Times New Roman" pitchFamily="18" charset="0"/>
              </a:rPr>
              <a:t> de l’opérateur+ pour des objets de type </a:t>
            </a:r>
            <a:r>
              <a:rPr lang="fr-FR" b="1" dirty="0">
                <a:latin typeface="Times New Roman" pitchFamily="18" charset="0"/>
                <a:ea typeface="Times New Roman" pitchFamily="18" charset="0"/>
                <a:cs typeface="Times New Roman" pitchFamily="18" charset="0"/>
              </a:rPr>
              <a:t>point</a:t>
            </a:r>
            <a:r>
              <a:rPr lang="fr-FR" dirty="0">
                <a:latin typeface="Times New Roman" pitchFamily="18" charset="0"/>
                <a:ea typeface="Times New Roman" pitchFamily="18" charset="0"/>
                <a:cs typeface="Times New Roman" pitchFamily="18" charset="0"/>
              </a:rPr>
              <a:t> avec une </a:t>
            </a:r>
            <a:r>
              <a:rPr lang="fr-FR" b="1" dirty="0">
                <a:latin typeface="Times New Roman" pitchFamily="18" charset="0"/>
                <a:ea typeface="Times New Roman" pitchFamily="18" charset="0"/>
                <a:cs typeface="Times New Roman" pitchFamily="18" charset="0"/>
              </a:rPr>
              <a:t>fonction membre</a:t>
            </a:r>
            <a:r>
              <a:rPr lang="fr-FR" dirty="0">
                <a:latin typeface="Times New Roman" pitchFamily="18" charset="0"/>
                <a:ea typeface="Times New Roman" pitchFamily="18" charset="0"/>
                <a:cs typeface="Times New Roman" pitchFamily="18" charset="0"/>
              </a:rPr>
              <a:t>.</a:t>
            </a:r>
          </a:p>
          <a:p>
            <a:pPr hangingPunct="0"/>
            <a:r>
              <a:rPr lang="en-GB" b="1" dirty="0">
                <a:latin typeface="Times New Roman" pitchFamily="18" charset="0"/>
                <a:cs typeface="Times New Roman" pitchFamily="18" charset="0"/>
              </a:rPr>
              <a:t>#include&lt;</a:t>
            </a:r>
            <a:r>
              <a:rPr lang="en-GB" b="1" dirty="0" err="1">
                <a:latin typeface="Times New Roman" pitchFamily="18" charset="0"/>
                <a:cs typeface="Times New Roman" pitchFamily="18" charset="0"/>
              </a:rPr>
              <a:t>iostream</a:t>
            </a:r>
            <a:r>
              <a:rPr lang="en-GB" b="1" dirty="0">
                <a:latin typeface="Times New Roman" pitchFamily="18" charset="0"/>
                <a:cs typeface="Times New Roman" pitchFamily="18" charset="0"/>
              </a:rPr>
              <a:t>&gt;</a:t>
            </a:r>
          </a:p>
          <a:p>
            <a:pPr hangingPunct="0"/>
            <a:r>
              <a:rPr lang="en-GB" b="1" dirty="0">
                <a:latin typeface="Times New Roman" pitchFamily="18" charset="0"/>
                <a:cs typeface="Times New Roman" pitchFamily="18" charset="0"/>
              </a:rPr>
              <a:t>using namespace std;</a:t>
            </a:r>
            <a:endParaRPr lang="fr-FR" b="1" dirty="0">
              <a:latin typeface="Times New Roman" pitchFamily="18" charset="0"/>
              <a:cs typeface="Times New Roman" pitchFamily="18" charset="0"/>
            </a:endParaRPr>
          </a:p>
          <a:p>
            <a:pPr hangingPunct="0"/>
            <a:r>
              <a:rPr lang="en-GB" b="1" dirty="0">
                <a:latin typeface="Times New Roman" pitchFamily="18" charset="0"/>
                <a:cs typeface="Times New Roman" pitchFamily="18" charset="0"/>
              </a:rPr>
              <a:t>class point {   </a:t>
            </a:r>
            <a:r>
              <a:rPr lang="en-GB" b="1" dirty="0" err="1">
                <a:latin typeface="Times New Roman" pitchFamily="18" charset="0"/>
                <a:cs typeface="Times New Roman" pitchFamily="18" charset="0"/>
              </a:rPr>
              <a:t>int</a:t>
            </a:r>
            <a:r>
              <a:rPr lang="en-GB" b="1" dirty="0">
                <a:latin typeface="Times New Roman" pitchFamily="18" charset="0"/>
                <a:cs typeface="Times New Roman" pitchFamily="18" charset="0"/>
              </a:rPr>
              <a:t> x, y;</a:t>
            </a:r>
            <a:endParaRPr lang="fr-FR" b="1" dirty="0">
              <a:latin typeface="Times New Roman" pitchFamily="18" charset="0"/>
              <a:cs typeface="Times New Roman" pitchFamily="18" charset="0"/>
            </a:endParaRPr>
          </a:p>
          <a:p>
            <a:pPr hangingPunct="0"/>
            <a:r>
              <a:rPr lang="en-GB" b="1" dirty="0">
                <a:latin typeface="Times New Roman" pitchFamily="18" charset="0"/>
                <a:cs typeface="Times New Roman" pitchFamily="18" charset="0"/>
              </a:rPr>
              <a:t>  public :  point(</a:t>
            </a:r>
            <a:r>
              <a:rPr lang="en-GB" b="1" dirty="0" err="1">
                <a:latin typeface="Times New Roman" pitchFamily="18" charset="0"/>
                <a:cs typeface="Times New Roman" pitchFamily="18" charset="0"/>
              </a:rPr>
              <a:t>int</a:t>
            </a:r>
            <a:r>
              <a:rPr lang="en-GB" b="1" dirty="0">
                <a:latin typeface="Times New Roman" pitchFamily="18" charset="0"/>
                <a:cs typeface="Times New Roman" pitchFamily="18" charset="0"/>
              </a:rPr>
              <a:t> abs = 0, </a:t>
            </a:r>
            <a:r>
              <a:rPr lang="en-GB" b="1" dirty="0" err="1">
                <a:latin typeface="Times New Roman" pitchFamily="18" charset="0"/>
                <a:cs typeface="Times New Roman" pitchFamily="18" charset="0"/>
              </a:rPr>
              <a:t>int</a:t>
            </a:r>
            <a:r>
              <a:rPr lang="en-GB" b="1" dirty="0">
                <a:latin typeface="Times New Roman" pitchFamily="18" charset="0"/>
                <a:cs typeface="Times New Roman" pitchFamily="18" charset="0"/>
              </a:rPr>
              <a:t> </a:t>
            </a:r>
            <a:r>
              <a:rPr lang="en-GB" b="1" dirty="0" err="1">
                <a:latin typeface="Times New Roman" pitchFamily="18" charset="0"/>
                <a:cs typeface="Times New Roman" pitchFamily="18" charset="0"/>
              </a:rPr>
              <a:t>ord</a:t>
            </a:r>
            <a:r>
              <a:rPr lang="en-GB" b="1" dirty="0">
                <a:latin typeface="Times New Roman" pitchFamily="18" charset="0"/>
                <a:cs typeface="Times New Roman" pitchFamily="18" charset="0"/>
              </a:rPr>
              <a:t> = 0)</a:t>
            </a:r>
          </a:p>
          <a:p>
            <a:pPr hangingPunct="0"/>
            <a:r>
              <a:rPr lang="en-GB" b="1" dirty="0">
                <a:latin typeface="Times New Roman" pitchFamily="18" charset="0"/>
                <a:cs typeface="Times New Roman" pitchFamily="18" charset="0"/>
              </a:rPr>
              <a:t>                 { x = abs; y = </a:t>
            </a:r>
            <a:r>
              <a:rPr lang="en-GB" b="1" dirty="0" err="1">
                <a:latin typeface="Times New Roman" pitchFamily="18" charset="0"/>
                <a:cs typeface="Times New Roman" pitchFamily="18" charset="0"/>
              </a:rPr>
              <a:t>ord</a:t>
            </a:r>
            <a:r>
              <a:rPr lang="en-GB" b="1" dirty="0">
                <a:latin typeface="Times New Roman" pitchFamily="18" charset="0"/>
                <a:cs typeface="Times New Roman" pitchFamily="18" charset="0"/>
              </a:rPr>
              <a:t>;</a:t>
            </a:r>
          </a:p>
          <a:p>
            <a:pPr hangingPunct="0"/>
            <a:r>
              <a:rPr lang="en-GB" b="1" dirty="0">
                <a:latin typeface="Times New Roman" pitchFamily="18" charset="0"/>
                <a:cs typeface="Times New Roman" pitchFamily="18" charset="0"/>
              </a:rPr>
              <a:t>                  }</a:t>
            </a:r>
            <a:endParaRPr lang="fr-FR" b="1" dirty="0">
              <a:latin typeface="Times New Roman" pitchFamily="18" charset="0"/>
              <a:cs typeface="Times New Roman" pitchFamily="18" charset="0"/>
            </a:endParaRPr>
          </a:p>
          <a:p>
            <a:pPr hangingPunct="0"/>
            <a:r>
              <a:rPr lang="en-GB" b="1" dirty="0">
                <a:latin typeface="Times New Roman" pitchFamily="18" charset="0"/>
                <a:cs typeface="Times New Roman" pitchFamily="18" charset="0"/>
              </a:rPr>
              <a:t>                 point operator +(point);</a:t>
            </a:r>
            <a:endParaRPr lang="fr-FR" b="1" dirty="0">
              <a:latin typeface="Times New Roman" pitchFamily="18" charset="0"/>
              <a:cs typeface="Times New Roman" pitchFamily="18" charset="0"/>
            </a:endParaRPr>
          </a:p>
          <a:p>
            <a:pPr hangingPunct="0"/>
            <a:r>
              <a:rPr lang="en-GB" b="1" dirty="0">
                <a:latin typeface="Times New Roman" pitchFamily="18" charset="0"/>
                <a:cs typeface="Times New Roman" pitchFamily="18" charset="0"/>
              </a:rPr>
              <a:t>	 </a:t>
            </a:r>
            <a:r>
              <a:rPr lang="fr-FR" b="1" dirty="0" err="1">
                <a:latin typeface="Times New Roman" pitchFamily="18" charset="0"/>
                <a:cs typeface="Times New Roman" pitchFamily="18" charset="0"/>
              </a:rPr>
              <a:t>void</a:t>
            </a:r>
            <a:r>
              <a:rPr lang="fr-FR" b="1" dirty="0">
                <a:latin typeface="Times New Roman" pitchFamily="18" charset="0"/>
                <a:cs typeface="Times New Roman" pitchFamily="18" charset="0"/>
              </a:rPr>
              <a:t> affiche(){ cout&lt;&lt;″</a:t>
            </a:r>
            <a:r>
              <a:rPr lang="fr-FR" b="1" dirty="0" err="1">
                <a:latin typeface="Times New Roman" pitchFamily="18" charset="0"/>
                <a:cs typeface="Times New Roman" pitchFamily="18" charset="0"/>
              </a:rPr>
              <a:t>Coordonnees</a:t>
            </a:r>
            <a:r>
              <a:rPr lang="fr-FR" b="1" dirty="0">
                <a:latin typeface="Times New Roman" pitchFamily="18" charset="0"/>
                <a:cs typeface="Times New Roman" pitchFamily="18" charset="0"/>
              </a:rPr>
              <a:t> ″&lt;&lt;x″ ″&lt;&lt;y&lt;&lt; </a:t>
            </a:r>
            <a:r>
              <a:rPr lang="fr-FR" b="1" dirty="0" err="1">
                <a:latin typeface="Times New Roman" pitchFamily="18" charset="0"/>
                <a:cs typeface="Times New Roman" pitchFamily="18" charset="0"/>
              </a:rPr>
              <a:t>endl</a:t>
            </a:r>
            <a:r>
              <a:rPr lang="fr-FR" b="1" dirty="0">
                <a:latin typeface="Times New Roman" pitchFamily="18" charset="0"/>
                <a:cs typeface="Times New Roman" pitchFamily="18" charset="0"/>
              </a:rPr>
              <a:t>; </a:t>
            </a:r>
          </a:p>
          <a:p>
            <a:pPr hangingPunct="0"/>
            <a:r>
              <a:rPr lang="fr-FR" b="1" dirty="0">
                <a:latin typeface="Times New Roman" pitchFamily="18" charset="0"/>
                <a:cs typeface="Times New Roman" pitchFamily="18" charset="0"/>
              </a:rPr>
              <a:t>                 }</a:t>
            </a:r>
          </a:p>
          <a:p>
            <a:pPr hangingPunct="0"/>
            <a:r>
              <a:rPr lang="en-GB" b="1" dirty="0">
                <a:latin typeface="Times New Roman" pitchFamily="18" charset="0"/>
                <a:cs typeface="Times New Roman" pitchFamily="18" charset="0"/>
              </a:rPr>
              <a:t>} ;</a:t>
            </a:r>
            <a:endParaRPr lang="fr-FR" b="1" dirty="0">
              <a:latin typeface="Times New Roman" pitchFamily="18" charset="0"/>
              <a:cs typeface="Times New Roman" pitchFamily="18" charset="0"/>
            </a:endParaRPr>
          </a:p>
          <a:p>
            <a:pPr hangingPunct="0"/>
            <a:r>
              <a:rPr lang="en-GB" b="1" dirty="0">
                <a:latin typeface="Times New Roman" pitchFamily="18" charset="0"/>
                <a:cs typeface="Times New Roman" pitchFamily="18" charset="0"/>
              </a:rPr>
              <a:t>point operator +(point a)</a:t>
            </a:r>
          </a:p>
          <a:p>
            <a:pPr hangingPunct="0"/>
            <a:r>
              <a:rPr lang="en-GB" b="1" dirty="0">
                <a:latin typeface="Times New Roman" pitchFamily="18" charset="0"/>
                <a:cs typeface="Times New Roman" pitchFamily="18" charset="0"/>
              </a:rPr>
              <a:t>{ point p;</a:t>
            </a:r>
            <a:endParaRPr lang="fr-FR" b="1" dirty="0">
              <a:latin typeface="Times New Roman" pitchFamily="18" charset="0"/>
              <a:cs typeface="Times New Roman" pitchFamily="18" charset="0"/>
            </a:endParaRPr>
          </a:p>
          <a:p>
            <a:pPr hangingPunct="0"/>
            <a:r>
              <a:rPr lang="en-GB" b="1" dirty="0">
                <a:latin typeface="Times New Roman" pitchFamily="18" charset="0"/>
                <a:cs typeface="Times New Roman" pitchFamily="18" charset="0"/>
              </a:rPr>
              <a:t>    </a:t>
            </a:r>
            <a:r>
              <a:rPr lang="en-GB" b="1" dirty="0" err="1">
                <a:latin typeface="Times New Roman" pitchFamily="18" charset="0"/>
                <a:cs typeface="Times New Roman" pitchFamily="18" charset="0"/>
              </a:rPr>
              <a:t>p.x</a:t>
            </a:r>
            <a:r>
              <a:rPr lang="en-GB" b="1" dirty="0">
                <a:latin typeface="Times New Roman" pitchFamily="18" charset="0"/>
                <a:cs typeface="Times New Roman" pitchFamily="18" charset="0"/>
              </a:rPr>
              <a:t> = x + </a:t>
            </a:r>
            <a:r>
              <a:rPr lang="en-GB" b="1" dirty="0" err="1">
                <a:latin typeface="Times New Roman" pitchFamily="18" charset="0"/>
                <a:cs typeface="Times New Roman" pitchFamily="18" charset="0"/>
              </a:rPr>
              <a:t>a.x</a:t>
            </a:r>
            <a:r>
              <a:rPr lang="en-GB" b="1" dirty="0">
                <a:latin typeface="Times New Roman" pitchFamily="18" charset="0"/>
                <a:cs typeface="Times New Roman" pitchFamily="18" charset="0"/>
              </a:rPr>
              <a:t>; </a:t>
            </a:r>
            <a:r>
              <a:rPr lang="en-GB" b="1" dirty="0" err="1">
                <a:latin typeface="Times New Roman" pitchFamily="18" charset="0"/>
                <a:cs typeface="Times New Roman" pitchFamily="18" charset="0"/>
              </a:rPr>
              <a:t>p.y</a:t>
            </a:r>
            <a:r>
              <a:rPr lang="en-GB" b="1" dirty="0">
                <a:latin typeface="Times New Roman" pitchFamily="18" charset="0"/>
                <a:cs typeface="Times New Roman" pitchFamily="18" charset="0"/>
              </a:rPr>
              <a:t> = y + </a:t>
            </a:r>
            <a:r>
              <a:rPr lang="en-GB" b="1" dirty="0" err="1">
                <a:latin typeface="Times New Roman" pitchFamily="18" charset="0"/>
                <a:cs typeface="Times New Roman" pitchFamily="18" charset="0"/>
              </a:rPr>
              <a:t>a.y</a:t>
            </a:r>
            <a:r>
              <a:rPr lang="en-GB" b="1" dirty="0">
                <a:latin typeface="Times New Roman" pitchFamily="18" charset="0"/>
                <a:cs typeface="Times New Roman" pitchFamily="18" charset="0"/>
              </a:rPr>
              <a:t>;  return p;</a:t>
            </a:r>
            <a:endParaRPr lang="fr-FR" b="1" dirty="0">
              <a:latin typeface="Times New Roman" pitchFamily="18" charset="0"/>
              <a:cs typeface="Times New Roman" pitchFamily="18" charset="0"/>
            </a:endParaRPr>
          </a:p>
          <a:p>
            <a:pPr hangingPunct="0"/>
            <a:r>
              <a:rPr lang="fr-FR" b="1" dirty="0">
                <a:latin typeface="Times New Roman" pitchFamily="18" charset="0"/>
                <a:cs typeface="Times New Roman" pitchFamily="18" charset="0"/>
              </a:rPr>
              <a:t>}</a:t>
            </a:r>
          </a:p>
          <a:p>
            <a:pPr hangingPunct="0"/>
            <a:r>
              <a:rPr lang="fr-FR" b="1" dirty="0" err="1">
                <a:latin typeface="Times New Roman" pitchFamily="18" charset="0"/>
                <a:cs typeface="Times New Roman" pitchFamily="18" charset="0"/>
              </a:rPr>
              <a:t>int</a:t>
            </a:r>
            <a:r>
              <a:rPr lang="fr-FR" b="1" dirty="0">
                <a:latin typeface="Times New Roman" pitchFamily="18" charset="0"/>
                <a:cs typeface="Times New Roman" pitchFamily="18" charset="0"/>
              </a:rPr>
              <a:t> main()</a:t>
            </a:r>
          </a:p>
          <a:p>
            <a:pPr hangingPunct="0"/>
            <a:r>
              <a:rPr lang="fr-FR" b="1" dirty="0">
                <a:latin typeface="Times New Roman" pitchFamily="18" charset="0"/>
                <a:cs typeface="Times New Roman" pitchFamily="18" charset="0"/>
              </a:rPr>
              <a:t>{  point a(1, 2); </a:t>
            </a:r>
            <a:r>
              <a:rPr lang="fr-FR" b="1" dirty="0" err="1">
                <a:latin typeface="Times New Roman" pitchFamily="18" charset="0"/>
                <a:cs typeface="Times New Roman" pitchFamily="18" charset="0"/>
              </a:rPr>
              <a:t>a.affiche</a:t>
            </a:r>
            <a:r>
              <a:rPr lang="fr-FR" b="1" dirty="0">
                <a:latin typeface="Times New Roman" pitchFamily="18" charset="0"/>
                <a:cs typeface="Times New Roman" pitchFamily="18" charset="0"/>
              </a:rPr>
              <a:t>();</a:t>
            </a:r>
          </a:p>
          <a:p>
            <a:pPr hangingPunct="0"/>
            <a:r>
              <a:rPr lang="fr-FR" b="1" dirty="0">
                <a:latin typeface="Times New Roman" pitchFamily="18" charset="0"/>
                <a:cs typeface="Times New Roman" pitchFamily="18" charset="0"/>
              </a:rPr>
              <a:t>    point b(2, 5); </a:t>
            </a:r>
            <a:r>
              <a:rPr lang="fr-FR" b="1" dirty="0" err="1">
                <a:latin typeface="Times New Roman" pitchFamily="18" charset="0"/>
                <a:cs typeface="Times New Roman" pitchFamily="18" charset="0"/>
              </a:rPr>
              <a:t>b.affiche</a:t>
            </a:r>
            <a:r>
              <a:rPr lang="fr-FR" b="1" dirty="0">
                <a:latin typeface="Times New Roman" pitchFamily="18" charset="0"/>
                <a:cs typeface="Times New Roman" pitchFamily="18" charset="0"/>
              </a:rPr>
              <a:t>();</a:t>
            </a:r>
          </a:p>
          <a:p>
            <a:pPr hangingPunct="0"/>
            <a:r>
              <a:rPr lang="fr-FR" b="1" dirty="0">
                <a:latin typeface="Times New Roman" pitchFamily="18" charset="0"/>
                <a:cs typeface="Times New Roman" pitchFamily="18" charset="0"/>
              </a:rPr>
              <a:t>    point c; c = a + b; </a:t>
            </a:r>
            <a:r>
              <a:rPr lang="fr-FR" b="1" dirty="0" err="1">
                <a:latin typeface="Times New Roman" pitchFamily="18" charset="0"/>
                <a:cs typeface="Times New Roman" pitchFamily="18" charset="0"/>
              </a:rPr>
              <a:t>c.affiche</a:t>
            </a:r>
            <a:r>
              <a:rPr lang="fr-FR" b="1" dirty="0">
                <a:latin typeface="Times New Roman" pitchFamily="18" charset="0"/>
                <a:cs typeface="Times New Roman" pitchFamily="18" charset="0"/>
              </a:rPr>
              <a:t>(); c= a + b + c; </a:t>
            </a:r>
            <a:r>
              <a:rPr lang="fr-FR" b="1" dirty="0" err="1">
                <a:latin typeface="Times New Roman" pitchFamily="18" charset="0"/>
                <a:cs typeface="Times New Roman" pitchFamily="18" charset="0"/>
              </a:rPr>
              <a:t>c.affiche</a:t>
            </a:r>
            <a:r>
              <a:rPr lang="fr-FR" b="1" dirty="0">
                <a:latin typeface="Times New Roman" pitchFamily="18" charset="0"/>
                <a:cs typeface="Times New Roman" pitchFamily="18" charset="0"/>
              </a:rPr>
              <a:t>(); return 1;</a:t>
            </a:r>
          </a:p>
          <a:p>
            <a:pPr hangingPunct="0"/>
            <a:r>
              <a:rPr lang="en-GB" b="1" dirty="0">
                <a:latin typeface="Times New Roman" pitchFamily="18" charset="0"/>
                <a:cs typeface="Times New Roman" pitchFamily="18" charset="0"/>
              </a:rPr>
              <a:t>}</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6E8258A7-CA86-481B-9088-7761BD1AC277}" type="slidenum">
              <a:rPr lang="fr-FR" smtClean="0"/>
              <a:pPr/>
              <a:t>82</a:t>
            </a:fld>
            <a:endParaRPr lang="fr-FR"/>
          </a:p>
        </p:txBody>
      </p:sp>
      <p:sp>
        <p:nvSpPr>
          <p:cNvPr id="81921" name="Rectangle 1"/>
          <p:cNvSpPr>
            <a:spLocks noChangeArrowheads="1"/>
          </p:cNvSpPr>
          <p:nvPr/>
        </p:nvSpPr>
        <p:spPr bwMode="auto">
          <a:xfrm>
            <a:off x="0" y="-71462"/>
            <a:ext cx="9144000" cy="674030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Dans le cas d’objets de grande taille, on peut envisager de faire appel au transfert par référence.</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Le prototype de la fonction amie </a:t>
            </a:r>
            <a:r>
              <a:rPr kumimoji="0" lang="fr-FR" b="1"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operateur + </a:t>
            </a:r>
            <a:r>
              <a:rPr lang="fr-FR" dirty="0">
                <a:latin typeface="Times New Roman" pitchFamily="18" charset="0"/>
                <a:ea typeface="Times New Roman" pitchFamily="18" charset="0"/>
                <a:cs typeface="Times New Roman" pitchFamily="18" charset="0"/>
              </a:rPr>
              <a:t>serait </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point </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operator</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+(point &amp;a, point &amp;b);</a:t>
            </a:r>
            <a:endParaRPr kumimoji="0" lang="fr-FR" b="1"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La transmission par référence poserait un problème si l’on cherchait à l’appliquer à une valeur de retour. Si l’on cherche à protéger contre d’éventuelles modifications un argument transmis par référence, on pourra toujours faire appel au mot clé </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CONST</a:t>
            </a:r>
            <a:r>
              <a:rPr lang="fr-FR" dirty="0">
                <a:latin typeface="Times New Roman" pitchFamily="18" charset="0"/>
                <a:ea typeface="Times New Roman" pitchFamily="18" charset="0"/>
                <a:cs typeface="Times New Roman" pitchFamily="18" charset="0"/>
              </a:rPr>
              <a:t>.</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GB"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point operator +(const point &amp;a, const point &amp;b);</a:t>
            </a:r>
            <a:endParaRPr kumimoji="0" lang="fr-FR" b="1"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8.2.</a:t>
            </a:r>
            <a:r>
              <a:rPr kumimoji="0" lang="fr-FR" b="1" i="0" u="none" strike="noStrike" cap="none" normalizeH="0" dirty="0">
                <a:ln>
                  <a:noFill/>
                </a:ln>
                <a:solidFill>
                  <a:schemeClr val="tx1"/>
                </a:solidFill>
                <a:effectLst/>
                <a:latin typeface="Times New Roman" pitchFamily="18" charset="0"/>
                <a:ea typeface="Times New Roman" pitchFamily="18" charset="0"/>
                <a:cs typeface="Times New Roman" pitchFamily="18" charset="0"/>
              </a:rPr>
              <a:t> P</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ossibilités et limites de la surcharge d’opérateurs</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lang="fr-FR" dirty="0">
                <a:latin typeface="Times New Roman" pitchFamily="18" charset="0"/>
                <a:ea typeface="Times New Roman" pitchFamily="18" charset="0"/>
                <a:cs typeface="Times New Roman" pitchFamily="18" charset="0"/>
              </a:rPr>
              <a:t>On s</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e limite aux opérateurs existants, en conservant leur pluralité (unaire ou binaire). Lorsque plusieurs opérateurs sont combinés au sein d’une même expression  (qu’ils soient surchargés ou non), ils conservent leur priorité relative et leur associativité.</a:t>
            </a:r>
          </a:p>
          <a:p>
            <a:pPr hangingPunct="0"/>
            <a:r>
              <a:rPr lang="en-US" dirty="0" err="1"/>
              <a:t>Pluralité</a:t>
            </a:r>
            <a:r>
              <a:rPr lang="en-US" dirty="0"/>
              <a:t>	</a:t>
            </a:r>
            <a:r>
              <a:rPr lang="en-US" dirty="0" err="1"/>
              <a:t>Opérateurs</a:t>
            </a:r>
            <a:r>
              <a:rPr lang="en-US" dirty="0"/>
              <a:t>		</a:t>
            </a:r>
            <a:r>
              <a:rPr lang="en-US" dirty="0" err="1"/>
              <a:t>Associativité</a:t>
            </a:r>
            <a:endParaRPr lang="en-US" dirty="0"/>
          </a:p>
          <a:p>
            <a:pPr hangingPunct="0"/>
            <a:r>
              <a:rPr lang="en-US" dirty="0" err="1"/>
              <a:t>Unaire</a:t>
            </a:r>
            <a:r>
              <a:rPr lang="en-US" dirty="0"/>
              <a:t>	()</a:t>
            </a:r>
            <a:r>
              <a:rPr lang="en-US" baseline="30000" dirty="0"/>
              <a:t>(1)</a:t>
            </a:r>
            <a:r>
              <a:rPr lang="en-US" dirty="0"/>
              <a:t>       []</a:t>
            </a:r>
            <a:r>
              <a:rPr lang="en-US" baseline="30000" dirty="0"/>
              <a:t>(1)</a:t>
            </a:r>
            <a:r>
              <a:rPr lang="en-US" dirty="0"/>
              <a:t>       -&gt; </a:t>
            </a:r>
            <a:r>
              <a:rPr lang="en-US" baseline="30000" dirty="0"/>
              <a:t>(1)		</a:t>
            </a:r>
            <a:r>
              <a:rPr lang="en-US" baseline="30000" dirty="0">
                <a:sym typeface="Wingdings" pitchFamily="2" charset="2"/>
              </a:rPr>
              <a:t></a:t>
            </a:r>
            <a:endParaRPr lang="fr-FR" dirty="0"/>
          </a:p>
          <a:p>
            <a:pPr hangingPunct="0"/>
            <a:r>
              <a:rPr lang="en-US" dirty="0"/>
              <a:t>	+   -   ++    --    !   ~   *    &amp;	</a:t>
            </a:r>
            <a:r>
              <a:rPr lang="en-US" dirty="0">
                <a:sym typeface="Wingdings" pitchFamily="2" charset="2"/>
              </a:rPr>
              <a:t>&lt;-</a:t>
            </a:r>
            <a:endParaRPr lang="fr-FR" dirty="0"/>
          </a:p>
          <a:p>
            <a:pPr hangingPunct="0"/>
            <a:r>
              <a:rPr lang="en-US" dirty="0"/>
              <a:t>	new    delete    (cast)	&lt;-	</a:t>
            </a:r>
            <a:endParaRPr lang="fr-FR" dirty="0"/>
          </a:p>
          <a:p>
            <a:pPr hangingPunct="0"/>
            <a:r>
              <a:rPr lang="fr-FR" dirty="0"/>
              <a:t>Binaire	*   /    %			</a:t>
            </a:r>
            <a:r>
              <a:rPr lang="fr-FR" dirty="0">
                <a:sym typeface="Wingdings" pitchFamily="2" charset="2"/>
              </a:rPr>
              <a:t></a:t>
            </a:r>
            <a:endParaRPr lang="fr-FR" dirty="0"/>
          </a:p>
          <a:p>
            <a:pPr hangingPunct="0"/>
            <a:r>
              <a:rPr lang="fr-FR" dirty="0"/>
              <a:t>	+   -			</a:t>
            </a:r>
            <a:r>
              <a:rPr lang="fr-FR" dirty="0">
                <a:sym typeface="Wingdings" pitchFamily="2" charset="2"/>
              </a:rPr>
              <a:t></a:t>
            </a:r>
            <a:endParaRPr lang="fr-FR" dirty="0"/>
          </a:p>
          <a:p>
            <a:pPr hangingPunct="0"/>
            <a:r>
              <a:rPr kumimoji="0" lang="en-GB" b="0" i="0" u="none" strike="noStrike" cap="none" normalizeH="0" baseline="0" dirty="0">
                <a:ln>
                  <a:noFill/>
                </a:ln>
                <a:solidFill>
                  <a:schemeClr val="tx1"/>
                </a:solidFill>
                <a:effectLst/>
                <a:latin typeface="Times New Roman" pitchFamily="18" charset="0"/>
                <a:cs typeface="Times New Roman" pitchFamily="18" charset="0"/>
              </a:rPr>
              <a:t>	</a:t>
            </a:r>
            <a:r>
              <a:rPr lang="fr-FR" dirty="0"/>
              <a:t>&lt;&lt;   &gt;&gt;			</a:t>
            </a:r>
            <a:r>
              <a:rPr lang="fr-FR" dirty="0">
                <a:sym typeface="Wingdings" pitchFamily="2" charset="2"/>
              </a:rPr>
              <a:t></a:t>
            </a:r>
            <a:endParaRPr lang="fr-FR" dirty="0"/>
          </a:p>
          <a:p>
            <a:pPr hangingPunct="0"/>
            <a:r>
              <a:rPr lang="fr-FR" dirty="0"/>
              <a:t>	&lt;   &lt;=   &gt;   &gt;=		</a:t>
            </a:r>
            <a:r>
              <a:rPr lang="fr-FR" dirty="0">
                <a:sym typeface="Wingdings" pitchFamily="2" charset="2"/>
              </a:rPr>
              <a:t></a:t>
            </a:r>
            <a:endParaRPr lang="fr-FR" dirty="0"/>
          </a:p>
          <a:p>
            <a:pPr hangingPunct="0"/>
            <a:r>
              <a:rPr lang="fr-FR" dirty="0"/>
              <a:t>	==    !=			</a:t>
            </a:r>
            <a:r>
              <a:rPr lang="fr-FR" dirty="0">
                <a:sym typeface="Wingdings" pitchFamily="2" charset="2"/>
              </a:rPr>
              <a:t></a:t>
            </a:r>
            <a:endParaRPr lang="fr-FR" dirty="0"/>
          </a:p>
          <a:p>
            <a:pPr hangingPunct="0"/>
            <a:r>
              <a:rPr lang="fr-FR" dirty="0"/>
              <a:t>	&amp;  ^ |			</a:t>
            </a:r>
            <a:r>
              <a:rPr lang="fr-FR" dirty="0">
                <a:sym typeface="Wingdings" pitchFamily="2" charset="2"/>
              </a:rPr>
              <a:t></a:t>
            </a:r>
            <a:endParaRPr lang="fr-FR" dirty="0"/>
          </a:p>
          <a:p>
            <a:pPr hangingPunct="0"/>
            <a:r>
              <a:rPr lang="fr-FR" dirty="0"/>
              <a:t>	&amp;&amp; ||			</a:t>
            </a:r>
            <a:r>
              <a:rPr lang="fr-FR" dirty="0">
                <a:sym typeface="Wingdings" pitchFamily="2" charset="2"/>
              </a:rPr>
              <a:t></a:t>
            </a:r>
            <a:endParaRPr lang="fr-FR" dirty="0"/>
          </a:p>
          <a:p>
            <a:pPr hangingPunct="0"/>
            <a:r>
              <a:rPr lang="fr-FR" dirty="0"/>
              <a:t>	=</a:t>
            </a:r>
            <a:r>
              <a:rPr lang="fr-FR" baseline="30000" dirty="0"/>
              <a:t>(1), </a:t>
            </a:r>
            <a:r>
              <a:rPr lang="fr-FR" dirty="0"/>
              <a:t> +=. -= *=. /=   %=…&amp;= ^=  \=   &lt;&lt;=   &gt;&gt;=  </a:t>
            </a:r>
            <a:r>
              <a:rPr lang="fr-FR" dirty="0">
                <a:sym typeface="Wingdings" pitchFamily="2" charset="2"/>
              </a:rPr>
              <a:t></a:t>
            </a:r>
            <a:endParaRPr lang="fr-FR" dirty="0"/>
          </a:p>
          <a:p>
            <a:r>
              <a:rPr lang="fr-FR" dirty="0"/>
              <a:t>	,</a:t>
            </a:r>
            <a:r>
              <a:rPr lang="fr-FR" baseline="30000" dirty="0"/>
              <a:t>			</a:t>
            </a:r>
            <a:r>
              <a:rPr lang="fr-FR" baseline="30000" dirty="0">
                <a:sym typeface="Wingdings" pitchFamily="2" charset="2"/>
              </a:rPr>
              <a:t></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6E8258A7-CA86-481B-9088-7761BD1AC277}" type="slidenum">
              <a:rPr lang="fr-FR" smtClean="0"/>
              <a:pPr/>
              <a:t>83</a:t>
            </a:fld>
            <a:endParaRPr lang="fr-FR"/>
          </a:p>
        </p:txBody>
      </p:sp>
      <p:sp>
        <p:nvSpPr>
          <p:cNvPr id="3" name="Rectangle 2"/>
          <p:cNvSpPr/>
          <p:nvPr/>
        </p:nvSpPr>
        <p:spPr>
          <a:xfrm>
            <a:off x="142844" y="346432"/>
            <a:ext cx="8643998" cy="5940088"/>
          </a:xfrm>
          <a:prstGeom prst="rect">
            <a:avLst/>
          </a:prstGeom>
        </p:spPr>
        <p:txBody>
          <a:bodyPr wrap="square">
            <a:spAutoFit/>
          </a:bodyPr>
          <a:lstStyle/>
          <a:p>
            <a:pPr hangingPunct="0"/>
            <a:r>
              <a:rPr lang="fr-FR" sz="2000" dirty="0">
                <a:latin typeface="Times New Roman" pitchFamily="18" charset="0"/>
                <a:cs typeface="Times New Roman" pitchFamily="18" charset="0"/>
              </a:rPr>
              <a:t> (1) Doit être surchargé comme </a:t>
            </a:r>
            <a:r>
              <a:rPr lang="fr-FR" sz="2000" b="1" dirty="0">
                <a:latin typeface="Times New Roman" pitchFamily="18" charset="0"/>
                <a:cs typeface="Times New Roman" pitchFamily="18" charset="0"/>
              </a:rPr>
              <a:t>fonction membre</a:t>
            </a:r>
            <a:r>
              <a:rPr lang="fr-FR" sz="2000" dirty="0">
                <a:latin typeface="Times New Roman" pitchFamily="18" charset="0"/>
                <a:cs typeface="Times New Roman" pitchFamily="18" charset="0"/>
              </a:rPr>
              <a:t>.</a:t>
            </a:r>
          </a:p>
          <a:p>
            <a:pPr hangingPunct="0"/>
            <a:r>
              <a:rPr lang="fr-FR" sz="2000" dirty="0">
                <a:latin typeface="Times New Roman" pitchFamily="18" charset="0"/>
                <a:cs typeface="Times New Roman" pitchFamily="18" charset="0"/>
              </a:rPr>
              <a:t>- On ne peut pas surcharger un opérateur que s’il comporte au moins un argument. Autrement dit, il doit s’agir :</a:t>
            </a:r>
          </a:p>
          <a:p>
            <a:pPr hangingPunct="0"/>
            <a:r>
              <a:rPr lang="fr-FR" sz="2000" dirty="0">
                <a:latin typeface="Times New Roman" pitchFamily="18" charset="0"/>
                <a:cs typeface="Times New Roman" pitchFamily="18" charset="0"/>
              </a:rPr>
              <a:t>* soit d’une fonction membre, auquel cas elle dispose obligatoirement d’un argument implicite du type de sa classe (</a:t>
            </a:r>
            <a:r>
              <a:rPr lang="fr-FR" sz="2000" dirty="0" err="1">
                <a:latin typeface="Times New Roman" pitchFamily="18" charset="0"/>
                <a:cs typeface="Times New Roman" pitchFamily="18" charset="0"/>
              </a:rPr>
              <a:t>this</a:t>
            </a:r>
            <a:r>
              <a:rPr lang="fr-FR" sz="2000" dirty="0">
                <a:latin typeface="Times New Roman" pitchFamily="18" charset="0"/>
                <a:cs typeface="Times New Roman" pitchFamily="18" charset="0"/>
              </a:rPr>
              <a:t>),</a:t>
            </a:r>
          </a:p>
          <a:p>
            <a:pPr hangingPunct="0"/>
            <a:r>
              <a:rPr lang="fr-FR" sz="2000" dirty="0">
                <a:latin typeface="Times New Roman" pitchFamily="18" charset="0"/>
                <a:cs typeface="Times New Roman" pitchFamily="18" charset="0"/>
              </a:rPr>
              <a:t>* soit d’une fonction indépendante (ou plutôt amie) possédant au moins un argument de type classe.</a:t>
            </a:r>
          </a:p>
          <a:p>
            <a:pPr hangingPunct="0">
              <a:buFontTx/>
              <a:buChar char="-"/>
            </a:pPr>
            <a:r>
              <a:rPr lang="fr-FR" sz="2000" dirty="0">
                <a:latin typeface="Times New Roman" pitchFamily="18" charset="0"/>
                <a:cs typeface="Times New Roman" pitchFamily="18" charset="0"/>
              </a:rPr>
              <a:t>Les opérateurs ., ::, ?:, #, ## ne peuvent pas être surchargés.</a:t>
            </a:r>
          </a:p>
          <a:p>
            <a:pPr hangingPunct="0">
              <a:buFontTx/>
              <a:buChar char="-"/>
            </a:pPr>
            <a:endParaRPr lang="fr-FR" sz="2000" dirty="0">
              <a:latin typeface="Times New Roman" pitchFamily="18" charset="0"/>
              <a:cs typeface="Times New Roman" pitchFamily="18" charset="0"/>
            </a:endParaRPr>
          </a:p>
          <a:p>
            <a:pPr hangingPunct="0"/>
            <a:r>
              <a:rPr lang="fr-FR" sz="2000" b="1" dirty="0">
                <a:latin typeface="Times New Roman" pitchFamily="18" charset="0"/>
                <a:cs typeface="Times New Roman" pitchFamily="18" charset="0"/>
              </a:rPr>
              <a:t>8.3. Cas particuliers</a:t>
            </a:r>
            <a:endParaRPr lang="fr-FR" sz="2000" dirty="0">
              <a:latin typeface="Times New Roman" pitchFamily="18" charset="0"/>
              <a:cs typeface="Times New Roman" pitchFamily="18" charset="0"/>
            </a:endParaRPr>
          </a:p>
          <a:p>
            <a:pPr hangingPunct="0"/>
            <a:r>
              <a:rPr lang="fr-FR" sz="2000" b="1" dirty="0">
                <a:latin typeface="Times New Roman" pitchFamily="18" charset="0"/>
                <a:cs typeface="Times New Roman" pitchFamily="18" charset="0"/>
              </a:rPr>
              <a:t>8.3.1. Cas des opérateurs ++ et --</a:t>
            </a:r>
            <a:endParaRPr lang="fr-FR" sz="2000" dirty="0">
              <a:latin typeface="Times New Roman" pitchFamily="18" charset="0"/>
              <a:cs typeface="Times New Roman" pitchFamily="18" charset="0"/>
            </a:endParaRPr>
          </a:p>
          <a:p>
            <a:pPr hangingPunct="0"/>
            <a:r>
              <a:rPr lang="fr-FR" sz="2000" dirty="0">
                <a:latin typeface="Times New Roman" pitchFamily="18" charset="0"/>
                <a:cs typeface="Times New Roman" pitchFamily="18" charset="0"/>
              </a:rPr>
              <a:t>Si </a:t>
            </a:r>
            <a:r>
              <a:rPr lang="fr-FR" sz="2000" b="1" dirty="0">
                <a:latin typeface="Times New Roman" pitchFamily="18" charset="0"/>
                <a:cs typeface="Times New Roman" pitchFamily="18" charset="0"/>
              </a:rPr>
              <a:t>T</a:t>
            </a:r>
            <a:r>
              <a:rPr lang="fr-FR" sz="2000" dirty="0">
                <a:latin typeface="Times New Roman" pitchFamily="18" charset="0"/>
                <a:cs typeface="Times New Roman" pitchFamily="18" charset="0"/>
              </a:rPr>
              <a:t> désigne un type classe quelconque :</a:t>
            </a:r>
          </a:p>
          <a:p>
            <a:pPr hangingPunct="0"/>
            <a:r>
              <a:rPr lang="fr-FR" sz="2000" dirty="0">
                <a:latin typeface="Times New Roman" pitchFamily="18" charset="0"/>
                <a:cs typeface="Times New Roman" pitchFamily="18" charset="0"/>
              </a:rPr>
              <a:t>- L’opérateur d’en-tête </a:t>
            </a:r>
            <a:r>
              <a:rPr lang="fr-FR" sz="2000" b="1" dirty="0">
                <a:latin typeface="Times New Roman" pitchFamily="18" charset="0"/>
                <a:cs typeface="Times New Roman" pitchFamily="18" charset="0"/>
              </a:rPr>
              <a:t>T </a:t>
            </a:r>
            <a:r>
              <a:rPr lang="fr-FR" sz="2000" b="1" dirty="0" err="1">
                <a:latin typeface="Times New Roman" pitchFamily="18" charset="0"/>
                <a:cs typeface="Times New Roman" pitchFamily="18" charset="0"/>
              </a:rPr>
              <a:t>operator</a:t>
            </a:r>
            <a:r>
              <a:rPr lang="fr-FR" sz="2000" b="1" dirty="0">
                <a:latin typeface="Times New Roman" pitchFamily="18" charset="0"/>
                <a:cs typeface="Times New Roman" pitchFamily="18" charset="0"/>
              </a:rPr>
              <a:t> ++() </a:t>
            </a:r>
            <a:r>
              <a:rPr lang="fr-FR" sz="2000" dirty="0">
                <a:latin typeface="Times New Roman" pitchFamily="18" charset="0"/>
                <a:cs typeface="Times New Roman" pitchFamily="18" charset="0"/>
              </a:rPr>
              <a:t>est utilisé en cas de notation préfixée,</a:t>
            </a:r>
          </a:p>
          <a:p>
            <a:pPr hangingPunct="0"/>
            <a:r>
              <a:rPr lang="fr-FR" sz="2000" dirty="0">
                <a:latin typeface="Times New Roman" pitchFamily="18" charset="0"/>
                <a:cs typeface="Times New Roman" pitchFamily="18" charset="0"/>
              </a:rPr>
              <a:t>- L’opérateur d’en-tête </a:t>
            </a:r>
            <a:r>
              <a:rPr lang="fr-FR" sz="2000" b="1" dirty="0">
                <a:latin typeface="Times New Roman" pitchFamily="18" charset="0"/>
                <a:cs typeface="Times New Roman" pitchFamily="18" charset="0"/>
              </a:rPr>
              <a:t>T </a:t>
            </a:r>
            <a:r>
              <a:rPr lang="fr-FR" sz="2000" b="1" dirty="0" err="1">
                <a:latin typeface="Times New Roman" pitchFamily="18" charset="0"/>
                <a:cs typeface="Times New Roman" pitchFamily="18" charset="0"/>
              </a:rPr>
              <a:t>operator</a:t>
            </a:r>
            <a:r>
              <a:rPr lang="fr-FR" sz="2000" b="1" dirty="0">
                <a:latin typeface="Times New Roman" pitchFamily="18" charset="0"/>
                <a:cs typeface="Times New Roman" pitchFamily="18" charset="0"/>
              </a:rPr>
              <a:t> ++(</a:t>
            </a:r>
            <a:r>
              <a:rPr lang="fr-FR" sz="2000" b="1" dirty="0" err="1">
                <a:latin typeface="Times New Roman" pitchFamily="18" charset="0"/>
                <a:cs typeface="Times New Roman" pitchFamily="18" charset="0"/>
              </a:rPr>
              <a:t>int</a:t>
            </a:r>
            <a:r>
              <a:rPr lang="fr-FR" sz="2000" b="1" dirty="0">
                <a:latin typeface="Times New Roman" pitchFamily="18" charset="0"/>
                <a:cs typeface="Times New Roman" pitchFamily="18" charset="0"/>
              </a:rPr>
              <a:t>) </a:t>
            </a:r>
            <a:r>
              <a:rPr lang="fr-FR" sz="2000" dirty="0">
                <a:latin typeface="Times New Roman" pitchFamily="18" charset="0"/>
                <a:cs typeface="Times New Roman" pitchFamily="18" charset="0"/>
              </a:rPr>
              <a:t>est utilisé en cas de notation </a:t>
            </a:r>
            <a:r>
              <a:rPr lang="fr-FR" sz="2000" dirty="0" err="1">
                <a:latin typeface="Times New Roman" pitchFamily="18" charset="0"/>
                <a:cs typeface="Times New Roman" pitchFamily="18" charset="0"/>
              </a:rPr>
              <a:t>postfixée</a:t>
            </a:r>
            <a:r>
              <a:rPr lang="fr-FR" sz="2000" dirty="0">
                <a:latin typeface="Times New Roman" pitchFamily="18" charset="0"/>
                <a:cs typeface="Times New Roman" pitchFamily="18" charset="0"/>
              </a:rPr>
              <a:t>. Le second opérande de type </a:t>
            </a:r>
            <a:r>
              <a:rPr lang="fr-FR" sz="2000" b="1" dirty="0" err="1">
                <a:latin typeface="Times New Roman" pitchFamily="18" charset="0"/>
                <a:cs typeface="Times New Roman" pitchFamily="18" charset="0"/>
              </a:rPr>
              <a:t>int</a:t>
            </a:r>
            <a:r>
              <a:rPr lang="fr-FR" sz="2000" dirty="0">
                <a:latin typeface="Times New Roman" pitchFamily="18" charset="0"/>
                <a:cs typeface="Times New Roman" pitchFamily="18" charset="0"/>
              </a:rPr>
              <a:t> est fictif.</a:t>
            </a:r>
          </a:p>
          <a:p>
            <a:pPr hangingPunct="0"/>
            <a:r>
              <a:rPr lang="fr-FR" sz="2000" dirty="0">
                <a:latin typeface="Times New Roman" pitchFamily="18" charset="0"/>
                <a:cs typeface="Times New Roman" pitchFamily="18" charset="0"/>
              </a:rPr>
              <a:t>Exemple : Définir ++ pour qu’il incrémente d’une unité les 2 coordonnées du point et pour qu’il fournisse comme valeur :</a:t>
            </a:r>
          </a:p>
          <a:p>
            <a:pPr hangingPunct="0"/>
            <a:r>
              <a:rPr lang="fr-FR" sz="2000" dirty="0">
                <a:latin typeface="Times New Roman" pitchFamily="18" charset="0"/>
                <a:cs typeface="Times New Roman" pitchFamily="18" charset="0"/>
              </a:rPr>
              <a:t>Soit celle du point avant incrémentation (notation </a:t>
            </a:r>
            <a:r>
              <a:rPr lang="fr-FR" sz="2000" dirty="0" err="1">
                <a:latin typeface="Times New Roman" pitchFamily="18" charset="0"/>
                <a:cs typeface="Times New Roman" pitchFamily="18" charset="0"/>
              </a:rPr>
              <a:t>postfixée</a:t>
            </a:r>
            <a:r>
              <a:rPr lang="fr-FR" sz="2000" dirty="0">
                <a:latin typeface="Times New Roman" pitchFamily="18" charset="0"/>
                <a:cs typeface="Times New Roman" pitchFamily="18" charset="0"/>
              </a:rPr>
              <a:t>),</a:t>
            </a:r>
          </a:p>
          <a:p>
            <a:pPr hangingPunct="0"/>
            <a:r>
              <a:rPr lang="fr-FR" sz="2000" dirty="0">
                <a:latin typeface="Times New Roman" pitchFamily="18" charset="0"/>
                <a:cs typeface="Times New Roman" pitchFamily="18" charset="0"/>
              </a:rPr>
              <a:t>Soit celle du point après incrémentation (notation préfixée).</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6E8258A7-CA86-481B-9088-7761BD1AC277}" type="slidenum">
              <a:rPr lang="fr-FR" smtClean="0"/>
              <a:pPr/>
              <a:t>84</a:t>
            </a:fld>
            <a:endParaRPr lang="fr-FR"/>
          </a:p>
        </p:txBody>
      </p:sp>
      <p:sp>
        <p:nvSpPr>
          <p:cNvPr id="79873" name="Rectangle 1"/>
          <p:cNvSpPr>
            <a:spLocks noChangeArrowheads="1"/>
          </p:cNvSpPr>
          <p:nvPr/>
        </p:nvSpPr>
        <p:spPr bwMode="auto">
          <a:xfrm>
            <a:off x="0" y="-214338"/>
            <a:ext cx="9144000" cy="729430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#include&lt;</a:t>
            </a:r>
            <a:r>
              <a:rPr kumimoji="0" lang="en-GB"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iostream</a:t>
            </a:r>
            <a:r>
              <a:rPr kumimoji="0" lang="en-GB"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&gt;</a:t>
            </a:r>
          </a:p>
          <a:p>
            <a:pPr marL="0" marR="0" lvl="0" indent="0" algn="just" defTabSz="914400" rtl="0" eaLnBrk="1" fontAlgn="base" latinLnBrk="0" hangingPunct="1">
              <a:lnSpc>
                <a:spcPct val="100000"/>
              </a:lnSpc>
              <a:spcBef>
                <a:spcPct val="0"/>
              </a:spcBef>
              <a:spcAft>
                <a:spcPct val="0"/>
              </a:spcAft>
              <a:buClrTx/>
              <a:buSzTx/>
              <a:buFontTx/>
              <a:buNone/>
              <a:tabLst/>
            </a:pPr>
            <a:r>
              <a:rPr lang="en-GB" b="1" dirty="0">
                <a:latin typeface="Times New Roman" pitchFamily="18" charset="0"/>
                <a:cs typeface="Times New Roman" pitchFamily="18" charset="0"/>
              </a:rPr>
              <a:t>using namespace std;</a:t>
            </a:r>
            <a:endParaRPr kumimoji="0" lang="fr-FR" b="1"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GB"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class point {   </a:t>
            </a:r>
            <a:r>
              <a:rPr kumimoji="0" lang="en-GB"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int</a:t>
            </a:r>
            <a:r>
              <a:rPr kumimoji="0" lang="en-GB"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x, y;</a:t>
            </a:r>
            <a:endParaRPr kumimoji="0" lang="fr-FR" b="1"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GB"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public :</a:t>
            </a:r>
            <a:r>
              <a:rPr lang="en-GB" b="1" dirty="0">
                <a:latin typeface="Times New Roman" pitchFamily="18" charset="0"/>
                <a:ea typeface="Times New Roman" pitchFamily="18" charset="0"/>
                <a:cs typeface="Times New Roman" pitchFamily="18" charset="0"/>
              </a:rPr>
              <a:t> </a:t>
            </a:r>
            <a:r>
              <a:rPr kumimoji="0" lang="en-GB"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point(</a:t>
            </a:r>
            <a:r>
              <a:rPr kumimoji="0" lang="en-GB"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int</a:t>
            </a:r>
            <a:r>
              <a:rPr kumimoji="0" lang="en-GB"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abs = 0, </a:t>
            </a:r>
            <a:r>
              <a:rPr kumimoji="0" lang="en-GB"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int</a:t>
            </a:r>
            <a:r>
              <a:rPr kumimoji="0" lang="en-GB"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en-GB"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ord</a:t>
            </a:r>
            <a:r>
              <a:rPr kumimoji="0" lang="en-GB"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 0){x = abs; y = </a:t>
            </a:r>
            <a:r>
              <a:rPr kumimoji="0" lang="en-GB"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ord</a:t>
            </a:r>
            <a:r>
              <a:rPr kumimoji="0" lang="en-GB"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t>
            </a:r>
            <a:endParaRPr kumimoji="0" lang="fr-FR" b="1"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GB"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point operator ++(){ x++; y++; return *this; }</a:t>
            </a:r>
            <a:endParaRPr kumimoji="0" lang="fr-FR" b="1"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GB"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point operator ++(</a:t>
            </a:r>
            <a:r>
              <a:rPr kumimoji="0" lang="en-GB"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int</a:t>
            </a:r>
            <a:r>
              <a:rPr kumimoji="0" lang="en-GB"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point p = *this; x++; y++; return p; </a:t>
            </a:r>
          </a:p>
          <a:p>
            <a:pPr marL="0" marR="0" lvl="0" indent="0" algn="just" defTabSz="914400" rtl="0" eaLnBrk="0" fontAlgn="base" latinLnBrk="0" hangingPunct="0">
              <a:lnSpc>
                <a:spcPct val="100000"/>
              </a:lnSpc>
              <a:spcBef>
                <a:spcPct val="0"/>
              </a:spcBef>
              <a:spcAft>
                <a:spcPct val="0"/>
              </a:spcAft>
              <a:buClrTx/>
              <a:buSzTx/>
              <a:buFontTx/>
              <a:buNone/>
              <a:tabLst/>
            </a:pPr>
            <a:r>
              <a:rPr lang="en-GB" b="1" dirty="0">
                <a:latin typeface="Times New Roman" pitchFamily="18" charset="0"/>
                <a:ea typeface="Times New Roman" pitchFamily="18" charset="0"/>
                <a:cs typeface="Times New Roman" pitchFamily="18" charset="0"/>
              </a:rPr>
              <a:t>                </a:t>
            </a:r>
            <a:r>
              <a:rPr kumimoji="0" lang="en-GB"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t>
            </a:r>
            <a:endParaRPr kumimoji="0" lang="fr-FR" b="1"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GB"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void</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affiche(){cout &lt;&lt;x&lt;&lt;</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&lt;&lt;y&lt;&lt;</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endl</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p>
          <a:p>
            <a:pPr marL="0" marR="0" lvl="0" indent="0" algn="just" defTabSz="914400" rtl="0" eaLnBrk="0" fontAlgn="base" latinLnBrk="0" hangingPunct="0">
              <a:lnSpc>
                <a:spcPct val="100000"/>
              </a:lnSpc>
              <a:spcBef>
                <a:spcPct val="0"/>
              </a:spcBef>
              <a:spcAft>
                <a:spcPct val="0"/>
              </a:spcAft>
              <a:buClrTx/>
              <a:buSzTx/>
              <a:buFontTx/>
              <a:buNone/>
              <a:tabLst/>
            </a:pPr>
            <a:r>
              <a:rPr lang="fr-FR" b="1" dirty="0">
                <a:latin typeface="Times New Roman" pitchFamily="18" charset="0"/>
                <a:ea typeface="Times New Roman" pitchFamily="18" charset="0"/>
                <a:cs typeface="Times New Roman" pitchFamily="18" charset="0"/>
              </a:rPr>
              <a:t>                </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t>
            </a:r>
            <a:endParaRPr kumimoji="0" lang="fr-FR" b="1" i="0" u="none" strike="noStrike" cap="none" normalizeH="0" baseline="0" dirty="0">
              <a:ln>
                <a:noFill/>
              </a:ln>
              <a:solidFill>
                <a:schemeClr val="tx1"/>
              </a:solidFill>
              <a:effectLst/>
              <a:latin typeface="Times New Roman" pitchFamily="18" charset="0"/>
              <a:cs typeface="Times New Roman" pitchFamily="18" charset="0"/>
              <a:sym typeface="Symbol" pitchFamily="18" charset="2"/>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 ;</a:t>
            </a:r>
            <a:endParaRPr kumimoji="0" lang="fr-FR" b="1" i="0" u="none" strike="noStrike" cap="none" normalizeH="0" baseline="0" dirty="0">
              <a:ln>
                <a:noFill/>
              </a:ln>
              <a:solidFill>
                <a:schemeClr val="tx1"/>
              </a:solidFill>
              <a:effectLst/>
              <a:latin typeface="Times New Roman" pitchFamily="18" charset="0"/>
              <a:cs typeface="Times New Roman" pitchFamily="18" charset="0"/>
              <a:sym typeface="Symbol" pitchFamily="18" charset="2"/>
            </a:endParaRPr>
          </a:p>
          <a:p>
            <a:pPr marL="0" marR="0" lvl="0" indent="0" algn="just" defTabSz="914400" rtl="0" eaLnBrk="0" fontAlgn="base" latinLnBrk="0" hangingPunct="0">
              <a:lnSpc>
                <a:spcPct val="100000"/>
              </a:lnSpc>
              <a:spcBef>
                <a:spcPct val="0"/>
              </a:spcBef>
              <a:spcAft>
                <a:spcPct val="0"/>
              </a:spcAft>
              <a:buClrTx/>
              <a:buSzTx/>
              <a:buFontTx/>
              <a:buNone/>
              <a:tabLst/>
            </a:pPr>
            <a:r>
              <a:rPr lang="fr-FR" b="1" dirty="0" err="1">
                <a:latin typeface="Times New Roman" pitchFamily="18" charset="0"/>
                <a:ea typeface="Times New Roman" pitchFamily="18" charset="0"/>
                <a:cs typeface="Times New Roman" pitchFamily="18" charset="0"/>
                <a:sym typeface="Symbol" pitchFamily="18" charset="2"/>
              </a:rPr>
              <a:t>i</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sym typeface="Symbol" pitchFamily="18" charset="2"/>
              </a:rPr>
              <a:t>nt</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 main(){ point a1(2, 5); a2(2, 5), b;</a:t>
            </a:r>
            <a:endParaRPr kumimoji="0" lang="fr-FR" b="1" i="0" u="none" strike="noStrike" cap="none" normalizeH="0" baseline="0" dirty="0">
              <a:ln>
                <a:noFill/>
              </a:ln>
              <a:solidFill>
                <a:schemeClr val="tx1"/>
              </a:solidFill>
              <a:effectLst/>
              <a:latin typeface="Times New Roman" pitchFamily="18" charset="0"/>
              <a:cs typeface="Times New Roman" pitchFamily="18" charset="0"/>
              <a:sym typeface="Symbol" pitchFamily="18" charset="2"/>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  b=++a1; cout&lt;&lt;</a:t>
            </a:r>
            <a:r>
              <a:rPr kumimoji="0" lang="en-GB"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a1:</a:t>
            </a:r>
            <a:r>
              <a:rPr kumimoji="0" lang="en-GB"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a1.affiche(); cout&lt;&lt;</a:t>
            </a:r>
            <a:r>
              <a:rPr kumimoji="0" lang="en-GB"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b:</a:t>
            </a:r>
            <a:r>
              <a:rPr kumimoji="0" lang="en-GB"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 </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b.afffiche</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t>
            </a:r>
            <a:endParaRPr kumimoji="0" lang="fr-FR" b="1" i="0" u="none" strike="noStrike" cap="none" normalizeH="0" baseline="0" dirty="0">
              <a:ln>
                <a:noFill/>
              </a:ln>
              <a:solidFill>
                <a:schemeClr val="tx1"/>
              </a:solidFill>
              <a:effectLst/>
              <a:latin typeface="Times New Roman" pitchFamily="18" charset="0"/>
              <a:cs typeface="Times New Roman" pitchFamily="18" charset="0"/>
              <a:sym typeface="Symbol" pitchFamily="18" charset="2"/>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  b=a2++; cout&lt;&lt;</a:t>
            </a:r>
            <a:r>
              <a:rPr kumimoji="0" lang="en-GB"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a2:</a:t>
            </a:r>
            <a:r>
              <a:rPr kumimoji="0" lang="en-GB"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a2.affiche(); cout&lt;&lt;</a:t>
            </a:r>
            <a:r>
              <a:rPr kumimoji="0" lang="en-GB"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b:</a:t>
            </a:r>
            <a:r>
              <a:rPr kumimoji="0" lang="en-GB"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a:t>
            </a:r>
            <a:r>
              <a:rPr lang="fr-FR" b="1" dirty="0">
                <a:latin typeface="Times New Roman" pitchFamily="18" charset="0"/>
                <a:ea typeface="Times New Roman" pitchFamily="18" charset="0"/>
                <a:cs typeface="Times New Roman" pitchFamily="18" charset="0"/>
                <a:sym typeface="Symbol" pitchFamily="18" charset="2"/>
              </a:rPr>
              <a:t>; </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b.afffiche</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return 1;</a:t>
            </a:r>
            <a:endParaRPr kumimoji="0" lang="fr-FR" b="1" i="0" u="none" strike="noStrike" cap="none" normalizeH="0" baseline="0" dirty="0">
              <a:ln>
                <a:noFill/>
              </a:ln>
              <a:solidFill>
                <a:schemeClr val="tx1"/>
              </a:solidFill>
              <a:effectLst/>
              <a:latin typeface="Times New Roman" pitchFamily="18" charset="0"/>
              <a:cs typeface="Times New Roman" pitchFamily="18" charset="0"/>
              <a:sym typeface="Symbol" pitchFamily="18" charset="2"/>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GB"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a:t>
            </a:r>
          </a:p>
          <a:p>
            <a:pPr hangingPunct="0"/>
            <a:r>
              <a:rPr lang="fr-FR" b="1" dirty="0">
                <a:latin typeface="Times New Roman" pitchFamily="18" charset="0"/>
                <a:cs typeface="Times New Roman" pitchFamily="18" charset="0"/>
              </a:rPr>
              <a:t>8.3.2. Opérateur = a une signification prédéfinie</a:t>
            </a:r>
            <a:endParaRPr lang="fr-FR" dirty="0">
              <a:latin typeface="Times New Roman" pitchFamily="18" charset="0"/>
              <a:cs typeface="Times New Roman" pitchFamily="18" charset="0"/>
            </a:endParaRPr>
          </a:p>
          <a:p>
            <a:pPr algn="just" hangingPunct="0"/>
            <a:r>
              <a:rPr lang="fr-FR" dirty="0">
                <a:latin typeface="Times New Roman" pitchFamily="18" charset="0"/>
                <a:cs typeface="Times New Roman" pitchFamily="18" charset="0"/>
              </a:rPr>
              <a:t>A l’absence de surcharge explicite, l’opérateur </a:t>
            </a:r>
            <a:r>
              <a:rPr lang="fr-FR" b="1" dirty="0">
                <a:latin typeface="Times New Roman" pitchFamily="18" charset="0"/>
                <a:cs typeface="Times New Roman" pitchFamily="18" charset="0"/>
              </a:rPr>
              <a:t>=</a:t>
            </a:r>
            <a:r>
              <a:rPr lang="fr-FR" dirty="0">
                <a:latin typeface="Times New Roman" pitchFamily="18" charset="0"/>
                <a:cs typeface="Times New Roman" pitchFamily="18" charset="0"/>
              </a:rPr>
              <a:t> correspond à la recopie des valeurs de son second opérande dans le 1</a:t>
            </a:r>
            <a:r>
              <a:rPr lang="fr-FR" baseline="30000" dirty="0">
                <a:latin typeface="Times New Roman" pitchFamily="18" charset="0"/>
                <a:cs typeface="Times New Roman" pitchFamily="18" charset="0"/>
              </a:rPr>
              <a:t>ier</a:t>
            </a:r>
            <a:r>
              <a:rPr lang="fr-FR" dirty="0">
                <a:latin typeface="Times New Roman" pitchFamily="18" charset="0"/>
                <a:cs typeface="Times New Roman" pitchFamily="18" charset="0"/>
              </a:rPr>
              <a:t>. Cette recopie est insatisfaisante si les objets concernés comportent des pointeurs sur des emplacements dynamiques. Dans ce cas, on doit surcharger l’opérateur =.</a:t>
            </a:r>
          </a:p>
          <a:p>
            <a:pPr hangingPunct="0"/>
            <a:r>
              <a:rPr lang="en-GB" b="1" dirty="0">
                <a:latin typeface="Times New Roman" pitchFamily="18" charset="0"/>
                <a:cs typeface="Times New Roman" pitchFamily="18" charset="0"/>
              </a:rPr>
              <a:t>#include&lt;</a:t>
            </a:r>
            <a:r>
              <a:rPr lang="en-GB" b="1" dirty="0" err="1">
                <a:latin typeface="Times New Roman" pitchFamily="18" charset="0"/>
                <a:cs typeface="Times New Roman" pitchFamily="18" charset="0"/>
              </a:rPr>
              <a:t>iostream</a:t>
            </a:r>
            <a:r>
              <a:rPr lang="en-GB" b="1" dirty="0">
                <a:latin typeface="Times New Roman" pitchFamily="18" charset="0"/>
                <a:cs typeface="Times New Roman" pitchFamily="18" charset="0"/>
              </a:rPr>
              <a:t>&gt;</a:t>
            </a:r>
          </a:p>
          <a:p>
            <a:pPr hangingPunct="0"/>
            <a:r>
              <a:rPr lang="en-GB" b="1" dirty="0">
                <a:latin typeface="Times New Roman" pitchFamily="18" charset="0"/>
                <a:cs typeface="Times New Roman" pitchFamily="18" charset="0"/>
              </a:rPr>
              <a:t>using namespace std;</a:t>
            </a:r>
            <a:endParaRPr lang="fr-FR" b="1" dirty="0">
              <a:latin typeface="Times New Roman" pitchFamily="18" charset="0"/>
              <a:cs typeface="Times New Roman" pitchFamily="18" charset="0"/>
            </a:endParaRPr>
          </a:p>
          <a:p>
            <a:pPr hangingPunct="0"/>
            <a:r>
              <a:rPr lang="en-GB" b="1" dirty="0">
                <a:latin typeface="Times New Roman" pitchFamily="18" charset="0"/>
                <a:cs typeface="Times New Roman" pitchFamily="18" charset="0"/>
              </a:rPr>
              <a:t>class </a:t>
            </a:r>
            <a:r>
              <a:rPr lang="en-GB" b="1" dirty="0" err="1">
                <a:latin typeface="Times New Roman" pitchFamily="18" charset="0"/>
                <a:cs typeface="Times New Roman" pitchFamily="18" charset="0"/>
              </a:rPr>
              <a:t>vect</a:t>
            </a:r>
            <a:r>
              <a:rPr lang="en-GB" b="1" dirty="0">
                <a:latin typeface="Times New Roman" pitchFamily="18" charset="0"/>
                <a:cs typeface="Times New Roman" pitchFamily="18" charset="0"/>
              </a:rPr>
              <a:t> {  </a:t>
            </a:r>
            <a:r>
              <a:rPr lang="en-GB" b="1" dirty="0" err="1">
                <a:latin typeface="Times New Roman" pitchFamily="18" charset="0"/>
                <a:cs typeface="Times New Roman" pitchFamily="18" charset="0"/>
              </a:rPr>
              <a:t>int</a:t>
            </a:r>
            <a:r>
              <a:rPr lang="en-GB" b="1" dirty="0">
                <a:latin typeface="Times New Roman" pitchFamily="18" charset="0"/>
                <a:cs typeface="Times New Roman" pitchFamily="18" charset="0"/>
              </a:rPr>
              <a:t> </a:t>
            </a:r>
            <a:r>
              <a:rPr lang="en-GB" b="1" dirty="0" err="1">
                <a:latin typeface="Times New Roman" pitchFamily="18" charset="0"/>
                <a:cs typeface="Times New Roman" pitchFamily="18" charset="0"/>
              </a:rPr>
              <a:t>nelem</a:t>
            </a:r>
            <a:r>
              <a:rPr lang="en-GB" b="1" dirty="0">
                <a:latin typeface="Times New Roman" pitchFamily="18" charset="0"/>
                <a:cs typeface="Times New Roman" pitchFamily="18" charset="0"/>
              </a:rPr>
              <a:t>; double *</a:t>
            </a:r>
            <a:r>
              <a:rPr lang="en-GB" b="1" dirty="0" err="1">
                <a:latin typeface="Times New Roman" pitchFamily="18" charset="0"/>
                <a:cs typeface="Times New Roman" pitchFamily="18" charset="0"/>
              </a:rPr>
              <a:t>adr</a:t>
            </a:r>
            <a:r>
              <a:rPr lang="en-GB" b="1" dirty="0">
                <a:latin typeface="Times New Roman" pitchFamily="18" charset="0"/>
                <a:cs typeface="Times New Roman" pitchFamily="18" charset="0"/>
              </a:rPr>
              <a:t>;</a:t>
            </a:r>
            <a:endParaRPr lang="fr-FR" b="1" dirty="0">
              <a:latin typeface="Times New Roman" pitchFamily="18" charset="0"/>
              <a:cs typeface="Times New Roman" pitchFamily="18" charset="0"/>
            </a:endParaRPr>
          </a:p>
          <a:p>
            <a:pPr hangingPunct="0"/>
            <a:r>
              <a:rPr lang="en-GB" b="1" dirty="0">
                <a:latin typeface="Times New Roman" pitchFamily="18" charset="0"/>
                <a:cs typeface="Times New Roman" pitchFamily="18" charset="0"/>
              </a:rPr>
              <a:t>  public : </a:t>
            </a:r>
            <a:r>
              <a:rPr lang="en-GB" b="1" dirty="0" err="1">
                <a:latin typeface="Times New Roman" pitchFamily="18" charset="0"/>
                <a:cs typeface="Times New Roman" pitchFamily="18" charset="0"/>
              </a:rPr>
              <a:t>vect</a:t>
            </a:r>
            <a:r>
              <a:rPr lang="en-GB" b="1" dirty="0">
                <a:latin typeface="Times New Roman" pitchFamily="18" charset="0"/>
                <a:cs typeface="Times New Roman" pitchFamily="18" charset="0"/>
              </a:rPr>
              <a:t>(</a:t>
            </a:r>
            <a:r>
              <a:rPr lang="en-GB" b="1" dirty="0" err="1">
                <a:latin typeface="Times New Roman" pitchFamily="18" charset="0"/>
                <a:cs typeface="Times New Roman" pitchFamily="18" charset="0"/>
              </a:rPr>
              <a:t>int</a:t>
            </a:r>
            <a:r>
              <a:rPr lang="en-GB" b="1" dirty="0">
                <a:latin typeface="Times New Roman" pitchFamily="18" charset="0"/>
                <a:cs typeface="Times New Roman" pitchFamily="18" charset="0"/>
              </a:rPr>
              <a:t>); void initialise();</a:t>
            </a:r>
            <a:endParaRPr lang="fr-FR" b="1" dirty="0">
              <a:latin typeface="Times New Roman" pitchFamily="18" charset="0"/>
              <a:cs typeface="Times New Roman" pitchFamily="18" charset="0"/>
            </a:endParaRPr>
          </a:p>
          <a:p>
            <a:pPr hangingPunct="0"/>
            <a:r>
              <a:rPr lang="en-GB" b="1" dirty="0">
                <a:latin typeface="Times New Roman" pitchFamily="18" charset="0"/>
                <a:cs typeface="Times New Roman" pitchFamily="18" charset="0"/>
              </a:rPr>
              <a:t>                void operator =(const </a:t>
            </a:r>
            <a:r>
              <a:rPr lang="en-GB" b="1" dirty="0" err="1">
                <a:latin typeface="Times New Roman" pitchFamily="18" charset="0"/>
                <a:cs typeface="Times New Roman" pitchFamily="18" charset="0"/>
              </a:rPr>
              <a:t>vect</a:t>
            </a:r>
            <a:r>
              <a:rPr lang="en-GB" b="1" dirty="0">
                <a:latin typeface="Times New Roman" pitchFamily="18" charset="0"/>
                <a:cs typeface="Times New Roman" pitchFamily="18" charset="0"/>
              </a:rPr>
              <a:t> &amp;);</a:t>
            </a:r>
            <a:endParaRPr lang="fr-FR" b="1" dirty="0">
              <a:latin typeface="Times New Roman" pitchFamily="18" charset="0"/>
              <a:cs typeface="Times New Roman" pitchFamily="18" charset="0"/>
            </a:endParaRPr>
          </a:p>
          <a:p>
            <a:pPr hangingPunct="0"/>
            <a:r>
              <a:rPr lang="en-GB" b="1" dirty="0">
                <a:latin typeface="Times New Roman" pitchFamily="18" charset="0"/>
                <a:cs typeface="Times New Roman" pitchFamily="18" charset="0"/>
              </a:rPr>
              <a:t>                ~</a:t>
            </a:r>
            <a:r>
              <a:rPr lang="en-GB" b="1" dirty="0" err="1">
                <a:latin typeface="Times New Roman" pitchFamily="18" charset="0"/>
                <a:cs typeface="Times New Roman" pitchFamily="18" charset="0"/>
              </a:rPr>
              <a:t>vect</a:t>
            </a:r>
            <a:r>
              <a:rPr lang="en-GB" b="1" dirty="0">
                <a:latin typeface="Times New Roman" pitchFamily="18" charset="0"/>
                <a:cs typeface="Times New Roman" pitchFamily="18" charset="0"/>
              </a:rPr>
              <a:t>(){ delete </a:t>
            </a:r>
            <a:r>
              <a:rPr lang="en-GB" b="1" dirty="0" err="1">
                <a:latin typeface="Times New Roman" pitchFamily="18" charset="0"/>
                <a:cs typeface="Times New Roman" pitchFamily="18" charset="0"/>
              </a:rPr>
              <a:t>adr</a:t>
            </a:r>
            <a:r>
              <a:rPr lang="en-GB" b="1" dirty="0">
                <a:latin typeface="Times New Roman" pitchFamily="18" charset="0"/>
                <a:cs typeface="Times New Roman" pitchFamily="18" charset="0"/>
              </a:rPr>
              <a:t>; }; void print(char *);</a:t>
            </a:r>
            <a:endParaRPr lang="fr-FR" b="1" dirty="0">
              <a:latin typeface="Times New Roman" pitchFamily="18" charset="0"/>
              <a:cs typeface="Times New Roman" pitchFamily="18" charset="0"/>
            </a:endParaRPr>
          </a:p>
          <a:p>
            <a:pPr hangingPunct="0"/>
            <a:r>
              <a:rPr lang="en-GB" b="1" dirty="0">
                <a:latin typeface="Times New Roman" pitchFamily="18" charset="0"/>
                <a:cs typeface="Times New Roman" pitchFamily="18" charset="0"/>
              </a:rPr>
              <a:t>} ;</a:t>
            </a:r>
            <a:endParaRPr lang="fr-FR" b="1" dirty="0">
              <a:latin typeface="Times New Roman" pitchFamily="18" charset="0"/>
              <a:cs typeface="Times New Roman" pitchFamily="18" charset="0"/>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6E8258A7-CA86-481B-9088-7761BD1AC277}" type="slidenum">
              <a:rPr lang="fr-FR" smtClean="0"/>
              <a:pPr/>
              <a:t>85</a:t>
            </a:fld>
            <a:endParaRPr lang="fr-FR"/>
          </a:p>
        </p:txBody>
      </p:sp>
      <p:sp>
        <p:nvSpPr>
          <p:cNvPr id="78849" name="Rectangle 1"/>
          <p:cNvSpPr>
            <a:spLocks noChangeArrowheads="1"/>
          </p:cNvSpPr>
          <p:nvPr/>
        </p:nvSpPr>
        <p:spPr bwMode="auto">
          <a:xfrm>
            <a:off x="0" y="457401"/>
            <a:ext cx="9144000" cy="618630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vect</a:t>
            </a:r>
            <a:r>
              <a:rPr kumimoji="0" lang="en-GB"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t>
            </a:r>
            <a:r>
              <a:rPr kumimoji="0" lang="en-GB"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vect</a:t>
            </a:r>
            <a:r>
              <a:rPr kumimoji="0" lang="en-GB"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en-GB"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int</a:t>
            </a:r>
            <a:r>
              <a:rPr kumimoji="0" lang="en-GB"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n)</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GB"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en-GB"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adr</a:t>
            </a:r>
            <a:r>
              <a:rPr kumimoji="0" lang="en-GB"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=new double[</a:t>
            </a:r>
            <a:r>
              <a:rPr kumimoji="0" lang="en-GB"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nelem</a:t>
            </a:r>
            <a:r>
              <a:rPr kumimoji="0" lang="en-GB"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=n];</a:t>
            </a:r>
            <a:endParaRPr kumimoji="0" lang="fr-FR" b="1"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t>
            </a:r>
            <a:endParaRPr kumimoji="0" lang="fr-FR" b="1"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void</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vect</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::initialise()</a:t>
            </a: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double nombre ;</a:t>
            </a:r>
            <a:endParaRPr kumimoji="0" lang="fr-FR" b="1"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nb-NO"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for(int i=0 ; i&lt;nelem ; i++) {</a:t>
            </a:r>
            <a:endParaRPr kumimoji="0" lang="fr-FR" b="1"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nb-NO"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cout&lt;&lt;</a:t>
            </a:r>
            <a:r>
              <a:rPr kumimoji="0" lang="nb-NO"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Saisir nombre ? </a:t>
            </a:r>
            <a:r>
              <a:rPr kumimoji="0" lang="nb-NO"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 </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cin</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&gt;&gt;nombre ; </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adr</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[i] = nombre ; }</a:t>
            </a:r>
            <a:endParaRPr kumimoji="0" lang="fr-FR" b="1" i="0" u="none" strike="noStrike" cap="none" normalizeH="0" baseline="0" dirty="0">
              <a:ln>
                <a:noFill/>
              </a:ln>
              <a:solidFill>
                <a:schemeClr val="tx1"/>
              </a:solidFill>
              <a:effectLst/>
              <a:latin typeface="Times New Roman" pitchFamily="18" charset="0"/>
              <a:cs typeface="Times New Roman" pitchFamily="18" charset="0"/>
              <a:sym typeface="Symbol" pitchFamily="18" charset="2"/>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    </a:t>
            </a:r>
            <a:r>
              <a:rPr kumimoji="0" lang="en-GB"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sym typeface="Symbol" pitchFamily="18" charset="2"/>
              </a:rPr>
              <a:t>cout</a:t>
            </a:r>
            <a:r>
              <a:rPr kumimoji="0" lang="en-GB"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 &lt;&lt; </a:t>
            </a:r>
            <a:r>
              <a:rPr kumimoji="0" lang="en-GB"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sym typeface="Symbol" pitchFamily="18" charset="2"/>
              </a:rPr>
              <a:t>endl</a:t>
            </a:r>
            <a:r>
              <a:rPr kumimoji="0" lang="en-GB"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 ;</a:t>
            </a:r>
            <a:endParaRPr kumimoji="0" lang="fr-FR" b="1" i="0" u="none" strike="noStrike" cap="none" normalizeH="0" baseline="0" dirty="0">
              <a:ln>
                <a:noFill/>
              </a:ln>
              <a:solidFill>
                <a:schemeClr val="tx1"/>
              </a:solidFill>
              <a:effectLst/>
              <a:latin typeface="Times New Roman" pitchFamily="18" charset="0"/>
              <a:cs typeface="Times New Roman" pitchFamily="18" charset="0"/>
              <a:sym typeface="Symbol" pitchFamily="18" charset="2"/>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GB"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a:t>
            </a:r>
            <a:endParaRPr kumimoji="0" lang="fr-FR" b="1" i="0" u="none" strike="noStrike" cap="none" normalizeH="0" baseline="0" dirty="0">
              <a:ln>
                <a:noFill/>
              </a:ln>
              <a:solidFill>
                <a:schemeClr val="tx1"/>
              </a:solidFill>
              <a:effectLst/>
              <a:latin typeface="Times New Roman" pitchFamily="18" charset="0"/>
              <a:cs typeface="Times New Roman" pitchFamily="18" charset="0"/>
              <a:sym typeface="Symbol" pitchFamily="18" charset="2"/>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GB"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void </a:t>
            </a:r>
            <a:r>
              <a:rPr kumimoji="0" lang="en-GB"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sym typeface="Symbol" pitchFamily="18" charset="2"/>
              </a:rPr>
              <a:t>vect</a:t>
            </a:r>
            <a:r>
              <a:rPr kumimoji="0" lang="en-GB"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 :: operator =(const </a:t>
            </a:r>
            <a:r>
              <a:rPr kumimoji="0" lang="en-GB"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sym typeface="Symbol" pitchFamily="18" charset="2"/>
              </a:rPr>
              <a:t>vect</a:t>
            </a:r>
            <a:r>
              <a:rPr kumimoji="0" lang="en-GB"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 &amp;v)</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GB"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  </a:t>
            </a:r>
            <a:r>
              <a:rPr kumimoji="0" lang="nb-NO"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for(int i = 0 ; i&lt;nelem ; i++)adr[i] = v.adr[i] ;</a:t>
            </a:r>
            <a:endParaRPr kumimoji="0" lang="fr-FR" b="1" i="0" u="none" strike="noStrike" cap="none" normalizeH="0" baseline="0" dirty="0">
              <a:ln>
                <a:noFill/>
              </a:ln>
              <a:solidFill>
                <a:schemeClr val="tx1"/>
              </a:solidFill>
              <a:effectLst/>
              <a:latin typeface="Times New Roman" pitchFamily="18" charset="0"/>
              <a:cs typeface="Times New Roman" pitchFamily="18" charset="0"/>
              <a:sym typeface="Symbol" pitchFamily="18" charset="2"/>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a:t>
            </a:r>
            <a:endParaRPr kumimoji="0" lang="fr-FR" b="1" i="0" u="none" strike="noStrike" cap="none" normalizeH="0" baseline="0" dirty="0">
              <a:ln>
                <a:noFill/>
              </a:ln>
              <a:solidFill>
                <a:schemeClr val="tx1"/>
              </a:solidFill>
              <a:effectLst/>
              <a:latin typeface="Times New Roman" pitchFamily="18" charset="0"/>
              <a:cs typeface="Times New Roman" pitchFamily="18" charset="0"/>
              <a:sym typeface="Symbol" pitchFamily="18" charset="2"/>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sym typeface="Symbol" pitchFamily="18" charset="2"/>
              </a:rPr>
              <a:t>void</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 </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sym typeface="Symbol" pitchFamily="18" charset="2"/>
              </a:rPr>
              <a:t>vect</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 :: </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sym typeface="Symbol" pitchFamily="18" charset="2"/>
              </a:rPr>
              <a:t>print</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(char * message)</a:t>
            </a: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   </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sym typeface="Symbol" pitchFamily="18" charset="2"/>
              </a:rPr>
              <a:t>int</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 i ;</a:t>
            </a:r>
            <a:endParaRPr kumimoji="0" lang="fr-FR" b="1" i="0" u="none" strike="noStrike" cap="none" normalizeH="0" baseline="0" dirty="0">
              <a:ln>
                <a:noFill/>
              </a:ln>
              <a:solidFill>
                <a:schemeClr val="tx1"/>
              </a:solidFill>
              <a:effectLst/>
              <a:latin typeface="Times New Roman" pitchFamily="18" charset="0"/>
              <a:cs typeface="Times New Roman" pitchFamily="18" charset="0"/>
              <a:sym typeface="Symbol" pitchFamily="18" charset="2"/>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    cout &lt;&lt; message &lt;&lt; </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sym typeface="Symbol" pitchFamily="18" charset="2"/>
              </a:rPr>
              <a:t>endl</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 ;</a:t>
            </a:r>
            <a:endParaRPr kumimoji="0" lang="fr-FR" b="1" i="0" u="none" strike="noStrike" cap="none" normalizeH="0" baseline="0" dirty="0">
              <a:ln>
                <a:noFill/>
              </a:ln>
              <a:solidFill>
                <a:schemeClr val="tx1"/>
              </a:solidFill>
              <a:effectLst/>
              <a:latin typeface="Times New Roman" pitchFamily="18" charset="0"/>
              <a:cs typeface="Times New Roman" pitchFamily="18" charset="0"/>
              <a:sym typeface="Symbol" pitchFamily="18" charset="2"/>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    for(i=0 ; i&lt;</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sym typeface="Symbol" pitchFamily="18" charset="2"/>
              </a:rPr>
              <a:t>nelem</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 ; i++)cout &lt;&lt; </a:t>
            </a:r>
            <a:r>
              <a:rPr kumimoji="0" lang="nb-NO"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v[</a:t>
            </a:r>
            <a:r>
              <a:rPr kumimoji="0" lang="nb-NO"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&lt;&lt;i+1&lt;&lt;</a:t>
            </a:r>
            <a:r>
              <a:rPr kumimoji="0" lang="nb-NO"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t>
            </a:r>
            <a:r>
              <a:rPr kumimoji="0" lang="nb-NO"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&lt;&lt;</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adr</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[i] &lt;&lt;</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endl</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endParaRPr kumimoji="0" lang="fr-FR" b="1" i="0" u="none" strike="noStrike" cap="none" normalizeH="0" baseline="0" dirty="0">
              <a:ln>
                <a:noFill/>
              </a:ln>
              <a:solidFill>
                <a:schemeClr val="tx1"/>
              </a:solidFill>
              <a:effectLst/>
              <a:latin typeface="Times New Roman" pitchFamily="18" charset="0"/>
              <a:cs typeface="Times New Roman" pitchFamily="18" charset="0"/>
              <a:sym typeface="Symbol" pitchFamily="18" charset="2"/>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a:t>
            </a:r>
            <a:endParaRPr kumimoji="0" lang="fr-FR" b="1" i="0" u="none" strike="noStrike" cap="none" normalizeH="0" baseline="0" dirty="0">
              <a:ln>
                <a:noFill/>
              </a:ln>
              <a:solidFill>
                <a:schemeClr val="tx1"/>
              </a:solidFill>
              <a:effectLst/>
              <a:latin typeface="Times New Roman" pitchFamily="18" charset="0"/>
              <a:cs typeface="Times New Roman" pitchFamily="18" charset="0"/>
              <a:sym typeface="Symbol" pitchFamily="18" charset="2"/>
            </a:endParaRPr>
          </a:p>
          <a:p>
            <a:pPr marL="0" marR="0" lvl="0" indent="0" algn="just" defTabSz="914400" rtl="0" eaLnBrk="0" fontAlgn="base" latinLnBrk="0" hangingPunct="0">
              <a:lnSpc>
                <a:spcPct val="100000"/>
              </a:lnSpc>
              <a:spcBef>
                <a:spcPct val="0"/>
              </a:spcBef>
              <a:spcAft>
                <a:spcPct val="0"/>
              </a:spcAft>
              <a:buClrTx/>
              <a:buSzTx/>
              <a:buFontTx/>
              <a:buNone/>
              <a:tabLst/>
            </a:pPr>
            <a:r>
              <a:rPr lang="fr-FR" b="1" dirty="0" err="1">
                <a:latin typeface="Times New Roman" pitchFamily="18" charset="0"/>
                <a:ea typeface="Times New Roman" pitchFamily="18" charset="0"/>
                <a:cs typeface="Times New Roman" pitchFamily="18" charset="0"/>
                <a:sym typeface="Symbol" pitchFamily="18" charset="2"/>
              </a:rPr>
              <a:t>i</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sym typeface="Symbol" pitchFamily="18" charset="2"/>
              </a:rPr>
              <a:t>nt</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 main()</a:t>
            </a: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  </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sym typeface="Symbol" pitchFamily="18" charset="2"/>
              </a:rPr>
              <a:t>vect</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 a(5);</a:t>
            </a:r>
            <a:endParaRPr kumimoji="0" lang="fr-FR" b="1" i="0" u="none" strike="noStrike" cap="none" normalizeH="0" baseline="0" dirty="0">
              <a:ln>
                <a:noFill/>
              </a:ln>
              <a:solidFill>
                <a:schemeClr val="tx1"/>
              </a:solidFill>
              <a:effectLst/>
              <a:latin typeface="Times New Roman" pitchFamily="18" charset="0"/>
              <a:cs typeface="Times New Roman" pitchFamily="18" charset="0"/>
              <a:sym typeface="Symbol" pitchFamily="18" charset="2"/>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    </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sym typeface="Symbol" pitchFamily="18" charset="2"/>
              </a:rPr>
              <a:t>a.initialise</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 cout&lt;&lt;</a:t>
            </a:r>
            <a:r>
              <a:rPr kumimoji="0" lang="nb-NO"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Nom du </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vecteur\n</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nb-NO"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a.print</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t>
            </a:r>
            <a:r>
              <a:rPr kumimoji="0" lang="nb-NO"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vecteur a </a:t>
            </a:r>
            <a:r>
              <a:rPr kumimoji="0" lang="nb-NO"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t>
            </a:r>
            <a:endParaRPr kumimoji="0" lang="fr-FR" b="1" i="0" u="none" strike="noStrike" cap="none" normalizeH="0" baseline="0" dirty="0">
              <a:ln>
                <a:noFill/>
              </a:ln>
              <a:solidFill>
                <a:schemeClr val="tx1"/>
              </a:solidFill>
              <a:effectLst/>
              <a:latin typeface="Times New Roman" pitchFamily="18" charset="0"/>
              <a:cs typeface="Times New Roman" pitchFamily="18" charset="0"/>
              <a:sym typeface="Symbol" pitchFamily="18" charset="2"/>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    </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sym typeface="Symbol" pitchFamily="18" charset="2"/>
              </a:rPr>
              <a:t>vect</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 b(5); b=a; </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sym typeface="Symbol" pitchFamily="18" charset="2"/>
              </a:rPr>
              <a:t>b.print</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a:t>
            </a:r>
            <a:r>
              <a:rPr kumimoji="0" lang="en-GB"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vecteur</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  b</a:t>
            </a:r>
            <a:r>
              <a:rPr kumimoji="0" lang="en-GB"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return 1;</a:t>
            </a:r>
            <a:endParaRPr kumimoji="0" lang="fr-FR" b="1" i="0" u="none" strike="noStrike" cap="none" normalizeH="0" baseline="0" dirty="0">
              <a:ln>
                <a:noFill/>
              </a:ln>
              <a:solidFill>
                <a:schemeClr val="tx1"/>
              </a:solidFill>
              <a:effectLst/>
              <a:latin typeface="Times New Roman" pitchFamily="18" charset="0"/>
              <a:cs typeface="Times New Roman" pitchFamily="18" charset="0"/>
              <a:sym typeface="Symbol" pitchFamily="18" charset="2"/>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GB"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6E8258A7-CA86-481B-9088-7761BD1AC277}" type="slidenum">
              <a:rPr lang="fr-FR" smtClean="0"/>
              <a:pPr/>
              <a:t>86</a:t>
            </a:fld>
            <a:endParaRPr lang="fr-FR"/>
          </a:p>
        </p:txBody>
      </p:sp>
      <p:sp>
        <p:nvSpPr>
          <p:cNvPr id="77825" name="Rectangle 1"/>
          <p:cNvSpPr>
            <a:spLocks noChangeArrowheads="1"/>
          </p:cNvSpPr>
          <p:nvPr/>
        </p:nvSpPr>
        <p:spPr bwMode="auto">
          <a:xfrm>
            <a:off x="0" y="-96597"/>
            <a:ext cx="9144000" cy="701730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8.3.3. </a:t>
            </a:r>
            <a:r>
              <a:rPr lang="fr-FR" b="1" dirty="0">
                <a:latin typeface="Times New Roman" pitchFamily="18" charset="0"/>
                <a:ea typeface="Times New Roman" pitchFamily="18" charset="0"/>
                <a:cs typeface="Times New Roman" pitchFamily="18" charset="0"/>
              </a:rPr>
              <a:t>O</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pérateurs [], (), -&gt;, new et </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delete</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Doivent être définis comme fonctions membre. Soit une classe </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vect</a:t>
            </a:r>
            <a:r>
              <a:rPr lang="fr-FR" b="1" dirty="0">
                <a:latin typeface="Times New Roman" pitchFamily="18" charset="0"/>
                <a:ea typeface="Times New Roman" pitchFamily="18" charset="0"/>
                <a:cs typeface="Times New Roman" pitchFamily="18" charset="0"/>
              </a:rPr>
              <a:t>.</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class </a:t>
            </a:r>
            <a:r>
              <a:rPr kumimoji="0" lang="en-US"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vect</a:t>
            </a:r>
            <a:endParaRPr kumimoji="0" lang="fr-FR" b="1"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en-US"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int</a:t>
            </a:r>
            <a:r>
              <a:rPr kumimoji="0" lang="en-US"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en-US"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nelem</a:t>
            </a:r>
            <a:r>
              <a:rPr kumimoji="0" lang="en-US"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 </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int</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adr</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endParaRPr kumimoji="0" lang="fr-FR" b="1"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endParaRPr kumimoji="0" lang="fr-FR" b="1"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Cherchons à la munir d’outils permettant d’accéder à un élément de l’emplacement pointé par </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adr</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à partir de la connaissance de sa position que l’on repèrera par un entier compris entre </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0</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et </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nelem</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-1</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t>
            </a:r>
          </a:p>
          <a:p>
            <a:pPr hangingPunct="0"/>
            <a:r>
              <a:rPr lang="en-GB" b="1" dirty="0">
                <a:latin typeface="Times New Roman" pitchFamily="18" charset="0"/>
                <a:cs typeface="Times New Roman" pitchFamily="18" charset="0"/>
              </a:rPr>
              <a:t>#include&lt;</a:t>
            </a:r>
            <a:r>
              <a:rPr lang="en-GB" b="1" dirty="0" err="1">
                <a:latin typeface="Times New Roman" pitchFamily="18" charset="0"/>
                <a:cs typeface="Times New Roman" pitchFamily="18" charset="0"/>
              </a:rPr>
              <a:t>iostream</a:t>
            </a:r>
            <a:r>
              <a:rPr lang="en-GB" b="1" dirty="0">
                <a:latin typeface="Times New Roman" pitchFamily="18" charset="0"/>
                <a:cs typeface="Times New Roman" pitchFamily="18" charset="0"/>
              </a:rPr>
              <a:t>&gt;</a:t>
            </a:r>
          </a:p>
          <a:p>
            <a:pPr hangingPunct="0"/>
            <a:r>
              <a:rPr lang="en-GB" b="1" dirty="0">
                <a:latin typeface="Times New Roman" pitchFamily="18" charset="0"/>
                <a:cs typeface="Times New Roman" pitchFamily="18" charset="0"/>
              </a:rPr>
              <a:t>using namespace std;</a:t>
            </a:r>
            <a:endParaRPr lang="fr-FR" b="1" dirty="0">
              <a:latin typeface="Times New Roman" pitchFamily="18" charset="0"/>
              <a:cs typeface="Times New Roman" pitchFamily="18" charset="0"/>
            </a:endParaRPr>
          </a:p>
          <a:p>
            <a:pPr hangingPunct="0"/>
            <a:r>
              <a:rPr lang="en-US" b="1" dirty="0">
                <a:latin typeface="Times New Roman" pitchFamily="18" charset="0"/>
                <a:cs typeface="Times New Roman" pitchFamily="18" charset="0"/>
              </a:rPr>
              <a:t>class </a:t>
            </a:r>
            <a:r>
              <a:rPr lang="en-US" b="1" dirty="0" err="1">
                <a:latin typeface="Times New Roman" pitchFamily="18" charset="0"/>
                <a:cs typeface="Times New Roman" pitchFamily="18" charset="0"/>
              </a:rPr>
              <a:t>vect</a:t>
            </a:r>
            <a:endParaRPr lang="fr-FR" b="1" dirty="0">
              <a:latin typeface="Times New Roman" pitchFamily="18" charset="0"/>
              <a:cs typeface="Times New Roman" pitchFamily="18" charset="0"/>
            </a:endParaRPr>
          </a:p>
          <a:p>
            <a:pPr hangingPunct="0"/>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int</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nelem</a:t>
            </a:r>
            <a:r>
              <a:rPr lang="en-US" b="1" dirty="0">
                <a:latin typeface="Times New Roman" pitchFamily="18" charset="0"/>
                <a:cs typeface="Times New Roman" pitchFamily="18" charset="0"/>
              </a:rPr>
              <a:t>; </a:t>
            </a:r>
            <a:r>
              <a:rPr lang="en-GB" b="1" dirty="0" err="1">
                <a:latin typeface="Times New Roman" pitchFamily="18" charset="0"/>
                <a:cs typeface="Times New Roman" pitchFamily="18" charset="0"/>
              </a:rPr>
              <a:t>int</a:t>
            </a:r>
            <a:r>
              <a:rPr lang="en-GB" b="1" dirty="0">
                <a:latin typeface="Times New Roman" pitchFamily="18" charset="0"/>
                <a:cs typeface="Times New Roman" pitchFamily="18" charset="0"/>
              </a:rPr>
              <a:t> *</a:t>
            </a:r>
            <a:r>
              <a:rPr lang="en-GB" b="1" dirty="0" err="1">
                <a:latin typeface="Times New Roman" pitchFamily="18" charset="0"/>
                <a:cs typeface="Times New Roman" pitchFamily="18" charset="0"/>
              </a:rPr>
              <a:t>adr</a:t>
            </a:r>
            <a:r>
              <a:rPr lang="en-GB" b="1" dirty="0">
                <a:latin typeface="Times New Roman" pitchFamily="18" charset="0"/>
                <a:cs typeface="Times New Roman" pitchFamily="18" charset="0"/>
              </a:rPr>
              <a:t>;</a:t>
            </a:r>
            <a:endParaRPr lang="fr-FR" b="1" dirty="0">
              <a:latin typeface="Times New Roman" pitchFamily="18" charset="0"/>
              <a:cs typeface="Times New Roman" pitchFamily="18" charset="0"/>
            </a:endParaRPr>
          </a:p>
          <a:p>
            <a:pPr hangingPunct="0"/>
            <a:r>
              <a:rPr lang="en-GB" b="1" dirty="0">
                <a:latin typeface="Times New Roman" pitchFamily="18" charset="0"/>
                <a:cs typeface="Times New Roman" pitchFamily="18" charset="0"/>
              </a:rPr>
              <a:t>    public : </a:t>
            </a:r>
            <a:r>
              <a:rPr lang="en-GB" b="1" dirty="0" err="1">
                <a:latin typeface="Times New Roman" pitchFamily="18" charset="0"/>
                <a:cs typeface="Times New Roman" pitchFamily="18" charset="0"/>
              </a:rPr>
              <a:t>vect</a:t>
            </a:r>
            <a:r>
              <a:rPr lang="en-GB" b="1" dirty="0">
                <a:latin typeface="Times New Roman" pitchFamily="18" charset="0"/>
                <a:cs typeface="Times New Roman" pitchFamily="18" charset="0"/>
              </a:rPr>
              <a:t>(</a:t>
            </a:r>
            <a:r>
              <a:rPr lang="en-GB" b="1" dirty="0" err="1">
                <a:latin typeface="Times New Roman" pitchFamily="18" charset="0"/>
                <a:cs typeface="Times New Roman" pitchFamily="18" charset="0"/>
              </a:rPr>
              <a:t>int</a:t>
            </a:r>
            <a:r>
              <a:rPr lang="en-GB" b="1" dirty="0">
                <a:latin typeface="Times New Roman" pitchFamily="18" charset="0"/>
                <a:cs typeface="Times New Roman" pitchFamily="18" charset="0"/>
              </a:rPr>
              <a:t> n){  </a:t>
            </a:r>
            <a:r>
              <a:rPr lang="en-GB" b="1" dirty="0" err="1">
                <a:latin typeface="Times New Roman" pitchFamily="18" charset="0"/>
                <a:cs typeface="Times New Roman" pitchFamily="18" charset="0"/>
              </a:rPr>
              <a:t>adr</a:t>
            </a:r>
            <a:r>
              <a:rPr lang="en-GB" b="1" dirty="0">
                <a:latin typeface="Times New Roman" pitchFamily="18" charset="0"/>
                <a:cs typeface="Times New Roman" pitchFamily="18" charset="0"/>
              </a:rPr>
              <a:t> = new </a:t>
            </a:r>
            <a:r>
              <a:rPr lang="en-GB" b="1" dirty="0" err="1">
                <a:latin typeface="Times New Roman" pitchFamily="18" charset="0"/>
                <a:cs typeface="Times New Roman" pitchFamily="18" charset="0"/>
              </a:rPr>
              <a:t>int</a:t>
            </a:r>
            <a:r>
              <a:rPr lang="en-GB" b="1" dirty="0">
                <a:latin typeface="Times New Roman" pitchFamily="18" charset="0"/>
                <a:cs typeface="Times New Roman" pitchFamily="18" charset="0"/>
              </a:rPr>
              <a:t>[</a:t>
            </a:r>
            <a:r>
              <a:rPr lang="en-GB" b="1" dirty="0" err="1">
                <a:latin typeface="Times New Roman" pitchFamily="18" charset="0"/>
                <a:cs typeface="Times New Roman" pitchFamily="18" charset="0"/>
              </a:rPr>
              <a:t>nelem</a:t>
            </a:r>
            <a:r>
              <a:rPr lang="en-GB" b="1" dirty="0">
                <a:latin typeface="Times New Roman" pitchFamily="18" charset="0"/>
                <a:cs typeface="Times New Roman" pitchFamily="18" charset="0"/>
              </a:rPr>
              <a:t> = n];</a:t>
            </a:r>
          </a:p>
          <a:p>
            <a:pPr hangingPunct="0"/>
            <a:r>
              <a:rPr lang="en-GB" b="1" dirty="0">
                <a:latin typeface="Times New Roman" pitchFamily="18" charset="0"/>
                <a:cs typeface="Times New Roman" pitchFamily="18" charset="0"/>
              </a:rPr>
              <a:t>                  }</a:t>
            </a:r>
            <a:endParaRPr lang="fr-FR" b="1" dirty="0">
              <a:latin typeface="Times New Roman" pitchFamily="18" charset="0"/>
              <a:cs typeface="Times New Roman" pitchFamily="18" charset="0"/>
            </a:endParaRPr>
          </a:p>
          <a:p>
            <a:pPr hangingPunct="0"/>
            <a:r>
              <a:rPr lang="en-GB" b="1" dirty="0">
                <a:latin typeface="Times New Roman" pitchFamily="18" charset="0"/>
                <a:cs typeface="Times New Roman" pitchFamily="18" charset="0"/>
              </a:rPr>
              <a:t>                ~</a:t>
            </a:r>
            <a:r>
              <a:rPr lang="en-GB" b="1" dirty="0" err="1">
                <a:latin typeface="Times New Roman" pitchFamily="18" charset="0"/>
                <a:cs typeface="Times New Roman" pitchFamily="18" charset="0"/>
              </a:rPr>
              <a:t>vect</a:t>
            </a:r>
            <a:r>
              <a:rPr lang="en-GB" b="1" dirty="0">
                <a:latin typeface="Times New Roman" pitchFamily="18" charset="0"/>
                <a:cs typeface="Times New Roman" pitchFamily="18" charset="0"/>
              </a:rPr>
              <a:t>() { delete </a:t>
            </a:r>
            <a:r>
              <a:rPr lang="en-GB" b="1" dirty="0" err="1">
                <a:latin typeface="Times New Roman" pitchFamily="18" charset="0"/>
                <a:cs typeface="Times New Roman" pitchFamily="18" charset="0"/>
              </a:rPr>
              <a:t>adr</a:t>
            </a:r>
            <a:r>
              <a:rPr lang="en-GB" b="1" dirty="0">
                <a:latin typeface="Times New Roman" pitchFamily="18" charset="0"/>
                <a:cs typeface="Times New Roman" pitchFamily="18" charset="0"/>
              </a:rPr>
              <a:t>;</a:t>
            </a:r>
          </a:p>
          <a:p>
            <a:pPr hangingPunct="0"/>
            <a:r>
              <a:rPr lang="en-GB" b="1" dirty="0">
                <a:latin typeface="Times New Roman" pitchFamily="18" charset="0"/>
                <a:cs typeface="Times New Roman" pitchFamily="18" charset="0"/>
              </a:rPr>
              <a:t>                  }</a:t>
            </a:r>
            <a:endParaRPr lang="fr-FR" b="1" dirty="0">
              <a:latin typeface="Times New Roman" pitchFamily="18" charset="0"/>
              <a:cs typeface="Times New Roman" pitchFamily="18" charset="0"/>
            </a:endParaRPr>
          </a:p>
          <a:p>
            <a:pPr hangingPunct="0"/>
            <a:r>
              <a:rPr lang="en-GB" b="1" dirty="0">
                <a:latin typeface="Times New Roman" pitchFamily="18" charset="0"/>
                <a:cs typeface="Times New Roman" pitchFamily="18" charset="0"/>
              </a:rPr>
              <a:t>                  </a:t>
            </a:r>
            <a:r>
              <a:rPr lang="en-GB" b="1" dirty="0" err="1">
                <a:latin typeface="Times New Roman" pitchFamily="18" charset="0"/>
                <a:cs typeface="Times New Roman" pitchFamily="18" charset="0"/>
              </a:rPr>
              <a:t>int</a:t>
            </a:r>
            <a:r>
              <a:rPr lang="en-GB" b="1" dirty="0">
                <a:latin typeface="Times New Roman" pitchFamily="18" charset="0"/>
                <a:cs typeface="Times New Roman" pitchFamily="18" charset="0"/>
              </a:rPr>
              <a:t>&amp; operator [](</a:t>
            </a:r>
            <a:r>
              <a:rPr lang="en-GB" b="1" dirty="0" err="1">
                <a:latin typeface="Times New Roman" pitchFamily="18" charset="0"/>
                <a:cs typeface="Times New Roman" pitchFamily="18" charset="0"/>
              </a:rPr>
              <a:t>int</a:t>
            </a:r>
            <a:r>
              <a:rPr lang="en-GB" b="1" dirty="0">
                <a:latin typeface="Times New Roman" pitchFamily="18" charset="0"/>
                <a:cs typeface="Times New Roman" pitchFamily="18" charset="0"/>
              </a:rPr>
              <a:t>);</a:t>
            </a:r>
            <a:endParaRPr lang="fr-FR" b="1" dirty="0">
              <a:latin typeface="Times New Roman" pitchFamily="18" charset="0"/>
              <a:cs typeface="Times New Roman" pitchFamily="18" charset="0"/>
            </a:endParaRPr>
          </a:p>
          <a:p>
            <a:pPr hangingPunct="0"/>
            <a:r>
              <a:rPr lang="en-GB" b="1" dirty="0">
                <a:latin typeface="Times New Roman" pitchFamily="18" charset="0"/>
                <a:cs typeface="Times New Roman" pitchFamily="18" charset="0"/>
              </a:rPr>
              <a:t>};</a:t>
            </a:r>
            <a:endParaRPr lang="fr-FR" b="1" dirty="0">
              <a:latin typeface="Times New Roman" pitchFamily="18" charset="0"/>
              <a:cs typeface="Times New Roman" pitchFamily="18" charset="0"/>
            </a:endParaRPr>
          </a:p>
          <a:p>
            <a:pPr hangingPunct="0"/>
            <a:r>
              <a:rPr lang="en-GB" b="1" dirty="0" err="1">
                <a:latin typeface="Times New Roman" pitchFamily="18" charset="0"/>
                <a:cs typeface="Times New Roman" pitchFamily="18" charset="0"/>
              </a:rPr>
              <a:t>int</a:t>
            </a:r>
            <a:r>
              <a:rPr lang="en-GB" b="1" dirty="0">
                <a:latin typeface="Times New Roman" pitchFamily="18" charset="0"/>
                <a:cs typeface="Times New Roman" pitchFamily="18" charset="0"/>
              </a:rPr>
              <a:t>&amp; </a:t>
            </a:r>
            <a:r>
              <a:rPr lang="en-GB" b="1" dirty="0" err="1">
                <a:latin typeface="Times New Roman" pitchFamily="18" charset="0"/>
                <a:cs typeface="Times New Roman" pitchFamily="18" charset="0"/>
              </a:rPr>
              <a:t>vect</a:t>
            </a:r>
            <a:r>
              <a:rPr lang="en-GB" b="1" dirty="0">
                <a:latin typeface="Times New Roman" pitchFamily="18" charset="0"/>
                <a:cs typeface="Times New Roman" pitchFamily="18" charset="0"/>
              </a:rPr>
              <a:t> :: operator [](</a:t>
            </a:r>
            <a:r>
              <a:rPr lang="en-GB" b="1" dirty="0" err="1">
                <a:latin typeface="Times New Roman" pitchFamily="18" charset="0"/>
                <a:cs typeface="Times New Roman" pitchFamily="18" charset="0"/>
              </a:rPr>
              <a:t>int</a:t>
            </a:r>
            <a:r>
              <a:rPr lang="en-GB" b="1" dirty="0">
                <a:latin typeface="Times New Roman" pitchFamily="18" charset="0"/>
                <a:cs typeface="Times New Roman" pitchFamily="18" charset="0"/>
              </a:rPr>
              <a:t>  </a:t>
            </a:r>
            <a:r>
              <a:rPr lang="en-GB" b="1" dirty="0" err="1">
                <a:latin typeface="Times New Roman" pitchFamily="18" charset="0"/>
                <a:cs typeface="Times New Roman" pitchFamily="18" charset="0"/>
              </a:rPr>
              <a:t>i</a:t>
            </a:r>
            <a:r>
              <a:rPr lang="en-GB" b="1" dirty="0">
                <a:latin typeface="Times New Roman" pitchFamily="18" charset="0"/>
                <a:cs typeface="Times New Roman" pitchFamily="18" charset="0"/>
              </a:rPr>
              <a:t>){   return </a:t>
            </a:r>
            <a:r>
              <a:rPr lang="en-GB" b="1" dirty="0" err="1">
                <a:latin typeface="Times New Roman" pitchFamily="18" charset="0"/>
                <a:cs typeface="Times New Roman" pitchFamily="18" charset="0"/>
              </a:rPr>
              <a:t>adr</a:t>
            </a:r>
            <a:r>
              <a:rPr lang="en-GB" b="1" dirty="0">
                <a:latin typeface="Times New Roman" pitchFamily="18" charset="0"/>
                <a:cs typeface="Times New Roman" pitchFamily="18" charset="0"/>
              </a:rPr>
              <a:t>[</a:t>
            </a:r>
            <a:r>
              <a:rPr lang="en-GB" b="1" dirty="0" err="1">
                <a:latin typeface="Times New Roman" pitchFamily="18" charset="0"/>
                <a:cs typeface="Times New Roman" pitchFamily="18" charset="0"/>
              </a:rPr>
              <a:t>i</a:t>
            </a:r>
            <a:r>
              <a:rPr lang="en-GB" b="1" dirty="0">
                <a:latin typeface="Times New Roman" pitchFamily="18" charset="0"/>
                <a:cs typeface="Times New Roman" pitchFamily="18" charset="0"/>
              </a:rPr>
              <a:t>];</a:t>
            </a:r>
          </a:p>
          <a:p>
            <a:pPr hangingPunct="0"/>
            <a:r>
              <a:rPr lang="en-GB" b="1" dirty="0">
                <a:latin typeface="Times New Roman" pitchFamily="18" charset="0"/>
                <a:cs typeface="Times New Roman" pitchFamily="18" charset="0"/>
              </a:rPr>
              <a:t> }</a:t>
            </a:r>
            <a:endParaRPr lang="fr-FR" b="1" dirty="0">
              <a:latin typeface="Times New Roman" pitchFamily="18" charset="0"/>
              <a:cs typeface="Times New Roman" pitchFamily="18" charset="0"/>
            </a:endParaRPr>
          </a:p>
          <a:p>
            <a:pPr hangingPunct="0"/>
            <a:r>
              <a:rPr lang="en-GB" b="1" dirty="0">
                <a:latin typeface="Times New Roman" pitchFamily="18" charset="0"/>
                <a:cs typeface="Times New Roman" pitchFamily="18" charset="0"/>
              </a:rPr>
              <a:t>int main(){   int </a:t>
            </a:r>
            <a:r>
              <a:rPr lang="en-GB" b="1" dirty="0" err="1">
                <a:latin typeface="Times New Roman" pitchFamily="18" charset="0"/>
                <a:cs typeface="Times New Roman" pitchFamily="18" charset="0"/>
              </a:rPr>
              <a:t>i</a:t>
            </a:r>
            <a:r>
              <a:rPr lang="en-GB" b="1" dirty="0">
                <a:latin typeface="Times New Roman" pitchFamily="18" charset="0"/>
                <a:cs typeface="Times New Roman" pitchFamily="18" charset="0"/>
              </a:rPr>
              <a:t> ; </a:t>
            </a:r>
            <a:r>
              <a:rPr lang="en-GB" b="1" dirty="0" err="1">
                <a:latin typeface="Times New Roman" pitchFamily="18" charset="0"/>
                <a:cs typeface="Times New Roman" pitchFamily="18" charset="0"/>
              </a:rPr>
              <a:t>vect</a:t>
            </a:r>
            <a:r>
              <a:rPr lang="en-GB" b="1" dirty="0">
                <a:latin typeface="Times New Roman" pitchFamily="18" charset="0"/>
                <a:cs typeface="Times New Roman" pitchFamily="18" charset="0"/>
              </a:rPr>
              <a:t> a(5), b(5), c(3);</a:t>
            </a:r>
            <a:endParaRPr lang="fr-FR" b="1" dirty="0">
              <a:latin typeface="Times New Roman" pitchFamily="18" charset="0"/>
              <a:cs typeface="Times New Roman" pitchFamily="18" charset="0"/>
            </a:endParaRPr>
          </a:p>
          <a:p>
            <a:pPr hangingPunct="0"/>
            <a:r>
              <a:rPr lang="en-GB" b="1" dirty="0">
                <a:latin typeface="Times New Roman" pitchFamily="18" charset="0"/>
                <a:cs typeface="Times New Roman" pitchFamily="18" charset="0"/>
              </a:rPr>
              <a:t>  </a:t>
            </a:r>
            <a:r>
              <a:rPr lang="nb-NO" b="1" dirty="0">
                <a:latin typeface="Times New Roman" pitchFamily="18" charset="0"/>
                <a:cs typeface="Times New Roman" pitchFamily="18" charset="0"/>
              </a:rPr>
              <a:t>for(i = 0; i &lt; 5; i++){a[i] = i; b[i] = 2*i;}</a:t>
            </a:r>
            <a:endParaRPr lang="fr-FR" b="1" dirty="0">
              <a:latin typeface="Times New Roman" pitchFamily="18" charset="0"/>
              <a:cs typeface="Times New Roman" pitchFamily="18" charset="0"/>
            </a:endParaRPr>
          </a:p>
          <a:p>
            <a:pPr hangingPunct="0"/>
            <a:r>
              <a:rPr lang="nb-NO" b="1" dirty="0">
                <a:latin typeface="Times New Roman" pitchFamily="18" charset="0"/>
                <a:cs typeface="Times New Roman" pitchFamily="18" charset="0"/>
              </a:rPr>
              <a:t>  for(i = 0; i &lt; 3; i++)c[i] = a[i] + b[i];</a:t>
            </a:r>
            <a:endParaRPr lang="fr-FR" b="1" dirty="0">
              <a:latin typeface="Times New Roman" pitchFamily="18" charset="0"/>
              <a:cs typeface="Times New Roman" pitchFamily="18" charset="0"/>
            </a:endParaRPr>
          </a:p>
          <a:p>
            <a:pPr hangingPunct="0"/>
            <a:r>
              <a:rPr lang="nb-NO" b="1" dirty="0">
                <a:latin typeface="Times New Roman" pitchFamily="18" charset="0"/>
                <a:cs typeface="Times New Roman" pitchFamily="18" charset="0"/>
              </a:rPr>
              <a:t>  for(i = 0; i &lt; 3; i++){cout&lt;&lt;c[i]&lt;&lt;</a:t>
            </a:r>
            <a:r>
              <a:rPr lang="nb-NO" b="1" dirty="0">
                <a:latin typeface="Times New Roman" pitchFamily="18" charset="0"/>
                <a:cs typeface="Times New Roman" pitchFamily="18" charset="0"/>
                <a:sym typeface="Symbol"/>
              </a:rPr>
              <a:t></a:t>
            </a:r>
            <a:r>
              <a:rPr lang="nb-NO" b="1" dirty="0">
                <a:latin typeface="Times New Roman" pitchFamily="18" charset="0"/>
                <a:cs typeface="Times New Roman" pitchFamily="18" charset="0"/>
              </a:rPr>
              <a:t> </a:t>
            </a:r>
            <a:r>
              <a:rPr lang="nb-NO" b="1" dirty="0">
                <a:latin typeface="Times New Roman" pitchFamily="18" charset="0"/>
                <a:cs typeface="Times New Roman" pitchFamily="18" charset="0"/>
                <a:sym typeface="Symbol"/>
              </a:rPr>
              <a:t></a:t>
            </a:r>
            <a:r>
              <a:rPr lang="nb-NO" b="1" dirty="0">
                <a:latin typeface="Times New Roman" pitchFamily="18" charset="0"/>
                <a:cs typeface="Times New Roman" pitchFamily="18" charset="0"/>
              </a:rPr>
              <a:t>; cout&lt;&lt;endl</a:t>
            </a:r>
            <a:r>
              <a:rPr lang="nb-NO" b="1">
                <a:latin typeface="Times New Roman" pitchFamily="18" charset="0"/>
                <a:cs typeface="Times New Roman" pitchFamily="18" charset="0"/>
              </a:rPr>
              <a:t>; return 1;</a:t>
            </a:r>
            <a:endParaRPr lang="nb-NO" b="1" dirty="0">
              <a:latin typeface="Times New Roman" pitchFamily="18" charset="0"/>
              <a:cs typeface="Times New Roman" pitchFamily="18" charset="0"/>
            </a:endParaRPr>
          </a:p>
          <a:p>
            <a:pPr hangingPunct="0"/>
            <a:r>
              <a:rPr lang="fr-FR" b="1" dirty="0">
                <a:latin typeface="Times New Roman" pitchFamily="18" charset="0"/>
                <a:cs typeface="Times New Roman" pitchFamily="18" charset="0"/>
              </a:rPr>
              <a:t>}</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6E8258A7-CA86-481B-9088-7761BD1AC277}" type="slidenum">
              <a:rPr lang="fr-FR" smtClean="0"/>
              <a:pPr/>
              <a:t>87</a:t>
            </a:fld>
            <a:endParaRPr lang="fr-FR"/>
          </a:p>
        </p:txBody>
      </p:sp>
      <p:sp>
        <p:nvSpPr>
          <p:cNvPr id="4" name="Rectangle 1"/>
          <p:cNvSpPr>
            <a:spLocks noChangeArrowheads="1"/>
          </p:cNvSpPr>
          <p:nvPr/>
        </p:nvSpPr>
        <p:spPr bwMode="auto">
          <a:xfrm>
            <a:off x="0" y="458814"/>
            <a:ext cx="9144000" cy="501675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fr-FR" sz="20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La surcharge de </a:t>
            </a:r>
            <a:r>
              <a:rPr kumimoji="0" lang="fr-FR" sz="20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new</a:t>
            </a:r>
            <a:r>
              <a:rPr kumimoji="0" lang="fr-FR" sz="20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pour un type donné, se fait par une fonction de prototype : </a:t>
            </a:r>
            <a:endParaRPr kumimoji="0" lang="fr-FR" sz="20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sz="2000"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void</a:t>
            </a:r>
            <a:r>
              <a:rPr kumimoji="0" lang="fr-FR" sz="20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fr-FR" sz="2000"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operator</a:t>
            </a:r>
            <a:r>
              <a:rPr kumimoji="0" lang="fr-FR" sz="20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new(</a:t>
            </a:r>
            <a:r>
              <a:rPr kumimoji="0" lang="fr-FR" sz="2000"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size_t</a:t>
            </a:r>
            <a:r>
              <a:rPr kumimoji="0" lang="fr-FR" sz="20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t>
            </a:r>
            <a:r>
              <a:rPr kumimoji="0" lang="fr-FR" sz="20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sz="20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où </a:t>
            </a:r>
            <a:r>
              <a:rPr kumimoji="0" lang="fr-FR" sz="2000"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size_t</a:t>
            </a:r>
            <a:r>
              <a:rPr kumimoji="0" lang="fr-FR" sz="20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est un type entier spécial défini dans le fichier </a:t>
            </a:r>
            <a:r>
              <a:rPr kumimoji="0" lang="fr-FR" sz="2000" b="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string.h</a:t>
            </a:r>
            <a:r>
              <a:rPr kumimoji="0" lang="fr-FR" sz="20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ou </a:t>
            </a:r>
            <a:r>
              <a:rPr kumimoji="0" lang="fr-FR" sz="2000" b="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stddef.h</a:t>
            </a:r>
            <a:r>
              <a:rPr kumimoji="0" lang="fr-FR" sz="20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ou </a:t>
            </a:r>
            <a:r>
              <a:rPr kumimoji="0" lang="fr-FR" sz="2000" b="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stdlib.h</a:t>
            </a:r>
            <a:r>
              <a:rPr kumimoji="0" lang="fr-FR" sz="20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t>
            </a:r>
            <a:endParaRPr kumimoji="0" lang="fr-FR" sz="20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sz="2000"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void</a:t>
            </a:r>
            <a:r>
              <a:rPr kumimoji="0" lang="fr-FR" sz="20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fr-FR" sz="2000"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operator</a:t>
            </a:r>
            <a:r>
              <a:rPr kumimoji="0" lang="fr-FR" sz="20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new [](</a:t>
            </a:r>
            <a:r>
              <a:rPr kumimoji="0" lang="fr-FR" sz="2000"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size_t</a:t>
            </a:r>
            <a:r>
              <a:rPr kumimoji="0" lang="fr-FR" sz="20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t>
            </a:r>
            <a:r>
              <a:rPr kumimoji="0" lang="fr-FR" sz="20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//pour les tableaux.</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fr-FR" sz="20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sz="20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la surcharge de </a:t>
            </a:r>
            <a:r>
              <a:rPr kumimoji="0" lang="fr-FR" sz="2000"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delete</a:t>
            </a:r>
            <a:r>
              <a:rPr kumimoji="0" lang="fr-FR" sz="20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pour un type donné, se fait par une fonction de prototype :</a:t>
            </a:r>
            <a:endParaRPr kumimoji="0" lang="fr-FR" sz="20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nb-NO" sz="20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void operator delete(type *)</a:t>
            </a:r>
            <a:r>
              <a:rPr kumimoji="0" lang="nb-NO" sz="20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t>
            </a:r>
            <a:endParaRPr kumimoji="0" lang="fr-FR" sz="20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nb-NO" sz="20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void operator delete [](type *)</a:t>
            </a:r>
            <a:r>
              <a:rPr kumimoji="0" lang="nb-NO" sz="20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//pour les tableaux.</a:t>
            </a:r>
            <a:endParaRPr kumimoji="0" lang="fr-FR" sz="20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sz="20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Exemple de surcharge de l’opérateur </a:t>
            </a:r>
            <a:r>
              <a:rPr kumimoji="0" lang="fr-FR" sz="20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new</a:t>
            </a:r>
            <a:r>
              <a:rPr kumimoji="0" lang="fr-FR" sz="20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et </a:t>
            </a:r>
            <a:r>
              <a:rPr kumimoji="0" lang="fr-FR" sz="2000"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delete</a:t>
            </a:r>
            <a:r>
              <a:rPr kumimoji="0" lang="fr-FR" sz="20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pour la classe point.</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fr-FR" sz="20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sz="2000" b="0" i="0" u="sng"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Remarques</a:t>
            </a:r>
            <a:endParaRPr lang="fr-FR" sz="2000" dirty="0">
              <a:latin typeface="Times New Roman" pitchFamily="18" charset="0"/>
              <a:ea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sz="20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Lorsqu’ils sont surchargés, les opérateurs </a:t>
            </a:r>
            <a:r>
              <a:rPr kumimoji="0" lang="fr-FR" sz="20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new</a:t>
            </a:r>
            <a:r>
              <a:rPr kumimoji="0" lang="fr-FR" sz="20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et </a:t>
            </a:r>
            <a:r>
              <a:rPr kumimoji="0" lang="fr-FR" sz="2000"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delete</a:t>
            </a:r>
            <a:r>
              <a:rPr kumimoji="0" lang="fr-FR" sz="20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ne peuvent pas s’appliquer à des tableaux d’objets.</a:t>
            </a:r>
            <a:endParaRPr kumimoji="0" lang="fr-FR" sz="20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sz="20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Même lorsque l’on a surchargé, les opérateurs </a:t>
            </a:r>
            <a:r>
              <a:rPr kumimoji="0" lang="fr-FR" sz="20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new</a:t>
            </a:r>
            <a:r>
              <a:rPr kumimoji="0" lang="fr-FR" sz="20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et </a:t>
            </a:r>
            <a:r>
              <a:rPr kumimoji="0" lang="fr-FR" sz="2000"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delete</a:t>
            </a:r>
            <a:r>
              <a:rPr kumimoji="0" lang="fr-FR" sz="20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pour une classe, il reste possible de faire appel aux opérateurs </a:t>
            </a:r>
            <a:r>
              <a:rPr kumimoji="0" lang="fr-FR" sz="20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new</a:t>
            </a:r>
            <a:r>
              <a:rPr kumimoji="0" lang="fr-FR" sz="20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et </a:t>
            </a:r>
            <a:r>
              <a:rPr kumimoji="0" lang="fr-FR" sz="2000"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delete</a:t>
            </a:r>
            <a:r>
              <a:rPr kumimoji="0" lang="fr-FR" sz="20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usuels, en utilisant l’opérateur de résolution de portée (</a:t>
            </a:r>
            <a:r>
              <a:rPr kumimoji="0" lang="fr-FR" sz="20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t>
            </a:r>
            <a:r>
              <a:rPr kumimoji="0" lang="fr-FR" sz="20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6E8258A7-CA86-481B-9088-7761BD1AC277}" type="slidenum">
              <a:rPr lang="fr-FR" smtClean="0"/>
              <a:pPr/>
              <a:t>88</a:t>
            </a:fld>
            <a:endParaRPr lang="fr-FR"/>
          </a:p>
        </p:txBody>
      </p:sp>
      <p:sp>
        <p:nvSpPr>
          <p:cNvPr id="4" name="Rectangle 3"/>
          <p:cNvSpPr/>
          <p:nvPr/>
        </p:nvSpPr>
        <p:spPr>
          <a:xfrm>
            <a:off x="0" y="-71462"/>
            <a:ext cx="8929718" cy="7017306"/>
          </a:xfrm>
          <a:prstGeom prst="rect">
            <a:avLst/>
          </a:prstGeom>
        </p:spPr>
        <p:txBody>
          <a:bodyPr wrap="square">
            <a:spAutoFit/>
          </a:bodyPr>
          <a:lstStyle/>
          <a:p>
            <a:pPr hangingPunct="0"/>
            <a:r>
              <a:rPr lang="en-GB" b="1" dirty="0">
                <a:latin typeface="Times New Roman" pitchFamily="18" charset="0"/>
                <a:cs typeface="Times New Roman" pitchFamily="18" charset="0"/>
              </a:rPr>
              <a:t>#</a:t>
            </a:r>
            <a:r>
              <a:rPr lang="en-GB" b="1" dirty="0" err="1">
                <a:latin typeface="Times New Roman" pitchFamily="18" charset="0"/>
                <a:cs typeface="Times New Roman" pitchFamily="18" charset="0"/>
              </a:rPr>
              <a:t>inlude</a:t>
            </a:r>
            <a:r>
              <a:rPr lang="en-GB" b="1" dirty="0">
                <a:latin typeface="Times New Roman" pitchFamily="18" charset="0"/>
                <a:cs typeface="Times New Roman" pitchFamily="18" charset="0"/>
              </a:rPr>
              <a:t>&lt;</a:t>
            </a:r>
            <a:r>
              <a:rPr lang="en-GB" b="1" dirty="0" err="1">
                <a:latin typeface="Times New Roman" pitchFamily="18" charset="0"/>
                <a:cs typeface="Times New Roman" pitchFamily="18" charset="0"/>
              </a:rPr>
              <a:t>iostream</a:t>
            </a:r>
            <a:r>
              <a:rPr lang="en-GB" b="1" dirty="0">
                <a:latin typeface="Times New Roman" pitchFamily="18" charset="0"/>
                <a:cs typeface="Times New Roman" pitchFamily="18" charset="0"/>
              </a:rPr>
              <a:t>&gt;</a:t>
            </a:r>
            <a:endParaRPr lang="fr-FR" b="1" dirty="0">
              <a:latin typeface="Times New Roman" pitchFamily="18" charset="0"/>
              <a:cs typeface="Times New Roman" pitchFamily="18" charset="0"/>
            </a:endParaRPr>
          </a:p>
          <a:p>
            <a:pPr hangingPunct="0"/>
            <a:r>
              <a:rPr lang="en-GB" b="1" dirty="0">
                <a:latin typeface="Times New Roman" pitchFamily="18" charset="0"/>
                <a:cs typeface="Times New Roman" pitchFamily="18" charset="0"/>
              </a:rPr>
              <a:t>#include&lt;</a:t>
            </a:r>
            <a:r>
              <a:rPr lang="en-GB" b="1" dirty="0" err="1">
                <a:latin typeface="Times New Roman" pitchFamily="18" charset="0"/>
                <a:cs typeface="Times New Roman" pitchFamily="18" charset="0"/>
              </a:rPr>
              <a:t>stddef.h</a:t>
            </a:r>
            <a:r>
              <a:rPr lang="en-GB" b="1" dirty="0">
                <a:latin typeface="Times New Roman" pitchFamily="18" charset="0"/>
                <a:cs typeface="Times New Roman" pitchFamily="18" charset="0"/>
              </a:rPr>
              <a:t>&gt;</a:t>
            </a:r>
          </a:p>
          <a:p>
            <a:pPr hangingPunct="0"/>
            <a:r>
              <a:rPr lang="en-GB" b="1" dirty="0">
                <a:latin typeface="Times New Roman" pitchFamily="18" charset="0"/>
                <a:cs typeface="Times New Roman" pitchFamily="18" charset="0"/>
              </a:rPr>
              <a:t>using namespace std;</a:t>
            </a:r>
          </a:p>
          <a:p>
            <a:pPr hangingPunct="0"/>
            <a:r>
              <a:rPr lang="en-GB" b="1" dirty="0">
                <a:latin typeface="Times New Roman" pitchFamily="18" charset="0"/>
                <a:cs typeface="Times New Roman" pitchFamily="18" charset="0"/>
              </a:rPr>
              <a:t>static </a:t>
            </a:r>
            <a:r>
              <a:rPr lang="en-GB" b="1" dirty="0" err="1">
                <a:latin typeface="Times New Roman" pitchFamily="18" charset="0"/>
                <a:cs typeface="Times New Roman" pitchFamily="18" charset="0"/>
              </a:rPr>
              <a:t>int</a:t>
            </a:r>
            <a:r>
              <a:rPr lang="en-GB" b="1" dirty="0">
                <a:latin typeface="Times New Roman" pitchFamily="18" charset="0"/>
                <a:cs typeface="Times New Roman" pitchFamily="18" charset="0"/>
              </a:rPr>
              <a:t> </a:t>
            </a:r>
            <a:r>
              <a:rPr lang="en-GB" b="1" dirty="0" err="1">
                <a:latin typeface="Times New Roman" pitchFamily="18" charset="0"/>
                <a:cs typeface="Times New Roman" pitchFamily="18" charset="0"/>
              </a:rPr>
              <a:t>npt</a:t>
            </a:r>
            <a:r>
              <a:rPr lang="en-GB" b="1" dirty="0">
                <a:latin typeface="Times New Roman" pitchFamily="18" charset="0"/>
                <a:cs typeface="Times New Roman" pitchFamily="18" charset="0"/>
              </a:rPr>
              <a:t> = 0; static </a:t>
            </a:r>
            <a:r>
              <a:rPr lang="en-GB" b="1" dirty="0" err="1">
                <a:latin typeface="Times New Roman" pitchFamily="18" charset="0"/>
                <a:cs typeface="Times New Roman" pitchFamily="18" charset="0"/>
              </a:rPr>
              <a:t>int</a:t>
            </a:r>
            <a:r>
              <a:rPr lang="en-GB" b="1" dirty="0">
                <a:latin typeface="Times New Roman" pitchFamily="18" charset="0"/>
                <a:cs typeface="Times New Roman" pitchFamily="18" charset="0"/>
              </a:rPr>
              <a:t> </a:t>
            </a:r>
            <a:r>
              <a:rPr lang="en-GB" b="1" dirty="0" err="1">
                <a:latin typeface="Times New Roman" pitchFamily="18" charset="0"/>
                <a:cs typeface="Times New Roman" pitchFamily="18" charset="0"/>
              </a:rPr>
              <a:t>npt_dyn</a:t>
            </a:r>
            <a:r>
              <a:rPr lang="en-GB" b="1" dirty="0">
                <a:latin typeface="Times New Roman" pitchFamily="18" charset="0"/>
                <a:cs typeface="Times New Roman" pitchFamily="18" charset="0"/>
              </a:rPr>
              <a:t> = 0;</a:t>
            </a:r>
            <a:endParaRPr lang="fr-FR" b="1" dirty="0">
              <a:latin typeface="Times New Roman" pitchFamily="18" charset="0"/>
              <a:cs typeface="Times New Roman" pitchFamily="18" charset="0"/>
            </a:endParaRPr>
          </a:p>
          <a:p>
            <a:pPr hangingPunct="0"/>
            <a:r>
              <a:rPr lang="en-GB" b="1" dirty="0">
                <a:latin typeface="Times New Roman" pitchFamily="18" charset="0"/>
                <a:cs typeface="Times New Roman" pitchFamily="18" charset="0"/>
              </a:rPr>
              <a:t>class point {   </a:t>
            </a:r>
            <a:r>
              <a:rPr lang="fr-FR" b="1" dirty="0" err="1">
                <a:latin typeface="Times New Roman" pitchFamily="18" charset="0"/>
                <a:cs typeface="Times New Roman" pitchFamily="18" charset="0"/>
              </a:rPr>
              <a:t>int</a:t>
            </a:r>
            <a:r>
              <a:rPr lang="fr-FR" b="1" dirty="0">
                <a:latin typeface="Times New Roman" pitchFamily="18" charset="0"/>
                <a:cs typeface="Times New Roman" pitchFamily="18" charset="0"/>
              </a:rPr>
              <a:t> x, y;</a:t>
            </a:r>
          </a:p>
          <a:p>
            <a:pPr hangingPunct="0"/>
            <a:r>
              <a:rPr lang="fr-FR" b="1" dirty="0">
                <a:latin typeface="Times New Roman" pitchFamily="18" charset="0"/>
                <a:cs typeface="Times New Roman" pitchFamily="18" charset="0"/>
              </a:rPr>
              <a:t>    public :  point (</a:t>
            </a:r>
            <a:r>
              <a:rPr lang="fr-FR" b="1" dirty="0" err="1">
                <a:latin typeface="Times New Roman" pitchFamily="18" charset="0"/>
                <a:cs typeface="Times New Roman" pitchFamily="18" charset="0"/>
              </a:rPr>
              <a:t>int</a:t>
            </a:r>
            <a:r>
              <a:rPr lang="fr-FR" b="1" dirty="0">
                <a:latin typeface="Times New Roman" pitchFamily="18" charset="0"/>
                <a:cs typeface="Times New Roman" pitchFamily="18" charset="0"/>
              </a:rPr>
              <a:t> abs = 0, </a:t>
            </a:r>
            <a:r>
              <a:rPr lang="fr-FR" b="1" dirty="0" err="1">
                <a:latin typeface="Times New Roman" pitchFamily="18" charset="0"/>
                <a:cs typeface="Times New Roman" pitchFamily="18" charset="0"/>
              </a:rPr>
              <a:t>int</a:t>
            </a:r>
            <a:r>
              <a:rPr lang="fr-FR" b="1" dirty="0">
                <a:latin typeface="Times New Roman" pitchFamily="18" charset="0"/>
                <a:cs typeface="Times New Roman" pitchFamily="18" charset="0"/>
              </a:rPr>
              <a:t> ord = 0){ x = abs; y = ord; </a:t>
            </a:r>
            <a:r>
              <a:rPr lang="fr-FR" b="1" dirty="0" err="1">
                <a:latin typeface="Times New Roman" pitchFamily="18" charset="0"/>
                <a:cs typeface="Times New Roman" pitchFamily="18" charset="0"/>
              </a:rPr>
              <a:t>npt</a:t>
            </a:r>
            <a:r>
              <a:rPr lang="fr-FR" b="1" dirty="0">
                <a:latin typeface="Times New Roman" pitchFamily="18" charset="0"/>
                <a:cs typeface="Times New Roman" pitchFamily="18" charset="0"/>
              </a:rPr>
              <a:t>++;</a:t>
            </a:r>
          </a:p>
          <a:p>
            <a:pPr hangingPunct="0"/>
            <a:r>
              <a:rPr lang="fr-FR" b="1" dirty="0">
                <a:latin typeface="Times New Roman" pitchFamily="18" charset="0"/>
                <a:cs typeface="Times New Roman" pitchFamily="18" charset="0"/>
              </a:rPr>
              <a:t>                       cout &lt;&lt; </a:t>
            </a:r>
            <a:r>
              <a:rPr lang="en-GB" b="1" dirty="0">
                <a:latin typeface="Times New Roman" pitchFamily="18" charset="0"/>
                <a:cs typeface="Times New Roman" pitchFamily="18" charset="0"/>
                <a:sym typeface="Symbol"/>
              </a:rPr>
              <a:t></a:t>
            </a:r>
            <a:r>
              <a:rPr lang="fr-FR" b="1" dirty="0">
                <a:latin typeface="Times New Roman" pitchFamily="18" charset="0"/>
                <a:cs typeface="Times New Roman" pitchFamily="18" charset="0"/>
              </a:rPr>
              <a:t>++nombre total de points : </a:t>
            </a:r>
            <a:r>
              <a:rPr lang="en-GB" b="1" dirty="0">
                <a:latin typeface="Times New Roman" pitchFamily="18" charset="0"/>
                <a:cs typeface="Times New Roman" pitchFamily="18" charset="0"/>
                <a:sym typeface="Symbol"/>
              </a:rPr>
              <a:t></a:t>
            </a:r>
            <a:r>
              <a:rPr lang="fr-FR" b="1" dirty="0">
                <a:latin typeface="Times New Roman" pitchFamily="18" charset="0"/>
                <a:cs typeface="Times New Roman" pitchFamily="18" charset="0"/>
              </a:rPr>
              <a:t>&lt;&lt;</a:t>
            </a:r>
            <a:r>
              <a:rPr lang="fr-FR" b="1" dirty="0" err="1">
                <a:latin typeface="Times New Roman" pitchFamily="18" charset="0"/>
                <a:cs typeface="Times New Roman" pitchFamily="18" charset="0"/>
              </a:rPr>
              <a:t>npt</a:t>
            </a:r>
            <a:r>
              <a:rPr lang="fr-FR" b="1" dirty="0">
                <a:latin typeface="Times New Roman" pitchFamily="18" charset="0"/>
                <a:cs typeface="Times New Roman" pitchFamily="18" charset="0"/>
              </a:rPr>
              <a:t> &lt;&lt;</a:t>
            </a:r>
            <a:r>
              <a:rPr lang="fr-FR" b="1" dirty="0" err="1">
                <a:latin typeface="Times New Roman" pitchFamily="18" charset="0"/>
                <a:cs typeface="Times New Roman" pitchFamily="18" charset="0"/>
              </a:rPr>
              <a:t>endl</a:t>
            </a:r>
            <a:r>
              <a:rPr lang="fr-FR" b="1" dirty="0">
                <a:latin typeface="Times New Roman" pitchFamily="18" charset="0"/>
                <a:cs typeface="Times New Roman" pitchFamily="18" charset="0"/>
              </a:rPr>
              <a:t> ; </a:t>
            </a:r>
          </a:p>
          <a:p>
            <a:pPr hangingPunct="0"/>
            <a:r>
              <a:rPr lang="fr-FR" b="1" dirty="0">
                <a:latin typeface="Times New Roman" pitchFamily="18" charset="0"/>
                <a:cs typeface="Times New Roman" pitchFamily="18" charset="0"/>
              </a:rPr>
              <a:t>                   }</a:t>
            </a:r>
          </a:p>
          <a:p>
            <a:pPr hangingPunct="0"/>
            <a:r>
              <a:rPr lang="fr-FR" b="1" dirty="0">
                <a:latin typeface="Times New Roman" pitchFamily="18" charset="0"/>
                <a:cs typeface="Times New Roman" pitchFamily="18" charset="0"/>
              </a:rPr>
              <a:t>                 ~point(){  </a:t>
            </a:r>
            <a:r>
              <a:rPr lang="fr-FR" b="1" dirty="0" err="1">
                <a:latin typeface="Times New Roman" pitchFamily="18" charset="0"/>
                <a:cs typeface="Times New Roman" pitchFamily="18" charset="0"/>
              </a:rPr>
              <a:t>npt</a:t>
            </a:r>
            <a:r>
              <a:rPr lang="fr-FR" b="1" dirty="0">
                <a:latin typeface="Times New Roman" pitchFamily="18" charset="0"/>
                <a:cs typeface="Times New Roman" pitchFamily="18" charset="0"/>
              </a:rPr>
              <a:t>--;</a:t>
            </a:r>
          </a:p>
          <a:p>
            <a:pPr hangingPunct="0"/>
            <a:r>
              <a:rPr lang="fr-FR" b="1" dirty="0">
                <a:latin typeface="Times New Roman" pitchFamily="18" charset="0"/>
                <a:cs typeface="Times New Roman" pitchFamily="18" charset="0"/>
              </a:rPr>
              <a:t>                       cout &lt;&lt; </a:t>
            </a:r>
            <a:r>
              <a:rPr lang="en-GB" b="1" dirty="0">
                <a:latin typeface="Times New Roman" pitchFamily="18" charset="0"/>
                <a:cs typeface="Times New Roman" pitchFamily="18" charset="0"/>
                <a:sym typeface="Symbol"/>
              </a:rPr>
              <a:t></a:t>
            </a:r>
            <a:r>
              <a:rPr lang="fr-FR" b="1" dirty="0">
                <a:latin typeface="Times New Roman" pitchFamily="18" charset="0"/>
                <a:cs typeface="Times New Roman" pitchFamily="18" charset="0"/>
              </a:rPr>
              <a:t>--nombre total de points : </a:t>
            </a:r>
            <a:r>
              <a:rPr lang="en-GB" b="1" dirty="0">
                <a:latin typeface="Times New Roman" pitchFamily="18" charset="0"/>
                <a:cs typeface="Times New Roman" pitchFamily="18" charset="0"/>
                <a:sym typeface="Symbol"/>
              </a:rPr>
              <a:t></a:t>
            </a:r>
            <a:r>
              <a:rPr lang="fr-FR" b="1" dirty="0">
                <a:latin typeface="Times New Roman" pitchFamily="18" charset="0"/>
                <a:cs typeface="Times New Roman" pitchFamily="18" charset="0"/>
              </a:rPr>
              <a:t>&lt;&lt;</a:t>
            </a:r>
            <a:r>
              <a:rPr lang="fr-FR" b="1" dirty="0" err="1">
                <a:latin typeface="Times New Roman" pitchFamily="18" charset="0"/>
                <a:cs typeface="Times New Roman" pitchFamily="18" charset="0"/>
              </a:rPr>
              <a:t>npt</a:t>
            </a:r>
            <a:r>
              <a:rPr lang="fr-FR" b="1" dirty="0">
                <a:latin typeface="Times New Roman" pitchFamily="18" charset="0"/>
                <a:cs typeface="Times New Roman" pitchFamily="18" charset="0"/>
              </a:rPr>
              <a:t> &lt;&lt; </a:t>
            </a:r>
            <a:r>
              <a:rPr lang="fr-FR" b="1" dirty="0" err="1">
                <a:latin typeface="Times New Roman" pitchFamily="18" charset="0"/>
                <a:cs typeface="Times New Roman" pitchFamily="18" charset="0"/>
              </a:rPr>
              <a:t>endl</a:t>
            </a:r>
            <a:r>
              <a:rPr lang="fr-FR" b="1" dirty="0">
                <a:latin typeface="Times New Roman" pitchFamily="18" charset="0"/>
                <a:cs typeface="Times New Roman" pitchFamily="18" charset="0"/>
              </a:rPr>
              <a:t>; </a:t>
            </a:r>
          </a:p>
          <a:p>
            <a:pPr hangingPunct="0"/>
            <a:r>
              <a:rPr lang="fr-FR" b="1" dirty="0">
                <a:latin typeface="Times New Roman" pitchFamily="18" charset="0"/>
                <a:cs typeface="Times New Roman" pitchFamily="18" charset="0"/>
              </a:rPr>
              <a:t>                   }</a:t>
            </a:r>
          </a:p>
          <a:p>
            <a:pPr hangingPunct="0"/>
            <a:r>
              <a:rPr lang="fr-FR" b="1" dirty="0">
                <a:latin typeface="Times New Roman" pitchFamily="18" charset="0"/>
                <a:cs typeface="Times New Roman" pitchFamily="18" charset="0"/>
              </a:rPr>
              <a:t>                  </a:t>
            </a:r>
            <a:r>
              <a:rPr lang="en-GB" b="1" dirty="0">
                <a:latin typeface="Times New Roman" pitchFamily="18" charset="0"/>
                <a:cs typeface="Times New Roman" pitchFamily="18" charset="0"/>
              </a:rPr>
              <a:t>void* operator new(</a:t>
            </a:r>
            <a:r>
              <a:rPr lang="en-GB" b="1" dirty="0" err="1">
                <a:latin typeface="Times New Roman" pitchFamily="18" charset="0"/>
                <a:cs typeface="Times New Roman" pitchFamily="18" charset="0"/>
              </a:rPr>
              <a:t>size_t</a:t>
            </a:r>
            <a:r>
              <a:rPr lang="en-GB" b="1" dirty="0">
                <a:latin typeface="Times New Roman" pitchFamily="18" charset="0"/>
                <a:cs typeface="Times New Roman" pitchFamily="18" charset="0"/>
              </a:rPr>
              <a:t> </a:t>
            </a:r>
            <a:r>
              <a:rPr lang="en-GB" b="1" dirty="0" err="1">
                <a:latin typeface="Times New Roman" pitchFamily="18" charset="0"/>
                <a:cs typeface="Times New Roman" pitchFamily="18" charset="0"/>
              </a:rPr>
              <a:t>sz</a:t>
            </a:r>
            <a:r>
              <a:rPr lang="en-GB" b="1" dirty="0">
                <a:latin typeface="Times New Roman" pitchFamily="18" charset="0"/>
                <a:cs typeface="Times New Roman" pitchFamily="18" charset="0"/>
              </a:rPr>
              <a:t>) { </a:t>
            </a:r>
            <a:r>
              <a:rPr lang="en-GB" b="1" dirty="0" err="1">
                <a:latin typeface="Times New Roman" pitchFamily="18" charset="0"/>
                <a:cs typeface="Times New Roman" pitchFamily="18" charset="0"/>
              </a:rPr>
              <a:t>npt_dyn</a:t>
            </a:r>
            <a:r>
              <a:rPr lang="en-GB" b="1" dirty="0">
                <a:latin typeface="Times New Roman" pitchFamily="18" charset="0"/>
                <a:cs typeface="Times New Roman" pitchFamily="18" charset="0"/>
              </a:rPr>
              <a:t>++;</a:t>
            </a:r>
            <a:endParaRPr lang="fr-FR" b="1" dirty="0">
              <a:latin typeface="Times New Roman" pitchFamily="18" charset="0"/>
              <a:cs typeface="Times New Roman" pitchFamily="18" charset="0"/>
            </a:endParaRPr>
          </a:p>
          <a:p>
            <a:pPr hangingPunct="0"/>
            <a:r>
              <a:rPr lang="en-GB" b="1" dirty="0">
                <a:latin typeface="Times New Roman" pitchFamily="18" charset="0"/>
                <a:cs typeface="Times New Roman" pitchFamily="18" charset="0"/>
              </a:rPr>
              <a:t>                       </a:t>
            </a:r>
            <a:r>
              <a:rPr lang="fr-FR" b="1" dirty="0">
                <a:latin typeface="Times New Roman" pitchFamily="18" charset="0"/>
                <a:cs typeface="Times New Roman" pitchFamily="18" charset="0"/>
              </a:rPr>
              <a:t>cout &lt;&lt; </a:t>
            </a:r>
            <a:r>
              <a:rPr lang="en-GB" b="1" dirty="0">
                <a:latin typeface="Times New Roman" pitchFamily="18" charset="0"/>
                <a:cs typeface="Times New Roman" pitchFamily="18" charset="0"/>
                <a:sym typeface="Symbol"/>
              </a:rPr>
              <a:t></a:t>
            </a:r>
            <a:r>
              <a:rPr lang="fr-FR" b="1" dirty="0">
                <a:latin typeface="Times New Roman" pitchFamily="18" charset="0"/>
                <a:cs typeface="Times New Roman" pitchFamily="18" charset="0"/>
              </a:rPr>
              <a:t>il y a</a:t>
            </a:r>
            <a:r>
              <a:rPr lang="en-GB" b="1" dirty="0">
                <a:latin typeface="Times New Roman" pitchFamily="18" charset="0"/>
                <a:cs typeface="Times New Roman" pitchFamily="18" charset="0"/>
                <a:sym typeface="Symbol"/>
              </a:rPr>
              <a:t></a:t>
            </a:r>
            <a:r>
              <a:rPr lang="fr-FR" b="1" dirty="0">
                <a:latin typeface="Times New Roman" pitchFamily="18" charset="0"/>
                <a:cs typeface="Times New Roman" pitchFamily="18" charset="0"/>
              </a:rPr>
              <a:t> &lt;&lt; </a:t>
            </a:r>
            <a:r>
              <a:rPr lang="fr-FR" b="1" dirty="0" err="1">
                <a:latin typeface="Times New Roman" pitchFamily="18" charset="0"/>
                <a:cs typeface="Times New Roman" pitchFamily="18" charset="0"/>
              </a:rPr>
              <a:t>npt_dyn</a:t>
            </a:r>
            <a:r>
              <a:rPr lang="fr-FR" b="1" dirty="0">
                <a:latin typeface="Times New Roman" pitchFamily="18" charset="0"/>
                <a:cs typeface="Times New Roman" pitchFamily="18" charset="0"/>
              </a:rPr>
              <a:t> &lt;&lt; </a:t>
            </a:r>
            <a:r>
              <a:rPr lang="en-GB" b="1" dirty="0">
                <a:latin typeface="Times New Roman" pitchFamily="18" charset="0"/>
                <a:cs typeface="Times New Roman" pitchFamily="18" charset="0"/>
                <a:sym typeface="Symbol"/>
              </a:rPr>
              <a:t></a:t>
            </a:r>
            <a:r>
              <a:rPr lang="fr-FR" b="1" dirty="0">
                <a:latin typeface="Times New Roman" pitchFamily="18" charset="0"/>
                <a:cs typeface="Times New Roman" pitchFamily="18" charset="0"/>
              </a:rPr>
              <a:t>points dynamiques sur </a:t>
            </a:r>
            <a:r>
              <a:rPr lang="fr-FR" b="1" dirty="0" err="1">
                <a:latin typeface="Times New Roman" pitchFamily="18" charset="0"/>
                <a:cs typeface="Times New Roman" pitchFamily="18" charset="0"/>
              </a:rPr>
              <a:t>un\n</a:t>
            </a:r>
            <a:r>
              <a:rPr lang="en-GB" b="1" dirty="0">
                <a:latin typeface="Times New Roman" pitchFamily="18" charset="0"/>
                <a:cs typeface="Times New Roman" pitchFamily="18" charset="0"/>
                <a:sym typeface="Symbol"/>
              </a:rPr>
              <a:t></a:t>
            </a:r>
            <a:r>
              <a:rPr lang="fr-FR" b="1" dirty="0">
                <a:latin typeface="Times New Roman" pitchFamily="18" charset="0"/>
                <a:cs typeface="Times New Roman" pitchFamily="18" charset="0"/>
              </a:rPr>
              <a:t>; </a:t>
            </a:r>
          </a:p>
          <a:p>
            <a:pPr hangingPunct="0"/>
            <a:r>
              <a:rPr lang="fr-FR" b="1" dirty="0">
                <a:latin typeface="Times New Roman" pitchFamily="18" charset="0"/>
                <a:cs typeface="Times New Roman" pitchFamily="18" charset="0"/>
              </a:rPr>
              <a:t>                       return ::new char[</a:t>
            </a:r>
            <a:r>
              <a:rPr lang="fr-FR" b="1" dirty="0" err="1">
                <a:latin typeface="Times New Roman" pitchFamily="18" charset="0"/>
                <a:cs typeface="Times New Roman" pitchFamily="18" charset="0"/>
              </a:rPr>
              <a:t>sz</a:t>
            </a:r>
            <a:r>
              <a:rPr lang="fr-FR" b="1" dirty="0">
                <a:latin typeface="Times New Roman" pitchFamily="18" charset="0"/>
                <a:cs typeface="Times New Roman" pitchFamily="18" charset="0"/>
              </a:rPr>
              <a:t>]; </a:t>
            </a:r>
          </a:p>
          <a:p>
            <a:pPr hangingPunct="0"/>
            <a:r>
              <a:rPr lang="fr-FR" b="1" dirty="0">
                <a:latin typeface="Times New Roman" pitchFamily="18" charset="0"/>
                <a:cs typeface="Times New Roman" pitchFamily="18" charset="0"/>
              </a:rPr>
              <a:t>                  }</a:t>
            </a:r>
          </a:p>
          <a:p>
            <a:pPr hangingPunct="0"/>
            <a:r>
              <a:rPr lang="fr-FR" b="1" dirty="0">
                <a:latin typeface="Times New Roman" pitchFamily="18" charset="0"/>
                <a:cs typeface="Times New Roman" pitchFamily="18" charset="0"/>
              </a:rPr>
              <a:t>                  </a:t>
            </a:r>
            <a:r>
              <a:rPr lang="nb-NO" b="1" dirty="0">
                <a:latin typeface="Times New Roman" pitchFamily="18" charset="0"/>
                <a:cs typeface="Times New Roman" pitchFamily="18" charset="0"/>
              </a:rPr>
              <a:t>void operator delete(void* dp){ npt_dyn--;</a:t>
            </a:r>
            <a:endParaRPr lang="fr-FR" b="1" dirty="0">
              <a:latin typeface="Times New Roman" pitchFamily="18" charset="0"/>
              <a:cs typeface="Times New Roman" pitchFamily="18" charset="0"/>
            </a:endParaRPr>
          </a:p>
          <a:p>
            <a:pPr hangingPunct="0"/>
            <a:r>
              <a:rPr lang="nb-NO" b="1" dirty="0">
                <a:latin typeface="Times New Roman" pitchFamily="18" charset="0"/>
                <a:cs typeface="Times New Roman" pitchFamily="18" charset="0"/>
              </a:rPr>
              <a:t>                       </a:t>
            </a:r>
            <a:r>
              <a:rPr lang="fr-FR" b="1" dirty="0">
                <a:latin typeface="Times New Roman" pitchFamily="18" charset="0"/>
                <a:cs typeface="Times New Roman" pitchFamily="18" charset="0"/>
              </a:rPr>
              <a:t>cout&lt;&lt;</a:t>
            </a:r>
            <a:r>
              <a:rPr lang="en-GB" b="1" dirty="0">
                <a:latin typeface="Times New Roman" pitchFamily="18" charset="0"/>
                <a:cs typeface="Times New Roman" pitchFamily="18" charset="0"/>
                <a:sym typeface="Symbol"/>
              </a:rPr>
              <a:t></a:t>
            </a:r>
            <a:r>
              <a:rPr lang="fr-FR" b="1" dirty="0">
                <a:latin typeface="Times New Roman" pitchFamily="18" charset="0"/>
                <a:cs typeface="Times New Roman" pitchFamily="18" charset="0"/>
              </a:rPr>
              <a:t>il y a</a:t>
            </a:r>
            <a:r>
              <a:rPr lang="en-GB" b="1" dirty="0">
                <a:latin typeface="Times New Roman" pitchFamily="18" charset="0"/>
                <a:cs typeface="Times New Roman" pitchFamily="18" charset="0"/>
                <a:sym typeface="Symbol"/>
              </a:rPr>
              <a:t></a:t>
            </a:r>
            <a:r>
              <a:rPr lang="fr-FR" b="1" dirty="0">
                <a:latin typeface="Times New Roman" pitchFamily="18" charset="0"/>
                <a:cs typeface="Times New Roman" pitchFamily="18" charset="0"/>
              </a:rPr>
              <a:t>&lt;&lt;</a:t>
            </a:r>
            <a:r>
              <a:rPr lang="fr-FR" b="1" dirty="0" err="1">
                <a:latin typeface="Times New Roman" pitchFamily="18" charset="0"/>
                <a:cs typeface="Times New Roman" pitchFamily="18" charset="0"/>
              </a:rPr>
              <a:t>npt_dyn</a:t>
            </a:r>
            <a:r>
              <a:rPr lang="fr-FR" b="1" dirty="0">
                <a:latin typeface="Times New Roman" pitchFamily="18" charset="0"/>
                <a:cs typeface="Times New Roman" pitchFamily="18" charset="0"/>
              </a:rPr>
              <a:t>&lt;&lt;</a:t>
            </a:r>
            <a:r>
              <a:rPr lang="en-GB" b="1" dirty="0">
                <a:latin typeface="Times New Roman" pitchFamily="18" charset="0"/>
                <a:cs typeface="Times New Roman" pitchFamily="18" charset="0"/>
                <a:sym typeface="Symbol"/>
              </a:rPr>
              <a:t></a:t>
            </a:r>
            <a:r>
              <a:rPr lang="fr-FR" b="1" dirty="0">
                <a:latin typeface="Times New Roman" pitchFamily="18" charset="0"/>
                <a:cs typeface="Times New Roman" pitchFamily="18" charset="0"/>
              </a:rPr>
              <a:t>points dynamiques sur </a:t>
            </a:r>
            <a:r>
              <a:rPr lang="fr-FR" b="1" dirty="0" err="1">
                <a:latin typeface="Times New Roman" pitchFamily="18" charset="0"/>
                <a:cs typeface="Times New Roman" pitchFamily="18" charset="0"/>
              </a:rPr>
              <a:t>un\n</a:t>
            </a:r>
            <a:r>
              <a:rPr lang="en-GB" b="1" dirty="0">
                <a:latin typeface="Times New Roman" pitchFamily="18" charset="0"/>
                <a:cs typeface="Times New Roman" pitchFamily="18" charset="0"/>
                <a:sym typeface="Symbol"/>
              </a:rPr>
              <a:t></a:t>
            </a:r>
            <a:r>
              <a:rPr lang="fr-FR" b="1" dirty="0">
                <a:latin typeface="Times New Roman" pitchFamily="18" charset="0"/>
                <a:cs typeface="Times New Roman" pitchFamily="18" charset="0"/>
              </a:rPr>
              <a:t>;</a:t>
            </a:r>
          </a:p>
          <a:p>
            <a:pPr hangingPunct="0"/>
            <a:r>
              <a:rPr lang="fr-FR" b="1" dirty="0">
                <a:latin typeface="Times New Roman" pitchFamily="18" charset="0"/>
                <a:cs typeface="Times New Roman" pitchFamily="18" charset="0"/>
              </a:rPr>
              <a:t>                       </a:t>
            </a:r>
            <a:r>
              <a:rPr lang="en-GB" b="1" dirty="0">
                <a:latin typeface="Times New Roman" pitchFamily="18" charset="0"/>
                <a:cs typeface="Times New Roman" pitchFamily="18" charset="0"/>
              </a:rPr>
              <a:t>::delete </a:t>
            </a:r>
            <a:r>
              <a:rPr lang="en-GB" b="1" dirty="0" err="1">
                <a:latin typeface="Times New Roman" pitchFamily="18" charset="0"/>
                <a:cs typeface="Times New Roman" pitchFamily="18" charset="0"/>
              </a:rPr>
              <a:t>dp</a:t>
            </a:r>
            <a:r>
              <a:rPr lang="en-GB" b="1" dirty="0">
                <a:latin typeface="Times New Roman" pitchFamily="18" charset="0"/>
                <a:cs typeface="Times New Roman" pitchFamily="18" charset="0"/>
              </a:rPr>
              <a:t>;</a:t>
            </a:r>
            <a:endParaRPr lang="fr-FR" b="1" dirty="0">
              <a:latin typeface="Times New Roman" pitchFamily="18" charset="0"/>
              <a:cs typeface="Times New Roman" pitchFamily="18" charset="0"/>
            </a:endParaRPr>
          </a:p>
          <a:p>
            <a:pPr hangingPunct="0"/>
            <a:r>
              <a:rPr lang="en-GB" b="1" dirty="0">
                <a:latin typeface="Times New Roman" pitchFamily="18" charset="0"/>
                <a:cs typeface="Times New Roman" pitchFamily="18" charset="0"/>
              </a:rPr>
              <a:t>                  }</a:t>
            </a:r>
            <a:endParaRPr lang="fr-FR" b="1" dirty="0">
              <a:latin typeface="Times New Roman" pitchFamily="18" charset="0"/>
              <a:cs typeface="Times New Roman" pitchFamily="18" charset="0"/>
            </a:endParaRPr>
          </a:p>
          <a:p>
            <a:pPr hangingPunct="0"/>
            <a:r>
              <a:rPr lang="en-GB" b="1" dirty="0">
                <a:latin typeface="Times New Roman" pitchFamily="18" charset="0"/>
                <a:cs typeface="Times New Roman" pitchFamily="18" charset="0"/>
              </a:rPr>
              <a:t>} ;</a:t>
            </a:r>
            <a:endParaRPr lang="fr-FR" b="1" dirty="0">
              <a:latin typeface="Times New Roman" pitchFamily="18" charset="0"/>
              <a:cs typeface="Times New Roman" pitchFamily="18" charset="0"/>
            </a:endParaRPr>
          </a:p>
          <a:p>
            <a:pPr hangingPunct="0"/>
            <a:r>
              <a:rPr lang="en-GB" b="1" dirty="0" err="1">
                <a:latin typeface="Times New Roman" pitchFamily="18" charset="0"/>
                <a:cs typeface="Times New Roman" pitchFamily="18" charset="0"/>
              </a:rPr>
              <a:t>int</a:t>
            </a:r>
            <a:r>
              <a:rPr lang="en-GB" b="1" dirty="0">
                <a:latin typeface="Times New Roman" pitchFamily="18" charset="0"/>
                <a:cs typeface="Times New Roman" pitchFamily="18" charset="0"/>
              </a:rPr>
              <a:t> main(){ point *ad1, *ad2; point a(3, 5); ad1 = new point(1, 3);</a:t>
            </a:r>
            <a:endParaRPr lang="fr-FR" b="1" dirty="0">
              <a:latin typeface="Times New Roman" pitchFamily="18" charset="0"/>
              <a:cs typeface="Times New Roman" pitchFamily="18" charset="0"/>
            </a:endParaRPr>
          </a:p>
          <a:p>
            <a:pPr hangingPunct="0"/>
            <a:r>
              <a:rPr lang="en-GB" b="1" dirty="0">
                <a:latin typeface="Times New Roman" pitchFamily="18" charset="0"/>
                <a:cs typeface="Times New Roman" pitchFamily="18" charset="0"/>
              </a:rPr>
              <a:t>  point b; ad2 = new point(2, 0); delete ad1;</a:t>
            </a:r>
            <a:endParaRPr lang="fr-FR" b="1" dirty="0">
              <a:latin typeface="Times New Roman" pitchFamily="18" charset="0"/>
              <a:cs typeface="Times New Roman" pitchFamily="18" charset="0"/>
            </a:endParaRPr>
          </a:p>
          <a:p>
            <a:pPr hangingPunct="0"/>
            <a:r>
              <a:rPr lang="fr-FR" b="1" dirty="0">
                <a:latin typeface="Times New Roman" pitchFamily="18" charset="0"/>
                <a:cs typeface="Times New Roman" pitchFamily="18" charset="0"/>
              </a:rPr>
              <a:t>  point c(2); </a:t>
            </a:r>
            <a:r>
              <a:rPr lang="fr-FR" b="1" dirty="0" err="1">
                <a:latin typeface="Times New Roman" pitchFamily="18" charset="0"/>
                <a:cs typeface="Times New Roman" pitchFamily="18" charset="0"/>
              </a:rPr>
              <a:t>delete</a:t>
            </a:r>
            <a:r>
              <a:rPr lang="fr-FR" b="1" dirty="0">
                <a:latin typeface="Times New Roman" pitchFamily="18" charset="0"/>
                <a:cs typeface="Times New Roman" pitchFamily="18" charset="0"/>
              </a:rPr>
              <a:t> ad2;</a:t>
            </a:r>
          </a:p>
          <a:p>
            <a:pPr hangingPunct="0"/>
            <a:r>
              <a:rPr lang="en-GB" b="1" dirty="0">
                <a:latin typeface="Times New Roman" pitchFamily="18" charset="0"/>
                <a:cs typeface="Times New Roman" pitchFamily="18" charset="0"/>
              </a:rPr>
              <a:t>  return 0;</a:t>
            </a:r>
            <a:endParaRPr lang="fr-FR" b="1" dirty="0">
              <a:latin typeface="Times New Roman" pitchFamily="18" charset="0"/>
              <a:cs typeface="Times New Roman" pitchFamily="18" charset="0"/>
            </a:endParaRPr>
          </a:p>
          <a:p>
            <a:pPr hangingPunct="0"/>
            <a:r>
              <a:rPr lang="fr-FR" b="1" dirty="0">
                <a:latin typeface="Times New Roman" pitchFamily="18" charset="0"/>
                <a:cs typeface="Times New Roman" pitchFamily="18" charset="0"/>
              </a:rPr>
              <a:t> }</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6E8258A7-CA86-481B-9088-7761BD1AC277}" type="slidenum">
              <a:rPr lang="fr-FR" smtClean="0"/>
              <a:pPr/>
              <a:t>89</a:t>
            </a:fld>
            <a:endParaRPr lang="fr-FR"/>
          </a:p>
        </p:txBody>
      </p:sp>
      <p:sp>
        <p:nvSpPr>
          <p:cNvPr id="36865" name="Rectangle 1"/>
          <p:cNvSpPr>
            <a:spLocks noChangeArrowheads="1"/>
          </p:cNvSpPr>
          <p:nvPr/>
        </p:nvSpPr>
        <p:spPr bwMode="auto">
          <a:xfrm>
            <a:off x="0" y="368457"/>
            <a:ext cx="9144000" cy="563231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X.</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fr-FR" b="1" i="0" u="sng"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TECHNIQUE DE L’HERITAGE</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fr-FR" b="1" i="0" u="sng" strike="noStrike" cap="none" normalizeH="0" baseline="0" dirty="0">
              <a:ln>
                <a:noFill/>
              </a:ln>
              <a:solidFill>
                <a:schemeClr val="tx1"/>
              </a:solidFill>
              <a:effectLst/>
              <a:latin typeface="Times New Roman" pitchFamily="18" charset="0"/>
              <a:ea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L’</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héritage</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est à la base des possibilités de </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réutilisation</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de composants logiciels (</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classes</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Il définit une nouvelle classe </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B</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dérivée)</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à partir d’une classe existante A (</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de base)</a:t>
            </a:r>
            <a:r>
              <a:rPr lang="fr-FR" dirty="0">
                <a:latin typeface="Times New Roman" pitchFamily="18" charset="0"/>
                <a:ea typeface="Times New Roman" pitchFamily="18" charset="0"/>
                <a:cs typeface="Times New Roman" pitchFamily="18" charset="0"/>
                <a:sym typeface="Symbol" pitchFamily="18" charset="2"/>
              </a:rPr>
              <a:t> </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endParaRPr kumimoji="0" lang="fr-FR" b="0" i="0" u="none" strike="noStrike" cap="none" normalizeH="0" baseline="0" dirty="0">
              <a:ln>
                <a:noFill/>
              </a:ln>
              <a:solidFill>
                <a:schemeClr val="tx1"/>
              </a:solidFill>
              <a:effectLst/>
              <a:latin typeface="Times New Roman" pitchFamily="18" charset="0"/>
              <a:cs typeface="Times New Roman" pitchFamily="18" charset="0"/>
              <a:sym typeface="Symbol" pitchFamily="18" charset="2"/>
            </a:endParaRPr>
          </a:p>
          <a:p>
            <a:pPr marL="0" marR="0" lvl="0" indent="0" algn="l" defTabSz="914400" rtl="0" eaLnBrk="0" fontAlgn="base" latinLnBrk="0" hangingPunct="0">
              <a:lnSpc>
                <a:spcPct val="100000"/>
              </a:lnSpc>
              <a:spcBef>
                <a:spcPct val="0"/>
              </a:spcBef>
              <a:spcAft>
                <a:spcPct val="0"/>
              </a:spcAft>
              <a:buClrTx/>
              <a:buSzTx/>
              <a:buFontTx/>
              <a:buNone/>
              <a:tabLst/>
            </a:pPr>
            <a:r>
              <a:rPr lang="fr-FR" b="1" dirty="0">
                <a:latin typeface="Times New Roman" pitchFamily="18" charset="0"/>
                <a:ea typeface="Times New Roman" pitchFamily="18" charset="0"/>
                <a:cs typeface="Times New Roman" pitchFamily="18" charset="0"/>
                <a:sym typeface="Symbol" pitchFamily="18" charset="2"/>
              </a:rPr>
              <a:t>c</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lass B : public A  </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 ou </a:t>
            </a:r>
            <a:r>
              <a:rPr kumimoji="0" lang="fr-FR" b="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sym typeface="Symbol" pitchFamily="18" charset="2"/>
              </a:rPr>
              <a:t>private</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 A ou </a:t>
            </a:r>
            <a:r>
              <a:rPr kumimoji="0" lang="fr-FR" b="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sym typeface="Symbol" pitchFamily="18" charset="2"/>
              </a:rPr>
              <a:t>protected</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 A</a:t>
            </a:r>
            <a:endParaRPr kumimoji="0" lang="fr-FR" b="0" i="0" u="none" strike="noStrike" cap="none" normalizeH="0" baseline="0" dirty="0">
              <a:ln>
                <a:noFill/>
              </a:ln>
              <a:solidFill>
                <a:schemeClr val="tx1"/>
              </a:solidFill>
              <a:effectLst/>
              <a:latin typeface="Times New Roman" pitchFamily="18" charset="0"/>
              <a:cs typeface="Times New Roman" pitchFamily="18" charset="0"/>
              <a:sym typeface="Symbol" pitchFamily="18" charset="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 // définition des membres supplémentaires (données ou fonctions)</a:t>
            </a:r>
            <a:endParaRPr kumimoji="0" lang="fr-FR" b="0" i="0" u="none" strike="noStrike" cap="none" normalizeH="0" baseline="0" dirty="0">
              <a:ln>
                <a:noFill/>
              </a:ln>
              <a:solidFill>
                <a:schemeClr val="tx1"/>
              </a:solidFill>
              <a:effectLst/>
              <a:latin typeface="Times New Roman" pitchFamily="18" charset="0"/>
              <a:cs typeface="Times New Roman" pitchFamily="18" charset="0"/>
              <a:sym typeface="Symbol" pitchFamily="18" charset="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   // ou redéfinition des membres existants dans A (données ou fonctions) </a:t>
            </a:r>
            <a:endParaRPr kumimoji="0" lang="fr-FR" b="0" i="0" u="none" strike="noStrike" cap="none" normalizeH="0" baseline="0" dirty="0">
              <a:ln>
                <a:noFill/>
              </a:ln>
              <a:solidFill>
                <a:schemeClr val="tx1"/>
              </a:solidFill>
              <a:effectLst/>
              <a:latin typeface="Times New Roman" pitchFamily="18" charset="0"/>
              <a:cs typeface="Times New Roman" pitchFamily="18" charset="0"/>
              <a:sym typeface="Symbol" pitchFamily="18" charset="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b="0" i="0" u="none" strike="noStrike" cap="none" normalizeH="0" baseline="0" dirty="0">
              <a:ln>
                <a:noFill/>
              </a:ln>
              <a:solidFill>
                <a:schemeClr val="tx1"/>
              </a:solidFill>
              <a:effectLst/>
              <a:latin typeface="Times New Roman" pitchFamily="18" charset="0"/>
              <a:cs typeface="Times New Roman" pitchFamily="18" charset="0"/>
              <a:sym typeface="Symbol" pitchFamily="18" charset="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Avec </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public</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 A, on parle de </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dérivation publique</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endParaRPr kumimoji="0" lang="fr-FR" b="0" i="0" u="none" strike="noStrike" cap="none" normalizeH="0" baseline="0" dirty="0">
              <a:ln>
                <a:noFill/>
              </a:ln>
              <a:solidFill>
                <a:schemeClr val="tx1"/>
              </a:solidFill>
              <a:effectLst/>
              <a:latin typeface="Times New Roman" pitchFamily="18" charset="0"/>
              <a:cs typeface="Times New Roman" pitchFamily="18" charset="0"/>
              <a:sym typeface="Symbol" pitchFamily="18" charset="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Avec </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sym typeface="Symbol" pitchFamily="18" charset="2"/>
              </a:rPr>
              <a:t>private</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 A, on parle de </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dérivation privée</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endParaRPr kumimoji="0" lang="fr-FR" b="0" i="0" u="none" strike="noStrike" cap="none" normalizeH="0" baseline="0" dirty="0">
              <a:ln>
                <a:noFill/>
              </a:ln>
              <a:solidFill>
                <a:schemeClr val="tx1"/>
              </a:solidFill>
              <a:effectLst/>
              <a:latin typeface="Times New Roman" pitchFamily="18" charset="0"/>
              <a:cs typeface="Times New Roman" pitchFamily="18" charset="0"/>
              <a:sym typeface="Symbol" pitchFamily="18" charset="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Avec </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sym typeface="Symbol" pitchFamily="18" charset="2"/>
              </a:rPr>
              <a:t>protected</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 A, on parle de </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dérivation protégée</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endParaRPr>
          </a:p>
          <a:p>
            <a:pPr lvl="0" eaLnBrk="0" fontAlgn="base" hangingPunct="0">
              <a:spcBef>
                <a:spcPct val="0"/>
              </a:spcBef>
              <a:spcAft>
                <a:spcPct val="0"/>
              </a:spcAft>
            </a:pPr>
            <a:r>
              <a:rPr lang="fr-FR" b="1" dirty="0">
                <a:latin typeface="Times New Roman" pitchFamily="18" charset="0"/>
                <a:ea typeface="Times New Roman" pitchFamily="18" charset="0"/>
                <a:cs typeface="Times New Roman" pitchFamily="18" charset="0"/>
              </a:rPr>
              <a:t>Dérivation publique.</a:t>
            </a:r>
          </a:p>
          <a:p>
            <a:pPr lvl="0" eaLnBrk="0" fontAlgn="base" hangingPunct="0">
              <a:spcBef>
                <a:spcPct val="0"/>
              </a:spcBef>
              <a:spcAft>
                <a:spcPct val="0"/>
              </a:spcAft>
            </a:pPr>
            <a:r>
              <a:rPr kumimoji="0" lang="fr-FR" i="0" u="none" strike="noStrike" cap="none" normalizeH="0" baseline="0" dirty="0">
                <a:ln>
                  <a:noFill/>
                </a:ln>
                <a:solidFill>
                  <a:schemeClr val="tx1"/>
                </a:solidFill>
                <a:effectLst/>
                <a:latin typeface="Times New Roman" pitchFamily="18" charset="0"/>
                <a:cs typeface="Times New Roman" pitchFamily="18" charset="0"/>
                <a:sym typeface="Symbol" pitchFamily="18" charset="2"/>
              </a:rPr>
              <a:t>-Les</a:t>
            </a:r>
            <a:r>
              <a:rPr kumimoji="0" lang="fr-FR" i="0" u="none" strike="noStrike" cap="none" normalizeH="0" dirty="0">
                <a:ln>
                  <a:noFill/>
                </a:ln>
                <a:solidFill>
                  <a:schemeClr val="tx1"/>
                </a:solidFill>
                <a:effectLst/>
                <a:latin typeface="Times New Roman" pitchFamily="18" charset="0"/>
                <a:cs typeface="Times New Roman" pitchFamily="18" charset="0"/>
                <a:sym typeface="Symbol" pitchFamily="18" charset="2"/>
              </a:rPr>
              <a:t> membres publics de la classe de base sont accessibles à « tout le monde » : FM, FMA  et user de la classe dérivée (FM=fonction membre, FMA=fonction amie, user=utilisateur).</a:t>
            </a:r>
          </a:p>
          <a:p>
            <a:pPr lvl="0" eaLnBrk="0" fontAlgn="base" hangingPunct="0">
              <a:spcBef>
                <a:spcPct val="0"/>
              </a:spcBef>
              <a:spcAft>
                <a:spcPct val="0"/>
              </a:spcAft>
            </a:pPr>
            <a:r>
              <a:rPr lang="fr-FR" baseline="0" dirty="0">
                <a:latin typeface="Times New Roman" pitchFamily="18" charset="0"/>
                <a:cs typeface="Times New Roman" pitchFamily="18" charset="0"/>
                <a:sym typeface="Symbol" pitchFamily="18" charset="2"/>
              </a:rPr>
              <a:t>-Les membres protégés</a:t>
            </a:r>
            <a:r>
              <a:rPr lang="fr-FR" dirty="0">
                <a:latin typeface="Times New Roman" pitchFamily="18" charset="0"/>
                <a:cs typeface="Times New Roman" pitchFamily="18" charset="0"/>
                <a:sym typeface="Symbol" pitchFamily="18" charset="2"/>
              </a:rPr>
              <a:t> de la classe de base sont accessibles aux FM, FMA, mais pas aux user de la classe dérivée.</a:t>
            </a:r>
          </a:p>
          <a:p>
            <a:pPr lvl="0" eaLnBrk="0" fontAlgn="base" hangingPunct="0">
              <a:spcBef>
                <a:spcPct val="0"/>
              </a:spcBef>
              <a:spcAft>
                <a:spcPct val="0"/>
              </a:spcAft>
            </a:pPr>
            <a:r>
              <a:rPr kumimoji="0" lang="fr-FR" i="0" u="none" strike="noStrike" cap="none" normalizeH="0" baseline="0" dirty="0">
                <a:ln>
                  <a:noFill/>
                </a:ln>
                <a:solidFill>
                  <a:schemeClr val="tx1"/>
                </a:solidFill>
                <a:effectLst/>
                <a:latin typeface="Times New Roman" pitchFamily="18" charset="0"/>
                <a:cs typeface="Times New Roman" pitchFamily="18" charset="0"/>
                <a:sym typeface="Symbol" pitchFamily="18" charset="2"/>
              </a:rPr>
              <a:t>-</a:t>
            </a:r>
            <a:r>
              <a:rPr kumimoji="0" lang="fr-FR" i="0" u="none" strike="noStrike" cap="none" normalizeH="0" dirty="0">
                <a:ln>
                  <a:noFill/>
                </a:ln>
                <a:solidFill>
                  <a:schemeClr val="tx1"/>
                </a:solidFill>
                <a:effectLst/>
                <a:latin typeface="Times New Roman" pitchFamily="18" charset="0"/>
                <a:cs typeface="Times New Roman" pitchFamily="18" charset="0"/>
                <a:sym typeface="Symbol" pitchFamily="18" charset="2"/>
              </a:rPr>
              <a:t> Les </a:t>
            </a:r>
            <a:r>
              <a:rPr lang="fr-FR" dirty="0">
                <a:latin typeface="Times New Roman" pitchFamily="18" charset="0"/>
                <a:cs typeface="Times New Roman" pitchFamily="18" charset="0"/>
                <a:sym typeface="Symbol" pitchFamily="18" charset="2"/>
              </a:rPr>
              <a:t>membres privés de la classe de base sont inaccessibles aux FM, FMA et user de la classe dérivée.</a:t>
            </a:r>
            <a:endParaRPr kumimoji="0" lang="fr-FR" i="0" u="none" strike="noStrike" cap="none" normalizeH="0" baseline="0" dirty="0">
              <a:ln>
                <a:noFill/>
              </a:ln>
              <a:solidFill>
                <a:schemeClr val="tx1"/>
              </a:solidFill>
              <a:effectLst/>
              <a:latin typeface="Times New Roman" pitchFamily="18" charset="0"/>
              <a:cs typeface="Times New Roman" pitchFamily="18" charset="0"/>
              <a:sym typeface="Symbol" pitchFamily="18" charset="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ChangeArrowheads="1"/>
          </p:cNvSpPr>
          <p:nvPr/>
        </p:nvSpPr>
        <p:spPr bwMode="auto">
          <a:xfrm>
            <a:off x="0" y="339035"/>
            <a:ext cx="9144000" cy="618630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3.2. Emplacement libre des déclarations</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En </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C++</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il n’est plus nécessaire de regrouper au début les déclarations dans une fonction (bloc).</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Exemple1 : </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int</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main()</a:t>
            </a:r>
            <a:endParaRPr kumimoji="0" lang="fr-FR" b="1"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 </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int</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n;	.....</a:t>
            </a:r>
            <a:endParaRPr kumimoji="0" lang="fr-FR" b="1"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n=....; ....</a:t>
            </a:r>
            <a:endParaRPr kumimoji="0" lang="fr-FR" b="1"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int</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q = 2*n-1 ;….</a:t>
            </a:r>
          </a:p>
          <a:p>
            <a:pPr marL="0" marR="0" lvl="0" indent="0" algn="just" defTabSz="914400" rtl="0" eaLnBrk="0" fontAlgn="base" latinLnBrk="0" hangingPunct="0">
              <a:lnSpc>
                <a:spcPct val="100000"/>
              </a:lnSpc>
              <a:spcBef>
                <a:spcPct val="0"/>
              </a:spcBef>
              <a:spcAft>
                <a:spcPct val="0"/>
              </a:spcAft>
              <a:buClrTx/>
              <a:buSzTx/>
              <a:buFontTx/>
              <a:buNone/>
              <a:tabLst/>
            </a:pPr>
            <a:r>
              <a:rPr lang="en-GB" b="1" dirty="0">
                <a:latin typeface="Times New Roman" pitchFamily="18" charset="0"/>
                <a:cs typeface="Times New Roman" pitchFamily="18" charset="0"/>
              </a:rPr>
              <a:t>	      return 1;</a:t>
            </a:r>
            <a:endParaRPr kumimoji="0" lang="fr-FR" b="1"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en-US"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t>
            </a:r>
            <a:endParaRPr kumimoji="0" lang="fr-FR" b="1"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Exemple2 : </a:t>
            </a:r>
            <a:r>
              <a:rPr kumimoji="0" lang="en-US"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for (</a:t>
            </a:r>
            <a:r>
              <a:rPr kumimoji="0" lang="en-US"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int</a:t>
            </a:r>
            <a:r>
              <a:rPr kumimoji="0" lang="en-US"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en-US"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i</a:t>
            </a:r>
            <a:r>
              <a:rPr kumimoji="0" lang="en-US"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 0 ; ... ;...) </a:t>
            </a:r>
          </a:p>
          <a:p>
            <a:pPr marL="0" marR="0" lvl="0" indent="0" algn="just" defTabSz="914400" rtl="0" eaLnBrk="0" fontAlgn="base" latinLnBrk="0" hangingPunct="0">
              <a:lnSpc>
                <a:spcPct val="100000"/>
              </a:lnSpc>
              <a:spcBef>
                <a:spcPct val="0"/>
              </a:spcBef>
              <a:spcAft>
                <a:spcPct val="0"/>
              </a:spcAft>
              <a:buClrTx/>
              <a:buSzTx/>
              <a:buFontTx/>
              <a:buNone/>
              <a:tabLst/>
            </a:pPr>
            <a:r>
              <a:rPr lang="en-US" b="1" dirty="0">
                <a:latin typeface="Times New Roman" pitchFamily="18" charset="0"/>
                <a:ea typeface="Times New Roman" pitchFamily="18" charset="0"/>
                <a:cs typeface="Times New Roman" pitchFamily="18" charset="0"/>
              </a:rPr>
              <a:t>                   </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t>
            </a:r>
            <a:endParaRPr kumimoji="0" lang="fr-FR" b="1"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La portée de </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i</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est limitée à la partie de la fonction main() suivant sa déclaration.</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Cet exemple est équivalent à : </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int</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i;</a:t>
            </a:r>
            <a:endParaRPr kumimoji="0" lang="fr-FR" b="1"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for ( i = 0 ; .... ; ....) </a:t>
            </a:r>
          </a:p>
          <a:p>
            <a:pPr marL="0" marR="0" lvl="0" indent="0" algn="just" defTabSz="914400" rtl="0" eaLnBrk="0" fontAlgn="base" latinLnBrk="0" hangingPunct="0">
              <a:lnSpc>
                <a:spcPct val="100000"/>
              </a:lnSpc>
              <a:spcBef>
                <a:spcPct val="0"/>
              </a:spcBef>
              <a:spcAft>
                <a:spcPct val="0"/>
              </a:spcAft>
              <a:buClrTx/>
              <a:buSzTx/>
              <a:buFontTx/>
              <a:buNone/>
              <a:tabLst/>
            </a:pPr>
            <a:r>
              <a:rPr lang="fr-FR" b="1" dirty="0">
                <a:latin typeface="Times New Roman" pitchFamily="18" charset="0"/>
                <a:ea typeface="Times New Roman" pitchFamily="18" charset="0"/>
                <a:cs typeface="Times New Roman" pitchFamily="18" charset="0"/>
              </a:rPr>
              <a:t>                                                </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t>
            </a:r>
            <a:endParaRPr kumimoji="0" lang="fr-FR" b="1"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3.3. Résolution de portée</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lvl="0" algn="just" eaLnBrk="0" fontAlgn="base" hangingPunct="0">
              <a:spcBef>
                <a:spcPct val="0"/>
              </a:spcBef>
              <a:spcAft>
                <a:spcPct val="0"/>
              </a:spcAft>
            </a:pP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Si vous disposez de 2 ou plus entités (données ou méthodes) de même nom en </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C</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seule la plus locale est accessible, </a:t>
            </a:r>
            <a:r>
              <a:rPr lang="fr-FR" b="1" dirty="0">
                <a:latin typeface="Times New Roman" pitchFamily="18" charset="0"/>
                <a:ea typeface="Times New Roman" pitchFamily="18" charset="0"/>
                <a:cs typeface="Times New Roman" pitchFamily="18" charset="0"/>
              </a:rPr>
              <a:t>::variable</a:t>
            </a:r>
            <a:r>
              <a:rPr lang="fr-FR" dirty="0">
                <a:latin typeface="Times New Roman" pitchFamily="18" charset="0"/>
                <a:ea typeface="Times New Roman" pitchFamily="18" charset="0"/>
                <a:cs typeface="Times New Roman" pitchFamily="18" charset="0"/>
              </a:rPr>
              <a:t> peut accéder à une variable globale. En </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C++</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la notation </a:t>
            </a:r>
            <a:r>
              <a:rPr kumimoji="0" lang="fr-FR" b="1"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nom::variable</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permet de préciser de quelle </a:t>
            </a:r>
            <a:r>
              <a:rPr kumimoji="0" lang="fr-FR" b="1"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variable</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on parle (</a:t>
            </a:r>
            <a:r>
              <a:rPr kumimoji="0" lang="fr-FR" b="1"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nom</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correspond à une classe).</a:t>
            </a:r>
            <a:r>
              <a:rPr kumimoji="0" lang="fr-FR" b="0" i="0" u="none" strike="noStrike" cap="none" normalizeH="0" dirty="0">
                <a:ln>
                  <a:noFill/>
                </a:ln>
                <a:solidFill>
                  <a:schemeClr val="tx1"/>
                </a:solidFill>
                <a:effectLst/>
                <a:latin typeface="Times New Roman" pitchFamily="18" charset="0"/>
                <a:ea typeface="Times New Roman" pitchFamily="18" charset="0"/>
                <a:cs typeface="Times New Roman" pitchFamily="18" charset="0"/>
              </a:rPr>
              <a:t> </a:t>
            </a:r>
            <a:endPar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3.4. Transmission par référence en C++</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lvl="0" algn="just" eaLnBrk="0" fontAlgn="base" hangingPunct="0">
              <a:spcBef>
                <a:spcPct val="0"/>
              </a:spcBef>
              <a:spcAft>
                <a:spcPct val="0"/>
              </a:spcAft>
            </a:pP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C++</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peut</a:t>
            </a:r>
            <a:r>
              <a:rPr kumimoji="0" lang="fr-FR" b="0" i="0" u="none" strike="noStrike" cap="none" normalizeH="0" dirty="0">
                <a:ln>
                  <a:noFill/>
                </a:ln>
                <a:solidFill>
                  <a:schemeClr val="tx1"/>
                </a:solidFill>
                <a:effectLst/>
                <a:latin typeface="Times New Roman" pitchFamily="18" charset="0"/>
                <a:ea typeface="Times New Roman" pitchFamily="18" charset="0"/>
                <a:cs typeface="Times New Roman" pitchFamily="18" charset="0"/>
              </a:rPr>
              <a:t> </a:t>
            </a:r>
            <a:r>
              <a:rPr lang="fr-FR" dirty="0">
                <a:latin typeface="Times New Roman" pitchFamily="18" charset="0"/>
                <a:ea typeface="Times New Roman" pitchFamily="18" charset="0"/>
                <a:cs typeface="Times New Roman" pitchFamily="18" charset="0"/>
              </a:rPr>
              <a:t>lui-même prendre en </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charge la transmission des arguments par </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adresse</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(trans</a:t>
            </a:r>
            <a:r>
              <a:rPr lang="fr-FR" dirty="0">
                <a:latin typeface="Times New Roman" pitchFamily="18" charset="0"/>
                <a:ea typeface="Times New Roman" pitchFamily="18" charset="0"/>
                <a:cs typeface="Times New Roman" pitchFamily="18" charset="0"/>
              </a:rPr>
              <a:t>m</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ission par </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référence</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t>
            </a:r>
            <a:r>
              <a:rPr kumimoji="0" lang="fr-FR" b="0" i="0" u="none" strike="noStrike" cap="none" normalizeH="0" dirty="0">
                <a:ln>
                  <a:noFill/>
                </a:ln>
                <a:solidFill>
                  <a:schemeClr val="tx1"/>
                </a:solidFill>
                <a:effectLst/>
                <a:latin typeface="Times New Roman" pitchFamily="18" charset="0"/>
                <a:ea typeface="Times New Roman" pitchFamily="18" charset="0"/>
                <a:cs typeface="Times New Roman" pitchFamily="18" charset="0"/>
              </a:rPr>
              <a:t> </a:t>
            </a:r>
            <a:r>
              <a:rPr lang="fr-FR" dirty="0">
                <a:latin typeface="Times New Roman" pitchFamily="18" charset="0"/>
                <a:ea typeface="Times New Roman" pitchFamily="18" charset="0"/>
                <a:cs typeface="Times New Roman" pitchFamily="18" charset="0"/>
              </a:rPr>
              <a:t>il suffit d’</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ajouter le signe  </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&amp;</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dans le prototype et l’en-tête de la fonction.</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p:txBody>
      </p:sp>
      <p:sp>
        <p:nvSpPr>
          <p:cNvPr id="3" name="Espace réservé du numéro de diapositive 2"/>
          <p:cNvSpPr>
            <a:spLocks noGrp="1"/>
          </p:cNvSpPr>
          <p:nvPr>
            <p:ph type="sldNum" sz="quarter" idx="12"/>
          </p:nvPr>
        </p:nvSpPr>
        <p:spPr/>
        <p:txBody>
          <a:bodyPr/>
          <a:lstStyle/>
          <a:p>
            <a:fld id="{6E8258A7-CA86-481B-9088-7761BD1AC277}" type="slidenum">
              <a:rPr lang="fr-FR" smtClean="0"/>
              <a:pPr/>
              <a:t>9</a:t>
            </a:fld>
            <a:endParaRPr lang="fr-F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6E8258A7-CA86-481B-9088-7761BD1AC277}" type="slidenum">
              <a:rPr lang="fr-FR" smtClean="0"/>
              <a:pPr/>
              <a:t>90</a:t>
            </a:fld>
            <a:endParaRPr lang="fr-FR"/>
          </a:p>
        </p:txBody>
      </p:sp>
      <p:sp>
        <p:nvSpPr>
          <p:cNvPr id="3" name="Rectangle 2"/>
          <p:cNvSpPr/>
          <p:nvPr/>
        </p:nvSpPr>
        <p:spPr>
          <a:xfrm>
            <a:off x="0" y="285728"/>
            <a:ext cx="9144000" cy="5632311"/>
          </a:xfrm>
          <a:prstGeom prst="rect">
            <a:avLst/>
          </a:prstGeom>
        </p:spPr>
        <p:txBody>
          <a:bodyPr wrap="square">
            <a:spAutoFit/>
          </a:bodyPr>
          <a:lstStyle/>
          <a:p>
            <a:pPr lvl="0" eaLnBrk="0" fontAlgn="base" hangingPunct="0">
              <a:spcBef>
                <a:spcPct val="0"/>
              </a:spcBef>
              <a:spcAft>
                <a:spcPct val="0"/>
              </a:spcAft>
            </a:pPr>
            <a:r>
              <a:rPr lang="fr-FR" b="1" dirty="0">
                <a:latin typeface="Times New Roman" pitchFamily="18" charset="0"/>
                <a:ea typeface="Times New Roman" pitchFamily="18" charset="0"/>
                <a:cs typeface="Times New Roman" pitchFamily="18" charset="0"/>
              </a:rPr>
              <a:t>Dérivation privée.</a:t>
            </a:r>
          </a:p>
          <a:p>
            <a:pPr lvl="0" eaLnBrk="0" fontAlgn="base" hangingPunct="0">
              <a:spcBef>
                <a:spcPct val="0"/>
              </a:spcBef>
              <a:spcAft>
                <a:spcPct val="0"/>
              </a:spcAft>
            </a:pPr>
            <a:r>
              <a:rPr lang="fr-FR" dirty="0">
                <a:latin typeface="Times New Roman" pitchFamily="18" charset="0"/>
                <a:cs typeface="Times New Roman" pitchFamily="18" charset="0"/>
                <a:sym typeface="Symbol" pitchFamily="18" charset="2"/>
              </a:rPr>
              <a:t>-Un utilisateur de la classe dérivée n’a pas accès aux membres publics de sa classe de base.</a:t>
            </a:r>
          </a:p>
          <a:p>
            <a:pPr lvl="0" eaLnBrk="0" fontAlgn="base" hangingPunct="0">
              <a:spcBef>
                <a:spcPct val="0"/>
              </a:spcBef>
              <a:spcAft>
                <a:spcPct val="0"/>
              </a:spcAft>
            </a:pPr>
            <a:r>
              <a:rPr lang="fr-FR" dirty="0">
                <a:latin typeface="Times New Roman" pitchFamily="18" charset="0"/>
                <a:cs typeface="Times New Roman" pitchFamily="18" charset="0"/>
                <a:sym typeface="Symbol" pitchFamily="18" charset="2"/>
              </a:rPr>
              <a:t>-Les membres protégés de la classe de base restent accessibles aux FM et FMA.</a:t>
            </a:r>
          </a:p>
          <a:p>
            <a:pPr lvl="0" algn="just" eaLnBrk="0" fontAlgn="base" hangingPunct="0">
              <a:spcBef>
                <a:spcPct val="0"/>
              </a:spcBef>
              <a:spcAft>
                <a:spcPct val="0"/>
              </a:spcAft>
            </a:pPr>
            <a:r>
              <a:rPr lang="fr-FR" dirty="0">
                <a:latin typeface="Times New Roman" pitchFamily="18" charset="0"/>
                <a:cs typeface="Times New Roman" pitchFamily="18" charset="0"/>
                <a:sym typeface="Symbol" pitchFamily="18" charset="2"/>
              </a:rPr>
              <a:t>-Les membres de la classe de base deviennent privés pour la classe dérivée : dans une classe, une méthode privée ne sera atteint de l’extérieur de la classe. Elle ne pourra être appelée que de l’’intérieur dans d’’autres </a:t>
            </a:r>
            <a:r>
              <a:rPr lang="fr-FR">
                <a:latin typeface="Times New Roman" pitchFamily="18" charset="0"/>
                <a:cs typeface="Times New Roman" pitchFamily="18" charset="0"/>
                <a:sym typeface="Symbol" pitchFamily="18" charset="2"/>
              </a:rPr>
              <a:t>méthodes d’une </a:t>
            </a:r>
            <a:r>
              <a:rPr lang="fr-FR" dirty="0">
                <a:latin typeface="Times New Roman" pitchFamily="18" charset="0"/>
                <a:cs typeface="Times New Roman" pitchFamily="18" charset="0"/>
                <a:sym typeface="Symbol" pitchFamily="18" charset="2"/>
              </a:rPr>
              <a:t>même classe.</a:t>
            </a:r>
          </a:p>
          <a:p>
            <a:pPr eaLnBrk="0" fontAlgn="base" hangingPunct="0">
              <a:spcBef>
                <a:spcPct val="0"/>
              </a:spcBef>
              <a:spcAft>
                <a:spcPct val="0"/>
              </a:spcAft>
            </a:pPr>
            <a:endParaRPr lang="fr-FR" b="1" dirty="0">
              <a:latin typeface="Times New Roman" pitchFamily="18" charset="0"/>
              <a:ea typeface="Times New Roman" pitchFamily="18" charset="0"/>
              <a:cs typeface="Times New Roman" pitchFamily="18" charset="0"/>
            </a:endParaRPr>
          </a:p>
          <a:p>
            <a:pPr eaLnBrk="0" fontAlgn="base" hangingPunct="0">
              <a:spcBef>
                <a:spcPct val="0"/>
              </a:spcBef>
              <a:spcAft>
                <a:spcPct val="0"/>
              </a:spcAft>
            </a:pPr>
            <a:r>
              <a:rPr lang="fr-FR" b="1" dirty="0">
                <a:latin typeface="Times New Roman" pitchFamily="18" charset="0"/>
                <a:ea typeface="Times New Roman" pitchFamily="18" charset="0"/>
                <a:cs typeface="Times New Roman" pitchFamily="18" charset="0"/>
              </a:rPr>
              <a:t>Dérivation protégée.</a:t>
            </a:r>
          </a:p>
          <a:p>
            <a:pPr eaLnBrk="0" fontAlgn="base" hangingPunct="0">
              <a:spcBef>
                <a:spcPct val="0"/>
              </a:spcBef>
              <a:spcAft>
                <a:spcPct val="0"/>
              </a:spcAft>
            </a:pPr>
            <a:r>
              <a:rPr lang="fr-FR" dirty="0">
                <a:latin typeface="Times New Roman" pitchFamily="18" charset="0"/>
                <a:ea typeface="Times New Roman" pitchFamily="18" charset="0"/>
                <a:cs typeface="Times New Roman" pitchFamily="18" charset="0"/>
                <a:sym typeface="Symbol" pitchFamily="18" charset="2"/>
              </a:rPr>
              <a:t>Intermédiaire entre publique et privée</a:t>
            </a:r>
          </a:p>
          <a:p>
            <a:pPr eaLnBrk="0" fontAlgn="base" hangingPunct="0">
              <a:spcBef>
                <a:spcPct val="0"/>
              </a:spcBef>
              <a:spcAft>
                <a:spcPct val="0"/>
              </a:spcAft>
            </a:pPr>
            <a:r>
              <a:rPr lang="fr-FR" dirty="0">
                <a:latin typeface="Times New Roman" pitchFamily="18" charset="0"/>
                <a:ea typeface="Times New Roman" pitchFamily="18" charset="0"/>
                <a:cs typeface="Times New Roman" pitchFamily="18" charset="0"/>
                <a:sym typeface="Symbol" pitchFamily="18" charset="2"/>
              </a:rPr>
              <a:t>Les membres de la classe de base deviennent protégées dans la classe dérivée.</a:t>
            </a:r>
          </a:p>
          <a:p>
            <a:pPr eaLnBrk="0" fontAlgn="base" hangingPunct="0">
              <a:spcBef>
                <a:spcPct val="0"/>
              </a:spcBef>
              <a:spcAft>
                <a:spcPct val="0"/>
              </a:spcAft>
            </a:pPr>
            <a:endParaRPr lang="fr-FR" dirty="0">
              <a:latin typeface="Times New Roman" pitchFamily="18" charset="0"/>
              <a:ea typeface="Times New Roman" pitchFamily="18" charset="0"/>
              <a:cs typeface="Times New Roman" pitchFamily="18" charset="0"/>
              <a:sym typeface="Symbol" pitchFamily="18" charset="2"/>
            </a:endParaRPr>
          </a:p>
          <a:p>
            <a:pPr eaLnBrk="0" fontAlgn="base" hangingPunct="0">
              <a:spcBef>
                <a:spcPct val="0"/>
              </a:spcBef>
              <a:spcAft>
                <a:spcPct val="0"/>
              </a:spcAft>
            </a:pPr>
            <a:r>
              <a:rPr lang="fr-FR" dirty="0">
                <a:latin typeface="Times New Roman" pitchFamily="18" charset="0"/>
                <a:ea typeface="Times New Roman" pitchFamily="18" charset="0"/>
                <a:cs typeface="Times New Roman" pitchFamily="18" charset="0"/>
                <a:sym typeface="Symbol" pitchFamily="18" charset="2"/>
              </a:rPr>
              <a:t>C++ autorise l’héritage </a:t>
            </a:r>
            <a:r>
              <a:rPr lang="fr-FR" b="1" dirty="0">
                <a:latin typeface="Times New Roman" pitchFamily="18" charset="0"/>
                <a:ea typeface="Times New Roman" pitchFamily="18" charset="0"/>
                <a:cs typeface="Times New Roman" pitchFamily="18" charset="0"/>
                <a:sym typeface="Symbol" pitchFamily="18" charset="2"/>
              </a:rPr>
              <a:t>multiple</a:t>
            </a:r>
            <a:r>
              <a:rPr lang="fr-FR" dirty="0">
                <a:latin typeface="Times New Roman" pitchFamily="18" charset="0"/>
                <a:ea typeface="Times New Roman" pitchFamily="18" charset="0"/>
                <a:cs typeface="Times New Roman" pitchFamily="18" charset="0"/>
                <a:sym typeface="Symbol" pitchFamily="18" charset="2"/>
              </a:rPr>
              <a:t> dans laquelle une classe est dérivée de plusieurs classes de base.</a:t>
            </a:r>
          </a:p>
          <a:p>
            <a:pPr lvl="0" eaLnBrk="0" fontAlgn="base" hangingPunct="0">
              <a:spcBef>
                <a:spcPct val="0"/>
              </a:spcBef>
              <a:spcAft>
                <a:spcPct val="0"/>
              </a:spcAft>
            </a:pPr>
            <a:endParaRPr lang="fr-FR" dirty="0">
              <a:latin typeface="Times New Roman" pitchFamily="18" charset="0"/>
              <a:ea typeface="Times New Roman" pitchFamily="18" charset="0"/>
              <a:cs typeface="Times New Roman" pitchFamily="18" charset="0"/>
              <a:sym typeface="Symbol" pitchFamily="18" charset="2"/>
            </a:endParaRPr>
          </a:p>
          <a:p>
            <a:pPr lvl="0" eaLnBrk="0" fontAlgn="base" hangingPunct="0">
              <a:spcBef>
                <a:spcPct val="0"/>
              </a:spcBef>
              <a:spcAft>
                <a:spcPct val="0"/>
              </a:spcAft>
            </a:pPr>
            <a:r>
              <a:rPr lang="fr-FR" dirty="0">
                <a:latin typeface="Times New Roman" pitchFamily="18" charset="0"/>
                <a:ea typeface="Times New Roman" pitchFamily="18" charset="0"/>
                <a:cs typeface="Times New Roman" pitchFamily="18" charset="0"/>
                <a:sym typeface="Symbol" pitchFamily="18" charset="2"/>
              </a:rPr>
              <a:t>10.1. </a:t>
            </a:r>
            <a:r>
              <a:rPr lang="fr-FR" b="1" u="sng" dirty="0">
                <a:latin typeface="Times New Roman" pitchFamily="18" charset="0"/>
                <a:ea typeface="Times New Roman" pitchFamily="18" charset="0"/>
                <a:cs typeface="Times New Roman" pitchFamily="18" charset="0"/>
                <a:sym typeface="Symbol" pitchFamily="18" charset="2"/>
              </a:rPr>
              <a:t>MISE EN OEUVRE DE L’HERITAGE </a:t>
            </a:r>
            <a:endParaRPr lang="fr-FR" dirty="0">
              <a:latin typeface="Times New Roman" pitchFamily="18" charset="0"/>
              <a:ea typeface="Times New Roman" pitchFamily="18" charset="0"/>
              <a:cs typeface="Times New Roman" pitchFamily="18" charset="0"/>
              <a:sym typeface="Symbol" pitchFamily="18" charset="2"/>
            </a:endParaRPr>
          </a:p>
          <a:p>
            <a:pPr lvl="0" algn="just" eaLnBrk="0" fontAlgn="base" hangingPunct="0">
              <a:spcBef>
                <a:spcPct val="0"/>
              </a:spcBef>
              <a:spcAft>
                <a:spcPct val="0"/>
              </a:spcAft>
            </a:pPr>
            <a:r>
              <a:rPr lang="fr-FR" dirty="0">
                <a:latin typeface="Times New Roman" pitchFamily="18" charset="0"/>
                <a:ea typeface="Times New Roman" pitchFamily="18" charset="0"/>
                <a:cs typeface="Times New Roman" pitchFamily="18" charset="0"/>
                <a:sym typeface="Symbol" pitchFamily="18" charset="2"/>
              </a:rPr>
              <a:t>Soit </a:t>
            </a:r>
            <a:r>
              <a:rPr lang="fr-FR" b="1" dirty="0">
                <a:latin typeface="Times New Roman" pitchFamily="18" charset="0"/>
                <a:ea typeface="Times New Roman" pitchFamily="18" charset="0"/>
                <a:cs typeface="Times New Roman" pitchFamily="18" charset="0"/>
                <a:sym typeface="Symbol" pitchFamily="18" charset="2"/>
              </a:rPr>
              <a:t>point</a:t>
            </a:r>
            <a:r>
              <a:rPr lang="fr-FR" dirty="0">
                <a:latin typeface="Times New Roman" pitchFamily="18" charset="0"/>
                <a:ea typeface="Times New Roman" pitchFamily="18" charset="0"/>
                <a:cs typeface="Times New Roman" pitchFamily="18" charset="0"/>
                <a:sym typeface="Symbol" pitchFamily="18" charset="2"/>
              </a:rPr>
              <a:t> une classe de base. Nous définissons une classe </a:t>
            </a:r>
            <a:r>
              <a:rPr lang="fr-FR" b="1" dirty="0" err="1">
                <a:latin typeface="Times New Roman" pitchFamily="18" charset="0"/>
                <a:ea typeface="Times New Roman" pitchFamily="18" charset="0"/>
                <a:cs typeface="Times New Roman" pitchFamily="18" charset="0"/>
                <a:sym typeface="Symbol" pitchFamily="18" charset="2"/>
              </a:rPr>
              <a:t>pointcol</a:t>
            </a:r>
            <a:r>
              <a:rPr lang="fr-FR" dirty="0">
                <a:latin typeface="Times New Roman" pitchFamily="18" charset="0"/>
                <a:ea typeface="Times New Roman" pitchFamily="18" charset="0"/>
                <a:cs typeface="Times New Roman" pitchFamily="18" charset="0"/>
                <a:sym typeface="Symbol" pitchFamily="18" charset="2"/>
              </a:rPr>
              <a:t> destinée à manipuler des points colorés. Un tel point coloré peut être défini par ses coordonnées (objet de type </a:t>
            </a:r>
            <a:r>
              <a:rPr lang="fr-FR" b="1" dirty="0">
                <a:latin typeface="Times New Roman" pitchFamily="18" charset="0"/>
                <a:ea typeface="Times New Roman" pitchFamily="18" charset="0"/>
                <a:cs typeface="Times New Roman" pitchFamily="18" charset="0"/>
                <a:sym typeface="Symbol" pitchFamily="18" charset="2"/>
              </a:rPr>
              <a:t>point</a:t>
            </a:r>
            <a:r>
              <a:rPr lang="fr-FR" dirty="0">
                <a:latin typeface="Times New Roman" pitchFamily="18" charset="0"/>
                <a:ea typeface="Times New Roman" pitchFamily="18" charset="0"/>
                <a:cs typeface="Times New Roman" pitchFamily="18" charset="0"/>
                <a:sym typeface="Symbol" pitchFamily="18" charset="2"/>
              </a:rPr>
              <a:t> auquel on adjoint une information de couleur de type </a:t>
            </a:r>
            <a:r>
              <a:rPr lang="fr-FR" b="1" dirty="0">
                <a:latin typeface="Times New Roman" pitchFamily="18" charset="0"/>
                <a:ea typeface="Times New Roman" pitchFamily="18" charset="0"/>
                <a:cs typeface="Times New Roman" pitchFamily="18" charset="0"/>
                <a:sym typeface="Symbol" pitchFamily="18" charset="2"/>
              </a:rPr>
              <a:t>short/</a:t>
            </a:r>
            <a:r>
              <a:rPr lang="fr-FR" dirty="0">
                <a:latin typeface="Times New Roman" pitchFamily="18" charset="0"/>
                <a:ea typeface="Times New Roman" pitchFamily="18" charset="0"/>
                <a:cs typeface="Times New Roman" pitchFamily="18" charset="0"/>
                <a:sym typeface="Symbol" pitchFamily="18" charset="2"/>
              </a:rPr>
              <a:t> </a:t>
            </a:r>
            <a:r>
              <a:rPr lang="fr-FR" b="1" dirty="0">
                <a:latin typeface="Times New Roman" pitchFamily="18" charset="0"/>
                <a:ea typeface="Times New Roman" pitchFamily="18" charset="0"/>
                <a:cs typeface="Times New Roman" pitchFamily="18" charset="0"/>
                <a:sym typeface="Symbol" pitchFamily="18" charset="2"/>
              </a:rPr>
              <a:t>char</a:t>
            </a:r>
            <a:r>
              <a:rPr lang="fr-FR" dirty="0">
                <a:latin typeface="Times New Roman" pitchFamily="18" charset="0"/>
                <a:ea typeface="Times New Roman" pitchFamily="18" charset="0"/>
                <a:cs typeface="Times New Roman" pitchFamily="18" charset="0"/>
                <a:sym typeface="Symbol" pitchFamily="18" charset="2"/>
              </a:rPr>
              <a:t>). </a:t>
            </a:r>
          </a:p>
          <a:p>
            <a:pPr lvl="0" algn="just" eaLnBrk="0" fontAlgn="base" hangingPunct="0">
              <a:spcBef>
                <a:spcPct val="0"/>
              </a:spcBef>
              <a:spcAft>
                <a:spcPct val="0"/>
              </a:spcAft>
            </a:pPr>
            <a:r>
              <a:rPr lang="fr-FR" dirty="0">
                <a:latin typeface="Times New Roman" pitchFamily="18" charset="0"/>
                <a:ea typeface="Times New Roman" pitchFamily="18" charset="0"/>
                <a:cs typeface="Times New Roman" pitchFamily="18" charset="0"/>
                <a:sym typeface="Symbol" pitchFamily="18" charset="2"/>
              </a:rPr>
              <a:t>Dans ce cas, on définit </a:t>
            </a:r>
            <a:r>
              <a:rPr lang="fr-FR" b="1" dirty="0" err="1">
                <a:latin typeface="Times New Roman" pitchFamily="18" charset="0"/>
                <a:ea typeface="Times New Roman" pitchFamily="18" charset="0"/>
                <a:cs typeface="Times New Roman" pitchFamily="18" charset="0"/>
                <a:sym typeface="Symbol" pitchFamily="18" charset="2"/>
              </a:rPr>
              <a:t>pointcol</a:t>
            </a:r>
            <a:r>
              <a:rPr lang="fr-FR" dirty="0">
                <a:latin typeface="Times New Roman" pitchFamily="18" charset="0"/>
                <a:ea typeface="Times New Roman" pitchFamily="18" charset="0"/>
                <a:cs typeface="Times New Roman" pitchFamily="18" charset="0"/>
                <a:sym typeface="Symbol" pitchFamily="18" charset="2"/>
              </a:rPr>
              <a:t> comme une classe dérivée de </a:t>
            </a:r>
            <a:r>
              <a:rPr lang="fr-FR" b="1" dirty="0">
                <a:latin typeface="Times New Roman" pitchFamily="18" charset="0"/>
                <a:ea typeface="Times New Roman" pitchFamily="18" charset="0"/>
                <a:cs typeface="Times New Roman" pitchFamily="18" charset="0"/>
                <a:sym typeface="Symbol" pitchFamily="18" charset="2"/>
              </a:rPr>
              <a:t>point</a:t>
            </a:r>
            <a:r>
              <a:rPr lang="fr-FR" dirty="0">
                <a:latin typeface="Times New Roman" pitchFamily="18" charset="0"/>
                <a:ea typeface="Times New Roman" pitchFamily="18" charset="0"/>
                <a:cs typeface="Times New Roman" pitchFamily="18" charset="0"/>
                <a:sym typeface="Symbol" pitchFamily="18" charset="2"/>
              </a:rPr>
              <a:t>. En plus, nous prévoyons une fonction membre spécifique à </a:t>
            </a:r>
            <a:r>
              <a:rPr lang="fr-FR" b="1" dirty="0" err="1">
                <a:latin typeface="Times New Roman" pitchFamily="18" charset="0"/>
                <a:ea typeface="Times New Roman" pitchFamily="18" charset="0"/>
                <a:cs typeface="Times New Roman" pitchFamily="18" charset="0"/>
                <a:sym typeface="Symbol" pitchFamily="18" charset="2"/>
              </a:rPr>
              <a:t>pointcol</a:t>
            </a:r>
            <a:r>
              <a:rPr lang="fr-FR" dirty="0">
                <a:latin typeface="Times New Roman" pitchFamily="18" charset="0"/>
                <a:ea typeface="Times New Roman" pitchFamily="18" charset="0"/>
                <a:cs typeface="Times New Roman" pitchFamily="18" charset="0"/>
                <a:sym typeface="Symbol" pitchFamily="18" charset="2"/>
              </a:rPr>
              <a:t>, nommée </a:t>
            </a:r>
            <a:r>
              <a:rPr lang="fr-FR" b="1" dirty="0">
                <a:latin typeface="Times New Roman" pitchFamily="18" charset="0"/>
                <a:ea typeface="Times New Roman" pitchFamily="18" charset="0"/>
                <a:cs typeface="Times New Roman" pitchFamily="18" charset="0"/>
                <a:sym typeface="Symbol" pitchFamily="18" charset="2"/>
              </a:rPr>
              <a:t>colore</a:t>
            </a:r>
            <a:r>
              <a:rPr lang="fr-FR" dirty="0">
                <a:latin typeface="Times New Roman" pitchFamily="18" charset="0"/>
                <a:ea typeface="Times New Roman" pitchFamily="18" charset="0"/>
                <a:cs typeface="Times New Roman" pitchFamily="18" charset="0"/>
                <a:sym typeface="Symbol" pitchFamily="18" charset="2"/>
              </a:rPr>
              <a:t>, destinée à attribuer une couleur à un point. On enregistre la classe </a:t>
            </a:r>
            <a:r>
              <a:rPr lang="fr-FR" b="1" dirty="0">
                <a:latin typeface="Times New Roman" pitchFamily="18" charset="0"/>
                <a:ea typeface="Times New Roman" pitchFamily="18" charset="0"/>
                <a:cs typeface="Times New Roman" pitchFamily="18" charset="0"/>
                <a:sym typeface="Symbol" pitchFamily="18" charset="2"/>
              </a:rPr>
              <a:t>point</a:t>
            </a:r>
            <a:r>
              <a:rPr lang="fr-FR" dirty="0">
                <a:latin typeface="Times New Roman" pitchFamily="18" charset="0"/>
                <a:ea typeface="Times New Roman" pitchFamily="18" charset="0"/>
                <a:cs typeface="Times New Roman" pitchFamily="18" charset="0"/>
                <a:sym typeface="Symbol" pitchFamily="18" charset="2"/>
              </a:rPr>
              <a:t> dans </a:t>
            </a:r>
            <a:r>
              <a:rPr lang="fr-FR" dirty="0">
                <a:latin typeface="Times New Roman" pitchFamily="18" charset="0"/>
                <a:cs typeface="Times New Roman" pitchFamily="18" charset="0"/>
              </a:rPr>
              <a:t>un fichier </a:t>
            </a:r>
            <a:r>
              <a:rPr lang="fr-FR" b="1" dirty="0" err="1">
                <a:latin typeface="Times New Roman" pitchFamily="18" charset="0"/>
                <a:cs typeface="Times New Roman" pitchFamily="18" charset="0"/>
              </a:rPr>
              <a:t>point.h</a:t>
            </a:r>
            <a:r>
              <a:rPr lang="fr-FR" dirty="0">
                <a:latin typeface="Times New Roman" pitchFamily="18" charset="0"/>
                <a:cs typeface="Times New Roman" pitchFamily="18" charset="0"/>
              </a:rPr>
              <a:t>.</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6E8258A7-CA86-481B-9088-7761BD1AC277}" type="slidenum">
              <a:rPr lang="fr-FR" smtClean="0"/>
              <a:pPr/>
              <a:t>91</a:t>
            </a:fld>
            <a:endParaRPr lang="fr-FR"/>
          </a:p>
        </p:txBody>
      </p:sp>
      <p:sp>
        <p:nvSpPr>
          <p:cNvPr id="35841" name="Rectangle 1"/>
          <p:cNvSpPr>
            <a:spLocks noChangeArrowheads="1"/>
          </p:cNvSpPr>
          <p:nvPr/>
        </p:nvSpPr>
        <p:spPr bwMode="auto">
          <a:xfrm>
            <a:off x="0" y="-87844"/>
            <a:ext cx="9144000" cy="701730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#include&lt;</a:t>
            </a:r>
            <a:r>
              <a:rPr kumimoji="0" lang="en-US"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iostream</a:t>
            </a:r>
            <a:r>
              <a:rPr kumimoji="0" lang="en-US"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&gt;</a:t>
            </a:r>
          </a:p>
          <a:p>
            <a:pPr marL="0" marR="0" lvl="0" indent="0" algn="l" defTabSz="914400" rtl="0" eaLnBrk="1" fontAlgn="base" latinLnBrk="0" hangingPunct="1">
              <a:lnSpc>
                <a:spcPct val="100000"/>
              </a:lnSpc>
              <a:spcBef>
                <a:spcPct val="0"/>
              </a:spcBef>
              <a:spcAft>
                <a:spcPct val="0"/>
              </a:spcAft>
              <a:buClrTx/>
              <a:buSzTx/>
              <a:buFontTx/>
              <a:buNone/>
              <a:tabLst/>
            </a:pPr>
            <a:r>
              <a:rPr lang="en-US" b="1" dirty="0">
                <a:latin typeface="Times New Roman" pitchFamily="18" charset="0"/>
                <a:cs typeface="Times New Roman" pitchFamily="18" charset="0"/>
              </a:rPr>
              <a:t>using namespace std;</a:t>
            </a:r>
            <a:endParaRPr kumimoji="0" lang="fr-FR" b="1"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class point</a:t>
            </a:r>
            <a:endParaRPr kumimoji="0" lang="fr-FR" b="1"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en-GB"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int</a:t>
            </a:r>
            <a:r>
              <a:rPr kumimoji="0" lang="en-GB"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x, y ;</a:t>
            </a:r>
            <a:endParaRPr kumimoji="0" lang="fr-FR" b="1"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public : </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void</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initialise(</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int</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int</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endParaRPr kumimoji="0" lang="fr-FR" b="1"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void</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deplace</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int</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int</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endParaRPr kumimoji="0" lang="fr-FR" b="1"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void</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affiche() ;</a:t>
            </a:r>
            <a:endParaRPr kumimoji="0" lang="fr-FR" b="1"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t>
            </a:r>
            <a:endParaRPr kumimoji="0" lang="fr-FR" b="1"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void</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point::initialise</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int</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abs, </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int</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ord )</a:t>
            </a:r>
            <a:endParaRPr kumimoji="0" lang="fr-FR" b="1"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x=abs ; y = ord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endParaRPr kumimoji="0" lang="fr-FR" b="1"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void</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point ::</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deplace</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int</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dx</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int</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dy</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endParaRPr kumimoji="0" lang="fr-FR" b="1"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x+=</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dx</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 y+=</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dy</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t>
            </a:r>
            <a:endParaRPr kumimoji="0" lang="fr-FR" b="1"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void</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point ::affiche()</a:t>
            </a:r>
            <a:endParaRPr kumimoji="0" lang="fr-FR" b="1" i="0" u="none" strike="noStrike" cap="none" normalizeH="0" baseline="0" dirty="0">
              <a:ln>
                <a:noFill/>
              </a:ln>
              <a:solidFill>
                <a:schemeClr val="tx1"/>
              </a:solidFill>
              <a:effectLst/>
              <a:latin typeface="Times New Roman" pitchFamily="18" charset="0"/>
              <a:cs typeface="Times New Roman" pitchFamily="18" charset="0"/>
            </a:endParaRPr>
          </a:p>
          <a:p>
            <a:pPr lvl="0" eaLnBrk="0" fontAlgn="base" hangingPunct="0">
              <a:spcBef>
                <a:spcPct val="0"/>
              </a:spcBef>
              <a:spcAft>
                <a:spcPct val="0"/>
              </a:spcAft>
            </a:pP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cout&lt;&lt;</a:t>
            </a:r>
            <a:r>
              <a:rPr lang="fr-FR" b="1" dirty="0">
                <a:latin typeface="Times New Roman" pitchFamily="18" charset="0"/>
                <a:ea typeface="Times New Roman" pitchFamily="18" charset="0"/>
                <a:cs typeface="Times New Roman" pitchFamily="18" charset="0"/>
                <a:sym typeface="Symbol" pitchFamily="18" charset="2"/>
              </a:rPr>
              <a:t> "J</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e suis en</a:t>
            </a:r>
            <a:r>
              <a:rPr lang="fr-FR" b="1" dirty="0">
                <a:latin typeface="Times New Roman" pitchFamily="18" charset="0"/>
                <a:ea typeface="Times New Roman" pitchFamily="18" charset="0"/>
                <a:cs typeface="Times New Roman" pitchFamily="18" charset="0"/>
                <a:sym typeface="Symbol" pitchFamily="18" charset="2"/>
              </a:rPr>
              <a:t> " </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&lt;&lt;x&lt;&lt;</a:t>
            </a:r>
            <a:r>
              <a:rPr lang="fr-FR" b="1" dirty="0">
                <a:latin typeface="Times New Roman" pitchFamily="18" charset="0"/>
                <a:ea typeface="Times New Roman" pitchFamily="18" charset="0"/>
                <a:cs typeface="Times New Roman" pitchFamily="18" charset="0"/>
                <a:sym typeface="Symbol" pitchFamily="18" charset="2"/>
              </a:rPr>
              <a:t> " " </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&lt;&lt;y&lt;&lt;</a:t>
            </a:r>
            <a:r>
              <a:rPr lang="fr-FR" b="1" dirty="0">
                <a:latin typeface="Times New Roman" pitchFamily="18" charset="0"/>
                <a:ea typeface="Times New Roman" pitchFamily="18" charset="0"/>
                <a:cs typeface="Times New Roman" pitchFamily="18" charset="0"/>
                <a:sym typeface="Symbol" pitchFamily="18" charset="2"/>
              </a:rPr>
              <a:t> " </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\n</a:t>
            </a:r>
            <a:r>
              <a:rPr lang="fr-FR" b="1" dirty="0">
                <a:latin typeface="Times New Roman" pitchFamily="18" charset="0"/>
                <a:ea typeface="Times New Roman" pitchFamily="18" charset="0"/>
                <a:cs typeface="Times New Roman" pitchFamily="18" charset="0"/>
                <a:sym typeface="Symbol" pitchFamily="18" charset="2"/>
              </a:rPr>
              <a:t> " </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t>
            </a:r>
            <a:endParaRPr kumimoji="0" lang="fr-FR" b="1"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Dans un autre fichier, on enregistre la classe </a:t>
            </a:r>
            <a:r>
              <a:rPr kumimoji="0" lang="fr-FR" b="1"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pointcol</a:t>
            </a:r>
            <a:r>
              <a:rPr kumimoji="0" lang="fr-FR" b="1"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t>
            </a:r>
            <a:endParaRPr kumimoji="0" lang="fr-FR" b="1" u="none" strike="noStrike" cap="none" normalizeH="0" baseline="0" dirty="0">
              <a:ln>
                <a:noFill/>
              </a:ln>
              <a:solidFill>
                <a:schemeClr val="tx1"/>
              </a:solidFill>
              <a:effectLst/>
              <a:latin typeface="Times New Roman" pitchFamily="18" charset="0"/>
              <a:cs typeface="Times New Roman" pitchFamily="18" charset="0"/>
            </a:endParaRPr>
          </a:p>
          <a:p>
            <a:pPr lvl="0" eaLnBrk="0" fontAlgn="base" hangingPunct="0">
              <a:spcBef>
                <a:spcPct val="0"/>
              </a:spcBef>
              <a:spcAft>
                <a:spcPct val="0"/>
              </a:spcAft>
            </a:pPr>
            <a:r>
              <a:rPr kumimoji="0" lang="en-GB"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#include</a:t>
            </a:r>
            <a:r>
              <a:rPr lang="fr-FR" b="1" dirty="0">
                <a:latin typeface="Times New Roman" pitchFamily="18" charset="0"/>
                <a:ea typeface="Times New Roman" pitchFamily="18" charset="0"/>
                <a:cs typeface="Times New Roman" pitchFamily="18" charset="0"/>
                <a:sym typeface="Symbol" pitchFamily="18" charset="2"/>
              </a:rPr>
              <a:t> " </a:t>
            </a:r>
            <a:r>
              <a:rPr kumimoji="0" lang="en-GB"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point.h</a:t>
            </a:r>
            <a:r>
              <a:rPr lang="fr-FR" b="1" dirty="0">
                <a:latin typeface="Times New Roman" pitchFamily="18" charset="0"/>
                <a:ea typeface="Times New Roman" pitchFamily="18" charset="0"/>
                <a:cs typeface="Times New Roman" pitchFamily="18" charset="0"/>
                <a:sym typeface="Symbol" pitchFamily="18" charset="2"/>
              </a:rPr>
              <a:t> " </a:t>
            </a:r>
            <a:endParaRPr kumimoji="0" lang="fr-FR" b="1"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class </a:t>
            </a:r>
            <a:r>
              <a:rPr kumimoji="0" lang="en-GB"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sym typeface="Symbol" pitchFamily="18" charset="2"/>
              </a:rPr>
              <a:t>pointcol</a:t>
            </a:r>
            <a:r>
              <a:rPr kumimoji="0" lang="en-GB"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 : public point</a:t>
            </a:r>
            <a:endParaRPr kumimoji="0" lang="fr-FR" b="1" i="0" u="none" strike="noStrike" cap="none" normalizeH="0" baseline="0" dirty="0">
              <a:ln>
                <a:noFill/>
              </a:ln>
              <a:solidFill>
                <a:schemeClr val="tx1"/>
              </a:solidFill>
              <a:effectLst/>
              <a:latin typeface="Times New Roman" pitchFamily="18" charset="0"/>
              <a:cs typeface="Times New Roman" pitchFamily="18" charset="0"/>
              <a:sym typeface="Symbol" pitchFamily="18" charset="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 short couleur ;</a:t>
            </a:r>
            <a:endParaRPr kumimoji="0" lang="fr-FR" b="1" i="0" u="none" strike="noStrike" cap="none" normalizeH="0" baseline="0" dirty="0">
              <a:ln>
                <a:noFill/>
              </a:ln>
              <a:solidFill>
                <a:schemeClr val="tx1"/>
              </a:solidFill>
              <a:effectLst/>
              <a:latin typeface="Times New Roman" pitchFamily="18" charset="0"/>
              <a:cs typeface="Times New Roman" pitchFamily="18" charset="0"/>
              <a:sym typeface="Symbol" pitchFamily="18" charset="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  public : </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sym typeface="Symbol" pitchFamily="18" charset="2"/>
              </a:rPr>
              <a:t>void</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 colore(</a:t>
            </a:r>
            <a:r>
              <a:rPr lang="fr-FR" b="1" dirty="0">
                <a:latin typeface="Times New Roman" pitchFamily="18" charset="0"/>
                <a:ea typeface="Times New Roman" pitchFamily="18" charset="0"/>
                <a:cs typeface="Times New Roman" pitchFamily="18" charset="0"/>
                <a:sym typeface="Symbol" pitchFamily="18" charset="2"/>
              </a:rPr>
              <a:t>s</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hort cl)</a:t>
            </a:r>
          </a:p>
          <a:p>
            <a:pPr marL="0" marR="0" lvl="0" indent="0" algn="l" defTabSz="914400" rtl="0" eaLnBrk="0" fontAlgn="base" latinLnBrk="0" hangingPunct="0">
              <a:lnSpc>
                <a:spcPct val="100000"/>
              </a:lnSpc>
              <a:spcBef>
                <a:spcPct val="0"/>
              </a:spcBef>
              <a:spcAft>
                <a:spcPct val="0"/>
              </a:spcAft>
              <a:buClrTx/>
              <a:buSzTx/>
              <a:buFontTx/>
              <a:buNone/>
              <a:tabLst/>
            </a:pPr>
            <a:r>
              <a:rPr lang="fr-FR" b="1" dirty="0">
                <a:latin typeface="Times New Roman" pitchFamily="18" charset="0"/>
                <a:ea typeface="Times New Roman" pitchFamily="18" charset="0"/>
                <a:cs typeface="Times New Roman" pitchFamily="18" charset="0"/>
                <a:sym typeface="Symbol" pitchFamily="18" charset="2"/>
              </a:rPr>
              <a:t>               </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 couleur = cl ;</a:t>
            </a:r>
          </a:p>
          <a:p>
            <a:pPr marL="0" marR="0" lvl="0" indent="0" algn="l" defTabSz="914400" rtl="0" eaLnBrk="0" fontAlgn="base" latinLnBrk="0" hangingPunct="0">
              <a:lnSpc>
                <a:spcPct val="100000"/>
              </a:lnSpc>
              <a:spcBef>
                <a:spcPct val="0"/>
              </a:spcBef>
              <a:spcAft>
                <a:spcPct val="0"/>
              </a:spcAft>
              <a:buClrTx/>
              <a:buSzTx/>
              <a:buFontTx/>
              <a:buNone/>
              <a:tabLst/>
            </a:pPr>
            <a:r>
              <a:rPr lang="fr-FR" b="1" dirty="0">
                <a:latin typeface="Times New Roman" pitchFamily="18" charset="0"/>
                <a:ea typeface="Times New Roman" pitchFamily="18" charset="0"/>
                <a:cs typeface="Times New Roman" pitchFamily="18" charset="0"/>
                <a:sym typeface="Symbol" pitchFamily="18" charset="2"/>
              </a:rPr>
              <a:t>                 </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a:t>
            </a:r>
            <a:endParaRPr kumimoji="0" lang="fr-FR" b="1" i="0" u="none" strike="noStrike" cap="none" normalizeH="0" baseline="0" dirty="0">
              <a:ln>
                <a:noFill/>
              </a:ln>
              <a:solidFill>
                <a:schemeClr val="tx1"/>
              </a:solidFill>
              <a:effectLst/>
              <a:latin typeface="Times New Roman" pitchFamily="18" charset="0"/>
              <a:cs typeface="Times New Roman" pitchFamily="18" charset="0"/>
              <a:sym typeface="Symbol" pitchFamily="18" charset="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 ;</a:t>
            </a:r>
            <a:endParaRPr kumimoji="0" lang="fr-FR" b="1" i="0" u="none" strike="noStrike" cap="none" normalizeH="0" baseline="0" dirty="0">
              <a:ln>
                <a:noFill/>
              </a:ln>
              <a:solidFill>
                <a:schemeClr val="tx1"/>
              </a:solidFill>
              <a:effectLst/>
              <a:latin typeface="Times New Roman" pitchFamily="18" charset="0"/>
              <a:cs typeface="Times New Roman" pitchFamily="18" charset="0"/>
              <a:sym typeface="Symbol" pitchFamily="18" charset="2"/>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6E8258A7-CA86-481B-9088-7761BD1AC277}" type="slidenum">
              <a:rPr lang="fr-FR" smtClean="0"/>
              <a:pPr/>
              <a:t>92</a:t>
            </a:fld>
            <a:endParaRPr lang="fr-FR"/>
          </a:p>
        </p:txBody>
      </p:sp>
      <p:sp>
        <p:nvSpPr>
          <p:cNvPr id="34817" name="Rectangle 1"/>
          <p:cNvSpPr>
            <a:spLocks noChangeArrowheads="1"/>
          </p:cNvSpPr>
          <p:nvPr/>
        </p:nvSpPr>
        <p:spPr bwMode="auto">
          <a:xfrm>
            <a:off x="0" y="273865"/>
            <a:ext cx="9144000" cy="640175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fr-FR" b="1"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class </a:t>
            </a:r>
            <a:r>
              <a:rPr kumimoji="0" lang="fr-FR" b="1"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pointcol</a:t>
            </a:r>
            <a:r>
              <a:rPr kumimoji="0" lang="fr-FR" b="1"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 public point </a:t>
            </a:r>
            <a:endParaRPr lang="fr-FR" dirty="0">
              <a:latin typeface="Times New Roman" pitchFamily="18" charset="0"/>
              <a:ea typeface="Times New Roman" pitchFamily="18" charset="0"/>
              <a:cs typeface="Times New Roman"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fr-FR" b="1"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pointcol</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est une classe dérivée de la classe de base </a:t>
            </a:r>
            <a:r>
              <a:rPr kumimoji="0" lang="fr-FR" b="1"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point</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p>
          <a:p>
            <a:pPr marL="0" marR="0" lvl="0" indent="0" algn="just" defTabSz="914400" rtl="0" eaLnBrk="1" fontAlgn="base" latinLnBrk="0" hangingPunct="1">
              <a:lnSpc>
                <a:spcPct val="100000"/>
              </a:lnSpc>
              <a:spcBef>
                <a:spcPct val="0"/>
              </a:spcBef>
              <a:spcAft>
                <a:spcPct val="0"/>
              </a:spcAft>
              <a:buClrTx/>
              <a:buSzTx/>
              <a:buFontTx/>
              <a:buNone/>
              <a:tabLst/>
            </a:pPr>
            <a:r>
              <a:rPr lang="fr-FR" b="1" dirty="0">
                <a:latin typeface="Times New Roman" pitchFamily="18" charset="0"/>
                <a:ea typeface="Times New Roman" pitchFamily="18" charset="0"/>
                <a:cs typeface="Times New Roman" pitchFamily="18" charset="0"/>
              </a:rPr>
              <a:t>p</a:t>
            </a:r>
            <a:r>
              <a:rPr kumimoji="0" lang="fr-FR" b="1"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ublic</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lang="fr-FR" dirty="0">
                <a:latin typeface="Times New Roman" pitchFamily="18" charset="0"/>
                <a:ea typeface="Times New Roman" pitchFamily="18" charset="0"/>
                <a:cs typeface="Times New Roman" pitchFamily="18" charset="0"/>
              </a:rPr>
              <a:t> </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les membres publics de la classe </a:t>
            </a:r>
            <a:r>
              <a:rPr kumimoji="0" lang="fr-FR" b="1"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point</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seront des membres publics de la classe </a:t>
            </a:r>
            <a:r>
              <a:rPr kumimoji="0" lang="fr-FR" b="1"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pointcol</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fr-FR" b="1"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pointcol</a:t>
            </a:r>
            <a:r>
              <a:rPr kumimoji="0" lang="fr-FR" b="1"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p, q ;</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chaque objet </a:t>
            </a:r>
            <a:r>
              <a:rPr kumimoji="0" lang="fr-FR" b="1"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p ou q</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peut faire appel : </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aux méthodes publiques de </a:t>
            </a:r>
            <a:r>
              <a:rPr kumimoji="0" lang="fr-FR" b="1"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pointcol</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fr-FR" b="1"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colore</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aux méthodes et aux constructeurs publics de la classe de base (</a:t>
            </a:r>
            <a:r>
              <a:rPr kumimoji="0" lang="fr-FR" b="1"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deplace</a:t>
            </a:r>
            <a:r>
              <a:rPr kumimoji="0" lang="fr-FR" b="1"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affiche, initialise</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tabLst/>
            </a:pP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Utilisation de la classe </a:t>
            </a:r>
            <a:r>
              <a:rPr kumimoji="0" lang="fr-FR" b="1"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pointcol</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dérivée de </a:t>
            </a:r>
            <a:r>
              <a:rPr kumimoji="0" lang="fr-FR" b="1"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point</a:t>
            </a:r>
            <a:r>
              <a:rPr lang="fr-FR" dirty="0">
                <a:latin typeface="Times New Roman" pitchFamily="18" charset="0"/>
                <a:ea typeface="Times New Roman" pitchFamily="18" charset="0"/>
                <a:cs typeface="Times New Roman" pitchFamily="18" charset="0"/>
              </a:rPr>
              <a:t>.</a:t>
            </a:r>
          </a:p>
          <a:p>
            <a:pPr hangingPunct="0"/>
            <a:r>
              <a:rPr lang="en-US" b="1" dirty="0">
                <a:latin typeface="Times New Roman" pitchFamily="18" charset="0"/>
                <a:cs typeface="Times New Roman" pitchFamily="18" charset="0"/>
              </a:rPr>
              <a:t>#include&lt;</a:t>
            </a:r>
            <a:r>
              <a:rPr lang="en-US" b="1" dirty="0" err="1">
                <a:latin typeface="Times New Roman" pitchFamily="18" charset="0"/>
                <a:cs typeface="Times New Roman" pitchFamily="18" charset="0"/>
              </a:rPr>
              <a:t>iostream</a:t>
            </a:r>
            <a:r>
              <a:rPr lang="en-US" b="1" dirty="0">
                <a:latin typeface="Times New Roman" pitchFamily="18" charset="0"/>
                <a:cs typeface="Times New Roman" pitchFamily="18" charset="0"/>
              </a:rPr>
              <a:t>&gt;</a:t>
            </a:r>
          </a:p>
          <a:p>
            <a:pPr hangingPunct="0"/>
            <a:r>
              <a:rPr lang="en-US" b="1" dirty="0">
                <a:latin typeface="Times New Roman" pitchFamily="18" charset="0"/>
                <a:cs typeface="Times New Roman" pitchFamily="18" charset="0"/>
              </a:rPr>
              <a:t>#include</a:t>
            </a:r>
            <a:r>
              <a:rPr lang="fr-FR" b="1" dirty="0">
                <a:latin typeface="Times New Roman" pitchFamily="18" charset="0"/>
                <a:cs typeface="Times New Roman" pitchFamily="18" charset="0"/>
                <a:sym typeface="Symbol"/>
              </a:rPr>
              <a:t> </a:t>
            </a:r>
            <a:r>
              <a:rPr lang="en-US" b="1" dirty="0" err="1">
                <a:latin typeface="Times New Roman" pitchFamily="18" charset="0"/>
                <a:cs typeface="Times New Roman" pitchFamily="18" charset="0"/>
              </a:rPr>
              <a:t>pointcol.h</a:t>
            </a:r>
            <a:r>
              <a:rPr lang="fr-FR" b="1" dirty="0">
                <a:latin typeface="Times New Roman" pitchFamily="18" charset="0"/>
                <a:cs typeface="Times New Roman" pitchFamily="18" charset="0"/>
                <a:sym typeface="Symbol"/>
              </a:rPr>
              <a:t></a:t>
            </a:r>
            <a:endParaRPr lang="en-US" b="1" dirty="0">
              <a:latin typeface="Times New Roman" pitchFamily="18" charset="0"/>
              <a:cs typeface="Times New Roman" pitchFamily="18" charset="0"/>
            </a:endParaRPr>
          </a:p>
          <a:p>
            <a:pPr hangingPunct="0"/>
            <a:r>
              <a:rPr lang="en-US" b="1" dirty="0">
                <a:latin typeface="Times New Roman" pitchFamily="18" charset="0"/>
                <a:cs typeface="Times New Roman" pitchFamily="18" charset="0"/>
              </a:rPr>
              <a:t>using namespace std;</a:t>
            </a:r>
            <a:endParaRPr lang="fr-FR" b="1" dirty="0">
              <a:latin typeface="Times New Roman" pitchFamily="18" charset="0"/>
              <a:cs typeface="Times New Roman" pitchFamily="18" charset="0"/>
            </a:endParaRPr>
          </a:p>
          <a:p>
            <a:pPr hangingPunct="0"/>
            <a:r>
              <a:rPr lang="en-US" b="1" dirty="0">
                <a:latin typeface="Times New Roman" pitchFamily="18" charset="0"/>
                <a:cs typeface="Times New Roman" pitchFamily="18" charset="0"/>
              </a:rPr>
              <a:t>main()</a:t>
            </a:r>
            <a:endParaRPr lang="fr-FR" b="1" dirty="0">
              <a:latin typeface="Times New Roman" pitchFamily="18" charset="0"/>
              <a:cs typeface="Times New Roman" pitchFamily="18" charset="0"/>
            </a:endParaRPr>
          </a:p>
          <a:p>
            <a:pPr hangingPunct="0"/>
            <a:r>
              <a:rPr lang="fr-FR" b="1" dirty="0">
                <a:latin typeface="Times New Roman" pitchFamily="18" charset="0"/>
                <a:cs typeface="Times New Roman" pitchFamily="18" charset="0"/>
              </a:rPr>
              <a:t>{ </a:t>
            </a:r>
            <a:r>
              <a:rPr lang="fr-FR" b="1" dirty="0" err="1">
                <a:latin typeface="Times New Roman" pitchFamily="18" charset="0"/>
                <a:cs typeface="Times New Roman" pitchFamily="18" charset="0"/>
              </a:rPr>
              <a:t>pointcol</a:t>
            </a:r>
            <a:r>
              <a:rPr lang="fr-FR" b="1" dirty="0">
                <a:latin typeface="Times New Roman" pitchFamily="18" charset="0"/>
                <a:cs typeface="Times New Roman" pitchFamily="18" charset="0"/>
              </a:rPr>
              <a:t> p ;</a:t>
            </a:r>
          </a:p>
          <a:p>
            <a:pPr hangingPunct="0"/>
            <a:r>
              <a:rPr lang="fr-FR" b="1" dirty="0">
                <a:latin typeface="Times New Roman" pitchFamily="18" charset="0"/>
                <a:cs typeface="Times New Roman" pitchFamily="18" charset="0"/>
              </a:rPr>
              <a:t>   </a:t>
            </a:r>
            <a:r>
              <a:rPr lang="fr-FR" b="1" dirty="0" err="1">
                <a:latin typeface="Times New Roman" pitchFamily="18" charset="0"/>
                <a:cs typeface="Times New Roman" pitchFamily="18" charset="0"/>
              </a:rPr>
              <a:t>p.initialise</a:t>
            </a:r>
            <a:r>
              <a:rPr lang="fr-FR" b="1" dirty="0">
                <a:latin typeface="Times New Roman" pitchFamily="18" charset="0"/>
                <a:cs typeface="Times New Roman" pitchFamily="18" charset="0"/>
              </a:rPr>
              <a:t>(10, 20) ; </a:t>
            </a:r>
            <a:r>
              <a:rPr lang="fr-FR" b="1" dirty="0" err="1">
                <a:latin typeface="Times New Roman" pitchFamily="18" charset="0"/>
                <a:cs typeface="Times New Roman" pitchFamily="18" charset="0"/>
              </a:rPr>
              <a:t>p.colore</a:t>
            </a:r>
            <a:r>
              <a:rPr lang="fr-FR" b="1" dirty="0">
                <a:latin typeface="Times New Roman" pitchFamily="18" charset="0"/>
                <a:cs typeface="Times New Roman" pitchFamily="18" charset="0"/>
              </a:rPr>
              <a:t>(5); </a:t>
            </a:r>
            <a:r>
              <a:rPr lang="fr-FR" b="1" dirty="0" err="1">
                <a:latin typeface="Times New Roman" pitchFamily="18" charset="0"/>
                <a:cs typeface="Times New Roman" pitchFamily="18" charset="0"/>
              </a:rPr>
              <a:t>p.affiche</a:t>
            </a:r>
            <a:r>
              <a:rPr lang="fr-FR" b="1" dirty="0">
                <a:latin typeface="Times New Roman" pitchFamily="18" charset="0"/>
                <a:cs typeface="Times New Roman" pitchFamily="18" charset="0"/>
              </a:rPr>
              <a:t>();</a:t>
            </a:r>
          </a:p>
          <a:p>
            <a:pPr hangingPunct="0"/>
            <a:r>
              <a:rPr lang="en-GB" b="1" dirty="0">
                <a:latin typeface="Times New Roman" pitchFamily="18" charset="0"/>
                <a:cs typeface="Times New Roman" pitchFamily="18" charset="0"/>
              </a:rPr>
              <a:t>   </a:t>
            </a:r>
            <a:r>
              <a:rPr lang="en-GB" b="1" dirty="0" err="1">
                <a:latin typeface="Times New Roman" pitchFamily="18" charset="0"/>
                <a:cs typeface="Times New Roman" pitchFamily="18" charset="0"/>
              </a:rPr>
              <a:t>p.deplace</a:t>
            </a:r>
            <a:r>
              <a:rPr lang="en-GB" b="1" dirty="0">
                <a:latin typeface="Times New Roman" pitchFamily="18" charset="0"/>
                <a:cs typeface="Times New Roman" pitchFamily="18" charset="0"/>
              </a:rPr>
              <a:t>(2, 4); </a:t>
            </a:r>
            <a:r>
              <a:rPr lang="en-GB" b="1" dirty="0" err="1">
                <a:latin typeface="Times New Roman" pitchFamily="18" charset="0"/>
                <a:cs typeface="Times New Roman" pitchFamily="18" charset="0"/>
              </a:rPr>
              <a:t>p.affiche</a:t>
            </a:r>
            <a:r>
              <a:rPr lang="en-GB" b="1" dirty="0">
                <a:latin typeface="Times New Roman" pitchFamily="18" charset="0"/>
                <a:cs typeface="Times New Roman" pitchFamily="18" charset="0"/>
              </a:rPr>
              <a:t>();</a:t>
            </a:r>
            <a:endParaRPr lang="fr-FR" b="1" dirty="0">
              <a:latin typeface="Times New Roman" pitchFamily="18" charset="0"/>
              <a:cs typeface="Times New Roman" pitchFamily="18" charset="0"/>
            </a:endParaRPr>
          </a:p>
          <a:p>
            <a:pPr hangingPunct="0"/>
            <a:r>
              <a:rPr lang="en-GB" b="1" dirty="0">
                <a:latin typeface="Times New Roman" pitchFamily="18" charset="0"/>
                <a:cs typeface="Times New Roman" pitchFamily="18" charset="0"/>
              </a:rPr>
              <a:t>}</a:t>
            </a:r>
            <a:endParaRPr lang="fr-FR" b="1" dirty="0">
              <a:latin typeface="Times New Roman" pitchFamily="18" charset="0"/>
              <a:cs typeface="Times New Roman" pitchFamily="18" charset="0"/>
            </a:endParaRPr>
          </a:p>
          <a:p>
            <a:pPr hangingPunct="0"/>
            <a:endParaRPr lang="fr-FR" sz="1600" dirty="0">
              <a:latin typeface="Times New Roman" pitchFamily="18" charset="0"/>
              <a:cs typeface="Times New Roman" pitchFamily="18" charset="0"/>
            </a:endParaRPr>
          </a:p>
          <a:p>
            <a:pPr hangingPunct="0"/>
            <a:r>
              <a:rPr lang="fr-FR" sz="1600" b="1" dirty="0">
                <a:latin typeface="Times New Roman" pitchFamily="18" charset="0"/>
                <a:cs typeface="Times New Roman" pitchFamily="18" charset="0"/>
              </a:rPr>
              <a:t>10.2.</a:t>
            </a:r>
            <a:r>
              <a:rPr lang="fr-FR" sz="1600" dirty="0">
                <a:latin typeface="Times New Roman" pitchFamily="18" charset="0"/>
                <a:cs typeface="Times New Roman" pitchFamily="18" charset="0"/>
              </a:rPr>
              <a:t> </a:t>
            </a:r>
            <a:r>
              <a:rPr lang="fr-FR" sz="1600" b="1" u="sng" dirty="0">
                <a:latin typeface="Times New Roman" pitchFamily="18" charset="0"/>
                <a:cs typeface="Times New Roman" pitchFamily="18" charset="0"/>
              </a:rPr>
              <a:t>UTILISATION, DANS UNE CLASSE DERIVEE, DES MEMBRES DE LA CLASSE DE BASE</a:t>
            </a:r>
            <a:endParaRPr lang="fr-FR" sz="1600" dirty="0">
              <a:latin typeface="Times New Roman" pitchFamily="18" charset="0"/>
              <a:cs typeface="Times New Roman" pitchFamily="18" charset="0"/>
            </a:endParaRPr>
          </a:p>
          <a:p>
            <a:pPr algn="just" hangingPunct="0"/>
            <a:r>
              <a:rPr lang="fr-FR" dirty="0">
                <a:latin typeface="Times New Roman" pitchFamily="18" charset="0"/>
                <a:cs typeface="Times New Roman" pitchFamily="18" charset="0"/>
              </a:rPr>
              <a:t>Grâce à l’emploi de </a:t>
            </a:r>
            <a:r>
              <a:rPr lang="fr-FR" b="1" dirty="0">
                <a:latin typeface="Times New Roman" pitchFamily="18" charset="0"/>
                <a:cs typeface="Times New Roman" pitchFamily="18" charset="0"/>
              </a:rPr>
              <a:t>public</a:t>
            </a:r>
            <a:r>
              <a:rPr lang="fr-FR" dirty="0">
                <a:latin typeface="Times New Roman" pitchFamily="18" charset="0"/>
                <a:cs typeface="Times New Roman" pitchFamily="18" charset="0"/>
              </a:rPr>
              <a:t>, les membres de </a:t>
            </a:r>
            <a:r>
              <a:rPr lang="fr-FR" b="1" dirty="0">
                <a:latin typeface="Times New Roman" pitchFamily="18" charset="0"/>
                <a:cs typeface="Times New Roman" pitchFamily="18" charset="0"/>
              </a:rPr>
              <a:t>point</a:t>
            </a:r>
            <a:r>
              <a:rPr lang="fr-FR" i="1" dirty="0">
                <a:latin typeface="Times New Roman" pitchFamily="18" charset="0"/>
                <a:cs typeface="Times New Roman" pitchFamily="18" charset="0"/>
              </a:rPr>
              <a:t> </a:t>
            </a:r>
            <a:r>
              <a:rPr lang="fr-FR" dirty="0">
                <a:latin typeface="Times New Roman" pitchFamily="18" charset="0"/>
                <a:cs typeface="Times New Roman" pitchFamily="18" charset="0"/>
              </a:rPr>
              <a:t>sont membres publics de </a:t>
            </a:r>
            <a:r>
              <a:rPr lang="fr-FR" b="1" dirty="0" err="1">
                <a:latin typeface="Times New Roman" pitchFamily="18" charset="0"/>
                <a:cs typeface="Times New Roman" pitchFamily="18" charset="0"/>
              </a:rPr>
              <a:t>pointcol</a:t>
            </a:r>
            <a:r>
              <a:rPr lang="fr-FR" i="1" dirty="0">
                <a:latin typeface="Times New Roman" pitchFamily="18" charset="0"/>
                <a:cs typeface="Times New Roman" pitchFamily="18" charset="0"/>
              </a:rPr>
              <a:t>.</a:t>
            </a:r>
            <a:r>
              <a:rPr lang="fr-FR" dirty="0">
                <a:latin typeface="Times New Roman" pitchFamily="18" charset="0"/>
                <a:cs typeface="Times New Roman" pitchFamily="18" charset="0"/>
              </a:rPr>
              <a:t> Mais avec l’appel de </a:t>
            </a:r>
            <a:r>
              <a:rPr lang="fr-FR" b="1" dirty="0">
                <a:latin typeface="Times New Roman" pitchFamily="18" charset="0"/>
                <a:cs typeface="Times New Roman" pitchFamily="18" charset="0"/>
              </a:rPr>
              <a:t>affiche</a:t>
            </a:r>
            <a:r>
              <a:rPr lang="fr-FR" dirty="0">
                <a:latin typeface="Times New Roman" pitchFamily="18" charset="0"/>
                <a:cs typeface="Times New Roman" pitchFamily="18" charset="0"/>
              </a:rPr>
              <a:t> pour un objet de type </a:t>
            </a:r>
            <a:r>
              <a:rPr lang="fr-FR" b="1" dirty="0" err="1">
                <a:latin typeface="Times New Roman" pitchFamily="18" charset="0"/>
                <a:cs typeface="Times New Roman" pitchFamily="18" charset="0"/>
              </a:rPr>
              <a:t>pointcol</a:t>
            </a:r>
            <a:r>
              <a:rPr lang="fr-FR" b="1" dirty="0">
                <a:latin typeface="Times New Roman" pitchFamily="18" charset="0"/>
                <a:cs typeface="Times New Roman" pitchFamily="18" charset="0"/>
              </a:rPr>
              <a:t>,</a:t>
            </a:r>
            <a:r>
              <a:rPr lang="fr-FR" dirty="0">
                <a:latin typeface="Times New Roman" pitchFamily="18" charset="0"/>
                <a:cs typeface="Times New Roman" pitchFamily="18" charset="0"/>
              </a:rPr>
              <a:t> nous n’obtenons aucune information sur sa couleur. </a:t>
            </a:r>
          </a:p>
          <a:p>
            <a:pPr algn="just" hangingPunct="0"/>
            <a:r>
              <a:rPr lang="fr-FR" dirty="0">
                <a:latin typeface="Times New Roman" pitchFamily="18" charset="0"/>
                <a:cs typeface="Times New Roman" pitchFamily="18" charset="0"/>
              </a:rPr>
              <a:t>Pour améliorer cette situation, écrivons une </a:t>
            </a:r>
            <a:r>
              <a:rPr lang="fr-FR" b="1" dirty="0">
                <a:latin typeface="Times New Roman" pitchFamily="18" charset="0"/>
                <a:cs typeface="Times New Roman" pitchFamily="18" charset="0"/>
              </a:rPr>
              <a:t>nouvelle</a:t>
            </a:r>
            <a:r>
              <a:rPr lang="fr-FR" dirty="0">
                <a:latin typeface="Times New Roman" pitchFamily="18" charset="0"/>
                <a:cs typeface="Times New Roman" pitchFamily="18" charset="0"/>
              </a:rPr>
              <a:t> fonction membre publique de </a:t>
            </a:r>
            <a:r>
              <a:rPr lang="fr-FR" b="1" dirty="0" err="1">
                <a:latin typeface="Times New Roman" pitchFamily="18" charset="0"/>
                <a:cs typeface="Times New Roman" pitchFamily="18" charset="0"/>
              </a:rPr>
              <a:t>pointcol</a:t>
            </a:r>
            <a:r>
              <a:rPr lang="fr-FR" dirty="0">
                <a:latin typeface="Times New Roman" pitchFamily="18" charset="0"/>
                <a:cs typeface="Times New Roman" pitchFamily="18" charset="0"/>
              </a:rPr>
              <a:t>, censée à afficher à la fois les coordonnées et la couleur.</a:t>
            </a:r>
            <a:endParaRPr lang="fr-FR" b="1" dirty="0">
              <a:latin typeface="Times New Roman" pitchFamily="18" charset="0"/>
              <a:cs typeface="Times New Roman" pitchFamily="18" charset="0"/>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6E8258A7-CA86-481B-9088-7761BD1AC277}" type="slidenum">
              <a:rPr lang="fr-FR" smtClean="0"/>
              <a:pPr/>
              <a:t>93</a:t>
            </a:fld>
            <a:endParaRPr lang="fr-FR"/>
          </a:p>
        </p:txBody>
      </p:sp>
      <p:sp>
        <p:nvSpPr>
          <p:cNvPr id="97281" name="Rectangle 1"/>
          <p:cNvSpPr>
            <a:spLocks noChangeArrowheads="1"/>
          </p:cNvSpPr>
          <p:nvPr/>
        </p:nvSpPr>
        <p:spPr bwMode="auto">
          <a:xfrm>
            <a:off x="0" y="324408"/>
            <a:ext cx="8929718" cy="624786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2000"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void</a:t>
            </a:r>
            <a:r>
              <a:rPr kumimoji="0" lang="fr-FR" sz="20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fr-FR" sz="2000"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affichec</a:t>
            </a:r>
            <a:r>
              <a:rPr kumimoji="0" lang="fr-FR" sz="20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t>
            </a:r>
            <a:endParaRPr kumimoji="0" lang="fr-FR" sz="2000" b="1" i="0" u="none" strike="noStrike" cap="none" normalizeH="0" baseline="0" dirty="0">
              <a:ln>
                <a:noFill/>
              </a:ln>
              <a:solidFill>
                <a:schemeClr val="tx1"/>
              </a:solidFill>
              <a:effectLst/>
              <a:latin typeface="Times New Roman" pitchFamily="18" charset="0"/>
              <a:cs typeface="Times New Roman" pitchFamily="18" charset="0"/>
            </a:endParaRPr>
          </a:p>
          <a:p>
            <a:pPr lvl="0" eaLnBrk="0" fontAlgn="base" hangingPunct="0">
              <a:spcBef>
                <a:spcPct val="0"/>
              </a:spcBef>
              <a:spcAft>
                <a:spcPct val="0"/>
              </a:spcAft>
            </a:pPr>
            <a:r>
              <a:rPr kumimoji="0" lang="fr-FR" sz="20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cout&lt;&lt;</a:t>
            </a:r>
            <a:r>
              <a:rPr lang="fr-FR" sz="2000" b="1" dirty="0">
                <a:latin typeface="Times New Roman" pitchFamily="18" charset="0"/>
                <a:cs typeface="Times New Roman" pitchFamily="18" charset="0"/>
                <a:sym typeface="Symbol"/>
              </a:rPr>
              <a:t> </a:t>
            </a:r>
            <a:r>
              <a:rPr kumimoji="0" lang="fr-FR" sz="20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Je suis en &lt;&lt;x&lt;&lt;</a:t>
            </a:r>
            <a:r>
              <a:rPr lang="fr-FR" sz="2000" b="1" dirty="0">
                <a:latin typeface="Times New Roman" pitchFamily="18" charset="0"/>
                <a:cs typeface="Times New Roman" pitchFamily="18" charset="0"/>
                <a:sym typeface="Symbol"/>
              </a:rPr>
              <a:t></a:t>
            </a:r>
            <a:r>
              <a:rPr kumimoji="0" lang="fr-FR" sz="20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lang="fr-FR" sz="2000" b="1" dirty="0">
                <a:latin typeface="Times New Roman" pitchFamily="18" charset="0"/>
                <a:cs typeface="Times New Roman" pitchFamily="18" charset="0"/>
                <a:sym typeface="Symbol"/>
              </a:rPr>
              <a:t></a:t>
            </a:r>
            <a:r>
              <a:rPr kumimoji="0" lang="fr-FR" sz="20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&lt;&lt;y&lt;&lt;</a:t>
            </a:r>
            <a:r>
              <a:rPr lang="fr-FR" sz="2000" b="1" dirty="0">
                <a:latin typeface="Times New Roman" pitchFamily="18" charset="0"/>
                <a:cs typeface="Times New Roman" pitchFamily="18" charset="0"/>
                <a:sym typeface="Symbol"/>
              </a:rPr>
              <a:t> </a:t>
            </a:r>
            <a:r>
              <a:rPr kumimoji="0" lang="fr-FR" sz="20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\n</a:t>
            </a:r>
            <a:r>
              <a:rPr lang="fr-FR" sz="2000" b="1" dirty="0">
                <a:latin typeface="Times New Roman" pitchFamily="18" charset="0"/>
                <a:cs typeface="Times New Roman" pitchFamily="18" charset="0"/>
                <a:sym typeface="Symbol"/>
              </a:rPr>
              <a:t> </a:t>
            </a:r>
            <a:r>
              <a:rPr kumimoji="0" lang="fr-FR" sz="20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t>
            </a:r>
            <a:endParaRPr kumimoji="0" lang="fr-FR" sz="2000" b="1" i="0" u="none" strike="noStrike" cap="none" normalizeH="0" baseline="0" dirty="0">
              <a:ln>
                <a:noFill/>
              </a:ln>
              <a:solidFill>
                <a:schemeClr val="tx1"/>
              </a:solidFill>
              <a:effectLst/>
              <a:latin typeface="Times New Roman" pitchFamily="18" charset="0"/>
              <a:cs typeface="Times New Roman" pitchFamily="18" charset="0"/>
            </a:endParaRPr>
          </a:p>
          <a:p>
            <a:pPr lvl="0" eaLnBrk="0" fontAlgn="base" hangingPunct="0">
              <a:spcBef>
                <a:spcPct val="0"/>
              </a:spcBef>
              <a:spcAft>
                <a:spcPct val="0"/>
              </a:spcAft>
            </a:pPr>
            <a:r>
              <a:rPr kumimoji="0" lang="fr-FR" sz="20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cout&lt;&lt;</a:t>
            </a:r>
            <a:r>
              <a:rPr lang="fr-FR" sz="2000" b="1" dirty="0">
                <a:latin typeface="Times New Roman" pitchFamily="18" charset="0"/>
                <a:cs typeface="Times New Roman" pitchFamily="18" charset="0"/>
                <a:sym typeface="Symbol"/>
              </a:rPr>
              <a:t> </a:t>
            </a:r>
            <a:r>
              <a:rPr kumimoji="0" lang="fr-FR" sz="20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ma couleur est : &lt;&lt;couleur&lt;&lt;</a:t>
            </a:r>
            <a:r>
              <a:rPr lang="fr-FR" sz="2000" b="1" dirty="0">
                <a:latin typeface="Times New Roman" pitchFamily="18" charset="0"/>
                <a:cs typeface="Times New Roman" pitchFamily="18" charset="0"/>
                <a:sym typeface="Symbol"/>
              </a:rPr>
              <a:t> </a:t>
            </a:r>
            <a:r>
              <a:rPr kumimoji="0" lang="fr-FR" sz="20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\n</a:t>
            </a:r>
            <a:r>
              <a:rPr lang="fr-FR" sz="2000" b="1" dirty="0">
                <a:latin typeface="Times New Roman" pitchFamily="18" charset="0"/>
                <a:cs typeface="Times New Roman" pitchFamily="18" charset="0"/>
                <a:sym typeface="Symbol"/>
              </a:rPr>
              <a:t> </a:t>
            </a:r>
            <a:r>
              <a:rPr kumimoji="0" lang="fr-FR" sz="20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sz="20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t>
            </a:r>
          </a:p>
          <a:p>
            <a:pPr hangingPunct="0"/>
            <a:r>
              <a:rPr lang="fr-FR" sz="2000" dirty="0">
                <a:latin typeface="Times New Roman" pitchFamily="18" charset="0"/>
                <a:cs typeface="Times New Roman" pitchFamily="18" charset="0"/>
              </a:rPr>
              <a:t>La fonction </a:t>
            </a:r>
            <a:r>
              <a:rPr lang="fr-FR" sz="2000" b="1" dirty="0" err="1">
                <a:latin typeface="Times New Roman" pitchFamily="18" charset="0"/>
                <a:cs typeface="Times New Roman" pitchFamily="18" charset="0"/>
              </a:rPr>
              <a:t>affichec</a:t>
            </a:r>
            <a:r>
              <a:rPr lang="fr-FR" sz="2000" dirty="0">
                <a:latin typeface="Times New Roman" pitchFamily="18" charset="0"/>
                <a:cs typeface="Times New Roman" pitchFamily="18" charset="0"/>
              </a:rPr>
              <a:t> membre de </a:t>
            </a:r>
            <a:r>
              <a:rPr lang="fr-FR" sz="2000" b="1" dirty="0" err="1">
                <a:latin typeface="Times New Roman" pitchFamily="18" charset="0"/>
                <a:cs typeface="Times New Roman" pitchFamily="18" charset="0"/>
              </a:rPr>
              <a:t>pointcol</a:t>
            </a:r>
            <a:r>
              <a:rPr lang="fr-FR" sz="2000" dirty="0">
                <a:latin typeface="Times New Roman" pitchFamily="18" charset="0"/>
                <a:cs typeface="Times New Roman" pitchFamily="18" charset="0"/>
              </a:rPr>
              <a:t>, aurait accès aux membres privés de </a:t>
            </a:r>
            <a:r>
              <a:rPr lang="fr-FR" sz="2000" b="1" dirty="0">
                <a:latin typeface="Times New Roman" pitchFamily="18" charset="0"/>
                <a:cs typeface="Times New Roman" pitchFamily="18" charset="0"/>
              </a:rPr>
              <a:t>point</a:t>
            </a:r>
            <a:r>
              <a:rPr lang="fr-FR" sz="2000" dirty="0">
                <a:latin typeface="Times New Roman" pitchFamily="18" charset="0"/>
                <a:cs typeface="Times New Roman" pitchFamily="18" charset="0"/>
              </a:rPr>
              <a:t>. </a:t>
            </a:r>
          </a:p>
          <a:p>
            <a:pPr hangingPunct="0"/>
            <a:r>
              <a:rPr lang="fr-FR" sz="2000" dirty="0">
                <a:latin typeface="Times New Roman" pitchFamily="18" charset="0"/>
                <a:cs typeface="Times New Roman" pitchFamily="18" charset="0"/>
              </a:rPr>
              <a:t>Règle : </a:t>
            </a:r>
            <a:r>
              <a:rPr lang="fr-FR" sz="2000" u="sng" dirty="0">
                <a:latin typeface="Times New Roman" pitchFamily="18" charset="0"/>
                <a:cs typeface="Times New Roman" pitchFamily="18" charset="0"/>
              </a:rPr>
              <a:t>une classe dérivée n’a pas accès aux membres privés de sa classe de base.</a:t>
            </a:r>
            <a:endParaRPr lang="fr-FR" sz="2000" dirty="0">
              <a:latin typeface="Times New Roman" pitchFamily="18" charset="0"/>
              <a:cs typeface="Times New Roman" pitchFamily="18" charset="0"/>
            </a:endParaRPr>
          </a:p>
          <a:p>
            <a:pPr hangingPunct="0"/>
            <a:r>
              <a:rPr lang="fr-FR" sz="2000" dirty="0">
                <a:latin typeface="Times New Roman" pitchFamily="18" charset="0"/>
                <a:cs typeface="Times New Roman" pitchFamily="18" charset="0"/>
              </a:rPr>
              <a:t>Si la fonction </a:t>
            </a:r>
            <a:r>
              <a:rPr lang="fr-FR" sz="2000" b="1" dirty="0" err="1">
                <a:latin typeface="Times New Roman" pitchFamily="18" charset="0"/>
                <a:cs typeface="Times New Roman" pitchFamily="18" charset="0"/>
              </a:rPr>
              <a:t>affichec</a:t>
            </a:r>
            <a:r>
              <a:rPr lang="fr-FR" sz="2000" i="1" dirty="0">
                <a:latin typeface="Times New Roman" pitchFamily="18" charset="0"/>
                <a:cs typeface="Times New Roman" pitchFamily="18" charset="0"/>
              </a:rPr>
              <a:t> </a:t>
            </a:r>
            <a:r>
              <a:rPr lang="fr-FR" sz="2000" dirty="0">
                <a:latin typeface="Times New Roman" pitchFamily="18" charset="0"/>
                <a:cs typeface="Times New Roman" pitchFamily="18" charset="0"/>
              </a:rPr>
              <a:t>ne peut pas accéder directement aux données privées </a:t>
            </a:r>
            <a:r>
              <a:rPr lang="fr-FR" sz="2000" b="1" dirty="0">
                <a:latin typeface="Times New Roman" pitchFamily="18" charset="0"/>
                <a:cs typeface="Times New Roman" pitchFamily="18" charset="0"/>
              </a:rPr>
              <a:t>x</a:t>
            </a:r>
            <a:r>
              <a:rPr lang="fr-FR" sz="2000" dirty="0">
                <a:latin typeface="Times New Roman" pitchFamily="18" charset="0"/>
                <a:cs typeface="Times New Roman" pitchFamily="18" charset="0"/>
              </a:rPr>
              <a:t> et </a:t>
            </a:r>
            <a:r>
              <a:rPr lang="fr-FR" sz="2000" b="1" dirty="0">
                <a:latin typeface="Times New Roman" pitchFamily="18" charset="0"/>
                <a:cs typeface="Times New Roman" pitchFamily="18" charset="0"/>
              </a:rPr>
              <a:t>y</a:t>
            </a:r>
            <a:r>
              <a:rPr lang="fr-FR" sz="2000" dirty="0">
                <a:latin typeface="Times New Roman" pitchFamily="18" charset="0"/>
                <a:cs typeface="Times New Roman" pitchFamily="18" charset="0"/>
              </a:rPr>
              <a:t> de la classe de base </a:t>
            </a:r>
            <a:r>
              <a:rPr lang="fr-FR" sz="2000" b="1" dirty="0">
                <a:latin typeface="Times New Roman" pitchFamily="18" charset="0"/>
                <a:cs typeface="Times New Roman" pitchFamily="18" charset="0"/>
              </a:rPr>
              <a:t>point</a:t>
            </a:r>
            <a:r>
              <a:rPr lang="fr-FR" sz="2000" dirty="0">
                <a:latin typeface="Times New Roman" pitchFamily="18" charset="0"/>
                <a:cs typeface="Times New Roman" pitchFamily="18" charset="0"/>
              </a:rPr>
              <a:t>, elle peut faire appel à la fonction </a:t>
            </a:r>
            <a:r>
              <a:rPr lang="fr-FR" sz="2000" b="1" dirty="0">
                <a:latin typeface="Times New Roman" pitchFamily="18" charset="0"/>
                <a:cs typeface="Times New Roman" pitchFamily="18" charset="0"/>
              </a:rPr>
              <a:t>affiche()</a:t>
            </a:r>
            <a:r>
              <a:rPr lang="fr-FR" sz="2000" dirty="0">
                <a:latin typeface="Times New Roman" pitchFamily="18" charset="0"/>
                <a:cs typeface="Times New Roman" pitchFamily="18" charset="0"/>
              </a:rPr>
              <a:t> de cette classe.</a:t>
            </a:r>
          </a:p>
          <a:p>
            <a:pPr hangingPunct="0"/>
            <a:r>
              <a:rPr lang="fr-FR" sz="2000" b="1" dirty="0" err="1">
                <a:latin typeface="Times New Roman" pitchFamily="18" charset="0"/>
                <a:cs typeface="Times New Roman" pitchFamily="18" charset="0"/>
              </a:rPr>
              <a:t>void</a:t>
            </a:r>
            <a:r>
              <a:rPr lang="fr-FR" sz="2000" b="1" dirty="0">
                <a:latin typeface="Times New Roman" pitchFamily="18" charset="0"/>
                <a:cs typeface="Times New Roman" pitchFamily="18" charset="0"/>
              </a:rPr>
              <a:t> </a:t>
            </a:r>
            <a:r>
              <a:rPr lang="fr-FR" sz="2000" b="1" dirty="0" err="1">
                <a:latin typeface="Times New Roman" pitchFamily="18" charset="0"/>
                <a:cs typeface="Times New Roman" pitchFamily="18" charset="0"/>
              </a:rPr>
              <a:t>pointcol</a:t>
            </a:r>
            <a:r>
              <a:rPr lang="fr-FR" sz="2000" b="1" dirty="0">
                <a:latin typeface="Times New Roman" pitchFamily="18" charset="0"/>
                <a:cs typeface="Times New Roman" pitchFamily="18" charset="0"/>
              </a:rPr>
              <a:t>::</a:t>
            </a:r>
            <a:r>
              <a:rPr lang="fr-FR" sz="2000" b="1" dirty="0" err="1">
                <a:latin typeface="Times New Roman" pitchFamily="18" charset="0"/>
                <a:cs typeface="Times New Roman" pitchFamily="18" charset="0"/>
              </a:rPr>
              <a:t>affichec</a:t>
            </a:r>
            <a:r>
              <a:rPr lang="fr-FR" sz="2000" b="1" dirty="0">
                <a:latin typeface="Times New Roman" pitchFamily="18" charset="0"/>
                <a:cs typeface="Times New Roman" pitchFamily="18" charset="0"/>
              </a:rPr>
              <a:t>()</a:t>
            </a:r>
          </a:p>
          <a:p>
            <a:pPr hangingPunct="0"/>
            <a:r>
              <a:rPr lang="fr-FR" sz="2000" b="1" dirty="0">
                <a:latin typeface="Times New Roman" pitchFamily="18" charset="0"/>
                <a:cs typeface="Times New Roman" pitchFamily="18" charset="0"/>
              </a:rPr>
              <a:t>{ affiche() ;</a:t>
            </a:r>
          </a:p>
          <a:p>
            <a:pPr hangingPunct="0"/>
            <a:r>
              <a:rPr lang="fr-FR" sz="2000" b="1" dirty="0">
                <a:latin typeface="Times New Roman" pitchFamily="18" charset="0"/>
                <a:cs typeface="Times New Roman" pitchFamily="18" charset="0"/>
              </a:rPr>
              <a:t>   cout&lt;&lt;</a:t>
            </a:r>
            <a:r>
              <a:rPr lang="fr-FR" sz="2000" b="1" dirty="0">
                <a:latin typeface="Times New Roman" pitchFamily="18" charset="0"/>
                <a:cs typeface="Times New Roman" pitchFamily="18" charset="0"/>
                <a:sym typeface="Symbol"/>
              </a:rPr>
              <a:t></a:t>
            </a:r>
            <a:r>
              <a:rPr lang="fr-FR" sz="2000" b="1" dirty="0">
                <a:latin typeface="Times New Roman" pitchFamily="18" charset="0"/>
                <a:cs typeface="Times New Roman" pitchFamily="18" charset="0"/>
              </a:rPr>
              <a:t> et ma couleur est : </a:t>
            </a:r>
            <a:r>
              <a:rPr lang="fr-FR" sz="2000" b="1" dirty="0">
                <a:latin typeface="Times New Roman" pitchFamily="18" charset="0"/>
                <a:cs typeface="Times New Roman" pitchFamily="18" charset="0"/>
                <a:sym typeface="Symbol"/>
              </a:rPr>
              <a:t></a:t>
            </a:r>
            <a:r>
              <a:rPr lang="fr-FR" sz="2000" b="1" dirty="0">
                <a:latin typeface="Times New Roman" pitchFamily="18" charset="0"/>
                <a:cs typeface="Times New Roman" pitchFamily="18" charset="0"/>
              </a:rPr>
              <a:t>&lt;&lt;couleur&lt;&lt;</a:t>
            </a:r>
            <a:r>
              <a:rPr lang="fr-FR" sz="2000" b="1" dirty="0">
                <a:latin typeface="Times New Roman" pitchFamily="18" charset="0"/>
                <a:cs typeface="Times New Roman" pitchFamily="18" charset="0"/>
                <a:sym typeface="Symbol"/>
              </a:rPr>
              <a:t> </a:t>
            </a:r>
            <a:r>
              <a:rPr lang="fr-FR" sz="2000" b="1" dirty="0">
                <a:latin typeface="Times New Roman" pitchFamily="18" charset="0"/>
                <a:cs typeface="Times New Roman" pitchFamily="18" charset="0"/>
              </a:rPr>
              <a:t>\n</a:t>
            </a:r>
            <a:r>
              <a:rPr lang="fr-FR" sz="2000" b="1" dirty="0">
                <a:latin typeface="Times New Roman" pitchFamily="18" charset="0"/>
                <a:cs typeface="Times New Roman" pitchFamily="18" charset="0"/>
                <a:sym typeface="Symbol"/>
              </a:rPr>
              <a:t></a:t>
            </a:r>
            <a:r>
              <a:rPr lang="fr-FR" sz="2000" b="1" dirty="0">
                <a:latin typeface="Times New Roman" pitchFamily="18" charset="0"/>
                <a:cs typeface="Times New Roman" pitchFamily="18" charset="0"/>
              </a:rPr>
              <a:t>; </a:t>
            </a:r>
          </a:p>
          <a:p>
            <a:pPr hangingPunct="0"/>
            <a:r>
              <a:rPr lang="fr-FR" sz="2000" b="1" dirty="0">
                <a:latin typeface="Times New Roman" pitchFamily="18" charset="0"/>
                <a:cs typeface="Times New Roman" pitchFamily="18" charset="0"/>
              </a:rPr>
              <a:t>}</a:t>
            </a:r>
          </a:p>
          <a:p>
            <a:pPr hangingPunct="0"/>
            <a:endParaRPr lang="fr-FR" sz="2000" dirty="0">
              <a:latin typeface="Times New Roman" pitchFamily="18" charset="0"/>
              <a:cs typeface="Times New Roman" pitchFamily="18" charset="0"/>
            </a:endParaRPr>
          </a:p>
          <a:p>
            <a:pPr algn="just" hangingPunct="0"/>
            <a:r>
              <a:rPr lang="fr-FR" sz="2000" dirty="0">
                <a:latin typeface="Times New Roman" pitchFamily="18" charset="0"/>
                <a:cs typeface="Times New Roman" pitchFamily="18" charset="0"/>
              </a:rPr>
              <a:t>Nous pouvons aussi définir dans </a:t>
            </a:r>
            <a:r>
              <a:rPr lang="fr-FR" sz="2000" b="1" dirty="0" err="1">
                <a:latin typeface="Times New Roman" pitchFamily="18" charset="0"/>
                <a:cs typeface="Times New Roman" pitchFamily="18" charset="0"/>
              </a:rPr>
              <a:t>pointcol</a:t>
            </a:r>
            <a:r>
              <a:rPr lang="fr-FR" sz="2000" dirty="0">
                <a:latin typeface="Times New Roman" pitchFamily="18" charset="0"/>
                <a:cs typeface="Times New Roman" pitchFamily="18" charset="0"/>
              </a:rPr>
              <a:t>, une nouvelle fonction d’initialisation nommée </a:t>
            </a:r>
            <a:r>
              <a:rPr lang="fr-FR" sz="2000" b="1" dirty="0" err="1">
                <a:latin typeface="Times New Roman" pitchFamily="18" charset="0"/>
                <a:cs typeface="Times New Roman" pitchFamily="18" charset="0"/>
              </a:rPr>
              <a:t>initialisec</a:t>
            </a:r>
            <a:r>
              <a:rPr lang="fr-FR" sz="2000" dirty="0">
                <a:latin typeface="Times New Roman" pitchFamily="18" charset="0"/>
                <a:cs typeface="Times New Roman" pitchFamily="18" charset="0"/>
              </a:rPr>
              <a:t>, chargée d’attribuer des valeurs aux données </a:t>
            </a:r>
            <a:r>
              <a:rPr lang="fr-FR" sz="2000" b="1" dirty="0">
                <a:latin typeface="Times New Roman" pitchFamily="18" charset="0"/>
                <a:cs typeface="Times New Roman" pitchFamily="18" charset="0"/>
              </a:rPr>
              <a:t>x, y</a:t>
            </a:r>
            <a:r>
              <a:rPr lang="fr-FR" sz="2000" dirty="0">
                <a:latin typeface="Times New Roman" pitchFamily="18" charset="0"/>
                <a:cs typeface="Times New Roman" pitchFamily="18" charset="0"/>
              </a:rPr>
              <a:t> et </a:t>
            </a:r>
            <a:r>
              <a:rPr lang="fr-FR" sz="2000" b="1" dirty="0">
                <a:latin typeface="Times New Roman" pitchFamily="18" charset="0"/>
                <a:cs typeface="Times New Roman" pitchFamily="18" charset="0"/>
              </a:rPr>
              <a:t>couleur</a:t>
            </a:r>
            <a:r>
              <a:rPr lang="fr-FR" sz="2000" dirty="0">
                <a:latin typeface="Times New Roman" pitchFamily="18" charset="0"/>
                <a:cs typeface="Times New Roman" pitchFamily="18" charset="0"/>
              </a:rPr>
              <a:t>, à partir de 3 valeurs reçues en argument.</a:t>
            </a:r>
          </a:p>
          <a:p>
            <a:pPr hangingPunct="0"/>
            <a:r>
              <a:rPr lang="en-GB" sz="2000" b="1" dirty="0">
                <a:latin typeface="Times New Roman" pitchFamily="18" charset="0"/>
                <a:cs typeface="Times New Roman" pitchFamily="18" charset="0"/>
              </a:rPr>
              <a:t>void </a:t>
            </a:r>
            <a:r>
              <a:rPr lang="en-GB" sz="2000" b="1" dirty="0" err="1">
                <a:latin typeface="Times New Roman" pitchFamily="18" charset="0"/>
                <a:cs typeface="Times New Roman" pitchFamily="18" charset="0"/>
              </a:rPr>
              <a:t>pointcol</a:t>
            </a:r>
            <a:r>
              <a:rPr lang="en-GB" sz="2000" b="1" dirty="0">
                <a:latin typeface="Times New Roman" pitchFamily="18" charset="0"/>
                <a:cs typeface="Times New Roman" pitchFamily="18" charset="0"/>
              </a:rPr>
              <a:t>::</a:t>
            </a:r>
            <a:r>
              <a:rPr lang="en-GB" sz="2000" b="1" dirty="0" err="1">
                <a:latin typeface="Times New Roman" pitchFamily="18" charset="0"/>
                <a:cs typeface="Times New Roman" pitchFamily="18" charset="0"/>
              </a:rPr>
              <a:t>initialisec</a:t>
            </a:r>
            <a:r>
              <a:rPr lang="en-GB" sz="2000" b="1" dirty="0">
                <a:latin typeface="Times New Roman" pitchFamily="18" charset="0"/>
                <a:cs typeface="Times New Roman" pitchFamily="18" charset="0"/>
              </a:rPr>
              <a:t>(</a:t>
            </a:r>
            <a:r>
              <a:rPr lang="en-GB" sz="2000" b="1" dirty="0" err="1">
                <a:latin typeface="Times New Roman" pitchFamily="18" charset="0"/>
                <a:cs typeface="Times New Roman" pitchFamily="18" charset="0"/>
              </a:rPr>
              <a:t>int</a:t>
            </a:r>
            <a:r>
              <a:rPr lang="en-GB" sz="2000" b="1" dirty="0">
                <a:latin typeface="Times New Roman" pitchFamily="18" charset="0"/>
                <a:cs typeface="Times New Roman" pitchFamily="18" charset="0"/>
              </a:rPr>
              <a:t> abs, </a:t>
            </a:r>
            <a:r>
              <a:rPr lang="en-GB" sz="2000" b="1" dirty="0" err="1">
                <a:latin typeface="Times New Roman" pitchFamily="18" charset="0"/>
                <a:cs typeface="Times New Roman" pitchFamily="18" charset="0"/>
              </a:rPr>
              <a:t>int</a:t>
            </a:r>
            <a:r>
              <a:rPr lang="en-GB" sz="2000" b="1" dirty="0">
                <a:latin typeface="Times New Roman" pitchFamily="18" charset="0"/>
                <a:cs typeface="Times New Roman" pitchFamily="18" charset="0"/>
              </a:rPr>
              <a:t> </a:t>
            </a:r>
            <a:r>
              <a:rPr lang="en-GB" sz="2000" b="1" dirty="0" err="1">
                <a:latin typeface="Times New Roman" pitchFamily="18" charset="0"/>
                <a:cs typeface="Times New Roman" pitchFamily="18" charset="0"/>
              </a:rPr>
              <a:t>ord</a:t>
            </a:r>
            <a:r>
              <a:rPr lang="en-GB" sz="2000" b="1" dirty="0">
                <a:latin typeface="Times New Roman" pitchFamily="18" charset="0"/>
                <a:cs typeface="Times New Roman" pitchFamily="18" charset="0"/>
              </a:rPr>
              <a:t>, short </a:t>
            </a:r>
            <a:r>
              <a:rPr lang="en-GB" sz="2000" b="1" dirty="0" err="1">
                <a:latin typeface="Times New Roman" pitchFamily="18" charset="0"/>
                <a:cs typeface="Times New Roman" pitchFamily="18" charset="0"/>
              </a:rPr>
              <a:t>cl</a:t>
            </a:r>
            <a:r>
              <a:rPr lang="en-GB" sz="2000" b="1" dirty="0">
                <a:latin typeface="Times New Roman" pitchFamily="18" charset="0"/>
                <a:cs typeface="Times New Roman" pitchFamily="18" charset="0"/>
              </a:rPr>
              <a:t>)</a:t>
            </a:r>
            <a:endParaRPr lang="fr-FR" sz="2000" b="1" dirty="0">
              <a:latin typeface="Times New Roman" pitchFamily="18" charset="0"/>
              <a:cs typeface="Times New Roman" pitchFamily="18" charset="0"/>
            </a:endParaRPr>
          </a:p>
          <a:p>
            <a:pPr hangingPunct="0"/>
            <a:r>
              <a:rPr lang="fr-FR" sz="2000" b="1" dirty="0">
                <a:latin typeface="Times New Roman" pitchFamily="18" charset="0"/>
                <a:cs typeface="Times New Roman" pitchFamily="18" charset="0"/>
              </a:rPr>
              <a:t>{  initialise(abs, ord) ;</a:t>
            </a:r>
          </a:p>
          <a:p>
            <a:pPr hangingPunct="0"/>
            <a:r>
              <a:rPr lang="fr-FR" sz="2000" b="1" dirty="0">
                <a:latin typeface="Times New Roman" pitchFamily="18" charset="0"/>
                <a:cs typeface="Times New Roman" pitchFamily="18" charset="0"/>
              </a:rPr>
              <a:t>    couleur = cl ; </a:t>
            </a:r>
          </a:p>
          <a:p>
            <a:pPr hangingPunct="0"/>
            <a:r>
              <a:rPr lang="fr-FR" sz="2000" b="1" dirty="0">
                <a:latin typeface="Times New Roman" pitchFamily="18" charset="0"/>
                <a:cs typeface="Times New Roman" pitchFamily="18" charset="0"/>
              </a:rPr>
              <a:t>}</a:t>
            </a: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6E8258A7-CA86-481B-9088-7761BD1AC277}" type="slidenum">
              <a:rPr lang="fr-FR" smtClean="0"/>
              <a:pPr/>
              <a:t>94</a:t>
            </a:fld>
            <a:endParaRPr lang="fr-FR"/>
          </a:p>
        </p:txBody>
      </p:sp>
      <p:sp>
        <p:nvSpPr>
          <p:cNvPr id="96257" name="Rectangle 1"/>
          <p:cNvSpPr>
            <a:spLocks noChangeArrowheads="1"/>
          </p:cNvSpPr>
          <p:nvPr/>
        </p:nvSpPr>
        <p:spPr bwMode="auto">
          <a:xfrm>
            <a:off x="0" y="-71462"/>
            <a:ext cx="9144000" cy="701730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10.3.  </a:t>
            </a:r>
            <a:r>
              <a:rPr kumimoji="0" lang="fr-FR" b="1" i="0" u="sng"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REDEFINITION DES FONCTIONS MEMBRES</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Lorsqu’un membre est redéfini dans une classe dérivée, il est possible d’accéder aux membres de même nom de la classe de base</a:t>
            </a:r>
            <a:r>
              <a:rPr kumimoji="0" lang="fr-FR" b="0" i="0" u="none" strike="noStrike" cap="none" normalizeH="0" dirty="0">
                <a:ln>
                  <a:noFill/>
                </a:ln>
                <a:solidFill>
                  <a:schemeClr val="tx1"/>
                </a:solidFill>
                <a:effectLst/>
                <a:latin typeface="Times New Roman" pitchFamily="18" charset="0"/>
                <a:ea typeface="Times New Roman" pitchFamily="18" charset="0"/>
                <a:cs typeface="Times New Roman" pitchFamily="18" charset="0"/>
              </a:rPr>
              <a:t> en </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utilisant l’opérateur de résolution de portée (</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t>
            </a:r>
            <a:endParaRPr kumimoji="0" lang="fr-FR" b="1"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Soit une classe </a:t>
            </a:r>
            <a:r>
              <a:rPr kumimoji="0" lang="fr-FR" b="1"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pointcol</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dans laquelle les méthodes </a:t>
            </a:r>
            <a:r>
              <a:rPr kumimoji="0" lang="fr-FR" b="1"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initialise</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et </a:t>
            </a:r>
            <a:r>
              <a:rPr kumimoji="0" lang="fr-FR" b="1"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affiche</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sont redéfinies</a:t>
            </a:r>
            <a:r>
              <a:rPr lang="fr-FR" dirty="0">
                <a:latin typeface="Times New Roman" pitchFamily="18" charset="0"/>
                <a:ea typeface="Times New Roman" pitchFamily="18" charset="0"/>
                <a:cs typeface="Times New Roman" pitchFamily="18" charset="0"/>
              </a:rPr>
              <a:t>.</a:t>
            </a:r>
          </a:p>
          <a:p>
            <a:pPr hangingPunct="0"/>
            <a:r>
              <a:rPr lang="en-US" b="1" dirty="0">
                <a:latin typeface="Times New Roman" pitchFamily="18" charset="0"/>
                <a:cs typeface="Times New Roman" pitchFamily="18" charset="0"/>
              </a:rPr>
              <a:t>#include&lt;</a:t>
            </a:r>
            <a:r>
              <a:rPr lang="en-US" b="1" dirty="0" err="1">
                <a:latin typeface="Times New Roman" pitchFamily="18" charset="0"/>
                <a:cs typeface="Times New Roman" pitchFamily="18" charset="0"/>
              </a:rPr>
              <a:t>iostream</a:t>
            </a:r>
            <a:r>
              <a:rPr lang="en-US" b="1" dirty="0">
                <a:latin typeface="Times New Roman" pitchFamily="18" charset="0"/>
                <a:cs typeface="Times New Roman" pitchFamily="18" charset="0"/>
              </a:rPr>
              <a:t>&gt;</a:t>
            </a:r>
            <a:endParaRPr lang="fr-FR" b="1" dirty="0">
              <a:latin typeface="Times New Roman" pitchFamily="18" charset="0"/>
              <a:cs typeface="Times New Roman" pitchFamily="18" charset="0"/>
            </a:endParaRPr>
          </a:p>
          <a:p>
            <a:pPr hangingPunct="0"/>
            <a:r>
              <a:rPr lang="en-US" b="1" dirty="0">
                <a:latin typeface="Times New Roman" pitchFamily="18" charset="0"/>
                <a:cs typeface="Times New Roman" pitchFamily="18" charset="0"/>
              </a:rPr>
              <a:t>#include</a:t>
            </a:r>
            <a:r>
              <a:rPr lang="fr-FR" b="1" dirty="0">
                <a:latin typeface="Times New Roman" pitchFamily="18" charset="0"/>
                <a:cs typeface="Times New Roman" pitchFamily="18" charset="0"/>
                <a:sym typeface="Symbol"/>
              </a:rPr>
              <a:t> </a:t>
            </a:r>
            <a:r>
              <a:rPr lang="en-US" b="1" dirty="0" err="1">
                <a:latin typeface="Times New Roman" pitchFamily="18" charset="0"/>
                <a:cs typeface="Times New Roman" pitchFamily="18" charset="0"/>
              </a:rPr>
              <a:t>point.h</a:t>
            </a:r>
            <a:r>
              <a:rPr lang="fr-FR" b="1" dirty="0">
                <a:latin typeface="Times New Roman" pitchFamily="18" charset="0"/>
                <a:cs typeface="Times New Roman" pitchFamily="18" charset="0"/>
                <a:sym typeface="Symbol"/>
              </a:rPr>
              <a:t></a:t>
            </a:r>
            <a:endParaRPr lang="en-US" b="1" dirty="0">
              <a:latin typeface="Times New Roman" pitchFamily="18" charset="0"/>
              <a:cs typeface="Times New Roman" pitchFamily="18" charset="0"/>
            </a:endParaRPr>
          </a:p>
          <a:p>
            <a:pPr hangingPunct="0"/>
            <a:r>
              <a:rPr lang="en-US" b="1" dirty="0">
                <a:latin typeface="Times New Roman" pitchFamily="18" charset="0"/>
                <a:cs typeface="Times New Roman" pitchFamily="18" charset="0"/>
              </a:rPr>
              <a:t>using namespace std; </a:t>
            </a:r>
            <a:endParaRPr lang="fr-FR" b="1" dirty="0">
              <a:latin typeface="Times New Roman" pitchFamily="18" charset="0"/>
              <a:cs typeface="Times New Roman" pitchFamily="18" charset="0"/>
            </a:endParaRPr>
          </a:p>
          <a:p>
            <a:pPr hangingPunct="0"/>
            <a:r>
              <a:rPr lang="en-US" b="1" dirty="0">
                <a:latin typeface="Times New Roman" pitchFamily="18" charset="0"/>
                <a:cs typeface="Times New Roman" pitchFamily="18" charset="0"/>
              </a:rPr>
              <a:t>class </a:t>
            </a:r>
            <a:r>
              <a:rPr lang="en-US" b="1" dirty="0" err="1">
                <a:latin typeface="Times New Roman" pitchFamily="18" charset="0"/>
                <a:cs typeface="Times New Roman" pitchFamily="18" charset="0"/>
              </a:rPr>
              <a:t>pointcol</a:t>
            </a:r>
            <a:r>
              <a:rPr lang="en-US" b="1" dirty="0">
                <a:latin typeface="Times New Roman" pitchFamily="18" charset="0"/>
                <a:cs typeface="Times New Roman" pitchFamily="18" charset="0"/>
              </a:rPr>
              <a:t> : public point</a:t>
            </a:r>
            <a:endParaRPr lang="fr-FR" b="1" dirty="0">
              <a:latin typeface="Times New Roman" pitchFamily="18" charset="0"/>
              <a:cs typeface="Times New Roman" pitchFamily="18" charset="0"/>
            </a:endParaRPr>
          </a:p>
          <a:p>
            <a:pPr hangingPunct="0"/>
            <a:r>
              <a:rPr lang="en-GB" b="1" dirty="0">
                <a:latin typeface="Times New Roman" pitchFamily="18" charset="0"/>
                <a:cs typeface="Times New Roman" pitchFamily="18" charset="0"/>
              </a:rPr>
              <a:t>{   short </a:t>
            </a:r>
            <a:r>
              <a:rPr lang="en-GB" b="1" dirty="0" err="1">
                <a:latin typeface="Times New Roman" pitchFamily="18" charset="0"/>
                <a:cs typeface="Times New Roman" pitchFamily="18" charset="0"/>
              </a:rPr>
              <a:t>couleur</a:t>
            </a:r>
            <a:r>
              <a:rPr lang="en-GB" b="1" dirty="0">
                <a:latin typeface="Times New Roman" pitchFamily="18" charset="0"/>
                <a:cs typeface="Times New Roman" pitchFamily="18" charset="0"/>
              </a:rPr>
              <a:t> ;</a:t>
            </a:r>
            <a:endParaRPr lang="fr-FR" b="1" dirty="0">
              <a:latin typeface="Times New Roman" pitchFamily="18" charset="0"/>
              <a:cs typeface="Times New Roman" pitchFamily="18" charset="0"/>
            </a:endParaRPr>
          </a:p>
          <a:p>
            <a:pPr hangingPunct="0"/>
            <a:r>
              <a:rPr lang="en-GB" b="1" dirty="0">
                <a:latin typeface="Times New Roman" pitchFamily="18" charset="0"/>
                <a:cs typeface="Times New Roman" pitchFamily="18" charset="0"/>
              </a:rPr>
              <a:t>     </a:t>
            </a:r>
            <a:r>
              <a:rPr lang="en-US" b="1" dirty="0">
                <a:latin typeface="Times New Roman" pitchFamily="18" charset="0"/>
                <a:cs typeface="Times New Roman" pitchFamily="18" charset="0"/>
              </a:rPr>
              <a:t>public :  v</a:t>
            </a:r>
            <a:r>
              <a:rPr lang="en-GB" b="1" dirty="0" err="1">
                <a:latin typeface="Times New Roman" pitchFamily="18" charset="0"/>
                <a:cs typeface="Times New Roman" pitchFamily="18" charset="0"/>
              </a:rPr>
              <a:t>oid</a:t>
            </a:r>
            <a:r>
              <a:rPr lang="en-GB" b="1" dirty="0">
                <a:latin typeface="Times New Roman" pitchFamily="18" charset="0"/>
                <a:cs typeface="Times New Roman" pitchFamily="18" charset="0"/>
              </a:rPr>
              <a:t> initialise(</a:t>
            </a:r>
            <a:r>
              <a:rPr lang="en-GB" b="1" dirty="0" err="1">
                <a:latin typeface="Times New Roman" pitchFamily="18" charset="0"/>
                <a:cs typeface="Times New Roman" pitchFamily="18" charset="0"/>
              </a:rPr>
              <a:t>int</a:t>
            </a:r>
            <a:r>
              <a:rPr lang="en-GB" b="1" dirty="0">
                <a:latin typeface="Times New Roman" pitchFamily="18" charset="0"/>
                <a:cs typeface="Times New Roman" pitchFamily="18" charset="0"/>
              </a:rPr>
              <a:t>, </a:t>
            </a:r>
            <a:r>
              <a:rPr lang="en-GB" b="1" dirty="0" err="1">
                <a:latin typeface="Times New Roman" pitchFamily="18" charset="0"/>
                <a:cs typeface="Times New Roman" pitchFamily="18" charset="0"/>
              </a:rPr>
              <a:t>int</a:t>
            </a:r>
            <a:r>
              <a:rPr lang="en-GB" b="1" dirty="0">
                <a:latin typeface="Times New Roman" pitchFamily="18" charset="0"/>
                <a:cs typeface="Times New Roman" pitchFamily="18" charset="0"/>
              </a:rPr>
              <a:t>, short) ;</a:t>
            </a:r>
            <a:endParaRPr lang="fr-FR" b="1" dirty="0">
              <a:latin typeface="Times New Roman" pitchFamily="18" charset="0"/>
              <a:cs typeface="Times New Roman" pitchFamily="18" charset="0"/>
            </a:endParaRPr>
          </a:p>
          <a:p>
            <a:pPr hangingPunct="0"/>
            <a:r>
              <a:rPr lang="en-GB" b="1" dirty="0">
                <a:latin typeface="Times New Roman" pitchFamily="18" charset="0"/>
                <a:cs typeface="Times New Roman" pitchFamily="18" charset="0"/>
              </a:rPr>
              <a:t>                    </a:t>
            </a:r>
            <a:r>
              <a:rPr lang="en-US" b="1" dirty="0">
                <a:latin typeface="Times New Roman" pitchFamily="18" charset="0"/>
                <a:cs typeface="Times New Roman" pitchFamily="18" charset="0"/>
              </a:rPr>
              <a:t>void </a:t>
            </a:r>
            <a:r>
              <a:rPr lang="en-US" b="1" dirty="0" err="1">
                <a:latin typeface="Times New Roman" pitchFamily="18" charset="0"/>
                <a:cs typeface="Times New Roman" pitchFamily="18" charset="0"/>
              </a:rPr>
              <a:t>colore</a:t>
            </a:r>
            <a:r>
              <a:rPr lang="en-US" b="1" dirty="0">
                <a:latin typeface="Times New Roman" pitchFamily="18" charset="0"/>
                <a:cs typeface="Times New Roman" pitchFamily="18" charset="0"/>
              </a:rPr>
              <a:t>(short </a:t>
            </a:r>
            <a:r>
              <a:rPr lang="en-US" b="1" dirty="0" err="1">
                <a:latin typeface="Times New Roman" pitchFamily="18" charset="0"/>
                <a:cs typeface="Times New Roman" pitchFamily="18" charset="0"/>
              </a:rPr>
              <a:t>cl</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couleur</a:t>
            </a:r>
            <a:r>
              <a:rPr lang="en-US" b="1" dirty="0">
                <a:latin typeface="Times New Roman" pitchFamily="18" charset="0"/>
                <a:cs typeface="Times New Roman" pitchFamily="18" charset="0"/>
              </a:rPr>
              <a:t> = </a:t>
            </a:r>
            <a:r>
              <a:rPr lang="en-US" b="1" dirty="0" err="1">
                <a:latin typeface="Times New Roman" pitchFamily="18" charset="0"/>
                <a:cs typeface="Times New Roman" pitchFamily="18" charset="0"/>
              </a:rPr>
              <a:t>cl</a:t>
            </a:r>
            <a:r>
              <a:rPr lang="en-US" b="1" dirty="0">
                <a:latin typeface="Times New Roman" pitchFamily="18" charset="0"/>
                <a:cs typeface="Times New Roman" pitchFamily="18" charset="0"/>
              </a:rPr>
              <a:t> ; }</a:t>
            </a:r>
            <a:endParaRPr lang="fr-FR" b="1" dirty="0">
              <a:latin typeface="Times New Roman" pitchFamily="18" charset="0"/>
              <a:cs typeface="Times New Roman" pitchFamily="18" charset="0"/>
            </a:endParaRPr>
          </a:p>
          <a:p>
            <a:pPr hangingPunct="0"/>
            <a:r>
              <a:rPr lang="en-US" b="1" dirty="0">
                <a:latin typeface="Times New Roman" pitchFamily="18" charset="0"/>
                <a:cs typeface="Times New Roman" pitchFamily="18" charset="0"/>
              </a:rPr>
              <a:t>                    void </a:t>
            </a:r>
            <a:r>
              <a:rPr lang="en-US" b="1" dirty="0" err="1">
                <a:latin typeface="Times New Roman" pitchFamily="18" charset="0"/>
                <a:cs typeface="Times New Roman" pitchFamily="18" charset="0"/>
              </a:rPr>
              <a:t>affiche</a:t>
            </a:r>
            <a:r>
              <a:rPr lang="en-US" b="1" dirty="0">
                <a:latin typeface="Times New Roman" pitchFamily="18" charset="0"/>
                <a:cs typeface="Times New Roman" pitchFamily="18" charset="0"/>
              </a:rPr>
              <a:t>() ;</a:t>
            </a:r>
            <a:endParaRPr lang="fr-FR" b="1" dirty="0">
              <a:latin typeface="Times New Roman" pitchFamily="18" charset="0"/>
              <a:cs typeface="Times New Roman" pitchFamily="18" charset="0"/>
            </a:endParaRPr>
          </a:p>
          <a:p>
            <a:pPr hangingPunct="0"/>
            <a:r>
              <a:rPr lang="en-US" b="1" dirty="0">
                <a:latin typeface="Times New Roman" pitchFamily="18" charset="0"/>
                <a:cs typeface="Times New Roman" pitchFamily="18" charset="0"/>
              </a:rPr>
              <a:t>};</a:t>
            </a:r>
            <a:endParaRPr lang="fr-FR" b="1" dirty="0">
              <a:latin typeface="Times New Roman" pitchFamily="18" charset="0"/>
              <a:cs typeface="Times New Roman" pitchFamily="18" charset="0"/>
            </a:endParaRPr>
          </a:p>
          <a:p>
            <a:pPr hangingPunct="0"/>
            <a:r>
              <a:rPr lang="en-GB" b="1" dirty="0">
                <a:latin typeface="Times New Roman" pitchFamily="18" charset="0"/>
                <a:cs typeface="Times New Roman" pitchFamily="18" charset="0"/>
              </a:rPr>
              <a:t>void </a:t>
            </a:r>
            <a:r>
              <a:rPr lang="en-GB" b="1" dirty="0" err="1">
                <a:latin typeface="Times New Roman" pitchFamily="18" charset="0"/>
                <a:cs typeface="Times New Roman" pitchFamily="18" charset="0"/>
              </a:rPr>
              <a:t>pointcol</a:t>
            </a:r>
            <a:r>
              <a:rPr lang="en-GB" b="1" dirty="0">
                <a:latin typeface="Times New Roman" pitchFamily="18" charset="0"/>
                <a:cs typeface="Times New Roman" pitchFamily="18" charset="0"/>
              </a:rPr>
              <a:t>::initialise( </a:t>
            </a:r>
            <a:r>
              <a:rPr lang="en-GB" b="1" dirty="0" err="1">
                <a:latin typeface="Times New Roman" pitchFamily="18" charset="0"/>
                <a:cs typeface="Times New Roman" pitchFamily="18" charset="0"/>
              </a:rPr>
              <a:t>int</a:t>
            </a:r>
            <a:r>
              <a:rPr lang="en-GB" b="1" dirty="0">
                <a:latin typeface="Times New Roman" pitchFamily="18" charset="0"/>
                <a:cs typeface="Times New Roman" pitchFamily="18" charset="0"/>
              </a:rPr>
              <a:t> abs, </a:t>
            </a:r>
            <a:r>
              <a:rPr lang="en-GB" b="1" dirty="0" err="1">
                <a:latin typeface="Times New Roman" pitchFamily="18" charset="0"/>
                <a:cs typeface="Times New Roman" pitchFamily="18" charset="0"/>
              </a:rPr>
              <a:t>int</a:t>
            </a:r>
            <a:r>
              <a:rPr lang="en-GB" b="1" dirty="0">
                <a:latin typeface="Times New Roman" pitchFamily="18" charset="0"/>
                <a:cs typeface="Times New Roman" pitchFamily="18" charset="0"/>
              </a:rPr>
              <a:t> </a:t>
            </a:r>
            <a:r>
              <a:rPr lang="en-GB" b="1" dirty="0" err="1">
                <a:latin typeface="Times New Roman" pitchFamily="18" charset="0"/>
                <a:cs typeface="Times New Roman" pitchFamily="18" charset="0"/>
              </a:rPr>
              <a:t>ord</a:t>
            </a:r>
            <a:r>
              <a:rPr lang="en-GB" b="1" dirty="0">
                <a:latin typeface="Times New Roman" pitchFamily="18" charset="0"/>
                <a:cs typeface="Times New Roman" pitchFamily="18" charset="0"/>
              </a:rPr>
              <a:t>, short </a:t>
            </a:r>
            <a:r>
              <a:rPr lang="en-GB" b="1" dirty="0" err="1">
                <a:latin typeface="Times New Roman" pitchFamily="18" charset="0"/>
                <a:cs typeface="Times New Roman" pitchFamily="18" charset="0"/>
              </a:rPr>
              <a:t>cl</a:t>
            </a:r>
            <a:r>
              <a:rPr lang="en-GB" b="1" dirty="0">
                <a:latin typeface="Times New Roman" pitchFamily="18" charset="0"/>
                <a:cs typeface="Times New Roman" pitchFamily="18" charset="0"/>
              </a:rPr>
              <a:t>)</a:t>
            </a:r>
            <a:endParaRPr lang="fr-FR" b="1" dirty="0">
              <a:latin typeface="Times New Roman" pitchFamily="18" charset="0"/>
              <a:cs typeface="Times New Roman" pitchFamily="18" charset="0"/>
            </a:endParaRPr>
          </a:p>
          <a:p>
            <a:pPr hangingPunct="0"/>
            <a:r>
              <a:rPr lang="fr-FR" b="1" dirty="0">
                <a:latin typeface="Times New Roman" pitchFamily="18" charset="0"/>
                <a:cs typeface="Times New Roman" pitchFamily="18" charset="0"/>
              </a:rPr>
              <a:t>{ </a:t>
            </a:r>
            <a:r>
              <a:rPr lang="fr-FR" b="1" dirty="0" err="1">
                <a:latin typeface="Times New Roman" pitchFamily="18" charset="0"/>
                <a:cs typeface="Times New Roman" pitchFamily="18" charset="0"/>
              </a:rPr>
              <a:t>point::initialise</a:t>
            </a:r>
            <a:r>
              <a:rPr lang="fr-FR" b="1" dirty="0">
                <a:latin typeface="Times New Roman" pitchFamily="18" charset="0"/>
                <a:cs typeface="Times New Roman" pitchFamily="18" charset="0"/>
              </a:rPr>
              <a:t>(abs, ord) ; </a:t>
            </a:r>
          </a:p>
          <a:p>
            <a:pPr hangingPunct="0"/>
            <a:r>
              <a:rPr lang="fr-FR" b="1" dirty="0">
                <a:latin typeface="Times New Roman" pitchFamily="18" charset="0"/>
                <a:cs typeface="Times New Roman" pitchFamily="18" charset="0"/>
              </a:rPr>
              <a:t>   couleur = cl ;}</a:t>
            </a:r>
          </a:p>
          <a:p>
            <a:pPr hangingPunct="0"/>
            <a:r>
              <a:rPr lang="fr-FR" b="1" dirty="0" err="1">
                <a:latin typeface="Times New Roman" pitchFamily="18" charset="0"/>
                <a:cs typeface="Times New Roman" pitchFamily="18" charset="0"/>
              </a:rPr>
              <a:t>void</a:t>
            </a:r>
            <a:r>
              <a:rPr lang="fr-FR" b="1" dirty="0">
                <a:latin typeface="Times New Roman" pitchFamily="18" charset="0"/>
                <a:cs typeface="Times New Roman" pitchFamily="18" charset="0"/>
              </a:rPr>
              <a:t> </a:t>
            </a:r>
            <a:r>
              <a:rPr lang="fr-FR" b="1" dirty="0" err="1">
                <a:latin typeface="Times New Roman" pitchFamily="18" charset="0"/>
                <a:cs typeface="Times New Roman" pitchFamily="18" charset="0"/>
              </a:rPr>
              <a:t>pointcol</a:t>
            </a:r>
            <a:r>
              <a:rPr lang="fr-FR" b="1" dirty="0">
                <a:latin typeface="Times New Roman" pitchFamily="18" charset="0"/>
                <a:cs typeface="Times New Roman" pitchFamily="18" charset="0"/>
              </a:rPr>
              <a:t>::affiche()</a:t>
            </a:r>
          </a:p>
          <a:p>
            <a:pPr hangingPunct="0"/>
            <a:r>
              <a:rPr lang="fr-FR" b="1" dirty="0">
                <a:latin typeface="Times New Roman" pitchFamily="18" charset="0"/>
                <a:cs typeface="Times New Roman" pitchFamily="18" charset="0"/>
              </a:rPr>
              <a:t>{ </a:t>
            </a:r>
            <a:r>
              <a:rPr lang="fr-FR" b="1" dirty="0" err="1">
                <a:latin typeface="Times New Roman" pitchFamily="18" charset="0"/>
                <a:cs typeface="Times New Roman" pitchFamily="18" charset="0"/>
              </a:rPr>
              <a:t>point::affiche</a:t>
            </a:r>
            <a:r>
              <a:rPr lang="fr-FR" b="1" dirty="0">
                <a:latin typeface="Times New Roman" pitchFamily="18" charset="0"/>
                <a:cs typeface="Times New Roman" pitchFamily="18" charset="0"/>
              </a:rPr>
              <a:t>() ;</a:t>
            </a:r>
          </a:p>
          <a:p>
            <a:pPr hangingPunct="0"/>
            <a:r>
              <a:rPr lang="fr-FR" b="1" dirty="0">
                <a:latin typeface="Times New Roman" pitchFamily="18" charset="0"/>
                <a:cs typeface="Times New Roman" pitchFamily="18" charset="0"/>
              </a:rPr>
              <a:t>  cout&lt;&lt;</a:t>
            </a:r>
            <a:r>
              <a:rPr lang="fr-FR" b="1" dirty="0">
                <a:latin typeface="Times New Roman" pitchFamily="18" charset="0"/>
                <a:cs typeface="Times New Roman" pitchFamily="18" charset="0"/>
                <a:sym typeface="Symbol"/>
              </a:rPr>
              <a:t></a:t>
            </a:r>
            <a:r>
              <a:rPr lang="fr-FR" b="1" dirty="0">
                <a:latin typeface="Times New Roman" pitchFamily="18" charset="0"/>
                <a:cs typeface="Times New Roman" pitchFamily="18" charset="0"/>
              </a:rPr>
              <a:t> et ma couleur est : </a:t>
            </a:r>
            <a:r>
              <a:rPr lang="fr-FR" b="1" dirty="0">
                <a:latin typeface="Times New Roman" pitchFamily="18" charset="0"/>
                <a:cs typeface="Times New Roman" pitchFamily="18" charset="0"/>
                <a:sym typeface="Symbol"/>
              </a:rPr>
              <a:t></a:t>
            </a:r>
            <a:r>
              <a:rPr lang="fr-FR" b="1" dirty="0">
                <a:latin typeface="Times New Roman" pitchFamily="18" charset="0"/>
                <a:cs typeface="Times New Roman" pitchFamily="18" charset="0"/>
              </a:rPr>
              <a:t>&lt;&lt;couleur&lt;&lt;</a:t>
            </a:r>
            <a:r>
              <a:rPr lang="fr-FR" b="1" dirty="0" err="1">
                <a:latin typeface="Times New Roman" pitchFamily="18" charset="0"/>
                <a:cs typeface="Times New Roman" pitchFamily="18" charset="0"/>
              </a:rPr>
              <a:t>endl</a:t>
            </a:r>
            <a:r>
              <a:rPr lang="fr-FR" b="1" dirty="0">
                <a:latin typeface="Times New Roman" pitchFamily="18" charset="0"/>
                <a:cs typeface="Times New Roman" pitchFamily="18" charset="0"/>
              </a:rPr>
              <a:t> ; }</a:t>
            </a:r>
          </a:p>
          <a:p>
            <a:pPr hangingPunct="0"/>
            <a:r>
              <a:rPr lang="fr-FR" b="1" dirty="0">
                <a:latin typeface="Times New Roman" pitchFamily="18" charset="0"/>
                <a:cs typeface="Times New Roman" pitchFamily="18" charset="0"/>
              </a:rPr>
              <a:t>main(){ </a:t>
            </a:r>
            <a:r>
              <a:rPr lang="fr-FR" b="1" dirty="0" err="1">
                <a:latin typeface="Times New Roman" pitchFamily="18" charset="0"/>
                <a:cs typeface="Times New Roman" pitchFamily="18" charset="0"/>
              </a:rPr>
              <a:t>pointcol</a:t>
            </a:r>
            <a:r>
              <a:rPr lang="fr-FR" b="1" dirty="0">
                <a:latin typeface="Times New Roman" pitchFamily="18" charset="0"/>
                <a:cs typeface="Times New Roman" pitchFamily="18" charset="0"/>
              </a:rPr>
              <a:t> p ;</a:t>
            </a:r>
          </a:p>
          <a:p>
            <a:pPr hangingPunct="0"/>
            <a:r>
              <a:rPr lang="fr-FR" b="1" dirty="0">
                <a:latin typeface="Times New Roman" pitchFamily="18" charset="0"/>
                <a:cs typeface="Times New Roman" pitchFamily="18" charset="0"/>
              </a:rPr>
              <a:t>  </a:t>
            </a:r>
            <a:r>
              <a:rPr lang="fr-FR" b="1" dirty="0" err="1">
                <a:latin typeface="Times New Roman" pitchFamily="18" charset="0"/>
                <a:cs typeface="Times New Roman" pitchFamily="18" charset="0"/>
              </a:rPr>
              <a:t>p.initialise</a:t>
            </a:r>
            <a:r>
              <a:rPr lang="fr-FR" b="1" dirty="0">
                <a:latin typeface="Times New Roman" pitchFamily="18" charset="0"/>
                <a:cs typeface="Times New Roman" pitchFamily="18" charset="0"/>
              </a:rPr>
              <a:t>(10, 20, 5) ; </a:t>
            </a:r>
            <a:r>
              <a:rPr lang="fr-FR" b="1" dirty="0" err="1">
                <a:latin typeface="Times New Roman" pitchFamily="18" charset="0"/>
                <a:cs typeface="Times New Roman" pitchFamily="18" charset="0"/>
              </a:rPr>
              <a:t>p.affiche</a:t>
            </a:r>
            <a:r>
              <a:rPr lang="fr-FR" b="1" dirty="0">
                <a:latin typeface="Times New Roman" pitchFamily="18" charset="0"/>
                <a:cs typeface="Times New Roman" pitchFamily="18" charset="0"/>
              </a:rPr>
              <a:t>() ;</a:t>
            </a:r>
          </a:p>
          <a:p>
            <a:pPr hangingPunct="0"/>
            <a:r>
              <a:rPr lang="fr-FR" b="1" dirty="0">
                <a:latin typeface="Times New Roman" pitchFamily="18" charset="0"/>
                <a:cs typeface="Times New Roman" pitchFamily="18" charset="0"/>
              </a:rPr>
              <a:t>  p.</a:t>
            </a:r>
            <a:r>
              <a:rPr lang="fr-FR" b="1" dirty="0" err="1">
                <a:latin typeface="Times New Roman" pitchFamily="18" charset="0"/>
                <a:cs typeface="Times New Roman" pitchFamily="18" charset="0"/>
              </a:rPr>
              <a:t>point::affiche</a:t>
            </a:r>
            <a:r>
              <a:rPr lang="fr-FR" b="1" dirty="0">
                <a:latin typeface="Times New Roman" pitchFamily="18" charset="0"/>
                <a:cs typeface="Times New Roman" pitchFamily="18" charset="0"/>
              </a:rPr>
              <a:t>() ;</a:t>
            </a:r>
          </a:p>
          <a:p>
            <a:pPr hangingPunct="0"/>
            <a:r>
              <a:rPr lang="fr-FR" b="1" dirty="0">
                <a:latin typeface="Times New Roman" pitchFamily="18" charset="0"/>
                <a:cs typeface="Times New Roman" pitchFamily="18" charset="0"/>
              </a:rPr>
              <a:t>  </a:t>
            </a:r>
            <a:r>
              <a:rPr lang="fr-FR" b="1" dirty="0" err="1">
                <a:latin typeface="Times New Roman" pitchFamily="18" charset="0"/>
                <a:cs typeface="Times New Roman" pitchFamily="18" charset="0"/>
              </a:rPr>
              <a:t>p.deplace</a:t>
            </a:r>
            <a:r>
              <a:rPr lang="fr-FR" b="1" dirty="0">
                <a:latin typeface="Times New Roman" pitchFamily="18" charset="0"/>
                <a:cs typeface="Times New Roman" pitchFamily="18" charset="0"/>
              </a:rPr>
              <a:t>(2, 4) ; </a:t>
            </a:r>
            <a:r>
              <a:rPr lang="fr-FR" b="1" dirty="0" err="1">
                <a:latin typeface="Times New Roman" pitchFamily="18" charset="0"/>
                <a:cs typeface="Times New Roman" pitchFamily="18" charset="0"/>
              </a:rPr>
              <a:t>p.affiche</a:t>
            </a:r>
            <a:r>
              <a:rPr lang="fr-FR" b="1" dirty="0">
                <a:latin typeface="Times New Roman" pitchFamily="18" charset="0"/>
                <a:cs typeface="Times New Roman" pitchFamily="18" charset="0"/>
              </a:rPr>
              <a:t>() ;</a:t>
            </a:r>
          </a:p>
          <a:p>
            <a:pPr hangingPunct="0"/>
            <a:r>
              <a:rPr lang="fr-FR" b="1" dirty="0">
                <a:latin typeface="Times New Roman" pitchFamily="18" charset="0"/>
                <a:cs typeface="Times New Roman" pitchFamily="18" charset="0"/>
              </a:rPr>
              <a:t>  </a:t>
            </a:r>
            <a:r>
              <a:rPr lang="fr-FR" b="1" dirty="0" err="1">
                <a:latin typeface="Times New Roman" pitchFamily="18" charset="0"/>
                <a:cs typeface="Times New Roman" pitchFamily="18" charset="0"/>
              </a:rPr>
              <a:t>p.colore</a:t>
            </a:r>
            <a:r>
              <a:rPr lang="fr-FR" b="1" dirty="0">
                <a:latin typeface="Times New Roman" pitchFamily="18" charset="0"/>
                <a:cs typeface="Times New Roman" pitchFamily="18" charset="0"/>
              </a:rPr>
              <a:t>(2) ; </a:t>
            </a:r>
            <a:r>
              <a:rPr lang="fr-FR" b="1" dirty="0" err="1">
                <a:latin typeface="Times New Roman" pitchFamily="18" charset="0"/>
                <a:cs typeface="Times New Roman" pitchFamily="18" charset="0"/>
              </a:rPr>
              <a:t>p.affiche</a:t>
            </a:r>
            <a:r>
              <a:rPr lang="fr-FR" b="1" dirty="0">
                <a:latin typeface="Times New Roman" pitchFamily="18" charset="0"/>
                <a:cs typeface="Times New Roman" pitchFamily="18" charset="0"/>
              </a:rPr>
              <a:t>() ;</a:t>
            </a:r>
          </a:p>
          <a:p>
            <a:pPr hangingPunct="0"/>
            <a:r>
              <a:rPr lang="fr-FR" b="1" dirty="0">
                <a:latin typeface="Times New Roman" pitchFamily="18" charset="0"/>
                <a:cs typeface="Times New Roman" pitchFamily="18" charset="0"/>
              </a:rPr>
              <a:t>}</a:t>
            </a: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6E8258A7-CA86-481B-9088-7761BD1AC277}" type="slidenum">
              <a:rPr lang="fr-FR" smtClean="0"/>
              <a:pPr/>
              <a:t>95</a:t>
            </a:fld>
            <a:endParaRPr lang="fr-FR"/>
          </a:p>
        </p:txBody>
      </p:sp>
      <p:sp>
        <p:nvSpPr>
          <p:cNvPr id="95233" name="Rectangle 1"/>
          <p:cNvSpPr>
            <a:spLocks noChangeArrowheads="1"/>
          </p:cNvSpPr>
          <p:nvPr/>
        </p:nvSpPr>
        <p:spPr bwMode="auto">
          <a:xfrm>
            <a:off x="0" y="180402"/>
            <a:ext cx="9144000" cy="646330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b="0" i="0" u="sng"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Remarque</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 bien que cela soit d’un emploi moins courant, tout ce qui a été dit à propos de la surcharge de la fonction membre s’applique tout aussi bien aux membres données</a:t>
            </a:r>
            <a:r>
              <a:rPr lang="fr-FR" dirty="0">
                <a:latin typeface="Times New Roman" pitchFamily="18" charset="0"/>
                <a:ea typeface="Times New Roman" pitchFamily="18" charset="0"/>
                <a:cs typeface="Times New Roman" pitchFamily="18" charset="0"/>
              </a:rPr>
              <a:t>.</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class A </a:t>
            </a:r>
          </a:p>
          <a:p>
            <a:pPr marL="0" marR="0" lvl="0" indent="0" algn="l" defTabSz="914400" rtl="0" eaLnBrk="0" fontAlgn="base" latinLnBrk="0" hangingPunct="0">
              <a:lnSpc>
                <a:spcPct val="100000"/>
              </a:lnSpc>
              <a:spcBef>
                <a:spcPct val="0"/>
              </a:spcBef>
              <a:spcAft>
                <a:spcPct val="0"/>
              </a:spcAft>
              <a:buClrTx/>
              <a:buSzTx/>
              <a:buFontTx/>
              <a:buNone/>
              <a:tabLst/>
            </a:pPr>
            <a:r>
              <a:rPr kumimoji="0" lang="en-GB"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endParaRPr kumimoji="0" lang="fr-FR" b="1"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en-GB"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int</a:t>
            </a:r>
            <a:r>
              <a:rPr kumimoji="0" lang="en-GB"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 char b ; …</a:t>
            </a:r>
            <a:endParaRPr kumimoji="0" lang="fr-FR" b="1"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endParaRPr kumimoji="0" lang="fr-FR" b="1"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class B : public A</a:t>
            </a:r>
            <a:endParaRPr kumimoji="0" lang="fr-FR" b="1"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lang="fr-FR" b="1" dirty="0">
                <a:latin typeface="Times New Roman" pitchFamily="18" charset="0"/>
                <a:ea typeface="Times New Roman" pitchFamily="18" charset="0"/>
                <a:cs typeface="Times New Roman" pitchFamily="18" charset="0"/>
              </a:rPr>
              <a:t>double</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 ; …</a:t>
            </a:r>
            <a:endParaRPr kumimoji="0" lang="fr-FR" b="1"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endParaRPr kumimoji="0" lang="fr-FR" b="1" i="0" u="none" strike="noStrike" cap="none" normalizeH="0" baseline="0" dirty="0">
              <a:ln>
                <a:noFill/>
              </a:ln>
              <a:solidFill>
                <a:schemeClr val="tx1"/>
              </a:solidFill>
              <a:effectLst/>
              <a:latin typeface="Times New Roman" pitchFamily="18" charset="0"/>
              <a:cs typeface="Times New Roman" pitchFamily="18" charset="0"/>
            </a:endParaRPr>
          </a:p>
          <a:p>
            <a:pPr lvl="0" eaLnBrk="0" fontAlgn="base" hangingPunct="0">
              <a:spcBef>
                <a:spcPct val="0"/>
              </a:spcBef>
              <a:spcAft>
                <a:spcPct val="0"/>
              </a:spcAft>
            </a:pPr>
            <a:r>
              <a:rPr lang="fr-FR" b="1" dirty="0">
                <a:latin typeface="Times New Roman" pitchFamily="18" charset="0"/>
                <a:ea typeface="Times New Roman" pitchFamily="18" charset="0"/>
                <a:cs typeface="Times New Roman" pitchFamily="18" charset="0"/>
              </a:rPr>
              <a:t>B x ;</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x.a</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fera référence au membre </a:t>
            </a:r>
            <a:r>
              <a:rPr lang="fr-FR" b="1" dirty="0">
                <a:latin typeface="Times New Roman" pitchFamily="18" charset="0"/>
                <a:ea typeface="Times New Roman" pitchFamily="18" charset="0"/>
                <a:cs typeface="Times New Roman" pitchFamily="18" charset="0"/>
              </a:rPr>
              <a:t>a</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de type </a:t>
            </a:r>
            <a:r>
              <a:rPr lang="fr-FR" b="1" dirty="0">
                <a:latin typeface="Times New Roman" pitchFamily="18" charset="0"/>
                <a:ea typeface="Times New Roman" pitchFamily="18" charset="0"/>
                <a:cs typeface="Times New Roman" pitchFamily="18" charset="0"/>
              </a:rPr>
              <a:t>double</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de B</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p>
          <a:p>
            <a:pPr lvl="0" eaLnBrk="0" fontAlgn="base" hangingPunct="0">
              <a:spcBef>
                <a:spcPct val="0"/>
              </a:spcBef>
              <a:spcAft>
                <a:spcPct val="0"/>
              </a:spcAft>
            </a:pPr>
            <a:r>
              <a:rPr lang="fr-FR" dirty="0">
                <a:latin typeface="Times New Roman" pitchFamily="18" charset="0"/>
                <a:ea typeface="Times New Roman" pitchFamily="18" charset="0"/>
                <a:cs typeface="Times New Roman" pitchFamily="18" charset="0"/>
              </a:rPr>
              <a:t>         </a:t>
            </a:r>
            <a:r>
              <a:rPr lang="fr-FR" b="1" dirty="0">
                <a:latin typeface="Times New Roman" pitchFamily="18" charset="0"/>
                <a:ea typeface="Times New Roman" pitchFamily="18" charset="0"/>
                <a:cs typeface="Times New Roman" pitchFamily="18" charset="0"/>
              </a:rPr>
              <a:t>x.</a:t>
            </a:r>
            <a:r>
              <a:rPr lang="fr-FR" b="1" dirty="0" err="1">
                <a:latin typeface="Times New Roman" pitchFamily="18" charset="0"/>
                <a:ea typeface="Times New Roman" pitchFamily="18" charset="0"/>
                <a:cs typeface="Times New Roman" pitchFamily="18" charset="0"/>
              </a:rPr>
              <a:t>A::a</a:t>
            </a:r>
            <a:r>
              <a:rPr lang="fr-FR" b="1" dirty="0">
                <a:latin typeface="Times New Roman" pitchFamily="18" charset="0"/>
                <a:ea typeface="Times New Roman" pitchFamily="18" charset="0"/>
                <a:cs typeface="Times New Roman" pitchFamily="18" charset="0"/>
              </a:rPr>
              <a:t> </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accédera au membre </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de type </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int</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(hérité de A).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Le membre </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défini dans </a:t>
            </a:r>
            <a:r>
              <a:rPr lang="fr-FR" b="1" dirty="0">
                <a:latin typeface="Times New Roman" pitchFamily="18" charset="0"/>
                <a:ea typeface="Times New Roman" pitchFamily="18" charset="0"/>
                <a:cs typeface="Times New Roman" pitchFamily="18" charset="0"/>
              </a:rPr>
              <a:t>B</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s’ajoute au membre </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 </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hérité de </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mais il ne le remplace pas.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endParaRPr>
          </a:p>
          <a:p>
            <a:pPr hangingPunct="0"/>
            <a:r>
              <a:rPr lang="fr-FR" dirty="0">
                <a:latin typeface="Times New Roman" pitchFamily="18" charset="0"/>
                <a:cs typeface="Times New Roman" pitchFamily="18" charset="0"/>
              </a:rPr>
              <a:t>10.4. </a:t>
            </a:r>
            <a:r>
              <a:rPr lang="fr-FR" b="1" u="sng" dirty="0">
                <a:latin typeface="Times New Roman" pitchFamily="18" charset="0"/>
                <a:cs typeface="Times New Roman" pitchFamily="18" charset="0"/>
              </a:rPr>
              <a:t>APPEL DES CONSTRUCTEURS ET DES DESTRUCTEURS</a:t>
            </a:r>
            <a:endParaRPr lang="fr-FR" dirty="0">
              <a:latin typeface="Times New Roman" pitchFamily="18" charset="0"/>
              <a:cs typeface="Times New Roman" pitchFamily="18" charset="0"/>
            </a:endParaRPr>
          </a:p>
          <a:p>
            <a:pPr hangingPunct="0"/>
            <a:endParaRPr lang="fr-FR" b="1" dirty="0">
              <a:latin typeface="Times New Roman" pitchFamily="18" charset="0"/>
              <a:cs typeface="Times New Roman" pitchFamily="18" charset="0"/>
            </a:endParaRPr>
          </a:p>
          <a:p>
            <a:pPr hangingPunct="0"/>
            <a:r>
              <a:rPr lang="fr-FR" b="1" dirty="0">
                <a:latin typeface="Times New Roman" pitchFamily="18" charset="0"/>
                <a:cs typeface="Times New Roman" pitchFamily="18" charset="0"/>
              </a:rPr>
              <a:t>Règles</a:t>
            </a:r>
            <a:r>
              <a:rPr lang="fr-FR" dirty="0">
                <a:latin typeface="Times New Roman" pitchFamily="18" charset="0"/>
                <a:cs typeface="Times New Roman" pitchFamily="18" charset="0"/>
              </a:rPr>
              <a:t> de l’</a:t>
            </a:r>
            <a:r>
              <a:rPr lang="fr-FR" b="1" dirty="0">
                <a:latin typeface="Times New Roman" pitchFamily="18" charset="0"/>
                <a:cs typeface="Times New Roman" pitchFamily="18" charset="0"/>
              </a:rPr>
              <a:t>appel</a:t>
            </a:r>
            <a:r>
              <a:rPr lang="fr-FR" dirty="0">
                <a:latin typeface="Times New Roman" pitchFamily="18" charset="0"/>
                <a:cs typeface="Times New Roman" pitchFamily="18" charset="0"/>
              </a:rPr>
              <a:t> d’un constructeur ou d’un destructeur d’une classe :</a:t>
            </a:r>
          </a:p>
          <a:p>
            <a:pPr algn="just" hangingPunct="0"/>
            <a:r>
              <a:rPr lang="fr-FR" dirty="0">
                <a:latin typeface="Times New Roman" pitchFamily="18" charset="0"/>
                <a:cs typeface="Times New Roman" pitchFamily="18" charset="0"/>
              </a:rPr>
              <a:t>- s‘il existe au moins un </a:t>
            </a:r>
            <a:r>
              <a:rPr lang="fr-FR" b="1" dirty="0">
                <a:latin typeface="Times New Roman" pitchFamily="18" charset="0"/>
                <a:cs typeface="Times New Roman" pitchFamily="18" charset="0"/>
              </a:rPr>
              <a:t>constructeur</a:t>
            </a:r>
            <a:r>
              <a:rPr lang="fr-FR" dirty="0">
                <a:latin typeface="Times New Roman" pitchFamily="18" charset="0"/>
                <a:cs typeface="Times New Roman" pitchFamily="18" charset="0"/>
              </a:rPr>
              <a:t>, toute </a:t>
            </a:r>
            <a:r>
              <a:rPr lang="fr-FR" b="1" dirty="0">
                <a:latin typeface="Times New Roman" pitchFamily="18" charset="0"/>
                <a:cs typeface="Times New Roman" pitchFamily="18" charset="0"/>
              </a:rPr>
              <a:t>création</a:t>
            </a:r>
            <a:r>
              <a:rPr lang="fr-FR" dirty="0">
                <a:latin typeface="Times New Roman" pitchFamily="18" charset="0"/>
                <a:cs typeface="Times New Roman" pitchFamily="18" charset="0"/>
              </a:rPr>
              <a:t> d’un objet entraînera l’appel d’un </a:t>
            </a:r>
            <a:r>
              <a:rPr lang="fr-FR" b="1" dirty="0">
                <a:latin typeface="Times New Roman" pitchFamily="18" charset="0"/>
                <a:cs typeface="Times New Roman" pitchFamily="18" charset="0"/>
              </a:rPr>
              <a:t>constructeur</a:t>
            </a:r>
            <a:r>
              <a:rPr lang="fr-FR" dirty="0">
                <a:latin typeface="Times New Roman" pitchFamily="18" charset="0"/>
                <a:cs typeface="Times New Roman" pitchFamily="18" charset="0"/>
              </a:rPr>
              <a:t>. Le choix du constructeur est fourni en fonction des informations fournies ; si aucun constructeur ne convient, il y a erreur de compilation : impossible de créer un objet.</a:t>
            </a:r>
          </a:p>
          <a:p>
            <a:pPr algn="just" hangingPunct="0">
              <a:buFontTx/>
              <a:buChar char="-"/>
            </a:pPr>
            <a:r>
              <a:rPr lang="fr-FR" dirty="0">
                <a:latin typeface="Times New Roman" pitchFamily="18" charset="0"/>
                <a:cs typeface="Times New Roman" pitchFamily="18" charset="0"/>
              </a:rPr>
              <a:t>s’il n’existe aucun constructeur, il n’est pas possible de préciser des informations lors de la création d’un objet.</a:t>
            </a:r>
          </a:p>
          <a:p>
            <a:pPr algn="just" hangingPunct="0">
              <a:buFontTx/>
              <a:buChar char="-"/>
            </a:pPr>
            <a:endParaRPr lang="fr-FR" dirty="0">
              <a:latin typeface="Times New Roman" pitchFamily="18" charset="0"/>
              <a:cs typeface="Times New Roman" pitchFamily="18" charset="0"/>
            </a:endParaRPr>
          </a:p>
          <a:p>
            <a:pPr hangingPunct="0"/>
            <a:r>
              <a:rPr lang="fr-FR" dirty="0">
                <a:latin typeface="Times New Roman" pitchFamily="18" charset="0"/>
                <a:cs typeface="Times New Roman" pitchFamily="18" charset="0"/>
              </a:rPr>
              <a:t>- s’il existe un destructeur, il sera appelé avant la destruction de l’objet.</a:t>
            </a: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6E8258A7-CA86-481B-9088-7761BD1AC277}" type="slidenum">
              <a:rPr lang="fr-FR" smtClean="0"/>
              <a:pPr/>
              <a:t>96</a:t>
            </a:fld>
            <a:endParaRPr lang="fr-FR"/>
          </a:p>
        </p:txBody>
      </p:sp>
      <p:sp>
        <p:nvSpPr>
          <p:cNvPr id="94209" name="Rectangle 1"/>
          <p:cNvSpPr>
            <a:spLocks noChangeArrowheads="1"/>
          </p:cNvSpPr>
          <p:nvPr/>
        </p:nvSpPr>
        <p:spPr bwMode="auto">
          <a:xfrm>
            <a:off x="0" y="0"/>
            <a:ext cx="9144000" cy="618630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10.4.1.</a:t>
            </a:r>
            <a:r>
              <a:rPr kumimoji="0" lang="fr-FR" b="1" i="0" u="none" strike="noStrike" cap="none" normalizeH="0" dirty="0">
                <a:ln>
                  <a:noFill/>
                </a:ln>
                <a:solidFill>
                  <a:schemeClr val="tx1"/>
                </a:solidFill>
                <a:effectLst/>
                <a:latin typeface="Times New Roman" pitchFamily="18" charset="0"/>
                <a:ea typeface="Times New Roman" pitchFamily="18" charset="0"/>
                <a:cs typeface="Times New Roman" pitchFamily="18" charset="0"/>
              </a:rPr>
              <a:t> H</a:t>
            </a:r>
            <a:r>
              <a:rPr kumimoji="0" lang="fr-FR" b="1" i="0" u="sng"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iérarchisation des appels</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B</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est une classe dérivée de </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a:t>
            </a:r>
            <a:r>
              <a:rPr kumimoji="0" lang="fr-FR" b="1" i="0" u="none" strike="noStrike" cap="none" normalizeH="0" dirty="0">
                <a:ln>
                  <a:noFill/>
                </a:ln>
                <a:solidFill>
                  <a:schemeClr val="tx1"/>
                </a:solidFill>
                <a:effectLst/>
                <a:latin typeface="Times New Roman" pitchFamily="18" charset="0"/>
                <a:ea typeface="Times New Roman" pitchFamily="18" charset="0"/>
                <a:cs typeface="Times New Roman" pitchFamily="18" charset="0"/>
              </a:rPr>
              <a:t> </a:t>
            </a:r>
            <a:r>
              <a:rPr kumimoji="0" lang="fr-FR" i="0" u="none" strike="noStrike" cap="none" normalizeH="0" dirty="0">
                <a:ln>
                  <a:noFill/>
                </a:ln>
                <a:solidFill>
                  <a:schemeClr val="tx1"/>
                </a:solidFill>
                <a:effectLst/>
                <a:latin typeface="Times New Roman" pitchFamily="18" charset="0"/>
                <a:ea typeface="Times New Roman" pitchFamily="18" charset="0"/>
                <a:cs typeface="Times New Roman" pitchFamily="18" charset="0"/>
              </a:rPr>
              <a:t>et</a:t>
            </a:r>
            <a:r>
              <a:rPr lang="fr-FR" dirty="0">
                <a:latin typeface="Times New Roman" pitchFamily="18" charset="0"/>
                <a:ea typeface="Times New Roman" pitchFamily="18" charset="0"/>
                <a:cs typeface="Times New Roman" pitchFamily="18" charset="0"/>
              </a:rPr>
              <a:t> </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chaque classe possède un constr</a:t>
            </a:r>
            <a:r>
              <a:rPr lang="fr-FR" dirty="0">
                <a:latin typeface="Times New Roman" pitchFamily="18" charset="0"/>
                <a:ea typeface="Times New Roman" pitchFamily="18" charset="0"/>
                <a:cs typeface="Times New Roman" pitchFamily="18" charset="0"/>
              </a:rPr>
              <a:t>ucteur</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et un destructeur.</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GB" b="1" dirty="0">
                <a:latin typeface="Times New Roman" pitchFamily="18" charset="0"/>
                <a:ea typeface="Times New Roman" pitchFamily="18" charset="0"/>
                <a:cs typeface="Times New Roman" pitchFamily="18" charset="0"/>
              </a:rPr>
              <a:t>c</a:t>
            </a:r>
            <a:r>
              <a:rPr kumimoji="0" lang="en-GB"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lass A	</a:t>
            </a:r>
            <a:r>
              <a:rPr lang="en-GB" b="1" dirty="0">
                <a:latin typeface="Times New Roman" pitchFamily="18" charset="0"/>
                <a:ea typeface="Times New Roman" pitchFamily="18" charset="0"/>
                <a:cs typeface="Times New Roman" pitchFamily="18" charset="0"/>
              </a:rPr>
              <a:t>		c</a:t>
            </a:r>
            <a:r>
              <a:rPr kumimoji="0" lang="en-US"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lass B : public A</a:t>
            </a:r>
            <a:endParaRPr kumimoji="0" lang="fr-FR" b="1"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                        		{ ...</a:t>
            </a:r>
            <a:endParaRPr kumimoji="0" lang="fr-FR" b="1"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b="1" dirty="0">
                <a:latin typeface="Times New Roman" pitchFamily="18" charset="0"/>
                <a:ea typeface="Times New Roman" pitchFamily="18" charset="0"/>
                <a:cs typeface="Times New Roman" pitchFamily="18" charset="0"/>
              </a:rPr>
              <a:t>  p</a:t>
            </a:r>
            <a:r>
              <a:rPr kumimoji="0" lang="en-US"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ublic : A(...)  ;       	   public : B(...) ;</a:t>
            </a:r>
            <a:endParaRPr kumimoji="0" lang="fr-FR" b="1"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 ; …                   		 ~B() ; …</a:t>
            </a:r>
            <a:endParaRPr kumimoji="0" lang="fr-FR" b="1"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endParaRPr kumimoji="0" lang="fr-FR" b="1"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Pour créer </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objet</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de </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B</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créer d’abord </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objet</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de </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 </a:t>
            </a:r>
            <a:r>
              <a:rPr lang="fr-FR" dirty="0">
                <a:latin typeface="Times New Roman" pitchFamily="18" charset="0"/>
                <a:ea typeface="Times New Roman" pitchFamily="18" charset="0"/>
                <a:cs typeface="Times New Roman" pitchFamily="18" charset="0"/>
              </a:rPr>
              <a:t>: </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faire appel au constructeur de </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puis c</a:t>
            </a:r>
            <a:r>
              <a:rPr lang="fr-FR" dirty="0">
                <a:latin typeface="Times New Roman" pitchFamily="18" charset="0"/>
                <a:ea typeface="Times New Roman" pitchFamily="18" charset="0"/>
                <a:cs typeface="Times New Roman" pitchFamily="18" charset="0"/>
              </a:rPr>
              <a:t>elui </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de </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B</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Lors de destruction d’un objet de </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B</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il y aura appel du destructeur </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B</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puis appel de celui de </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10.4.2. </a:t>
            </a:r>
            <a:r>
              <a:rPr kumimoji="0" lang="fr-FR" b="1" i="0" u="sng"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Transmission d’informations entre constructeurs</a:t>
            </a:r>
            <a:endPar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Les informations fournies lors de la création d’un objet de </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B</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sont destinées à son</a:t>
            </a:r>
            <a:r>
              <a:rPr kumimoji="0" lang="fr-FR" b="0" i="0" u="none" strike="noStrike" cap="none" normalizeH="0" dirty="0">
                <a:ln>
                  <a:noFill/>
                </a:ln>
                <a:solidFill>
                  <a:schemeClr val="tx1"/>
                </a:solidFill>
                <a:effectLst/>
                <a:latin typeface="Times New Roman" pitchFamily="18" charset="0"/>
                <a:ea typeface="Times New Roman" pitchFamily="18" charset="0"/>
                <a:cs typeface="Times New Roman" pitchFamily="18" charset="0"/>
              </a:rPr>
              <a:t> </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constructeur. C++ a prévu la possibilité de spécifier, dans la définition d’un constructeur d’une </a:t>
            </a:r>
            <a:r>
              <a:rPr lang="fr-FR" dirty="0">
                <a:latin typeface="Times New Roman" pitchFamily="18" charset="0"/>
                <a:cs typeface="Times New Roman" pitchFamily="18" charset="0"/>
              </a:rPr>
              <a:t>classe dérivée, les informations que l’on souhaite transmettre à un constructeur de la classe de base.</a:t>
            </a:r>
          </a:p>
          <a:p>
            <a:pPr hangingPunct="0"/>
            <a:r>
              <a:rPr lang="en-US" b="1" dirty="0">
                <a:latin typeface="Times New Roman" pitchFamily="18" charset="0"/>
                <a:cs typeface="Times New Roman" pitchFamily="18" charset="0"/>
              </a:rPr>
              <a:t>class point</a:t>
            </a:r>
            <a:endParaRPr lang="fr-FR" b="1" dirty="0">
              <a:latin typeface="Times New Roman" pitchFamily="18" charset="0"/>
              <a:cs typeface="Times New Roman" pitchFamily="18" charset="0"/>
            </a:endParaRPr>
          </a:p>
          <a:p>
            <a:pPr hangingPunct="0"/>
            <a:r>
              <a:rPr lang="en-US" b="1" dirty="0">
                <a:latin typeface="Times New Roman" pitchFamily="18" charset="0"/>
                <a:cs typeface="Times New Roman" pitchFamily="18" charset="0"/>
              </a:rPr>
              <a:t>{  ...</a:t>
            </a:r>
            <a:endParaRPr lang="fr-FR" b="1" dirty="0">
              <a:latin typeface="Times New Roman" pitchFamily="18" charset="0"/>
              <a:cs typeface="Times New Roman" pitchFamily="18" charset="0"/>
            </a:endParaRPr>
          </a:p>
          <a:p>
            <a:pPr hangingPunct="0"/>
            <a:r>
              <a:rPr lang="en-US" b="1" dirty="0">
                <a:latin typeface="Times New Roman" pitchFamily="18" charset="0"/>
                <a:cs typeface="Times New Roman" pitchFamily="18" charset="0"/>
              </a:rPr>
              <a:t>    public : point(</a:t>
            </a:r>
            <a:r>
              <a:rPr lang="en-US" b="1" dirty="0" err="1">
                <a:latin typeface="Times New Roman" pitchFamily="18" charset="0"/>
                <a:cs typeface="Times New Roman" pitchFamily="18" charset="0"/>
              </a:rPr>
              <a:t>int</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int</a:t>
            </a:r>
            <a:r>
              <a:rPr lang="en-US" b="1" dirty="0">
                <a:latin typeface="Times New Roman" pitchFamily="18" charset="0"/>
                <a:cs typeface="Times New Roman" pitchFamily="18" charset="0"/>
              </a:rPr>
              <a:t>) ; ...</a:t>
            </a:r>
            <a:endParaRPr lang="fr-FR" b="1" dirty="0">
              <a:latin typeface="Times New Roman" pitchFamily="18" charset="0"/>
              <a:cs typeface="Times New Roman" pitchFamily="18" charset="0"/>
            </a:endParaRPr>
          </a:p>
          <a:p>
            <a:pPr hangingPunct="0"/>
            <a:r>
              <a:rPr lang="en-US" b="1" dirty="0">
                <a:latin typeface="Times New Roman" pitchFamily="18" charset="0"/>
                <a:cs typeface="Times New Roman" pitchFamily="18" charset="0"/>
              </a:rPr>
              <a:t>} ;</a:t>
            </a:r>
            <a:endParaRPr lang="fr-FR" b="1" dirty="0">
              <a:latin typeface="Times New Roman" pitchFamily="18" charset="0"/>
              <a:cs typeface="Times New Roman" pitchFamily="18" charset="0"/>
            </a:endParaRPr>
          </a:p>
          <a:p>
            <a:pPr hangingPunct="0"/>
            <a:r>
              <a:rPr lang="en-US" b="1" dirty="0">
                <a:latin typeface="Times New Roman" pitchFamily="18" charset="0"/>
                <a:cs typeface="Times New Roman" pitchFamily="18" charset="0"/>
              </a:rPr>
              <a:t>class </a:t>
            </a:r>
            <a:r>
              <a:rPr lang="en-US" b="1" dirty="0" err="1">
                <a:latin typeface="Times New Roman" pitchFamily="18" charset="0"/>
                <a:cs typeface="Times New Roman" pitchFamily="18" charset="0"/>
              </a:rPr>
              <a:t>pointcol</a:t>
            </a:r>
            <a:r>
              <a:rPr lang="en-US" b="1" dirty="0">
                <a:latin typeface="Times New Roman" pitchFamily="18" charset="0"/>
                <a:cs typeface="Times New Roman" pitchFamily="18" charset="0"/>
              </a:rPr>
              <a:t> : public point</a:t>
            </a:r>
            <a:endParaRPr lang="fr-FR" b="1" dirty="0">
              <a:latin typeface="Times New Roman" pitchFamily="18" charset="0"/>
              <a:cs typeface="Times New Roman" pitchFamily="18" charset="0"/>
            </a:endParaRPr>
          </a:p>
          <a:p>
            <a:pPr hangingPunct="0"/>
            <a:r>
              <a:rPr lang="fr-FR" b="1" dirty="0">
                <a:latin typeface="Times New Roman" pitchFamily="18" charset="0"/>
                <a:cs typeface="Times New Roman" pitchFamily="18" charset="0"/>
              </a:rPr>
              <a:t>{  ...</a:t>
            </a:r>
          </a:p>
          <a:p>
            <a:pPr hangingPunct="0"/>
            <a:r>
              <a:rPr lang="fr-FR" b="1" dirty="0">
                <a:latin typeface="Times New Roman" pitchFamily="18" charset="0"/>
                <a:cs typeface="Times New Roman" pitchFamily="18" charset="0"/>
              </a:rPr>
              <a:t>    public : </a:t>
            </a:r>
            <a:r>
              <a:rPr lang="fr-FR" b="1" dirty="0" err="1">
                <a:latin typeface="Times New Roman" pitchFamily="18" charset="0"/>
                <a:cs typeface="Times New Roman" pitchFamily="18" charset="0"/>
              </a:rPr>
              <a:t>pointcol</a:t>
            </a:r>
            <a:r>
              <a:rPr lang="fr-FR" b="1" dirty="0">
                <a:latin typeface="Times New Roman" pitchFamily="18" charset="0"/>
                <a:cs typeface="Times New Roman" pitchFamily="18" charset="0"/>
              </a:rPr>
              <a:t>(</a:t>
            </a:r>
            <a:r>
              <a:rPr lang="fr-FR" b="1" dirty="0" err="1">
                <a:latin typeface="Times New Roman" pitchFamily="18" charset="0"/>
                <a:cs typeface="Times New Roman" pitchFamily="18" charset="0"/>
              </a:rPr>
              <a:t>int</a:t>
            </a:r>
            <a:r>
              <a:rPr lang="fr-FR" b="1" dirty="0">
                <a:latin typeface="Times New Roman" pitchFamily="18" charset="0"/>
                <a:cs typeface="Times New Roman" pitchFamily="18" charset="0"/>
              </a:rPr>
              <a:t>, </a:t>
            </a:r>
            <a:r>
              <a:rPr lang="fr-FR" b="1" dirty="0" err="1">
                <a:latin typeface="Times New Roman" pitchFamily="18" charset="0"/>
                <a:cs typeface="Times New Roman" pitchFamily="18" charset="0"/>
              </a:rPr>
              <a:t>int</a:t>
            </a:r>
            <a:r>
              <a:rPr lang="fr-FR" b="1" dirty="0">
                <a:latin typeface="Times New Roman" pitchFamily="18" charset="0"/>
                <a:cs typeface="Times New Roman" pitchFamily="18" charset="0"/>
              </a:rPr>
              <a:t>, char) ; ...</a:t>
            </a:r>
          </a:p>
          <a:p>
            <a:pPr hangingPunct="0"/>
            <a:r>
              <a:rPr lang="fr-FR" b="1" dirty="0">
                <a:latin typeface="Times New Roman" pitchFamily="18" charset="0"/>
                <a:cs typeface="Times New Roman" pitchFamily="18" charset="0"/>
              </a:rPr>
              <a:t>} ;</a:t>
            </a: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6E8258A7-CA86-481B-9088-7761BD1AC277}" type="slidenum">
              <a:rPr lang="fr-FR" smtClean="0"/>
              <a:pPr/>
              <a:t>97</a:t>
            </a:fld>
            <a:endParaRPr lang="fr-FR"/>
          </a:p>
        </p:txBody>
      </p:sp>
      <p:sp>
        <p:nvSpPr>
          <p:cNvPr id="93185" name="Rectangle 1"/>
          <p:cNvSpPr>
            <a:spLocks noChangeArrowheads="1"/>
          </p:cNvSpPr>
          <p:nvPr/>
        </p:nvSpPr>
        <p:spPr bwMode="auto">
          <a:xfrm>
            <a:off x="0" y="-87844"/>
            <a:ext cx="9144000" cy="695575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Si l’on souhaite que </a:t>
            </a:r>
            <a:r>
              <a:rPr kumimoji="0" lang="fr-FR" b="1"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pointcol</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retransmette à </a:t>
            </a:r>
            <a:r>
              <a:rPr kumimoji="0" lang="fr-FR" b="1"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point</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les 2 1</a:t>
            </a:r>
            <a:r>
              <a:rPr kumimoji="0" lang="fr-FR" b="0" i="0" u="none" strike="noStrike" cap="none" normalizeH="0" baseline="30000" dirty="0">
                <a:ln>
                  <a:noFill/>
                </a:ln>
                <a:solidFill>
                  <a:schemeClr val="tx1"/>
                </a:solidFill>
                <a:effectLst/>
                <a:latin typeface="Times New Roman" pitchFamily="18" charset="0"/>
                <a:ea typeface="Times New Roman" pitchFamily="18" charset="0"/>
                <a:cs typeface="Times New Roman" pitchFamily="18" charset="0"/>
              </a:rPr>
              <a:t>ières</a:t>
            </a:r>
            <a:r>
              <a:rPr kumimoji="0" lang="fr-FR" b="0" i="0" u="none" strike="noStrike" cap="none" normalizeH="0" dirty="0">
                <a:ln>
                  <a:noFill/>
                </a:ln>
                <a:solidFill>
                  <a:schemeClr val="tx1"/>
                </a:solidFill>
                <a:effectLst/>
                <a:latin typeface="Times New Roman" pitchFamily="18" charset="0"/>
                <a:ea typeface="Times New Roman" pitchFamily="18" charset="0"/>
                <a:cs typeface="Times New Roman" pitchFamily="18" charset="0"/>
              </a:rPr>
              <a:t> </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informations reçues, on écrira : </a:t>
            </a:r>
            <a:r>
              <a:rPr kumimoji="0" lang="fr-FR" b="1" i="0"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pointcol</a:t>
            </a:r>
            <a:r>
              <a:rPr kumimoji="0" lang="fr-FR" b="1" i="0"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fr-FR" b="1" i="0"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int</a:t>
            </a:r>
            <a:r>
              <a:rPr kumimoji="0" lang="fr-FR" b="1" i="0"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abs, </a:t>
            </a:r>
            <a:r>
              <a:rPr kumimoji="0" lang="fr-FR" b="1" i="0"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int</a:t>
            </a:r>
            <a:r>
              <a:rPr kumimoji="0" lang="fr-FR" b="1" i="0"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ord, char cl) : point(abs, ord)</a:t>
            </a:r>
            <a:endParaRPr kumimoji="0" lang="fr-FR" b="0" i="0" strike="noStrike" cap="none" normalizeH="0" baseline="0" dirty="0">
              <a:ln>
                <a:noFill/>
              </a:ln>
              <a:solidFill>
                <a:schemeClr val="tx1"/>
              </a:solidFill>
              <a:effectLst/>
              <a:latin typeface="Times New Roman" pitchFamily="18" charset="0"/>
              <a:ea typeface="Times New Roman" pitchFamily="18" charset="0"/>
              <a:cs typeface="Times New Roman"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fr-FR" b="1" i="0"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pointcol</a:t>
            </a:r>
            <a:r>
              <a:rPr kumimoji="0" lang="fr-FR" b="1" i="0"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a(10,15, 3) ;</a:t>
            </a:r>
            <a:r>
              <a:rPr kumimoji="0" lang="fr-FR" b="0" i="0"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entraînera : - l’appel de </a:t>
            </a:r>
            <a:r>
              <a:rPr kumimoji="0" lang="fr-FR" b="1" i="0"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point</a:t>
            </a:r>
            <a:r>
              <a:rPr kumimoji="0" lang="fr-FR" b="0" i="0"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qui recevra les arguments 10  et 15, </a:t>
            </a:r>
            <a:endParaRPr kumimoji="0" lang="fr-FR" b="0" i="0"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tabLst/>
            </a:pP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 l’appel de </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pointcol</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qui recevra les arguments 10, 15 et 3.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pointcol</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int</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abs=0, </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int</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ord=0, char cl=1) : point(abs, ord)</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//Arguments par défaut de </a:t>
            </a:r>
            <a:r>
              <a:rPr kumimoji="0" lang="fr-FR" b="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pointcol</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t>
            </a: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pointcol</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p(5) ;</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entraînera : 	- </a:t>
            </a:r>
            <a:r>
              <a:rPr lang="fr-FR" dirty="0">
                <a:latin typeface="Times New Roman" pitchFamily="18" charset="0"/>
                <a:ea typeface="Times New Roman" pitchFamily="18" charset="0"/>
                <a:cs typeface="Times New Roman" pitchFamily="18" charset="0"/>
              </a:rPr>
              <a:t> </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appel de </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point</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avec les arguments 5 et 0,</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  appel de </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pointcol</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avec les arguments 5, 0 et 1.</a:t>
            </a:r>
          </a:p>
          <a:p>
            <a:pPr hangingPunct="0"/>
            <a:r>
              <a:rPr lang="en-GB" sz="1600" b="1" dirty="0">
                <a:latin typeface="Times New Roman" pitchFamily="18" charset="0"/>
                <a:cs typeface="Times New Roman" pitchFamily="18" charset="0"/>
              </a:rPr>
              <a:t>#include&lt;</a:t>
            </a:r>
            <a:r>
              <a:rPr lang="en-GB" sz="1600" b="1" dirty="0" err="1">
                <a:latin typeface="Times New Roman" pitchFamily="18" charset="0"/>
                <a:cs typeface="Times New Roman" pitchFamily="18" charset="0"/>
              </a:rPr>
              <a:t>iostream</a:t>
            </a:r>
            <a:r>
              <a:rPr lang="en-GB" sz="1600" b="1" dirty="0">
                <a:latin typeface="Times New Roman" pitchFamily="18" charset="0"/>
                <a:cs typeface="Times New Roman" pitchFamily="18" charset="0"/>
              </a:rPr>
              <a:t>&gt;</a:t>
            </a:r>
          </a:p>
          <a:p>
            <a:pPr hangingPunct="0"/>
            <a:r>
              <a:rPr lang="en-GB" sz="1600" b="1" dirty="0">
                <a:latin typeface="Times New Roman" pitchFamily="18" charset="0"/>
                <a:cs typeface="Times New Roman" pitchFamily="18" charset="0"/>
              </a:rPr>
              <a:t>using namespace std;</a:t>
            </a:r>
            <a:endParaRPr lang="fr-FR" sz="1600" b="1" dirty="0">
              <a:latin typeface="Times New Roman" pitchFamily="18" charset="0"/>
              <a:cs typeface="Times New Roman" pitchFamily="18" charset="0"/>
            </a:endParaRPr>
          </a:p>
          <a:p>
            <a:pPr hangingPunct="0"/>
            <a:r>
              <a:rPr lang="en-GB" sz="1600" b="1" dirty="0">
                <a:latin typeface="Times New Roman" pitchFamily="18" charset="0"/>
                <a:cs typeface="Times New Roman" pitchFamily="18" charset="0"/>
              </a:rPr>
              <a:t>class point {   </a:t>
            </a:r>
            <a:r>
              <a:rPr lang="fr-FR" sz="1600" b="1" dirty="0" err="1">
                <a:latin typeface="Times New Roman" pitchFamily="18" charset="0"/>
                <a:cs typeface="Times New Roman" pitchFamily="18" charset="0"/>
              </a:rPr>
              <a:t>int</a:t>
            </a:r>
            <a:r>
              <a:rPr lang="fr-FR" sz="1600" b="1" dirty="0">
                <a:latin typeface="Times New Roman" pitchFamily="18" charset="0"/>
                <a:cs typeface="Times New Roman" pitchFamily="18" charset="0"/>
              </a:rPr>
              <a:t> x, y;</a:t>
            </a:r>
          </a:p>
          <a:p>
            <a:pPr hangingPunct="0"/>
            <a:r>
              <a:rPr lang="fr-FR" sz="1600" b="1" dirty="0">
                <a:latin typeface="Times New Roman" pitchFamily="18" charset="0"/>
                <a:cs typeface="Times New Roman" pitchFamily="18" charset="0"/>
              </a:rPr>
              <a:t>    public : point(</a:t>
            </a:r>
            <a:r>
              <a:rPr lang="fr-FR" sz="1600" b="1" dirty="0" err="1">
                <a:latin typeface="Times New Roman" pitchFamily="18" charset="0"/>
                <a:cs typeface="Times New Roman" pitchFamily="18" charset="0"/>
              </a:rPr>
              <a:t>int</a:t>
            </a:r>
            <a:r>
              <a:rPr lang="fr-FR" sz="1600" b="1" dirty="0">
                <a:latin typeface="Times New Roman" pitchFamily="18" charset="0"/>
                <a:cs typeface="Times New Roman" pitchFamily="18" charset="0"/>
              </a:rPr>
              <a:t> abs=0, </a:t>
            </a:r>
            <a:r>
              <a:rPr lang="fr-FR" sz="1600" b="1" dirty="0" err="1">
                <a:latin typeface="Times New Roman" pitchFamily="18" charset="0"/>
                <a:cs typeface="Times New Roman" pitchFamily="18" charset="0"/>
              </a:rPr>
              <a:t>int</a:t>
            </a:r>
            <a:r>
              <a:rPr lang="fr-FR" sz="1600" b="1" dirty="0">
                <a:latin typeface="Times New Roman" pitchFamily="18" charset="0"/>
                <a:cs typeface="Times New Roman" pitchFamily="18" charset="0"/>
              </a:rPr>
              <a:t> ord=0){  x = abs; y = ord ;</a:t>
            </a:r>
          </a:p>
          <a:p>
            <a:pPr hangingPunct="0"/>
            <a:r>
              <a:rPr lang="fr-FR" sz="1600" b="1" dirty="0">
                <a:latin typeface="Times New Roman" pitchFamily="18" charset="0"/>
                <a:cs typeface="Times New Roman" pitchFamily="18" charset="0"/>
              </a:rPr>
              <a:t>                    cout&lt;&lt;</a:t>
            </a:r>
            <a:r>
              <a:rPr lang="fr-FR" sz="1600" b="1" dirty="0">
                <a:latin typeface="Times New Roman" pitchFamily="18" charset="0"/>
                <a:cs typeface="Times New Roman" pitchFamily="18" charset="0"/>
                <a:sym typeface="Symbol"/>
              </a:rPr>
              <a:t></a:t>
            </a:r>
            <a:r>
              <a:rPr lang="fr-FR" sz="1600" b="1" dirty="0">
                <a:latin typeface="Times New Roman" pitchFamily="18" charset="0"/>
                <a:cs typeface="Times New Roman" pitchFamily="18" charset="0"/>
              </a:rPr>
              <a:t>++constructeur point : </a:t>
            </a:r>
            <a:r>
              <a:rPr lang="fr-FR" sz="1600" b="1" dirty="0">
                <a:latin typeface="Times New Roman" pitchFamily="18" charset="0"/>
                <a:cs typeface="Times New Roman" pitchFamily="18" charset="0"/>
                <a:sym typeface="Symbol"/>
              </a:rPr>
              <a:t></a:t>
            </a:r>
            <a:r>
              <a:rPr lang="fr-FR" sz="1600" b="1" dirty="0">
                <a:latin typeface="Times New Roman" pitchFamily="18" charset="0"/>
                <a:cs typeface="Times New Roman" pitchFamily="18" charset="0"/>
              </a:rPr>
              <a:t>&lt;&lt;x&lt;&lt;</a:t>
            </a:r>
            <a:r>
              <a:rPr lang="fr-FR" sz="1600" b="1" dirty="0">
                <a:latin typeface="Times New Roman" pitchFamily="18" charset="0"/>
                <a:cs typeface="Times New Roman" pitchFamily="18" charset="0"/>
                <a:sym typeface="Symbol"/>
              </a:rPr>
              <a:t></a:t>
            </a:r>
            <a:r>
              <a:rPr lang="fr-FR" sz="1600" b="1" dirty="0">
                <a:latin typeface="Times New Roman" pitchFamily="18" charset="0"/>
                <a:cs typeface="Times New Roman" pitchFamily="18" charset="0"/>
              </a:rPr>
              <a:t> </a:t>
            </a:r>
            <a:r>
              <a:rPr lang="fr-FR" sz="1600" b="1" dirty="0">
                <a:latin typeface="Times New Roman" pitchFamily="18" charset="0"/>
                <a:cs typeface="Times New Roman" pitchFamily="18" charset="0"/>
                <a:sym typeface="Symbol"/>
              </a:rPr>
              <a:t></a:t>
            </a:r>
            <a:r>
              <a:rPr lang="fr-FR" sz="1600" b="1" dirty="0">
                <a:latin typeface="Times New Roman" pitchFamily="18" charset="0"/>
                <a:cs typeface="Times New Roman" pitchFamily="18" charset="0"/>
              </a:rPr>
              <a:t>&lt;&lt;y&lt;&lt;</a:t>
            </a:r>
            <a:r>
              <a:rPr lang="fr-FR" sz="1600" b="1" dirty="0">
                <a:latin typeface="Times New Roman" pitchFamily="18" charset="0"/>
                <a:cs typeface="Times New Roman" pitchFamily="18" charset="0"/>
                <a:sym typeface="Symbol"/>
              </a:rPr>
              <a:t></a:t>
            </a:r>
            <a:r>
              <a:rPr lang="fr-FR" sz="1600" b="1" dirty="0">
                <a:latin typeface="Times New Roman" pitchFamily="18" charset="0"/>
                <a:cs typeface="Times New Roman" pitchFamily="18" charset="0"/>
              </a:rPr>
              <a:t>\n</a:t>
            </a:r>
            <a:r>
              <a:rPr lang="fr-FR" sz="1600" b="1" dirty="0">
                <a:latin typeface="Times New Roman" pitchFamily="18" charset="0"/>
                <a:cs typeface="Times New Roman" pitchFamily="18" charset="0"/>
                <a:sym typeface="Symbol"/>
              </a:rPr>
              <a:t></a:t>
            </a:r>
            <a:r>
              <a:rPr lang="fr-FR" sz="1600" b="1" dirty="0">
                <a:latin typeface="Times New Roman" pitchFamily="18" charset="0"/>
                <a:cs typeface="Times New Roman" pitchFamily="18" charset="0"/>
              </a:rPr>
              <a:t>;</a:t>
            </a:r>
          </a:p>
          <a:p>
            <a:pPr hangingPunct="0"/>
            <a:r>
              <a:rPr lang="fr-FR" sz="1600" b="1" dirty="0">
                <a:latin typeface="Times New Roman" pitchFamily="18" charset="0"/>
                <a:cs typeface="Times New Roman" pitchFamily="18" charset="0"/>
              </a:rPr>
              <a:t>                  }</a:t>
            </a:r>
          </a:p>
          <a:p>
            <a:pPr hangingPunct="0"/>
            <a:r>
              <a:rPr lang="fr-FR" sz="1600" b="1" dirty="0">
                <a:latin typeface="Times New Roman" pitchFamily="18" charset="0"/>
                <a:cs typeface="Times New Roman" pitchFamily="18" charset="0"/>
              </a:rPr>
              <a:t>                ~point(){  cout&lt;&lt;</a:t>
            </a:r>
            <a:r>
              <a:rPr lang="fr-FR" sz="1600" b="1" dirty="0">
                <a:latin typeface="Times New Roman" pitchFamily="18" charset="0"/>
                <a:cs typeface="Times New Roman" pitchFamily="18" charset="0"/>
                <a:sym typeface="Symbol"/>
              </a:rPr>
              <a:t></a:t>
            </a:r>
            <a:r>
              <a:rPr lang="fr-FR" sz="1600" b="1" dirty="0">
                <a:latin typeface="Times New Roman" pitchFamily="18" charset="0"/>
                <a:cs typeface="Times New Roman" pitchFamily="18" charset="0"/>
              </a:rPr>
              <a:t>--destruction point&lt;&lt;x&lt;&lt;</a:t>
            </a:r>
            <a:r>
              <a:rPr lang="fr-FR" sz="1600" b="1" dirty="0">
                <a:latin typeface="Times New Roman" pitchFamily="18" charset="0"/>
                <a:cs typeface="Times New Roman" pitchFamily="18" charset="0"/>
                <a:sym typeface="Symbol"/>
              </a:rPr>
              <a:t></a:t>
            </a:r>
            <a:r>
              <a:rPr lang="fr-FR" sz="1600" b="1" dirty="0">
                <a:latin typeface="Times New Roman" pitchFamily="18" charset="0"/>
                <a:cs typeface="Times New Roman" pitchFamily="18" charset="0"/>
              </a:rPr>
              <a:t> </a:t>
            </a:r>
            <a:r>
              <a:rPr lang="fr-FR" sz="1600" b="1" dirty="0">
                <a:latin typeface="Times New Roman" pitchFamily="18" charset="0"/>
                <a:cs typeface="Times New Roman" pitchFamily="18" charset="0"/>
                <a:sym typeface="Symbol"/>
              </a:rPr>
              <a:t></a:t>
            </a:r>
            <a:r>
              <a:rPr lang="fr-FR" sz="1600" b="1" dirty="0">
                <a:latin typeface="Times New Roman" pitchFamily="18" charset="0"/>
                <a:cs typeface="Times New Roman" pitchFamily="18" charset="0"/>
              </a:rPr>
              <a:t>&lt;&lt;y&lt;&lt;</a:t>
            </a:r>
            <a:r>
              <a:rPr lang="fr-FR" sz="1600" b="1" dirty="0" err="1">
                <a:latin typeface="Times New Roman" pitchFamily="18" charset="0"/>
                <a:cs typeface="Times New Roman" pitchFamily="18" charset="0"/>
              </a:rPr>
              <a:t>endl</a:t>
            </a:r>
            <a:r>
              <a:rPr lang="fr-FR" sz="1600" b="1" dirty="0">
                <a:latin typeface="Times New Roman" pitchFamily="18" charset="0"/>
                <a:cs typeface="Times New Roman" pitchFamily="18" charset="0"/>
              </a:rPr>
              <a:t>;</a:t>
            </a:r>
          </a:p>
          <a:p>
            <a:pPr hangingPunct="0"/>
            <a:r>
              <a:rPr lang="fr-FR" sz="1600" b="1" dirty="0">
                <a:latin typeface="Times New Roman" pitchFamily="18" charset="0"/>
                <a:cs typeface="Times New Roman" pitchFamily="18" charset="0"/>
              </a:rPr>
              <a:t>                  }</a:t>
            </a:r>
          </a:p>
          <a:p>
            <a:pPr hangingPunct="0"/>
            <a:r>
              <a:rPr lang="en-GB" sz="1600" b="1" dirty="0">
                <a:latin typeface="Times New Roman" pitchFamily="18" charset="0"/>
                <a:cs typeface="Times New Roman" pitchFamily="18" charset="0"/>
              </a:rPr>
              <a:t>} ;</a:t>
            </a:r>
            <a:endParaRPr lang="fr-FR" sz="1600" b="1" dirty="0">
              <a:latin typeface="Times New Roman" pitchFamily="18" charset="0"/>
              <a:cs typeface="Times New Roman" pitchFamily="18" charset="0"/>
            </a:endParaRPr>
          </a:p>
          <a:p>
            <a:pPr hangingPunct="0"/>
            <a:r>
              <a:rPr lang="en-GB" sz="1600" b="1" dirty="0">
                <a:latin typeface="Times New Roman" pitchFamily="18" charset="0"/>
                <a:cs typeface="Times New Roman" pitchFamily="18" charset="0"/>
              </a:rPr>
              <a:t>class </a:t>
            </a:r>
            <a:r>
              <a:rPr lang="en-GB" sz="1600" b="1" dirty="0" err="1">
                <a:latin typeface="Times New Roman" pitchFamily="18" charset="0"/>
                <a:cs typeface="Times New Roman" pitchFamily="18" charset="0"/>
              </a:rPr>
              <a:t>pointcol</a:t>
            </a:r>
            <a:r>
              <a:rPr lang="en-GB" sz="1600" b="1" dirty="0">
                <a:latin typeface="Times New Roman" pitchFamily="18" charset="0"/>
                <a:cs typeface="Times New Roman" pitchFamily="18" charset="0"/>
              </a:rPr>
              <a:t> : public point {   short </a:t>
            </a:r>
            <a:r>
              <a:rPr lang="en-GB" sz="1600" b="1" dirty="0" err="1">
                <a:latin typeface="Times New Roman" pitchFamily="18" charset="0"/>
                <a:cs typeface="Times New Roman" pitchFamily="18" charset="0"/>
              </a:rPr>
              <a:t>couleur</a:t>
            </a:r>
            <a:r>
              <a:rPr lang="en-GB" sz="1600" b="1" dirty="0">
                <a:latin typeface="Times New Roman" pitchFamily="18" charset="0"/>
                <a:cs typeface="Times New Roman" pitchFamily="18" charset="0"/>
              </a:rPr>
              <a:t> ;</a:t>
            </a:r>
            <a:endParaRPr lang="fr-FR" sz="1600" b="1" dirty="0">
              <a:latin typeface="Times New Roman" pitchFamily="18" charset="0"/>
              <a:cs typeface="Times New Roman" pitchFamily="18" charset="0"/>
            </a:endParaRPr>
          </a:p>
          <a:p>
            <a:pPr hangingPunct="0"/>
            <a:r>
              <a:rPr lang="en-GB" sz="1600" b="1" dirty="0">
                <a:latin typeface="Times New Roman" pitchFamily="18" charset="0"/>
                <a:cs typeface="Times New Roman" pitchFamily="18" charset="0"/>
              </a:rPr>
              <a:t>     public : </a:t>
            </a:r>
            <a:r>
              <a:rPr lang="en-GB" sz="1600" b="1" dirty="0" err="1">
                <a:latin typeface="Times New Roman" pitchFamily="18" charset="0"/>
                <a:cs typeface="Times New Roman" pitchFamily="18" charset="0"/>
              </a:rPr>
              <a:t>pointcol</a:t>
            </a:r>
            <a:r>
              <a:rPr lang="en-GB" sz="1600" b="1" dirty="0">
                <a:latin typeface="Times New Roman" pitchFamily="18" charset="0"/>
                <a:cs typeface="Times New Roman" pitchFamily="18" charset="0"/>
              </a:rPr>
              <a:t>(</a:t>
            </a:r>
            <a:r>
              <a:rPr lang="en-GB" sz="1600" b="1" dirty="0" err="1">
                <a:latin typeface="Times New Roman" pitchFamily="18" charset="0"/>
                <a:cs typeface="Times New Roman" pitchFamily="18" charset="0"/>
              </a:rPr>
              <a:t>int</a:t>
            </a:r>
            <a:r>
              <a:rPr lang="en-GB" sz="1600" b="1" dirty="0">
                <a:latin typeface="Times New Roman" pitchFamily="18" charset="0"/>
                <a:cs typeface="Times New Roman" pitchFamily="18" charset="0"/>
              </a:rPr>
              <a:t>, </a:t>
            </a:r>
            <a:r>
              <a:rPr lang="en-GB" sz="1600" b="1" dirty="0" err="1">
                <a:latin typeface="Times New Roman" pitchFamily="18" charset="0"/>
                <a:cs typeface="Times New Roman" pitchFamily="18" charset="0"/>
              </a:rPr>
              <a:t>int</a:t>
            </a:r>
            <a:r>
              <a:rPr lang="en-GB" sz="1600" b="1" dirty="0">
                <a:latin typeface="Times New Roman" pitchFamily="18" charset="0"/>
                <a:cs typeface="Times New Roman" pitchFamily="18" charset="0"/>
              </a:rPr>
              <a:t> , short);</a:t>
            </a:r>
          </a:p>
          <a:p>
            <a:pPr hangingPunct="0"/>
            <a:r>
              <a:rPr lang="en-GB" sz="1600" b="1" dirty="0">
                <a:latin typeface="Times New Roman" pitchFamily="18" charset="0"/>
                <a:cs typeface="Times New Roman" pitchFamily="18" charset="0"/>
              </a:rPr>
              <a:t>                   ~</a:t>
            </a:r>
            <a:r>
              <a:rPr lang="en-GB" sz="1600" b="1" dirty="0" err="1">
                <a:latin typeface="Times New Roman" pitchFamily="18" charset="0"/>
                <a:cs typeface="Times New Roman" pitchFamily="18" charset="0"/>
              </a:rPr>
              <a:t>pointcol</a:t>
            </a:r>
            <a:r>
              <a:rPr lang="en-GB" sz="1600" b="1" dirty="0">
                <a:latin typeface="Times New Roman" pitchFamily="18" charset="0"/>
                <a:cs typeface="Times New Roman" pitchFamily="18" charset="0"/>
              </a:rPr>
              <a:t>(){ </a:t>
            </a:r>
            <a:r>
              <a:rPr lang="en-GB" sz="1600" b="1" dirty="0" err="1">
                <a:latin typeface="Times New Roman" pitchFamily="18" charset="0"/>
                <a:cs typeface="Times New Roman" pitchFamily="18" charset="0"/>
              </a:rPr>
              <a:t>cout</a:t>
            </a:r>
            <a:r>
              <a:rPr lang="en-GB" sz="1600" b="1" dirty="0">
                <a:latin typeface="Times New Roman" pitchFamily="18" charset="0"/>
                <a:cs typeface="Times New Roman" pitchFamily="18" charset="0"/>
              </a:rPr>
              <a:t>&lt;&lt;“—</a:t>
            </a:r>
            <a:r>
              <a:rPr lang="en-GB" sz="1600" b="1" dirty="0" err="1">
                <a:latin typeface="Times New Roman" pitchFamily="18" charset="0"/>
                <a:cs typeface="Times New Roman" pitchFamily="18" charset="0"/>
              </a:rPr>
              <a:t>destr</a:t>
            </a:r>
            <a:r>
              <a:rPr lang="en-GB" sz="1600" b="1" dirty="0">
                <a:latin typeface="Times New Roman" pitchFamily="18" charset="0"/>
                <a:cs typeface="Times New Roman" pitchFamily="18" charset="0"/>
              </a:rPr>
              <a:t>. </a:t>
            </a:r>
            <a:r>
              <a:rPr lang="en-GB" sz="1600" b="1" dirty="0" err="1">
                <a:latin typeface="Times New Roman" pitchFamily="18" charset="0"/>
                <a:cs typeface="Times New Roman" pitchFamily="18" charset="0"/>
              </a:rPr>
              <a:t>Pointcol</a:t>
            </a:r>
            <a:r>
              <a:rPr lang="en-GB" sz="1600" b="1" dirty="0">
                <a:latin typeface="Times New Roman" pitchFamily="18" charset="0"/>
                <a:cs typeface="Times New Roman" pitchFamily="18" charset="0"/>
              </a:rPr>
              <a:t> – </a:t>
            </a:r>
            <a:r>
              <a:rPr lang="en-GB" sz="1600" b="1" dirty="0" err="1">
                <a:latin typeface="Times New Roman" pitchFamily="18" charset="0"/>
                <a:cs typeface="Times New Roman" pitchFamily="18" charset="0"/>
              </a:rPr>
              <a:t>couleur</a:t>
            </a:r>
            <a:r>
              <a:rPr lang="en-GB" sz="1600" b="1" dirty="0">
                <a:latin typeface="Times New Roman" pitchFamily="18" charset="0"/>
                <a:cs typeface="Times New Roman" pitchFamily="18" charset="0"/>
              </a:rPr>
              <a:t> ”&lt;&lt;</a:t>
            </a:r>
            <a:r>
              <a:rPr lang="en-GB" sz="1600" b="1" dirty="0" err="1">
                <a:latin typeface="Times New Roman" pitchFamily="18" charset="0"/>
                <a:cs typeface="Times New Roman" pitchFamily="18" charset="0"/>
              </a:rPr>
              <a:t>couleur</a:t>
            </a:r>
            <a:r>
              <a:rPr lang="en-GB" sz="1600" b="1" dirty="0">
                <a:latin typeface="Times New Roman" pitchFamily="18" charset="0"/>
                <a:cs typeface="Times New Roman" pitchFamily="18" charset="0"/>
              </a:rPr>
              <a:t>&lt;&lt;</a:t>
            </a:r>
            <a:r>
              <a:rPr lang="en-GB" sz="1600" b="1" dirty="0" err="1">
                <a:latin typeface="Times New Roman" pitchFamily="18" charset="0"/>
                <a:cs typeface="Times New Roman" pitchFamily="18" charset="0"/>
              </a:rPr>
              <a:t>endl</a:t>
            </a:r>
            <a:r>
              <a:rPr lang="en-GB" sz="1600" b="1" dirty="0">
                <a:latin typeface="Times New Roman" pitchFamily="18" charset="0"/>
                <a:cs typeface="Times New Roman" pitchFamily="18" charset="0"/>
              </a:rPr>
              <a:t>;</a:t>
            </a:r>
          </a:p>
          <a:p>
            <a:pPr hangingPunct="0"/>
            <a:r>
              <a:rPr lang="en-GB" sz="1600" b="1" dirty="0">
                <a:latin typeface="Times New Roman" pitchFamily="18" charset="0"/>
                <a:cs typeface="Times New Roman" pitchFamily="18" charset="0"/>
              </a:rPr>
              <a:t>                    }</a:t>
            </a:r>
          </a:p>
          <a:p>
            <a:pPr hangingPunct="0"/>
            <a:r>
              <a:rPr lang="en-GB" sz="1600" b="1" dirty="0">
                <a:latin typeface="Times New Roman" pitchFamily="18" charset="0"/>
                <a:cs typeface="Times New Roman" pitchFamily="18" charset="0"/>
              </a:rPr>
              <a:t>     </a:t>
            </a:r>
            <a:r>
              <a:rPr lang="en-GB" sz="1600" b="1" dirty="0" err="1">
                <a:latin typeface="Times New Roman" pitchFamily="18" charset="0"/>
                <a:cs typeface="Times New Roman" pitchFamily="18" charset="0"/>
              </a:rPr>
              <a:t>pointcol</a:t>
            </a:r>
            <a:r>
              <a:rPr lang="en-GB" sz="1600" b="1" dirty="0">
                <a:latin typeface="Times New Roman" pitchFamily="18" charset="0"/>
                <a:cs typeface="Times New Roman" pitchFamily="18" charset="0"/>
              </a:rPr>
              <a:t>::</a:t>
            </a:r>
            <a:r>
              <a:rPr lang="en-GB" sz="1600" b="1" dirty="0" err="1">
                <a:latin typeface="Times New Roman" pitchFamily="18" charset="0"/>
                <a:cs typeface="Times New Roman" pitchFamily="18" charset="0"/>
              </a:rPr>
              <a:t>pointcol</a:t>
            </a:r>
            <a:r>
              <a:rPr lang="en-GB" sz="1600" b="1" dirty="0">
                <a:latin typeface="Times New Roman" pitchFamily="18" charset="0"/>
                <a:cs typeface="Times New Roman" pitchFamily="18" charset="0"/>
              </a:rPr>
              <a:t>(</a:t>
            </a:r>
            <a:r>
              <a:rPr lang="en-GB" sz="1600" b="1" dirty="0" err="1">
                <a:latin typeface="Times New Roman" pitchFamily="18" charset="0"/>
                <a:cs typeface="Times New Roman" pitchFamily="18" charset="0"/>
              </a:rPr>
              <a:t>int</a:t>
            </a:r>
            <a:r>
              <a:rPr lang="en-GB" sz="1600" b="1" dirty="0">
                <a:latin typeface="Times New Roman" pitchFamily="18" charset="0"/>
                <a:cs typeface="Times New Roman" pitchFamily="18" charset="0"/>
              </a:rPr>
              <a:t> abs=0, </a:t>
            </a:r>
            <a:r>
              <a:rPr lang="en-GB" sz="1600" b="1" dirty="0" err="1">
                <a:latin typeface="Times New Roman" pitchFamily="18" charset="0"/>
                <a:cs typeface="Times New Roman" pitchFamily="18" charset="0"/>
              </a:rPr>
              <a:t>int</a:t>
            </a:r>
            <a:r>
              <a:rPr lang="en-GB" sz="1600" b="1" dirty="0">
                <a:latin typeface="Times New Roman" pitchFamily="18" charset="0"/>
                <a:cs typeface="Times New Roman" pitchFamily="18" charset="0"/>
              </a:rPr>
              <a:t> </a:t>
            </a:r>
            <a:r>
              <a:rPr lang="en-GB" sz="1600" b="1" dirty="0" err="1">
                <a:latin typeface="Times New Roman" pitchFamily="18" charset="0"/>
                <a:cs typeface="Times New Roman" pitchFamily="18" charset="0"/>
              </a:rPr>
              <a:t>ord</a:t>
            </a:r>
            <a:r>
              <a:rPr lang="en-GB" sz="1600" b="1" dirty="0">
                <a:latin typeface="Times New Roman" pitchFamily="18" charset="0"/>
                <a:cs typeface="Times New Roman" pitchFamily="18" charset="0"/>
              </a:rPr>
              <a:t>=0, short </a:t>
            </a:r>
            <a:r>
              <a:rPr lang="en-GB" sz="1600" b="1" dirty="0" err="1">
                <a:latin typeface="Times New Roman" pitchFamily="18" charset="0"/>
                <a:cs typeface="Times New Roman" pitchFamily="18" charset="0"/>
              </a:rPr>
              <a:t>cl</a:t>
            </a:r>
            <a:r>
              <a:rPr lang="en-GB" sz="1600" b="1" dirty="0">
                <a:latin typeface="Times New Roman" pitchFamily="18" charset="0"/>
                <a:cs typeface="Times New Roman" pitchFamily="18" charset="0"/>
              </a:rPr>
              <a:t>=1):point(abs, </a:t>
            </a:r>
            <a:r>
              <a:rPr lang="en-GB" sz="1600" b="1" dirty="0" err="1">
                <a:latin typeface="Times New Roman" pitchFamily="18" charset="0"/>
                <a:cs typeface="Times New Roman" pitchFamily="18" charset="0"/>
              </a:rPr>
              <a:t>ord</a:t>
            </a:r>
            <a:r>
              <a:rPr lang="en-GB" sz="1600" b="1" dirty="0">
                <a:latin typeface="Times New Roman" pitchFamily="18" charset="0"/>
                <a:cs typeface="Times New Roman" pitchFamily="18" charset="0"/>
              </a:rPr>
              <a:t>){</a:t>
            </a:r>
            <a:endParaRPr lang="fr-FR" sz="1600" b="1" dirty="0">
              <a:latin typeface="Times New Roman" pitchFamily="18" charset="0"/>
              <a:cs typeface="Times New Roman" pitchFamily="18" charset="0"/>
            </a:endParaRPr>
          </a:p>
          <a:p>
            <a:pPr hangingPunct="0"/>
            <a:r>
              <a:rPr lang="en-GB" sz="1600" b="1" dirty="0">
                <a:latin typeface="Times New Roman" pitchFamily="18" charset="0"/>
                <a:cs typeface="Times New Roman" pitchFamily="18" charset="0"/>
              </a:rPr>
              <a:t>          </a:t>
            </a:r>
            <a:r>
              <a:rPr lang="fr-FR" sz="1600" b="1" dirty="0">
                <a:latin typeface="Times New Roman" pitchFamily="18" charset="0"/>
                <a:cs typeface="Times New Roman" pitchFamily="18" charset="0"/>
              </a:rPr>
              <a:t>cout&lt;&lt;</a:t>
            </a:r>
            <a:r>
              <a:rPr lang="en-GB" sz="1600" b="1" dirty="0">
                <a:latin typeface="Times New Roman" pitchFamily="18" charset="0"/>
                <a:cs typeface="Times New Roman" pitchFamily="18" charset="0"/>
                <a:sym typeface="Symbol"/>
              </a:rPr>
              <a:t></a:t>
            </a:r>
            <a:r>
              <a:rPr lang="fr-FR" sz="1600" b="1" dirty="0">
                <a:latin typeface="Times New Roman" pitchFamily="18" charset="0"/>
                <a:cs typeface="Times New Roman" pitchFamily="18" charset="0"/>
              </a:rPr>
              <a:t>++construction </a:t>
            </a:r>
            <a:r>
              <a:rPr lang="fr-FR" sz="1600" b="1" dirty="0" err="1">
                <a:latin typeface="Times New Roman" pitchFamily="18" charset="0"/>
                <a:cs typeface="Times New Roman" pitchFamily="18" charset="0"/>
              </a:rPr>
              <a:t>pointcol</a:t>
            </a:r>
            <a:r>
              <a:rPr lang="fr-FR" sz="1600" b="1" dirty="0">
                <a:latin typeface="Times New Roman" pitchFamily="18" charset="0"/>
                <a:cs typeface="Times New Roman" pitchFamily="18" charset="0"/>
              </a:rPr>
              <a:t> :</a:t>
            </a:r>
            <a:r>
              <a:rPr lang="en-GB" sz="1600" b="1" dirty="0">
                <a:latin typeface="Times New Roman" pitchFamily="18" charset="0"/>
                <a:cs typeface="Times New Roman" pitchFamily="18" charset="0"/>
                <a:sym typeface="Symbol"/>
              </a:rPr>
              <a:t></a:t>
            </a:r>
            <a:r>
              <a:rPr lang="fr-FR" sz="1600" b="1" dirty="0">
                <a:latin typeface="Times New Roman" pitchFamily="18" charset="0"/>
                <a:cs typeface="Times New Roman" pitchFamily="18" charset="0"/>
              </a:rPr>
              <a:t>&lt;&lt;abs&lt;&lt;</a:t>
            </a:r>
            <a:r>
              <a:rPr lang="en-GB" sz="1600" b="1" dirty="0">
                <a:latin typeface="Times New Roman" pitchFamily="18" charset="0"/>
                <a:cs typeface="Times New Roman" pitchFamily="18" charset="0"/>
                <a:sym typeface="Symbol"/>
              </a:rPr>
              <a:t></a:t>
            </a:r>
            <a:r>
              <a:rPr lang="en-GB" sz="1600" b="1" dirty="0">
                <a:latin typeface="Times New Roman" pitchFamily="18" charset="0"/>
                <a:cs typeface="Times New Roman" pitchFamily="18" charset="0"/>
              </a:rPr>
              <a:t> </a:t>
            </a:r>
            <a:r>
              <a:rPr lang="en-GB" sz="1600" b="1" dirty="0">
                <a:latin typeface="Times New Roman" pitchFamily="18" charset="0"/>
                <a:cs typeface="Times New Roman" pitchFamily="18" charset="0"/>
                <a:sym typeface="Symbol"/>
              </a:rPr>
              <a:t></a:t>
            </a:r>
            <a:r>
              <a:rPr lang="fr-FR" sz="1600" b="1" dirty="0">
                <a:latin typeface="Times New Roman" pitchFamily="18" charset="0"/>
                <a:cs typeface="Times New Roman" pitchFamily="18" charset="0"/>
              </a:rPr>
              <a:t>&lt;&lt;ord&lt;&lt;</a:t>
            </a:r>
            <a:r>
              <a:rPr lang="en-GB" sz="1600" b="1" dirty="0">
                <a:latin typeface="Times New Roman" pitchFamily="18" charset="0"/>
                <a:cs typeface="Times New Roman" pitchFamily="18" charset="0"/>
                <a:sym typeface="Symbol"/>
              </a:rPr>
              <a:t></a:t>
            </a:r>
            <a:r>
              <a:rPr lang="en-GB" sz="1600" b="1" dirty="0">
                <a:latin typeface="Times New Roman" pitchFamily="18" charset="0"/>
                <a:cs typeface="Times New Roman" pitchFamily="18" charset="0"/>
              </a:rPr>
              <a:t> </a:t>
            </a:r>
            <a:r>
              <a:rPr lang="en-GB" sz="1600" b="1" dirty="0">
                <a:latin typeface="Times New Roman" pitchFamily="18" charset="0"/>
                <a:cs typeface="Times New Roman" pitchFamily="18" charset="0"/>
                <a:sym typeface="Symbol"/>
              </a:rPr>
              <a:t></a:t>
            </a:r>
            <a:r>
              <a:rPr lang="fr-FR" sz="1600" b="1" dirty="0">
                <a:latin typeface="Times New Roman" pitchFamily="18" charset="0"/>
                <a:cs typeface="Times New Roman" pitchFamily="18" charset="0"/>
              </a:rPr>
              <a:t> &lt;&lt;cl&lt;&lt; </a:t>
            </a:r>
            <a:r>
              <a:rPr lang="en-GB" sz="1600" b="1" dirty="0">
                <a:latin typeface="Times New Roman" pitchFamily="18" charset="0"/>
                <a:cs typeface="Times New Roman" pitchFamily="18" charset="0"/>
                <a:sym typeface="Symbol"/>
              </a:rPr>
              <a:t></a:t>
            </a:r>
            <a:r>
              <a:rPr lang="fr-FR" sz="1600" b="1" dirty="0">
                <a:latin typeface="Times New Roman" pitchFamily="18" charset="0"/>
                <a:cs typeface="Times New Roman" pitchFamily="18" charset="0"/>
              </a:rPr>
              <a:t>\n</a:t>
            </a:r>
            <a:r>
              <a:rPr lang="en-GB" sz="1600" b="1" dirty="0">
                <a:latin typeface="Times New Roman" pitchFamily="18" charset="0"/>
                <a:cs typeface="Times New Roman" pitchFamily="18" charset="0"/>
                <a:sym typeface="Symbol"/>
              </a:rPr>
              <a:t></a:t>
            </a:r>
            <a:r>
              <a:rPr lang="fr-FR" sz="1600" b="1" dirty="0">
                <a:latin typeface="Times New Roman" pitchFamily="18" charset="0"/>
                <a:cs typeface="Times New Roman" pitchFamily="18" charset="0"/>
              </a:rPr>
              <a:t> ; couleur =cl; } ;</a:t>
            </a:r>
          </a:p>
          <a:p>
            <a:pPr hangingPunct="0"/>
            <a:r>
              <a:rPr lang="en-GB" sz="1600" b="1" dirty="0">
                <a:latin typeface="Times New Roman" pitchFamily="18" charset="0"/>
                <a:cs typeface="Times New Roman" pitchFamily="18" charset="0"/>
              </a:rPr>
              <a:t>main(){ </a:t>
            </a:r>
            <a:r>
              <a:rPr lang="en-GB" sz="1600" b="1" dirty="0" err="1">
                <a:latin typeface="Times New Roman" pitchFamily="18" charset="0"/>
                <a:cs typeface="Times New Roman" pitchFamily="18" charset="0"/>
              </a:rPr>
              <a:t>pointcol</a:t>
            </a:r>
            <a:r>
              <a:rPr lang="en-GB" sz="1600" b="1" dirty="0">
                <a:latin typeface="Times New Roman" pitchFamily="18" charset="0"/>
                <a:cs typeface="Times New Roman" pitchFamily="18" charset="0"/>
              </a:rPr>
              <a:t> a(10, 15, 3); </a:t>
            </a:r>
            <a:r>
              <a:rPr lang="en-GB" sz="1600" b="1" dirty="0" err="1">
                <a:latin typeface="Times New Roman" pitchFamily="18" charset="0"/>
                <a:cs typeface="Times New Roman" pitchFamily="18" charset="0"/>
              </a:rPr>
              <a:t>pointcol</a:t>
            </a:r>
            <a:r>
              <a:rPr lang="en-GB" sz="1600" b="1" dirty="0">
                <a:latin typeface="Times New Roman" pitchFamily="18" charset="0"/>
                <a:cs typeface="Times New Roman" pitchFamily="18" charset="0"/>
              </a:rPr>
              <a:t> b(2, 3);</a:t>
            </a:r>
            <a:endParaRPr lang="fr-FR" sz="1600" b="1" dirty="0">
              <a:latin typeface="Times New Roman" pitchFamily="18" charset="0"/>
              <a:cs typeface="Times New Roman" pitchFamily="18" charset="0"/>
            </a:endParaRPr>
          </a:p>
          <a:p>
            <a:pPr hangingPunct="0"/>
            <a:r>
              <a:rPr lang="en-GB" sz="1600" b="1" dirty="0">
                <a:latin typeface="Times New Roman" pitchFamily="18" charset="0"/>
                <a:cs typeface="Times New Roman" pitchFamily="18" charset="0"/>
              </a:rPr>
              <a:t>  </a:t>
            </a:r>
            <a:r>
              <a:rPr lang="en-GB" sz="1600" b="1" dirty="0" err="1">
                <a:latin typeface="Times New Roman" pitchFamily="18" charset="0"/>
                <a:cs typeface="Times New Roman" pitchFamily="18" charset="0"/>
              </a:rPr>
              <a:t>pointcol</a:t>
            </a:r>
            <a:r>
              <a:rPr lang="en-GB" sz="1600" b="1" dirty="0">
                <a:latin typeface="Times New Roman" pitchFamily="18" charset="0"/>
                <a:cs typeface="Times New Roman" pitchFamily="18" charset="0"/>
              </a:rPr>
              <a:t> c(12); </a:t>
            </a:r>
            <a:r>
              <a:rPr lang="en-GB" sz="1600" b="1" dirty="0" err="1">
                <a:latin typeface="Times New Roman" pitchFamily="18" charset="0"/>
                <a:cs typeface="Times New Roman" pitchFamily="18" charset="0"/>
              </a:rPr>
              <a:t>pointcol</a:t>
            </a:r>
            <a:r>
              <a:rPr lang="en-GB" sz="1600" b="1" dirty="0">
                <a:latin typeface="Times New Roman" pitchFamily="18" charset="0"/>
                <a:cs typeface="Times New Roman" pitchFamily="18" charset="0"/>
              </a:rPr>
              <a:t> d;</a:t>
            </a:r>
            <a:endParaRPr lang="fr-FR" sz="1600" b="1" dirty="0">
              <a:latin typeface="Times New Roman" pitchFamily="18" charset="0"/>
              <a:cs typeface="Times New Roman" pitchFamily="18" charset="0"/>
            </a:endParaRPr>
          </a:p>
          <a:p>
            <a:pPr hangingPunct="0"/>
            <a:r>
              <a:rPr lang="en-GB" sz="1600" b="1" dirty="0">
                <a:latin typeface="Times New Roman" pitchFamily="18" charset="0"/>
                <a:cs typeface="Times New Roman" pitchFamily="18" charset="0"/>
              </a:rPr>
              <a:t>  </a:t>
            </a:r>
            <a:r>
              <a:rPr lang="en-GB" sz="1600" b="1" dirty="0" err="1">
                <a:latin typeface="Times New Roman" pitchFamily="18" charset="0"/>
                <a:cs typeface="Times New Roman" pitchFamily="18" charset="0"/>
              </a:rPr>
              <a:t>pointcol</a:t>
            </a:r>
            <a:r>
              <a:rPr lang="en-GB" sz="1600" b="1" dirty="0">
                <a:latin typeface="Times New Roman" pitchFamily="18" charset="0"/>
                <a:cs typeface="Times New Roman" pitchFamily="18" charset="0"/>
              </a:rPr>
              <a:t> *</a:t>
            </a:r>
            <a:r>
              <a:rPr lang="en-GB" sz="1600" b="1" dirty="0" err="1">
                <a:latin typeface="Times New Roman" pitchFamily="18" charset="0"/>
                <a:cs typeface="Times New Roman" pitchFamily="18" charset="0"/>
              </a:rPr>
              <a:t>adr</a:t>
            </a:r>
            <a:r>
              <a:rPr lang="en-GB" sz="1600" b="1" dirty="0">
                <a:latin typeface="Times New Roman" pitchFamily="18" charset="0"/>
                <a:cs typeface="Times New Roman" pitchFamily="18" charset="0"/>
              </a:rPr>
              <a:t>;</a:t>
            </a:r>
            <a:endParaRPr lang="fr-FR" sz="1600" b="1" dirty="0">
              <a:latin typeface="Times New Roman" pitchFamily="18" charset="0"/>
              <a:cs typeface="Times New Roman" pitchFamily="18" charset="0"/>
            </a:endParaRPr>
          </a:p>
          <a:p>
            <a:pPr hangingPunct="0"/>
            <a:r>
              <a:rPr lang="en-GB" sz="1600" b="1" dirty="0">
                <a:latin typeface="Times New Roman" pitchFamily="18" charset="0"/>
                <a:cs typeface="Times New Roman" pitchFamily="18" charset="0"/>
              </a:rPr>
              <a:t>  </a:t>
            </a:r>
            <a:r>
              <a:rPr lang="en-GB" sz="1600" b="1" dirty="0" err="1">
                <a:latin typeface="Times New Roman" pitchFamily="18" charset="0"/>
                <a:cs typeface="Times New Roman" pitchFamily="18" charset="0"/>
              </a:rPr>
              <a:t>adr</a:t>
            </a:r>
            <a:r>
              <a:rPr lang="en-GB" sz="1600" b="1" dirty="0">
                <a:latin typeface="Times New Roman" pitchFamily="18" charset="0"/>
                <a:cs typeface="Times New Roman" pitchFamily="18" charset="0"/>
              </a:rPr>
              <a:t> = new </a:t>
            </a:r>
            <a:r>
              <a:rPr lang="en-GB" sz="1600" b="1" dirty="0" err="1">
                <a:latin typeface="Times New Roman" pitchFamily="18" charset="0"/>
                <a:cs typeface="Times New Roman" pitchFamily="18" charset="0"/>
              </a:rPr>
              <a:t>pointcol</a:t>
            </a:r>
            <a:r>
              <a:rPr lang="en-GB" sz="1600" b="1" dirty="0">
                <a:latin typeface="Times New Roman" pitchFamily="18" charset="0"/>
                <a:cs typeface="Times New Roman" pitchFamily="18" charset="0"/>
              </a:rPr>
              <a:t>(12, 25);   delete </a:t>
            </a:r>
            <a:r>
              <a:rPr lang="en-GB" sz="1600" b="1" dirty="0" err="1">
                <a:latin typeface="Times New Roman" pitchFamily="18" charset="0"/>
                <a:cs typeface="Times New Roman" pitchFamily="18" charset="0"/>
              </a:rPr>
              <a:t>adr</a:t>
            </a:r>
            <a:r>
              <a:rPr lang="en-GB" sz="1600" b="1" dirty="0">
                <a:latin typeface="Times New Roman" pitchFamily="18" charset="0"/>
                <a:cs typeface="Times New Roman" pitchFamily="18" charset="0"/>
              </a:rPr>
              <a:t>; </a:t>
            </a:r>
          </a:p>
          <a:p>
            <a:pPr hangingPunct="0"/>
            <a:r>
              <a:rPr lang="fr-FR" sz="1600" b="1" dirty="0">
                <a:latin typeface="Times New Roman" pitchFamily="18" charset="0"/>
                <a:cs typeface="Times New Roman" pitchFamily="18" charset="0"/>
              </a:rPr>
              <a:t>}</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6E8258A7-CA86-481B-9088-7761BD1AC277}" type="slidenum">
              <a:rPr lang="fr-FR" smtClean="0"/>
              <a:pPr/>
              <a:t>98</a:t>
            </a:fld>
            <a:endParaRPr lang="fr-FR"/>
          </a:p>
        </p:txBody>
      </p:sp>
      <p:sp>
        <p:nvSpPr>
          <p:cNvPr id="38913" name="Rectangle 1"/>
          <p:cNvSpPr>
            <a:spLocks noChangeArrowheads="1"/>
          </p:cNvSpPr>
          <p:nvPr/>
        </p:nvSpPr>
        <p:spPr bwMode="auto">
          <a:xfrm>
            <a:off x="0" y="71414"/>
            <a:ext cx="9144000" cy="646330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b="0" i="0" u="sng"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Remarque </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Un membre d’une classe dérivée n’a pas accès aux membres privés de la classe de base. C’est un aspect fondamental dans la conception de classes «réutilisables ».</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10.4.3. Cas du constructeur par recopie</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Le constructeur par recopie est appelée en cas :</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d’</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initialisation</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d’un </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objet</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par un objet de même type,</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de </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transmission</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de la </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valeur</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d’un objet en </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argument</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ou en </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retour</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d’une fonction.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Si la classe dérivée </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B</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ne possède </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pas</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de constructeur par </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recopie</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il y a appel du constructeur par recopie par défaut de </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B</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Il y a :</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appel du constructeur par recopie de </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initialisation des membres données de </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B</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qui ne sont pas hérités de </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Si la classe dérivée </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B</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 défini un constructeur par </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recopie</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ce dernier est naturellement appelé. Cette fois, la règle qui s’applique est celle de </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transmission</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entre </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constructeur</a:t>
            </a:r>
            <a:r>
              <a:rPr kumimoji="0" lang="fr-FR" b="0" i="0" u="none" strike="noStrike" cap="none" normalizeH="0" dirty="0">
                <a:ln>
                  <a:noFill/>
                </a:ln>
                <a:solidFill>
                  <a:schemeClr val="tx1"/>
                </a:solidFill>
                <a:effectLst/>
                <a:latin typeface="Times New Roman" pitchFamily="18" charset="0"/>
                <a:ea typeface="Times New Roman" pitchFamily="18" charset="0"/>
                <a:cs typeface="Times New Roman" pitchFamily="18" charset="0"/>
              </a:rPr>
              <a:t> </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Si le constructeur </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B</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ne prévoit pas d’information pour un constructeur de </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fr-FR" b="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c-à-d</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l’en-tête est </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B(B&amp;x)</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Il y aura appel d’un constructeur sans argument, si aucun constructeur de la classe de base n’est mentionné dans l’en-tête ; dans ce cas, il est nécessaire que la </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classe</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de </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base</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dispose d’un tel </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constructeur sans argument</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faute de quoi, on obtiendra une erreur de compilation.</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Si le constructeur </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B</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prévoit des informations pour un constructeur </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 </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B(B&amp;x) : A(...).</a:t>
            </a:r>
            <a:endParaRPr kumimoji="0" lang="fr-FR" b="1"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/*Il y aura appel du constructeur par recopie de </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auquel sera transmisse la partie de </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B</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héritée de </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 </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(possible uniquement grâce aux règles de compatibilité entre la classe de base et la classe dérivée). */</a:t>
            </a:r>
            <a:r>
              <a:rPr kumimoji="0" lang="fr-FR" b="0" i="0" u="none" strike="noStrike" cap="none" normalizeH="0" baseline="0" dirty="0">
                <a:ln>
                  <a:noFill/>
                </a:ln>
                <a:solidFill>
                  <a:schemeClr val="tx1"/>
                </a:solidFill>
                <a:effectLst/>
                <a:latin typeface="Times New Roman" pitchFamily="18" charset="0"/>
                <a:cs typeface="Times New Roman" pitchFamily="18" charset="0"/>
              </a:rPr>
              <a:t> </a:t>
            </a: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6E8258A7-CA86-481B-9088-7761BD1AC277}" type="slidenum">
              <a:rPr lang="fr-FR" smtClean="0"/>
              <a:pPr/>
              <a:t>99</a:t>
            </a:fld>
            <a:endParaRPr lang="fr-FR"/>
          </a:p>
        </p:txBody>
      </p:sp>
      <p:sp>
        <p:nvSpPr>
          <p:cNvPr id="4" name="Rectangle 3"/>
          <p:cNvSpPr/>
          <p:nvPr/>
        </p:nvSpPr>
        <p:spPr>
          <a:xfrm>
            <a:off x="142844" y="214290"/>
            <a:ext cx="8858312" cy="2071702"/>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
        <p:nvSpPr>
          <p:cNvPr id="5" name="ZoneTexte 4"/>
          <p:cNvSpPr txBox="1"/>
          <p:nvPr/>
        </p:nvSpPr>
        <p:spPr>
          <a:xfrm>
            <a:off x="214282" y="357166"/>
            <a:ext cx="8572560" cy="6401753"/>
          </a:xfrm>
          <a:prstGeom prst="rect">
            <a:avLst/>
          </a:prstGeom>
          <a:noFill/>
        </p:spPr>
        <p:txBody>
          <a:bodyPr wrap="square" rtlCol="0">
            <a:spAutoFit/>
          </a:bodyPr>
          <a:lstStyle/>
          <a:p>
            <a:r>
              <a:rPr lang="en-GB" dirty="0" err="1"/>
              <a:t>classe</a:t>
            </a:r>
            <a:r>
              <a:rPr lang="en-GB" dirty="0"/>
              <a:t> de base	</a:t>
            </a:r>
            <a:r>
              <a:rPr lang="en-GB" dirty="0" err="1"/>
              <a:t>dérivée</a:t>
            </a:r>
            <a:r>
              <a:rPr lang="en-GB" dirty="0"/>
              <a:t> </a:t>
            </a:r>
            <a:r>
              <a:rPr lang="en-GB" dirty="0" err="1"/>
              <a:t>publique</a:t>
            </a:r>
            <a:r>
              <a:rPr lang="en-GB" dirty="0"/>
              <a:t>		</a:t>
            </a:r>
            <a:r>
              <a:rPr lang="en-GB" dirty="0" err="1"/>
              <a:t>dérivée</a:t>
            </a:r>
            <a:r>
              <a:rPr lang="en-GB" dirty="0"/>
              <a:t> protégée                </a:t>
            </a:r>
            <a:r>
              <a:rPr lang="en-GB" dirty="0" err="1"/>
              <a:t>dérivée</a:t>
            </a:r>
            <a:r>
              <a:rPr lang="en-GB" dirty="0"/>
              <a:t> </a:t>
            </a:r>
            <a:r>
              <a:rPr lang="en-GB" dirty="0" err="1"/>
              <a:t>privée</a:t>
            </a:r>
            <a:endParaRPr lang="en-GB" dirty="0"/>
          </a:p>
          <a:p>
            <a:r>
              <a:rPr lang="en-GB" dirty="0" err="1"/>
              <a:t>statut</a:t>
            </a:r>
            <a:r>
              <a:rPr lang="en-GB" dirty="0"/>
              <a:t> </a:t>
            </a:r>
            <a:r>
              <a:rPr lang="en-GB" dirty="0" err="1"/>
              <a:t>accès</a:t>
            </a:r>
            <a:r>
              <a:rPr lang="en-GB" dirty="0"/>
              <a:t> </a:t>
            </a:r>
            <a:r>
              <a:rPr lang="en-GB" dirty="0" err="1"/>
              <a:t>accès</a:t>
            </a:r>
            <a:r>
              <a:rPr lang="en-GB" dirty="0"/>
              <a:t>	nouveau       </a:t>
            </a:r>
            <a:r>
              <a:rPr lang="en-GB" dirty="0" err="1"/>
              <a:t>accès</a:t>
            </a:r>
            <a:r>
              <a:rPr lang="en-GB" dirty="0"/>
              <a:t>	           nouveau     </a:t>
            </a:r>
            <a:r>
              <a:rPr lang="en-GB" dirty="0" err="1"/>
              <a:t>accès</a:t>
            </a:r>
            <a:r>
              <a:rPr lang="en-GB" dirty="0"/>
              <a:t>            nouveau      </a:t>
            </a:r>
            <a:r>
              <a:rPr lang="en-GB" dirty="0" err="1"/>
              <a:t>accès</a:t>
            </a:r>
            <a:r>
              <a:rPr lang="en-GB" dirty="0"/>
              <a:t> initial  FMA   user	 </a:t>
            </a:r>
            <a:r>
              <a:rPr lang="en-GB" dirty="0" err="1"/>
              <a:t>statut</a:t>
            </a:r>
            <a:r>
              <a:rPr lang="en-GB" dirty="0"/>
              <a:t>           user	           </a:t>
            </a:r>
            <a:r>
              <a:rPr lang="en-GB" dirty="0" err="1"/>
              <a:t>statut</a:t>
            </a:r>
            <a:r>
              <a:rPr lang="en-GB" dirty="0"/>
              <a:t>          user	 </a:t>
            </a:r>
            <a:r>
              <a:rPr lang="en-GB" dirty="0" err="1"/>
              <a:t>statut</a:t>
            </a:r>
            <a:r>
              <a:rPr lang="en-GB" dirty="0"/>
              <a:t>           user </a:t>
            </a:r>
            <a:r>
              <a:rPr lang="en-GB" sz="1600" dirty="0"/>
              <a:t>public      O         </a:t>
            </a:r>
            <a:r>
              <a:rPr lang="en-GB" sz="1600" dirty="0" err="1"/>
              <a:t>O</a:t>
            </a:r>
            <a:r>
              <a:rPr lang="en-GB" sz="1600" dirty="0"/>
              <a:t>         public                 O                        protégé         N                      </a:t>
            </a:r>
            <a:r>
              <a:rPr lang="en-GB" sz="1600" dirty="0" err="1"/>
              <a:t>privé</a:t>
            </a:r>
            <a:r>
              <a:rPr lang="en-GB" sz="1600" dirty="0"/>
              <a:t>                N </a:t>
            </a:r>
          </a:p>
          <a:p>
            <a:r>
              <a:rPr lang="en-GB" sz="1600" dirty="0"/>
              <a:t>protégé   O         N         protégé              N                        protégé         N                      </a:t>
            </a:r>
            <a:r>
              <a:rPr lang="en-GB" sz="1600" dirty="0" err="1"/>
              <a:t>privé</a:t>
            </a:r>
            <a:r>
              <a:rPr lang="en-GB" sz="1600" dirty="0"/>
              <a:t>                N</a:t>
            </a:r>
          </a:p>
          <a:p>
            <a:r>
              <a:rPr lang="en-GB" sz="1600" dirty="0" err="1"/>
              <a:t>privé</a:t>
            </a:r>
            <a:r>
              <a:rPr lang="en-GB" sz="1600" dirty="0"/>
              <a:t>        O         N         </a:t>
            </a:r>
            <a:r>
              <a:rPr lang="en-GB" sz="1600" dirty="0" err="1"/>
              <a:t>privé</a:t>
            </a:r>
            <a:r>
              <a:rPr lang="en-GB" sz="1600" dirty="0"/>
              <a:t>                   N                        </a:t>
            </a:r>
            <a:r>
              <a:rPr lang="en-GB" sz="1600" dirty="0" err="1"/>
              <a:t>privé</a:t>
            </a:r>
            <a:r>
              <a:rPr lang="en-GB" sz="1600" dirty="0"/>
              <a:t>              N                      </a:t>
            </a:r>
            <a:r>
              <a:rPr lang="en-GB" sz="1600" dirty="0" err="1"/>
              <a:t>privé</a:t>
            </a:r>
            <a:r>
              <a:rPr lang="en-GB" sz="1600" dirty="0"/>
              <a:t>                N </a:t>
            </a:r>
            <a:r>
              <a:rPr lang="en-GB" dirty="0"/>
              <a:t>	</a:t>
            </a:r>
          </a:p>
          <a:p>
            <a:endParaRPr lang="en-GB" dirty="0"/>
          </a:p>
          <a:p>
            <a:pPr hangingPunct="0"/>
            <a:r>
              <a:rPr lang="fr-FR" dirty="0">
                <a:latin typeface="Times New Roman" pitchFamily="18" charset="0"/>
                <a:cs typeface="Times New Roman" pitchFamily="18" charset="0"/>
              </a:rPr>
              <a:t>Accès FMA : accès aux fonctions membres ou amies de la classe.</a:t>
            </a:r>
          </a:p>
          <a:p>
            <a:pPr hangingPunct="0"/>
            <a:r>
              <a:rPr lang="fr-FR" dirty="0">
                <a:latin typeface="Times New Roman" pitchFamily="18" charset="0"/>
                <a:cs typeface="Times New Roman" pitchFamily="18" charset="0"/>
              </a:rPr>
              <a:t>Nouveau statut : statut qu’aura ce membre dans une éventuelle classe dérivée.</a:t>
            </a:r>
          </a:p>
          <a:p>
            <a:pPr hangingPunct="0"/>
            <a:r>
              <a:rPr lang="fr-FR" dirty="0">
                <a:latin typeface="Times New Roman" pitchFamily="18" charset="0"/>
                <a:cs typeface="Times New Roman" pitchFamily="18" charset="0"/>
              </a:rPr>
              <a:t>Accès user : accès à un utilisateur.</a:t>
            </a:r>
          </a:p>
          <a:p>
            <a:pPr hangingPunct="0"/>
            <a:r>
              <a:rPr lang="fr-FR" dirty="0">
                <a:latin typeface="Times New Roman" pitchFamily="18" charset="0"/>
                <a:cs typeface="Times New Roman" pitchFamily="18" charset="0"/>
              </a:rPr>
              <a:t>Transmission des informations entre constructeur par recopie de </a:t>
            </a:r>
            <a:r>
              <a:rPr lang="fr-FR" b="1" dirty="0" err="1">
                <a:latin typeface="Times New Roman" pitchFamily="18" charset="0"/>
                <a:cs typeface="Times New Roman" pitchFamily="18" charset="0"/>
              </a:rPr>
              <a:t>pointcol</a:t>
            </a:r>
            <a:r>
              <a:rPr lang="fr-FR" dirty="0">
                <a:latin typeface="Times New Roman" pitchFamily="18" charset="0"/>
                <a:cs typeface="Times New Roman" pitchFamily="18" charset="0"/>
              </a:rPr>
              <a:t> et celui de </a:t>
            </a:r>
            <a:r>
              <a:rPr lang="fr-FR" b="1" dirty="0">
                <a:latin typeface="Times New Roman" pitchFamily="18" charset="0"/>
                <a:cs typeface="Times New Roman" pitchFamily="18" charset="0"/>
              </a:rPr>
              <a:t>point</a:t>
            </a:r>
            <a:r>
              <a:rPr lang="fr-FR" dirty="0">
                <a:latin typeface="Times New Roman" pitchFamily="18" charset="0"/>
                <a:cs typeface="Times New Roman" pitchFamily="18" charset="0"/>
              </a:rPr>
              <a:t>.</a:t>
            </a:r>
          </a:p>
          <a:p>
            <a:pPr hangingPunct="0"/>
            <a:r>
              <a:rPr lang="en-GB" b="1" dirty="0">
                <a:latin typeface="Times New Roman" pitchFamily="18" charset="0"/>
                <a:cs typeface="Times New Roman" pitchFamily="18" charset="0"/>
              </a:rPr>
              <a:t>#include&lt;</a:t>
            </a:r>
            <a:r>
              <a:rPr lang="en-GB" b="1" dirty="0" err="1">
                <a:latin typeface="Times New Roman" pitchFamily="18" charset="0"/>
                <a:cs typeface="Times New Roman" pitchFamily="18" charset="0"/>
              </a:rPr>
              <a:t>iostream</a:t>
            </a:r>
            <a:r>
              <a:rPr lang="en-GB" b="1" dirty="0">
                <a:latin typeface="Times New Roman" pitchFamily="18" charset="0"/>
                <a:cs typeface="Times New Roman" pitchFamily="18" charset="0"/>
              </a:rPr>
              <a:t>&gt;</a:t>
            </a:r>
          </a:p>
          <a:p>
            <a:pPr hangingPunct="0"/>
            <a:r>
              <a:rPr lang="en-GB" b="1" dirty="0">
                <a:latin typeface="Times New Roman" pitchFamily="18" charset="0"/>
                <a:cs typeface="Times New Roman" pitchFamily="18" charset="0"/>
              </a:rPr>
              <a:t>using namespace std;</a:t>
            </a:r>
            <a:endParaRPr lang="fr-FR" b="1" dirty="0">
              <a:latin typeface="Times New Roman" pitchFamily="18" charset="0"/>
              <a:cs typeface="Times New Roman" pitchFamily="18" charset="0"/>
            </a:endParaRPr>
          </a:p>
          <a:p>
            <a:pPr hangingPunct="0"/>
            <a:r>
              <a:rPr lang="en-GB" b="1" dirty="0">
                <a:latin typeface="Times New Roman" pitchFamily="18" charset="0"/>
                <a:cs typeface="Times New Roman" pitchFamily="18" charset="0"/>
              </a:rPr>
              <a:t>class point { </a:t>
            </a:r>
            <a:r>
              <a:rPr lang="fr-FR" b="1" dirty="0" err="1">
                <a:latin typeface="Times New Roman" pitchFamily="18" charset="0"/>
                <a:cs typeface="Times New Roman" pitchFamily="18" charset="0"/>
              </a:rPr>
              <a:t>int</a:t>
            </a:r>
            <a:r>
              <a:rPr lang="fr-FR" b="1" dirty="0">
                <a:latin typeface="Times New Roman" pitchFamily="18" charset="0"/>
                <a:cs typeface="Times New Roman" pitchFamily="18" charset="0"/>
              </a:rPr>
              <a:t> x, y ;</a:t>
            </a:r>
          </a:p>
          <a:p>
            <a:pPr hangingPunct="0"/>
            <a:r>
              <a:rPr lang="fr-FR" b="1" dirty="0">
                <a:latin typeface="Times New Roman" pitchFamily="18" charset="0"/>
                <a:cs typeface="Times New Roman" pitchFamily="18" charset="0"/>
              </a:rPr>
              <a:t>    public : point(</a:t>
            </a:r>
            <a:r>
              <a:rPr lang="fr-FR" b="1" dirty="0" err="1">
                <a:latin typeface="Times New Roman" pitchFamily="18" charset="0"/>
                <a:cs typeface="Times New Roman" pitchFamily="18" charset="0"/>
              </a:rPr>
              <a:t>int</a:t>
            </a:r>
            <a:r>
              <a:rPr lang="fr-FR" b="1" dirty="0">
                <a:latin typeface="Times New Roman" pitchFamily="18" charset="0"/>
                <a:cs typeface="Times New Roman" pitchFamily="18" charset="0"/>
              </a:rPr>
              <a:t> abs = 0, ord = 0){</a:t>
            </a:r>
          </a:p>
          <a:p>
            <a:pPr hangingPunct="0"/>
            <a:r>
              <a:rPr lang="fr-FR" b="1" dirty="0">
                <a:latin typeface="Times New Roman" pitchFamily="18" charset="0"/>
                <a:cs typeface="Times New Roman" pitchFamily="18" charset="0"/>
              </a:rPr>
              <a:t>                      x = abs ; y = ord ;</a:t>
            </a:r>
          </a:p>
          <a:p>
            <a:pPr hangingPunct="0"/>
            <a:r>
              <a:rPr lang="fr-FR" b="1" dirty="0">
                <a:latin typeface="Times New Roman" pitchFamily="18" charset="0"/>
                <a:cs typeface="Times New Roman" pitchFamily="18" charset="0"/>
              </a:rPr>
              <a:t>                      cout&lt;&lt;</a:t>
            </a:r>
            <a:r>
              <a:rPr lang="fr-FR" b="1" dirty="0">
                <a:latin typeface="Times New Roman" pitchFamily="18" charset="0"/>
                <a:cs typeface="Times New Roman" pitchFamily="18" charset="0"/>
                <a:sym typeface="Symbol"/>
              </a:rPr>
              <a:t></a:t>
            </a:r>
            <a:r>
              <a:rPr lang="fr-FR" b="1" dirty="0">
                <a:latin typeface="Times New Roman" pitchFamily="18" charset="0"/>
                <a:cs typeface="Times New Roman" pitchFamily="18" charset="0"/>
              </a:rPr>
              <a:t>++point </a:t>
            </a:r>
            <a:r>
              <a:rPr lang="fr-FR" b="1" dirty="0">
                <a:latin typeface="Times New Roman" pitchFamily="18" charset="0"/>
                <a:cs typeface="Times New Roman" pitchFamily="18" charset="0"/>
                <a:sym typeface="Symbol"/>
              </a:rPr>
              <a:t></a:t>
            </a:r>
            <a:r>
              <a:rPr lang="fr-FR" b="1" dirty="0">
                <a:latin typeface="Times New Roman" pitchFamily="18" charset="0"/>
                <a:cs typeface="Times New Roman" pitchFamily="18" charset="0"/>
              </a:rPr>
              <a:t>&lt;&lt;x&lt;&lt;</a:t>
            </a:r>
            <a:r>
              <a:rPr lang="fr-FR" b="1" dirty="0">
                <a:latin typeface="Times New Roman" pitchFamily="18" charset="0"/>
                <a:cs typeface="Times New Roman" pitchFamily="18" charset="0"/>
                <a:sym typeface="Symbol"/>
              </a:rPr>
              <a:t></a:t>
            </a:r>
            <a:r>
              <a:rPr lang="fr-FR" b="1" dirty="0">
                <a:latin typeface="Times New Roman" pitchFamily="18" charset="0"/>
                <a:cs typeface="Times New Roman" pitchFamily="18" charset="0"/>
              </a:rPr>
              <a:t> </a:t>
            </a:r>
            <a:r>
              <a:rPr lang="fr-FR" b="1" dirty="0">
                <a:latin typeface="Times New Roman" pitchFamily="18" charset="0"/>
                <a:cs typeface="Times New Roman" pitchFamily="18" charset="0"/>
                <a:sym typeface="Symbol"/>
              </a:rPr>
              <a:t></a:t>
            </a:r>
            <a:r>
              <a:rPr lang="fr-FR" b="1" dirty="0">
                <a:latin typeface="Times New Roman" pitchFamily="18" charset="0"/>
                <a:cs typeface="Times New Roman" pitchFamily="18" charset="0"/>
              </a:rPr>
              <a:t>&lt;&lt;y&lt;&lt;</a:t>
            </a:r>
            <a:r>
              <a:rPr lang="fr-FR" b="1" dirty="0">
                <a:latin typeface="Times New Roman" pitchFamily="18" charset="0"/>
                <a:cs typeface="Times New Roman" pitchFamily="18" charset="0"/>
                <a:sym typeface="Symbol"/>
              </a:rPr>
              <a:t></a:t>
            </a:r>
            <a:r>
              <a:rPr lang="fr-FR" b="1" dirty="0">
                <a:latin typeface="Times New Roman" pitchFamily="18" charset="0"/>
                <a:cs typeface="Times New Roman" pitchFamily="18" charset="0"/>
              </a:rPr>
              <a:t>\n</a:t>
            </a:r>
            <a:r>
              <a:rPr lang="fr-FR" b="1" dirty="0">
                <a:latin typeface="Times New Roman" pitchFamily="18" charset="0"/>
                <a:cs typeface="Times New Roman" pitchFamily="18" charset="0"/>
                <a:sym typeface="Symbol"/>
              </a:rPr>
              <a:t></a:t>
            </a:r>
            <a:r>
              <a:rPr lang="fr-FR" b="1" dirty="0">
                <a:latin typeface="Times New Roman" pitchFamily="18" charset="0"/>
                <a:cs typeface="Times New Roman" pitchFamily="18" charset="0"/>
              </a:rPr>
              <a:t> ;</a:t>
            </a:r>
          </a:p>
          <a:p>
            <a:pPr hangingPunct="0"/>
            <a:r>
              <a:rPr lang="fr-FR" b="1" dirty="0">
                <a:latin typeface="Times New Roman" pitchFamily="18" charset="0"/>
                <a:cs typeface="Times New Roman" pitchFamily="18" charset="0"/>
              </a:rPr>
              <a:t>                  }</a:t>
            </a:r>
          </a:p>
          <a:p>
            <a:pPr hangingPunct="0"/>
            <a:r>
              <a:rPr lang="fr-FR" b="1" dirty="0">
                <a:latin typeface="Times New Roman" pitchFamily="18" charset="0"/>
                <a:cs typeface="Times New Roman" pitchFamily="18" charset="0"/>
              </a:rPr>
              <a:t>                  point(point &amp;p){</a:t>
            </a:r>
          </a:p>
          <a:p>
            <a:pPr hangingPunct="0"/>
            <a:r>
              <a:rPr lang="fr-FR" b="1" dirty="0">
                <a:latin typeface="Times New Roman" pitchFamily="18" charset="0"/>
                <a:cs typeface="Times New Roman" pitchFamily="18" charset="0"/>
              </a:rPr>
              <a:t>                      x = </a:t>
            </a:r>
            <a:r>
              <a:rPr lang="fr-FR" b="1" dirty="0" err="1">
                <a:latin typeface="Times New Roman" pitchFamily="18" charset="0"/>
                <a:cs typeface="Times New Roman" pitchFamily="18" charset="0"/>
              </a:rPr>
              <a:t>p.x</a:t>
            </a:r>
            <a:r>
              <a:rPr lang="fr-FR" b="1" dirty="0">
                <a:latin typeface="Times New Roman" pitchFamily="18" charset="0"/>
                <a:cs typeface="Times New Roman" pitchFamily="18" charset="0"/>
              </a:rPr>
              <a:t> ; y = </a:t>
            </a:r>
            <a:r>
              <a:rPr lang="fr-FR" b="1" dirty="0" err="1">
                <a:latin typeface="Times New Roman" pitchFamily="18" charset="0"/>
                <a:cs typeface="Times New Roman" pitchFamily="18" charset="0"/>
              </a:rPr>
              <a:t>p.y</a:t>
            </a:r>
            <a:r>
              <a:rPr lang="fr-FR" b="1" dirty="0">
                <a:latin typeface="Times New Roman" pitchFamily="18" charset="0"/>
                <a:cs typeface="Times New Roman" pitchFamily="18" charset="0"/>
              </a:rPr>
              <a:t> ;</a:t>
            </a:r>
          </a:p>
          <a:p>
            <a:pPr hangingPunct="0"/>
            <a:r>
              <a:rPr lang="fr-FR" b="1" dirty="0">
                <a:latin typeface="Times New Roman" pitchFamily="18" charset="0"/>
                <a:cs typeface="Times New Roman" pitchFamily="18" charset="0"/>
              </a:rPr>
              <a:t>                      cout&lt;&lt;</a:t>
            </a:r>
            <a:r>
              <a:rPr lang="fr-FR" b="1" dirty="0">
                <a:latin typeface="Times New Roman" pitchFamily="18" charset="0"/>
                <a:cs typeface="Times New Roman" pitchFamily="18" charset="0"/>
                <a:sym typeface="Symbol"/>
              </a:rPr>
              <a:t>CR </a:t>
            </a:r>
            <a:r>
              <a:rPr lang="fr-FR" b="1" dirty="0">
                <a:latin typeface="Times New Roman" pitchFamily="18" charset="0"/>
                <a:cs typeface="Times New Roman" pitchFamily="18" charset="0"/>
              </a:rPr>
              <a:t>point</a:t>
            </a:r>
            <a:r>
              <a:rPr lang="fr-FR" b="1" dirty="0">
                <a:latin typeface="Times New Roman" pitchFamily="18" charset="0"/>
                <a:cs typeface="Times New Roman" pitchFamily="18" charset="0"/>
                <a:sym typeface="Symbol"/>
              </a:rPr>
              <a:t></a:t>
            </a:r>
            <a:r>
              <a:rPr lang="fr-FR" b="1" dirty="0">
                <a:latin typeface="Times New Roman" pitchFamily="18" charset="0"/>
                <a:cs typeface="Times New Roman" pitchFamily="18" charset="0"/>
              </a:rPr>
              <a:t>&lt;&lt;x&lt;&lt;</a:t>
            </a:r>
            <a:r>
              <a:rPr lang="fr-FR" b="1" dirty="0">
                <a:latin typeface="Times New Roman" pitchFamily="18" charset="0"/>
                <a:cs typeface="Times New Roman" pitchFamily="18" charset="0"/>
                <a:sym typeface="Symbol"/>
              </a:rPr>
              <a:t></a:t>
            </a:r>
            <a:r>
              <a:rPr lang="fr-FR" b="1" dirty="0">
                <a:latin typeface="Times New Roman" pitchFamily="18" charset="0"/>
                <a:cs typeface="Times New Roman" pitchFamily="18" charset="0"/>
              </a:rPr>
              <a:t> </a:t>
            </a:r>
            <a:r>
              <a:rPr lang="fr-FR" b="1" dirty="0">
                <a:latin typeface="Times New Roman" pitchFamily="18" charset="0"/>
                <a:cs typeface="Times New Roman" pitchFamily="18" charset="0"/>
                <a:sym typeface="Symbol"/>
              </a:rPr>
              <a:t></a:t>
            </a:r>
            <a:r>
              <a:rPr lang="fr-FR" b="1" dirty="0">
                <a:latin typeface="Times New Roman" pitchFamily="18" charset="0"/>
                <a:cs typeface="Times New Roman" pitchFamily="18" charset="0"/>
              </a:rPr>
              <a:t>&lt;&lt;y&lt;&lt;</a:t>
            </a:r>
            <a:r>
              <a:rPr lang="fr-FR" b="1" dirty="0">
                <a:latin typeface="Times New Roman" pitchFamily="18" charset="0"/>
                <a:cs typeface="Times New Roman" pitchFamily="18" charset="0"/>
                <a:sym typeface="Symbol"/>
              </a:rPr>
              <a:t></a:t>
            </a:r>
            <a:r>
              <a:rPr lang="fr-FR" b="1" dirty="0">
                <a:latin typeface="Times New Roman" pitchFamily="18" charset="0"/>
                <a:cs typeface="Times New Roman" pitchFamily="18" charset="0"/>
              </a:rPr>
              <a:t>\n</a:t>
            </a:r>
            <a:r>
              <a:rPr lang="fr-FR" b="1" dirty="0">
                <a:latin typeface="Times New Roman" pitchFamily="18" charset="0"/>
                <a:cs typeface="Times New Roman" pitchFamily="18" charset="0"/>
                <a:sym typeface="Symbol"/>
              </a:rPr>
              <a:t></a:t>
            </a:r>
            <a:r>
              <a:rPr lang="fr-FR" b="1" dirty="0">
                <a:latin typeface="Times New Roman" pitchFamily="18" charset="0"/>
                <a:cs typeface="Times New Roman" pitchFamily="18" charset="0"/>
              </a:rPr>
              <a:t> ;</a:t>
            </a:r>
          </a:p>
          <a:p>
            <a:pPr hangingPunct="0"/>
            <a:r>
              <a:rPr lang="fr-FR" b="1" dirty="0">
                <a:latin typeface="Times New Roman" pitchFamily="18" charset="0"/>
                <a:cs typeface="Times New Roman" pitchFamily="18" charset="0"/>
              </a:rPr>
              <a:t>                  }</a:t>
            </a:r>
          </a:p>
          <a:p>
            <a:pPr hangingPunct="0"/>
            <a:r>
              <a:rPr lang="en-GB" b="1" dirty="0">
                <a:latin typeface="Times New Roman" pitchFamily="18" charset="0"/>
                <a:cs typeface="Times New Roman" pitchFamily="18" charset="0"/>
              </a:rPr>
              <a:t>} ;</a:t>
            </a:r>
            <a:endParaRPr lang="fr-FR" b="1" dirty="0">
              <a:latin typeface="Times New Roman" pitchFamily="18" charset="0"/>
              <a:cs typeface="Times New Roman" pitchFamily="18" charset="0"/>
            </a:endParaRPr>
          </a:p>
        </p:txBody>
      </p:sp>
      <p:cxnSp>
        <p:nvCxnSpPr>
          <p:cNvPr id="7" name="Connecteur droit 6"/>
          <p:cNvCxnSpPr/>
          <p:nvPr/>
        </p:nvCxnSpPr>
        <p:spPr>
          <a:xfrm rot="5400000">
            <a:off x="1035819" y="1250141"/>
            <a:ext cx="2071702" cy="1588"/>
          </a:xfrm>
          <a:prstGeom prst="line">
            <a:avLst/>
          </a:prstGeom>
        </p:spPr>
        <p:style>
          <a:lnRef idx="1">
            <a:schemeClr val="dk1"/>
          </a:lnRef>
          <a:fillRef idx="0">
            <a:schemeClr val="dk1"/>
          </a:fillRef>
          <a:effectRef idx="0">
            <a:schemeClr val="dk1"/>
          </a:effectRef>
          <a:fontRef idx="minor">
            <a:schemeClr val="tx1"/>
          </a:fontRef>
        </p:style>
      </p:cxnSp>
      <p:cxnSp>
        <p:nvCxnSpPr>
          <p:cNvPr id="8" name="Connecteur droit 7"/>
          <p:cNvCxnSpPr/>
          <p:nvPr/>
        </p:nvCxnSpPr>
        <p:spPr>
          <a:xfrm rot="5400000">
            <a:off x="5607057" y="1249347"/>
            <a:ext cx="2071702" cy="1588"/>
          </a:xfrm>
          <a:prstGeom prst="line">
            <a:avLst/>
          </a:prstGeom>
        </p:spPr>
        <p:style>
          <a:lnRef idx="1">
            <a:schemeClr val="dk1"/>
          </a:lnRef>
          <a:fillRef idx="0">
            <a:schemeClr val="dk1"/>
          </a:fillRef>
          <a:effectRef idx="0">
            <a:schemeClr val="dk1"/>
          </a:effectRef>
          <a:fontRef idx="minor">
            <a:schemeClr val="tx1"/>
          </a:fontRef>
        </p:style>
      </p:cxnSp>
      <p:cxnSp>
        <p:nvCxnSpPr>
          <p:cNvPr id="9" name="Connecteur droit 8"/>
          <p:cNvCxnSpPr/>
          <p:nvPr/>
        </p:nvCxnSpPr>
        <p:spPr>
          <a:xfrm rot="5400000">
            <a:off x="3392479" y="1249347"/>
            <a:ext cx="2071702" cy="1588"/>
          </a:xfrm>
          <a:prstGeom prst="line">
            <a:avLst/>
          </a:prstGeom>
        </p:spPr>
        <p:style>
          <a:lnRef idx="1">
            <a:schemeClr val="dk1"/>
          </a:lnRef>
          <a:fillRef idx="0">
            <a:schemeClr val="dk1"/>
          </a:fillRef>
          <a:effectRef idx="0">
            <a:schemeClr val="dk1"/>
          </a:effectRef>
          <a:fontRef idx="minor">
            <a:schemeClr val="tx1"/>
          </a:fontRef>
        </p:style>
      </p:cxnSp>
      <p:cxnSp>
        <p:nvCxnSpPr>
          <p:cNvPr id="11" name="Connecteur droit 10"/>
          <p:cNvCxnSpPr/>
          <p:nvPr/>
        </p:nvCxnSpPr>
        <p:spPr>
          <a:xfrm>
            <a:off x="142844" y="642918"/>
            <a:ext cx="8858312" cy="1588"/>
          </a:xfrm>
          <a:prstGeom prst="line">
            <a:avLst/>
          </a:prstGeom>
        </p:spPr>
        <p:style>
          <a:lnRef idx="1">
            <a:schemeClr val="dk1"/>
          </a:lnRef>
          <a:fillRef idx="0">
            <a:schemeClr val="dk1"/>
          </a:fillRef>
          <a:effectRef idx="0">
            <a:schemeClr val="dk1"/>
          </a:effectRef>
          <a:fontRef idx="minor">
            <a:schemeClr val="tx1"/>
          </a:fontRef>
        </p:style>
      </p:cxnSp>
      <p:cxnSp>
        <p:nvCxnSpPr>
          <p:cNvPr id="15" name="Connecteur droit 14"/>
          <p:cNvCxnSpPr/>
          <p:nvPr/>
        </p:nvCxnSpPr>
        <p:spPr>
          <a:xfrm>
            <a:off x="142844" y="1212834"/>
            <a:ext cx="8858312" cy="1588"/>
          </a:xfrm>
          <a:prstGeom prst="line">
            <a:avLst/>
          </a:prstGeom>
        </p:spPr>
        <p:style>
          <a:lnRef idx="1">
            <a:schemeClr val="dk1"/>
          </a:lnRef>
          <a:fillRef idx="0">
            <a:schemeClr val="dk1"/>
          </a:fillRef>
          <a:effectRef idx="0">
            <a:schemeClr val="dk1"/>
          </a:effectRef>
          <a:fontRef idx="minor">
            <a:schemeClr val="tx1"/>
          </a:fontRef>
        </p:style>
      </p:cxnSp>
      <p:cxnSp>
        <p:nvCxnSpPr>
          <p:cNvPr id="17" name="Connecteur droit 16"/>
          <p:cNvCxnSpPr/>
          <p:nvPr/>
        </p:nvCxnSpPr>
        <p:spPr>
          <a:xfrm rot="5400000">
            <a:off x="2392346" y="1464455"/>
            <a:ext cx="1643074" cy="1588"/>
          </a:xfrm>
          <a:prstGeom prst="line">
            <a:avLst/>
          </a:prstGeom>
        </p:spPr>
        <p:style>
          <a:lnRef idx="1">
            <a:schemeClr val="dk1"/>
          </a:lnRef>
          <a:fillRef idx="0">
            <a:schemeClr val="dk1"/>
          </a:fillRef>
          <a:effectRef idx="0">
            <a:schemeClr val="dk1"/>
          </a:effectRef>
          <a:fontRef idx="minor">
            <a:schemeClr val="tx1"/>
          </a:fontRef>
        </p:style>
      </p:cxnSp>
      <p:cxnSp>
        <p:nvCxnSpPr>
          <p:cNvPr id="18" name="Connecteur droit 17"/>
          <p:cNvCxnSpPr/>
          <p:nvPr/>
        </p:nvCxnSpPr>
        <p:spPr>
          <a:xfrm rot="5400000">
            <a:off x="607985" y="1463661"/>
            <a:ext cx="1643074" cy="1588"/>
          </a:xfrm>
          <a:prstGeom prst="line">
            <a:avLst/>
          </a:prstGeom>
        </p:spPr>
        <p:style>
          <a:lnRef idx="1">
            <a:schemeClr val="dk1"/>
          </a:lnRef>
          <a:fillRef idx="0">
            <a:schemeClr val="dk1"/>
          </a:fillRef>
          <a:effectRef idx="0">
            <a:schemeClr val="dk1"/>
          </a:effectRef>
          <a:fontRef idx="minor">
            <a:schemeClr val="tx1"/>
          </a:fontRef>
        </p:style>
      </p:cxnSp>
      <p:cxnSp>
        <p:nvCxnSpPr>
          <p:cNvPr id="19" name="Connecteur droit 18"/>
          <p:cNvCxnSpPr/>
          <p:nvPr/>
        </p:nvCxnSpPr>
        <p:spPr>
          <a:xfrm rot="5400000">
            <a:off x="4679951" y="1463661"/>
            <a:ext cx="1643074" cy="1588"/>
          </a:xfrm>
          <a:prstGeom prst="line">
            <a:avLst/>
          </a:prstGeom>
        </p:spPr>
        <p:style>
          <a:lnRef idx="1">
            <a:schemeClr val="dk1"/>
          </a:lnRef>
          <a:fillRef idx="0">
            <a:schemeClr val="dk1"/>
          </a:fillRef>
          <a:effectRef idx="0">
            <a:schemeClr val="dk1"/>
          </a:effectRef>
          <a:fontRef idx="minor">
            <a:schemeClr val="tx1"/>
          </a:fontRef>
        </p:style>
      </p:cxnSp>
      <p:cxnSp>
        <p:nvCxnSpPr>
          <p:cNvPr id="20" name="Connecteur droit 19"/>
          <p:cNvCxnSpPr/>
          <p:nvPr/>
        </p:nvCxnSpPr>
        <p:spPr>
          <a:xfrm rot="5400000">
            <a:off x="6965967" y="1463661"/>
            <a:ext cx="1643074" cy="1588"/>
          </a:xfrm>
          <a:prstGeom prst="line">
            <a:avLst/>
          </a:prstGeom>
        </p:spPr>
        <p:style>
          <a:lnRef idx="1">
            <a:schemeClr val="dk1"/>
          </a:lnRef>
          <a:fillRef idx="0">
            <a:schemeClr val="dk1"/>
          </a:fillRef>
          <a:effectRef idx="0">
            <a:schemeClr val="dk1"/>
          </a:effectRef>
          <a:fontRef idx="minor">
            <a:schemeClr val="tx1"/>
          </a:fontRef>
        </p:style>
      </p:cxnSp>
      <p:cxnSp>
        <p:nvCxnSpPr>
          <p:cNvPr id="21" name="Connecteur droit 20"/>
          <p:cNvCxnSpPr/>
          <p:nvPr/>
        </p:nvCxnSpPr>
        <p:spPr>
          <a:xfrm rot="5400000">
            <a:off x="36481" y="1463661"/>
            <a:ext cx="1643074" cy="1588"/>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4992</TotalTime>
  <Words>12540</Words>
  <Application>Microsoft Office PowerPoint</Application>
  <PresentationFormat>On-screen Show (4:3)</PresentationFormat>
  <Paragraphs>2669</Paragraphs>
  <Slides>127</Slides>
  <Notes>1</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127</vt:i4>
      </vt:variant>
    </vt:vector>
  </HeadingPairs>
  <TitlesOfParts>
    <vt:vector size="134" baseType="lpstr">
      <vt:lpstr>Arial</vt:lpstr>
      <vt:lpstr>Calibri</vt:lpstr>
      <vt:lpstr>Symbol</vt:lpstr>
      <vt:lpstr>Times New Roman</vt:lpstr>
      <vt:lpstr>Wingdings</vt:lpstr>
      <vt:lpstr>Thème Office</vt:lpstr>
      <vt:lpstr>Document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Maison</dc:creator>
  <cp:lastModifiedBy>Misa Rakotoasimbahoaka</cp:lastModifiedBy>
  <cp:revision>921</cp:revision>
  <dcterms:created xsi:type="dcterms:W3CDTF">2012-06-08T07:52:55Z</dcterms:created>
  <dcterms:modified xsi:type="dcterms:W3CDTF">2018-09-25T15:11:27Z</dcterms:modified>
</cp:coreProperties>
</file>