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44"/>
      </p:cViewPr>
      <p:guideLst>
        <p:guide orient="horz" pos="26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2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78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62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416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987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243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558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481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72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567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71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011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062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944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739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73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65747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6A4E-8259-402F-AF2F-22586C70175D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65747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65747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46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40DCE-BEB0-4E68-91F5-FCBB3F972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5" y="2404532"/>
            <a:ext cx="6341703" cy="1646302"/>
          </a:xfrm>
        </p:spPr>
        <p:txBody>
          <a:bodyPr anchor="t"/>
          <a:lstStyle/>
          <a:p>
            <a:r>
              <a:rPr lang="fr-CH" dirty="0"/>
              <a:t>DARYLL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B3D928-8F40-4195-92F9-A9B9DB70C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51" y="4343442"/>
            <a:ext cx="7242047" cy="1096899"/>
          </a:xfrm>
        </p:spPr>
        <p:txBody>
          <a:bodyPr>
            <a:normAutofit/>
          </a:bodyPr>
          <a:lstStyle/>
          <a:p>
            <a:r>
              <a:rPr lang="fr-CH" sz="2100" dirty="0">
                <a:solidFill>
                  <a:schemeClr val="tx2"/>
                </a:solidFill>
              </a:rPr>
              <a:t>Auteurs: Dejvid Muaremi, Aurélien </a:t>
            </a:r>
            <a:r>
              <a:rPr lang="fr-CH" sz="2100" dirty="0" err="1">
                <a:solidFill>
                  <a:schemeClr val="tx2"/>
                </a:solidFill>
              </a:rPr>
              <a:t>Siu</a:t>
            </a:r>
            <a:r>
              <a:rPr lang="fr-CH" sz="2100" dirty="0">
                <a:solidFill>
                  <a:schemeClr val="tx2"/>
                </a:solidFill>
              </a:rPr>
              <a:t>, Romain </a:t>
            </a:r>
            <a:r>
              <a:rPr lang="fr-CH" sz="2100" dirty="0" err="1">
                <a:solidFill>
                  <a:schemeClr val="tx2"/>
                </a:solidFill>
              </a:rPr>
              <a:t>Gallay</a:t>
            </a:r>
            <a:r>
              <a:rPr lang="fr-CH" sz="2100" dirty="0">
                <a:solidFill>
                  <a:schemeClr val="tx2"/>
                </a:solidFill>
              </a:rPr>
              <a:t>, </a:t>
            </a:r>
            <a:br>
              <a:rPr lang="fr-CH" sz="2100" dirty="0">
                <a:solidFill>
                  <a:schemeClr val="tx2"/>
                </a:solidFill>
              </a:rPr>
            </a:br>
            <a:r>
              <a:rPr lang="fr-CH" sz="2100" dirty="0">
                <a:solidFill>
                  <a:schemeClr val="tx2"/>
                </a:solidFill>
              </a:rPr>
              <a:t>Yohann Meyer, Loïc </a:t>
            </a:r>
            <a:r>
              <a:rPr lang="fr-CH" sz="2100" dirty="0" err="1">
                <a:solidFill>
                  <a:schemeClr val="tx2"/>
                </a:solidFill>
              </a:rPr>
              <a:t>Frueh</a:t>
            </a:r>
            <a:r>
              <a:rPr lang="fr-CH" sz="2100" dirty="0">
                <a:solidFill>
                  <a:schemeClr val="tx2"/>
                </a:solidFill>
              </a:rPr>
              <a:t>, Labinot </a:t>
            </a:r>
            <a:r>
              <a:rPr lang="fr-CH" sz="2100" dirty="0" err="1">
                <a:solidFill>
                  <a:schemeClr val="tx2"/>
                </a:solidFill>
              </a:rPr>
              <a:t>Rashiti</a:t>
            </a:r>
            <a:endParaRPr lang="fr-CH" sz="2100" dirty="0">
              <a:solidFill>
                <a:schemeClr val="tx2"/>
              </a:solidFill>
            </a:endParaRPr>
          </a:p>
          <a:p>
            <a:endParaRPr lang="fr-CH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8606F-D8D1-46E7-BCD7-21A5A0EB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550990"/>
          </a:xfrm>
        </p:spPr>
        <p:txBody>
          <a:bodyPr/>
          <a:lstStyle/>
          <a:p>
            <a:r>
              <a:rPr lang="fr-CH" dirty="0"/>
              <a:t>Difficultés techniques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9E824-0AA0-45FC-A0CC-E12DFACC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8" y="2557796"/>
            <a:ext cx="6347714" cy="3183857"/>
          </a:xfrm>
        </p:spPr>
        <p:txBody>
          <a:bodyPr anchor="ctr"/>
          <a:lstStyle/>
          <a:p>
            <a:r>
              <a:rPr lang="fr-CH" dirty="0"/>
              <a:t>Plan</a:t>
            </a:r>
          </a:p>
          <a:p>
            <a:pPr lvl="1"/>
            <a:r>
              <a:rPr lang="fr-CH" dirty="0"/>
              <a:t>PDF → Vectoriel</a:t>
            </a:r>
          </a:p>
          <a:p>
            <a:pPr lvl="1"/>
            <a:r>
              <a:rPr lang="fr-CH" dirty="0"/>
              <a:t>Gestion objets dans l’image</a:t>
            </a:r>
          </a:p>
          <a:p>
            <a:pPr lvl="1"/>
            <a:endParaRPr lang="fr-CH" dirty="0"/>
          </a:p>
          <a:p>
            <a:r>
              <a:rPr lang="fr-CH" dirty="0" err="1"/>
              <a:t>JavaFX</a:t>
            </a:r>
            <a:endParaRPr lang="fr-CH" dirty="0"/>
          </a:p>
          <a:p>
            <a:pPr lvl="1"/>
            <a:r>
              <a:rPr lang="fr-CH" dirty="0" err="1"/>
              <a:t>resize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4290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57E71-220C-4058-9A8A-385FC614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Retards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14952-A45B-4557-A756-CEA2D454F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0400"/>
            <a:ext cx="7095745" cy="4313362"/>
          </a:xfrm>
        </p:spPr>
        <p:txBody>
          <a:bodyPr anchor="ctr">
            <a:normAutofit/>
          </a:bodyPr>
          <a:lstStyle/>
          <a:p>
            <a:r>
              <a:rPr lang="fr-CH" dirty="0"/>
              <a:t>Causes</a:t>
            </a:r>
          </a:p>
          <a:p>
            <a:pPr lvl="1"/>
            <a:r>
              <a:rPr lang="fr-CH" dirty="0"/>
              <a:t>Administratif : Obtention des différentes données sources</a:t>
            </a:r>
          </a:p>
          <a:p>
            <a:pPr lvl="1"/>
            <a:r>
              <a:rPr lang="fr-CH" dirty="0"/>
              <a:t>Replanification : Clarification des tâches</a:t>
            </a:r>
          </a:p>
          <a:p>
            <a:pPr lvl="1"/>
            <a:r>
              <a:rPr lang="fr-CH" dirty="0"/>
              <a:t>Facteur humain : Pressions extérieures</a:t>
            </a:r>
          </a:p>
          <a:p>
            <a:pPr lvl="1"/>
            <a:endParaRPr lang="fr-CH" dirty="0"/>
          </a:p>
          <a:p>
            <a:r>
              <a:rPr lang="fr-CH" dirty="0"/>
              <a:t>Solutions</a:t>
            </a:r>
          </a:p>
          <a:p>
            <a:pPr lvl="1"/>
            <a:r>
              <a:rPr lang="fr-CH" dirty="0"/>
              <a:t>Administratif : Travail en amont sur des données factices</a:t>
            </a:r>
          </a:p>
          <a:p>
            <a:pPr lvl="1"/>
            <a:r>
              <a:rPr lang="fr-CH" dirty="0"/>
              <a:t>Replanification : Gantt précis et suivi hebdomadaire</a:t>
            </a:r>
          </a:p>
          <a:p>
            <a:pPr lvl="1"/>
            <a:r>
              <a:rPr lang="fr-CH" dirty="0"/>
              <a:t>Facteur humain : Concentration, priorisation</a:t>
            </a:r>
          </a:p>
        </p:txBody>
      </p:sp>
    </p:spTree>
    <p:extLst>
      <p:ext uri="{BB962C8B-B14F-4D97-AF65-F5344CB8AC3E}">
        <p14:creationId xmlns:p14="http://schemas.microsoft.com/office/powerpoint/2010/main" val="33511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01353-59EB-4E5B-AE44-1B6B7874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CDB0D-4244-40F5-B5AC-2744F7B7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8" y="2949639"/>
            <a:ext cx="6347714" cy="1679448"/>
          </a:xfrm>
        </p:spPr>
        <p:txBody>
          <a:bodyPr anchor="ctr"/>
          <a:lstStyle/>
          <a:p>
            <a:r>
              <a:rPr lang="fr-CH" dirty="0"/>
              <a:t>Ressenti de cohésion de groupe</a:t>
            </a:r>
          </a:p>
          <a:p>
            <a:endParaRPr lang="fr-CH" dirty="0"/>
          </a:p>
          <a:p>
            <a:r>
              <a:rPr lang="fr-CH" dirty="0"/>
              <a:t>Bonne réactivité / adaptation</a:t>
            </a:r>
          </a:p>
        </p:txBody>
      </p:sp>
    </p:spTree>
    <p:extLst>
      <p:ext uri="{BB962C8B-B14F-4D97-AF65-F5344CB8AC3E}">
        <p14:creationId xmlns:p14="http://schemas.microsoft.com/office/powerpoint/2010/main" val="163791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67570A-A7BD-40F3-B006-05E4DC85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50" y="3022791"/>
            <a:ext cx="6937249" cy="1533143"/>
          </a:xfrm>
        </p:spPr>
        <p:txBody>
          <a:bodyPr anchor="ctr">
            <a:normAutofit/>
          </a:bodyPr>
          <a:lstStyle/>
          <a:p>
            <a:r>
              <a:rPr lang="fr-CH" dirty="0"/>
              <a:t>À partir d’un horaire → obtenir des salles libres</a:t>
            </a:r>
          </a:p>
          <a:p>
            <a:endParaRPr lang="fr-CH" dirty="0"/>
          </a:p>
          <a:p>
            <a:r>
              <a:rPr lang="fr-CH" dirty="0"/>
              <a:t>À partir d’une salle → obtenir ses horaires libres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B3A72D-5751-4FCC-BF0B-8CA5A6A6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 du projet</a:t>
            </a:r>
          </a:p>
        </p:txBody>
      </p:sp>
    </p:spTree>
    <p:extLst>
      <p:ext uri="{BB962C8B-B14F-4D97-AF65-F5344CB8AC3E}">
        <p14:creationId xmlns:p14="http://schemas.microsoft.com/office/powerpoint/2010/main" val="330402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9A1E-829E-4083-9EA0-63A6EA81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Modèle de données utilisé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2F2D78C-A8DE-47F9-9F2F-DC4F417F6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71903"/>
              </p:ext>
            </p:extLst>
          </p:nvPr>
        </p:nvGraphicFramePr>
        <p:xfrm>
          <a:off x="677068" y="2348750"/>
          <a:ext cx="6348414" cy="32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74207">
                  <a:extLst>
                    <a:ext uri="{9D8B030D-6E8A-4147-A177-3AD203B41FA5}">
                      <a16:colId xmlns:a16="http://schemas.microsoft.com/office/drawing/2014/main" val="2752126569"/>
                    </a:ext>
                  </a:extLst>
                </a:gridCol>
                <a:gridCol w="3174207">
                  <a:extLst>
                    <a:ext uri="{9D8B030D-6E8A-4147-A177-3AD203B41FA5}">
                      <a16:colId xmlns:a16="http://schemas.microsoft.com/office/drawing/2014/main" val="199751772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fr-CH" b="1" dirty="0"/>
                        <a:t>Calendrier</a:t>
                      </a:r>
                    </a:p>
                    <a:p>
                      <a:pPr algn="l"/>
                      <a:r>
                        <a:rPr lang="fr-CH" b="1" dirty="0"/>
                        <a:t>(Raw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7827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fr-CH" b="1" dirty="0"/>
                        <a:t>Communication client serveur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27977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fr-CH" b="1" dirty="0"/>
                        <a:t>Interface graphique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FXML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2544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fr-CH" b="1" dirty="0"/>
                        <a:t>Impression des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TXT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24011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fr-CH" b="1" dirty="0"/>
                        <a:t>Plans du bâtiment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SVG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86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97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548B5-9027-4407-9FB5-DF873FA6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Technologies utilisées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1EAEE8E-A9DC-4568-8984-C55E9F386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006490"/>
              </p:ext>
            </p:extLst>
          </p:nvPr>
        </p:nvGraphicFramePr>
        <p:xfrm>
          <a:off x="388883" y="2313940"/>
          <a:ext cx="6636600" cy="327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18300">
                  <a:extLst>
                    <a:ext uri="{9D8B030D-6E8A-4147-A177-3AD203B41FA5}">
                      <a16:colId xmlns:a16="http://schemas.microsoft.com/office/drawing/2014/main" val="1002630536"/>
                    </a:ext>
                  </a:extLst>
                </a:gridCol>
                <a:gridCol w="3318300">
                  <a:extLst>
                    <a:ext uri="{9D8B030D-6E8A-4147-A177-3AD203B41FA5}">
                      <a16:colId xmlns:a16="http://schemas.microsoft.com/office/drawing/2014/main" val="387120257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fr-CH" b="1" dirty="0"/>
                        <a:t>Langage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8447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b="1" dirty="0"/>
                        <a:t>Base de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4488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b="1" dirty="0"/>
                        <a:t>Interface graphique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 err="1"/>
                        <a:t>JavaFX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1219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b="1" dirty="0"/>
                        <a:t>Fichier 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Jackson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8397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b="1" dirty="0"/>
                        <a:t>Parseur SVG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DOM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081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b="1" dirty="0"/>
                        <a:t>Parseur 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 err="1"/>
                        <a:t>BiWeekly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05011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b="1" dirty="0"/>
                        <a:t>Parseur 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 err="1"/>
                        <a:t>XMLParser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37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77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6BC17-8504-461C-A222-9BC53331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6CA9F54-027F-4931-B6DE-E93EB4837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2" y="2154621"/>
            <a:ext cx="7247651" cy="3795104"/>
          </a:xfrm>
        </p:spPr>
      </p:pic>
    </p:spTree>
    <p:extLst>
      <p:ext uri="{BB962C8B-B14F-4D97-AF65-F5344CB8AC3E}">
        <p14:creationId xmlns:p14="http://schemas.microsoft.com/office/powerpoint/2010/main" val="313507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22B5E-5452-4F85-8D6E-0D414301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Interface utilisateur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D557CB-0D46-4250-A5B0-9FAD6A569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26799"/>
            <a:ext cx="5904000" cy="4645851"/>
          </a:xfrm>
        </p:spPr>
      </p:pic>
    </p:spTree>
    <p:extLst>
      <p:ext uri="{BB962C8B-B14F-4D97-AF65-F5344CB8AC3E}">
        <p14:creationId xmlns:p14="http://schemas.microsoft.com/office/powerpoint/2010/main" val="284249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555AF-49EF-4F74-B941-122EBE00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754369" cy="1320800"/>
          </a:xfrm>
        </p:spPr>
        <p:txBody>
          <a:bodyPr>
            <a:normAutofit/>
          </a:bodyPr>
          <a:lstStyle/>
          <a:p>
            <a:r>
              <a:rPr lang="fr-CH" dirty="0"/>
              <a:t>État d’avancement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AC87B-92B0-47F8-A370-855493C5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8" y="2687988"/>
            <a:ext cx="6347714" cy="2923474"/>
          </a:xfrm>
        </p:spPr>
        <p:txBody>
          <a:bodyPr anchor="ctr"/>
          <a:lstStyle/>
          <a:p>
            <a:r>
              <a:rPr lang="fr-CH" dirty="0"/>
              <a:t>État du projet</a:t>
            </a:r>
          </a:p>
          <a:p>
            <a:r>
              <a:rPr lang="fr-CH" dirty="0"/>
              <a:t>Problèmes au sein du groupe</a:t>
            </a:r>
          </a:p>
          <a:p>
            <a:r>
              <a:rPr lang="fr-CH" dirty="0"/>
              <a:t>Difficultés techniques rencontrées</a:t>
            </a:r>
          </a:p>
          <a:p>
            <a:r>
              <a:rPr lang="fr-CH" dirty="0"/>
              <a:t>Les retards</a:t>
            </a:r>
          </a:p>
          <a:p>
            <a:pPr lvl="1"/>
            <a:r>
              <a:rPr lang="fr-CH" dirty="0"/>
              <a:t>Causes</a:t>
            </a:r>
          </a:p>
          <a:p>
            <a:pPr lvl="1"/>
            <a:r>
              <a:rPr lang="fr-CH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47447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55CB8-6D9B-4486-AEAC-CEA4972E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61C49-CFD3-4990-89C5-654CCCC0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8" y="2054004"/>
            <a:ext cx="6753396" cy="4191442"/>
          </a:xfrm>
        </p:spPr>
        <p:txBody>
          <a:bodyPr anchor="ctr">
            <a:normAutofit/>
          </a:bodyPr>
          <a:lstStyle/>
          <a:p>
            <a:pPr defTabSz="1440000">
              <a:tabLst>
                <a:tab pos="0" algn="r"/>
              </a:tabLst>
            </a:pPr>
            <a:r>
              <a:rPr lang="fr-CH" sz="2000" dirty="0"/>
              <a:t>Parseur ICS	:	</a:t>
            </a:r>
            <a:r>
              <a:rPr lang="fr-CH" sz="2000" dirty="0">
                <a:solidFill>
                  <a:srgbClr val="00B050"/>
                </a:solidFill>
              </a:rPr>
              <a:t>OK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Structure BDD	:	</a:t>
            </a:r>
            <a:r>
              <a:rPr lang="fr-CH" sz="2000" dirty="0">
                <a:solidFill>
                  <a:srgbClr val="00B050"/>
                </a:solidFill>
              </a:rPr>
              <a:t>OK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Fonctionnalités BDD</a:t>
            </a:r>
          </a:p>
          <a:p>
            <a:pPr lvl="1" defTabSz="1440000">
              <a:tabLst>
                <a:tab pos="0" algn="r"/>
              </a:tabLst>
            </a:pPr>
            <a:r>
              <a:rPr lang="fr-CH" sz="1800" dirty="0"/>
              <a:t>Insertion	:	</a:t>
            </a:r>
            <a:r>
              <a:rPr lang="fr-CH" sz="1800" dirty="0">
                <a:solidFill>
                  <a:srgbClr val="00B050"/>
                </a:solidFill>
              </a:rPr>
              <a:t>OK</a:t>
            </a:r>
          </a:p>
          <a:p>
            <a:pPr lvl="1" defTabSz="1440000">
              <a:tabLst>
                <a:tab pos="0" algn="r"/>
              </a:tabLst>
            </a:pPr>
            <a:r>
              <a:rPr lang="fr-CH" sz="1800" dirty="0"/>
              <a:t>Suppression	:	</a:t>
            </a:r>
            <a:r>
              <a:rPr lang="fr-CH" sz="1800" dirty="0">
                <a:solidFill>
                  <a:schemeClr val="accent6"/>
                </a:solidFill>
              </a:rPr>
              <a:t>WIP (</a:t>
            </a:r>
            <a:r>
              <a:rPr lang="fr-CH" sz="1800" dirty="0" err="1">
                <a:solidFill>
                  <a:schemeClr val="accent6"/>
                </a:solidFill>
              </a:rPr>
              <a:t>work</a:t>
            </a:r>
            <a:r>
              <a:rPr lang="fr-CH" sz="1800" dirty="0">
                <a:solidFill>
                  <a:schemeClr val="accent6"/>
                </a:solidFill>
              </a:rPr>
              <a:t> in </a:t>
            </a:r>
            <a:r>
              <a:rPr lang="fr-CH" sz="1800" dirty="0" err="1">
                <a:solidFill>
                  <a:schemeClr val="accent6"/>
                </a:solidFill>
              </a:rPr>
              <a:t>progress</a:t>
            </a:r>
            <a:r>
              <a:rPr lang="fr-CH" sz="1800" dirty="0">
                <a:solidFill>
                  <a:schemeClr val="accent6"/>
                </a:solidFill>
              </a:rPr>
              <a:t>)</a:t>
            </a:r>
          </a:p>
          <a:p>
            <a:pPr lvl="1" defTabSz="1440000">
              <a:tabLst>
                <a:tab pos="0" algn="r"/>
              </a:tabLst>
            </a:pPr>
            <a:r>
              <a:rPr lang="fr-CH" sz="1800" dirty="0"/>
              <a:t>Update		:	</a:t>
            </a:r>
            <a:r>
              <a:rPr lang="fr-CH" sz="1800" dirty="0">
                <a:solidFill>
                  <a:schemeClr val="accent6"/>
                </a:solidFill>
              </a:rPr>
              <a:t>WIP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Protocole client/serveur	:	</a:t>
            </a:r>
            <a:r>
              <a:rPr lang="fr-CH" sz="2000" dirty="0">
                <a:solidFill>
                  <a:srgbClr val="00B050"/>
                </a:solidFill>
              </a:rPr>
              <a:t>OK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Structure GUI	:	</a:t>
            </a:r>
            <a:r>
              <a:rPr lang="fr-CH" sz="2000" dirty="0">
                <a:solidFill>
                  <a:srgbClr val="00B050"/>
                </a:solidFill>
              </a:rPr>
              <a:t>OK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Fonctionnalités GUI	:	</a:t>
            </a:r>
            <a:r>
              <a:rPr lang="fr-CH" sz="2000" dirty="0">
                <a:solidFill>
                  <a:schemeClr val="accent6"/>
                </a:solidFill>
              </a:rPr>
              <a:t>WIP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Logique		:	</a:t>
            </a:r>
            <a:r>
              <a:rPr lang="fr-CH" sz="2000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74285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270FE-D846-4AC7-BC16-0B74E9A9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742177" cy="1320800"/>
          </a:xfrm>
        </p:spPr>
        <p:txBody>
          <a:bodyPr>
            <a:normAutofit/>
          </a:bodyPr>
          <a:lstStyle/>
          <a:p>
            <a:r>
              <a:rPr lang="fr-CH" dirty="0"/>
              <a:t>Problèmes au sein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C5A9E1-1B83-4726-B696-344FA0F3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8" y="2854452"/>
            <a:ext cx="6347714" cy="1869821"/>
          </a:xfrm>
        </p:spPr>
        <p:txBody>
          <a:bodyPr anchor="ctr">
            <a:normAutofit lnSpcReduction="10000"/>
          </a:bodyPr>
          <a:lstStyle/>
          <a:p>
            <a:r>
              <a:rPr lang="fr-CH" dirty="0"/>
              <a:t>Pas de problèmes graves</a:t>
            </a:r>
          </a:p>
          <a:p>
            <a:endParaRPr lang="fr-CH" dirty="0"/>
          </a:p>
          <a:p>
            <a:r>
              <a:rPr lang="fr-CH" dirty="0"/>
              <a:t>Avis divergents motivés par de bons arguments</a:t>
            </a:r>
          </a:p>
          <a:p>
            <a:pPr lvl="1"/>
            <a:r>
              <a:rPr lang="fr-CH" dirty="0"/>
              <a:t>Discussions de résolution (vote)</a:t>
            </a:r>
          </a:p>
        </p:txBody>
      </p:sp>
    </p:spTree>
    <p:extLst>
      <p:ext uri="{BB962C8B-B14F-4D97-AF65-F5344CB8AC3E}">
        <p14:creationId xmlns:p14="http://schemas.microsoft.com/office/powerpoint/2010/main" val="652711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197</Words>
  <Application>Microsoft Office PowerPoint</Application>
  <PresentationFormat>Affichage à l'écran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 3</vt:lpstr>
      <vt:lpstr>Facette</vt:lpstr>
      <vt:lpstr>DARYLL</vt:lpstr>
      <vt:lpstr>Objectifs du projet</vt:lpstr>
      <vt:lpstr>Modèle de données utilisé</vt:lpstr>
      <vt:lpstr>Technologies utilisées</vt:lpstr>
      <vt:lpstr>Base de données</vt:lpstr>
      <vt:lpstr>Interface utilisateur</vt:lpstr>
      <vt:lpstr>État d’avancement du projet</vt:lpstr>
      <vt:lpstr>État du projet</vt:lpstr>
      <vt:lpstr>Problèmes au sein du groupe</vt:lpstr>
      <vt:lpstr>Difficultés techniques rencontrées</vt:lpstr>
      <vt:lpstr>Retards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DARYLL</dc:title>
  <dc:creator>Muaremi Dejvid</dc:creator>
  <cp:lastModifiedBy>Labinot</cp:lastModifiedBy>
  <cp:revision>29</cp:revision>
  <dcterms:created xsi:type="dcterms:W3CDTF">2018-04-18T18:45:00Z</dcterms:created>
  <dcterms:modified xsi:type="dcterms:W3CDTF">2018-04-19T08:42:48Z</dcterms:modified>
</cp:coreProperties>
</file>