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69" r:id="rId4"/>
    <p:sldId id="270" r:id="rId5"/>
    <p:sldId id="268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akio Gichuki" initials="NG" lastIdx="1" clrIdx="0">
    <p:extLst>
      <p:ext uri="{19B8F6BF-5375-455C-9EA6-DF929625EA0E}">
        <p15:presenceInfo xmlns:p15="http://schemas.microsoft.com/office/powerpoint/2012/main" userId="Nyakio Gichu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yakio%20Gichuki\Downloads\SEVENETT%20DATA%20ANALYTICS%20COURSE\NG%20project_movi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project_movie.xlsx]Sheet28!PivotTable13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Avg.</a:t>
            </a:r>
            <a:r>
              <a:rPr lang="en-GB" baseline="0" dirty="0"/>
              <a:t> budget by country (top 10)</a:t>
            </a:r>
            <a:r>
              <a:rPr lang="en-GB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Sheet28!$A$4:$A$14</c:f>
              <c:strCache>
                <c:ptCount val="10"/>
                <c:pt idx="0">
                  <c:v>South Korea</c:v>
                </c:pt>
                <c:pt idx="1">
                  <c:v>Hungary</c:v>
                </c:pt>
                <c:pt idx="2">
                  <c:v>Japan</c:v>
                </c:pt>
                <c:pt idx="3">
                  <c:v>Thailand</c:v>
                </c:pt>
                <c:pt idx="4">
                  <c:v>India</c:v>
                </c:pt>
                <c:pt idx="5">
                  <c:v>New Zealand</c:v>
                </c:pt>
                <c:pt idx="6">
                  <c:v>New Line</c:v>
                </c:pt>
                <c:pt idx="7">
                  <c:v>China</c:v>
                </c:pt>
                <c:pt idx="8">
                  <c:v>Spain</c:v>
                </c:pt>
                <c:pt idx="9">
                  <c:v>Czech Republic</c:v>
                </c:pt>
              </c:strCache>
            </c:strRef>
          </c:cat>
          <c:val>
            <c:numRef>
              <c:f>Sheet28!$B$4:$B$14</c:f>
              <c:numCache>
                <c:formatCode>_(* #,##0.00_);_(* \(#,##0.00\);_(* "-"??_);_(@_)</c:formatCode>
                <c:ptCount val="10"/>
                <c:pt idx="0">
                  <c:v>2066112500</c:v>
                </c:pt>
                <c:pt idx="1">
                  <c:v>1260000000</c:v>
                </c:pt>
                <c:pt idx="2">
                  <c:v>462734659.86666667</c:v>
                </c:pt>
                <c:pt idx="3">
                  <c:v>227250000</c:v>
                </c:pt>
                <c:pt idx="4">
                  <c:v>145443520</c:v>
                </c:pt>
                <c:pt idx="5">
                  <c:v>95727272.727272734</c:v>
                </c:pt>
                <c:pt idx="6">
                  <c:v>90000000</c:v>
                </c:pt>
                <c:pt idx="7">
                  <c:v>86288000</c:v>
                </c:pt>
                <c:pt idx="8">
                  <c:v>51502380.952380955</c:v>
                </c:pt>
                <c:pt idx="9">
                  <c:v>48816666.666666664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1-424E-B571-9249DB549DC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91704"/>
        <c:axId val="104894224"/>
      </c:barChart>
      <c:catAx>
        <c:axId val="104891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Country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94224"/>
        <c:crosses val="autoZero"/>
        <c:auto val="1"/>
        <c:lblAlgn val="ctr"/>
        <c:lblOffset val="100"/>
        <c:noMultiLvlLbl val="0"/>
      </c:catAx>
      <c:valAx>
        <c:axId val="10489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Avg budget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91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project_movie.xlsx]N9!PivotTable10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IMDB SCORE</a:t>
            </a:r>
            <a:r>
              <a:rPr lang="en-GB" baseline="0" dirty="0"/>
              <a:t> PER MOVE GENRE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'N9'!$B$3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'N9'!$A$4:$A$21</c:f>
              <c:strCache>
                <c:ptCount val="17"/>
                <c:pt idx="0">
                  <c:v>Action</c:v>
                </c:pt>
                <c:pt idx="1">
                  <c:v>Adventure</c:v>
                </c:pt>
                <c:pt idx="2">
                  <c:v>Animation</c:v>
                </c:pt>
                <c:pt idx="3">
                  <c:v>Biography</c:v>
                </c:pt>
                <c:pt idx="4">
                  <c:v>Comedy</c:v>
                </c:pt>
                <c:pt idx="5">
                  <c:v>Crime</c:v>
                </c:pt>
                <c:pt idx="6">
                  <c:v>Documentary</c:v>
                </c:pt>
                <c:pt idx="7">
                  <c:v>Drama</c:v>
                </c:pt>
                <c:pt idx="8">
                  <c:v>Family</c:v>
                </c:pt>
                <c:pt idx="9">
                  <c:v>Fantasy</c:v>
                </c:pt>
                <c:pt idx="10">
                  <c:v>Horror</c:v>
                </c:pt>
                <c:pt idx="11">
                  <c:v>Musical</c:v>
                </c:pt>
                <c:pt idx="12">
                  <c:v>Mystery</c:v>
                </c:pt>
                <c:pt idx="13">
                  <c:v>Romance</c:v>
                </c:pt>
                <c:pt idx="14">
                  <c:v>Sci-Fi</c:v>
                </c:pt>
                <c:pt idx="15">
                  <c:v>Thriller</c:v>
                </c:pt>
                <c:pt idx="16">
                  <c:v>Western</c:v>
                </c:pt>
              </c:strCache>
            </c:strRef>
          </c:cat>
          <c:val>
            <c:numRef>
              <c:f>'N9'!$B$4:$B$21</c:f>
              <c:numCache>
                <c:formatCode>General</c:formatCode>
                <c:ptCount val="17"/>
                <c:pt idx="0">
                  <c:v>6.2897810218978139</c:v>
                </c:pt>
                <c:pt idx="1">
                  <c:v>6.5504065040650428</c:v>
                </c:pt>
                <c:pt idx="2">
                  <c:v>6.7399999999999993</c:v>
                </c:pt>
                <c:pt idx="3">
                  <c:v>7.1590243902439088</c:v>
                </c:pt>
                <c:pt idx="4">
                  <c:v>6.1694641051567318</c:v>
                </c:pt>
                <c:pt idx="5">
                  <c:v>6.9403921568627451</c:v>
                </c:pt>
                <c:pt idx="6">
                  <c:v>6.796153846153846</c:v>
                </c:pt>
                <c:pt idx="7">
                  <c:v>6.8304932735426052</c:v>
                </c:pt>
                <c:pt idx="8">
                  <c:v>6.5</c:v>
                </c:pt>
                <c:pt idx="9">
                  <c:v>6.2810810810810809</c:v>
                </c:pt>
                <c:pt idx="10">
                  <c:v>5.8487804878048797</c:v>
                </c:pt>
                <c:pt idx="11">
                  <c:v>6.75</c:v>
                </c:pt>
                <c:pt idx="12">
                  <c:v>6.6521739130434785</c:v>
                </c:pt>
                <c:pt idx="13">
                  <c:v>7.1</c:v>
                </c:pt>
                <c:pt idx="14">
                  <c:v>6.628571428571429</c:v>
                </c:pt>
                <c:pt idx="15">
                  <c:v>4.8</c:v>
                </c:pt>
                <c:pt idx="16">
                  <c:v>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8-4FD9-BF55-D0839D5DC728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382216"/>
        <c:axId val="770620848"/>
      </c:lineChart>
      <c:catAx>
        <c:axId val="718382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620848"/>
        <c:crosses val="autoZero"/>
        <c:auto val="1"/>
        <c:lblAlgn val="ctr"/>
        <c:lblOffset val="100"/>
        <c:noMultiLvlLbl val="0"/>
      </c:catAx>
      <c:valAx>
        <c:axId val="77062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IMDB</a:t>
                </a:r>
                <a:r>
                  <a:rPr lang="en-US" baseline="0" dirty="0"/>
                  <a:t> SCORE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8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project_movie.xlsx]N8!PivotTable9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r>
              <a:rPr lang="en-GB" dirty="0"/>
              <a:t>Top 10 movie</a:t>
            </a:r>
            <a:r>
              <a:rPr lang="en-GB" baseline="0" dirty="0"/>
              <a:t> b</a:t>
            </a:r>
            <a:r>
              <a:rPr lang="en-GB" dirty="0"/>
              <a:t>udget vis a vis</a:t>
            </a:r>
            <a:r>
              <a:rPr lang="en-GB" baseline="0" dirty="0"/>
              <a:t> Profit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'N8'!$B$3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'N8'!$A$4:$A$14</c:f>
              <c:strCache>
                <c:ptCount val="10"/>
                <c:pt idx="0">
                  <c:v>8000000</c:v>
                </c:pt>
                <c:pt idx="1">
                  <c:v>11000000</c:v>
                </c:pt>
                <c:pt idx="2">
                  <c:v>15000000</c:v>
                </c:pt>
                <c:pt idx="3">
                  <c:v>18000000</c:v>
                </c:pt>
                <c:pt idx="4">
                  <c:v>20000000</c:v>
                </c:pt>
                <c:pt idx="5">
                  <c:v>25000000</c:v>
                </c:pt>
                <c:pt idx="6">
                  <c:v>30000000</c:v>
                </c:pt>
                <c:pt idx="7">
                  <c:v>40000000</c:v>
                </c:pt>
                <c:pt idx="8">
                  <c:v>150000000</c:v>
                </c:pt>
                <c:pt idx="9">
                  <c:v>200000000</c:v>
                </c:pt>
              </c:strCache>
            </c:strRef>
          </c:cat>
          <c:val>
            <c:numRef>
              <c:f>'N8'!$B$4:$B$14</c:f>
              <c:numCache>
                <c:formatCode>_(* #,##0.00_);_(* \(#,##0.00\);_(* "-"??_);_(@_)</c:formatCode>
                <c:ptCount val="10"/>
                <c:pt idx="0">
                  <c:v>1224699906</c:v>
                </c:pt>
                <c:pt idx="1">
                  <c:v>1438719153</c:v>
                </c:pt>
                <c:pt idx="2">
                  <c:v>1780901736</c:v>
                </c:pt>
                <c:pt idx="3">
                  <c:v>1607534123</c:v>
                </c:pt>
                <c:pt idx="4">
                  <c:v>1753952837</c:v>
                </c:pt>
                <c:pt idx="5">
                  <c:v>1588494471</c:v>
                </c:pt>
                <c:pt idx="6">
                  <c:v>1891140003</c:v>
                </c:pt>
                <c:pt idx="7">
                  <c:v>1291283707</c:v>
                </c:pt>
                <c:pt idx="8">
                  <c:v>1177136621</c:v>
                </c:pt>
                <c:pt idx="9">
                  <c:v>1216435148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6-4D4D-93A5-BA7667ECE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5001984"/>
        <c:axId val="545002344"/>
      </c:barChart>
      <c:catAx>
        <c:axId val="545001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r>
                  <a:rPr lang="en-US"/>
                  <a:t>Budget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US"/>
          </a:p>
        </c:txPr>
        <c:crossAx val="545002344"/>
        <c:crosses val="autoZero"/>
        <c:auto val="1"/>
        <c:lblAlgn val="ctr"/>
        <c:lblOffset val="100"/>
        <c:noMultiLvlLbl val="0"/>
      </c:catAx>
      <c:valAx>
        <c:axId val="545002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r>
                  <a:rPr lang="en-GB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US"/>
          </a:p>
        </c:txPr>
        <c:crossAx val="54500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Maiandra GD" panose="020E0502030308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project_movie.xlsx]N7!PivotTable8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latin typeface="Maiandra GD" panose="020E0502030308020204" pitchFamily="34" charset="0"/>
              </a:rPr>
              <a:t>Rating vis a vis</a:t>
            </a:r>
            <a:r>
              <a:rPr lang="en-GB" baseline="0" dirty="0">
                <a:latin typeface="Maiandra GD" panose="020E0502030308020204" pitchFamily="34" charset="0"/>
              </a:rPr>
              <a:t> </a:t>
            </a:r>
            <a:r>
              <a:rPr lang="en-GB" baseline="0" dirty="0" err="1">
                <a:latin typeface="Maiandra GD" panose="020E0502030308020204" pitchFamily="34" charset="0"/>
              </a:rPr>
              <a:t>imdb</a:t>
            </a:r>
            <a:r>
              <a:rPr lang="en-GB" baseline="0" dirty="0">
                <a:latin typeface="Maiandra GD" panose="020E0502030308020204" pitchFamily="34" charset="0"/>
              </a:rPr>
              <a:t> count</a:t>
            </a:r>
            <a:endParaRPr lang="en-GB" dirty="0">
              <a:latin typeface="Maiandra GD" panose="020E0502030308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'N7'!$B$3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2B-4586-8FDD-D250E87DA0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2B-4586-8FDD-D250E87DA0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2B-4586-8FDD-D250E87DA0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2B-4586-8FDD-D250E87DA09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2B-4586-8FDD-D250E87DA09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2B-4586-8FDD-D250E87DA09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D2B-4586-8FDD-D250E87DA09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D2B-4586-8FDD-D250E87DA09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D2B-4586-8FDD-D250E87DA09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D2B-4586-8FDD-D250E87DA09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D2B-4586-8FDD-D250E87DA09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D2B-4586-8FDD-D250E87DA09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'N7'!$A$4:$A$16</c:f>
              <c:strCache>
                <c:ptCount val="12"/>
                <c:pt idx="0">
                  <c:v>R</c:v>
                </c:pt>
                <c:pt idx="1">
                  <c:v>PG-13</c:v>
                </c:pt>
                <c:pt idx="2">
                  <c:v>PG</c:v>
                </c:pt>
                <c:pt idx="3">
                  <c:v>G</c:v>
                </c:pt>
                <c:pt idx="4">
                  <c:v>Not Rated</c:v>
                </c:pt>
                <c:pt idx="5">
                  <c:v>Unrated</c:v>
                </c:pt>
                <c:pt idx="6">
                  <c:v>Approved</c:v>
                </c:pt>
                <c:pt idx="7">
                  <c:v>X</c:v>
                </c:pt>
                <c:pt idx="8">
                  <c:v>NC-17</c:v>
                </c:pt>
                <c:pt idx="9">
                  <c:v>Passed</c:v>
                </c:pt>
                <c:pt idx="10">
                  <c:v>M</c:v>
                </c:pt>
                <c:pt idx="11">
                  <c:v>GP</c:v>
                </c:pt>
              </c:strCache>
            </c:strRef>
          </c:cat>
          <c:val>
            <c:numRef>
              <c:f>'N7'!$B$4:$B$16</c:f>
              <c:numCache>
                <c:formatCode>General</c:formatCode>
                <c:ptCount val="12"/>
                <c:pt idx="0">
                  <c:v>1700</c:v>
                </c:pt>
                <c:pt idx="1">
                  <c:v>1309</c:v>
                </c:pt>
                <c:pt idx="2">
                  <c:v>566</c:v>
                </c:pt>
                <c:pt idx="3">
                  <c:v>87</c:v>
                </c:pt>
                <c:pt idx="4">
                  <c:v>34</c:v>
                </c:pt>
                <c:pt idx="5">
                  <c:v>22</c:v>
                </c:pt>
                <c:pt idx="6">
                  <c:v>17</c:v>
                </c:pt>
                <c:pt idx="7">
                  <c:v>10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2B-4586-8FDD-D250E87DA0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project_movie.xlsx]N6!PivotTable7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Duration of movie</a:t>
            </a:r>
            <a:r>
              <a:rPr lang="en-GB" baseline="0" dirty="0"/>
              <a:t> by language – top 10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'N6'!$A$4:$A$14</c:f>
              <c:strCache>
                <c:ptCount val="10"/>
                <c:pt idx="0">
                  <c:v>Thai</c:v>
                </c:pt>
                <c:pt idx="1">
                  <c:v>German</c:v>
                </c:pt>
                <c:pt idx="2">
                  <c:v>Hindi</c:v>
                </c:pt>
                <c:pt idx="3">
                  <c:v>Maya</c:v>
                </c:pt>
                <c:pt idx="4">
                  <c:v>Vietnamese</c:v>
                </c:pt>
                <c:pt idx="5">
                  <c:v>Hungarian</c:v>
                </c:pt>
                <c:pt idx="6">
                  <c:v>Filipino</c:v>
                </c:pt>
                <c:pt idx="7">
                  <c:v>Bosnian</c:v>
                </c:pt>
                <c:pt idx="8">
                  <c:v>Mongolian</c:v>
                </c:pt>
                <c:pt idx="9">
                  <c:v>Korean</c:v>
                </c:pt>
              </c:strCache>
            </c:strRef>
          </c:cat>
          <c:val>
            <c:numRef>
              <c:f>'N6'!$B$4:$B$14</c:f>
              <c:numCache>
                <c:formatCode>General</c:formatCode>
                <c:ptCount val="10"/>
                <c:pt idx="0">
                  <c:v>173.66666666666666</c:v>
                </c:pt>
                <c:pt idx="1">
                  <c:v>148.4</c:v>
                </c:pt>
                <c:pt idx="2">
                  <c:v>143</c:v>
                </c:pt>
                <c:pt idx="3">
                  <c:v>139</c:v>
                </c:pt>
                <c:pt idx="4">
                  <c:v>135</c:v>
                </c:pt>
                <c:pt idx="5">
                  <c:v>134</c:v>
                </c:pt>
                <c:pt idx="6">
                  <c:v>132</c:v>
                </c:pt>
                <c:pt idx="7">
                  <c:v>127</c:v>
                </c:pt>
                <c:pt idx="8">
                  <c:v>126</c:v>
                </c:pt>
                <c:pt idx="9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F-4A1B-B803-5A3B2884A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5063408"/>
        <c:axId val="1005069168"/>
      </c:barChart>
      <c:catAx>
        <c:axId val="1005063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Language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069168"/>
        <c:crosses val="autoZero"/>
        <c:auto val="1"/>
        <c:lblAlgn val="ctr"/>
        <c:lblOffset val="100"/>
        <c:noMultiLvlLbl val="0"/>
      </c:catAx>
      <c:valAx>
        <c:axId val="100506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Duration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06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project_movie.xlsx]N5!PivotTable6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Longest</a:t>
            </a:r>
            <a:r>
              <a:rPr lang="en-US" baseline="0" dirty="0"/>
              <a:t> movies (Top 5) profitability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'N5'!$B$3</c:f>
              <c:strCache>
                <c:ptCount val="1"/>
                <c:pt idx="0">
                  <c:v>Max of 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'N5'!$A$4:$A$9</c:f>
              <c:strCache>
                <c:ptCount val="5"/>
                <c:pt idx="0">
                  <c:v>Blood In, Blood Out </c:v>
                </c:pt>
                <c:pt idx="1">
                  <c:v>Heaven's Gate </c:v>
                </c:pt>
                <c:pt idx="2">
                  <c:v>The Legend of Suriyothai </c:v>
                </c:pt>
                <c:pt idx="3">
                  <c:v>Das Boot </c:v>
                </c:pt>
                <c:pt idx="4">
                  <c:v>Apocalypse Now </c:v>
                </c:pt>
              </c:strCache>
            </c:strRef>
          </c:cat>
          <c:val>
            <c:numRef>
              <c:f>'N5'!$B$4:$B$9</c:f>
              <c:numCache>
                <c:formatCode>General</c:formatCode>
                <c:ptCount val="5"/>
                <c:pt idx="0">
                  <c:v>330</c:v>
                </c:pt>
                <c:pt idx="1">
                  <c:v>325</c:v>
                </c:pt>
                <c:pt idx="2">
                  <c:v>300</c:v>
                </c:pt>
                <c:pt idx="3">
                  <c:v>293</c:v>
                </c:pt>
                <c:pt idx="4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59-4743-90BB-5D83EA69FF96}"/>
            </c:ext>
          </c:extLst>
        </c:ser>
        <c:ser>
          <c:idx val="1"/>
          <c:order val="1"/>
          <c:tx>
            <c:strRef>
              <c:f>'N5'!$C$3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'N5'!$A$4:$A$9</c:f>
              <c:strCache>
                <c:ptCount val="5"/>
                <c:pt idx="0">
                  <c:v>Blood In, Blood Out </c:v>
                </c:pt>
                <c:pt idx="1">
                  <c:v>Heaven's Gate </c:v>
                </c:pt>
                <c:pt idx="2">
                  <c:v>The Legend of Suriyothai </c:v>
                </c:pt>
                <c:pt idx="3">
                  <c:v>Das Boot </c:v>
                </c:pt>
                <c:pt idx="4">
                  <c:v>Apocalypse Now </c:v>
                </c:pt>
              </c:strCache>
            </c:strRef>
          </c:cat>
          <c:val>
            <c:numRef>
              <c:f>'N5'!$C$4:$C$9</c:f>
              <c:numCache>
                <c:formatCode>General</c:formatCode>
                <c:ptCount val="5"/>
                <c:pt idx="0">
                  <c:v>-30503417</c:v>
                </c:pt>
                <c:pt idx="1">
                  <c:v>-42500000</c:v>
                </c:pt>
                <c:pt idx="2">
                  <c:v>-399545745</c:v>
                </c:pt>
                <c:pt idx="3">
                  <c:v>-2566866</c:v>
                </c:pt>
                <c:pt idx="4">
                  <c:v>47300000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59-4743-90BB-5D83EA69F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3835856"/>
        <c:axId val="703836936"/>
      </c:barChart>
      <c:catAx>
        <c:axId val="70383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836936"/>
        <c:crosses val="autoZero"/>
        <c:auto val="1"/>
        <c:lblAlgn val="ctr"/>
        <c:lblOffset val="100"/>
        <c:noMultiLvlLbl val="0"/>
      </c:catAx>
      <c:valAx>
        <c:axId val="703836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83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director's facebook likes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'N2'!$B$3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3D-4CCE-9C0C-AB75290FF4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3D-4CCE-9C0C-AB75290FF4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3D-4CCE-9C0C-AB75290FF4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3D-4CCE-9C0C-AB75290FF40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3D-4CCE-9C0C-AB75290FF40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3D-4CCE-9C0C-AB75290FF40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3D-4CCE-9C0C-AB75290FF40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3D-4CCE-9C0C-AB75290FF40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D3D-4CCE-9C0C-AB75290FF40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D3D-4CCE-9C0C-AB75290FF40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D3D-4CCE-9C0C-AB75290FF4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'N2'!$A$4:$A$15</c:f>
              <c:strCache>
                <c:ptCount val="11"/>
                <c:pt idx="0">
                  <c:v>Joseph Gordon-Levitt</c:v>
                </c:pt>
                <c:pt idx="1">
                  <c:v>Christopher Nolan</c:v>
                </c:pt>
                <c:pt idx="2">
                  <c:v>David Fincher</c:v>
                </c:pt>
                <c:pt idx="3">
                  <c:v>Denzel Washington</c:v>
                </c:pt>
                <c:pt idx="4">
                  <c:v>Kevin Spacey</c:v>
                </c:pt>
                <c:pt idx="5">
                  <c:v>Martin Scorsese</c:v>
                </c:pt>
                <c:pt idx="6">
                  <c:v>Clint Eastwood</c:v>
                </c:pt>
                <c:pt idx="7">
                  <c:v>Quentin Tarantino</c:v>
                </c:pt>
                <c:pt idx="8">
                  <c:v>Tom Hanks</c:v>
                </c:pt>
                <c:pt idx="9">
                  <c:v>J.J. Abrams</c:v>
                </c:pt>
                <c:pt idx="10">
                  <c:v>Steven Spielberg</c:v>
                </c:pt>
              </c:strCache>
            </c:strRef>
          </c:cat>
          <c:val>
            <c:numRef>
              <c:f>'N2'!$B$4:$B$15</c:f>
              <c:numCache>
                <c:formatCode>_(* #,##0.00_);_(* \(#,##0.00\);_(* "-"??_);_(@_)</c:formatCode>
                <c:ptCount val="11"/>
                <c:pt idx="0">
                  <c:v>23000</c:v>
                </c:pt>
                <c:pt idx="1">
                  <c:v>22000</c:v>
                </c:pt>
                <c:pt idx="2">
                  <c:v>21000</c:v>
                </c:pt>
                <c:pt idx="3">
                  <c:v>18000</c:v>
                </c:pt>
                <c:pt idx="4">
                  <c:v>18000</c:v>
                </c:pt>
                <c:pt idx="5">
                  <c:v>17000</c:v>
                </c:pt>
                <c:pt idx="6">
                  <c:v>16000</c:v>
                </c:pt>
                <c:pt idx="7">
                  <c:v>16000</c:v>
                </c:pt>
                <c:pt idx="8">
                  <c:v>15000</c:v>
                </c:pt>
                <c:pt idx="9">
                  <c:v>14000</c:v>
                </c:pt>
                <c:pt idx="10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D3D-4CCE-9C0C-AB75290FF40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project_movie.xlsx]N4!PivotTable5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Top 10 years with highest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'N4'!$B$3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03-426A-83FA-2DF0E98F66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03-426A-83FA-2DF0E98F66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603-426A-83FA-2DF0E98F66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603-426A-83FA-2DF0E98F666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603-426A-83FA-2DF0E98F666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603-426A-83FA-2DF0E98F666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603-426A-83FA-2DF0E98F666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603-426A-83FA-2DF0E98F666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603-426A-83FA-2DF0E98F666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603-426A-83FA-2DF0E98F6668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'N4'!$A$4:$A$14</c:f>
              <c:strCache>
                <c:ptCount val="10"/>
                <c:pt idx="0">
                  <c:v>2012</c:v>
                </c:pt>
                <c:pt idx="1">
                  <c:v>2014</c:v>
                </c:pt>
                <c:pt idx="2">
                  <c:v>2002</c:v>
                </c:pt>
                <c:pt idx="3">
                  <c:v>2013</c:v>
                </c:pt>
                <c:pt idx="4">
                  <c:v>2009</c:v>
                </c:pt>
                <c:pt idx="5">
                  <c:v>2015</c:v>
                </c:pt>
                <c:pt idx="6">
                  <c:v>2003</c:v>
                </c:pt>
                <c:pt idx="7">
                  <c:v>2007</c:v>
                </c:pt>
                <c:pt idx="8">
                  <c:v>1994</c:v>
                </c:pt>
                <c:pt idx="9">
                  <c:v>2001</c:v>
                </c:pt>
              </c:strCache>
            </c:strRef>
          </c:cat>
          <c:val>
            <c:numRef>
              <c:f>'N4'!$B$4:$B$14</c:f>
              <c:numCache>
                <c:formatCode>_(* #,##0.00_);_(* \(#,##0.00\);_(* "-"??_);_(@_)</c:formatCode>
                <c:ptCount val="10"/>
                <c:pt idx="0">
                  <c:v>3180732244</c:v>
                </c:pt>
                <c:pt idx="1">
                  <c:v>2713508323</c:v>
                </c:pt>
                <c:pt idx="2">
                  <c:v>2255673159</c:v>
                </c:pt>
                <c:pt idx="3">
                  <c:v>2160214269</c:v>
                </c:pt>
                <c:pt idx="4">
                  <c:v>2081781189</c:v>
                </c:pt>
                <c:pt idx="5">
                  <c:v>2001164099</c:v>
                </c:pt>
                <c:pt idx="6">
                  <c:v>1896841951</c:v>
                </c:pt>
                <c:pt idx="7">
                  <c:v>1688356517</c:v>
                </c:pt>
                <c:pt idx="8">
                  <c:v>1620334433</c:v>
                </c:pt>
                <c:pt idx="9">
                  <c:v>1456639220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603-426A-83FA-2DF0E98F666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project_movie.xlsx]N3!PivotTable4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movie languages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'N3'!$B$3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FE-4394-BB2C-F6BBF23793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FE-4394-BB2C-F6BBF23793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FE-4394-BB2C-F6BBF23793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FE-4394-BB2C-F6BBF23793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FFE-4394-BB2C-F6BBF23793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FFE-4394-BB2C-F6BBF23793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FFE-4394-BB2C-F6BBF237937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FFE-4394-BB2C-F6BBF237937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FFE-4394-BB2C-F6BBF237937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FFE-4394-BB2C-F6BBF237937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FFE-4394-BB2C-F6BBF237937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'N3'!$A$4:$A$15</c:f>
              <c:strCache>
                <c:ptCount val="11"/>
                <c:pt idx="0">
                  <c:v>English</c:v>
                </c:pt>
                <c:pt idx="1">
                  <c:v>French</c:v>
                </c:pt>
                <c:pt idx="2">
                  <c:v>Spanish</c:v>
                </c:pt>
                <c:pt idx="3">
                  <c:v>Mandarin</c:v>
                </c:pt>
                <c:pt idx="4">
                  <c:v>Japanese</c:v>
                </c:pt>
                <c:pt idx="5">
                  <c:v>German</c:v>
                </c:pt>
                <c:pt idx="6">
                  <c:v>Cantonese</c:v>
                </c:pt>
                <c:pt idx="7">
                  <c:v>Italian</c:v>
                </c:pt>
                <c:pt idx="8">
                  <c:v>Hindi</c:v>
                </c:pt>
                <c:pt idx="9">
                  <c:v>Korean</c:v>
                </c:pt>
                <c:pt idx="10">
                  <c:v>Portuguese</c:v>
                </c:pt>
              </c:strCache>
            </c:strRef>
          </c:cat>
          <c:val>
            <c:numRef>
              <c:f>'N3'!$B$4:$B$15</c:f>
              <c:numCache>
                <c:formatCode>General</c:formatCode>
                <c:ptCount val="11"/>
                <c:pt idx="0">
                  <c:v>3599</c:v>
                </c:pt>
                <c:pt idx="1">
                  <c:v>34</c:v>
                </c:pt>
                <c:pt idx="2">
                  <c:v>23</c:v>
                </c:pt>
                <c:pt idx="3">
                  <c:v>15</c:v>
                </c:pt>
                <c:pt idx="4">
                  <c:v>10</c:v>
                </c:pt>
                <c:pt idx="5">
                  <c:v>10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FFE-4394-BB2C-F6BBF23793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[NG project_movie.xlsx]N1!PivotTable2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Most voted</a:t>
            </a:r>
            <a:r>
              <a:rPr lang="en-US" baseline="0" dirty="0"/>
              <a:t> movies by users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'N1'!$A$4:$A$14</c:f>
              <c:strCache>
                <c:ptCount val="10"/>
                <c:pt idx="0">
                  <c:v>The Avengers </c:v>
                </c:pt>
                <c:pt idx="1">
                  <c:v>The Shawshank Redemption </c:v>
                </c:pt>
                <c:pt idx="2">
                  <c:v>The Dark Knight </c:v>
                </c:pt>
                <c:pt idx="3">
                  <c:v>Inception </c:v>
                </c:pt>
                <c:pt idx="4">
                  <c:v>Fight Club </c:v>
                </c:pt>
                <c:pt idx="5">
                  <c:v>Pulp Fiction </c:v>
                </c:pt>
                <c:pt idx="6">
                  <c:v>Forrest Gump </c:v>
                </c:pt>
                <c:pt idx="7">
                  <c:v>The Lord of the Rings: The Fellowship of the Ring </c:v>
                </c:pt>
                <c:pt idx="8">
                  <c:v>The Matrix </c:v>
                </c:pt>
                <c:pt idx="9">
                  <c:v>The Lord of the Rings: The Return of the King </c:v>
                </c:pt>
              </c:strCache>
            </c:strRef>
          </c:cat>
          <c:val>
            <c:numRef>
              <c:f>'N1'!$B$4:$B$14</c:f>
              <c:numCache>
                <c:formatCode>_(* #,##0.00_);_(* \(#,##0.00\);_(* "-"??_);_(@_)</c:formatCode>
                <c:ptCount val="10"/>
                <c:pt idx="0">
                  <c:v>1990830</c:v>
                </c:pt>
                <c:pt idx="1">
                  <c:v>1689764</c:v>
                </c:pt>
                <c:pt idx="2">
                  <c:v>1676169</c:v>
                </c:pt>
                <c:pt idx="3">
                  <c:v>1468200</c:v>
                </c:pt>
                <c:pt idx="4">
                  <c:v>1347461</c:v>
                </c:pt>
                <c:pt idx="5">
                  <c:v>1324680</c:v>
                </c:pt>
                <c:pt idx="6">
                  <c:v>1251222</c:v>
                </c:pt>
                <c:pt idx="7">
                  <c:v>1238746</c:v>
                </c:pt>
                <c:pt idx="8">
                  <c:v>1217752</c:v>
                </c:pt>
                <c:pt idx="9">
                  <c:v>1215718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B-453D-BFD3-94FE22AB00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03830816"/>
        <c:axId val="703827216"/>
      </c:barChart>
      <c:catAx>
        <c:axId val="70383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827216"/>
        <c:crosses val="autoZero"/>
        <c:auto val="1"/>
        <c:lblAlgn val="ctr"/>
        <c:lblOffset val="100"/>
        <c:noMultiLvlLbl val="0"/>
      </c:catAx>
      <c:valAx>
        <c:axId val="7038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83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B4DDC-3913-4675-BD36-ECBAB8FD04C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7DC6-55BB-40F5-94CC-34B0527A1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will help a director who wants to determine which country would be within his budget to produce a movie in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17DC6-55BB-40F5-94CC-34B0527A16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6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5C5C-AC75-2F15-6EB8-67D6C1DE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CD8D-996F-28D1-2CD1-D2C6B678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EC4B-6702-9FEA-F4BF-364ADC33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D3B4-AAF6-53B9-F400-8712E42D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7DF8-8EFA-6D5D-0F39-444A826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5A0D-DBCF-B5C8-2AB5-1306BA5F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3B569-2D7F-0075-249E-F7C8A3AB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0011-3A59-70AE-ED83-38BB128D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511B-232D-D569-B633-4D8622AA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87F4-0080-8797-CC07-6692B52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8800B-6446-E98D-D9F4-69E807569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C0F30-DDB9-455F-00B3-0A55E671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73F7-EBC7-D423-114F-EAA231C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4C5A-55E2-B5F9-A4AF-AE874BFD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3248-C1BB-942C-0321-3BEDBA67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5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31E6-5FC4-5959-CC10-DE0A9D5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4C2F-8992-64D0-C52F-072F683C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F525-DF48-39BB-59E4-835D8EE4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31D2-221C-D51C-7B67-C642CF7D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3561-CC7D-A83B-8E49-D3B88B68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1A27-09B1-3AB3-A310-368BA589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39FD-6A00-E1A4-239B-E8B963E4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606C9-6B06-6993-00B6-2A09BF6A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43ED-803A-C5A5-E97B-8AEBEA51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0FC3-C374-9E2D-C6C9-675B0B5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37B6-78A3-5832-15A5-B41C7FF9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BA87-7DCD-6632-2819-CAC0DEE05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CEAE-BF3D-88DE-F3B7-79E61635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5C6E7-3E91-F2D3-A848-80BDCB7F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A2464-A8B7-4AE6-6B11-F632799B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1E14-CFC5-DED3-3A1E-06B8A103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69D9-9FF4-7A78-4F1D-5F6684F9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E9CFF-4B24-EB12-5A99-FBEA8D79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09E6-6908-4D4D-5D37-C1B0E7F2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F30A0-0811-A7BC-1F42-BE3DA8A0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563CB-70DB-2294-4496-DAB09DF11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09754-0982-8BB0-F6DB-6DF8BA07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F8EC2-5363-8F52-1858-6FDC9C62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BA052-FA0E-B303-F7B1-DA13B6C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3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88A9-0255-297F-FB14-2D4125E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CB97-C67F-4F24-321F-52C7452C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CB42-DD37-A2F3-B6AA-2565EB79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5C833-1CAF-D74C-628A-4C19532A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37359-878B-4F69-2B0E-F236C510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88DC6-45A7-782A-7B46-F23CE8FB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C7B4-FD15-A402-9BB4-6178B1C7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832A-6038-2964-4EFD-993E87B1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0A8B-5CB5-6B9B-CE43-2A58F8C4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62139-1B35-0B34-266B-C7925B25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055D-F90C-AAEC-7737-930CC23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190B-E70E-7147-CD63-9F13D0DC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3973-EC0B-C803-D27C-D3F57326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1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8B0-D074-575A-808C-64BA4E81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21B6C-424A-1534-9018-497E0F816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A1379-F8AF-5CA3-6E98-A77B7DA8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5D18-E28B-11F5-F2EE-8EF220FC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2AC4-3AFA-82B1-48E1-9CCD7655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BB75F-735A-A2A1-820E-ED5FF791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76ABB-5772-55E5-050A-76340BEC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4AE94-B89B-C4D9-8BFC-D800804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B1B4-C54B-3894-A8AA-6418DAA6F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4A00-B4AD-43C2-BAF8-79216660520C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C3F8-2F2D-5BEF-E2B3-F9E2655EC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DB3E-8BFA-5981-BDFB-ACF530A6D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B2D9-0F8D-41A3-A041-46F55B927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D9CA-550C-FE6E-6FD6-E6EA29FB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7175398" y="1568645"/>
            <a:ext cx="6161004" cy="3526970"/>
          </a:xfrm>
        </p:spPr>
        <p:txBody>
          <a:bodyPr vert="vert270">
            <a:normAutofit/>
          </a:bodyPr>
          <a:lstStyle/>
          <a:p>
            <a:r>
              <a:rPr lang="en-US" sz="2000" b="1" dirty="0">
                <a:latin typeface="Maiandra GD" panose="020E0502030308020204" pitchFamily="34" charset="0"/>
              </a:rPr>
              <a:t>Student’s Name: Netta Gichuki</a:t>
            </a:r>
            <a:br>
              <a:rPr lang="en-US" sz="2000" b="1" dirty="0">
                <a:latin typeface="Maiandra GD" panose="020E0502030308020204" pitchFamily="34" charset="0"/>
              </a:rPr>
            </a:br>
            <a:br>
              <a:rPr lang="en-US" sz="2000" b="1" dirty="0">
                <a:latin typeface="Maiandra GD" panose="020E0502030308020204" pitchFamily="34" charset="0"/>
              </a:rPr>
            </a:br>
            <a:r>
              <a:rPr lang="en-US" sz="2000" b="1" dirty="0">
                <a:latin typeface="Maiandra GD" panose="020E0502030308020204" pitchFamily="34" charset="0"/>
              </a:rPr>
              <a:t>Institution Affiliation: </a:t>
            </a:r>
            <a:r>
              <a:rPr lang="en-US" sz="2000" b="1" dirty="0" err="1">
                <a:latin typeface="Maiandra GD" panose="020E0502030308020204" pitchFamily="34" charset="0"/>
              </a:rPr>
              <a:t>Sevennet</a:t>
            </a:r>
            <a:br>
              <a:rPr lang="en-US" sz="2000" b="1" dirty="0">
                <a:latin typeface="Maiandra GD" panose="020E0502030308020204" pitchFamily="34" charset="0"/>
              </a:rPr>
            </a:br>
            <a:r>
              <a:rPr lang="en-US" sz="2000" b="1" dirty="0">
                <a:latin typeface="Maiandra GD" panose="020E0502030308020204" pitchFamily="34" charset="0"/>
              </a:rPr>
              <a:t> </a:t>
            </a:r>
            <a:br>
              <a:rPr lang="en-US" sz="2000" b="1" dirty="0">
                <a:latin typeface="Maiandra GD" panose="020E0502030308020204" pitchFamily="34" charset="0"/>
              </a:rPr>
            </a:br>
            <a:r>
              <a:rPr lang="en-US" sz="2000" b="1" dirty="0">
                <a:latin typeface="Maiandra GD" panose="020E0502030308020204" pitchFamily="34" charset="0"/>
              </a:rPr>
              <a:t>Course Name: Data Analytics</a:t>
            </a:r>
            <a:br>
              <a:rPr lang="en-US" sz="2000" b="1" dirty="0">
                <a:latin typeface="Maiandra GD" panose="020E0502030308020204" pitchFamily="34" charset="0"/>
              </a:rPr>
            </a:br>
            <a:br>
              <a:rPr lang="en-US" sz="2000" b="1" dirty="0">
                <a:latin typeface="Maiandra GD" panose="020E0502030308020204" pitchFamily="34" charset="0"/>
              </a:rPr>
            </a:br>
            <a:r>
              <a:rPr lang="en-US" sz="2000" b="1" dirty="0">
                <a:latin typeface="Maiandra GD" panose="020E0502030308020204" pitchFamily="34" charset="0"/>
              </a:rPr>
              <a:t>Instructor’s Name: </a:t>
            </a:r>
            <a:r>
              <a:rPr lang="en-US" sz="2000" b="1" dirty="0" err="1">
                <a:latin typeface="Maiandra GD" panose="020E0502030308020204" pitchFamily="34" charset="0"/>
              </a:rPr>
              <a:t>Mr</a:t>
            </a:r>
            <a:r>
              <a:rPr lang="en-US" sz="2000" b="1" dirty="0">
                <a:latin typeface="Maiandra GD" panose="020E0502030308020204" pitchFamily="34" charset="0"/>
              </a:rPr>
              <a:t> </a:t>
            </a:r>
            <a:r>
              <a:rPr lang="en-US" sz="2000" b="1" dirty="0" err="1">
                <a:latin typeface="Maiandra GD" panose="020E0502030308020204" pitchFamily="34" charset="0"/>
              </a:rPr>
              <a:t>Raghuvendra</a:t>
            </a:r>
            <a:r>
              <a:rPr lang="en-US" sz="2000" b="1" dirty="0">
                <a:latin typeface="Maiandra GD" panose="020E0502030308020204" pitchFamily="34" charset="0"/>
              </a:rPr>
              <a:t> Anshu</a:t>
            </a:r>
            <a:br>
              <a:rPr lang="en-US" sz="2000" b="1" dirty="0">
                <a:latin typeface="Maiandra GD" panose="020E0502030308020204" pitchFamily="34" charset="0"/>
              </a:rPr>
            </a:br>
            <a:br>
              <a:rPr lang="en-US" sz="2000" b="1" dirty="0">
                <a:latin typeface="Maiandra GD" panose="020E0502030308020204" pitchFamily="34" charset="0"/>
              </a:rPr>
            </a:br>
            <a:br>
              <a:rPr lang="en-US" sz="2000" b="1" dirty="0">
                <a:latin typeface="Maiandra GD" panose="020E0502030308020204" pitchFamily="34" charset="0"/>
              </a:rPr>
            </a:br>
            <a:r>
              <a:rPr lang="en-US" sz="2000" b="1" dirty="0">
                <a:latin typeface="Maiandra GD" panose="020E0502030308020204" pitchFamily="34" charset="0"/>
              </a:rPr>
              <a:t>Date: 17/07/2024</a:t>
            </a:r>
            <a:br>
              <a:rPr lang="en-US" sz="20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br>
              <a:rPr lang="en-US" sz="1800" b="1" dirty="0">
                <a:latin typeface="Maiandra GD" panose="020E0502030308020204" pitchFamily="34" charset="0"/>
              </a:rPr>
            </a:br>
            <a:r>
              <a:rPr lang="en-US" sz="2000" b="1" dirty="0">
                <a:latin typeface="Maiandra GD" panose="020E0502030308020204" pitchFamily="34" charset="0"/>
              </a:rPr>
              <a:t>EXCEL  PROJECT – MOVIE DATASET</a:t>
            </a:r>
            <a:endParaRPr lang="en-GB" sz="2000" b="1" dirty="0"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97336-FDF1-AE0B-D25F-78A8619D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6" y="251628"/>
            <a:ext cx="8280919" cy="61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0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Profit per year (Top 10) 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ACE7BB-6476-3236-7504-C92CF24A3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24548"/>
              </p:ext>
            </p:extLst>
          </p:nvPr>
        </p:nvGraphicFramePr>
        <p:xfrm>
          <a:off x="703166" y="1165006"/>
          <a:ext cx="2403928" cy="484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223">
                  <a:extLst>
                    <a:ext uri="{9D8B030D-6E8A-4147-A177-3AD203B41FA5}">
                      <a16:colId xmlns:a16="http://schemas.microsoft.com/office/drawing/2014/main" val="3978528927"/>
                    </a:ext>
                  </a:extLst>
                </a:gridCol>
                <a:gridCol w="1404705">
                  <a:extLst>
                    <a:ext uri="{9D8B030D-6E8A-4147-A177-3AD203B41FA5}">
                      <a16:colId xmlns:a16="http://schemas.microsoft.com/office/drawing/2014/main" val="1816863389"/>
                    </a:ext>
                  </a:extLst>
                </a:gridCol>
              </a:tblGrid>
              <a:tr h="20410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Row Labels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Sum of profit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239759387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2012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3,180,732,244.00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24489686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2,713,508,323.00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73745276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2,255,673,159.00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117723130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2013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2,160,214,269.00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301708181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2,081,781,189.00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358408071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2,001,164,099.00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013157036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1,896,841,951.00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333455038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1,688,356,517.00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946640127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1994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1,620,334,433.00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66400683"/>
                  </a:ext>
                </a:extLst>
              </a:tr>
              <a:tr h="4040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2001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1,456,639,220.00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960649625"/>
                  </a:ext>
                </a:extLst>
              </a:tr>
              <a:tr h="6039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 </a:t>
                      </a:r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21,055,245,404.00</a:t>
                      </a:r>
                      <a:r>
                        <a:rPr lang="en-GB" sz="1200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86718966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6B44E2-56C6-0FF9-742E-56541D09D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753298"/>
              </p:ext>
            </p:extLst>
          </p:nvPr>
        </p:nvGraphicFramePr>
        <p:xfrm>
          <a:off x="3991947" y="1165005"/>
          <a:ext cx="6612294" cy="350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D8D92C-25A0-1BC8-CE2E-FBF9A055392D}"/>
              </a:ext>
            </a:extLst>
          </p:cNvPr>
          <p:cNvSpPr txBox="1"/>
          <p:nvPr/>
        </p:nvSpPr>
        <p:spPr>
          <a:xfrm>
            <a:off x="3713584" y="5257800"/>
            <a:ext cx="77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This is useful information for statistical/reporting purposes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8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77" y="0"/>
            <a:ext cx="10515600" cy="93762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Top 10 Movie Languages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5DC643-CA70-6287-CB6D-B8B8B4CDA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92991"/>
              </p:ext>
            </p:extLst>
          </p:nvPr>
        </p:nvGraphicFramePr>
        <p:xfrm>
          <a:off x="771330" y="1250927"/>
          <a:ext cx="2957788" cy="4538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618">
                  <a:extLst>
                    <a:ext uri="{9D8B030D-6E8A-4147-A177-3AD203B41FA5}">
                      <a16:colId xmlns:a16="http://schemas.microsoft.com/office/drawing/2014/main" val="3175128407"/>
                    </a:ext>
                  </a:extLst>
                </a:gridCol>
                <a:gridCol w="1750170">
                  <a:extLst>
                    <a:ext uri="{9D8B030D-6E8A-4147-A177-3AD203B41FA5}">
                      <a16:colId xmlns:a16="http://schemas.microsoft.com/office/drawing/2014/main" val="129017359"/>
                    </a:ext>
                  </a:extLst>
                </a:gridCol>
              </a:tblGrid>
              <a:tr h="53178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Language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Count of </a:t>
                      </a:r>
                      <a:r>
                        <a:rPr lang="en-GB" sz="1600" b="1" u="none" strike="noStrike" dirty="0" err="1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movie_title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76119124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English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3599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43353049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French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34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22091892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Spanish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23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4237495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Mandarin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76531718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Japanese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0681228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German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08404999"/>
                  </a:ext>
                </a:extLst>
              </a:tr>
              <a:tr h="53178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Cantonese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809575236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Italian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375547388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Hindi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67805187"/>
                  </a:ext>
                </a:extLst>
              </a:tr>
              <a:tr h="26795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Korean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056539687"/>
                  </a:ext>
                </a:extLst>
              </a:tr>
              <a:tr h="53178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Portuguese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815055953"/>
                  </a:ext>
                </a:extLst>
              </a:tr>
              <a:tr h="53178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3720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59617420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94483D-3A5B-B692-8A6E-BC0F4395FE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894057"/>
              </p:ext>
            </p:extLst>
          </p:nvPr>
        </p:nvGraphicFramePr>
        <p:xfrm>
          <a:off x="4136570" y="1292290"/>
          <a:ext cx="7022841" cy="357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10FB3D-3FE8-E2E3-2C6B-7A275FB3E5C3}"/>
              </a:ext>
            </a:extLst>
          </p:cNvPr>
          <p:cNvSpPr txBox="1"/>
          <p:nvPr/>
        </p:nvSpPr>
        <p:spPr>
          <a:xfrm>
            <a:off x="4184780" y="5242544"/>
            <a:ext cx="751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This is useful information as the language determines how much it will be watched across the board 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33890"/>
            <a:ext cx="10551367" cy="983148"/>
          </a:xfrm>
        </p:spPr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Top 10 most voted movies by users</a:t>
            </a:r>
            <a:endParaRPr lang="en-GB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6D06B-83B1-57FD-E1B3-ABDB6E0A8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538564"/>
              </p:ext>
            </p:extLst>
          </p:nvPr>
        </p:nvGraphicFramePr>
        <p:xfrm>
          <a:off x="5943599" y="941777"/>
          <a:ext cx="5813069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A110E-1D91-35D1-DA1B-28ED5537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33974"/>
              </p:ext>
            </p:extLst>
          </p:nvPr>
        </p:nvGraphicFramePr>
        <p:xfrm>
          <a:off x="802433" y="983765"/>
          <a:ext cx="4406900" cy="443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9963187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7317467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Movie Title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Sum of </a:t>
                      </a:r>
                      <a:r>
                        <a:rPr lang="en-US" sz="1200" b="1" u="none" strike="noStrike" dirty="0" err="1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num_voted_users</a:t>
                      </a:r>
                      <a:r>
                        <a:rPr lang="en-US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31691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The Avengers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1,990,830.00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297005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The Shawshank Redemption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1,689,764.00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718243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The Dark Knight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1,676,169.00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778060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Inception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1,468,200.00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77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Fight Club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1,347,461.00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276997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Pulp Fiction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1,324,680.00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271415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Forrest Gump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1,251,222.00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503271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Maiandra GD" panose="020E0502030308020204" pitchFamily="34" charset="0"/>
                        </a:rPr>
                        <a:t>The Lord of the Rings: The Fellowship of the Ring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1,238,746.00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736259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The Matrix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1,217,752.00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2264045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Maiandra GD" panose="020E0502030308020204" pitchFamily="34" charset="0"/>
                        </a:rPr>
                        <a:t>The Lord of the Rings: The Return of the King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1,215,718.00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722178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                    14,420,542.00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7292494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508664-CF78-E6D3-1003-4191BD37F687}"/>
              </a:ext>
            </a:extLst>
          </p:cNvPr>
          <p:cNvSpPr txBox="1"/>
          <p:nvPr/>
        </p:nvSpPr>
        <p:spPr>
          <a:xfrm>
            <a:off x="550506" y="6050902"/>
            <a:ext cx="102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This is useful statistical information for ascertaining what movies people like/enjoy 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4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Average </a:t>
            </a:r>
            <a:r>
              <a:rPr lang="en-US" sz="3600" b="1" dirty="0" err="1">
                <a:latin typeface="Maiandra GD" panose="020E0502030308020204" pitchFamily="34" charset="0"/>
              </a:rPr>
              <a:t>imdb</a:t>
            </a:r>
            <a:r>
              <a:rPr lang="en-US" sz="3600" b="1" dirty="0">
                <a:latin typeface="Maiandra GD" panose="020E0502030308020204" pitchFamily="34" charset="0"/>
              </a:rPr>
              <a:t> score per movie genre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F5D845-6531-EE53-D50F-0F039434E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164062"/>
              </p:ext>
            </p:extLst>
          </p:nvPr>
        </p:nvGraphicFramePr>
        <p:xfrm>
          <a:off x="884852" y="1236934"/>
          <a:ext cx="3701143" cy="4212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771">
                  <a:extLst>
                    <a:ext uri="{9D8B030D-6E8A-4147-A177-3AD203B41FA5}">
                      <a16:colId xmlns:a16="http://schemas.microsoft.com/office/drawing/2014/main" val="2327162767"/>
                    </a:ext>
                  </a:extLst>
                </a:gridCol>
                <a:gridCol w="2282372">
                  <a:extLst>
                    <a:ext uri="{9D8B030D-6E8A-4147-A177-3AD203B41FA5}">
                      <a16:colId xmlns:a16="http://schemas.microsoft.com/office/drawing/2014/main" val="3958939484"/>
                    </a:ext>
                  </a:extLst>
                </a:gridCol>
              </a:tblGrid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Genre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Average of </a:t>
                      </a:r>
                      <a:r>
                        <a:rPr lang="en-GB" sz="1200" b="1" u="none" strike="noStrike" dirty="0" err="1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imdb_score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3918620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Action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6.289781022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12973873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Adventure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6.550406504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27958590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Animation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6.74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146539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Biography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7.15902439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53504972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Comedy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6.169464105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66018280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Crime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6.940392157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031612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Documentary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6.796153846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03283402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Drama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6.830493274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638336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Family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6.5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32646840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Fantasy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6.281081081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82885093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Horror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5.848780488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7716107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Musical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8306664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Mystery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6.652173913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52463770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Romance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7.1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70020277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Sci-Fi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6.628571429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4772015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Thriller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4.8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81983207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Western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8.1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16487691"/>
                  </a:ext>
                </a:extLst>
              </a:tr>
              <a:tr h="2236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6.465184988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039123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588240-DA4D-E3CE-CDD8-BA91A1724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869234"/>
              </p:ext>
            </p:extLst>
          </p:nvPr>
        </p:nvGraphicFramePr>
        <p:xfrm>
          <a:off x="5579706" y="1483566"/>
          <a:ext cx="5088294" cy="280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C529AC-ED41-CEEB-48BB-BF0F8167D566}"/>
              </a:ext>
            </a:extLst>
          </p:cNvPr>
          <p:cNvSpPr txBox="1"/>
          <p:nvPr/>
        </p:nvSpPr>
        <p:spPr>
          <a:xfrm>
            <a:off x="5243804" y="4436706"/>
            <a:ext cx="65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The average </a:t>
            </a:r>
            <a:r>
              <a:rPr lang="en-US" dirty="0" err="1">
                <a:latin typeface="Maiandra GD" panose="020E0502030308020204" pitchFamily="34" charset="0"/>
              </a:rPr>
              <a:t>imdb</a:t>
            </a:r>
            <a:r>
              <a:rPr lang="en-US" dirty="0">
                <a:latin typeface="Maiandra GD" panose="020E0502030308020204" pitchFamily="34" charset="0"/>
              </a:rPr>
              <a:t> score per movie genre is useful information to determine what genre of movies people liked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F3D465-B799-8F81-479A-25BC5773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73" y="149807"/>
            <a:ext cx="9573208" cy="63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Step 1 : Data Cleaning</a:t>
            </a:r>
            <a:endParaRPr lang="en-GB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CF30-1EC4-88FE-17C0-3E16BA72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sz="3200" dirty="0">
                <a:latin typeface="Maiandra GD" panose="020E0502030308020204" pitchFamily="34" charset="0"/>
              </a:rPr>
              <a:t>Analyze data structure and quality</a:t>
            </a:r>
          </a:p>
          <a:p>
            <a:r>
              <a:rPr lang="en-US" sz="3200" dirty="0">
                <a:latin typeface="Maiandra GD" panose="020E0502030308020204" pitchFamily="34" charset="0"/>
              </a:rPr>
              <a:t>Standardize data formats</a:t>
            </a:r>
          </a:p>
          <a:p>
            <a:r>
              <a:rPr lang="en-US" sz="3200" dirty="0">
                <a:latin typeface="Maiandra GD" panose="020E0502030308020204" pitchFamily="34" charset="0"/>
              </a:rPr>
              <a:t>Handle missing values – fill/estimate missing data</a:t>
            </a:r>
          </a:p>
          <a:p>
            <a:r>
              <a:rPr lang="en-US" sz="3200" dirty="0">
                <a:latin typeface="Maiandra GD" panose="020E0502030308020204" pitchFamily="34" charset="0"/>
              </a:rPr>
              <a:t>De-duplication – remove redundant entries</a:t>
            </a:r>
          </a:p>
          <a:p>
            <a:r>
              <a:rPr lang="en-US" sz="3200" dirty="0">
                <a:latin typeface="Maiandra GD" panose="020E0502030308020204" pitchFamily="34" charset="0"/>
              </a:rPr>
              <a:t>Check for outliers – address any unusual data points</a:t>
            </a:r>
          </a:p>
          <a:p>
            <a:r>
              <a:rPr lang="en-US" sz="3200" dirty="0">
                <a:latin typeface="Maiandra GD" panose="020E0502030308020204" pitchFamily="34" charset="0"/>
              </a:rPr>
              <a:t>Validation – check data for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68236F-5F14-DA11-1558-902E6FCAB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06714"/>
              </p:ext>
            </p:extLst>
          </p:nvPr>
        </p:nvGraphicFramePr>
        <p:xfrm>
          <a:off x="1598645" y="4927827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275" imgH="788545" progId="Word.Document.12">
                  <p:embed/>
                </p:oleObj>
              </mc:Choice>
              <mc:Fallback>
                <p:oleObj name="Document" showAsIcon="1" r:id="rId2" imgW="914275" imgH="788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8645" y="4927827"/>
                        <a:ext cx="9144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68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Step 2 : Analysis of the data </a:t>
            </a:r>
            <a:endParaRPr lang="en-GB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CF30-1EC4-88FE-17C0-3E16BA72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168"/>
            <a:ext cx="11021008" cy="54149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aiandra GD" panose="020E0502030308020204" pitchFamily="34" charset="0"/>
              </a:rPr>
              <a:t>Drawing of 10 insights from the movie data set </a:t>
            </a:r>
          </a:p>
          <a:p>
            <a:pPr marL="0" indent="0">
              <a:buNone/>
            </a:pPr>
            <a:endParaRPr lang="en-GB" dirty="0">
              <a:latin typeface="Maiandra GD" panose="020E0502030308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7FA53-930C-572E-9DAE-0FB9C594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575150"/>
            <a:ext cx="8399106" cy="51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Countries with the most expensive movie budgets (Top 10)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CF30-1EC4-88FE-17C0-3E16BA72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6" y="848117"/>
            <a:ext cx="11257384" cy="57756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C67FF2-9519-2EA9-FA89-07FC9B48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82640"/>
              </p:ext>
            </p:extLst>
          </p:nvPr>
        </p:nvGraphicFramePr>
        <p:xfrm>
          <a:off x="391303" y="1547570"/>
          <a:ext cx="3542522" cy="437674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62230">
                  <a:extLst>
                    <a:ext uri="{9D8B030D-6E8A-4147-A177-3AD203B41FA5}">
                      <a16:colId xmlns:a16="http://schemas.microsoft.com/office/drawing/2014/main" val="4210852450"/>
                    </a:ext>
                  </a:extLst>
                </a:gridCol>
                <a:gridCol w="1980292">
                  <a:extLst>
                    <a:ext uri="{9D8B030D-6E8A-4147-A177-3AD203B41FA5}">
                      <a16:colId xmlns:a16="http://schemas.microsoft.com/office/drawing/2014/main" val="601676945"/>
                    </a:ext>
                  </a:extLst>
                </a:gridCol>
              </a:tblGrid>
              <a:tr h="29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C</a:t>
                      </a:r>
                      <a:r>
                        <a:rPr lang="en-GB" sz="16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ountry</a:t>
                      </a: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</a:t>
                      </a:r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Average of budget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500816117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South Korea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2,066,112,500.00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811361604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Hungary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1,260,000,000.00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5579128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Japan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462,734,659.87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742400408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Thailand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227,250,000.00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586817564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India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145,443,520.00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763173729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New Zealand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  95,727,272.73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54940423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New Line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  90,000,000.00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088961894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China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  86,288,000.00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904731652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Spain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  51,502,380.95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477877844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Czech Republic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  48,816,666.67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913803611"/>
                  </a:ext>
                </a:extLst>
              </a:tr>
              <a:tr h="37149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  </a:t>
                      </a:r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 371,490,113.07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64646206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56A9BF8-BBB7-85B6-D872-27A4CF03F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02925"/>
              </p:ext>
            </p:extLst>
          </p:nvPr>
        </p:nvGraphicFramePr>
        <p:xfrm>
          <a:off x="4540703" y="1593953"/>
          <a:ext cx="5956235" cy="3415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47F2594-A4AF-5780-0622-AFF3442FEF03}"/>
              </a:ext>
            </a:extLst>
          </p:cNvPr>
          <p:cNvSpPr txBox="1"/>
          <p:nvPr/>
        </p:nvSpPr>
        <p:spPr>
          <a:xfrm>
            <a:off x="4320073" y="5277980"/>
            <a:ext cx="748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Top 10 countries with the highest avg. budget; this information is useful to a producer/director when selecting what country to shoot a movie in.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Correlation of Budget and Profit (Top 10)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CF30-1EC4-88FE-17C0-3E16BA72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51114"/>
            <a:ext cx="10890380" cy="57383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7B06A-A2C2-05BF-33B8-F3713E98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98536"/>
              </p:ext>
            </p:extLst>
          </p:nvPr>
        </p:nvGraphicFramePr>
        <p:xfrm>
          <a:off x="805541" y="1343818"/>
          <a:ext cx="3864430" cy="4501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045">
                  <a:extLst>
                    <a:ext uri="{9D8B030D-6E8A-4147-A177-3AD203B41FA5}">
                      <a16:colId xmlns:a16="http://schemas.microsoft.com/office/drawing/2014/main" val="3072452577"/>
                    </a:ext>
                  </a:extLst>
                </a:gridCol>
                <a:gridCol w="2418385">
                  <a:extLst>
                    <a:ext uri="{9D8B030D-6E8A-4147-A177-3AD203B41FA5}">
                      <a16:colId xmlns:a16="http://schemas.microsoft.com/office/drawing/2014/main" val="3580688617"/>
                    </a:ext>
                  </a:extLst>
                </a:gridCol>
              </a:tblGrid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Budget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Sum of profit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618146990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8000000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     1,224,699,906.00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747770744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11000000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1,438,719,153.00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538588814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15000000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1,780,901,736.00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193773171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18000000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1,607,534,123.00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98367233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20000000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1,753,952,837.00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467339910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25000000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1,588,494,471.00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945373207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30000000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1,891,140,003.00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67159277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40000000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1,291,283,707.00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85397678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150000000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1,177,136,621.00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42650092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200000000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     1,216,435,148.00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15590580"/>
                  </a:ext>
                </a:extLst>
              </a:tr>
              <a:tr h="37515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 14,970,297,705.00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2087251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B7CD92-8D61-3D84-28F2-1AF995B4C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492211"/>
              </p:ext>
            </p:extLst>
          </p:nvPr>
        </p:nvGraphicFramePr>
        <p:xfrm>
          <a:off x="5340220" y="1446245"/>
          <a:ext cx="5980922" cy="311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9760AD-10D4-D57B-DC65-B3576D0BD316}"/>
              </a:ext>
            </a:extLst>
          </p:cNvPr>
          <p:cNvSpPr txBox="1"/>
          <p:nvPr/>
        </p:nvSpPr>
        <p:spPr>
          <a:xfrm>
            <a:off x="5234473" y="4823927"/>
            <a:ext cx="643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The correlation of budget and profit is useful in determining how much one should invest on producing a movie and the subsequent income (ROI)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8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2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Number of </a:t>
            </a:r>
            <a:r>
              <a:rPr lang="en-US" sz="3600" b="1" dirty="0" err="1">
                <a:latin typeface="Maiandra GD" panose="020E0502030308020204" pitchFamily="34" charset="0"/>
              </a:rPr>
              <a:t>Imdb</a:t>
            </a:r>
            <a:r>
              <a:rPr lang="en-US" sz="3600" b="1" dirty="0">
                <a:latin typeface="Maiandra GD" panose="020E0502030308020204" pitchFamily="34" charset="0"/>
              </a:rPr>
              <a:t> scores per movie rating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31F28-25E7-FA54-B4DC-C7DBA889D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97723"/>
              </p:ext>
            </p:extLst>
          </p:nvPr>
        </p:nvGraphicFramePr>
        <p:xfrm>
          <a:off x="889470" y="1352027"/>
          <a:ext cx="3379285" cy="415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591">
                  <a:extLst>
                    <a:ext uri="{9D8B030D-6E8A-4147-A177-3AD203B41FA5}">
                      <a16:colId xmlns:a16="http://schemas.microsoft.com/office/drawing/2014/main" val="2347944126"/>
                    </a:ext>
                  </a:extLst>
                </a:gridCol>
                <a:gridCol w="2007694">
                  <a:extLst>
                    <a:ext uri="{9D8B030D-6E8A-4147-A177-3AD203B41FA5}">
                      <a16:colId xmlns:a16="http://schemas.microsoft.com/office/drawing/2014/main" val="2671690170"/>
                    </a:ext>
                  </a:extLst>
                </a:gridCol>
              </a:tblGrid>
              <a:tr h="55016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Rating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Count of </a:t>
                      </a:r>
                      <a:r>
                        <a:rPr lang="en-GB" sz="1600" b="1" u="none" strike="noStrike" dirty="0" err="1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imdb_score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938127365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1700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29985227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PG-13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1309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273693357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PG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566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274648740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87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342449190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Not Rated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34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403514299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Unrated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22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267206380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Approved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551778377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X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838904353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NC-17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718220885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Passed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13333863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126618733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GP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16370492"/>
                  </a:ext>
                </a:extLst>
              </a:tr>
              <a:tr h="27721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3757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6339717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DEB9FA-A766-E349-5ACD-CF01BEA37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437744"/>
              </p:ext>
            </p:extLst>
          </p:nvPr>
        </p:nvGraphicFramePr>
        <p:xfrm>
          <a:off x="5172269" y="1352027"/>
          <a:ext cx="5077408" cy="2931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736AA0-EFB7-B8C6-D8CC-D1F90E5C3A1B}"/>
              </a:ext>
            </a:extLst>
          </p:cNvPr>
          <p:cNvSpPr txBox="1"/>
          <p:nvPr/>
        </p:nvSpPr>
        <p:spPr>
          <a:xfrm>
            <a:off x="4875245" y="4695518"/>
            <a:ext cx="6909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The number of </a:t>
            </a:r>
            <a:r>
              <a:rPr lang="en-US" dirty="0" err="1">
                <a:latin typeface="Maiandra GD" panose="020E0502030308020204" pitchFamily="34" charset="0"/>
              </a:rPr>
              <a:t>imdb</a:t>
            </a:r>
            <a:r>
              <a:rPr lang="en-US" dirty="0">
                <a:latin typeface="Maiandra GD" panose="020E0502030308020204" pitchFamily="34" charset="0"/>
              </a:rPr>
              <a:t> scores given per rating is an indicator of the genres that are usually scored and in that regard the genres that are mostly watched  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4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Duration of movie by language (Top 10) 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984397-AF8E-784C-3FF7-3FEBF79C5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41626"/>
              </p:ext>
            </p:extLst>
          </p:nvPr>
        </p:nvGraphicFramePr>
        <p:xfrm>
          <a:off x="981738" y="1286225"/>
          <a:ext cx="3431642" cy="436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405">
                  <a:extLst>
                    <a:ext uri="{9D8B030D-6E8A-4147-A177-3AD203B41FA5}">
                      <a16:colId xmlns:a16="http://schemas.microsoft.com/office/drawing/2014/main" val="4244175626"/>
                    </a:ext>
                  </a:extLst>
                </a:gridCol>
                <a:gridCol w="2005237">
                  <a:extLst>
                    <a:ext uri="{9D8B030D-6E8A-4147-A177-3AD203B41FA5}">
                      <a16:colId xmlns:a16="http://schemas.microsoft.com/office/drawing/2014/main" val="2657484713"/>
                    </a:ext>
                  </a:extLst>
                </a:gridCol>
              </a:tblGrid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Language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Average of duration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830210643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Thai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173.6666667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2646790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German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148.4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36963403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Hindi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143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456782665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Maya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139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207128933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Vietnamese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135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586739439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Hungarian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134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914197688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Filipino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132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39526041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Bosnian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127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74194918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Mongolian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83230711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Korean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125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761938112"/>
                  </a:ext>
                </a:extLst>
              </a:tr>
              <a:tr h="363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142.6896552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218883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25FD1B-2915-107C-0A09-5B4F03050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486782"/>
              </p:ext>
            </p:extLst>
          </p:nvPr>
        </p:nvGraphicFramePr>
        <p:xfrm>
          <a:off x="4943670" y="1198983"/>
          <a:ext cx="6663612" cy="381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52BD2C-EC7C-2142-4E7D-7AB7DC690DA3}"/>
              </a:ext>
            </a:extLst>
          </p:cNvPr>
          <p:cNvSpPr txBox="1"/>
          <p:nvPr/>
        </p:nvSpPr>
        <p:spPr>
          <a:xfrm>
            <a:off x="5183155" y="5187820"/>
            <a:ext cx="669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This information is useful for a movie producer when choosing to make a movie in a certain country </a:t>
            </a:r>
            <a:r>
              <a:rPr lang="en-US" dirty="0" err="1">
                <a:latin typeface="Maiandra GD" panose="020E0502030308020204" pitchFamily="34" charset="0"/>
              </a:rPr>
              <a:t>i.e</a:t>
            </a:r>
            <a:r>
              <a:rPr lang="en-US" dirty="0">
                <a:latin typeface="Maiandra GD" panose="020E0502030308020204" pitchFamily="34" charset="0"/>
              </a:rPr>
              <a:t> language to estimate the duration needed</a:t>
            </a:r>
            <a:endParaRPr lang="en-GB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5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Top 5 longest movies &amp; profitability  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3B7F13-4736-10AA-712C-0743FDCB2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743451"/>
              </p:ext>
            </p:extLst>
          </p:nvPr>
        </p:nvGraphicFramePr>
        <p:xfrm>
          <a:off x="4626428" y="1251294"/>
          <a:ext cx="6047791" cy="325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616EE8-7B9A-81D9-6F1F-920F45186C5E}"/>
              </a:ext>
            </a:extLst>
          </p:cNvPr>
          <p:cNvSpPr txBox="1"/>
          <p:nvPr/>
        </p:nvSpPr>
        <p:spPr>
          <a:xfrm>
            <a:off x="5015204" y="4931229"/>
            <a:ext cx="717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This is information that is useful for determining audience retention </a:t>
            </a:r>
            <a:r>
              <a:rPr lang="en-US" dirty="0" err="1">
                <a:latin typeface="Maiandra GD" panose="020E0502030308020204" pitchFamily="34" charset="0"/>
              </a:rPr>
              <a:t>i.e</a:t>
            </a:r>
            <a:r>
              <a:rPr lang="en-US" dirty="0">
                <a:latin typeface="Maiandra GD" panose="020E0502030308020204" pitchFamily="34" charset="0"/>
              </a:rPr>
              <a:t> how long a movie should be and planning movie content </a:t>
            </a:r>
            <a:endParaRPr lang="en-GB" dirty="0">
              <a:latin typeface="Maiandra GD" panose="020E0502030308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1391D9A-4959-CFC3-D808-3D4EFA9FE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966643"/>
              </p:ext>
            </p:extLst>
          </p:nvPr>
        </p:nvGraphicFramePr>
        <p:xfrm>
          <a:off x="723511" y="1643337"/>
          <a:ext cx="3902917" cy="3934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382">
                  <a:extLst>
                    <a:ext uri="{9D8B030D-6E8A-4147-A177-3AD203B41FA5}">
                      <a16:colId xmlns:a16="http://schemas.microsoft.com/office/drawing/2014/main" val="3144591832"/>
                    </a:ext>
                  </a:extLst>
                </a:gridCol>
                <a:gridCol w="1069796">
                  <a:extLst>
                    <a:ext uri="{9D8B030D-6E8A-4147-A177-3AD203B41FA5}">
                      <a16:colId xmlns:a16="http://schemas.microsoft.com/office/drawing/2014/main" val="950924050"/>
                    </a:ext>
                  </a:extLst>
                </a:gridCol>
                <a:gridCol w="1248739">
                  <a:extLst>
                    <a:ext uri="{9D8B030D-6E8A-4147-A177-3AD203B41FA5}">
                      <a16:colId xmlns:a16="http://schemas.microsoft.com/office/drawing/2014/main" val="3090650685"/>
                    </a:ext>
                  </a:extLst>
                </a:gridCol>
              </a:tblGrid>
              <a:tr h="7153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Row Labels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Max of duration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Sum of profit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87700"/>
                  </a:ext>
                </a:extLst>
              </a:tr>
              <a:tr h="7153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Blood In, Blood Out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330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-30503417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7058512"/>
                  </a:ext>
                </a:extLst>
              </a:tr>
              <a:tr h="357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Heaven's Gate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325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-42500000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5833195"/>
                  </a:ext>
                </a:extLst>
              </a:tr>
              <a:tr h="7153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The Legend of Suriyothai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300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-399545745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440903"/>
                  </a:ext>
                </a:extLst>
              </a:tr>
              <a:tr h="357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Das Boot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293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-2566866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7530779"/>
                  </a:ext>
                </a:extLst>
              </a:tr>
              <a:tr h="7153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  <a:latin typeface="Maiandra GD" panose="020E0502030308020204" pitchFamily="34" charset="0"/>
                        </a:rPr>
                        <a:t>Apocalypse Now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289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latin typeface="Maiandra GD" panose="020E0502030308020204" pitchFamily="34" charset="0"/>
                        </a:rPr>
                        <a:t>47300000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9657955"/>
                  </a:ext>
                </a:extLst>
              </a:tr>
              <a:tr h="357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Grand Total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330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-427816028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903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9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AD29-85A8-BC36-B536-BB7617D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51" y="1"/>
            <a:ext cx="10515600" cy="87707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Director’s </a:t>
            </a:r>
            <a:r>
              <a:rPr lang="en-US" sz="3600" b="1" dirty="0" err="1">
                <a:latin typeface="Maiandra GD" panose="020E0502030308020204" pitchFamily="34" charset="0"/>
              </a:rPr>
              <a:t>facebook</a:t>
            </a:r>
            <a:r>
              <a:rPr lang="en-US" sz="3600" b="1" dirty="0">
                <a:latin typeface="Maiandra GD" panose="020E0502030308020204" pitchFamily="34" charset="0"/>
              </a:rPr>
              <a:t> likes (Top 10) </a:t>
            </a:r>
            <a:endParaRPr lang="en-GB" sz="3600" b="1" dirty="0">
              <a:latin typeface="Maiandra GD" panose="020E0502030308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B9B15-5B02-D68E-90D9-C7D0ECC40336}"/>
              </a:ext>
            </a:extLst>
          </p:cNvPr>
          <p:cNvSpPr txBox="1"/>
          <p:nvPr/>
        </p:nvSpPr>
        <p:spPr>
          <a:xfrm>
            <a:off x="4613988" y="5029200"/>
            <a:ext cx="7464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iandra GD" panose="020E0502030308020204" pitchFamily="34" charset="0"/>
              </a:rPr>
              <a:t>This information is useful in marketing a movie as it shows which director is able to push sales or publicity of a movie on social media and where they can improve </a:t>
            </a:r>
            <a:endParaRPr lang="en-GB" dirty="0">
              <a:latin typeface="Maiandra GD" panose="020E0502030308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3045A23-CF52-3DBD-BF91-371E74BC7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132095"/>
              </p:ext>
            </p:extLst>
          </p:nvPr>
        </p:nvGraphicFramePr>
        <p:xfrm>
          <a:off x="1043846" y="1342436"/>
          <a:ext cx="3416300" cy="480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97515508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5860262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Director Name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Average of </a:t>
                      </a:r>
                      <a:r>
                        <a:rPr lang="en-US" sz="1200" b="1" u="none" strike="noStrike" dirty="0" err="1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director_facebook_likes</a:t>
                      </a:r>
                      <a:r>
                        <a:rPr lang="en-US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831679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Joseph Gordon-Levitt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                         23,000.00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5976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Christopher Nolan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22,000.00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672633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David Fincher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21,000.00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407983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Denzel Washington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                         18,000.00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669609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Kevin Spacey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                                                18,000.00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589367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Martin Scorsese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17,000.00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20594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Clint Eastwood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16,000.00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341412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Quentin Tarantino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16,000.00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490587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Tom Hanks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15,000.00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5767454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J.J. Abrams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14,000.00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956400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Maiandra GD" panose="020E0502030308020204" pitchFamily="34" charset="0"/>
                        </a:rPr>
                        <a:t> Steven Spielberg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Maiandra GD" panose="020E0502030308020204" pitchFamily="34" charset="0"/>
                        </a:rPr>
                        <a:t>                                                 14,000.00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21653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Grand Total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highlight>
                            <a:srgbClr val="DDEBF7"/>
                          </a:highlight>
                          <a:latin typeface="Maiandra GD" panose="020E0502030308020204" pitchFamily="34" charset="0"/>
                        </a:rPr>
                        <a:t>                                                 16,711.34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95068702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B0CEFE-0AB3-587A-327A-B908C7875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400951"/>
              </p:ext>
            </p:extLst>
          </p:nvPr>
        </p:nvGraphicFramePr>
        <p:xfrm>
          <a:off x="4667896" y="1317937"/>
          <a:ext cx="6850225" cy="345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065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945</Words>
  <Application>Microsoft Office PowerPoint</Application>
  <PresentationFormat>Widescreen</PresentationFormat>
  <Paragraphs>314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Maiandra GD</vt:lpstr>
      <vt:lpstr>Office Theme</vt:lpstr>
      <vt:lpstr>Microsoft Word Document</vt:lpstr>
      <vt:lpstr>Student’s Name: Netta Gichuki  Institution Affiliation: Sevennet   Course Name: Data Analytics  Instructor’s Name: Mr Raghuvendra Anshu   Date: 17/07/2024         EXCEL  PROJECT – MOVIE DATASET</vt:lpstr>
      <vt:lpstr>Step 1 : Data Cleaning</vt:lpstr>
      <vt:lpstr>Step 2 : Analysis of the data </vt:lpstr>
      <vt:lpstr>Countries with the most expensive movie budgets (Top 10)</vt:lpstr>
      <vt:lpstr>Correlation of Budget and Profit (Top 10)</vt:lpstr>
      <vt:lpstr>Number of Imdb scores per movie rating</vt:lpstr>
      <vt:lpstr>Duration of movie by language (Top 10) </vt:lpstr>
      <vt:lpstr>Top 5 longest movies &amp; profitability  </vt:lpstr>
      <vt:lpstr>Director’s facebook likes (Top 10) </vt:lpstr>
      <vt:lpstr>Profit per year (Top 10) </vt:lpstr>
      <vt:lpstr>Top 10 Movie Languages</vt:lpstr>
      <vt:lpstr>Top 10 most voted movies by users</vt:lpstr>
      <vt:lpstr>Average imdb score per movie genre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Nyakio Gichuki</dc:creator>
  <cp:lastModifiedBy>Nyakio Gichuki</cp:lastModifiedBy>
  <cp:revision>88</cp:revision>
  <dcterms:created xsi:type="dcterms:W3CDTF">2024-07-16T19:43:50Z</dcterms:created>
  <dcterms:modified xsi:type="dcterms:W3CDTF">2024-07-17T16:28:58Z</dcterms:modified>
</cp:coreProperties>
</file>