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60" r:id="rId3"/>
    <p:sldId id="261" r:id="rId4"/>
    <p:sldId id="257" r:id="rId5"/>
    <p:sldId id="258" r:id="rId6"/>
    <p:sldId id="262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7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/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3/14/2025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19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1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2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1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95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8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4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2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3/14/2025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5398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000" spc="4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l">
              <a:defRPr sz="1000" spc="4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lIns="109728" tIns="109728" rIns="109728" bIns="9144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9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16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lang="en-US" sz="4800" kern="1200" cap="none" spc="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000" kern="1200" spc="1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 spc="1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 spc="1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 spc="1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 spc="1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하늘에 있는 다채로운 패턴">
            <a:extLst>
              <a:ext uri="{FF2B5EF4-FFF2-40B4-BE49-F238E27FC236}">
                <a16:creationId xmlns:a16="http://schemas.microsoft.com/office/drawing/2014/main" id="{7DB58D19-BF4F-F890-0997-FA2E3DAF9BB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5000"/>
          </a:blip>
          <a:srcRect t="5538" b="101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BA62866-CBFA-7A1E-6F89-921ACE087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ko-KR" altLang="en-US" dirty="0"/>
              <a:t>프로그래밍 언어활용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364021-4344-2430-7BD4-40E7753F6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2301125 </a:t>
            </a:r>
            <a:r>
              <a:rPr lang="ko-KR" altLang="en-US" dirty="0" err="1">
                <a:solidFill>
                  <a:schemeClr val="tx1"/>
                </a:solidFill>
              </a:rPr>
              <a:t>오정민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159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하늘에 있는 다채로운 패턴">
            <a:extLst>
              <a:ext uri="{FF2B5EF4-FFF2-40B4-BE49-F238E27FC236}">
                <a16:creationId xmlns:a16="http://schemas.microsoft.com/office/drawing/2014/main" id="{5E3F13FC-0488-2056-9FFC-F1BF935ADAE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5000"/>
          </a:blip>
          <a:srcRect t="5538" b="10193"/>
          <a:stretch/>
        </p:blipFill>
        <p:spPr>
          <a:xfrm>
            <a:off x="20" y="9738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2D6E2CA-4D11-40A7-DBBC-4B0DAD027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875" y="399403"/>
            <a:ext cx="3038273" cy="1371600"/>
          </a:xfrm>
        </p:spPr>
        <p:txBody>
          <a:bodyPr/>
          <a:lstStyle/>
          <a:p>
            <a:r>
              <a:rPr lang="en-US" altLang="ko-KR" b="1" dirty="0">
                <a:latin typeface="+mj-ea"/>
                <a:ea typeface="+mj-ea"/>
              </a:rPr>
              <a:t>Report 1</a:t>
            </a:r>
            <a:endParaRPr lang="ko-KR" altLang="en-US" b="1" dirty="0">
              <a:latin typeface="+mj-ea"/>
              <a:ea typeface="+mj-ea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27C8A98-81C9-8140-C615-35B4F858F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4839" y="855469"/>
            <a:ext cx="4221027" cy="563231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gender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gender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name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gender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gender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getName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setName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name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getGender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gender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setGender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gender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gender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gender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getAge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setAge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toString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"[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 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 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Gender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 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gender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 ]"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DA06F2E-ED69-3AE1-06CE-62D52DEA3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205" y="855469"/>
            <a:ext cx="4608954" cy="147732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Person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홍길동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남자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27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man.setName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홍길동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man.setAge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man.getAge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man.getName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"/"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man.getGender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"/"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man.getAge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3C70378F-6522-1813-C1E6-55D5FED80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8554" y="5695791"/>
            <a:ext cx="4477508" cy="78483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dirty="0">
                <a:solidFill>
                  <a:schemeClr val="bg1"/>
                </a:solidFill>
                <a:latin typeface="Arial Unicode MS"/>
                <a:ea typeface="JetBrains Mono"/>
              </a:rPr>
              <a:t>[ Person ]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toString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“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[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Gender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=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]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gender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7FA914-C7F3-79E8-7BE8-968C5FD5208E}"/>
              </a:ext>
            </a:extLst>
          </p:cNvPr>
          <p:cNvSpPr txBox="1"/>
          <p:nvPr/>
        </p:nvSpPr>
        <p:spPr>
          <a:xfrm>
            <a:off x="5366344" y="5308684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좀더 보기 편한 방식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6C7128-5029-A7A7-A489-6EDAAB53FBE1}"/>
              </a:ext>
            </a:extLst>
          </p:cNvPr>
          <p:cNvSpPr txBox="1"/>
          <p:nvPr/>
        </p:nvSpPr>
        <p:spPr>
          <a:xfrm>
            <a:off x="1388593" y="2332797"/>
            <a:ext cx="6206246" cy="1846659"/>
          </a:xfrm>
          <a:prstGeom prst="rect">
            <a:avLst/>
          </a:prstGeom>
          <a:solidFill>
            <a:srgbClr val="1E1F22"/>
          </a:solidFill>
        </p:spPr>
        <p:txBody>
          <a:bodyPr wrap="square">
            <a:spAutoFit/>
          </a:bodyPr>
          <a:lstStyle/>
          <a:p>
            <a:r>
              <a:rPr lang="ko-KR" altLang="en-US" sz="1050" dirty="0">
                <a:solidFill>
                  <a:schemeClr val="bg1"/>
                </a:solidFill>
              </a:rPr>
              <a:t>"C:\Program </a:t>
            </a:r>
            <a:r>
              <a:rPr lang="ko-KR" altLang="en-US" sz="1050" dirty="0" err="1">
                <a:solidFill>
                  <a:schemeClr val="bg1"/>
                </a:solidFill>
              </a:rPr>
              <a:t>Files</a:t>
            </a:r>
            <a:r>
              <a:rPr lang="ko-KR" altLang="en-US" sz="1050" dirty="0">
                <a:solidFill>
                  <a:schemeClr val="bg1"/>
                </a:solidFill>
              </a:rPr>
              <a:t>\</a:t>
            </a:r>
            <a:r>
              <a:rPr lang="ko-KR" altLang="en-US" sz="1050" dirty="0" err="1">
                <a:solidFill>
                  <a:schemeClr val="bg1"/>
                </a:solidFill>
              </a:rPr>
              <a:t>Java</a:t>
            </a:r>
            <a:r>
              <a:rPr lang="ko-KR" altLang="en-US" sz="1050" dirty="0">
                <a:solidFill>
                  <a:schemeClr val="bg1"/>
                </a:solidFill>
              </a:rPr>
              <a:t>\jdk-19\</a:t>
            </a:r>
            <a:r>
              <a:rPr lang="ko-KR" altLang="en-US" sz="1050" dirty="0" err="1">
                <a:solidFill>
                  <a:schemeClr val="bg1"/>
                </a:solidFill>
              </a:rPr>
              <a:t>bin</a:t>
            </a:r>
            <a:r>
              <a:rPr lang="ko-KR" altLang="en-US" sz="1050" dirty="0">
                <a:solidFill>
                  <a:schemeClr val="bg1"/>
                </a:solidFill>
              </a:rPr>
              <a:t>\</a:t>
            </a:r>
            <a:r>
              <a:rPr lang="ko-KR" altLang="en-US" sz="1050" dirty="0" err="1">
                <a:solidFill>
                  <a:schemeClr val="bg1"/>
                </a:solidFill>
              </a:rPr>
              <a:t>java.exe</a:t>
            </a:r>
            <a:r>
              <a:rPr lang="ko-KR" altLang="en-US" sz="1050" dirty="0">
                <a:solidFill>
                  <a:schemeClr val="bg1"/>
                </a:solidFill>
              </a:rPr>
              <a:t>" "-</a:t>
            </a:r>
            <a:r>
              <a:rPr lang="ko-KR" altLang="en-US" sz="1050" dirty="0" err="1">
                <a:solidFill>
                  <a:schemeClr val="bg1"/>
                </a:solidFill>
              </a:rPr>
              <a:t>javaagent:C</a:t>
            </a:r>
            <a:r>
              <a:rPr lang="ko-KR" altLang="en-US" sz="1050" dirty="0">
                <a:solidFill>
                  <a:schemeClr val="bg1"/>
                </a:solidFill>
              </a:rPr>
              <a:t>:\</a:t>
            </a:r>
            <a:r>
              <a:rPr lang="ko-KR" altLang="en-US" sz="1050" dirty="0" err="1">
                <a:solidFill>
                  <a:schemeClr val="bg1"/>
                </a:solidFill>
              </a:rPr>
              <a:t>Program</a:t>
            </a:r>
            <a:r>
              <a:rPr lang="ko-KR" altLang="en-US" sz="1050" dirty="0">
                <a:solidFill>
                  <a:schemeClr val="bg1"/>
                </a:solidFill>
              </a:rPr>
              <a:t> </a:t>
            </a:r>
            <a:r>
              <a:rPr lang="ko-KR" altLang="en-US" sz="1050" dirty="0" err="1">
                <a:solidFill>
                  <a:schemeClr val="bg1"/>
                </a:solidFill>
              </a:rPr>
              <a:t>Files</a:t>
            </a:r>
            <a:r>
              <a:rPr lang="ko-KR" altLang="en-US" sz="1050" dirty="0">
                <a:solidFill>
                  <a:schemeClr val="bg1"/>
                </a:solidFill>
              </a:rPr>
              <a:t>\</a:t>
            </a:r>
            <a:r>
              <a:rPr lang="ko-KR" altLang="en-US" sz="1050" dirty="0" err="1">
                <a:solidFill>
                  <a:schemeClr val="bg1"/>
                </a:solidFill>
              </a:rPr>
              <a:t>JetBrains</a:t>
            </a:r>
            <a:r>
              <a:rPr lang="ko-KR" altLang="en-US" sz="1050" dirty="0">
                <a:solidFill>
                  <a:schemeClr val="bg1"/>
                </a:solidFill>
              </a:rPr>
              <a:t>\</a:t>
            </a:r>
            <a:r>
              <a:rPr lang="ko-KR" altLang="en-US" sz="1050" dirty="0" err="1">
                <a:solidFill>
                  <a:schemeClr val="bg1"/>
                </a:solidFill>
              </a:rPr>
              <a:t>IntelliJ</a:t>
            </a:r>
            <a:r>
              <a:rPr lang="ko-KR" altLang="en-US" sz="1050" dirty="0">
                <a:solidFill>
                  <a:schemeClr val="bg1"/>
                </a:solidFill>
              </a:rPr>
              <a:t> IDEA Community </a:t>
            </a:r>
            <a:r>
              <a:rPr lang="ko-KR" altLang="en-US" sz="1050" dirty="0" err="1">
                <a:solidFill>
                  <a:schemeClr val="bg1"/>
                </a:solidFill>
              </a:rPr>
              <a:t>Edition</a:t>
            </a:r>
            <a:r>
              <a:rPr lang="ko-KR" altLang="en-US" sz="1050" dirty="0">
                <a:solidFill>
                  <a:schemeClr val="bg1"/>
                </a:solidFill>
              </a:rPr>
              <a:t> 2024.3.4.1\</a:t>
            </a:r>
            <a:r>
              <a:rPr lang="ko-KR" altLang="en-US" sz="1050" dirty="0" err="1">
                <a:solidFill>
                  <a:schemeClr val="bg1"/>
                </a:solidFill>
              </a:rPr>
              <a:t>lib</a:t>
            </a:r>
            <a:r>
              <a:rPr lang="ko-KR" altLang="en-US" sz="1050" dirty="0">
                <a:solidFill>
                  <a:schemeClr val="bg1"/>
                </a:solidFill>
              </a:rPr>
              <a:t>\</a:t>
            </a:r>
            <a:r>
              <a:rPr lang="ko-KR" altLang="en-US" sz="1050" dirty="0" err="1">
                <a:solidFill>
                  <a:schemeClr val="bg1"/>
                </a:solidFill>
              </a:rPr>
              <a:t>idea_rt.jar</a:t>
            </a:r>
            <a:r>
              <a:rPr lang="ko-KR" altLang="en-US" sz="1050" dirty="0">
                <a:solidFill>
                  <a:schemeClr val="bg1"/>
                </a:solidFill>
              </a:rPr>
              <a:t>=55526" -</a:t>
            </a:r>
            <a:r>
              <a:rPr lang="ko-KR" altLang="en-US" sz="1050" dirty="0" err="1">
                <a:solidFill>
                  <a:schemeClr val="bg1"/>
                </a:solidFill>
              </a:rPr>
              <a:t>Dfile.encoding</a:t>
            </a:r>
            <a:r>
              <a:rPr lang="ko-KR" altLang="en-US" sz="1050" dirty="0">
                <a:solidFill>
                  <a:schemeClr val="bg1"/>
                </a:solidFill>
              </a:rPr>
              <a:t>=UTF-8 -</a:t>
            </a:r>
            <a:r>
              <a:rPr lang="ko-KR" altLang="en-US" sz="1050" dirty="0" err="1">
                <a:solidFill>
                  <a:schemeClr val="bg1"/>
                </a:solidFill>
              </a:rPr>
              <a:t>Dsun.stdout.encoding</a:t>
            </a:r>
            <a:r>
              <a:rPr lang="ko-KR" altLang="en-US" sz="1050" dirty="0">
                <a:solidFill>
                  <a:schemeClr val="bg1"/>
                </a:solidFill>
              </a:rPr>
              <a:t>=UTF-8 -</a:t>
            </a:r>
            <a:r>
              <a:rPr lang="ko-KR" altLang="en-US" sz="1050" dirty="0" err="1">
                <a:solidFill>
                  <a:schemeClr val="bg1"/>
                </a:solidFill>
              </a:rPr>
              <a:t>Dsun.stderr.encoding</a:t>
            </a:r>
            <a:r>
              <a:rPr lang="ko-KR" altLang="en-US" sz="1050" dirty="0">
                <a:solidFill>
                  <a:schemeClr val="bg1"/>
                </a:solidFill>
              </a:rPr>
              <a:t>=UTF-8 -</a:t>
            </a:r>
            <a:r>
              <a:rPr lang="ko-KR" altLang="en-US" sz="1050" dirty="0" err="1">
                <a:solidFill>
                  <a:schemeClr val="bg1"/>
                </a:solidFill>
              </a:rPr>
              <a:t>classpath</a:t>
            </a:r>
            <a:r>
              <a:rPr lang="ko-KR" altLang="en-US" sz="1050" dirty="0">
                <a:solidFill>
                  <a:schemeClr val="bg1"/>
                </a:solidFill>
              </a:rPr>
              <a:t> "E:\대학교\프로그래밍 언어활용\1 </a:t>
            </a:r>
            <a:r>
              <a:rPr lang="ko-KR" altLang="en-US" sz="1050" dirty="0" err="1">
                <a:solidFill>
                  <a:schemeClr val="bg1"/>
                </a:solidFill>
              </a:rPr>
              <a:t>Report</a:t>
            </a:r>
            <a:r>
              <a:rPr lang="ko-KR" altLang="en-US" sz="1050" dirty="0">
                <a:solidFill>
                  <a:schemeClr val="bg1"/>
                </a:solidFill>
              </a:rPr>
              <a:t>\</a:t>
            </a:r>
            <a:r>
              <a:rPr lang="ko-KR" altLang="en-US" sz="1050" dirty="0" err="1">
                <a:solidFill>
                  <a:schemeClr val="bg1"/>
                </a:solidFill>
              </a:rPr>
              <a:t>out</a:t>
            </a:r>
            <a:r>
              <a:rPr lang="ko-KR" altLang="en-US" sz="1050" dirty="0">
                <a:solidFill>
                  <a:schemeClr val="bg1"/>
                </a:solidFill>
              </a:rPr>
              <a:t>\</a:t>
            </a:r>
            <a:r>
              <a:rPr lang="ko-KR" altLang="en-US" sz="1050" dirty="0" err="1">
                <a:solidFill>
                  <a:schemeClr val="bg1"/>
                </a:solidFill>
              </a:rPr>
              <a:t>production</a:t>
            </a:r>
            <a:r>
              <a:rPr lang="ko-KR" altLang="en-US" sz="1050" dirty="0">
                <a:solidFill>
                  <a:schemeClr val="bg1"/>
                </a:solidFill>
              </a:rPr>
              <a:t>\1 </a:t>
            </a:r>
            <a:r>
              <a:rPr lang="ko-KR" altLang="en-US" sz="1050" dirty="0" err="1">
                <a:solidFill>
                  <a:schemeClr val="bg1"/>
                </a:solidFill>
              </a:rPr>
              <a:t>Report</a:t>
            </a:r>
            <a:r>
              <a:rPr lang="ko-KR" altLang="en-US" sz="1050" dirty="0">
                <a:solidFill>
                  <a:schemeClr val="bg1"/>
                </a:solidFill>
              </a:rPr>
              <a:t>" </a:t>
            </a:r>
            <a:r>
              <a:rPr lang="ko-KR" altLang="en-US" sz="1050" dirty="0" err="1">
                <a:solidFill>
                  <a:schemeClr val="bg1"/>
                </a:solidFill>
              </a:rPr>
              <a:t>Main</a:t>
            </a:r>
            <a:endParaRPr lang="ko-KR" altLang="en-US" sz="1050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홍길동/남자/28</a:t>
            </a:r>
          </a:p>
          <a:p>
            <a:r>
              <a:rPr lang="ko-KR" altLang="en-US" dirty="0" err="1">
                <a:solidFill>
                  <a:schemeClr val="bg1"/>
                </a:solidFill>
              </a:rPr>
              <a:t>Name</a:t>
            </a:r>
            <a:r>
              <a:rPr lang="ko-KR" altLang="en-US" dirty="0">
                <a:solidFill>
                  <a:schemeClr val="bg1"/>
                </a:solidFill>
              </a:rPr>
              <a:t>= 홍길동, </a:t>
            </a:r>
            <a:r>
              <a:rPr lang="ko-KR" altLang="en-US" dirty="0" err="1">
                <a:solidFill>
                  <a:schemeClr val="bg1"/>
                </a:solidFill>
              </a:rPr>
              <a:t>Age</a:t>
            </a:r>
            <a:r>
              <a:rPr lang="ko-KR" altLang="en-US" dirty="0">
                <a:solidFill>
                  <a:schemeClr val="bg1"/>
                </a:solidFill>
              </a:rPr>
              <a:t>= 28, </a:t>
            </a:r>
            <a:r>
              <a:rPr lang="ko-KR" altLang="en-US" dirty="0" err="1">
                <a:solidFill>
                  <a:schemeClr val="bg1"/>
                </a:solidFill>
              </a:rPr>
              <a:t>Gender</a:t>
            </a:r>
            <a:r>
              <a:rPr lang="ko-KR" altLang="en-US" dirty="0">
                <a:solidFill>
                  <a:schemeClr val="bg1"/>
                </a:solidFill>
              </a:rPr>
              <a:t>= 남자</a:t>
            </a:r>
          </a:p>
          <a:p>
            <a:endParaRPr lang="ko-KR" altLang="en-US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종료 코드 0(으)로 완료된 프로세스</a:t>
            </a:r>
          </a:p>
        </p:txBody>
      </p:sp>
    </p:spTree>
    <p:extLst>
      <p:ext uri="{BB962C8B-B14F-4D97-AF65-F5344CB8AC3E}">
        <p14:creationId xmlns:p14="http://schemas.microsoft.com/office/powerpoint/2010/main" val="1518988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하늘에 있는 다채로운 패턴">
            <a:extLst>
              <a:ext uri="{FF2B5EF4-FFF2-40B4-BE49-F238E27FC236}">
                <a16:creationId xmlns:a16="http://schemas.microsoft.com/office/drawing/2014/main" id="{2FBF2BED-5F21-4D9A-2608-C0DA3D9EEE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5000"/>
          </a:blip>
          <a:srcRect t="5538" b="101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BCF1E6BC-D57C-9A11-B234-DB57F2F37385}"/>
              </a:ext>
            </a:extLst>
          </p:cNvPr>
          <p:cNvSpPr txBox="1">
            <a:spLocks/>
          </p:cNvSpPr>
          <p:nvPr/>
        </p:nvSpPr>
        <p:spPr>
          <a:xfrm>
            <a:off x="328875" y="399403"/>
            <a:ext cx="3038273" cy="13716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lang="en-US" sz="4800" kern="1200" cap="none" spc="7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ko-KR" b="1" dirty="0">
                <a:latin typeface="+mj-ea"/>
                <a:ea typeface="+mj-ea"/>
              </a:rPr>
              <a:t>Report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E10AFA-9AEB-4CA5-63A6-F16F69DEF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9898" y="383074"/>
            <a:ext cx="4365298" cy="161582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Circle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num1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Circle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8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Circle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num2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Circle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"num1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의 반지름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: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Cm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num1.getRadius());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"num2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의 반지름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: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Cm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num2.getRadius());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"num1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과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 num2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는 같은 원인가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? 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num1.equals(num2));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DEDD8C-F69E-2083-1961-8FE9340B2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5177" y="383074"/>
            <a:ext cx="3307316" cy="397031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Circle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radius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Circle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radius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radius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radius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getRadius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radius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setRadius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radius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radius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radius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equals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Object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obj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obj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obj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||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getClass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 !=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obj.getClass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Circle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circle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Circle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obj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radius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circle.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radius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ko-KR" sz="900" b="0" i="0" u="none" strike="noStrike" cap="none" normalizeH="0" baseline="0" dirty="0">
              <a:ln>
                <a:noFill/>
              </a:ln>
              <a:solidFill>
                <a:srgbClr val="BCBEC4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 dirty="0">
              <a:solidFill>
                <a:srgbClr val="BCBEC4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900" dirty="0">
              <a:solidFill>
                <a:srgbClr val="BCBEC4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D4850C-ACE7-4986-4004-3B2254F0EBAF}"/>
              </a:ext>
            </a:extLst>
          </p:cNvPr>
          <p:cNvSpPr txBox="1"/>
          <p:nvPr/>
        </p:nvSpPr>
        <p:spPr>
          <a:xfrm>
            <a:off x="1368276" y="1998901"/>
            <a:ext cx="7146901" cy="2246769"/>
          </a:xfrm>
          <a:prstGeom prst="rect">
            <a:avLst/>
          </a:prstGeom>
          <a:solidFill>
            <a:srgbClr val="1E1F2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"C:\Program </a:t>
            </a:r>
            <a:r>
              <a:rPr lang="ko-KR" altLang="en-US" sz="1000" dirty="0" err="1">
                <a:solidFill>
                  <a:schemeClr val="bg1"/>
                </a:solidFill>
              </a:rPr>
              <a:t>Files</a:t>
            </a:r>
            <a:r>
              <a:rPr lang="ko-KR" altLang="en-US" sz="1000" dirty="0">
                <a:solidFill>
                  <a:schemeClr val="bg1"/>
                </a:solidFill>
              </a:rPr>
              <a:t>\</a:t>
            </a:r>
            <a:r>
              <a:rPr lang="ko-KR" altLang="en-US" sz="1000" dirty="0" err="1">
                <a:solidFill>
                  <a:schemeClr val="bg1"/>
                </a:solidFill>
              </a:rPr>
              <a:t>Java</a:t>
            </a:r>
            <a:r>
              <a:rPr lang="ko-KR" altLang="en-US" sz="1000" dirty="0">
                <a:solidFill>
                  <a:schemeClr val="bg1"/>
                </a:solidFill>
              </a:rPr>
              <a:t>\jdk-19\</a:t>
            </a:r>
            <a:r>
              <a:rPr lang="ko-KR" altLang="en-US" sz="1000" dirty="0" err="1">
                <a:solidFill>
                  <a:schemeClr val="bg1"/>
                </a:solidFill>
              </a:rPr>
              <a:t>bin</a:t>
            </a:r>
            <a:r>
              <a:rPr lang="ko-KR" altLang="en-US" sz="1000" dirty="0">
                <a:solidFill>
                  <a:schemeClr val="bg1"/>
                </a:solidFill>
              </a:rPr>
              <a:t>\</a:t>
            </a:r>
            <a:r>
              <a:rPr lang="ko-KR" altLang="en-US" sz="1000" dirty="0" err="1">
                <a:solidFill>
                  <a:schemeClr val="bg1"/>
                </a:solidFill>
              </a:rPr>
              <a:t>java.exe</a:t>
            </a:r>
            <a:r>
              <a:rPr lang="ko-KR" altLang="en-US" sz="1000" dirty="0">
                <a:solidFill>
                  <a:schemeClr val="bg1"/>
                </a:solidFill>
              </a:rPr>
              <a:t>" "-</a:t>
            </a:r>
            <a:r>
              <a:rPr lang="ko-KR" altLang="en-US" sz="1000" dirty="0" err="1">
                <a:solidFill>
                  <a:schemeClr val="bg1"/>
                </a:solidFill>
              </a:rPr>
              <a:t>javaagent:C</a:t>
            </a:r>
            <a:r>
              <a:rPr lang="ko-KR" altLang="en-US" sz="1000" dirty="0">
                <a:solidFill>
                  <a:schemeClr val="bg1"/>
                </a:solidFill>
              </a:rPr>
              <a:t>:\</a:t>
            </a:r>
            <a:r>
              <a:rPr lang="ko-KR" altLang="en-US" sz="1000" dirty="0" err="1">
                <a:solidFill>
                  <a:schemeClr val="bg1"/>
                </a:solidFill>
              </a:rPr>
              <a:t>Program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solidFill>
                  <a:schemeClr val="bg1"/>
                </a:solidFill>
              </a:rPr>
              <a:t>Files</a:t>
            </a:r>
            <a:r>
              <a:rPr lang="ko-KR" altLang="en-US" sz="1000" dirty="0">
                <a:solidFill>
                  <a:schemeClr val="bg1"/>
                </a:solidFill>
              </a:rPr>
              <a:t>\</a:t>
            </a:r>
            <a:r>
              <a:rPr lang="ko-KR" altLang="en-US" sz="1000" dirty="0" err="1">
                <a:solidFill>
                  <a:schemeClr val="bg1"/>
                </a:solidFill>
              </a:rPr>
              <a:t>JetBrains</a:t>
            </a:r>
            <a:r>
              <a:rPr lang="ko-KR" altLang="en-US" sz="1000" dirty="0">
                <a:solidFill>
                  <a:schemeClr val="bg1"/>
                </a:solidFill>
              </a:rPr>
              <a:t>\</a:t>
            </a:r>
            <a:r>
              <a:rPr lang="ko-KR" altLang="en-US" sz="1000" dirty="0" err="1">
                <a:solidFill>
                  <a:schemeClr val="bg1"/>
                </a:solidFill>
              </a:rPr>
              <a:t>IntelliJ</a:t>
            </a:r>
            <a:r>
              <a:rPr lang="ko-KR" altLang="en-US" sz="1000" dirty="0">
                <a:solidFill>
                  <a:schemeClr val="bg1"/>
                </a:solidFill>
              </a:rPr>
              <a:t> IDEA Community </a:t>
            </a:r>
            <a:r>
              <a:rPr lang="ko-KR" altLang="en-US" sz="1000" dirty="0" err="1">
                <a:solidFill>
                  <a:schemeClr val="bg1"/>
                </a:solidFill>
              </a:rPr>
              <a:t>Edition</a:t>
            </a:r>
            <a:r>
              <a:rPr lang="ko-KR" altLang="en-US" sz="1000" dirty="0">
                <a:solidFill>
                  <a:schemeClr val="bg1"/>
                </a:solidFill>
              </a:rPr>
              <a:t> 2024.3.4.1\</a:t>
            </a:r>
            <a:r>
              <a:rPr lang="ko-KR" altLang="en-US" sz="1000" dirty="0" err="1">
                <a:solidFill>
                  <a:schemeClr val="bg1"/>
                </a:solidFill>
              </a:rPr>
              <a:t>lib</a:t>
            </a:r>
            <a:r>
              <a:rPr lang="ko-KR" altLang="en-US" sz="1000" dirty="0">
                <a:solidFill>
                  <a:schemeClr val="bg1"/>
                </a:solidFill>
              </a:rPr>
              <a:t>\</a:t>
            </a:r>
            <a:r>
              <a:rPr lang="ko-KR" altLang="en-US" sz="1000" dirty="0" err="1">
                <a:solidFill>
                  <a:schemeClr val="bg1"/>
                </a:solidFill>
              </a:rPr>
              <a:t>idea_rt.jar</a:t>
            </a:r>
            <a:r>
              <a:rPr lang="ko-KR" altLang="en-US" sz="1000" dirty="0">
                <a:solidFill>
                  <a:schemeClr val="bg1"/>
                </a:solidFill>
              </a:rPr>
              <a:t>=55409" -</a:t>
            </a:r>
            <a:r>
              <a:rPr lang="ko-KR" altLang="en-US" sz="1000" dirty="0" err="1">
                <a:solidFill>
                  <a:schemeClr val="bg1"/>
                </a:solidFill>
              </a:rPr>
              <a:t>Dfile.encoding</a:t>
            </a:r>
            <a:r>
              <a:rPr lang="ko-KR" altLang="en-US" sz="1000" dirty="0">
                <a:solidFill>
                  <a:schemeClr val="bg1"/>
                </a:solidFill>
              </a:rPr>
              <a:t>=UTF-8 -</a:t>
            </a:r>
            <a:r>
              <a:rPr lang="ko-KR" altLang="en-US" sz="1000" dirty="0" err="1">
                <a:solidFill>
                  <a:schemeClr val="bg1"/>
                </a:solidFill>
              </a:rPr>
              <a:t>Dsun.stdout.encoding</a:t>
            </a:r>
            <a:r>
              <a:rPr lang="ko-KR" altLang="en-US" sz="1000" dirty="0">
                <a:solidFill>
                  <a:schemeClr val="bg1"/>
                </a:solidFill>
              </a:rPr>
              <a:t>=UTF-8 -</a:t>
            </a:r>
            <a:r>
              <a:rPr lang="ko-KR" altLang="en-US" sz="1000" dirty="0" err="1">
                <a:solidFill>
                  <a:schemeClr val="bg1"/>
                </a:solidFill>
              </a:rPr>
              <a:t>Dsun.stderr.encoding</a:t>
            </a:r>
            <a:r>
              <a:rPr lang="ko-KR" altLang="en-US" sz="1000" dirty="0">
                <a:solidFill>
                  <a:schemeClr val="bg1"/>
                </a:solidFill>
              </a:rPr>
              <a:t>=UTF-8 -</a:t>
            </a:r>
            <a:r>
              <a:rPr lang="ko-KR" altLang="en-US" sz="1000" dirty="0" err="1">
                <a:solidFill>
                  <a:schemeClr val="bg1"/>
                </a:solidFill>
              </a:rPr>
              <a:t>classpath</a:t>
            </a:r>
            <a:r>
              <a:rPr lang="ko-KR" altLang="en-US" sz="1000" dirty="0">
                <a:solidFill>
                  <a:schemeClr val="bg1"/>
                </a:solidFill>
              </a:rPr>
              <a:t> "E:\대학교\프로그래밍 언어활용\2 </a:t>
            </a:r>
            <a:r>
              <a:rPr lang="ko-KR" altLang="en-US" sz="1000" dirty="0" err="1">
                <a:solidFill>
                  <a:schemeClr val="bg1"/>
                </a:solidFill>
              </a:rPr>
              <a:t>Report</a:t>
            </a:r>
            <a:r>
              <a:rPr lang="ko-KR" altLang="en-US" sz="1000" dirty="0">
                <a:solidFill>
                  <a:schemeClr val="bg1"/>
                </a:solidFill>
              </a:rPr>
              <a:t>\</a:t>
            </a:r>
            <a:r>
              <a:rPr lang="ko-KR" altLang="en-US" sz="1000" dirty="0" err="1">
                <a:solidFill>
                  <a:schemeClr val="bg1"/>
                </a:solidFill>
              </a:rPr>
              <a:t>out</a:t>
            </a:r>
            <a:r>
              <a:rPr lang="ko-KR" altLang="en-US" sz="1000" dirty="0">
                <a:solidFill>
                  <a:schemeClr val="bg1"/>
                </a:solidFill>
              </a:rPr>
              <a:t>\</a:t>
            </a:r>
            <a:r>
              <a:rPr lang="ko-KR" altLang="en-US" sz="1000" dirty="0" err="1">
                <a:solidFill>
                  <a:schemeClr val="bg1"/>
                </a:solidFill>
              </a:rPr>
              <a:t>production</a:t>
            </a:r>
            <a:r>
              <a:rPr lang="ko-KR" altLang="en-US" sz="1000" dirty="0">
                <a:solidFill>
                  <a:schemeClr val="bg1"/>
                </a:solidFill>
              </a:rPr>
              <a:t>\2 </a:t>
            </a:r>
            <a:r>
              <a:rPr lang="ko-KR" altLang="en-US" sz="1000" dirty="0" err="1">
                <a:solidFill>
                  <a:schemeClr val="bg1"/>
                </a:solidFill>
              </a:rPr>
              <a:t>Report</a:t>
            </a:r>
            <a:r>
              <a:rPr lang="ko-KR" altLang="en-US" sz="1000" dirty="0">
                <a:solidFill>
                  <a:schemeClr val="bg1"/>
                </a:solidFill>
              </a:rPr>
              <a:t>" </a:t>
            </a:r>
            <a:r>
              <a:rPr lang="ko-KR" altLang="en-US" sz="1000" dirty="0" err="1">
                <a:solidFill>
                  <a:schemeClr val="bg1"/>
                </a:solidFill>
              </a:rPr>
              <a:t>Main</a:t>
            </a:r>
            <a:endParaRPr lang="en-US" altLang="ko-KR" sz="1000" dirty="0">
              <a:solidFill>
                <a:schemeClr val="bg1"/>
              </a:solidFill>
            </a:endParaRP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endParaRPr lang="ko-KR" altLang="en-US" sz="1000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num1의 반지름: 5 </a:t>
            </a:r>
            <a:r>
              <a:rPr lang="ko-KR" altLang="en-US" dirty="0" err="1">
                <a:solidFill>
                  <a:schemeClr val="bg1"/>
                </a:solidFill>
              </a:rPr>
              <a:t>Cm</a:t>
            </a:r>
            <a:endParaRPr lang="ko-KR" altLang="en-US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num2의 반지름: 7 </a:t>
            </a:r>
            <a:r>
              <a:rPr lang="ko-KR" altLang="en-US" dirty="0" err="1">
                <a:solidFill>
                  <a:schemeClr val="bg1"/>
                </a:solidFill>
              </a:rPr>
              <a:t>Cm</a:t>
            </a:r>
            <a:endParaRPr lang="ko-KR" altLang="en-US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num1과 num2는 같은 원인가? </a:t>
            </a:r>
            <a:r>
              <a:rPr lang="ko-KR" altLang="en-US" dirty="0" err="1">
                <a:solidFill>
                  <a:schemeClr val="bg1"/>
                </a:solidFill>
              </a:rPr>
              <a:t>false</a:t>
            </a:r>
            <a:endParaRPr lang="ko-KR" altLang="en-US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종료 코드 0(으)로 완료된 프로세스</a:t>
            </a:r>
          </a:p>
        </p:txBody>
      </p:sp>
    </p:spTree>
    <p:extLst>
      <p:ext uri="{BB962C8B-B14F-4D97-AF65-F5344CB8AC3E}">
        <p14:creationId xmlns:p14="http://schemas.microsoft.com/office/powerpoint/2010/main" val="1478953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하늘에 있는 다채로운 패턴">
            <a:extLst>
              <a:ext uri="{FF2B5EF4-FFF2-40B4-BE49-F238E27FC236}">
                <a16:creationId xmlns:a16="http://schemas.microsoft.com/office/drawing/2014/main" id="{80554DF4-4195-6295-E479-088427ED971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5000"/>
          </a:blip>
          <a:srcRect t="5538" b="10193"/>
          <a:stretch/>
        </p:blipFill>
        <p:spPr>
          <a:xfrm>
            <a:off x="20" y="-13165"/>
            <a:ext cx="12191980" cy="685799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AF8D8C89-A13F-B6FE-39B2-79EA965856E2}"/>
              </a:ext>
            </a:extLst>
          </p:cNvPr>
          <p:cNvSpPr txBox="1">
            <a:spLocks/>
          </p:cNvSpPr>
          <p:nvPr/>
        </p:nvSpPr>
        <p:spPr>
          <a:xfrm>
            <a:off x="328875" y="399403"/>
            <a:ext cx="3038273" cy="13716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lang="en-US" sz="4800" kern="1200" cap="none" spc="7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ko-KR" b="1" dirty="0">
                <a:latin typeface="+mj-ea"/>
                <a:ea typeface="+mj-ea"/>
              </a:rPr>
              <a:t>Report 3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87BA372-BBF7-1058-054F-65DF68614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2328" y="380255"/>
            <a:ext cx="2952000" cy="219600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Number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number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Number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1.2345f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number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9037BC1-93D4-131E-D603-F927C506D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4754" y="380255"/>
            <a:ext cx="3204000" cy="216982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Number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ivalue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fvalue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Number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ivalue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float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fvalue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ivalue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ivalue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fvalue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fvalue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toString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ivalue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: 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ivalue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fvalue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: "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fvalue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5FF546-519C-F5D6-21A4-27F462A48124}"/>
              </a:ext>
            </a:extLst>
          </p:cNvPr>
          <p:cNvSpPr txBox="1"/>
          <p:nvPr/>
        </p:nvSpPr>
        <p:spPr>
          <a:xfrm>
            <a:off x="5672329" y="2550080"/>
            <a:ext cx="6149460" cy="1538883"/>
          </a:xfrm>
          <a:prstGeom prst="rect">
            <a:avLst/>
          </a:prstGeom>
          <a:solidFill>
            <a:srgbClr val="1E1F22"/>
          </a:solidFill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"C:\Program </a:t>
            </a:r>
            <a:r>
              <a:rPr lang="ko-KR" altLang="en-US" sz="1000" dirty="0" err="1">
                <a:solidFill>
                  <a:schemeClr val="bg1"/>
                </a:solidFill>
              </a:rPr>
              <a:t>Files</a:t>
            </a:r>
            <a:r>
              <a:rPr lang="ko-KR" altLang="en-US" sz="1000" dirty="0">
                <a:solidFill>
                  <a:schemeClr val="bg1"/>
                </a:solidFill>
              </a:rPr>
              <a:t>\</a:t>
            </a:r>
            <a:r>
              <a:rPr lang="ko-KR" altLang="en-US" sz="1000" dirty="0" err="1">
                <a:solidFill>
                  <a:schemeClr val="bg1"/>
                </a:solidFill>
              </a:rPr>
              <a:t>Java</a:t>
            </a:r>
            <a:r>
              <a:rPr lang="ko-KR" altLang="en-US" sz="1000" dirty="0">
                <a:solidFill>
                  <a:schemeClr val="bg1"/>
                </a:solidFill>
              </a:rPr>
              <a:t>\jdk-19\</a:t>
            </a:r>
            <a:r>
              <a:rPr lang="ko-KR" altLang="en-US" sz="1000" dirty="0" err="1">
                <a:solidFill>
                  <a:schemeClr val="bg1"/>
                </a:solidFill>
              </a:rPr>
              <a:t>bin</a:t>
            </a:r>
            <a:r>
              <a:rPr lang="ko-KR" altLang="en-US" sz="1000" dirty="0">
                <a:solidFill>
                  <a:schemeClr val="bg1"/>
                </a:solidFill>
              </a:rPr>
              <a:t>\</a:t>
            </a:r>
            <a:r>
              <a:rPr lang="ko-KR" altLang="en-US" sz="1000" dirty="0" err="1">
                <a:solidFill>
                  <a:schemeClr val="bg1"/>
                </a:solidFill>
              </a:rPr>
              <a:t>java.exe</a:t>
            </a:r>
            <a:r>
              <a:rPr lang="ko-KR" altLang="en-US" sz="1000" dirty="0">
                <a:solidFill>
                  <a:schemeClr val="bg1"/>
                </a:solidFill>
              </a:rPr>
              <a:t>" "-</a:t>
            </a:r>
            <a:r>
              <a:rPr lang="ko-KR" altLang="en-US" sz="1000" dirty="0" err="1">
                <a:solidFill>
                  <a:schemeClr val="bg1"/>
                </a:solidFill>
              </a:rPr>
              <a:t>javaagent:C</a:t>
            </a:r>
            <a:r>
              <a:rPr lang="ko-KR" altLang="en-US" sz="1000" dirty="0">
                <a:solidFill>
                  <a:schemeClr val="bg1"/>
                </a:solidFill>
              </a:rPr>
              <a:t>:\</a:t>
            </a:r>
            <a:r>
              <a:rPr lang="ko-KR" altLang="en-US" sz="1000" dirty="0" err="1">
                <a:solidFill>
                  <a:schemeClr val="bg1"/>
                </a:solidFill>
              </a:rPr>
              <a:t>Program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solidFill>
                  <a:schemeClr val="bg1"/>
                </a:solidFill>
              </a:rPr>
              <a:t>Files</a:t>
            </a:r>
            <a:r>
              <a:rPr lang="ko-KR" altLang="en-US" sz="1000" dirty="0">
                <a:solidFill>
                  <a:schemeClr val="bg1"/>
                </a:solidFill>
              </a:rPr>
              <a:t>\</a:t>
            </a:r>
            <a:r>
              <a:rPr lang="ko-KR" altLang="en-US" sz="1000" dirty="0" err="1">
                <a:solidFill>
                  <a:schemeClr val="bg1"/>
                </a:solidFill>
              </a:rPr>
              <a:t>JetBrains</a:t>
            </a:r>
            <a:r>
              <a:rPr lang="ko-KR" altLang="en-US" sz="1000" dirty="0">
                <a:solidFill>
                  <a:schemeClr val="bg1"/>
                </a:solidFill>
              </a:rPr>
              <a:t>\</a:t>
            </a:r>
            <a:r>
              <a:rPr lang="ko-KR" altLang="en-US" sz="1000" dirty="0" err="1">
                <a:solidFill>
                  <a:schemeClr val="bg1"/>
                </a:solidFill>
              </a:rPr>
              <a:t>IntelliJ</a:t>
            </a:r>
            <a:r>
              <a:rPr lang="ko-KR" altLang="en-US" sz="1000" dirty="0">
                <a:solidFill>
                  <a:schemeClr val="bg1"/>
                </a:solidFill>
              </a:rPr>
              <a:t> IDEA Community </a:t>
            </a:r>
            <a:r>
              <a:rPr lang="ko-KR" altLang="en-US" sz="1000" dirty="0" err="1">
                <a:solidFill>
                  <a:schemeClr val="bg1"/>
                </a:solidFill>
              </a:rPr>
              <a:t>Edition</a:t>
            </a:r>
            <a:r>
              <a:rPr lang="ko-KR" altLang="en-US" sz="1000" dirty="0">
                <a:solidFill>
                  <a:schemeClr val="bg1"/>
                </a:solidFill>
              </a:rPr>
              <a:t> 2024.3.4.1\</a:t>
            </a:r>
            <a:r>
              <a:rPr lang="ko-KR" altLang="en-US" sz="1000" dirty="0" err="1">
                <a:solidFill>
                  <a:schemeClr val="bg1"/>
                </a:solidFill>
              </a:rPr>
              <a:t>lib</a:t>
            </a:r>
            <a:r>
              <a:rPr lang="ko-KR" altLang="en-US" sz="1000" dirty="0">
                <a:solidFill>
                  <a:schemeClr val="bg1"/>
                </a:solidFill>
              </a:rPr>
              <a:t>\</a:t>
            </a:r>
            <a:r>
              <a:rPr lang="ko-KR" altLang="en-US" sz="1000" dirty="0" err="1">
                <a:solidFill>
                  <a:schemeClr val="bg1"/>
                </a:solidFill>
              </a:rPr>
              <a:t>idea_rt.jar</a:t>
            </a:r>
            <a:r>
              <a:rPr lang="ko-KR" altLang="en-US" sz="1000" dirty="0">
                <a:solidFill>
                  <a:schemeClr val="bg1"/>
                </a:solidFill>
              </a:rPr>
              <a:t>=56468" -</a:t>
            </a:r>
            <a:r>
              <a:rPr lang="ko-KR" altLang="en-US" sz="1000" dirty="0" err="1">
                <a:solidFill>
                  <a:schemeClr val="bg1"/>
                </a:solidFill>
              </a:rPr>
              <a:t>Dfile.encoding</a:t>
            </a:r>
            <a:r>
              <a:rPr lang="ko-KR" altLang="en-US" sz="1000" dirty="0">
                <a:solidFill>
                  <a:schemeClr val="bg1"/>
                </a:solidFill>
              </a:rPr>
              <a:t>=UTF-8 -</a:t>
            </a:r>
            <a:r>
              <a:rPr lang="ko-KR" altLang="en-US" sz="1000" dirty="0" err="1">
                <a:solidFill>
                  <a:schemeClr val="bg1"/>
                </a:solidFill>
              </a:rPr>
              <a:t>Dsun.stdout.encoding</a:t>
            </a:r>
            <a:r>
              <a:rPr lang="ko-KR" altLang="en-US" sz="1000" dirty="0">
                <a:solidFill>
                  <a:schemeClr val="bg1"/>
                </a:solidFill>
              </a:rPr>
              <a:t>=UTF-8 -</a:t>
            </a:r>
            <a:r>
              <a:rPr lang="ko-KR" altLang="en-US" sz="1000" dirty="0" err="1">
                <a:solidFill>
                  <a:schemeClr val="bg1"/>
                </a:solidFill>
              </a:rPr>
              <a:t>Dsun.stderr.encoding</a:t>
            </a:r>
            <a:r>
              <a:rPr lang="ko-KR" altLang="en-US" sz="1000" dirty="0">
                <a:solidFill>
                  <a:schemeClr val="bg1"/>
                </a:solidFill>
              </a:rPr>
              <a:t>=UTF-8 -</a:t>
            </a:r>
            <a:r>
              <a:rPr lang="ko-KR" altLang="en-US" sz="1000" dirty="0" err="1">
                <a:solidFill>
                  <a:schemeClr val="bg1"/>
                </a:solidFill>
              </a:rPr>
              <a:t>classpath</a:t>
            </a:r>
            <a:r>
              <a:rPr lang="ko-KR" altLang="en-US" sz="1000" dirty="0">
                <a:solidFill>
                  <a:schemeClr val="bg1"/>
                </a:solidFill>
              </a:rPr>
              <a:t> "E:\대학교\프로그래밍 언어활용\</a:t>
            </a:r>
            <a:r>
              <a:rPr lang="ko-KR" altLang="en-US" sz="1000" dirty="0" err="1">
                <a:solidFill>
                  <a:schemeClr val="bg1"/>
                </a:solidFill>
              </a:rPr>
              <a:t>Report</a:t>
            </a:r>
            <a:r>
              <a:rPr lang="ko-KR" altLang="en-US" sz="1000" dirty="0">
                <a:solidFill>
                  <a:schemeClr val="bg1"/>
                </a:solidFill>
              </a:rPr>
              <a:t>\</a:t>
            </a:r>
            <a:r>
              <a:rPr lang="ko-KR" altLang="en-US" sz="1000" dirty="0" err="1">
                <a:solidFill>
                  <a:schemeClr val="bg1"/>
                </a:solidFill>
              </a:rPr>
              <a:t>out</a:t>
            </a:r>
            <a:r>
              <a:rPr lang="ko-KR" altLang="en-US" sz="1000" dirty="0">
                <a:solidFill>
                  <a:schemeClr val="bg1"/>
                </a:solidFill>
              </a:rPr>
              <a:t>\</a:t>
            </a:r>
            <a:r>
              <a:rPr lang="ko-KR" altLang="en-US" sz="1000" dirty="0" err="1">
                <a:solidFill>
                  <a:schemeClr val="bg1"/>
                </a:solidFill>
              </a:rPr>
              <a:t>production</a:t>
            </a:r>
            <a:r>
              <a:rPr lang="ko-KR" altLang="en-US" sz="1000" dirty="0">
                <a:solidFill>
                  <a:schemeClr val="bg1"/>
                </a:solidFill>
              </a:rPr>
              <a:t>\</a:t>
            </a:r>
            <a:r>
              <a:rPr lang="ko-KR" altLang="en-US" sz="1000" dirty="0" err="1">
                <a:solidFill>
                  <a:schemeClr val="bg1"/>
                </a:solidFill>
              </a:rPr>
              <a:t>Report</a:t>
            </a:r>
            <a:r>
              <a:rPr lang="ko-KR" altLang="en-US" sz="1000" dirty="0">
                <a:solidFill>
                  <a:schemeClr val="bg1"/>
                </a:solidFill>
              </a:rPr>
              <a:t> 3" </a:t>
            </a:r>
            <a:r>
              <a:rPr lang="ko-KR" altLang="en-US" sz="1000" dirty="0" err="1">
                <a:solidFill>
                  <a:schemeClr val="bg1"/>
                </a:solidFill>
              </a:rPr>
              <a:t>Main</a:t>
            </a:r>
            <a:endParaRPr lang="ko-KR" altLang="en-US" sz="1000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ivalue</a:t>
            </a:r>
            <a:r>
              <a:rPr lang="ko-KR" altLang="en-US" dirty="0">
                <a:solidFill>
                  <a:schemeClr val="bg1"/>
                </a:solidFill>
              </a:rPr>
              <a:t>: 10, </a:t>
            </a:r>
            <a:r>
              <a:rPr lang="ko-KR" altLang="en-US" dirty="0" err="1">
                <a:solidFill>
                  <a:schemeClr val="bg1"/>
                </a:solidFill>
              </a:rPr>
              <a:t>fvalue</a:t>
            </a:r>
            <a:r>
              <a:rPr lang="ko-KR" altLang="en-US" dirty="0">
                <a:solidFill>
                  <a:schemeClr val="bg1"/>
                </a:solidFill>
              </a:rPr>
              <a:t>: 1.2345</a:t>
            </a:r>
          </a:p>
          <a:p>
            <a:endParaRPr lang="ko-KR" altLang="en-US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종료 코드 0(으)로 완료된 프로세스</a:t>
            </a:r>
          </a:p>
        </p:txBody>
      </p:sp>
    </p:spTree>
    <p:extLst>
      <p:ext uri="{BB962C8B-B14F-4D97-AF65-F5344CB8AC3E}">
        <p14:creationId xmlns:p14="http://schemas.microsoft.com/office/powerpoint/2010/main" val="2706988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하늘에 있는 다채로운 패턴">
            <a:extLst>
              <a:ext uri="{FF2B5EF4-FFF2-40B4-BE49-F238E27FC236}">
                <a16:creationId xmlns:a16="http://schemas.microsoft.com/office/drawing/2014/main" id="{644586EF-B838-F3D4-0BB5-FBD19A9AB71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5000"/>
          </a:blip>
          <a:srcRect t="5538" b="10193"/>
          <a:stretch/>
        </p:blipFill>
        <p:spPr>
          <a:xfrm>
            <a:off x="20" y="-4777"/>
            <a:ext cx="12191980" cy="685799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85C58823-B737-20AC-7A83-6DB34BA71402}"/>
              </a:ext>
            </a:extLst>
          </p:cNvPr>
          <p:cNvSpPr txBox="1">
            <a:spLocks/>
          </p:cNvSpPr>
          <p:nvPr/>
        </p:nvSpPr>
        <p:spPr>
          <a:xfrm>
            <a:off x="328875" y="399403"/>
            <a:ext cx="3038273" cy="13716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lang="en-US" sz="4800" kern="1200" cap="none" spc="7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ko-KR" b="1" dirty="0">
                <a:latin typeface="+mj-ea"/>
                <a:ea typeface="+mj-ea"/>
              </a:rPr>
              <a:t>Report 4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192A094-9FAC-517B-6FB1-8C1CB8990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5086" y="375467"/>
            <a:ext cx="3265638" cy="259200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Student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student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Student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홍길동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1902213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22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student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9076B5D-0900-A95C-BD72-2D06C8AB5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0442" y="380255"/>
            <a:ext cx="4461478" cy="258532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Student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classnumber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Constructor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to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initialize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the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fields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Student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classnumber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name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classnumber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classnumber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Overriding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the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toString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()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method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to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the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values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of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the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fields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toString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이름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: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학번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: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나이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: %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classnumber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age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8ECF6D-E09A-66AA-2C97-3EA9DB329F36}"/>
              </a:ext>
            </a:extLst>
          </p:cNvPr>
          <p:cNvSpPr txBox="1"/>
          <p:nvPr/>
        </p:nvSpPr>
        <p:spPr>
          <a:xfrm>
            <a:off x="4105086" y="2965578"/>
            <a:ext cx="7716834" cy="1384995"/>
          </a:xfrm>
          <a:prstGeom prst="rect">
            <a:avLst/>
          </a:prstGeom>
          <a:solidFill>
            <a:srgbClr val="1E1F22"/>
          </a:solidFill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"C:\Program </a:t>
            </a:r>
            <a:r>
              <a:rPr lang="ko-KR" altLang="en-US" sz="1000" dirty="0" err="1">
                <a:solidFill>
                  <a:schemeClr val="bg1"/>
                </a:solidFill>
              </a:rPr>
              <a:t>Files</a:t>
            </a:r>
            <a:r>
              <a:rPr lang="ko-KR" altLang="en-US" sz="1000" dirty="0">
                <a:solidFill>
                  <a:schemeClr val="bg1"/>
                </a:solidFill>
              </a:rPr>
              <a:t>\</a:t>
            </a:r>
            <a:r>
              <a:rPr lang="ko-KR" altLang="en-US" sz="1000" dirty="0" err="1">
                <a:solidFill>
                  <a:schemeClr val="bg1"/>
                </a:solidFill>
              </a:rPr>
              <a:t>Java</a:t>
            </a:r>
            <a:r>
              <a:rPr lang="ko-KR" altLang="en-US" sz="1000" dirty="0">
                <a:solidFill>
                  <a:schemeClr val="bg1"/>
                </a:solidFill>
              </a:rPr>
              <a:t>\jdk-19\</a:t>
            </a:r>
            <a:r>
              <a:rPr lang="ko-KR" altLang="en-US" sz="1000" dirty="0" err="1">
                <a:solidFill>
                  <a:schemeClr val="bg1"/>
                </a:solidFill>
              </a:rPr>
              <a:t>bin</a:t>
            </a:r>
            <a:r>
              <a:rPr lang="ko-KR" altLang="en-US" sz="1000" dirty="0">
                <a:solidFill>
                  <a:schemeClr val="bg1"/>
                </a:solidFill>
              </a:rPr>
              <a:t>\</a:t>
            </a:r>
            <a:r>
              <a:rPr lang="ko-KR" altLang="en-US" sz="1000" dirty="0" err="1">
                <a:solidFill>
                  <a:schemeClr val="bg1"/>
                </a:solidFill>
              </a:rPr>
              <a:t>java.exe</a:t>
            </a:r>
            <a:r>
              <a:rPr lang="ko-KR" altLang="en-US" sz="1000" dirty="0">
                <a:solidFill>
                  <a:schemeClr val="bg1"/>
                </a:solidFill>
              </a:rPr>
              <a:t>" "-</a:t>
            </a:r>
            <a:r>
              <a:rPr lang="ko-KR" altLang="en-US" sz="1000" dirty="0" err="1">
                <a:solidFill>
                  <a:schemeClr val="bg1"/>
                </a:solidFill>
              </a:rPr>
              <a:t>javaagent:C</a:t>
            </a:r>
            <a:r>
              <a:rPr lang="ko-KR" altLang="en-US" sz="1000" dirty="0">
                <a:solidFill>
                  <a:schemeClr val="bg1"/>
                </a:solidFill>
              </a:rPr>
              <a:t>:\</a:t>
            </a:r>
            <a:r>
              <a:rPr lang="ko-KR" altLang="en-US" sz="1000" dirty="0" err="1">
                <a:solidFill>
                  <a:schemeClr val="bg1"/>
                </a:solidFill>
              </a:rPr>
              <a:t>Program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solidFill>
                  <a:schemeClr val="bg1"/>
                </a:solidFill>
              </a:rPr>
              <a:t>Files</a:t>
            </a:r>
            <a:r>
              <a:rPr lang="ko-KR" altLang="en-US" sz="1000" dirty="0">
                <a:solidFill>
                  <a:schemeClr val="bg1"/>
                </a:solidFill>
              </a:rPr>
              <a:t>\</a:t>
            </a:r>
            <a:r>
              <a:rPr lang="ko-KR" altLang="en-US" sz="1000" dirty="0" err="1">
                <a:solidFill>
                  <a:schemeClr val="bg1"/>
                </a:solidFill>
              </a:rPr>
              <a:t>JetBrains</a:t>
            </a:r>
            <a:r>
              <a:rPr lang="ko-KR" altLang="en-US" sz="1000" dirty="0">
                <a:solidFill>
                  <a:schemeClr val="bg1"/>
                </a:solidFill>
              </a:rPr>
              <a:t>\</a:t>
            </a:r>
            <a:r>
              <a:rPr lang="ko-KR" altLang="en-US" sz="1000" dirty="0" err="1">
                <a:solidFill>
                  <a:schemeClr val="bg1"/>
                </a:solidFill>
              </a:rPr>
              <a:t>IntelliJ</a:t>
            </a:r>
            <a:r>
              <a:rPr lang="ko-KR" altLang="en-US" sz="1000" dirty="0">
                <a:solidFill>
                  <a:schemeClr val="bg1"/>
                </a:solidFill>
              </a:rPr>
              <a:t> IDEA Community </a:t>
            </a:r>
            <a:r>
              <a:rPr lang="ko-KR" altLang="en-US" sz="1000" dirty="0" err="1">
                <a:solidFill>
                  <a:schemeClr val="bg1"/>
                </a:solidFill>
              </a:rPr>
              <a:t>Edition</a:t>
            </a:r>
            <a:r>
              <a:rPr lang="ko-KR" altLang="en-US" sz="1000" dirty="0">
                <a:solidFill>
                  <a:schemeClr val="bg1"/>
                </a:solidFill>
              </a:rPr>
              <a:t> 2024.3.4.1\</a:t>
            </a:r>
            <a:r>
              <a:rPr lang="ko-KR" altLang="en-US" sz="1000" dirty="0" err="1">
                <a:solidFill>
                  <a:schemeClr val="bg1"/>
                </a:solidFill>
              </a:rPr>
              <a:t>lib</a:t>
            </a:r>
            <a:r>
              <a:rPr lang="ko-KR" altLang="en-US" sz="1000" dirty="0">
                <a:solidFill>
                  <a:schemeClr val="bg1"/>
                </a:solidFill>
              </a:rPr>
              <a:t>\</a:t>
            </a:r>
            <a:r>
              <a:rPr lang="ko-KR" altLang="en-US" sz="1000" dirty="0" err="1">
                <a:solidFill>
                  <a:schemeClr val="bg1"/>
                </a:solidFill>
              </a:rPr>
              <a:t>idea_rt.jar</a:t>
            </a:r>
            <a:r>
              <a:rPr lang="ko-KR" altLang="en-US" sz="1000" dirty="0">
                <a:solidFill>
                  <a:schemeClr val="bg1"/>
                </a:solidFill>
              </a:rPr>
              <a:t>=56582" -</a:t>
            </a:r>
            <a:r>
              <a:rPr lang="ko-KR" altLang="en-US" sz="1000" dirty="0" err="1">
                <a:solidFill>
                  <a:schemeClr val="bg1"/>
                </a:solidFill>
              </a:rPr>
              <a:t>Dfile.encoding</a:t>
            </a:r>
            <a:r>
              <a:rPr lang="ko-KR" altLang="en-US" sz="1000" dirty="0">
                <a:solidFill>
                  <a:schemeClr val="bg1"/>
                </a:solidFill>
              </a:rPr>
              <a:t>=UTF-8 -</a:t>
            </a:r>
            <a:r>
              <a:rPr lang="ko-KR" altLang="en-US" sz="1000" dirty="0" err="1">
                <a:solidFill>
                  <a:schemeClr val="bg1"/>
                </a:solidFill>
              </a:rPr>
              <a:t>Dsun.stdout.encoding</a:t>
            </a:r>
            <a:r>
              <a:rPr lang="ko-KR" altLang="en-US" sz="1000" dirty="0">
                <a:solidFill>
                  <a:schemeClr val="bg1"/>
                </a:solidFill>
              </a:rPr>
              <a:t>=UTF-8 -</a:t>
            </a:r>
            <a:r>
              <a:rPr lang="ko-KR" altLang="en-US" sz="1000" dirty="0" err="1">
                <a:solidFill>
                  <a:schemeClr val="bg1"/>
                </a:solidFill>
              </a:rPr>
              <a:t>Dsun.stderr.encoding</a:t>
            </a:r>
            <a:r>
              <a:rPr lang="ko-KR" altLang="en-US" sz="1000" dirty="0">
                <a:solidFill>
                  <a:schemeClr val="bg1"/>
                </a:solidFill>
              </a:rPr>
              <a:t>=UTF-8 -</a:t>
            </a:r>
            <a:r>
              <a:rPr lang="ko-KR" altLang="en-US" sz="1000" dirty="0" err="1">
                <a:solidFill>
                  <a:schemeClr val="bg1"/>
                </a:solidFill>
              </a:rPr>
              <a:t>classpath</a:t>
            </a:r>
            <a:r>
              <a:rPr lang="ko-KR" altLang="en-US" sz="1000" dirty="0">
                <a:solidFill>
                  <a:schemeClr val="bg1"/>
                </a:solidFill>
              </a:rPr>
              <a:t> "E:\대학교\프로그래밍 언어활용\</a:t>
            </a:r>
            <a:r>
              <a:rPr lang="ko-KR" altLang="en-US" sz="1000" dirty="0" err="1">
                <a:solidFill>
                  <a:schemeClr val="bg1"/>
                </a:solidFill>
              </a:rPr>
              <a:t>Report</a:t>
            </a:r>
            <a:r>
              <a:rPr lang="ko-KR" altLang="en-US" sz="1000" dirty="0">
                <a:solidFill>
                  <a:schemeClr val="bg1"/>
                </a:solidFill>
              </a:rPr>
              <a:t>\</a:t>
            </a:r>
            <a:r>
              <a:rPr lang="ko-KR" altLang="en-US" sz="1000" dirty="0" err="1">
                <a:solidFill>
                  <a:schemeClr val="bg1"/>
                </a:solidFill>
              </a:rPr>
              <a:t>out</a:t>
            </a:r>
            <a:r>
              <a:rPr lang="ko-KR" altLang="en-US" sz="1000" dirty="0">
                <a:solidFill>
                  <a:schemeClr val="bg1"/>
                </a:solidFill>
              </a:rPr>
              <a:t>\</a:t>
            </a:r>
            <a:r>
              <a:rPr lang="ko-KR" altLang="en-US" sz="1000" dirty="0" err="1">
                <a:solidFill>
                  <a:schemeClr val="bg1"/>
                </a:solidFill>
              </a:rPr>
              <a:t>production</a:t>
            </a:r>
            <a:r>
              <a:rPr lang="ko-KR" altLang="en-US" sz="1000" dirty="0">
                <a:solidFill>
                  <a:schemeClr val="bg1"/>
                </a:solidFill>
              </a:rPr>
              <a:t>\</a:t>
            </a:r>
            <a:r>
              <a:rPr lang="ko-KR" altLang="en-US" sz="1000" dirty="0" err="1">
                <a:solidFill>
                  <a:schemeClr val="bg1"/>
                </a:solidFill>
              </a:rPr>
              <a:t>Report</a:t>
            </a:r>
            <a:r>
              <a:rPr lang="ko-KR" altLang="en-US" sz="1000" dirty="0">
                <a:solidFill>
                  <a:schemeClr val="bg1"/>
                </a:solidFill>
              </a:rPr>
              <a:t> 4" </a:t>
            </a:r>
            <a:r>
              <a:rPr lang="ko-KR" altLang="en-US" sz="1000" dirty="0" err="1">
                <a:solidFill>
                  <a:schemeClr val="bg1"/>
                </a:solidFill>
              </a:rPr>
              <a:t>Main</a:t>
            </a:r>
            <a:endParaRPr lang="ko-KR" altLang="en-US" sz="1000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이름: 홍길동, 학번: 1902213, 나이: 22</a:t>
            </a:r>
          </a:p>
          <a:p>
            <a:endParaRPr lang="ko-KR" altLang="en-US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종료 코드 0(으)로 완료된 프로세스</a:t>
            </a:r>
          </a:p>
        </p:txBody>
      </p:sp>
    </p:spTree>
    <p:extLst>
      <p:ext uri="{BB962C8B-B14F-4D97-AF65-F5344CB8AC3E}">
        <p14:creationId xmlns:p14="http://schemas.microsoft.com/office/powerpoint/2010/main" val="2751912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하늘에 있는 다채로운 패턴">
            <a:extLst>
              <a:ext uri="{FF2B5EF4-FFF2-40B4-BE49-F238E27FC236}">
                <a16:creationId xmlns:a16="http://schemas.microsoft.com/office/drawing/2014/main" id="{A6F9916B-B09C-EE46-7192-EC9E3298B6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5000"/>
          </a:blip>
          <a:srcRect t="5538" b="10193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327AEF08-2180-EEAF-2C55-BDADBDB23D6A}"/>
              </a:ext>
            </a:extLst>
          </p:cNvPr>
          <p:cNvSpPr txBox="1">
            <a:spLocks/>
          </p:cNvSpPr>
          <p:nvPr/>
        </p:nvSpPr>
        <p:spPr>
          <a:xfrm>
            <a:off x="328875" y="399403"/>
            <a:ext cx="3038273" cy="13716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lang="en-US" sz="4800" kern="1200" cap="none" spc="7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ko-KR" b="1" dirty="0">
                <a:latin typeface="+mj-ea"/>
                <a:ea typeface="+mj-ea"/>
              </a:rPr>
              <a:t>Report 5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34C5F97-9692-8286-58CE-229DA42D8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9081" y="1610190"/>
            <a:ext cx="4772460" cy="161582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Account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account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Account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"123-456-789"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password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홍길동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1000.0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0.02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account.deposit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500.0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account.withdraw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200.0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password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account.checkBalance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account.adjustInterestRate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0.03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password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account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420126F-5921-F984-00E0-C8E40BA23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541" y="363695"/>
            <a:ext cx="5046574" cy="612475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Account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accountNumber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 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계좌번호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password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      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비밀번호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          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이름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double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balance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       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잔액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double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interestRate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  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이율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Account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accountNumber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password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double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balance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double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interestRate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accountNumber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accountNumber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password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password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name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balance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balance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interestRate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interestRate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deposit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double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amount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amount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&gt;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balance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+=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amount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.printf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"%.0f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입금되었습니다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새로운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잔액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: %.0f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amount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balance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}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잘못된 입금 금액입니다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withdraw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double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amount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password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password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.equals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password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)) {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amount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&gt;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0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&amp;&amp;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amount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&lt;=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balance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balance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-=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amount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.printf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"%.0f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출금되었습니다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새로운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잔액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: %.0f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amount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balance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r>
              <a:rPr kumimoji="0" lang="en-US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}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잘못된 출금 금액입니다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}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}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비밀번호가 올바르지 않습니다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checkBalance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.printf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현재 잔액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: %.0f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balance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adjustInterestRate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double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newInterestRate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password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password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.equals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password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)) {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interestRate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newInterestRate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.printf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새로운 이율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: %.2f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interestRate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}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비밀번호가 올바르지 않습니다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toString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String.</a:t>
            </a:r>
            <a:r>
              <a:rPr kumimoji="0" lang="ko-KR" altLang="ko-KR" sz="7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계좌번호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: %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이름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: %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s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잔액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: %.0f, 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이율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: %.2f"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accountNumber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balance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7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interestRate</a:t>
            </a: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en-US" altLang="ko-KR" sz="700" b="0" i="0" u="none" strike="noStrike" cap="none" normalizeH="0" baseline="0" dirty="0">
              <a:ln>
                <a:noFill/>
              </a:ln>
              <a:solidFill>
                <a:srgbClr val="BCBEC4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4FC94D-D190-8B1A-2EE4-C7789BF382F2}"/>
              </a:ext>
            </a:extLst>
          </p:cNvPr>
          <p:cNvSpPr txBox="1"/>
          <p:nvPr/>
        </p:nvSpPr>
        <p:spPr>
          <a:xfrm>
            <a:off x="632081" y="3226017"/>
            <a:ext cx="6149460" cy="3262432"/>
          </a:xfrm>
          <a:prstGeom prst="rect">
            <a:avLst/>
          </a:prstGeom>
          <a:solidFill>
            <a:srgbClr val="1E1F22"/>
          </a:solidFill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"C:\Program </a:t>
            </a:r>
            <a:r>
              <a:rPr lang="ko-KR" altLang="en-US" sz="800" dirty="0" err="1">
                <a:solidFill>
                  <a:schemeClr val="bg1"/>
                </a:solidFill>
              </a:rPr>
              <a:t>Files</a:t>
            </a:r>
            <a:r>
              <a:rPr lang="ko-KR" altLang="en-US" sz="800" dirty="0">
                <a:solidFill>
                  <a:schemeClr val="bg1"/>
                </a:solidFill>
              </a:rPr>
              <a:t>\</a:t>
            </a:r>
            <a:r>
              <a:rPr lang="ko-KR" altLang="en-US" sz="800" dirty="0" err="1">
                <a:solidFill>
                  <a:schemeClr val="bg1"/>
                </a:solidFill>
              </a:rPr>
              <a:t>Java</a:t>
            </a:r>
            <a:r>
              <a:rPr lang="ko-KR" altLang="en-US" sz="800" dirty="0">
                <a:solidFill>
                  <a:schemeClr val="bg1"/>
                </a:solidFill>
              </a:rPr>
              <a:t>\jdk-19\</a:t>
            </a:r>
            <a:r>
              <a:rPr lang="ko-KR" altLang="en-US" sz="800" dirty="0" err="1">
                <a:solidFill>
                  <a:schemeClr val="bg1"/>
                </a:solidFill>
              </a:rPr>
              <a:t>bin</a:t>
            </a:r>
            <a:r>
              <a:rPr lang="ko-KR" altLang="en-US" sz="800" dirty="0">
                <a:solidFill>
                  <a:schemeClr val="bg1"/>
                </a:solidFill>
              </a:rPr>
              <a:t>\</a:t>
            </a:r>
            <a:r>
              <a:rPr lang="ko-KR" altLang="en-US" sz="800" dirty="0" err="1">
                <a:solidFill>
                  <a:schemeClr val="bg1"/>
                </a:solidFill>
              </a:rPr>
              <a:t>java.exe</a:t>
            </a:r>
            <a:r>
              <a:rPr lang="ko-KR" altLang="en-US" sz="800" dirty="0">
                <a:solidFill>
                  <a:schemeClr val="bg1"/>
                </a:solidFill>
              </a:rPr>
              <a:t>" "-</a:t>
            </a:r>
            <a:r>
              <a:rPr lang="ko-KR" altLang="en-US" sz="800" dirty="0" err="1">
                <a:solidFill>
                  <a:schemeClr val="bg1"/>
                </a:solidFill>
              </a:rPr>
              <a:t>javaagent:C</a:t>
            </a:r>
            <a:r>
              <a:rPr lang="ko-KR" altLang="en-US" sz="800" dirty="0">
                <a:solidFill>
                  <a:schemeClr val="bg1"/>
                </a:solidFill>
              </a:rPr>
              <a:t>:\</a:t>
            </a:r>
            <a:r>
              <a:rPr lang="ko-KR" altLang="en-US" sz="800" dirty="0" err="1">
                <a:solidFill>
                  <a:schemeClr val="bg1"/>
                </a:solidFill>
              </a:rPr>
              <a:t>Program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ko-KR" altLang="en-US" sz="800" dirty="0" err="1">
                <a:solidFill>
                  <a:schemeClr val="bg1"/>
                </a:solidFill>
              </a:rPr>
              <a:t>Files</a:t>
            </a:r>
            <a:r>
              <a:rPr lang="ko-KR" altLang="en-US" sz="800" dirty="0">
                <a:solidFill>
                  <a:schemeClr val="bg1"/>
                </a:solidFill>
              </a:rPr>
              <a:t>\</a:t>
            </a:r>
            <a:r>
              <a:rPr lang="ko-KR" altLang="en-US" sz="800" dirty="0" err="1">
                <a:solidFill>
                  <a:schemeClr val="bg1"/>
                </a:solidFill>
              </a:rPr>
              <a:t>JetBrains</a:t>
            </a:r>
            <a:r>
              <a:rPr lang="ko-KR" altLang="en-US" sz="800" dirty="0">
                <a:solidFill>
                  <a:schemeClr val="bg1"/>
                </a:solidFill>
              </a:rPr>
              <a:t>\</a:t>
            </a:r>
            <a:r>
              <a:rPr lang="ko-KR" altLang="en-US" sz="800" dirty="0" err="1">
                <a:solidFill>
                  <a:schemeClr val="bg1"/>
                </a:solidFill>
              </a:rPr>
              <a:t>IntelliJ</a:t>
            </a:r>
            <a:r>
              <a:rPr lang="ko-KR" altLang="en-US" sz="800" dirty="0">
                <a:solidFill>
                  <a:schemeClr val="bg1"/>
                </a:solidFill>
              </a:rPr>
              <a:t> IDEA Community </a:t>
            </a:r>
            <a:r>
              <a:rPr lang="ko-KR" altLang="en-US" sz="800" dirty="0" err="1">
                <a:solidFill>
                  <a:schemeClr val="bg1"/>
                </a:solidFill>
              </a:rPr>
              <a:t>Edition</a:t>
            </a:r>
            <a:r>
              <a:rPr lang="ko-KR" altLang="en-US" sz="800" dirty="0">
                <a:solidFill>
                  <a:schemeClr val="bg1"/>
                </a:solidFill>
              </a:rPr>
              <a:t> 2024.3.4.1\</a:t>
            </a:r>
            <a:r>
              <a:rPr lang="ko-KR" altLang="en-US" sz="800" dirty="0" err="1">
                <a:solidFill>
                  <a:schemeClr val="bg1"/>
                </a:solidFill>
              </a:rPr>
              <a:t>lib</a:t>
            </a:r>
            <a:r>
              <a:rPr lang="ko-KR" altLang="en-US" sz="800" dirty="0">
                <a:solidFill>
                  <a:schemeClr val="bg1"/>
                </a:solidFill>
              </a:rPr>
              <a:t>\</a:t>
            </a:r>
            <a:r>
              <a:rPr lang="ko-KR" altLang="en-US" sz="800" dirty="0" err="1">
                <a:solidFill>
                  <a:schemeClr val="bg1"/>
                </a:solidFill>
              </a:rPr>
              <a:t>idea_rt.jar</a:t>
            </a:r>
            <a:r>
              <a:rPr lang="ko-KR" altLang="en-US" sz="800" dirty="0">
                <a:solidFill>
                  <a:schemeClr val="bg1"/>
                </a:solidFill>
              </a:rPr>
              <a:t>=56339" -</a:t>
            </a:r>
            <a:r>
              <a:rPr lang="ko-KR" altLang="en-US" sz="800" dirty="0" err="1">
                <a:solidFill>
                  <a:schemeClr val="bg1"/>
                </a:solidFill>
              </a:rPr>
              <a:t>Dfile.encoding</a:t>
            </a:r>
            <a:r>
              <a:rPr lang="ko-KR" altLang="en-US" sz="800" dirty="0">
                <a:solidFill>
                  <a:schemeClr val="bg1"/>
                </a:solidFill>
              </a:rPr>
              <a:t>=UTF-8 -</a:t>
            </a:r>
            <a:r>
              <a:rPr lang="ko-KR" altLang="en-US" sz="800" dirty="0" err="1">
                <a:solidFill>
                  <a:schemeClr val="bg1"/>
                </a:solidFill>
              </a:rPr>
              <a:t>Dsun.stdout.encoding</a:t>
            </a:r>
            <a:r>
              <a:rPr lang="ko-KR" altLang="en-US" sz="800" dirty="0">
                <a:solidFill>
                  <a:schemeClr val="bg1"/>
                </a:solidFill>
              </a:rPr>
              <a:t>=UTF-8 -</a:t>
            </a:r>
            <a:r>
              <a:rPr lang="ko-KR" altLang="en-US" sz="800" dirty="0" err="1">
                <a:solidFill>
                  <a:schemeClr val="bg1"/>
                </a:solidFill>
              </a:rPr>
              <a:t>Dsun.stderr.encoding</a:t>
            </a:r>
            <a:r>
              <a:rPr lang="ko-KR" altLang="en-US" sz="800" dirty="0">
                <a:solidFill>
                  <a:schemeClr val="bg1"/>
                </a:solidFill>
              </a:rPr>
              <a:t>=UTF-8 -</a:t>
            </a:r>
            <a:r>
              <a:rPr lang="ko-KR" altLang="en-US" sz="800" dirty="0" err="1">
                <a:solidFill>
                  <a:schemeClr val="bg1"/>
                </a:solidFill>
              </a:rPr>
              <a:t>classpath</a:t>
            </a:r>
            <a:r>
              <a:rPr lang="ko-KR" altLang="en-US" sz="800" dirty="0">
                <a:solidFill>
                  <a:schemeClr val="bg1"/>
                </a:solidFill>
              </a:rPr>
              <a:t> "E:\대학교\프로그래밍 언어활용\</a:t>
            </a:r>
            <a:r>
              <a:rPr lang="ko-KR" altLang="en-US" sz="800" dirty="0" err="1">
                <a:solidFill>
                  <a:schemeClr val="bg1"/>
                </a:solidFill>
              </a:rPr>
              <a:t>Report</a:t>
            </a:r>
            <a:r>
              <a:rPr lang="ko-KR" altLang="en-US" sz="800" dirty="0">
                <a:solidFill>
                  <a:schemeClr val="bg1"/>
                </a:solidFill>
              </a:rPr>
              <a:t>\</a:t>
            </a:r>
            <a:r>
              <a:rPr lang="ko-KR" altLang="en-US" sz="800" dirty="0" err="1">
                <a:solidFill>
                  <a:schemeClr val="bg1"/>
                </a:solidFill>
              </a:rPr>
              <a:t>out</a:t>
            </a:r>
            <a:r>
              <a:rPr lang="ko-KR" altLang="en-US" sz="800" dirty="0">
                <a:solidFill>
                  <a:schemeClr val="bg1"/>
                </a:solidFill>
              </a:rPr>
              <a:t>\</a:t>
            </a:r>
            <a:r>
              <a:rPr lang="ko-KR" altLang="en-US" sz="800" dirty="0" err="1">
                <a:solidFill>
                  <a:schemeClr val="bg1"/>
                </a:solidFill>
              </a:rPr>
              <a:t>production</a:t>
            </a:r>
            <a:r>
              <a:rPr lang="ko-KR" altLang="en-US" sz="800" dirty="0">
                <a:solidFill>
                  <a:schemeClr val="bg1"/>
                </a:solidFill>
              </a:rPr>
              <a:t>\</a:t>
            </a:r>
            <a:r>
              <a:rPr lang="ko-KR" altLang="en-US" sz="800" dirty="0" err="1">
                <a:solidFill>
                  <a:schemeClr val="bg1"/>
                </a:solidFill>
              </a:rPr>
              <a:t>Report</a:t>
            </a:r>
            <a:r>
              <a:rPr lang="ko-KR" altLang="en-US" sz="800" dirty="0">
                <a:solidFill>
                  <a:schemeClr val="bg1"/>
                </a:solidFill>
              </a:rPr>
              <a:t> 5" </a:t>
            </a:r>
            <a:r>
              <a:rPr lang="ko-KR" altLang="en-US" sz="800" dirty="0" err="1">
                <a:solidFill>
                  <a:schemeClr val="bg1"/>
                </a:solidFill>
              </a:rPr>
              <a:t>Main</a:t>
            </a:r>
            <a:endParaRPr lang="ko-KR" altLang="en-US" sz="8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500 입금되었습니다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새로운 잔액: 1500</a:t>
            </a:r>
          </a:p>
          <a:p>
            <a:endParaRPr lang="ko-KR" altLang="en-US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200 출금되었습니다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새로운 잔액: 1300</a:t>
            </a:r>
          </a:p>
          <a:p>
            <a:endParaRPr lang="ko-KR" altLang="en-US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현재 잔액: 1300</a:t>
            </a:r>
          </a:p>
          <a:p>
            <a:endParaRPr lang="ko-KR" altLang="en-US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새로운 이율: 0.03</a:t>
            </a:r>
          </a:p>
          <a:p>
            <a:endParaRPr lang="ko-KR" altLang="en-US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계좌번호: 123-456-789, 이름: 홍길동, 잔액: 1300, 이율: 0.03</a:t>
            </a:r>
          </a:p>
          <a:p>
            <a:endParaRPr lang="ko-KR" altLang="en-US" sz="1400" dirty="0">
              <a:solidFill>
                <a:schemeClr val="bg1"/>
              </a:solidFill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>종료 코드 0(으)로 완료된 프로세스</a:t>
            </a:r>
          </a:p>
        </p:txBody>
      </p:sp>
    </p:spTree>
    <p:extLst>
      <p:ext uri="{BB962C8B-B14F-4D97-AF65-F5344CB8AC3E}">
        <p14:creationId xmlns:p14="http://schemas.microsoft.com/office/powerpoint/2010/main" val="1940901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하늘에 있는 다채로운 패턴">
            <a:extLst>
              <a:ext uri="{FF2B5EF4-FFF2-40B4-BE49-F238E27FC236}">
                <a16:creationId xmlns:a16="http://schemas.microsoft.com/office/drawing/2014/main" id="{B5B537AC-3D28-5D91-4C3F-008FD8A84B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5000"/>
          </a:blip>
          <a:srcRect t="5538" b="10193"/>
          <a:stretch/>
        </p:blipFill>
        <p:spPr>
          <a:xfrm>
            <a:off x="20" y="-95748"/>
            <a:ext cx="12191980" cy="685799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73546AFB-F33F-CBBB-563B-1E672193CA34}"/>
              </a:ext>
            </a:extLst>
          </p:cNvPr>
          <p:cNvSpPr txBox="1">
            <a:spLocks/>
          </p:cNvSpPr>
          <p:nvPr/>
        </p:nvSpPr>
        <p:spPr>
          <a:xfrm>
            <a:off x="328875" y="399403"/>
            <a:ext cx="3038273" cy="13716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lang="en-US" sz="4800" kern="1200" cap="none" spc="7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altLang="ko-KR" b="1" dirty="0">
                <a:latin typeface="+mj-ea"/>
                <a:ea typeface="+mj-ea"/>
              </a:rPr>
              <a:t>Report 6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2AB2662-CB82-9FAB-AB40-02C27B7AF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6640" y="1901448"/>
            <a:ext cx="3623108" cy="457200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java.util.Scanner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static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keyborad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Scanner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연도를 입력하세요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: 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year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keyborad.nextInt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Year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yearCK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Year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year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yearCK.isLeapYear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yearCK.getYear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년은 윤년입니다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}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System.</a:t>
            </a:r>
            <a:r>
              <a:rPr kumimoji="0" lang="ko-KR" altLang="ko-KR" sz="9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.println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yearCK.getYear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 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년은 평년입니다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."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241424D-1583-82A9-410E-B06C8E5D7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9748" y="1901448"/>
            <a:ext cx="2589170" cy="457200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Year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private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year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Year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year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year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year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getYear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year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setYear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year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year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year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isLeapYear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year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%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4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year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%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100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!=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||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year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%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400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9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78A5EF-0945-8289-D08D-524803101A4E}"/>
              </a:ext>
            </a:extLst>
          </p:cNvPr>
          <p:cNvSpPr txBox="1"/>
          <p:nvPr/>
        </p:nvSpPr>
        <p:spPr>
          <a:xfrm>
            <a:off x="372656" y="1901448"/>
            <a:ext cx="5253558" cy="4585871"/>
          </a:xfrm>
          <a:prstGeom prst="rect">
            <a:avLst/>
          </a:prstGeom>
          <a:solidFill>
            <a:srgbClr val="1E1F22"/>
          </a:solidFill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"C:\Program </a:t>
            </a:r>
            <a:r>
              <a:rPr lang="ko-KR" altLang="en-US" sz="1000" dirty="0" err="1">
                <a:solidFill>
                  <a:schemeClr val="bg1"/>
                </a:solidFill>
              </a:rPr>
              <a:t>Files</a:t>
            </a:r>
            <a:r>
              <a:rPr lang="ko-KR" altLang="en-US" sz="1000" dirty="0">
                <a:solidFill>
                  <a:schemeClr val="bg1"/>
                </a:solidFill>
              </a:rPr>
              <a:t>\</a:t>
            </a:r>
            <a:r>
              <a:rPr lang="ko-KR" altLang="en-US" sz="1000" dirty="0" err="1">
                <a:solidFill>
                  <a:schemeClr val="bg1"/>
                </a:solidFill>
              </a:rPr>
              <a:t>Java</a:t>
            </a:r>
            <a:r>
              <a:rPr lang="ko-KR" altLang="en-US" sz="1000" dirty="0">
                <a:solidFill>
                  <a:schemeClr val="bg1"/>
                </a:solidFill>
              </a:rPr>
              <a:t>\jdk-19\</a:t>
            </a:r>
            <a:r>
              <a:rPr lang="ko-KR" altLang="en-US" sz="1000" dirty="0" err="1">
                <a:solidFill>
                  <a:schemeClr val="bg1"/>
                </a:solidFill>
              </a:rPr>
              <a:t>bin</a:t>
            </a:r>
            <a:r>
              <a:rPr lang="ko-KR" altLang="en-US" sz="1000" dirty="0">
                <a:solidFill>
                  <a:schemeClr val="bg1"/>
                </a:solidFill>
              </a:rPr>
              <a:t>\</a:t>
            </a:r>
            <a:r>
              <a:rPr lang="ko-KR" altLang="en-US" sz="1000" dirty="0" err="1">
                <a:solidFill>
                  <a:schemeClr val="bg1"/>
                </a:solidFill>
              </a:rPr>
              <a:t>java.exe</a:t>
            </a:r>
            <a:r>
              <a:rPr lang="ko-KR" altLang="en-US" sz="1000" dirty="0">
                <a:solidFill>
                  <a:schemeClr val="bg1"/>
                </a:solidFill>
              </a:rPr>
              <a:t>" "-</a:t>
            </a:r>
            <a:r>
              <a:rPr lang="ko-KR" altLang="en-US" sz="1000" dirty="0" err="1">
                <a:solidFill>
                  <a:schemeClr val="bg1"/>
                </a:solidFill>
              </a:rPr>
              <a:t>javaagent:C</a:t>
            </a:r>
            <a:r>
              <a:rPr lang="ko-KR" altLang="en-US" sz="1000" dirty="0">
                <a:solidFill>
                  <a:schemeClr val="bg1"/>
                </a:solidFill>
              </a:rPr>
              <a:t>:\</a:t>
            </a:r>
            <a:r>
              <a:rPr lang="ko-KR" altLang="en-US" sz="1000" dirty="0" err="1">
                <a:solidFill>
                  <a:schemeClr val="bg1"/>
                </a:solidFill>
              </a:rPr>
              <a:t>Program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ko-KR" altLang="en-US" sz="1000" dirty="0" err="1">
                <a:solidFill>
                  <a:schemeClr val="bg1"/>
                </a:solidFill>
              </a:rPr>
              <a:t>Files</a:t>
            </a:r>
            <a:r>
              <a:rPr lang="ko-KR" altLang="en-US" sz="1000" dirty="0">
                <a:solidFill>
                  <a:schemeClr val="bg1"/>
                </a:solidFill>
              </a:rPr>
              <a:t>\</a:t>
            </a:r>
            <a:r>
              <a:rPr lang="ko-KR" altLang="en-US" sz="1000" dirty="0" err="1">
                <a:solidFill>
                  <a:schemeClr val="bg1"/>
                </a:solidFill>
              </a:rPr>
              <a:t>JetBrains</a:t>
            </a:r>
            <a:r>
              <a:rPr lang="ko-KR" altLang="en-US" sz="1000" dirty="0">
                <a:solidFill>
                  <a:schemeClr val="bg1"/>
                </a:solidFill>
              </a:rPr>
              <a:t>\</a:t>
            </a:r>
            <a:r>
              <a:rPr lang="ko-KR" altLang="en-US" sz="1000" dirty="0" err="1">
                <a:solidFill>
                  <a:schemeClr val="bg1"/>
                </a:solidFill>
              </a:rPr>
              <a:t>IntelliJ</a:t>
            </a:r>
            <a:r>
              <a:rPr lang="ko-KR" altLang="en-US" sz="1000" dirty="0">
                <a:solidFill>
                  <a:schemeClr val="bg1"/>
                </a:solidFill>
              </a:rPr>
              <a:t> IDEA Community </a:t>
            </a:r>
            <a:r>
              <a:rPr lang="ko-KR" altLang="en-US" sz="1000" dirty="0" err="1">
                <a:solidFill>
                  <a:schemeClr val="bg1"/>
                </a:solidFill>
              </a:rPr>
              <a:t>Edition</a:t>
            </a:r>
            <a:r>
              <a:rPr lang="ko-KR" altLang="en-US" sz="1000" dirty="0">
                <a:solidFill>
                  <a:schemeClr val="bg1"/>
                </a:solidFill>
              </a:rPr>
              <a:t> 2024.3.4.1\</a:t>
            </a:r>
            <a:r>
              <a:rPr lang="ko-KR" altLang="en-US" sz="1000" dirty="0" err="1">
                <a:solidFill>
                  <a:schemeClr val="bg1"/>
                </a:solidFill>
              </a:rPr>
              <a:t>lib</a:t>
            </a:r>
            <a:r>
              <a:rPr lang="ko-KR" altLang="en-US" sz="1000" dirty="0">
                <a:solidFill>
                  <a:schemeClr val="bg1"/>
                </a:solidFill>
              </a:rPr>
              <a:t>\</a:t>
            </a:r>
            <a:r>
              <a:rPr lang="ko-KR" altLang="en-US" sz="1000" dirty="0" err="1">
                <a:solidFill>
                  <a:schemeClr val="bg1"/>
                </a:solidFill>
              </a:rPr>
              <a:t>idea_rt.jar</a:t>
            </a:r>
            <a:r>
              <a:rPr lang="ko-KR" altLang="en-US" sz="1000" dirty="0">
                <a:solidFill>
                  <a:schemeClr val="bg1"/>
                </a:solidFill>
              </a:rPr>
              <a:t>=57251" -</a:t>
            </a:r>
            <a:r>
              <a:rPr lang="ko-KR" altLang="en-US" sz="1000" dirty="0" err="1">
                <a:solidFill>
                  <a:schemeClr val="bg1"/>
                </a:solidFill>
              </a:rPr>
              <a:t>Dfile.encoding</a:t>
            </a:r>
            <a:r>
              <a:rPr lang="ko-KR" altLang="en-US" sz="1000" dirty="0">
                <a:solidFill>
                  <a:schemeClr val="bg1"/>
                </a:solidFill>
              </a:rPr>
              <a:t>=UTF-8 -</a:t>
            </a:r>
            <a:r>
              <a:rPr lang="ko-KR" altLang="en-US" sz="1000" dirty="0" err="1">
                <a:solidFill>
                  <a:schemeClr val="bg1"/>
                </a:solidFill>
              </a:rPr>
              <a:t>Dsun.stdout.encoding</a:t>
            </a:r>
            <a:r>
              <a:rPr lang="ko-KR" altLang="en-US" sz="1000" dirty="0">
                <a:solidFill>
                  <a:schemeClr val="bg1"/>
                </a:solidFill>
              </a:rPr>
              <a:t>=UTF-8 -</a:t>
            </a:r>
            <a:r>
              <a:rPr lang="ko-KR" altLang="en-US" sz="1000" dirty="0" err="1">
                <a:solidFill>
                  <a:schemeClr val="bg1"/>
                </a:solidFill>
              </a:rPr>
              <a:t>Dsun.stderr.encoding</a:t>
            </a:r>
            <a:r>
              <a:rPr lang="ko-KR" altLang="en-US" sz="1000" dirty="0">
                <a:solidFill>
                  <a:schemeClr val="bg1"/>
                </a:solidFill>
              </a:rPr>
              <a:t>=UTF-8 -</a:t>
            </a:r>
            <a:r>
              <a:rPr lang="ko-KR" altLang="en-US" sz="1000" dirty="0" err="1">
                <a:solidFill>
                  <a:schemeClr val="bg1"/>
                </a:solidFill>
              </a:rPr>
              <a:t>classpath</a:t>
            </a:r>
            <a:r>
              <a:rPr lang="ko-KR" altLang="en-US" sz="1000" dirty="0">
                <a:solidFill>
                  <a:schemeClr val="bg1"/>
                </a:solidFill>
              </a:rPr>
              <a:t> "E:\대학교\프로그래밍 언어활용\</a:t>
            </a:r>
            <a:r>
              <a:rPr lang="ko-KR" altLang="en-US" sz="1000" dirty="0" err="1">
                <a:solidFill>
                  <a:schemeClr val="bg1"/>
                </a:solidFill>
              </a:rPr>
              <a:t>Report</a:t>
            </a:r>
            <a:r>
              <a:rPr lang="ko-KR" altLang="en-US" sz="1000" dirty="0">
                <a:solidFill>
                  <a:schemeClr val="bg1"/>
                </a:solidFill>
              </a:rPr>
              <a:t>\</a:t>
            </a:r>
            <a:r>
              <a:rPr lang="ko-KR" altLang="en-US" sz="1000" dirty="0" err="1">
                <a:solidFill>
                  <a:schemeClr val="bg1"/>
                </a:solidFill>
              </a:rPr>
              <a:t>out</a:t>
            </a:r>
            <a:r>
              <a:rPr lang="ko-KR" altLang="en-US" sz="1000" dirty="0">
                <a:solidFill>
                  <a:schemeClr val="bg1"/>
                </a:solidFill>
              </a:rPr>
              <a:t>\</a:t>
            </a:r>
            <a:r>
              <a:rPr lang="ko-KR" altLang="en-US" sz="1000" dirty="0" err="1">
                <a:solidFill>
                  <a:schemeClr val="bg1"/>
                </a:solidFill>
              </a:rPr>
              <a:t>production</a:t>
            </a:r>
            <a:r>
              <a:rPr lang="ko-KR" altLang="en-US" sz="1000" dirty="0">
                <a:solidFill>
                  <a:schemeClr val="bg1"/>
                </a:solidFill>
              </a:rPr>
              <a:t>\</a:t>
            </a:r>
            <a:r>
              <a:rPr lang="ko-KR" altLang="en-US" sz="1000" dirty="0" err="1">
                <a:solidFill>
                  <a:schemeClr val="bg1"/>
                </a:solidFill>
              </a:rPr>
              <a:t>Report</a:t>
            </a:r>
            <a:r>
              <a:rPr lang="ko-KR" altLang="en-US" sz="1000" dirty="0">
                <a:solidFill>
                  <a:schemeClr val="bg1"/>
                </a:solidFill>
              </a:rPr>
              <a:t> 6" </a:t>
            </a:r>
            <a:r>
              <a:rPr lang="ko-KR" altLang="en-US" sz="1000" dirty="0" err="1">
                <a:solidFill>
                  <a:schemeClr val="bg1"/>
                </a:solidFill>
              </a:rPr>
              <a:t>Main</a:t>
            </a:r>
            <a:endParaRPr lang="ko-KR" altLang="en-US" sz="1000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연도를 입력하세요</a:t>
            </a:r>
            <a:r>
              <a:rPr lang="en-US" altLang="ko-KR" dirty="0">
                <a:solidFill>
                  <a:schemeClr val="bg1"/>
                </a:solidFill>
              </a:rPr>
              <a:t>: 1900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1900</a:t>
            </a:r>
            <a:r>
              <a:rPr lang="ko-KR" altLang="en-US" dirty="0">
                <a:solidFill>
                  <a:schemeClr val="bg1"/>
                </a:solidFill>
              </a:rPr>
              <a:t>년은 평년입니다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연도를 입력하세요</a:t>
            </a:r>
            <a:r>
              <a:rPr lang="en-US" altLang="ko-KR" dirty="0">
                <a:solidFill>
                  <a:schemeClr val="bg1"/>
                </a:solidFill>
              </a:rPr>
              <a:t>: 2000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2000</a:t>
            </a:r>
            <a:r>
              <a:rPr lang="ko-KR" altLang="en-US" dirty="0">
                <a:solidFill>
                  <a:schemeClr val="bg1"/>
                </a:solidFill>
              </a:rPr>
              <a:t>년은 윤년입니다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연도를 입력하세요: 2021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2021년은 평년입니다.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연도를 입력하세요</a:t>
            </a:r>
            <a:r>
              <a:rPr lang="en-US" altLang="ko-KR" dirty="0">
                <a:solidFill>
                  <a:schemeClr val="bg1"/>
                </a:solidFill>
              </a:rPr>
              <a:t>: 2020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2020</a:t>
            </a:r>
            <a:r>
              <a:rPr lang="ko-KR" altLang="en-US" dirty="0">
                <a:solidFill>
                  <a:schemeClr val="bg1"/>
                </a:solidFill>
              </a:rPr>
              <a:t>년은 윤년입니다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종료 코드 </a:t>
            </a:r>
            <a:r>
              <a:rPr lang="en-US" altLang="ko-KR" dirty="0">
                <a:solidFill>
                  <a:schemeClr val="bg1"/>
                </a:solidFill>
              </a:rPr>
              <a:t>0(</a:t>
            </a:r>
            <a:r>
              <a:rPr lang="ko-KR" altLang="en-US" dirty="0">
                <a:solidFill>
                  <a:schemeClr val="bg1"/>
                </a:solidFill>
              </a:rPr>
              <a:t>으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로 완료된 프로세스</a:t>
            </a:r>
          </a:p>
        </p:txBody>
      </p:sp>
    </p:spTree>
    <p:extLst>
      <p:ext uri="{BB962C8B-B14F-4D97-AF65-F5344CB8AC3E}">
        <p14:creationId xmlns:p14="http://schemas.microsoft.com/office/powerpoint/2010/main" val="3338060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Malgun Gothic Semi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Malgun Gothic Semi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2411</Words>
  <Application>Microsoft Office PowerPoint</Application>
  <PresentationFormat>와이드스크린</PresentationFormat>
  <Paragraphs>74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Arial Unicode MS</vt:lpstr>
      <vt:lpstr>Malgun Gothic Semilight</vt:lpstr>
      <vt:lpstr>Arial</vt:lpstr>
      <vt:lpstr>Courier New</vt:lpstr>
      <vt:lpstr>Garamond</vt:lpstr>
      <vt:lpstr>SavonVTI</vt:lpstr>
      <vt:lpstr>프로그래밍 언어활용</vt:lpstr>
      <vt:lpstr>Report 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냐코 _</dc:creator>
  <cp:lastModifiedBy>냐코 _</cp:lastModifiedBy>
  <cp:revision>4</cp:revision>
  <dcterms:created xsi:type="dcterms:W3CDTF">2025-03-13T03:16:30Z</dcterms:created>
  <dcterms:modified xsi:type="dcterms:W3CDTF">2025-03-14T02:26:32Z</dcterms:modified>
</cp:coreProperties>
</file>