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8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70" r:id="rId17"/>
    <p:sldId id="26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01049-8051-4544-8052-AC6C101528D5}" type="datetimeFigureOut">
              <a:rPr lang="en-ZA" smtClean="0"/>
              <a:t>2013/09/11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ZA" smtClean="0"/>
              <a:t>Luminus Solutions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727D9-FDB2-497C-B1A1-FBFD9E1F8EA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72414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590FD-8738-4C60-BA21-1DB307216F16}" type="datetimeFigureOut">
              <a:rPr lang="en-ZA" smtClean="0"/>
              <a:t>2013/09/11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ZA" smtClean="0"/>
              <a:t>Luminus Solutions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0FDF7-E713-4FBF-8852-680BBC4D57B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99639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smtClean="0"/>
              <a:t>Luminus Solutions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716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Luminus Solutions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824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96B6-8F2D-4416-B4B6-A4F0418DD6DA}" type="datetime1">
              <a:rPr lang="en-ZA" smtClean="0"/>
              <a:t>2013/09/11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ZA" smtClean="0"/>
              <a:t>Luminus Solutions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685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109F-80BF-4CB8-8AAC-A8354DE36038}" type="datetime1">
              <a:rPr lang="en-ZA" smtClean="0"/>
              <a:t>2013/09/11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Luminus Solutions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36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6F79-7676-428D-AB59-D1B9636FBF45}" type="datetime1">
              <a:rPr lang="en-ZA" smtClean="0"/>
              <a:t>2013/09/11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Luminus Solutions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502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C9C4-4742-4720-A253-673E0AA68C2B}" type="datetime1">
              <a:rPr lang="en-ZA" smtClean="0"/>
              <a:t>2013/09/11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Luminus Solutions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368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2E3B-D725-484C-9C21-A202B1A8F63C}" type="datetime1">
              <a:rPr lang="en-ZA" smtClean="0"/>
              <a:t>2013/09/11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Luminus Solutions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217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A2D0-54A8-4353-B833-86C868F5B45F}" type="datetime1">
              <a:rPr lang="en-ZA" smtClean="0">
                <a:solidFill>
                  <a:srgbClr val="464646"/>
                </a:solidFill>
              </a:rPr>
              <a:t>2013/09/11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46"/>
                </a:solidFill>
              </a:rPr>
              <a:t>Luminus Solutions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D8A-3B0F-4455-A219-9529C2FF0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137E-45FA-4D73-ABFD-36DD778ECD45}" type="datetime1">
              <a:rPr lang="en-ZA" smtClean="0">
                <a:solidFill>
                  <a:srgbClr val="464646"/>
                </a:solidFill>
              </a:rPr>
              <a:t>2013/09/11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64646"/>
                </a:solidFill>
              </a:rPr>
              <a:t>Luminus Solutions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8D8A-3B0F-4455-A219-9529C2FF0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8FE55-4869-4FE2-A9C9-65ABD9E1135C}" type="datetime1">
              <a:rPr lang="en-ZA" smtClean="0"/>
              <a:t>2013/09/11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Luminus Solutions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272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2DFF-76F1-4E8E-A25C-2401F45713DB}" type="datetime1">
              <a:rPr lang="en-ZA" smtClean="0"/>
              <a:t>2013/09/11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Luminus Solutions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59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B26D-0067-4F48-AC26-423F9A8E9BF0}" type="datetime1">
              <a:rPr lang="en-ZA" smtClean="0"/>
              <a:t>2013/09/11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Luminus Solutions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3EDFA6-17BD-4EBB-8224-E78A5859C20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083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B49E-CCA3-4601-918F-BB5F5347B234}" type="datetime1">
              <a:rPr lang="en-ZA" smtClean="0"/>
              <a:t>2013/09/11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Luminus Solutions</a:t>
            </a: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670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E4BF-4CEC-46B6-B35B-1CBE393FAC55}" type="datetime1">
              <a:rPr lang="en-ZA" smtClean="0"/>
              <a:t>2013/09/11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Luminus Solutions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912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015F-F6A1-491E-BAEE-EA2D113EB317}" type="datetime1">
              <a:rPr lang="en-ZA" smtClean="0"/>
              <a:t>2013/09/11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Luminus Solutions</a:t>
            </a: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12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216A-C06A-48E2-9FE4-450FD82381D6}" type="datetime1">
              <a:rPr lang="en-ZA" smtClean="0"/>
              <a:t>2013/09/11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Luminus Solutions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782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8602-46E5-4F6C-8C54-7B58F3A7F324}" type="datetime1">
              <a:rPr lang="en-ZA" smtClean="0"/>
              <a:t>2013/09/11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Luminus Solutions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513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AAA8-43EC-4CF8-9E8B-BF9BCB0CE3FB}" type="datetime1">
              <a:rPr lang="en-ZA" smtClean="0"/>
              <a:t>2013/09/11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Luminus Solutions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44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51AD-3722-4405-AA4E-DDEFB8AF208D}" type="datetime1">
              <a:rPr lang="en-ZA" smtClean="0"/>
              <a:t>2013/09/11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smtClean="0"/>
              <a:t>Luminus Solutions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DFA6-17BD-4EBB-8224-E78A5859C20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533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C9F13B-C99E-480D-A8EA-3F9665827A85}" type="datetime1">
              <a:rPr lang="en-ZA" smtClean="0">
                <a:solidFill>
                  <a:srgbClr val="464646"/>
                </a:solidFill>
              </a:rPr>
              <a:t>2013/09/11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>
                <a:solidFill>
                  <a:srgbClr val="464646"/>
                </a:solidFill>
              </a:rPr>
              <a:t>Luminus Solutions</a:t>
            </a:r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FE8D8A-3B0F-4455-A219-9529C2FF0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7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Mobile Application for Marginalized Communities</a:t>
            </a:r>
          </a:p>
          <a:p>
            <a:r>
              <a:rPr lang="en-US" dirty="0" smtClean="0"/>
              <a:t>ITERATION </a:t>
            </a:r>
            <a:r>
              <a:rPr lang="en-US" dirty="0" smtClean="0"/>
              <a:t>3 Presentation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58" b="68855"/>
          <a:stretch/>
        </p:blipFill>
        <p:spPr>
          <a:xfrm>
            <a:off x="4512193" y="1587072"/>
            <a:ext cx="6990829" cy="283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1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171" y="255373"/>
            <a:ext cx="10018713" cy="1383956"/>
          </a:xfrm>
        </p:spPr>
        <p:txBody>
          <a:bodyPr/>
          <a:lstStyle/>
          <a:p>
            <a:r>
              <a:rPr lang="en-ZA" dirty="0"/>
              <a:t>Class </a:t>
            </a:r>
            <a:r>
              <a:rPr lang="en-ZA" dirty="0" smtClean="0"/>
              <a:t>Diagram (Current)</a:t>
            </a:r>
            <a:endParaRPr lang="en-ZA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978" y="1363435"/>
            <a:ext cx="9993086" cy="4735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985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1" r="4897"/>
          <a:stretch/>
        </p:blipFill>
        <p:spPr bwMode="auto">
          <a:xfrm>
            <a:off x="4566422" y="257971"/>
            <a:ext cx="7412365" cy="6311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048" y="2628900"/>
            <a:ext cx="3500916" cy="1934937"/>
          </a:xfrm>
        </p:spPr>
        <p:txBody>
          <a:bodyPr>
            <a:normAutofit/>
          </a:bodyPr>
          <a:lstStyle/>
          <a:p>
            <a:r>
              <a:rPr lang="en-ZA" dirty="0"/>
              <a:t>Use Case </a:t>
            </a:r>
            <a:r>
              <a:rPr lang="en-ZA" dirty="0" smtClean="0"/>
              <a:t>Diagram (Previous)</a:t>
            </a:r>
            <a:endParaRPr lang="en-ZA" dirty="0"/>
          </a:p>
        </p:txBody>
      </p:sp>
      <p:sp>
        <p:nvSpPr>
          <p:cNvPr id="6" name="TextBox 5"/>
          <p:cNvSpPr txBox="1"/>
          <p:nvPr/>
        </p:nvSpPr>
        <p:spPr>
          <a:xfrm>
            <a:off x="10534870" y="3393137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A01: Business Owner</a:t>
            </a:r>
            <a:endParaRPr lang="en-ZA" sz="12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4586" y="4342965"/>
            <a:ext cx="1066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A01: Business Owner</a:t>
            </a:r>
            <a:endParaRPr lang="en-ZA" sz="12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1613" y="5933693"/>
            <a:ext cx="1235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A02: TeleWeaver</a:t>
            </a:r>
            <a:endParaRPr lang="en-ZA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3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497" y="2161268"/>
            <a:ext cx="4481945" cy="1325563"/>
          </a:xfrm>
        </p:spPr>
        <p:txBody>
          <a:bodyPr/>
          <a:lstStyle/>
          <a:p>
            <a:r>
              <a:rPr lang="en-ZA" dirty="0"/>
              <a:t>Use Case </a:t>
            </a:r>
            <a:r>
              <a:rPr lang="en-ZA" dirty="0" smtClean="0"/>
              <a:t>Diagram (Current)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" t="1385" r="1379"/>
          <a:stretch/>
        </p:blipFill>
        <p:spPr>
          <a:xfrm>
            <a:off x="5799364" y="302077"/>
            <a:ext cx="5992887" cy="6335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302205" y="4067250"/>
            <a:ext cx="3657600" cy="1530985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808080"/>
                </a:solidFill>
                <a:latin typeface="Times New Roman"/>
                <a:ea typeface="Calibri"/>
              </a:rPr>
              <a:t>Iteration 1: UC01</a:t>
            </a:r>
            <a:endParaRPr lang="en-ZA" sz="1100" dirty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808080"/>
                </a:solidFill>
                <a:latin typeface="Times New Roman"/>
                <a:ea typeface="Calibri"/>
              </a:rPr>
              <a:t>Iteration 2: UC01, UC02, UC03 and UC04</a:t>
            </a:r>
            <a:endParaRPr lang="en-ZA" sz="1100" dirty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200" b="1" dirty="0">
                <a:solidFill>
                  <a:srgbClr val="000000"/>
                </a:solidFill>
                <a:latin typeface="Times New Roman"/>
                <a:ea typeface="Calibri"/>
              </a:rPr>
              <a:t>Iteration 3: UC05, UC06, UC07</a:t>
            </a:r>
            <a:endParaRPr lang="en-ZA" sz="1100" dirty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200" b="1" dirty="0">
                <a:solidFill>
                  <a:srgbClr val="A6A6A6"/>
                </a:solidFill>
                <a:latin typeface="Times New Roman"/>
                <a:ea typeface="Calibri"/>
              </a:rPr>
              <a:t>*Out of Scope: UC08 and UC09</a:t>
            </a:r>
            <a:endParaRPr lang="en-ZA" sz="1100" dirty="0">
              <a:solidFill>
                <a:srgbClr val="000000"/>
              </a:solidFill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583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790" y="0"/>
            <a:ext cx="10018713" cy="1752599"/>
          </a:xfrm>
        </p:spPr>
        <p:txBody>
          <a:bodyPr/>
          <a:lstStyle/>
          <a:p>
            <a:r>
              <a:rPr lang="en-ZA" dirty="0" smtClean="0"/>
              <a:t>TeleWeaver’s Use case</a:t>
            </a:r>
            <a:endParaRPr lang="en-Z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328" y="1624693"/>
            <a:ext cx="6278335" cy="4457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507186" y="4706853"/>
            <a:ext cx="1216478" cy="73056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/>
                <a:ea typeface="Calibri"/>
              </a:rPr>
              <a:t>A</a:t>
            </a:r>
            <a:r>
              <a:rPr lang="en-US" sz="1000" dirty="0" smtClean="0">
                <a:solidFill>
                  <a:srgbClr val="000000"/>
                </a:solidFill>
                <a:latin typeface="Times New Roman"/>
                <a:ea typeface="Calibri"/>
              </a:rPr>
              <a:t>02</a:t>
            </a:r>
            <a:r>
              <a:rPr lang="en-US" sz="1000" dirty="0">
                <a:solidFill>
                  <a:srgbClr val="000000"/>
                </a:solidFill>
                <a:latin typeface="Times New Roman"/>
                <a:ea typeface="Calibri"/>
              </a:rPr>
              <a:t>: </a:t>
            </a:r>
            <a:r>
              <a:rPr lang="en-US" sz="1000" dirty="0" smtClean="0">
                <a:solidFill>
                  <a:srgbClr val="000000"/>
                </a:solidFill>
                <a:latin typeface="Times New Roman"/>
                <a:ea typeface="Calibri"/>
              </a:rPr>
              <a:t>TeleWeaver</a:t>
            </a:r>
            <a:endParaRPr lang="en-ZA" sz="1100" dirty="0">
              <a:solidFill>
                <a:srgbClr val="000000"/>
              </a:solidFill>
              <a:latin typeface="Times New Roman"/>
              <a:ea typeface="Calibri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444917" y="4205692"/>
            <a:ext cx="980126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/>
                <a:ea typeface="Calibri"/>
              </a:rPr>
              <a:t>A01: User</a:t>
            </a:r>
            <a:endParaRPr lang="en-ZA" sz="1100" dirty="0">
              <a:solidFill>
                <a:srgbClr val="000000"/>
              </a:solidFill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324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33030" y="76200"/>
            <a:ext cx="10018713" cy="1752599"/>
          </a:xfrm>
        </p:spPr>
        <p:txBody>
          <a:bodyPr/>
          <a:lstStyle/>
          <a:p>
            <a:r>
              <a:rPr lang="en-ZA" dirty="0"/>
              <a:t>Activity 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6721" y="2898572"/>
            <a:ext cx="3429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sz="2000" b="1" dirty="0">
                <a:solidFill>
                  <a:prstClr val="black"/>
                </a:solidFill>
              </a:rPr>
              <a:t>Use Case </a:t>
            </a:r>
            <a:r>
              <a:rPr lang="en-US" sz="2000" b="1" dirty="0" smtClean="0">
                <a:solidFill>
                  <a:prstClr val="black"/>
                </a:solidFill>
              </a:rPr>
              <a:t>05: </a:t>
            </a:r>
            <a:r>
              <a:rPr lang="en-US" sz="2000" b="1" dirty="0">
                <a:solidFill>
                  <a:prstClr val="black"/>
                </a:solidFill>
              </a:rPr>
              <a:t>Manage </a:t>
            </a:r>
            <a:r>
              <a:rPr lang="en-US" sz="2000" b="1" dirty="0" smtClean="0">
                <a:solidFill>
                  <a:prstClr val="black"/>
                </a:solidFill>
              </a:rPr>
              <a:t>Accommodation Images</a:t>
            </a:r>
            <a:endParaRPr lang="en-ZA" sz="20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4" y="199696"/>
            <a:ext cx="5378855" cy="6426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14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77254" y="370703"/>
            <a:ext cx="10353762" cy="970450"/>
          </a:xfrm>
        </p:spPr>
        <p:txBody>
          <a:bodyPr/>
          <a:lstStyle/>
          <a:p>
            <a:r>
              <a:rPr lang="en-US" dirty="0" smtClean="0"/>
              <a:t>Design Considerations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035" y="1219200"/>
            <a:ext cx="10018713" cy="4901514"/>
          </a:xfrm>
        </p:spPr>
        <p:txBody>
          <a:bodyPr>
            <a:noAutofit/>
          </a:bodyPr>
          <a:lstStyle/>
          <a:p>
            <a:r>
              <a:rPr lang="en-US" sz="1900" dirty="0" smtClean="0"/>
              <a:t>Goals:</a:t>
            </a:r>
          </a:p>
          <a:p>
            <a:pPr lvl="1"/>
            <a:r>
              <a:rPr lang="en-US" sz="1900" dirty="0" smtClean="0"/>
              <a:t>Usability</a:t>
            </a:r>
          </a:p>
          <a:p>
            <a:pPr lvl="2"/>
            <a:r>
              <a:rPr lang="en-US" sz="1900" dirty="0" smtClean="0"/>
              <a:t>User Control and Freedom- clearly marked exits</a:t>
            </a:r>
          </a:p>
          <a:p>
            <a:pPr lvl="2"/>
            <a:r>
              <a:rPr lang="en-US" sz="1900" dirty="0" smtClean="0"/>
              <a:t>Error Prevention – </a:t>
            </a:r>
            <a:r>
              <a:rPr lang="en-ZA" sz="1900" dirty="0" smtClean="0"/>
              <a:t>minimised error-prone conditions</a:t>
            </a:r>
            <a:endParaRPr lang="en-US" sz="1900" dirty="0" smtClean="0"/>
          </a:p>
          <a:p>
            <a:pPr lvl="2"/>
            <a:r>
              <a:rPr lang="en-US" sz="1900" dirty="0" smtClean="0"/>
              <a:t>Recognition v. recall – objects/actions/actions visible</a:t>
            </a:r>
          </a:p>
          <a:p>
            <a:pPr lvl="1"/>
            <a:r>
              <a:rPr lang="en-US" sz="1900" dirty="0" smtClean="0"/>
              <a:t>User-friendliness</a:t>
            </a:r>
          </a:p>
          <a:p>
            <a:pPr lvl="1"/>
            <a:r>
              <a:rPr lang="en-US" sz="1900" dirty="0" smtClean="0"/>
              <a:t>Simplicity</a:t>
            </a:r>
          </a:p>
          <a:p>
            <a:pPr lvl="2"/>
            <a:r>
              <a:rPr lang="en-US" sz="1900" dirty="0"/>
              <a:t>Minimalistic </a:t>
            </a:r>
            <a:r>
              <a:rPr lang="en-US" sz="1900" dirty="0" smtClean="0"/>
              <a:t>design</a:t>
            </a:r>
          </a:p>
          <a:p>
            <a:pPr lvl="1"/>
            <a:r>
              <a:rPr lang="en-US" sz="1900" dirty="0" smtClean="0"/>
              <a:t>Aesthetics</a:t>
            </a:r>
            <a:endParaRPr lang="en-ZA" sz="1900" dirty="0"/>
          </a:p>
        </p:txBody>
      </p:sp>
      <p:pic>
        <p:nvPicPr>
          <p:cNvPr id="1026" name="Picture 2" descr="C:\Users\g09c1795\Dropbox\MobiTel\AccomodationDetai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98424"/>
            <a:ext cx="3990975" cy="665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g09c1795\Dropbox\Honours SysDev\Interfaces\Screens\AccomodationDetai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98424"/>
            <a:ext cx="3977640" cy="665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57" y="1616532"/>
            <a:ext cx="3635829" cy="36358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98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75568"/>
            <a:ext cx="10018713" cy="1752599"/>
          </a:xfrm>
        </p:spPr>
        <p:txBody>
          <a:bodyPr/>
          <a:lstStyle/>
          <a:p>
            <a:r>
              <a:rPr lang="en-US" b="1" dirty="0" smtClean="0"/>
              <a:t>Limitations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471" y="1729947"/>
            <a:ext cx="10515600" cy="490833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Version Control</a:t>
            </a:r>
          </a:p>
          <a:p>
            <a:r>
              <a:rPr lang="en-US" sz="2800" dirty="0" smtClean="0"/>
              <a:t>Language Localization</a:t>
            </a:r>
          </a:p>
          <a:p>
            <a:r>
              <a:rPr lang="en-US" sz="2800" dirty="0" smtClean="0"/>
              <a:t>Memory </a:t>
            </a:r>
          </a:p>
          <a:p>
            <a:r>
              <a:rPr lang="en-US" sz="2800" dirty="0" smtClean="0"/>
              <a:t>Few reference points for solutions</a:t>
            </a:r>
          </a:p>
          <a:p>
            <a:r>
              <a:rPr lang="en-US" sz="2800" dirty="0"/>
              <a:t>User Engagement</a:t>
            </a:r>
          </a:p>
          <a:p>
            <a:r>
              <a:rPr lang="en-US" sz="2800" dirty="0"/>
              <a:t>Testing</a:t>
            </a:r>
            <a:endParaRPr lang="en-ZA" sz="2800" dirty="0"/>
          </a:p>
          <a:p>
            <a:endParaRPr lang="en-US" sz="2800" dirty="0" smtClean="0"/>
          </a:p>
          <a:p>
            <a:endParaRPr lang="en-ZA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20" y="2600415"/>
            <a:ext cx="3823809" cy="316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963650" cy="1288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1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12288"/>
            <a:ext cx="10018713" cy="1752599"/>
          </a:xfrm>
        </p:spPr>
        <p:txBody>
          <a:bodyPr/>
          <a:lstStyle/>
          <a:p>
            <a:r>
              <a:rPr lang="en-US" dirty="0" smtClean="0"/>
              <a:t>Brief Outline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2523" y="2471056"/>
            <a:ext cx="10018713" cy="3124201"/>
          </a:xfrm>
        </p:spPr>
        <p:txBody>
          <a:bodyPr>
            <a:noAutofit/>
          </a:bodyPr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Gantt Chart</a:t>
            </a:r>
          </a:p>
          <a:p>
            <a:r>
              <a:rPr lang="en-US" sz="2800" dirty="0" smtClean="0"/>
              <a:t>Risks</a:t>
            </a:r>
          </a:p>
          <a:p>
            <a:r>
              <a:rPr lang="en-US" sz="2800" dirty="0" smtClean="0"/>
              <a:t>Analysis Diagrams</a:t>
            </a:r>
          </a:p>
          <a:p>
            <a:r>
              <a:rPr lang="en-US" sz="2800" dirty="0" smtClean="0"/>
              <a:t>Design Considerations</a:t>
            </a:r>
          </a:p>
          <a:p>
            <a:r>
              <a:rPr lang="en-US" sz="2800" dirty="0" smtClean="0"/>
              <a:t>Demo</a:t>
            </a:r>
          </a:p>
          <a:p>
            <a:r>
              <a:rPr lang="en-US" sz="2800" dirty="0" smtClean="0"/>
              <a:t>Limitations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96209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Luminus</a:t>
            </a:r>
            <a:r>
              <a:rPr lang="en-US" dirty="0" smtClean="0"/>
              <a:t> Solutions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278989"/>
              </p:ext>
            </p:extLst>
          </p:nvPr>
        </p:nvGraphicFramePr>
        <p:xfrm>
          <a:off x="1991498" y="2731786"/>
          <a:ext cx="9195486" cy="25980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97743"/>
                <a:gridCol w="4597743"/>
              </a:tblGrid>
              <a:tr h="371156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Team Member</a:t>
                      </a:r>
                      <a:endParaRPr lang="en-ZA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Role</a:t>
                      </a:r>
                      <a:endParaRPr lang="en-ZA" dirty="0"/>
                    </a:p>
                  </a:txBody>
                  <a:tcPr marL="83820" marR="83820"/>
                </a:tc>
              </a:tr>
              <a:tr h="371156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NONHLANHLA</a:t>
                      </a:r>
                      <a:r>
                        <a:rPr lang="en-ZA" baseline="0" dirty="0" smtClean="0"/>
                        <a:t> MABUZA</a:t>
                      </a:r>
                      <a:endParaRPr lang="en-ZA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SCRUM</a:t>
                      </a:r>
                      <a:r>
                        <a:rPr lang="en-ZA" baseline="0" dirty="0" smtClean="0"/>
                        <a:t> MASTER</a:t>
                      </a:r>
                      <a:endParaRPr lang="en-ZA" dirty="0"/>
                    </a:p>
                  </a:txBody>
                  <a:tcPr marL="83820" marR="83820"/>
                </a:tc>
              </a:tr>
              <a:tr h="371156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ASHLEY</a:t>
                      </a:r>
                      <a:r>
                        <a:rPr lang="en-ZA" baseline="0" dirty="0" smtClean="0"/>
                        <a:t> GARDNER</a:t>
                      </a:r>
                      <a:endParaRPr lang="en-ZA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ANALYST</a:t>
                      </a:r>
                      <a:endParaRPr lang="en-ZA" dirty="0"/>
                    </a:p>
                  </a:txBody>
                  <a:tcPr marL="83820" marR="83820"/>
                </a:tc>
              </a:tr>
              <a:tr h="371156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NICOLAN</a:t>
                      </a:r>
                      <a:r>
                        <a:rPr lang="en-ZA" baseline="0" dirty="0" smtClean="0"/>
                        <a:t> REDDY</a:t>
                      </a:r>
                      <a:endParaRPr lang="en-ZA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ANALYST</a:t>
                      </a:r>
                      <a:endParaRPr lang="en-ZA" dirty="0"/>
                    </a:p>
                  </a:txBody>
                  <a:tcPr marL="83820" marR="83820"/>
                </a:tc>
              </a:tr>
              <a:tr h="371156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LWANDO</a:t>
                      </a:r>
                      <a:r>
                        <a:rPr lang="en-ZA" baseline="0" dirty="0" smtClean="0"/>
                        <a:t> SOBEKWA</a:t>
                      </a:r>
                      <a:endParaRPr lang="en-ZA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DESIGNER</a:t>
                      </a:r>
                      <a:endParaRPr lang="en-ZA" dirty="0"/>
                    </a:p>
                  </a:txBody>
                  <a:tcPr marL="83820" marR="83820"/>
                </a:tc>
              </a:tr>
              <a:tr h="371156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SINAKO</a:t>
                      </a:r>
                      <a:r>
                        <a:rPr lang="en-ZA" baseline="0" dirty="0" smtClean="0"/>
                        <a:t> CETYIWE</a:t>
                      </a:r>
                      <a:endParaRPr lang="en-ZA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DESIGNER</a:t>
                      </a:r>
                      <a:endParaRPr lang="en-ZA" dirty="0"/>
                    </a:p>
                  </a:txBody>
                  <a:tcPr marL="83820" marR="83820"/>
                </a:tc>
              </a:tr>
              <a:tr h="371156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SHANA-MICHELLE</a:t>
                      </a:r>
                      <a:r>
                        <a:rPr lang="en-ZA" baseline="0" dirty="0" smtClean="0"/>
                        <a:t> RABONDA</a:t>
                      </a:r>
                      <a:r>
                        <a:rPr lang="en-ZA" dirty="0" smtClean="0"/>
                        <a:t> </a:t>
                      </a:r>
                      <a:endParaRPr lang="en-ZA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IMPLEMENTER</a:t>
                      </a:r>
                      <a:endParaRPr lang="en-ZA" dirty="0"/>
                    </a:p>
                  </a:txBody>
                  <a:tcPr marL="83820" marR="838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77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365024" y="0"/>
            <a:ext cx="10018712" cy="1752600"/>
          </a:xfrm>
        </p:spPr>
        <p:txBody>
          <a:bodyPr/>
          <a:lstStyle/>
          <a:p>
            <a:r>
              <a:rPr lang="en-ZA" dirty="0" smtClean="0"/>
              <a:t>Mind map</a:t>
            </a:r>
            <a:endParaRPr lang="en-Z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9" y="1314470"/>
            <a:ext cx="11160572" cy="493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6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400" y="365125"/>
            <a:ext cx="10515600" cy="878789"/>
          </a:xfrm>
        </p:spPr>
        <p:txBody>
          <a:bodyPr/>
          <a:lstStyle/>
          <a:p>
            <a:r>
              <a:rPr lang="en-US" dirty="0" smtClean="0"/>
              <a:t>Gantt Chart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003" b="3615"/>
          <a:stretch/>
        </p:blipFill>
        <p:spPr>
          <a:xfrm>
            <a:off x="1246400" y="1243914"/>
            <a:ext cx="10739845" cy="5276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242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Matrix</a:t>
            </a:r>
            <a:endParaRPr lang="en-Z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5401"/>
              </p:ext>
            </p:extLst>
          </p:nvPr>
        </p:nvGraphicFramePr>
        <p:xfrm>
          <a:off x="2254753" y="2261628"/>
          <a:ext cx="8436948" cy="382209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12316"/>
                <a:gridCol w="2812316"/>
                <a:gridCol w="2812316"/>
              </a:tblGrid>
              <a:tr h="436801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Potential</a:t>
                      </a:r>
                      <a:r>
                        <a:rPr lang="en-US" baseline="0" dirty="0" smtClean="0"/>
                        <a:t> Response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Impact </a:t>
                      </a:r>
                      <a:endParaRPr lang="en-ZA" dirty="0" smtClean="0"/>
                    </a:p>
                  </a:txBody>
                  <a:tcPr/>
                </a:tc>
              </a:tr>
              <a:tr h="753930">
                <a:tc>
                  <a:txBody>
                    <a:bodyPr/>
                    <a:lstStyle/>
                    <a:p>
                      <a:r>
                        <a:rPr lang="en-US" dirty="0" smtClean="0"/>
                        <a:t>Failure</a:t>
                      </a:r>
                      <a:r>
                        <a:rPr lang="en-US" baseline="0" dirty="0" smtClean="0"/>
                        <a:t> to integrate with </a:t>
                      </a:r>
                      <a:r>
                        <a:rPr lang="en-US" baseline="0" dirty="0" err="1" smtClean="0"/>
                        <a:t>TeleWeaver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Agreement with Project</a:t>
                      </a:r>
                      <a:r>
                        <a:rPr lang="en-US" baseline="0" dirty="0" smtClean="0"/>
                        <a:t> Sponsor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ZA" dirty="0"/>
                    </a:p>
                  </a:txBody>
                  <a:tcPr/>
                </a:tc>
              </a:tr>
              <a:tr h="436801"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Dissatisfaction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Management</a:t>
                      </a:r>
                      <a:r>
                        <a:rPr lang="en-US" baseline="0" dirty="0" smtClean="0"/>
                        <a:t> of expectations &amp; open communication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ZA" dirty="0"/>
                    </a:p>
                  </a:txBody>
                  <a:tcPr/>
                </a:tc>
              </a:tr>
              <a:tr h="436801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Barrier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and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ZA" dirty="0"/>
                    </a:p>
                  </a:txBody>
                  <a:tcPr/>
                </a:tc>
              </a:tr>
              <a:tr h="436801">
                <a:tc>
                  <a:txBody>
                    <a:bodyPr/>
                    <a:lstStyle/>
                    <a:p>
                      <a:r>
                        <a:rPr lang="en-US" dirty="0" smtClean="0"/>
                        <a:t>Loss of 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</a:t>
                      </a:r>
                      <a:r>
                        <a:rPr lang="en-US" baseline="0" dirty="0" smtClean="0"/>
                        <a:t> within the team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ZA" dirty="0"/>
                    </a:p>
                  </a:txBody>
                  <a:tcPr/>
                </a:tc>
              </a:tr>
              <a:tr h="436801"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r>
                        <a:rPr lang="en-US" baseline="0" dirty="0" smtClean="0"/>
                        <a:t> Definition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Numerous</a:t>
                      </a:r>
                      <a:r>
                        <a:rPr lang="en-US" baseline="0" dirty="0" smtClean="0"/>
                        <a:t> meetings with various stakeholders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21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625" y="0"/>
            <a:ext cx="10018713" cy="1752599"/>
          </a:xfrm>
        </p:spPr>
        <p:txBody>
          <a:bodyPr/>
          <a:lstStyle/>
          <a:p>
            <a:r>
              <a:rPr lang="en-US" dirty="0" smtClean="0"/>
              <a:t>Context Diagram (MobiTel)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" b="1925"/>
          <a:stretch/>
        </p:blipFill>
        <p:spPr>
          <a:xfrm>
            <a:off x="1668142" y="1567543"/>
            <a:ext cx="10055911" cy="4384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423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122" y="271849"/>
            <a:ext cx="10018713" cy="1425145"/>
          </a:xfrm>
        </p:spPr>
        <p:txBody>
          <a:bodyPr/>
          <a:lstStyle/>
          <a:p>
            <a:r>
              <a:rPr lang="en-US" dirty="0" smtClean="0"/>
              <a:t>Context Diagram (TeleWeaver)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2213" r="727" b="1808"/>
          <a:stretch/>
        </p:blipFill>
        <p:spPr>
          <a:xfrm>
            <a:off x="1755321" y="1583872"/>
            <a:ext cx="10050237" cy="4359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157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61272"/>
            <a:ext cx="10018713" cy="1752599"/>
          </a:xfrm>
        </p:spPr>
        <p:txBody>
          <a:bodyPr/>
          <a:lstStyle/>
          <a:p>
            <a:r>
              <a:rPr lang="en-ZA" dirty="0"/>
              <a:t>Class </a:t>
            </a:r>
            <a:r>
              <a:rPr lang="en-ZA" dirty="0" smtClean="0"/>
              <a:t>Diagram (Previous)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78" y="2032907"/>
            <a:ext cx="10231814" cy="3937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63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818</TotalTime>
  <Words>233</Words>
  <Application>Microsoft Office PowerPoint</Application>
  <PresentationFormat>Widescreen</PresentationFormat>
  <Paragraphs>84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Parallax</vt:lpstr>
      <vt:lpstr>PowerPoint Presentation</vt:lpstr>
      <vt:lpstr>Brief Outline</vt:lpstr>
      <vt:lpstr>Luminus Solutions</vt:lpstr>
      <vt:lpstr>Mind map</vt:lpstr>
      <vt:lpstr>Gantt Chart</vt:lpstr>
      <vt:lpstr>Risk Matrix</vt:lpstr>
      <vt:lpstr>Context Diagram (MobiTel)</vt:lpstr>
      <vt:lpstr>Context Diagram (TeleWeaver)</vt:lpstr>
      <vt:lpstr>Class Diagram (Previous)</vt:lpstr>
      <vt:lpstr>Class Diagram (Current)</vt:lpstr>
      <vt:lpstr>Use Case Diagram (Previous)</vt:lpstr>
      <vt:lpstr>Use Case Diagram (Current)</vt:lpstr>
      <vt:lpstr>TeleWeaver’s Use case</vt:lpstr>
      <vt:lpstr>Activity Diagram</vt:lpstr>
      <vt:lpstr>Design Considerations</vt:lpstr>
      <vt:lpstr>PowerPoint Presentation</vt:lpstr>
      <vt:lpstr>Limitations</vt:lpstr>
      <vt:lpstr>PowerPoint Presentation</vt:lpstr>
    </vt:vector>
  </TitlesOfParts>
  <Company>Rhodes University - CS &amp; 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3</dc:title>
  <dc:creator>NONHLANHLA MABUZA</dc:creator>
  <cp:lastModifiedBy>mabuza.nonhlanhla@gmail.com</cp:lastModifiedBy>
  <cp:revision>45</cp:revision>
  <dcterms:created xsi:type="dcterms:W3CDTF">2013-09-10T07:17:30Z</dcterms:created>
  <dcterms:modified xsi:type="dcterms:W3CDTF">2013-09-11T05:18:02Z</dcterms:modified>
</cp:coreProperties>
</file>