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  <p:sldMasterId id="2147483929" r:id="rId2"/>
  </p:sldMasterIdLst>
  <p:notesMasterIdLst>
    <p:notesMasterId r:id="rId21"/>
  </p:notesMasterIdLst>
  <p:handoutMasterIdLst>
    <p:handoutMasterId r:id="rId22"/>
  </p:handoutMasterIdLst>
  <p:sldIdLst>
    <p:sldId id="262" r:id="rId3"/>
    <p:sldId id="264" r:id="rId4"/>
    <p:sldId id="265" r:id="rId5"/>
    <p:sldId id="278" r:id="rId6"/>
    <p:sldId id="268" r:id="rId7"/>
    <p:sldId id="269" r:id="rId8"/>
    <p:sldId id="257" r:id="rId9"/>
    <p:sldId id="258" r:id="rId10"/>
    <p:sldId id="281" r:id="rId11"/>
    <p:sldId id="260" r:id="rId12"/>
    <p:sldId id="274" r:id="rId13"/>
    <p:sldId id="282" r:id="rId14"/>
    <p:sldId id="275" r:id="rId15"/>
    <p:sldId id="276" r:id="rId16"/>
    <p:sldId id="277" r:id="rId17"/>
    <p:sldId id="280" r:id="rId18"/>
    <p:sldId id="266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60"/>
  </p:normalViewPr>
  <p:slideViewPr>
    <p:cSldViewPr>
      <p:cViewPr varScale="1">
        <p:scale>
          <a:sx n="70" d="100"/>
          <a:sy n="70" d="100"/>
        </p:scale>
        <p:origin x="13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36B69-94CA-4634-9D50-A260FB1B7E68}" type="datetimeFigureOut">
              <a:rPr lang="en-ZA" smtClean="0"/>
              <a:t>2013/08/12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3A784-861B-4EC9-819D-971D93CE705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83068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CEC65-49B7-4E40-AF32-E123B8964F0B}" type="datetimeFigureOut">
              <a:rPr lang="en-ZA" smtClean="0"/>
              <a:t>2013/08/12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45264-28F1-4330-AA66-FE5D727EF2C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7896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45264-28F1-4330-AA66-FE5D727EF2CE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84406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09DA-9105-44D5-9B4A-733C875D3F4A}" type="datetimeFigureOut">
              <a:rPr lang="en-ZA" smtClean="0"/>
              <a:t>2013/08/12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D303-40DB-4DE5-AEDE-328354DBFB75}" type="slidenum">
              <a:rPr lang="en-ZA" smtClean="0"/>
              <a:t>‹#›</a:t>
            </a:fld>
            <a:endParaRPr lang="en-ZA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992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09DA-9105-44D5-9B4A-733C875D3F4A}" type="datetimeFigureOut">
              <a:rPr lang="en-ZA" smtClean="0"/>
              <a:t>2013/08/12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D303-40DB-4DE5-AEDE-328354DBFB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40823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09DA-9105-44D5-9B4A-733C875D3F4A}" type="datetimeFigureOut">
              <a:rPr lang="en-ZA" smtClean="0"/>
              <a:t>2013/08/12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D303-40DB-4DE5-AEDE-328354DBFB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49397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E029-7F93-4D9C-A775-7C797E32A43B}" type="datetimeFigureOut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2013/08/12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B507-AB7D-465E-88CA-12B81C2903E2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360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E029-7F93-4D9C-A775-7C797E32A43B}" type="datetimeFigureOut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2013/08/12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B507-AB7D-465E-88CA-12B81C2903E2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447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E029-7F93-4D9C-A775-7C797E32A43B}" type="datetimeFigureOut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2013/08/12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B507-AB7D-465E-88CA-12B81C2903E2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407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E029-7F93-4D9C-A775-7C797E32A43B}" type="datetimeFigureOut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2013/08/12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B507-AB7D-465E-88CA-12B81C2903E2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225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E029-7F93-4D9C-A775-7C797E32A43B}" type="datetimeFigureOut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2013/08/12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B507-AB7D-465E-88CA-12B81C2903E2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265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E029-7F93-4D9C-A775-7C797E32A43B}" type="datetimeFigureOut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2013/08/12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B507-AB7D-465E-88CA-12B81C2903E2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6319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E029-7F93-4D9C-A775-7C797E32A43B}" type="datetimeFigureOut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2013/08/12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B507-AB7D-465E-88CA-12B81C2903E2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9735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E029-7F93-4D9C-A775-7C797E32A43B}" type="datetimeFigureOut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2013/08/12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B507-AB7D-465E-88CA-12B81C2903E2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37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09DA-9105-44D5-9B4A-733C875D3F4A}" type="datetimeFigureOut">
              <a:rPr lang="en-ZA" smtClean="0"/>
              <a:t>2013/08/12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D303-40DB-4DE5-AEDE-328354DBFB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398014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E029-7F93-4D9C-A775-7C797E32A43B}" type="datetimeFigureOut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2013/08/12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B507-AB7D-465E-88CA-12B81C2903E2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385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E029-7F93-4D9C-A775-7C797E32A43B}" type="datetimeFigureOut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2013/08/12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B507-AB7D-465E-88CA-12B81C2903E2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9484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E029-7F93-4D9C-A775-7C797E32A43B}" type="datetimeFigureOut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2013/08/12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B507-AB7D-465E-88CA-12B81C2903E2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71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09DA-9105-44D5-9B4A-733C875D3F4A}" type="datetimeFigureOut">
              <a:rPr lang="en-ZA" smtClean="0"/>
              <a:t>2013/08/12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D303-40DB-4DE5-AEDE-328354DBFB75}" type="slidenum">
              <a:rPr lang="en-ZA" smtClean="0"/>
              <a:t>‹#›</a:t>
            </a:fld>
            <a:endParaRPr lang="en-ZA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65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09DA-9105-44D5-9B4A-733C875D3F4A}" type="datetimeFigureOut">
              <a:rPr lang="en-ZA" smtClean="0"/>
              <a:t>2013/08/12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D303-40DB-4DE5-AEDE-328354DBFB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3486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09DA-9105-44D5-9B4A-733C875D3F4A}" type="datetimeFigureOut">
              <a:rPr lang="en-ZA" smtClean="0"/>
              <a:t>2013/08/12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D303-40DB-4DE5-AEDE-328354DBFB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6152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09DA-9105-44D5-9B4A-733C875D3F4A}" type="datetimeFigureOut">
              <a:rPr lang="en-ZA" smtClean="0"/>
              <a:t>2013/08/12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D303-40DB-4DE5-AEDE-328354DBFB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158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09DA-9105-44D5-9B4A-733C875D3F4A}" type="datetimeFigureOut">
              <a:rPr lang="en-ZA" smtClean="0"/>
              <a:t>2013/08/12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D303-40DB-4DE5-AEDE-328354DBFB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6220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86A09DA-9105-44D5-9B4A-733C875D3F4A}" type="datetimeFigureOut">
              <a:rPr lang="en-ZA" smtClean="0"/>
              <a:t>2013/08/12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A2D303-40DB-4DE5-AEDE-328354DBFB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9505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09DA-9105-44D5-9B4A-733C875D3F4A}" type="datetimeFigureOut">
              <a:rPr lang="en-ZA" smtClean="0"/>
              <a:t>2013/08/12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D303-40DB-4DE5-AEDE-328354DBFB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7409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86A09DA-9105-44D5-9B4A-733C875D3F4A}" type="datetimeFigureOut">
              <a:rPr lang="en-ZA" smtClean="0"/>
              <a:t>2013/08/12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A2D303-40DB-4DE5-AEDE-328354DBFB75}" type="slidenum">
              <a:rPr lang="en-ZA" smtClean="0"/>
              <a:t>‹#›</a:t>
            </a:fld>
            <a:endParaRPr lang="en-ZA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54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9E029-7F93-4D9C-A775-7C797E32A43B}" type="datetimeFigureOut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2013/08/12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5B507-AB7D-465E-88CA-12B81C2903E2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983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908050"/>
            <a:ext cx="7772400" cy="1873250"/>
          </a:xfrm>
        </p:spPr>
        <p:txBody>
          <a:bodyPr>
            <a:noAutofit/>
          </a:bodyPr>
          <a:lstStyle/>
          <a:p>
            <a:pPr algn="ctr"/>
            <a:r>
              <a:rPr lang="en-ZA" sz="5400" dirty="0" smtClean="0">
                <a:solidFill>
                  <a:schemeClr val="bg1"/>
                </a:solidFill>
              </a:rPr>
              <a:t>Micro- Tourism For Marginalized Communities</a:t>
            </a:r>
            <a:endParaRPr lang="en-ZA" sz="54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8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556792"/>
            <a:ext cx="7667625" cy="333375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60648"/>
            <a:ext cx="5128550" cy="5949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24" y="260648"/>
            <a:ext cx="2106234" cy="6480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16025"/>
            <a:ext cx="7989752" cy="864096"/>
          </a:xfrm>
        </p:spPr>
        <p:txBody>
          <a:bodyPr>
            <a:normAutofit/>
          </a:bodyPr>
          <a:lstStyle/>
          <a:p>
            <a:r>
              <a:rPr lang="en-ZA" sz="4000" dirty="0" smtClean="0">
                <a:solidFill>
                  <a:schemeClr val="tx1"/>
                </a:solidFill>
              </a:rPr>
              <a:t>Overall Activity Diagram</a:t>
            </a:r>
            <a:endParaRPr lang="en-ZA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08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84784"/>
            <a:ext cx="7498407" cy="2863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340768"/>
            <a:ext cx="3609983" cy="214313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10148"/>
          </a:xfrm>
        </p:spPr>
        <p:txBody>
          <a:bodyPr/>
          <a:lstStyle/>
          <a:p>
            <a:r>
              <a:rPr lang="en-ZA" dirty="0" smtClean="0">
                <a:solidFill>
                  <a:schemeClr val="tx1"/>
                </a:solidFill>
              </a:rPr>
              <a:t>Wireframe Storyboard</a:t>
            </a:r>
            <a:endParaRPr lang="en-ZA" dirty="0">
              <a:solidFill>
                <a:schemeClr val="tx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43710"/>
            <a:ext cx="8881915" cy="508640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16024" y="1052736"/>
            <a:ext cx="1187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Login Screen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989932" y="1052736"/>
            <a:ext cx="142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Businesses Screen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707904" y="105101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Business Details Screen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877718" y="1052736"/>
            <a:ext cx="1502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Edit Business Screen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7677918" y="1052736"/>
            <a:ext cx="1502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Photo Select Screen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873920" y="6032321"/>
            <a:ext cx="1650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Cancel Dialogue Screen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741686" y="6012403"/>
            <a:ext cx="1694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Accommodation Screen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403648" y="5982439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Add Accommodation Screen</a:t>
            </a:r>
            <a:endParaRPr lang="en-US" sz="12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208" y="332656"/>
            <a:ext cx="2106234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5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ZA" sz="4000" dirty="0" smtClean="0"/>
              <a:t>Wireframe Storyboard</a:t>
            </a:r>
            <a:endParaRPr lang="en-ZA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248" y="188640"/>
            <a:ext cx="2106234" cy="64807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81222" y="1052736"/>
            <a:ext cx="8530678" cy="5782216"/>
            <a:chOff x="590719" y="879103"/>
            <a:chExt cx="8530678" cy="578221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007" y="1089319"/>
              <a:ext cx="7987441" cy="5571999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90719" y="1030871"/>
              <a:ext cx="1630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Add Room Screen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8794" y="1033583"/>
              <a:ext cx="21554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Accommodation Details Screen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99792" y="986244"/>
              <a:ext cx="12631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Rooms Screen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65944" y="879103"/>
              <a:ext cx="21554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Edit Accommodation Details Screen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6384320"/>
              <a:ext cx="144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Edit Room Details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44008" y="6381328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Delete Warning Dialogue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702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628800"/>
            <a:ext cx="7560840" cy="2143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82156"/>
          </a:xfrm>
        </p:spPr>
        <p:txBody>
          <a:bodyPr/>
          <a:lstStyle/>
          <a:p>
            <a:r>
              <a:rPr lang="en-ZA" dirty="0" smtClean="0">
                <a:solidFill>
                  <a:schemeClr val="tx1"/>
                </a:solidFill>
              </a:rPr>
              <a:t>Screen Mock-ups</a:t>
            </a:r>
            <a:endParaRPr lang="en-ZA" dirty="0">
              <a:solidFill>
                <a:schemeClr val="tx1"/>
              </a:solidFill>
            </a:endParaRPr>
          </a:p>
        </p:txBody>
      </p:sp>
      <p:pic>
        <p:nvPicPr>
          <p:cNvPr id="11" name="Picture 2" descr="C:\Users\g09s2467\Dropbox\Honours SysDev\Interfaces\Screens\LogIn (2)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556" y="1492149"/>
            <a:ext cx="2623604" cy="437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208" y="404664"/>
            <a:ext cx="2106234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0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50770"/>
            <a:ext cx="7543800" cy="987083"/>
          </a:xfrm>
        </p:spPr>
        <p:txBody>
          <a:bodyPr/>
          <a:lstStyle/>
          <a:p>
            <a:r>
              <a:rPr lang="en-ZA" dirty="0" smtClean="0">
                <a:solidFill>
                  <a:schemeClr val="tx1"/>
                </a:solidFill>
              </a:rPr>
              <a:t>Mock-ups…Continued</a:t>
            </a:r>
            <a:endParaRPr lang="en-ZA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28800"/>
            <a:ext cx="7704856" cy="214313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Picture 2" descr="C:\Users\g09s2467\Dropbox\Honours SysDev\Interfaces\Screens\Busines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340767"/>
            <a:ext cx="2946172" cy="491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208" y="404664"/>
            <a:ext cx="2106234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0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254" y="255969"/>
            <a:ext cx="2106234" cy="6480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>
                <a:solidFill>
                  <a:schemeClr val="tx1"/>
                </a:solidFill>
              </a:rPr>
              <a:t>Mock-ups….Cont..(Editor Screen)</a:t>
            </a:r>
            <a:endParaRPr lang="en-ZA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628800"/>
            <a:ext cx="7704856" cy="144016"/>
          </a:xfrm>
          <a:prstGeom prst="rect">
            <a:avLst/>
          </a:prstGeom>
        </p:spPr>
      </p:pic>
      <p:pic>
        <p:nvPicPr>
          <p:cNvPr id="6" name="Picture 2" descr="C:\Users\g09s2467\Dropbox\Honours SysDev\Interfaces\Screens\EditBusinessDetails.jp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291232"/>
            <a:ext cx="2880320" cy="480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69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054164"/>
          </a:xfrm>
        </p:spPr>
        <p:txBody>
          <a:bodyPr/>
          <a:lstStyle/>
          <a:p>
            <a:r>
              <a:rPr lang="en-ZA" dirty="0" smtClean="0">
                <a:solidFill>
                  <a:schemeClr val="tx1"/>
                </a:solidFill>
              </a:rPr>
              <a:t>Implementation</a:t>
            </a:r>
            <a:endParaRPr lang="en-ZA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28800"/>
            <a:ext cx="7704856" cy="1440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08" y="404664"/>
            <a:ext cx="2106234" cy="648072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33122"/>
            <a:ext cx="5616624" cy="4675377"/>
          </a:xfrm>
        </p:spPr>
      </p:pic>
    </p:spTree>
    <p:extLst>
      <p:ext uri="{BB962C8B-B14F-4D97-AF65-F5344CB8AC3E}">
        <p14:creationId xmlns:p14="http://schemas.microsoft.com/office/powerpoint/2010/main" val="94219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4000" dirty="0" smtClean="0">
                <a:solidFill>
                  <a:schemeClr val="tx1"/>
                </a:solidFill>
              </a:rPr>
              <a:t>Challenges</a:t>
            </a:r>
            <a:endParaRPr lang="en-ZA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ZA" sz="3200" dirty="0" smtClean="0"/>
              <a:t> </a:t>
            </a:r>
            <a:r>
              <a:rPr lang="en-ZA" sz="3200" dirty="0" smtClean="0"/>
              <a:t>Scope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ZA" sz="3200" dirty="0"/>
              <a:t> </a:t>
            </a:r>
            <a:r>
              <a:rPr lang="en-ZA" sz="3200" dirty="0" smtClean="0"/>
              <a:t>Users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ZA" sz="3200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ZA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00808"/>
            <a:ext cx="7667625" cy="333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08" y="404664"/>
            <a:ext cx="2106234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1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39552" y="2348880"/>
            <a:ext cx="7429500" cy="1374776"/>
          </a:xfrm>
        </p:spPr>
        <p:txBody>
          <a:bodyPr>
            <a:noAutofit/>
          </a:bodyPr>
          <a:lstStyle/>
          <a:p>
            <a:pPr algn="ctr"/>
            <a:r>
              <a:rPr lang="en-ZA" sz="9600" b="1" dirty="0" smtClean="0">
                <a:solidFill>
                  <a:schemeClr val="tx1"/>
                </a:solidFill>
              </a:rPr>
              <a:t>Thank you!</a:t>
            </a:r>
            <a:endParaRPr lang="en-ZA" sz="9600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4293096"/>
            <a:ext cx="7667625" cy="333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08" y="404664"/>
            <a:ext cx="2106234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4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126172"/>
          </a:xfrm>
        </p:spPr>
        <p:txBody>
          <a:bodyPr>
            <a:normAutofit/>
          </a:bodyPr>
          <a:lstStyle/>
          <a:p>
            <a:r>
              <a:rPr lang="en-ZA" sz="4000" dirty="0" err="1" smtClean="0">
                <a:solidFill>
                  <a:schemeClr val="tx1"/>
                </a:solidFill>
              </a:rPr>
              <a:t>Luminus</a:t>
            </a:r>
            <a:r>
              <a:rPr lang="en-ZA" sz="4000" dirty="0" smtClean="0">
                <a:solidFill>
                  <a:schemeClr val="tx1"/>
                </a:solidFill>
              </a:rPr>
              <a:t> Solutions</a:t>
            </a:r>
            <a:endParaRPr lang="en-ZA" sz="4000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6660726"/>
              </p:ext>
            </p:extLst>
          </p:nvPr>
        </p:nvGraphicFramePr>
        <p:xfrm>
          <a:off x="857794" y="2276872"/>
          <a:ext cx="75438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/>
                <a:gridCol w="3771900"/>
              </a:tblGrid>
              <a:tr h="358601"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Team Member</a:t>
                      </a:r>
                      <a:endParaRPr lang="en-ZA" sz="2400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Role</a:t>
                      </a:r>
                      <a:endParaRPr lang="en-ZA" sz="2400" dirty="0"/>
                    </a:p>
                  </a:txBody>
                  <a:tcPr marL="83820" marR="838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NONHLANHLA</a:t>
                      </a:r>
                      <a:r>
                        <a:rPr lang="en-ZA" sz="2400" baseline="0" dirty="0" smtClean="0"/>
                        <a:t> MABUZA</a:t>
                      </a:r>
                      <a:endParaRPr lang="en-ZA" sz="2400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SCRUM</a:t>
                      </a:r>
                      <a:r>
                        <a:rPr lang="en-ZA" sz="2400" baseline="0" dirty="0" smtClean="0"/>
                        <a:t> MASTER</a:t>
                      </a:r>
                      <a:endParaRPr lang="en-ZA" sz="2400" dirty="0"/>
                    </a:p>
                  </a:txBody>
                  <a:tcPr marL="83820" marR="838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ASHLEY</a:t>
                      </a:r>
                      <a:r>
                        <a:rPr lang="en-ZA" sz="2400" baseline="0" dirty="0" smtClean="0"/>
                        <a:t> GARDNER</a:t>
                      </a:r>
                      <a:endParaRPr lang="en-ZA" sz="2400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ANALYST</a:t>
                      </a:r>
                      <a:endParaRPr lang="en-ZA" sz="2400" dirty="0"/>
                    </a:p>
                  </a:txBody>
                  <a:tcPr marL="83820" marR="838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NICOLAN</a:t>
                      </a:r>
                      <a:r>
                        <a:rPr lang="en-ZA" sz="2400" baseline="0" dirty="0" smtClean="0"/>
                        <a:t> REDDY</a:t>
                      </a:r>
                      <a:endParaRPr lang="en-ZA" sz="2400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ANALYST</a:t>
                      </a:r>
                      <a:endParaRPr lang="en-ZA" sz="2400" dirty="0"/>
                    </a:p>
                  </a:txBody>
                  <a:tcPr marL="83820" marR="838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LWANDO</a:t>
                      </a:r>
                      <a:r>
                        <a:rPr lang="en-ZA" sz="2400" baseline="0" dirty="0" smtClean="0"/>
                        <a:t> SOBEKWA</a:t>
                      </a:r>
                      <a:endParaRPr lang="en-ZA" sz="2400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DESIGNER</a:t>
                      </a:r>
                      <a:endParaRPr lang="en-ZA" sz="2400" dirty="0"/>
                    </a:p>
                  </a:txBody>
                  <a:tcPr marL="83820" marR="838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SINAKO</a:t>
                      </a:r>
                      <a:r>
                        <a:rPr lang="en-ZA" sz="2400" baseline="0" dirty="0" smtClean="0"/>
                        <a:t> CETYIWE</a:t>
                      </a:r>
                      <a:endParaRPr lang="en-ZA" sz="2400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DESIGNER</a:t>
                      </a:r>
                      <a:endParaRPr lang="en-ZA" sz="2400" dirty="0"/>
                    </a:p>
                  </a:txBody>
                  <a:tcPr marL="83820" marR="838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SHANA-MICHELLE</a:t>
                      </a:r>
                      <a:r>
                        <a:rPr lang="en-ZA" sz="2400" baseline="0" dirty="0" smtClean="0"/>
                        <a:t> RABONDA</a:t>
                      </a:r>
                      <a:r>
                        <a:rPr lang="en-ZA" sz="2400" dirty="0" smtClean="0"/>
                        <a:t> </a:t>
                      </a:r>
                      <a:endParaRPr lang="en-ZA" sz="2400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IMPLEMENTER</a:t>
                      </a:r>
                      <a:endParaRPr lang="en-ZA" sz="2400" dirty="0"/>
                    </a:p>
                  </a:txBody>
                  <a:tcPr marL="83820" marR="83820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628800"/>
            <a:ext cx="7667625" cy="3386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216" y="404664"/>
            <a:ext cx="2103302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7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054164"/>
          </a:xfrm>
        </p:spPr>
        <p:txBody>
          <a:bodyPr>
            <a:normAutofit/>
          </a:bodyPr>
          <a:lstStyle/>
          <a:p>
            <a:r>
              <a:rPr lang="en-ZA" sz="4000" dirty="0" smtClean="0">
                <a:solidFill>
                  <a:schemeClr val="tx1"/>
                </a:solidFill>
              </a:rPr>
              <a:t>Project Objectives</a:t>
            </a:r>
            <a:endParaRPr lang="en-ZA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438" y="1772816"/>
            <a:ext cx="7612970" cy="3880773"/>
          </a:xfrm>
        </p:spPr>
        <p:txBody>
          <a:bodyPr>
            <a:noAutofit/>
          </a:bodyPr>
          <a:lstStyle/>
          <a:p>
            <a:pPr lvl="0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To </a:t>
            </a:r>
            <a:r>
              <a:rPr lang="en-US" sz="2400" dirty="0">
                <a:solidFill>
                  <a:schemeClr val="tx1"/>
                </a:solidFill>
              </a:rPr>
              <a:t>create a mobile application for the </a:t>
            </a:r>
            <a:r>
              <a:rPr lang="en-US" sz="2400" dirty="0" err="1">
                <a:solidFill>
                  <a:schemeClr val="tx1"/>
                </a:solidFill>
              </a:rPr>
              <a:t>Dwesa</a:t>
            </a:r>
            <a:r>
              <a:rPr lang="en-US" sz="2400" dirty="0">
                <a:solidFill>
                  <a:schemeClr val="tx1"/>
                </a:solidFill>
              </a:rPr>
              <a:t> community </a:t>
            </a:r>
            <a:r>
              <a:rPr lang="en-US" sz="2400" dirty="0" smtClean="0">
                <a:solidFill>
                  <a:schemeClr val="tx1"/>
                </a:solidFill>
              </a:rPr>
              <a:t>that will </a:t>
            </a:r>
            <a:r>
              <a:rPr lang="en-US" sz="2400" dirty="0" smtClean="0">
                <a:solidFill>
                  <a:schemeClr val="tx1"/>
                </a:solidFill>
              </a:rPr>
              <a:t>act as an enabler for change</a:t>
            </a:r>
          </a:p>
          <a:p>
            <a:pPr lvl="0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ZA" sz="2400" dirty="0" smtClean="0">
                <a:solidFill>
                  <a:schemeClr val="tx1"/>
                </a:solidFill>
              </a:rPr>
              <a:t>To </a:t>
            </a:r>
            <a:r>
              <a:rPr lang="en-ZA" sz="2400" dirty="0" smtClean="0">
                <a:solidFill>
                  <a:schemeClr val="tx1"/>
                </a:solidFill>
              </a:rPr>
              <a:t>carry out systems analysis, design, and implementation while complying with all user requirements.</a:t>
            </a:r>
            <a:r>
              <a:rPr lang="en-US" sz="2400" dirty="0" smtClean="0">
                <a:solidFill>
                  <a:schemeClr val="tx1"/>
                </a:solidFill>
              </a:rPr>
              <a:t> </a:t>
            </a:r>
            <a:endParaRPr lang="en-ZA" sz="2400" dirty="0" smtClean="0">
              <a:solidFill>
                <a:schemeClr val="tx1"/>
              </a:solidFill>
            </a:endParaRPr>
          </a:p>
          <a:p>
            <a:pPr lvl="0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400" dirty="0">
                <a:solidFill>
                  <a:schemeClr val="tx1"/>
                </a:solidFill>
              </a:rPr>
              <a:t>SCRUM Methodology</a:t>
            </a:r>
            <a:endParaRPr lang="en-ZA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556792"/>
            <a:ext cx="7667625" cy="333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08" y="404664"/>
            <a:ext cx="2106234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126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Project Overview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132856"/>
            <a:ext cx="8109019" cy="41323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727473"/>
            <a:ext cx="7667625" cy="333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208" y="404664"/>
            <a:ext cx="2106234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50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054164"/>
          </a:xfrm>
        </p:spPr>
        <p:txBody>
          <a:bodyPr>
            <a:normAutofit/>
          </a:bodyPr>
          <a:lstStyle/>
          <a:p>
            <a:r>
              <a:rPr lang="en-ZA" sz="4000" dirty="0" smtClean="0">
                <a:solidFill>
                  <a:schemeClr val="tx1"/>
                </a:solidFill>
              </a:rPr>
              <a:t>Micro-Tourism</a:t>
            </a:r>
            <a:endParaRPr lang="en-ZA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556792"/>
            <a:ext cx="7543801" cy="4023360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ZA" dirty="0" smtClean="0">
                <a:solidFill>
                  <a:schemeClr val="tx1"/>
                </a:solidFill>
                <a:cs typeface="Times New Roman" pitchFamily="18" charset="0"/>
              </a:rPr>
              <a:t> Concerned with developing simple </a:t>
            </a:r>
            <a:r>
              <a:rPr lang="en-ZA" dirty="0">
                <a:solidFill>
                  <a:schemeClr val="tx1"/>
                </a:solidFill>
                <a:cs typeface="Times New Roman" pitchFamily="18" charset="0"/>
              </a:rPr>
              <a:t>solutions which utilize the strengths of the environment </a:t>
            </a:r>
            <a:r>
              <a:rPr lang="en-ZA" dirty="0" smtClean="0">
                <a:solidFill>
                  <a:schemeClr val="tx1"/>
                </a:solidFill>
                <a:cs typeface="Times New Roman" pitchFamily="18" charset="0"/>
              </a:rPr>
              <a:t>within </a:t>
            </a:r>
            <a:r>
              <a:rPr lang="en-ZA" dirty="0">
                <a:solidFill>
                  <a:schemeClr val="tx1"/>
                </a:solidFill>
                <a:cs typeface="Times New Roman" pitchFamily="18" charset="0"/>
              </a:rPr>
              <a:t>the local area to overcome the lack of utilities that are taken for </a:t>
            </a:r>
            <a:r>
              <a:rPr lang="en-ZA" dirty="0" smtClean="0">
                <a:solidFill>
                  <a:schemeClr val="tx1"/>
                </a:solidFill>
                <a:cs typeface="Times New Roman" pitchFamily="18" charset="0"/>
              </a:rPr>
              <a:t>granted.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ZA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ZA" dirty="0" err="1" smtClean="0">
                <a:solidFill>
                  <a:schemeClr val="tx1"/>
                </a:solidFill>
                <a:cs typeface="Times New Roman" pitchFamily="18" charset="0"/>
              </a:rPr>
              <a:t>Siyakhula</a:t>
            </a:r>
            <a:r>
              <a:rPr lang="en-ZA" dirty="0" smtClean="0">
                <a:solidFill>
                  <a:schemeClr val="tx1"/>
                </a:solidFill>
                <a:cs typeface="Times New Roman" pitchFamily="18" charset="0"/>
              </a:rPr>
              <a:t> Living </a:t>
            </a:r>
            <a:r>
              <a:rPr lang="en-ZA" i="1" dirty="0" smtClean="0">
                <a:solidFill>
                  <a:schemeClr val="tx1"/>
                </a:solidFill>
                <a:cs typeface="Times New Roman" pitchFamily="18" charset="0"/>
              </a:rPr>
              <a:t>Lab- ‘we are growing together’.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ZA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ZA" dirty="0" err="1" smtClean="0">
                <a:solidFill>
                  <a:schemeClr val="tx1"/>
                </a:solidFill>
                <a:cs typeface="Times New Roman" pitchFamily="18" charset="0"/>
              </a:rPr>
              <a:t>Luminus</a:t>
            </a:r>
            <a:r>
              <a:rPr lang="en-ZA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ZA" dirty="0">
                <a:solidFill>
                  <a:schemeClr val="tx1"/>
                </a:solidFill>
                <a:cs typeface="Times New Roman" pitchFamily="18" charset="0"/>
              </a:rPr>
              <a:t>Solutions aims to facilitate the process of joining the Dwesa community with the greater South African community by developing a </a:t>
            </a:r>
            <a:r>
              <a:rPr lang="en-ZA" dirty="0" smtClean="0">
                <a:solidFill>
                  <a:schemeClr val="tx1"/>
                </a:solidFill>
                <a:cs typeface="Times New Roman" pitchFamily="18" charset="0"/>
              </a:rPr>
              <a:t>mobile android front-end </a:t>
            </a:r>
            <a:r>
              <a:rPr lang="en-ZA" dirty="0">
                <a:solidFill>
                  <a:schemeClr val="tx1"/>
                </a:solidFill>
                <a:cs typeface="Times New Roman" pitchFamily="18" charset="0"/>
              </a:rPr>
              <a:t>for micro </a:t>
            </a:r>
            <a:r>
              <a:rPr lang="en-ZA" dirty="0" smtClean="0">
                <a:solidFill>
                  <a:schemeClr val="tx1"/>
                </a:solidFill>
                <a:cs typeface="Times New Roman" pitchFamily="18" charset="0"/>
              </a:rPr>
              <a:t>tourism.</a:t>
            </a:r>
            <a:endParaRPr lang="en-ZA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ZA" i="1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ZA" i="1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ZA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556792"/>
            <a:ext cx="7667625" cy="333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476672"/>
            <a:ext cx="2106234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4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126172"/>
          </a:xfrm>
        </p:spPr>
        <p:txBody>
          <a:bodyPr>
            <a:normAutofit/>
          </a:bodyPr>
          <a:lstStyle/>
          <a:p>
            <a:r>
              <a:rPr lang="en-ZA" sz="4000" dirty="0" smtClean="0">
                <a:solidFill>
                  <a:schemeClr val="tx1"/>
                </a:solidFill>
              </a:rPr>
              <a:t>Stakeholders</a:t>
            </a:r>
            <a:endParaRPr lang="en-ZA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ZA" sz="28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ZA" sz="2800" dirty="0" err="1" smtClean="0">
                <a:solidFill>
                  <a:schemeClr val="tx1"/>
                </a:solidFill>
                <a:cs typeface="Times New Roman" pitchFamily="18" charset="0"/>
              </a:rPr>
              <a:t>Siyakhula</a:t>
            </a:r>
            <a:r>
              <a:rPr lang="en-ZA" sz="2800" dirty="0" smtClean="0">
                <a:solidFill>
                  <a:schemeClr val="tx1"/>
                </a:solidFill>
                <a:cs typeface="Times New Roman" pitchFamily="18" charset="0"/>
              </a:rPr>
              <a:t> Living Lab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ZA" sz="2800" dirty="0" smtClean="0">
                <a:solidFill>
                  <a:schemeClr val="tx1"/>
                </a:solidFill>
                <a:cs typeface="Times New Roman" pitchFamily="18" charset="0"/>
              </a:rPr>
              <a:t> Reed House Systems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ZA" sz="28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ZA" sz="2800" dirty="0" err="1" smtClean="0">
                <a:solidFill>
                  <a:schemeClr val="tx1"/>
                </a:solidFill>
                <a:cs typeface="Times New Roman" pitchFamily="18" charset="0"/>
              </a:rPr>
              <a:t>Dwesa</a:t>
            </a:r>
            <a:r>
              <a:rPr lang="en-ZA" sz="2800" dirty="0" smtClean="0">
                <a:solidFill>
                  <a:schemeClr val="tx1"/>
                </a:solidFill>
                <a:cs typeface="Times New Roman" pitchFamily="18" charset="0"/>
              </a:rPr>
              <a:t> Community</a:t>
            </a:r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5123" name="Picture 3" descr="C:\Users\g10r1465\AppData\Local\Microsoft\Windows\Temporary Internet Files\Content.IE5\AI7JGDNQ\MC90028110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573016"/>
            <a:ext cx="2571184" cy="240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628800"/>
            <a:ext cx="7667625" cy="333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2" y="476672"/>
            <a:ext cx="2106234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02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556792"/>
            <a:ext cx="7667625" cy="333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054164"/>
          </a:xfrm>
        </p:spPr>
        <p:txBody>
          <a:bodyPr>
            <a:normAutofit/>
          </a:bodyPr>
          <a:lstStyle/>
          <a:p>
            <a:r>
              <a:rPr lang="en-ZA" sz="4000" dirty="0" smtClean="0">
                <a:solidFill>
                  <a:schemeClr val="tx1"/>
                </a:solidFill>
              </a:rPr>
              <a:t>Context Diagram</a:t>
            </a:r>
            <a:endParaRPr lang="en-ZA" sz="40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404664"/>
            <a:ext cx="2106234" cy="648072"/>
          </a:xfrm>
          <a:prstGeom prst="rect">
            <a:avLst/>
          </a:prstGeom>
        </p:spPr>
      </p:pic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80976"/>
            <a:ext cx="8568952" cy="322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7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82156"/>
          </a:xfrm>
        </p:spPr>
        <p:txBody>
          <a:bodyPr>
            <a:normAutofit/>
          </a:bodyPr>
          <a:lstStyle/>
          <a:p>
            <a:r>
              <a:rPr lang="en-ZA" sz="4000" dirty="0" smtClean="0">
                <a:solidFill>
                  <a:schemeClr val="tx1"/>
                </a:solidFill>
              </a:rPr>
              <a:t>Analysis Class Diagram</a:t>
            </a:r>
            <a:endParaRPr lang="en-ZA" sz="4000" dirty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ZA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84784"/>
            <a:ext cx="7667625" cy="333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332656"/>
            <a:ext cx="2106234" cy="6480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17" y="2052671"/>
            <a:ext cx="8458649" cy="342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4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7886700" cy="1119658"/>
          </a:xfrm>
        </p:spPr>
        <p:txBody>
          <a:bodyPr>
            <a:normAutofit/>
          </a:bodyPr>
          <a:lstStyle/>
          <a:p>
            <a:r>
              <a:rPr lang="en-ZA" sz="4000" dirty="0" smtClean="0"/>
              <a:t>Analysis Use Case</a:t>
            </a:r>
            <a:r>
              <a:rPr lang="en-ZA" sz="4000" dirty="0" smtClean="0"/>
              <a:t> </a:t>
            </a:r>
            <a:r>
              <a:rPr lang="en-ZA" sz="4000" dirty="0" smtClean="0"/>
              <a:t>Diagram</a:t>
            </a:r>
            <a:endParaRPr lang="en-ZA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248" y="188640"/>
            <a:ext cx="2106234" cy="648072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1" r="4897"/>
          <a:stretch/>
        </p:blipFill>
        <p:spPr bwMode="auto">
          <a:xfrm>
            <a:off x="908912" y="1196752"/>
            <a:ext cx="6938058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891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5">
      <a:dk1>
        <a:sysClr val="windowText" lastClr="000000"/>
      </a:dk1>
      <a:lt1>
        <a:sysClr val="window" lastClr="FFFFFF"/>
      </a:lt1>
      <a:dk2>
        <a:srgbClr val="D8D8D8"/>
      </a:dk2>
      <a:lt2>
        <a:srgbClr val="EBEBEB"/>
      </a:lt2>
      <a:accent1>
        <a:srgbClr val="6C6C6C"/>
      </a:accent1>
      <a:accent2>
        <a:srgbClr val="757575"/>
      </a:accent2>
      <a:accent3>
        <a:srgbClr val="BFBFBF"/>
      </a:accent3>
      <a:accent4>
        <a:srgbClr val="7F7F7F"/>
      </a:accent4>
      <a:accent5>
        <a:srgbClr val="D8D8D8"/>
      </a:accent5>
      <a:accent6>
        <a:srgbClr val="7F7F7F"/>
      </a:accent6>
      <a:hlink>
        <a:srgbClr val="D8D8D8"/>
      </a:hlink>
      <a:folHlink>
        <a:srgbClr val="9DD0C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</TotalTime>
  <Words>224</Words>
  <Application>Microsoft Office PowerPoint</Application>
  <PresentationFormat>On-screen Show (4:3)</PresentationFormat>
  <Paragraphs>59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Retrospect</vt:lpstr>
      <vt:lpstr>1_Office Theme</vt:lpstr>
      <vt:lpstr>Micro- Tourism For Marginalized Communities</vt:lpstr>
      <vt:lpstr>Luminus Solutions</vt:lpstr>
      <vt:lpstr>Project Objectives</vt:lpstr>
      <vt:lpstr>Project Overview</vt:lpstr>
      <vt:lpstr>Micro-Tourism</vt:lpstr>
      <vt:lpstr>Stakeholders</vt:lpstr>
      <vt:lpstr>Context Diagram</vt:lpstr>
      <vt:lpstr>Analysis Class Diagram</vt:lpstr>
      <vt:lpstr>Analysis Use Case Diagram</vt:lpstr>
      <vt:lpstr>Overall Activity Diagram</vt:lpstr>
      <vt:lpstr>Wireframe Storyboard</vt:lpstr>
      <vt:lpstr>Wireframe Storyboard</vt:lpstr>
      <vt:lpstr>Screen Mock-ups</vt:lpstr>
      <vt:lpstr>Mock-ups…Continued</vt:lpstr>
      <vt:lpstr>Mock-ups….Cont..(Editor Screen)</vt:lpstr>
      <vt:lpstr>Implementation</vt:lpstr>
      <vt:lpstr>Challenges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Specifications</dc:title>
  <dc:creator>ASHLEY GARDNER</dc:creator>
  <cp:lastModifiedBy>mabuza.nonhlanhla@gmail.com</cp:lastModifiedBy>
  <cp:revision>38</cp:revision>
  <cp:lastPrinted>2013-05-21T17:28:09Z</cp:lastPrinted>
  <dcterms:created xsi:type="dcterms:W3CDTF">2013-05-20T17:19:39Z</dcterms:created>
  <dcterms:modified xsi:type="dcterms:W3CDTF">2013-08-12T04:13:32Z</dcterms:modified>
</cp:coreProperties>
</file>