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27"/>
  </p:notesMasterIdLst>
  <p:sldIdLst>
    <p:sldId id="261" r:id="rId4"/>
    <p:sldId id="263" r:id="rId5"/>
    <p:sldId id="262" r:id="rId6"/>
    <p:sldId id="270" r:id="rId7"/>
    <p:sldId id="276" r:id="rId8"/>
    <p:sldId id="257" r:id="rId9"/>
    <p:sldId id="260" r:id="rId10"/>
    <p:sldId id="277" r:id="rId11"/>
    <p:sldId id="283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5" r:id="rId21"/>
    <p:sldId id="281" r:id="rId22"/>
    <p:sldId id="282" r:id="rId23"/>
    <p:sldId id="268" r:id="rId24"/>
    <p:sldId id="26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B64D9-135A-4097-A65A-2B97E3495DA3}" type="datetimeFigureOut">
              <a:rPr lang="en-ZA" smtClean="0"/>
              <a:t>2013-10-31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F74C-8862-4DE6-A6D1-765B49B0D8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387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AF74C-8862-4DE6-A6D1-765B49B0D84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864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Functional Requirements: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Requirements define specific behaviour or functions.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Non-Functional Requirements: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requirements specify criteria that can be used to judge the operation of a system, rather than specific behaviours.</a:t>
            </a:r>
            <a:endParaRPr lang="en-ZA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D7E3-0253-48D5-B608-99689309588D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527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6B6-8F2D-4416-B4B6-A4F0418DD6DA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109F-80BF-4CB8-8AAC-A8354DE36038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F79-7676-428D-AB59-D1B9636FBF45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C9C4-4742-4720-A253-673E0AA68C2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2E3B-D725-484C-9C21-A202B1A8F63C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2D0-54A8-4353-B833-86C868F5B45F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137E-45FA-4D73-ABFD-36DD778ECD45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FE55-4869-4FE2-A9C9-65ABD9E1135C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DFF-76F1-4E8E-A25C-2401F45713D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6B6-8F2D-4416-B4B6-A4F0418DD6DA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B26D-0067-4F48-AC26-423F9A8E9BF0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B26D-0067-4F48-AC26-423F9A8E9BF0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B49E-CCA3-4601-918F-BB5F5347B234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E4BF-4CEC-46B6-B35B-1CBE393FAC55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8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015F-F6A1-491E-BAEE-EA2D113EB317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16A-C06A-48E2-9FE4-450FD82381D6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8602-46E5-4F6C-8C54-7B58F3A7F324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AAA8-43EC-4CF8-9E8B-BF9BCB0CE3F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51AD-3722-4405-AA4E-DDEFB8AF208D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109F-80BF-4CB8-8AAC-A8354DE36038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1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F79-7676-428D-AB59-D1B9636FBF45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C9C4-4742-4720-A253-673E0AA68C2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B49E-CCA3-4601-918F-BB5F5347B234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2E3B-D725-484C-9C21-A202B1A8F63C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2D0-54A8-4353-B833-86C868F5B45F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137E-45FA-4D73-ABFD-36DD778ECD45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FE55-4869-4FE2-A9C9-65ABD9E1135C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DFF-76F1-4E8E-A25C-2401F45713D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6B6-8F2D-4416-B4B6-A4F0418DD6DA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B26D-0067-4F48-AC26-423F9A8E9BF0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B49E-CCA3-4601-918F-BB5F5347B234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E4BF-4CEC-46B6-B35B-1CBE393FAC55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015F-F6A1-491E-BAEE-EA2D113EB317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E4BF-4CEC-46B6-B35B-1CBE393FAC55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16A-C06A-48E2-9FE4-450FD82381D6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8602-46E5-4F6C-8C54-7B58F3A7F324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AAA8-43EC-4CF8-9E8B-BF9BCB0CE3F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51AD-3722-4405-AA4E-DDEFB8AF208D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109F-80BF-4CB8-8AAC-A8354DE36038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F79-7676-428D-AB59-D1B9636FBF45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C9C4-4742-4720-A253-673E0AA68C2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2E3B-D725-484C-9C21-A202B1A8F63C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2D0-54A8-4353-B833-86C868F5B45F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137E-45FA-4D73-ABFD-36DD778ECD45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2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015F-F6A1-491E-BAEE-EA2D113EB317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FE55-4869-4FE2-A9C9-65ABD9E1135C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DFF-76F1-4E8E-A25C-2401F45713D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16A-C06A-48E2-9FE4-450FD82381D6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8602-46E5-4F6C-8C54-7B58F3A7F324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AAA8-43EC-4CF8-9E8B-BF9BCB0CE3FB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51AD-3722-4405-AA4E-DDEFB8AF208D}" type="datetime1">
              <a:rPr lang="en-ZA" smtClean="0">
                <a:solidFill>
                  <a:prstClr val="black"/>
                </a:solidFill>
              </a:rPr>
              <a:pPr/>
              <a:t>2013-10-31</a:t>
            </a:fld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prstClr val="black"/>
                </a:solidFill>
              </a:rPr>
              <a:t>Luminus Solutions</a:t>
            </a:r>
            <a:endParaRPr lang="en-Z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9F13B-C99E-480D-A8EA-3F9665827A85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9F13B-C99E-480D-A8EA-3F9665827A85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4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9F13B-C99E-480D-A8EA-3F9665827A85}" type="datetime1">
              <a:rPr lang="en-ZA" smtClean="0">
                <a:solidFill>
                  <a:srgbClr val="464646"/>
                </a:solidFill>
              </a:rPr>
              <a:pPr/>
              <a:t>2013-10-31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E8D8A-3B0F-4455-A219-9529C2FF01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2193" y="4005792"/>
            <a:ext cx="6987645" cy="138853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Mobile Application for Marginalized Communities</a:t>
            </a:r>
          </a:p>
          <a:p>
            <a:r>
              <a:rPr lang="en-US" sz="2400" b="1" dirty="0" err="1" smtClean="0"/>
              <a:t>MobiTel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58" b="68855"/>
          <a:stretch/>
        </p:blipFill>
        <p:spPr>
          <a:xfrm>
            <a:off x="4512193" y="1501347"/>
            <a:ext cx="6990829" cy="28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18" y="204107"/>
            <a:ext cx="10018713" cy="2062843"/>
          </a:xfrm>
        </p:spPr>
        <p:txBody>
          <a:bodyPr/>
          <a:lstStyle/>
          <a:p>
            <a:r>
              <a:rPr lang="en-US" dirty="0" smtClean="0"/>
              <a:t>Requirements</a:t>
            </a:r>
            <a:br>
              <a:rPr lang="en-US" dirty="0" smtClean="0"/>
            </a:br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59953"/>
              </p:ext>
            </p:extLst>
          </p:nvPr>
        </p:nvGraphicFramePr>
        <p:xfrm>
          <a:off x="2444442" y="1636745"/>
          <a:ext cx="7992888" cy="46240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6444"/>
                <a:gridCol w="3996444"/>
              </a:tblGrid>
              <a:tr h="3905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Non-Functional</a:t>
                      </a:r>
                      <a:endParaRPr lang="en-ZA" dirty="0"/>
                    </a:p>
                  </a:txBody>
                  <a:tcPr/>
                </a:tc>
              </a:tr>
              <a:tr h="620654">
                <a:tc>
                  <a:txBody>
                    <a:bodyPr/>
                    <a:lstStyle/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front-end mobile application that  runs on an Android Operating System.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Robust, high performance</a:t>
                      </a:r>
                      <a:r>
                        <a:rPr lang="en-US" sz="1400" baseline="0" dirty="0" smtClean="0"/>
                        <a:t> and sustainable mobile application.</a:t>
                      </a:r>
                      <a:endParaRPr lang="en-ZA" sz="1400" dirty="0"/>
                    </a:p>
                  </a:txBody>
                  <a:tcPr/>
                </a:tc>
              </a:tr>
              <a:tr h="789145">
                <a:tc>
                  <a:txBody>
                    <a:bodyPr/>
                    <a:lstStyle/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front-end mobile app to upload/modify descriptions, pictures and prices of their guest accommodation.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Reliable, cost effective  and easy to use.</a:t>
                      </a:r>
                      <a:endParaRPr lang="en-ZA" sz="1400" dirty="0" smtClean="0"/>
                    </a:p>
                  </a:txBody>
                  <a:tcPr/>
                </a:tc>
              </a:tr>
              <a:tr h="610470">
                <a:tc>
                  <a:txBody>
                    <a:bodyPr/>
                    <a:lstStyle/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must be registered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TeleWeaver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Comply with Android Rules</a:t>
                      </a:r>
                      <a:r>
                        <a:rPr lang="en-US" sz="1400" baseline="0" dirty="0" smtClean="0"/>
                        <a:t> and Standards.</a:t>
                      </a:r>
                      <a:endParaRPr lang="en-ZA" sz="1400" dirty="0" smtClean="0"/>
                    </a:p>
                  </a:txBody>
                  <a:tcPr/>
                </a:tc>
              </a:tr>
              <a:tr h="545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language package that enables users to change the language between  English and isiXhosa.</a:t>
                      </a:r>
                      <a:endParaRPr lang="en-Z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</a:tr>
              <a:tr h="576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settlements will happen when the service is rendered.</a:t>
                      </a:r>
                      <a:endParaRPr lang="en-ZA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</a:tr>
              <a:tr h="545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developed using Basic For Android. </a:t>
                      </a:r>
                      <a:endParaRPr lang="en-ZA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</a:tr>
              <a:tr h="545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compatible with Android 2.3 to 2.3.2 Gingerbread Operating System.</a:t>
                      </a:r>
                      <a:endParaRPr lang="en-ZA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65138"/>
            <a:ext cx="10018713" cy="3714750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ZA" sz="3700" dirty="0"/>
              <a:t>Reed House Systems</a:t>
            </a:r>
          </a:p>
          <a:p>
            <a:pPr lvl="0">
              <a:lnSpc>
                <a:spcPct val="80000"/>
              </a:lnSpc>
            </a:pPr>
            <a:r>
              <a:rPr lang="en-ZA" sz="3700" dirty="0"/>
              <a:t>Siyakhula Living Lab</a:t>
            </a:r>
          </a:p>
          <a:p>
            <a:pPr lvl="0">
              <a:lnSpc>
                <a:spcPct val="80000"/>
              </a:lnSpc>
            </a:pPr>
            <a:r>
              <a:rPr lang="en-ZA" sz="3700" dirty="0"/>
              <a:t>Dwesa Community</a:t>
            </a:r>
          </a:p>
          <a:p>
            <a:pPr lvl="0">
              <a:lnSpc>
                <a:spcPct val="80000"/>
              </a:lnSpc>
            </a:pPr>
            <a:r>
              <a:rPr lang="en-US" sz="3700" dirty="0" err="1"/>
              <a:t>KwaWendy’s</a:t>
            </a:r>
            <a:r>
              <a:rPr lang="en-US" sz="3700" dirty="0"/>
              <a:t> Homestay</a:t>
            </a:r>
            <a:endParaRPr lang="en-ZA" sz="3700" dirty="0"/>
          </a:p>
          <a:p>
            <a:pPr lvl="0"/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71" b="72865"/>
          <a:stretch/>
        </p:blipFill>
        <p:spPr>
          <a:xfrm>
            <a:off x="9888214" y="5309637"/>
            <a:ext cx="2303785" cy="15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220" y="1"/>
            <a:ext cx="7514035" cy="1752599"/>
          </a:xfrm>
        </p:spPr>
        <p:txBody>
          <a:bodyPr/>
          <a:lstStyle/>
          <a:p>
            <a:r>
              <a:rPr lang="en-US" dirty="0" smtClean="0"/>
              <a:t>Context Diagram (MobiTel)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1559378"/>
            <a:ext cx="9601285" cy="4212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3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343" y="271851"/>
            <a:ext cx="7514035" cy="1425145"/>
          </a:xfrm>
        </p:spPr>
        <p:txBody>
          <a:bodyPr/>
          <a:lstStyle/>
          <a:p>
            <a:r>
              <a:rPr lang="en-US" dirty="0" smtClean="0"/>
              <a:t>Context Diagram (TeleWeaver)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06" y="1690006"/>
            <a:ext cx="10029041" cy="4244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8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74" y="4601658"/>
            <a:ext cx="723928" cy="723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1" r="9214" b="5554"/>
          <a:stretch/>
        </p:blipFill>
        <p:spPr>
          <a:xfrm>
            <a:off x="2628181" y="4293098"/>
            <a:ext cx="886112" cy="1102571"/>
          </a:xfrm>
          <a:prstGeom prst="rect">
            <a:avLst/>
          </a:prstGeom>
        </p:spPr>
      </p:pic>
      <p:pic>
        <p:nvPicPr>
          <p:cNvPr id="1026" name="Picture 2" descr="ree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81" y="1812901"/>
            <a:ext cx="2092770" cy="28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5" t="27208" r="26957" b="3443"/>
          <a:stretch/>
        </p:blipFill>
        <p:spPr>
          <a:xfrm>
            <a:off x="4871864" y="4277095"/>
            <a:ext cx="775918" cy="1168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5" r="19287" b="30019"/>
          <a:stretch/>
        </p:blipFill>
        <p:spPr>
          <a:xfrm>
            <a:off x="4996113" y="4609268"/>
            <a:ext cx="527421" cy="597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29" y="4682026"/>
            <a:ext cx="1221668" cy="1221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09" y="2088128"/>
            <a:ext cx="337693" cy="337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2029" r="4434" b="182"/>
          <a:stretch/>
        </p:blipFill>
        <p:spPr>
          <a:xfrm>
            <a:off x="9131882" y="2415513"/>
            <a:ext cx="1027324" cy="109555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11624" y="2317501"/>
            <a:ext cx="0" cy="1903182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84895" y="2332598"/>
            <a:ext cx="0" cy="1903181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553520" y="3573016"/>
            <a:ext cx="0" cy="1185734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912424" y="3573017"/>
            <a:ext cx="0" cy="1185733"/>
          </a:xfrm>
          <a:prstGeom prst="straightConnector1">
            <a:avLst/>
          </a:prstGeom>
          <a:ln w="38100" cmpd="sng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2" idx="0"/>
          </p:cNvCxnSpPr>
          <p:nvPr/>
        </p:nvCxnSpPr>
        <p:spPr>
          <a:xfrm>
            <a:off x="8607926" y="1883806"/>
            <a:ext cx="1037619" cy="531707"/>
          </a:xfrm>
          <a:prstGeom prst="bentConnector2">
            <a:avLst/>
          </a:prstGeom>
          <a:ln w="38100" cmpd="sng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3017" y="5395668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Owner</a:t>
            </a:r>
            <a:endParaRPr lang="en-ZA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082665" y="583168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Guest</a:t>
            </a:r>
            <a:endParaRPr lang="en-ZA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93261" y="5422086"/>
            <a:ext cx="1453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MobiTel Application</a:t>
            </a:r>
            <a:endParaRPr lang="en-ZA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912670" y="3311406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Reed House Systems Website</a:t>
            </a:r>
            <a:endParaRPr lang="en-ZA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416948" y="2564905"/>
            <a:ext cx="1026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TeleWeaver Database</a:t>
            </a:r>
            <a:endParaRPr lang="en-ZA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>
            <a:stCxn id="5" idx="3"/>
          </p:cNvCxnSpPr>
          <p:nvPr/>
        </p:nvCxnSpPr>
        <p:spPr>
          <a:xfrm flipV="1">
            <a:off x="3514293" y="4839751"/>
            <a:ext cx="1314033" cy="463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07" idx="2"/>
            <a:endCxn id="115" idx="2"/>
          </p:cNvCxnSpPr>
          <p:nvPr/>
        </p:nvCxnSpPr>
        <p:spPr>
          <a:xfrm rot="16200000" flipH="1">
            <a:off x="6070050" y="2525883"/>
            <a:ext cx="436018" cy="6698809"/>
          </a:xfrm>
          <a:prstGeom prst="bentConnector3">
            <a:avLst>
              <a:gd name="adj1" fmla="val 188041"/>
            </a:avLst>
          </a:prstGeom>
          <a:ln w="38100">
            <a:solidFill>
              <a:srgbClr val="0070C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Picture 105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" t="8119" r="70148" b="50000"/>
          <a:stretch/>
        </p:blipFill>
        <p:spPr>
          <a:xfrm>
            <a:off x="5883034" y="2400476"/>
            <a:ext cx="883960" cy="1005203"/>
          </a:xfrm>
          <a:prstGeom prst="rect">
            <a:avLst/>
          </a:prstGeom>
        </p:spPr>
      </p:pic>
      <p:sp>
        <p:nvSpPr>
          <p:cNvPr id="1063" name="Cloud 1062"/>
          <p:cNvSpPr/>
          <p:nvPr/>
        </p:nvSpPr>
        <p:spPr>
          <a:xfrm>
            <a:off x="7264730" y="1700809"/>
            <a:ext cx="1330849" cy="849151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5" name="TextBox 204"/>
          <p:cNvSpPr txBox="1"/>
          <p:nvPr/>
        </p:nvSpPr>
        <p:spPr>
          <a:xfrm>
            <a:off x="5686031" y="3382433"/>
            <a:ext cx="1335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TeleWeaver designated 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node</a:t>
            </a:r>
            <a:endParaRPr lang="en-ZA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808037" y="4487240"/>
            <a:ext cx="72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Logs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561582" y="6229579"/>
            <a:ext cx="11021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Liaise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917145" y="2237707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Registers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092136" y="3735072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Download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523664" y="4907826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Business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828326" y="3365267"/>
            <a:ext cx="9361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Wi-Fi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195258" y="4610007"/>
            <a:ext cx="1351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Synchronisation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884884" y="4005064"/>
            <a:ext cx="668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Logs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984432" y="3939505"/>
            <a:ext cx="6835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Business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Owner’s Contact Details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068414" y="2278985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Registration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9752712" y="1799587"/>
            <a:ext cx="10079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Uploads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Information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304162" y="1963368"/>
            <a:ext cx="1026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TeleWeaver</a:t>
            </a:r>
            <a:endParaRPr lang="en-ZA" sz="1100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86" name="Straight Arrow Connector 155"/>
          <p:cNvCxnSpPr>
            <a:stCxn id="1026" idx="0"/>
            <a:endCxn id="1063" idx="3"/>
          </p:cNvCxnSpPr>
          <p:nvPr/>
        </p:nvCxnSpPr>
        <p:spPr>
          <a:xfrm rot="5400000" flipH="1" flipV="1">
            <a:off x="5341991" y="-775264"/>
            <a:ext cx="63541" cy="5112788"/>
          </a:xfrm>
          <a:prstGeom prst="bentConnector3">
            <a:avLst>
              <a:gd name="adj1" fmla="val 753394"/>
            </a:avLst>
          </a:prstGeom>
          <a:ln w="38100" cmpd="sng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4593262" y="1052736"/>
            <a:ext cx="2206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Stores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Owner’s Profile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61294" y="4219466"/>
            <a:ext cx="1255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Validates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itle 22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dirty="0" smtClean="0"/>
              <a:t>Business Flow</a:t>
            </a:r>
            <a:endParaRPr lang="en-ZA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917144" y="4005064"/>
            <a:ext cx="0" cy="20882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917144" y="6093296"/>
            <a:ext cx="684315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8760296" y="1484784"/>
            <a:ext cx="0" cy="460851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4593262" y="1484784"/>
            <a:ext cx="416703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593261" y="1484784"/>
            <a:ext cx="0" cy="25042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1917144" y="4005064"/>
            <a:ext cx="267611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 rot="3846968">
            <a:off x="5303697" y="3516150"/>
            <a:ext cx="305294" cy="868210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Lightning Bolt 51"/>
          <p:cNvSpPr/>
          <p:nvPr/>
        </p:nvSpPr>
        <p:spPr>
          <a:xfrm rot="3772251">
            <a:off x="6870593" y="2378502"/>
            <a:ext cx="300956" cy="908244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TextBox 52"/>
          <p:cNvSpPr txBox="1"/>
          <p:nvPr/>
        </p:nvSpPr>
        <p:spPr>
          <a:xfrm>
            <a:off x="6715740" y="2192727"/>
            <a:ext cx="9777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</a:t>
            </a:r>
            <a:endParaRPr lang="en-Z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5568265" y="5310088"/>
            <a:ext cx="410264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37" y="5146509"/>
            <a:ext cx="398289" cy="298717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129" idx="2"/>
          </p:cNvCxnSpPr>
          <p:nvPr/>
        </p:nvCxnSpPr>
        <p:spPr>
          <a:xfrm rot="5400000">
            <a:off x="6023027" y="2598573"/>
            <a:ext cx="1509909" cy="2304346"/>
          </a:xfrm>
          <a:prstGeom prst="bentConnector2">
            <a:avLst/>
          </a:prstGeom>
          <a:ln w="28575">
            <a:prstDash val="lgDash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"/>
          <p:cNvCxnSpPr>
            <a:endCxn id="7" idx="3"/>
          </p:cNvCxnSpPr>
          <p:nvPr/>
        </p:nvCxnSpPr>
        <p:spPr>
          <a:xfrm rot="10800000" flipV="1">
            <a:off x="5647782" y="2989769"/>
            <a:ext cx="2545034" cy="1871392"/>
          </a:xfrm>
          <a:prstGeom prst="bentConnector3">
            <a:avLst>
              <a:gd name="adj1" fmla="val -165"/>
            </a:avLst>
          </a:prstGeom>
          <a:ln w="28575">
            <a:prstDash val="lg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581618" y="5206384"/>
            <a:ext cx="1290246" cy="1851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48570" y="1809185"/>
            <a:ext cx="1763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Layer</a:t>
            </a:r>
            <a:endParaRPr lang="en-ZA" sz="9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2148" y="370703"/>
            <a:ext cx="10353762" cy="970450"/>
          </a:xfrm>
        </p:spPr>
        <p:txBody>
          <a:bodyPr/>
          <a:lstStyle/>
          <a:p>
            <a:r>
              <a:rPr lang="en-US" dirty="0" smtClean="0"/>
              <a:t>Design Considerations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704" y="1657081"/>
            <a:ext cx="10018713" cy="4901514"/>
          </a:xfrm>
        </p:spPr>
        <p:txBody>
          <a:bodyPr>
            <a:noAutofit/>
          </a:bodyPr>
          <a:lstStyle/>
          <a:p>
            <a:r>
              <a:rPr lang="en-US" sz="1900" dirty="0" smtClean="0"/>
              <a:t>Goals:</a:t>
            </a:r>
          </a:p>
          <a:p>
            <a:pPr lvl="1"/>
            <a:r>
              <a:rPr lang="en-US" sz="1900" dirty="0" smtClean="0"/>
              <a:t>Usability </a:t>
            </a:r>
          </a:p>
          <a:p>
            <a:pPr lvl="2"/>
            <a:r>
              <a:rPr lang="en-US" sz="1700" dirty="0" smtClean="0"/>
              <a:t>Learnability, Efficiency, Memorability, Errors, Satisfaction</a:t>
            </a:r>
          </a:p>
          <a:p>
            <a:pPr lvl="2"/>
            <a:r>
              <a:rPr lang="en-US" sz="1700" dirty="0" smtClean="0"/>
              <a:t>User  Control and Freedom- clearly marked exits</a:t>
            </a:r>
          </a:p>
          <a:p>
            <a:pPr lvl="2"/>
            <a:r>
              <a:rPr lang="en-US" sz="1900" dirty="0" smtClean="0"/>
              <a:t>Error Prevention – </a:t>
            </a:r>
            <a:r>
              <a:rPr lang="en-ZA" sz="1900" dirty="0" smtClean="0"/>
              <a:t>minimised error-prone conditions</a:t>
            </a:r>
          </a:p>
          <a:p>
            <a:pPr lvl="3"/>
            <a:r>
              <a:rPr lang="en-US" sz="1700" dirty="0" smtClean="0"/>
              <a:t>Validations</a:t>
            </a:r>
          </a:p>
          <a:p>
            <a:pPr lvl="3"/>
            <a:r>
              <a:rPr lang="en-US" sz="1700" dirty="0" smtClean="0"/>
              <a:t>Size of icons</a:t>
            </a:r>
          </a:p>
          <a:p>
            <a:pPr lvl="2"/>
            <a:r>
              <a:rPr lang="en-US" sz="1900" dirty="0" smtClean="0"/>
              <a:t>Recognition v. recall – objects/actions/actions visible</a:t>
            </a:r>
          </a:p>
          <a:p>
            <a:pPr lvl="1"/>
            <a:r>
              <a:rPr lang="en-US" sz="1900" dirty="0" smtClean="0"/>
              <a:t>User-friendliness</a:t>
            </a:r>
          </a:p>
          <a:p>
            <a:pPr lvl="1"/>
            <a:r>
              <a:rPr lang="en-US" sz="1900" dirty="0" smtClean="0"/>
              <a:t>Aesthetics</a:t>
            </a:r>
          </a:p>
          <a:p>
            <a:pPr lvl="2"/>
            <a:r>
              <a:rPr lang="en-US" sz="1900" dirty="0"/>
              <a:t>Minimalistic </a:t>
            </a:r>
            <a:r>
              <a:rPr lang="en-US" sz="1900" dirty="0" smtClean="0"/>
              <a:t>design</a:t>
            </a:r>
          </a:p>
          <a:p>
            <a:pPr lvl="2"/>
            <a:r>
              <a:rPr lang="en-US" sz="1900" dirty="0" smtClean="0"/>
              <a:t>Symmetry</a:t>
            </a:r>
          </a:p>
          <a:p>
            <a:pPr lvl="2"/>
            <a:r>
              <a:rPr lang="en-US" sz="1900" dirty="0" smtClean="0"/>
              <a:t>Contrast</a:t>
            </a:r>
          </a:p>
          <a:p>
            <a:pPr lvl="2"/>
            <a:endParaRPr lang="en-US" sz="1900" dirty="0" smtClean="0"/>
          </a:p>
        </p:txBody>
      </p:sp>
      <p:pic>
        <p:nvPicPr>
          <p:cNvPr id="5" name="Picture 2" descr="C:\Users\g09c1795\Dropbox\MobiTel\AccomodationDetai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47" y="587512"/>
            <a:ext cx="3514010" cy="58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17314" y="2675558"/>
            <a:ext cx="13860951" cy="3994943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1026" name="Picture 2" descr="C:\Users\g09c1795\Dropbox\Honours SysDev\Interfaces\Screens\BusinessDetail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10" y="1152334"/>
            <a:ext cx="2179147" cy="363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09c1795\Dropbox\MobiTel\Busin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8" y="1161940"/>
            <a:ext cx="2174798" cy="3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09c1795\Dropbox\MobiTel\Room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337" y="1145314"/>
            <a:ext cx="2174938" cy="36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000393" y="58190"/>
            <a:ext cx="9138553" cy="5881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Navigation</a:t>
            </a:r>
            <a:endParaRPr lang="en-ZA" dirty="0"/>
          </a:p>
        </p:txBody>
      </p:sp>
      <p:pic>
        <p:nvPicPr>
          <p:cNvPr id="2" name="Picture 2" descr="C:\Users\g09c1795\Dropbox\MobiTel\AccomodationDetail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406" y="1152334"/>
            <a:ext cx="2174395" cy="36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g09c1795\Dropbox\MobiTel\OneAcco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74" y="1161940"/>
            <a:ext cx="2174799" cy="3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0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11" y="277587"/>
            <a:ext cx="5573832" cy="84092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651" y="1204382"/>
            <a:ext cx="10809349" cy="5024751"/>
          </a:xfrm>
        </p:spPr>
        <p:txBody>
          <a:bodyPr>
            <a:normAutofit/>
          </a:bodyPr>
          <a:lstStyle/>
          <a:p>
            <a:r>
              <a:rPr lang="en-US" dirty="0" smtClean="0"/>
              <a:t>User Testing</a:t>
            </a:r>
          </a:p>
          <a:p>
            <a:pPr lvl="1"/>
            <a:r>
              <a:rPr lang="en-US" dirty="0" smtClean="0"/>
              <a:t>Representative Users Changes to UI design</a:t>
            </a:r>
          </a:p>
          <a:p>
            <a:pPr lvl="2"/>
            <a:r>
              <a:rPr lang="en-US" dirty="0" smtClean="0"/>
              <a:t>Labeled icons</a:t>
            </a:r>
          </a:p>
          <a:p>
            <a:pPr lvl="2"/>
            <a:r>
              <a:rPr lang="en-US" dirty="0" smtClean="0"/>
              <a:t>Icon replacement</a:t>
            </a:r>
          </a:p>
          <a:p>
            <a:pPr lvl="2"/>
            <a:r>
              <a:rPr lang="en-US" dirty="0" smtClean="0"/>
              <a:t>Changes to icon placement</a:t>
            </a:r>
          </a:p>
          <a:p>
            <a:pPr lvl="2"/>
            <a:r>
              <a:rPr lang="en-US" dirty="0" smtClean="0"/>
              <a:t>Introduction of IsiXhosa </a:t>
            </a:r>
          </a:p>
          <a:p>
            <a:r>
              <a:rPr lang="en-US" dirty="0" smtClean="0"/>
              <a:t>QA Testing</a:t>
            </a:r>
          </a:p>
          <a:p>
            <a:pPr lvl="1"/>
            <a:r>
              <a:rPr lang="en-US" dirty="0" smtClean="0"/>
              <a:t>Changes to Program design</a:t>
            </a:r>
          </a:p>
          <a:p>
            <a:pPr lvl="2"/>
            <a:r>
              <a:rPr lang="en-US" dirty="0" smtClean="0"/>
              <a:t>Home icon introduction</a:t>
            </a:r>
          </a:p>
          <a:p>
            <a:pPr lvl="2"/>
            <a:r>
              <a:rPr lang="en-US" dirty="0" smtClean="0"/>
              <a:t>Removal of the search function</a:t>
            </a:r>
          </a:p>
          <a:p>
            <a:pPr lvl="2"/>
            <a:r>
              <a:rPr lang="en-US" dirty="0" smtClean="0"/>
              <a:t>Introduction of the help function</a:t>
            </a:r>
          </a:p>
          <a:p>
            <a:pPr lvl="2"/>
            <a:endParaRPr lang="en-ZA" dirty="0"/>
          </a:p>
        </p:txBody>
      </p:sp>
      <p:pic>
        <p:nvPicPr>
          <p:cNvPr id="2050" name="Picture 2" descr="C:\Users\g09c1795\Dropbox\MobiTel\AccomodationDetai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67" y="587512"/>
            <a:ext cx="2129689" cy="3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09c1795\Dropbox\Honours SysDev\Luminus Solutions Final Documentation\OldAccommodationDetai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87" y="587512"/>
            <a:ext cx="2129688" cy="3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7" y="1616532"/>
            <a:ext cx="3635829" cy="36358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03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Risk Matrix</a:t>
            </a:r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54753" y="2261628"/>
          <a:ext cx="8436948" cy="38220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2316"/>
                <a:gridCol w="2812316"/>
                <a:gridCol w="2812316"/>
              </a:tblGrid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</a:t>
                      </a:r>
                      <a:r>
                        <a:rPr lang="en-US" baseline="0" dirty="0" smtClean="0"/>
                        <a:t> Response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Impact </a:t>
                      </a:r>
                      <a:endParaRPr lang="en-ZA" dirty="0" smtClean="0"/>
                    </a:p>
                  </a:txBody>
                  <a:tcPr/>
                </a:tc>
              </a:tr>
              <a:tr h="753930"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to integrate with </a:t>
                      </a:r>
                      <a:r>
                        <a:rPr lang="en-US" baseline="0" dirty="0" err="1" smtClean="0"/>
                        <a:t>TeleWeaver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Agreement with Project</a:t>
                      </a:r>
                      <a:r>
                        <a:rPr lang="en-US" baseline="0" dirty="0" smtClean="0"/>
                        <a:t> Sponsor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Dissatisfaction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r>
                        <a:rPr lang="en-US" baseline="0" dirty="0" smtClean="0"/>
                        <a:t> of expectations &amp; open communication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Barrier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Loss of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within the team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r>
                        <a:rPr lang="en-US" baseline="0" dirty="0" smtClean="0"/>
                        <a:t> Definition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Numerous</a:t>
                      </a:r>
                      <a:r>
                        <a:rPr lang="en-US" baseline="0" dirty="0" smtClean="0"/>
                        <a:t> meetings with various stakeholders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5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Luminus Solutions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83835"/>
              </p:ext>
            </p:extLst>
          </p:nvPr>
        </p:nvGraphicFramePr>
        <p:xfrm>
          <a:off x="1483745" y="2705907"/>
          <a:ext cx="9739223" cy="28670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21623"/>
                <a:gridCol w="3058800"/>
                <a:gridCol w="3058800"/>
              </a:tblGrid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Team Member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Primary Role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 Role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NONHLANHLA</a:t>
                      </a:r>
                      <a:r>
                        <a:rPr lang="en-ZA" baseline="0" dirty="0" smtClean="0"/>
                        <a:t> MABUZA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SCRUM</a:t>
                      </a:r>
                      <a:r>
                        <a:rPr lang="en-ZA" baseline="0" dirty="0" smtClean="0"/>
                        <a:t> MASTER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ASHLEY</a:t>
                      </a:r>
                      <a:r>
                        <a:rPr lang="en-ZA" baseline="0" dirty="0" smtClean="0"/>
                        <a:t> GARDNER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ANALYST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NICOLAN</a:t>
                      </a:r>
                      <a:r>
                        <a:rPr lang="en-ZA" baseline="0" dirty="0" smtClean="0"/>
                        <a:t> REDDY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ANALYST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LWANDO</a:t>
                      </a:r>
                      <a:r>
                        <a:rPr lang="en-ZA" baseline="0" dirty="0" smtClean="0"/>
                        <a:t> SOBEKWA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DESIGNER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ANALYST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SINAKO</a:t>
                      </a:r>
                      <a:r>
                        <a:rPr lang="en-ZA" baseline="0" dirty="0" smtClean="0"/>
                        <a:t> CETYIWE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DESIGNER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QUALITY</a:t>
                      </a:r>
                      <a:r>
                        <a:rPr lang="en-US" baseline="0" dirty="0" smtClean="0"/>
                        <a:t> ASSURER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SHANA-MICHELLE</a:t>
                      </a:r>
                      <a:r>
                        <a:rPr lang="en-ZA" baseline="0" dirty="0" smtClean="0"/>
                        <a:t> RABONDA</a:t>
                      </a:r>
                      <a:r>
                        <a:rPr lang="en-ZA" dirty="0" smtClean="0"/>
                        <a:t> 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IMPLEMENTER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DESIGNER/PROJECT</a:t>
                      </a:r>
                      <a:r>
                        <a:rPr lang="en-US" baseline="0" dirty="0" smtClean="0"/>
                        <a:t> MANAGER</a:t>
                      </a:r>
                      <a:endParaRPr lang="en-ZA" dirty="0"/>
                    </a:p>
                  </a:txBody>
                  <a:tcPr marL="83820" marR="83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Risk Matrix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985859"/>
              </p:ext>
            </p:extLst>
          </p:nvPr>
        </p:nvGraphicFramePr>
        <p:xfrm>
          <a:off x="2085974" y="2171700"/>
          <a:ext cx="8905875" cy="37686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8625"/>
                <a:gridCol w="2968625"/>
                <a:gridCol w="2968625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Response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Impact </a:t>
                      </a:r>
                      <a:endParaRPr lang="en-ZA" dirty="0" smtClean="0"/>
                    </a:p>
                  </a:txBody>
                  <a:tcPr/>
                </a:tc>
              </a:tr>
              <a:tr h="1114319">
                <a:tc>
                  <a:txBody>
                    <a:bodyPr/>
                    <a:lstStyle/>
                    <a:p>
                      <a:r>
                        <a:rPr lang="en-US" dirty="0" smtClean="0"/>
                        <a:t>Misinterpreting</a:t>
                      </a:r>
                      <a:r>
                        <a:rPr lang="en-US" baseline="0" dirty="0" smtClean="0"/>
                        <a:t> user requirements &amp; Scope definition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Agreement with Project</a:t>
                      </a:r>
                      <a:r>
                        <a:rPr lang="en-US" baseline="0" dirty="0" smtClean="0"/>
                        <a:t> Stakeholders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ZA" dirty="0"/>
                    </a:p>
                  </a:txBody>
                  <a:tcPr/>
                </a:tc>
              </a:tr>
              <a:tr h="53230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Dynamics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Open Communication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780024">
                <a:tc>
                  <a:txBody>
                    <a:bodyPr/>
                    <a:lstStyle/>
                    <a:p>
                      <a:r>
                        <a:rPr lang="en-ZA" dirty="0" smtClean="0"/>
                        <a:t>Failure to integrate with </a:t>
                      </a:r>
                      <a:r>
                        <a:rPr lang="en-ZA" dirty="0" err="1" smtClean="0"/>
                        <a:t>TeleWeaver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r>
                        <a:rPr lang="en-US" baseline="0" dirty="0" smtClean="0"/>
                        <a:t> communication and working together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780024">
                <a:tc>
                  <a:txBody>
                    <a:bodyPr/>
                    <a:lstStyle/>
                    <a:p>
                      <a:r>
                        <a:rPr lang="en-US" dirty="0" smtClean="0"/>
                        <a:t>Loss of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within the team and version 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6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5568"/>
            <a:ext cx="10018713" cy="1752599"/>
          </a:xfrm>
        </p:spPr>
        <p:txBody>
          <a:bodyPr/>
          <a:lstStyle/>
          <a:p>
            <a:r>
              <a:rPr lang="en-US" b="1" dirty="0" smtClean="0"/>
              <a:t>Challenges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71" y="1729947"/>
            <a:ext cx="10515600" cy="49083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Language Localization</a:t>
            </a:r>
          </a:p>
          <a:p>
            <a:r>
              <a:rPr lang="en-US" sz="2800" dirty="0" smtClean="0"/>
              <a:t>Memory </a:t>
            </a:r>
          </a:p>
          <a:p>
            <a:r>
              <a:rPr lang="en-US" sz="2800" dirty="0" smtClean="0"/>
              <a:t>Few reference points for solutions</a:t>
            </a:r>
          </a:p>
          <a:p>
            <a:r>
              <a:rPr lang="en-US" sz="2800" dirty="0" smtClean="0"/>
              <a:t>Availability of Project sponsor</a:t>
            </a:r>
          </a:p>
          <a:p>
            <a:r>
              <a:rPr lang="en-US" sz="2800" dirty="0" smtClean="0"/>
              <a:t>Integration with the back end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Z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20" y="2600415"/>
            <a:ext cx="3823809" cy="31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0135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785" y="2327705"/>
            <a:ext cx="10018713" cy="3863546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/>
              <a:t>Understand user requirements</a:t>
            </a:r>
          </a:p>
          <a:p>
            <a:r>
              <a:rPr lang="en-US" sz="2800" dirty="0"/>
              <a:t>Engage the clients at all stages</a:t>
            </a:r>
          </a:p>
          <a:p>
            <a:r>
              <a:rPr lang="en-US" sz="2800" dirty="0"/>
              <a:t>Communication is vital</a:t>
            </a:r>
          </a:p>
          <a:p>
            <a:r>
              <a:rPr lang="en-US" sz="2800" dirty="0"/>
              <a:t>Time management</a:t>
            </a:r>
          </a:p>
          <a:p>
            <a:r>
              <a:rPr lang="en-US" sz="2800" dirty="0"/>
              <a:t>Workload allocation</a:t>
            </a:r>
          </a:p>
          <a:p>
            <a:endParaRPr lang="en-US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90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63650" cy="128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2288"/>
            <a:ext cx="10018713" cy="1752599"/>
          </a:xfrm>
        </p:spPr>
        <p:txBody>
          <a:bodyPr/>
          <a:lstStyle/>
          <a:p>
            <a:pPr algn="l"/>
            <a:r>
              <a:rPr lang="en-US" dirty="0" smtClean="0"/>
              <a:t>Brief Outline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523" y="2784536"/>
            <a:ext cx="10018713" cy="1738479"/>
          </a:xfrm>
        </p:spPr>
        <p:txBody>
          <a:bodyPr numCol="2">
            <a:noAutofit/>
          </a:bodyPr>
          <a:lstStyle/>
          <a:p>
            <a:pPr lvl="1"/>
            <a:r>
              <a:rPr lang="en-US" sz="3200" dirty="0" smtClean="0"/>
              <a:t>Personality Preferences</a:t>
            </a:r>
          </a:p>
          <a:p>
            <a:pPr lvl="1"/>
            <a:r>
              <a:rPr lang="en-US" sz="3200" dirty="0" smtClean="0"/>
              <a:t>Team Contract</a:t>
            </a:r>
          </a:p>
          <a:p>
            <a:pPr lvl="1"/>
            <a:r>
              <a:rPr lang="en-US" sz="3200" dirty="0" smtClean="0"/>
              <a:t>WBS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2523" y="5218979"/>
            <a:ext cx="10018713" cy="142947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/>
              <a:t>Requirements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Stakeholders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2769" y="4295516"/>
            <a:ext cx="3723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Ashley</a:t>
            </a:r>
            <a:r>
              <a:rPr lang="en-US" sz="2400" b="1" u="sng" dirty="0" smtClean="0"/>
              <a:t> </a:t>
            </a:r>
            <a:r>
              <a:rPr lang="en-US" sz="4400" b="1" u="sng" dirty="0" smtClean="0"/>
              <a:t>Gardner</a:t>
            </a:r>
            <a:endParaRPr lang="en-ZA" sz="4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917525" y="1775195"/>
            <a:ext cx="4825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/>
              <a:t>Nonhlanhla</a:t>
            </a:r>
            <a:r>
              <a:rPr lang="en-US" sz="4400" b="1" u="sng" dirty="0" smtClean="0"/>
              <a:t> Mabuza</a:t>
            </a:r>
            <a:endParaRPr lang="en-ZA" sz="4400" b="1" u="sng" dirty="0"/>
          </a:p>
        </p:txBody>
      </p:sp>
    </p:spTree>
    <p:extLst>
      <p:ext uri="{BB962C8B-B14F-4D97-AF65-F5344CB8AC3E}">
        <p14:creationId xmlns:p14="http://schemas.microsoft.com/office/powerpoint/2010/main" val="3847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92522" y="4684518"/>
            <a:ext cx="10018713" cy="173847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HCI </a:t>
            </a:r>
            <a:r>
              <a:rPr lang="en-US" sz="3200" dirty="0" smtClean="0"/>
              <a:t>considerations</a:t>
            </a:r>
          </a:p>
          <a:p>
            <a:pPr lvl="1"/>
            <a:r>
              <a:rPr lang="en-US" sz="3200" dirty="0" smtClean="0"/>
              <a:t>Navigation</a:t>
            </a:r>
          </a:p>
          <a:p>
            <a:pPr lvl="1"/>
            <a:r>
              <a:rPr lang="en-US" sz="3200" dirty="0" smtClean="0"/>
              <a:t>Testing 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90997" y="945512"/>
            <a:ext cx="49434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Nicolan</a:t>
            </a:r>
            <a:r>
              <a:rPr lang="en-US" sz="4400" b="1" u="sng" dirty="0" smtClean="0"/>
              <a:t> Reddy</a:t>
            </a:r>
            <a:endParaRPr lang="en-ZA" sz="4400" b="1" u="sng" dirty="0"/>
          </a:p>
          <a:p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4126349" y="3593067"/>
            <a:ext cx="45774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Sinako</a:t>
            </a:r>
            <a:r>
              <a:rPr lang="en-US" sz="4400" b="1" u="sng" dirty="0" smtClean="0"/>
              <a:t> Cetyiwe</a:t>
            </a:r>
            <a:endParaRPr lang="en-ZA" sz="4400" b="1" u="sng" dirty="0"/>
          </a:p>
          <a:p>
            <a:endParaRPr lang="en-ZA" sz="4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9018" y="2095571"/>
            <a:ext cx="10018713" cy="173847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/>
              <a:t>Context Diagram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Business Flow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1351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0996" y="945512"/>
            <a:ext cx="49434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Shana</a:t>
            </a:r>
            <a:r>
              <a:rPr lang="en-US" sz="4400" b="1" u="sng" dirty="0" smtClean="0"/>
              <a:t> </a:t>
            </a:r>
            <a:r>
              <a:rPr lang="en-US" sz="4400" b="1" u="sng" dirty="0" err="1" smtClean="0"/>
              <a:t>Rabonda</a:t>
            </a:r>
            <a:endParaRPr lang="en-ZA" sz="4400" b="1" u="sng" dirty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3686171" y="3569180"/>
            <a:ext cx="49434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Nonhlanhla</a:t>
            </a:r>
            <a:r>
              <a:rPr lang="en-US" sz="4400" b="1" u="sng" dirty="0" smtClean="0"/>
              <a:t> Mabuza</a:t>
            </a:r>
            <a:endParaRPr lang="en-ZA" sz="4400" b="1" u="sng" dirty="0"/>
          </a:p>
          <a:p>
            <a:endParaRPr lang="en-Z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2522" y="4684518"/>
            <a:ext cx="10018713" cy="173847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R</a:t>
            </a:r>
            <a:r>
              <a:rPr lang="en-US" sz="3200" dirty="0" smtClean="0"/>
              <a:t>isk</a:t>
            </a:r>
          </a:p>
          <a:p>
            <a:pPr lvl="1"/>
            <a:r>
              <a:rPr lang="en-US" sz="3200" dirty="0" smtClean="0"/>
              <a:t>Challenges</a:t>
            </a:r>
          </a:p>
          <a:p>
            <a:pPr lvl="1"/>
            <a:r>
              <a:rPr lang="en-US" sz="3200" dirty="0" smtClean="0"/>
              <a:t>Lessons learned 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9155" y="1802665"/>
            <a:ext cx="10018713" cy="173847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5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13456"/>
          </a:xfrm>
        </p:spPr>
        <p:txBody>
          <a:bodyPr/>
          <a:lstStyle/>
          <a:p>
            <a:r>
              <a:rPr lang="en-US" dirty="0" smtClean="0"/>
              <a:t>Personality Preferences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93273"/>
              </p:ext>
            </p:extLst>
          </p:nvPr>
        </p:nvGraphicFramePr>
        <p:xfrm>
          <a:off x="1712890" y="2253802"/>
          <a:ext cx="9556125" cy="368513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185375"/>
                <a:gridCol w="3185375"/>
                <a:gridCol w="3185375"/>
              </a:tblGrid>
              <a:tr h="7493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Myers Briggs </a:t>
                      </a:r>
                      <a:r>
                        <a:rPr lang="en-US" sz="2400" dirty="0" smtClean="0">
                          <a:effectLst/>
                        </a:rPr>
                        <a:t>Typology </a:t>
                      </a:r>
                      <a:r>
                        <a:rPr lang="en-US" sz="2400" dirty="0">
                          <a:effectLst/>
                        </a:rPr>
                        <a:t>Test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Reality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Ashley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ESFJ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INTJ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Lwando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ENTJ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ISTJ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Nicolan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INFJ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INFJ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Nonhlanhla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ENTJ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ENTJ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Shana-Michelle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ISFJ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INFJ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Sinako</a:t>
                      </a:r>
                      <a:endParaRPr lang="en-Z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ESTP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ENFP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6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42245"/>
          </a:xfrm>
        </p:spPr>
        <p:txBody>
          <a:bodyPr/>
          <a:lstStyle/>
          <a:p>
            <a:r>
              <a:rPr lang="en-US" dirty="0" smtClean="0"/>
              <a:t>Team Contracts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Code of Conduct</a:t>
            </a:r>
          </a:p>
          <a:p>
            <a:r>
              <a:rPr lang="en-US" sz="4000" dirty="0" smtClean="0"/>
              <a:t>Communication</a:t>
            </a:r>
          </a:p>
          <a:p>
            <a:r>
              <a:rPr lang="en-US" sz="4000" dirty="0" smtClean="0"/>
              <a:t>Problem- Solving </a:t>
            </a:r>
          </a:p>
          <a:p>
            <a:r>
              <a:rPr lang="en-US" sz="4000" dirty="0" smtClean="0"/>
              <a:t>Participation</a:t>
            </a:r>
          </a:p>
          <a:p>
            <a:r>
              <a:rPr lang="en-US" sz="4000" dirty="0" smtClean="0"/>
              <a:t>Meeting guidelines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3333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640389" y="2348168"/>
            <a:ext cx="1189277" cy="485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chemeClr val="tx1"/>
                </a:solidFill>
              </a:rPr>
              <a:t>Develop SRS Document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29666" y="5214368"/>
            <a:ext cx="1057275" cy="419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Develop </a:t>
            </a:r>
            <a:r>
              <a:rPr lang="en-ZA" sz="1200" dirty="0" smtClean="0">
                <a:solidFill>
                  <a:schemeClr val="tx1"/>
                </a:solidFill>
              </a:rPr>
              <a:t>SDS </a:t>
            </a:r>
            <a:r>
              <a:rPr lang="en-ZA" sz="12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4782" y="4134997"/>
            <a:ext cx="1057275" cy="419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chemeClr val="tx1"/>
                </a:solidFill>
              </a:rPr>
              <a:t>Test prototype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84782" y="4673302"/>
            <a:ext cx="1057275" cy="419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>
                <a:solidFill>
                  <a:schemeClr val="tx1"/>
                </a:solidFill>
              </a:rPr>
              <a:t>Develop prototype</a:t>
            </a:r>
            <a:endParaRPr lang="en-ZA" sz="12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14" y="2944519"/>
            <a:ext cx="3040291" cy="303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89" y="207416"/>
            <a:ext cx="4645555" cy="6547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3349" y="207416"/>
            <a:ext cx="5077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Work Breakdown Structure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8163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61555"/>
            <a:ext cx="10018713" cy="1210492"/>
          </a:xfrm>
        </p:spPr>
        <p:txBody>
          <a:bodyPr/>
          <a:lstStyle/>
          <a:p>
            <a:r>
              <a:rPr lang="en-US" dirty="0" smtClean="0"/>
              <a:t>Key Changes to WBS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2640"/>
            <a:ext cx="10018713" cy="3718560"/>
          </a:xfrm>
        </p:spPr>
        <p:txBody>
          <a:bodyPr/>
          <a:lstStyle/>
          <a:p>
            <a:r>
              <a:rPr lang="en-US" sz="3600" dirty="0" smtClean="0"/>
              <a:t>Scope Definition</a:t>
            </a:r>
          </a:p>
          <a:p>
            <a:r>
              <a:rPr lang="en-US" sz="3600" dirty="0" smtClean="0"/>
              <a:t>HCI Considerations</a:t>
            </a:r>
          </a:p>
          <a:p>
            <a:r>
              <a:rPr lang="en-US" sz="3600" dirty="0" smtClean="0"/>
              <a:t>Language Translations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71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565</Words>
  <Application>Microsoft Office PowerPoint</Application>
  <PresentationFormat>Custom</PresentationFormat>
  <Paragraphs>214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Parallax</vt:lpstr>
      <vt:lpstr>1_Parallax</vt:lpstr>
      <vt:lpstr>2_Parallax</vt:lpstr>
      <vt:lpstr>PowerPoint Presentation</vt:lpstr>
      <vt:lpstr>Luminus Solutions</vt:lpstr>
      <vt:lpstr>Brief Outline</vt:lpstr>
      <vt:lpstr>PowerPoint Presentation</vt:lpstr>
      <vt:lpstr>PowerPoint Presentation</vt:lpstr>
      <vt:lpstr>Personality Preferences</vt:lpstr>
      <vt:lpstr>Team Contracts</vt:lpstr>
      <vt:lpstr>PowerPoint Presentation</vt:lpstr>
      <vt:lpstr>Key Changes to WBS</vt:lpstr>
      <vt:lpstr>Requirements </vt:lpstr>
      <vt:lpstr>Stakeholders</vt:lpstr>
      <vt:lpstr>Context Diagram (MobiTel)</vt:lpstr>
      <vt:lpstr>Context Diagram (TeleWeaver)</vt:lpstr>
      <vt:lpstr>Business Flow</vt:lpstr>
      <vt:lpstr>Design Considerations</vt:lpstr>
      <vt:lpstr>General Navigation</vt:lpstr>
      <vt:lpstr>Testing</vt:lpstr>
      <vt:lpstr>PowerPoint Presentation</vt:lpstr>
      <vt:lpstr>Perceived Risk Matrix</vt:lpstr>
      <vt:lpstr>Actual Risk Matrix</vt:lpstr>
      <vt:lpstr>Challenges</vt:lpstr>
      <vt:lpstr>Lessons Learned</vt:lpstr>
      <vt:lpstr>PowerPoint Presentation</vt:lpstr>
    </vt:vector>
  </TitlesOfParts>
  <Company>Rhodes University - CS &amp; 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Mobitel</dc:title>
  <dc:creator>NONHLANHLA MABUZA</dc:creator>
  <cp:lastModifiedBy>Windows User</cp:lastModifiedBy>
  <cp:revision>68</cp:revision>
  <dcterms:created xsi:type="dcterms:W3CDTF">2013-10-29T17:23:37Z</dcterms:created>
  <dcterms:modified xsi:type="dcterms:W3CDTF">2013-10-31T13:08:44Z</dcterms:modified>
</cp:coreProperties>
</file>