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47147C-3EB1-43B2-A225-71AD1E718867}">
  <a:tblStyle styleId="{8E47147C-3EB1-43B2-A225-71AD1E71886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131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19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73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36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99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055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35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178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77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572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41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05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39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4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40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71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74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20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37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16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9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998728"/>
            <a:ext cx="7772400" cy="175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buNone/>
            </a:pPr>
            <a:r>
              <a:rPr lang="en" sz="3600"/>
              <a:t>Mobile e-Commerce Application</a:t>
            </a:r>
          </a:p>
          <a:p>
            <a:pPr lvl="0" indent="457200" rtl="0">
              <a:buNone/>
            </a:pPr>
            <a:r>
              <a:rPr lang="en" sz="3600"/>
              <a:t>By</a:t>
            </a:r>
          </a:p>
          <a:p>
            <a:endParaRPr lang="en" sz="360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5603225"/>
            <a:ext cx="7772400" cy="63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for</a:t>
            </a:r>
          </a:p>
        </p:txBody>
      </p:sp>
      <p:sp>
        <p:nvSpPr>
          <p:cNvPr id="41" name="Shape 41"/>
          <p:cNvSpPr/>
          <p:nvPr/>
        </p:nvSpPr>
        <p:spPr>
          <a:xfrm>
            <a:off x="3298149" y="4178076"/>
            <a:ext cx="2839755" cy="23405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2" name="Shape 42"/>
          <p:cNvSpPr/>
          <p:nvPr/>
        </p:nvSpPr>
        <p:spPr>
          <a:xfrm>
            <a:off x="568950" y="4959020"/>
            <a:ext cx="1061720" cy="128350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3" name="Shape 43"/>
          <p:cNvSpPr/>
          <p:nvPr/>
        </p:nvSpPr>
        <p:spPr>
          <a:xfrm>
            <a:off x="7294900" y="4450050"/>
            <a:ext cx="1333499" cy="2006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44" name="Shape 44"/>
          <p:cNvSpPr/>
          <p:nvPr/>
        </p:nvSpPr>
        <p:spPr>
          <a:xfrm>
            <a:off x="3393425" y="2585412"/>
            <a:ext cx="2647950" cy="10572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The Project :  </a:t>
            </a:r>
            <a:r>
              <a:rPr lang="en" sz="3600"/>
              <a:t>What is the Project?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30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/>
              <a:t>Project Constraint</a:t>
            </a:r>
            <a:r>
              <a:rPr lang="en"/>
              <a:t> : </a:t>
            </a:r>
          </a:p>
          <a:p>
            <a:pPr marL="457200" lvl="0" indent="-381000" algn="just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Time : Project needs to be completed by the end of October 2013</a:t>
            </a:r>
          </a:p>
          <a:p>
            <a:endParaRPr lang="en" sz="2400"/>
          </a:p>
          <a:p>
            <a:pPr marL="457200" lvl="0" indent="-381000" algn="just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Resources : </a:t>
            </a:r>
          </a:p>
          <a:p>
            <a:pPr marL="914400" lvl="1" indent="-381000" algn="just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Team Size</a:t>
            </a:r>
          </a:p>
          <a:p>
            <a:pPr marL="914400" lvl="1" indent="-381000" algn="just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Team capability (knowledge, skills, experience)</a:t>
            </a:r>
          </a:p>
          <a:p>
            <a:pPr marL="914400" lvl="1" indent="-381000" algn="just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Development Software and support</a:t>
            </a:r>
          </a:p>
          <a:p>
            <a:pPr marL="914400" lvl="1" indent="-381000" algn="just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Mobile Platform (Android)</a:t>
            </a:r>
          </a:p>
          <a:p>
            <a:pPr marL="914400" lvl="1" indent="-381000" algn="just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Access to Information</a:t>
            </a:r>
          </a:p>
          <a:p>
            <a:endParaRPr lang="en"/>
          </a:p>
          <a:p>
            <a:endParaRPr lang="en"/>
          </a:p>
        </p:txBody>
      </p:sp>
      <p:sp>
        <p:nvSpPr>
          <p:cNvPr id="111" name="Shape 111"/>
          <p:cNvSpPr/>
          <p:nvPr/>
        </p:nvSpPr>
        <p:spPr>
          <a:xfrm>
            <a:off x="6947321" y="5911696"/>
            <a:ext cx="1846148" cy="6067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FOR CLARITY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49345" y="1600200"/>
            <a:ext cx="85373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800">
                <a:solidFill>
                  <a:srgbClr val="000000"/>
                </a:solidFill>
              </a:rPr>
              <a:t>Network Architecture Diagram - Our Operation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973020" y="2300779"/>
            <a:ext cx="6615184" cy="45572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FOR YOUR CLARITY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49345" y="1600200"/>
            <a:ext cx="85373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9332655" cy="65678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Context Diagram</a:t>
            </a:r>
          </a:p>
        </p:txBody>
      </p:sp>
      <p:sp>
        <p:nvSpPr>
          <p:cNvPr id="131" name="Shape 131"/>
          <p:cNvSpPr/>
          <p:nvPr/>
        </p:nvSpPr>
        <p:spPr>
          <a:xfrm>
            <a:off x="6329669" y="5794918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2" name="Shape 132"/>
          <p:cNvSpPr/>
          <p:nvPr/>
        </p:nvSpPr>
        <p:spPr>
          <a:xfrm>
            <a:off x="311000" y="1585350"/>
            <a:ext cx="8601081" cy="51097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Use Case Diagram</a:t>
            </a:r>
          </a:p>
        </p:txBody>
      </p:sp>
      <p:sp>
        <p:nvSpPr>
          <p:cNvPr id="138" name="Shape 138"/>
          <p:cNvSpPr/>
          <p:nvPr/>
        </p:nvSpPr>
        <p:spPr>
          <a:xfrm>
            <a:off x="6329669" y="5794918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9" name="Shape 139"/>
          <p:cNvSpPr/>
          <p:nvPr/>
        </p:nvSpPr>
        <p:spPr>
          <a:xfrm>
            <a:off x="152400" y="1752600"/>
            <a:ext cx="8877561" cy="394724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Class Diagram</a:t>
            </a:r>
          </a:p>
        </p:txBody>
      </p:sp>
      <p:sp>
        <p:nvSpPr>
          <p:cNvPr id="145" name="Shape 145"/>
          <p:cNvSpPr/>
          <p:nvPr/>
        </p:nvSpPr>
        <p:spPr>
          <a:xfrm>
            <a:off x="6329669" y="5857225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6" name="Shape 146"/>
          <p:cNvSpPr/>
          <p:nvPr/>
        </p:nvSpPr>
        <p:spPr>
          <a:xfrm>
            <a:off x="440075" y="1581150"/>
            <a:ext cx="8229600" cy="517425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1309" y="274637"/>
            <a:ext cx="90927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User Interface Design: Storyboard</a:t>
            </a:r>
          </a:p>
        </p:txBody>
      </p:sp>
      <p:sp>
        <p:nvSpPr>
          <p:cNvPr id="152" name="Shape 152"/>
          <p:cNvSpPr/>
          <p:nvPr/>
        </p:nvSpPr>
        <p:spPr>
          <a:xfrm>
            <a:off x="6436350" y="5887700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3" name="Shape 153"/>
          <p:cNvSpPr/>
          <p:nvPr/>
        </p:nvSpPr>
        <p:spPr>
          <a:xfrm>
            <a:off x="0" y="1524000"/>
            <a:ext cx="9144000" cy="529124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User Interface Design: Screen Mock ups</a:t>
            </a:r>
          </a:p>
        </p:txBody>
      </p:sp>
      <p:sp>
        <p:nvSpPr>
          <p:cNvPr id="159" name="Shape 159"/>
          <p:cNvSpPr/>
          <p:nvPr/>
        </p:nvSpPr>
        <p:spPr>
          <a:xfrm>
            <a:off x="1381750" y="1571400"/>
            <a:ext cx="6137984" cy="51627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0" name="Shape 160"/>
          <p:cNvSpPr/>
          <p:nvPr/>
        </p:nvSpPr>
        <p:spPr>
          <a:xfrm>
            <a:off x="7660333" y="6263623"/>
            <a:ext cx="1427796" cy="4705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Live Demonstration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Product Development</a:t>
            </a: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	Platform - Basic4Android</a:t>
            </a: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	Type of phone used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Prototype Demonstration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6329669" y="5794918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8" name="Shape 168"/>
          <p:cNvSpPr/>
          <p:nvPr/>
        </p:nvSpPr>
        <p:spPr>
          <a:xfrm>
            <a:off x="5769425" y="1803925"/>
            <a:ext cx="3009894" cy="268153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THINGS TO ADDRESS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Application name and iconography.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Integrating Basic4Android to a database.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Creating a RESTfull client webservice.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Presentation Outline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Meet the Team : </a:t>
            </a:r>
          </a:p>
          <a:p>
            <a:pPr lvl="0" rtl="0">
              <a:buNone/>
            </a:pPr>
            <a:r>
              <a:rPr lang="en" sz="1600"/>
              <a:t>	Who are we ?</a:t>
            </a:r>
          </a:p>
          <a:p>
            <a:pPr lvl="0" rtl="0">
              <a:buNone/>
            </a:pPr>
            <a:r>
              <a:rPr lang="en" sz="1600"/>
              <a:t>	Team Personalities Analysis</a:t>
            </a:r>
          </a:p>
          <a:p>
            <a:pPr lvl="0" rtl="0">
              <a:buNone/>
            </a:pPr>
            <a:r>
              <a:rPr lang="en" sz="1600"/>
              <a:t>	Our roles</a:t>
            </a:r>
          </a:p>
          <a:p>
            <a:pPr lvl="0" rtl="0">
              <a:buNone/>
            </a:pPr>
            <a:r>
              <a:rPr lang="en" sz="1600"/>
              <a:t>Who is the Client and Who is the End-user ?</a:t>
            </a:r>
          </a:p>
          <a:p>
            <a:pPr lvl="0" indent="457200" rtl="0">
              <a:buNone/>
            </a:pPr>
            <a:r>
              <a:rPr lang="en" sz="1600"/>
              <a:t>Reed house Systems </a:t>
            </a:r>
          </a:p>
          <a:p>
            <a:pPr lvl="0" indent="457200" rtl="0">
              <a:buNone/>
            </a:pPr>
            <a:r>
              <a:rPr lang="en" sz="1600"/>
              <a:t>Egazini Outreach Project</a:t>
            </a:r>
          </a:p>
          <a:p>
            <a:pPr marL="0" lvl="0" indent="0" rtl="0">
              <a:buNone/>
            </a:pPr>
            <a:r>
              <a:rPr lang="en" sz="1600"/>
              <a:t>The Challenges and Solutions</a:t>
            </a:r>
          </a:p>
          <a:p>
            <a:pPr lvl="0" rtl="0">
              <a:buNone/>
            </a:pPr>
            <a:r>
              <a:rPr lang="en" sz="1600"/>
              <a:t>The Project : </a:t>
            </a:r>
          </a:p>
          <a:p>
            <a:pPr lvl="0" indent="457200" rtl="0">
              <a:buNone/>
            </a:pPr>
            <a:r>
              <a:rPr lang="en" sz="1600"/>
              <a:t>5W+H</a:t>
            </a:r>
          </a:p>
          <a:p>
            <a:pPr lvl="0" indent="457200" rtl="0">
              <a:buNone/>
            </a:pPr>
            <a:r>
              <a:rPr lang="en" sz="1600"/>
              <a:t>Analysis</a:t>
            </a:r>
          </a:p>
          <a:p>
            <a:pPr lvl="0" indent="457200" rtl="0">
              <a:buNone/>
            </a:pPr>
            <a:r>
              <a:rPr lang="en" sz="1600"/>
              <a:t>Design</a:t>
            </a:r>
          </a:p>
          <a:p>
            <a:pPr lvl="0" indent="457200" rtl="0">
              <a:buNone/>
            </a:pPr>
            <a:r>
              <a:rPr lang="en" sz="1600"/>
              <a:t>Development</a:t>
            </a:r>
          </a:p>
          <a:p>
            <a:pPr marL="0" lvl="0" indent="0" rtl="0">
              <a:buNone/>
            </a:pPr>
            <a:r>
              <a:rPr lang="en" sz="1600"/>
              <a:t>Questions and Answers</a:t>
            </a:r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pPr lvl="0" rtl="0">
              <a:buNone/>
            </a:pPr>
            <a:r>
              <a:rPr lang="en"/>
              <a:t> </a:t>
            </a:r>
          </a:p>
        </p:txBody>
      </p:sp>
      <p:sp>
        <p:nvSpPr>
          <p:cNvPr id="51" name="Shape 51"/>
          <p:cNvSpPr/>
          <p:nvPr/>
        </p:nvSpPr>
        <p:spPr>
          <a:xfrm>
            <a:off x="6426200" y="5794918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Q&amp;A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b="1">
                <a:solidFill>
                  <a:schemeClr val="lt2"/>
                </a:solidFill>
              </a:rPr>
              <a:t>
</a:t>
            </a:r>
          </a:p>
          <a:p>
            <a:endParaRPr lang="en" sz="3600" b="1">
              <a:solidFill>
                <a:schemeClr val="lt2"/>
              </a:solidFill>
            </a:endParaRPr>
          </a:p>
          <a:p>
            <a:pPr lvl="0" algn="ctr" rtl="0">
              <a:buNone/>
            </a:pPr>
            <a:r>
              <a:rPr lang="en" sz="4600" b="1">
                <a:solidFill>
                  <a:srgbClr val="000000"/>
                </a:solidFill>
              </a:rPr>
              <a:t>Questions and Answers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Meet the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
</a:t>
            </a:r>
          </a:p>
        </p:txBody>
      </p:sp>
      <p:sp>
        <p:nvSpPr>
          <p:cNvPr id="58" name="Shape 58"/>
          <p:cNvSpPr/>
          <p:nvPr/>
        </p:nvSpPr>
        <p:spPr>
          <a:xfrm>
            <a:off x="2968712" y="1662751"/>
            <a:ext cx="3206574" cy="10301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graphicFrame>
        <p:nvGraphicFramePr>
          <p:cNvPr id="59" name="Shape 59"/>
          <p:cNvGraphicFramePr/>
          <p:nvPr/>
        </p:nvGraphicFramePr>
        <p:xfrm>
          <a:off x="1270025" y="2938000"/>
          <a:ext cx="6438900" cy="3137706"/>
        </p:xfrm>
        <a:graphic>
          <a:graphicData uri="http://schemas.openxmlformats.org/drawingml/2006/table">
            <a:tbl>
              <a:tblPr>
                <a:noFill/>
                <a:tableStyleId>{8E47147C-3EB1-43B2-A225-71AD1E718867}</a:tableStyleId>
              </a:tblPr>
              <a:tblGrid>
                <a:gridCol w="1609725"/>
                <a:gridCol w="1609725"/>
                <a:gridCol w="1609725"/>
                <a:gridCol w="1609725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Project Team Member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MBTI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Personality Type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Primary Role Allocated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Secondary Role Allocated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/>
                        <a:t>Ntsane Kolisang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ENTJ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Scrum Master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Analyst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/>
                        <a:t>Tsungai Makoni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ESFJ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Analyst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Designer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/>
                        <a:t>Abram Rankapole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ESFJ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Designer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Analyst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/>
                        <a:t>Dusan Gnjatic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ESTJ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Developer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Analyst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/>
                        <a:t>Ronald Chinku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INTJ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Developer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Designer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 sz="1100" b="1"/>
                        <a:t>Giovanna Contu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ESTP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Designer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Developer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Who is the Client and the End User ?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FF"/>
                </a:solidFill>
              </a:rPr>
              <a:t>Client</a:t>
            </a:r>
            <a:r>
              <a:rPr lang="en"/>
              <a:t>  -  Reed House Systems : </a:t>
            </a:r>
          </a:p>
          <a:p>
            <a:pPr lvl="0" rtl="0">
              <a:buNone/>
            </a:pPr>
            <a:r>
              <a:rPr lang="en"/>
              <a:t>	Software House</a:t>
            </a:r>
          </a:p>
          <a:p>
            <a:pPr lvl="0" rtl="0">
              <a:buNone/>
            </a:pPr>
            <a:r>
              <a:rPr lang="en"/>
              <a:t>	Technical Liaison</a:t>
            </a:r>
          </a:p>
          <a:p>
            <a:pPr lvl="0" rtl="0">
              <a:buNone/>
            </a:pPr>
            <a:r>
              <a:rPr lang="en"/>
              <a:t>	</a:t>
            </a:r>
          </a:p>
          <a:p>
            <a:pPr lvl="0" rtl="0">
              <a:buNone/>
            </a:pPr>
            <a:r>
              <a:rPr lang="en">
                <a:solidFill>
                  <a:srgbClr val="0000FF"/>
                </a:solidFill>
              </a:rPr>
              <a:t>End User</a:t>
            </a:r>
            <a:r>
              <a:rPr lang="en"/>
              <a:t> -  Egazini Outreach Project</a:t>
            </a:r>
          </a:p>
          <a:p>
            <a:pPr lvl="0" rtl="0">
              <a:buNone/>
            </a:pPr>
            <a:r>
              <a:rPr lang="en"/>
              <a:t>	Artists </a:t>
            </a:r>
          </a:p>
          <a:p>
            <a:pPr indent="457200">
              <a:buNone/>
            </a:pPr>
            <a:r>
              <a:rPr lang="en"/>
              <a:t>Merchants</a:t>
            </a:r>
          </a:p>
        </p:txBody>
      </p:sp>
      <p:sp>
        <p:nvSpPr>
          <p:cNvPr id="66" name="Shape 66"/>
          <p:cNvSpPr/>
          <p:nvPr/>
        </p:nvSpPr>
        <p:spPr>
          <a:xfrm>
            <a:off x="6973016" y="6004574"/>
            <a:ext cx="1713783" cy="563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7" name="Shape 67"/>
          <p:cNvSpPr/>
          <p:nvPr/>
        </p:nvSpPr>
        <p:spPr>
          <a:xfrm>
            <a:off x="7536179" y="1718020"/>
            <a:ext cx="847867" cy="10244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x="7706857" y="3948855"/>
            <a:ext cx="847867" cy="12530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Challenges and Solutions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901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Find the End-User  : From Dwesa to Egazini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Internal Meetings   : Skype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Communication      : Xhosa and English 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Scope Definition     : Local Database or not</a:t>
            </a:r>
          </a:p>
          <a:p>
            <a:endParaRPr lang="en" sz="2400"/>
          </a:p>
          <a:p>
            <a:pPr marL="0" lvl="0" indent="0" rtl="0">
              <a:buNone/>
            </a:pPr>
            <a:r>
              <a:rPr lang="en" sz="2400"/>
              <a:t>Networking 		    : Restful Webservices for Basic4Android</a:t>
            </a:r>
          </a:p>
          <a:p>
            <a:endParaRPr lang="en" sz="2400"/>
          </a:p>
        </p:txBody>
      </p:sp>
      <p:sp>
        <p:nvSpPr>
          <p:cNvPr id="75" name="Shape 75"/>
          <p:cNvSpPr/>
          <p:nvPr/>
        </p:nvSpPr>
        <p:spPr>
          <a:xfrm>
            <a:off x="6329669" y="5794918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Project Objective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
</a:t>
            </a:r>
            <a:r>
              <a:rPr lang="en" sz="3600">
                <a:solidFill>
                  <a:srgbClr val="000000"/>
                </a:solidFill>
              </a:rPr>
              <a:t>To project manage, develop, install, test and commission an android platform mobile application to be used by Egazini Outreach Project.</a:t>
            </a:r>
          </a:p>
        </p:txBody>
      </p:sp>
      <p:sp>
        <p:nvSpPr>
          <p:cNvPr id="82" name="Shape 82"/>
          <p:cNvSpPr/>
          <p:nvPr/>
        </p:nvSpPr>
        <p:spPr>
          <a:xfrm>
            <a:off x="6659875" y="5928350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The Project Methodologies 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pPr marL="5486400" indent="0"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Agile - Scrum</a:t>
            </a:r>
          </a:p>
        </p:txBody>
      </p:sp>
      <p:sp>
        <p:nvSpPr>
          <p:cNvPr id="89" name="Shape 89"/>
          <p:cNvSpPr/>
          <p:nvPr/>
        </p:nvSpPr>
        <p:spPr>
          <a:xfrm>
            <a:off x="5495850" y="3263256"/>
            <a:ext cx="2440237" cy="23404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0" name="Shape 90"/>
          <p:cNvSpPr/>
          <p:nvPr/>
        </p:nvSpPr>
        <p:spPr>
          <a:xfrm>
            <a:off x="543570" y="1811210"/>
            <a:ext cx="4245476" cy="209220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The Project  : </a:t>
            </a:r>
            <a:r>
              <a:rPr lang="en" sz="3600"/>
              <a:t>Where and Why 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Where?</a:t>
            </a:r>
          </a:p>
          <a:p>
            <a:pPr lvl="0" indent="457200" rtl="0">
              <a:buNone/>
            </a:pPr>
            <a:r>
              <a:rPr lang="en"/>
              <a:t>In Grahamstown 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Why?</a:t>
            </a:r>
          </a:p>
          <a:p>
            <a:pPr marL="457200" lvl="0" indent="0" algn="just" rtl="0">
              <a:buNone/>
            </a:pPr>
            <a:r>
              <a:rPr lang="en"/>
              <a:t>To Enable Reed house Systems clients to use their phones and upload their artwork ware to  TeleWeaver and sell it to a broader market.</a:t>
            </a:r>
          </a:p>
          <a:p>
            <a:endParaRPr lang="en"/>
          </a:p>
          <a:p>
            <a:endParaRPr lang="en"/>
          </a:p>
        </p:txBody>
      </p:sp>
      <p:sp>
        <p:nvSpPr>
          <p:cNvPr id="97" name="Shape 97"/>
          <p:cNvSpPr/>
          <p:nvPr/>
        </p:nvSpPr>
        <p:spPr>
          <a:xfrm>
            <a:off x="6329669" y="5725150"/>
            <a:ext cx="2357129" cy="7729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The Project :  </a:t>
            </a:r>
            <a:r>
              <a:rPr lang="en" sz="3600"/>
              <a:t>What is the Project?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30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/>
              <a:t>Project Scope</a:t>
            </a:r>
            <a:r>
              <a:rPr lang="en"/>
              <a:t> : </a:t>
            </a:r>
          </a:p>
          <a:p>
            <a:pPr marL="457200" lvl="0" indent="-381000" algn="just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Develop, install, test and commission the front-end mobile application for the Reed House e-Commerce System. The application will connect to TeleWeaver using RESTful(</a:t>
            </a:r>
            <a:r>
              <a:rPr lang="en" sz="2400">
                <a:solidFill>
                  <a:srgbClr val="FF0000"/>
                </a:solidFill>
              </a:rPr>
              <a:t>RE</a:t>
            </a:r>
            <a:r>
              <a:rPr lang="en" sz="2400"/>
              <a:t>presentation </a:t>
            </a:r>
            <a:r>
              <a:rPr lang="en" sz="2400">
                <a:solidFill>
                  <a:srgbClr val="FF0000"/>
                </a:solidFill>
              </a:rPr>
              <a:t>S</a:t>
            </a:r>
            <a:r>
              <a:rPr lang="en" sz="2400"/>
              <a:t>tate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/>
              <a:t>ransfer) webservices.</a:t>
            </a:r>
          </a:p>
          <a:p>
            <a:pPr lvl="0" rtl="0">
              <a:buNone/>
            </a:pPr>
            <a:r>
              <a:rPr lang="en" sz="2600"/>
              <a:t>Project  work exclusion Scope:</a:t>
            </a:r>
          </a:p>
          <a:p>
            <a:pPr marL="457200" lvl="0" indent="-381000" algn="just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We are not developing anything on the administrator or TeleWeaver's side.</a:t>
            </a:r>
          </a:p>
          <a:p>
            <a:pPr marL="457200" lvl="0" indent="-381000" algn="just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We are not developing anything on the buyer's side.</a:t>
            </a:r>
          </a:p>
          <a:p>
            <a:pPr marL="457200" lvl="0" indent="-381000" algn="just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We are not handling delivery and payment systems.</a:t>
            </a:r>
          </a:p>
          <a:p>
            <a:endParaRPr lang="en" sz="2400"/>
          </a:p>
          <a:p>
            <a:endParaRPr lang="en" sz="2400"/>
          </a:p>
        </p:txBody>
      </p:sp>
      <p:sp>
        <p:nvSpPr>
          <p:cNvPr id="104" name="Shape 104"/>
          <p:cNvSpPr/>
          <p:nvPr/>
        </p:nvSpPr>
        <p:spPr>
          <a:xfrm>
            <a:off x="7086960" y="6059011"/>
            <a:ext cx="1706509" cy="5610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(4:3)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Wingdings</vt:lpstr>
      <vt:lpstr/>
      <vt:lpstr>Mobile e-Commerce Application By </vt:lpstr>
      <vt:lpstr>Presentation Outline</vt:lpstr>
      <vt:lpstr>Meet the Team</vt:lpstr>
      <vt:lpstr>Who is the Client and the End User ?</vt:lpstr>
      <vt:lpstr>Challenges and Solutions</vt:lpstr>
      <vt:lpstr>Project Objective</vt:lpstr>
      <vt:lpstr>The Project Methodologies </vt:lpstr>
      <vt:lpstr>The Project  : Where and Why ?</vt:lpstr>
      <vt:lpstr>The Project :  What is the Project?</vt:lpstr>
      <vt:lpstr>The Project :  What is the Project?</vt:lpstr>
      <vt:lpstr>FOR CLARITY</vt:lpstr>
      <vt:lpstr>FOR YOUR CLARITY</vt:lpstr>
      <vt:lpstr>Context Diagram</vt:lpstr>
      <vt:lpstr>Use Case Diagram</vt:lpstr>
      <vt:lpstr>Class Diagram</vt:lpstr>
      <vt:lpstr>User Interface Design: Storyboard</vt:lpstr>
      <vt:lpstr>User Interface Design: Screen Mock ups</vt:lpstr>
      <vt:lpstr>Live Demonstration</vt:lpstr>
      <vt:lpstr>THINGS TO ADDRESS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e-Commerce Application By</dc:title>
  <dc:creator>ABRAM RANKAPOLE</dc:creator>
  <cp:lastModifiedBy>Abram Tebogo Rankapole</cp:lastModifiedBy>
  <cp:revision>2</cp:revision>
  <dcterms:modified xsi:type="dcterms:W3CDTF">2013-05-22T23:10:28Z</dcterms:modified>
</cp:coreProperties>
</file>