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79" r:id="rId6"/>
    <p:sldId id="262" r:id="rId7"/>
    <p:sldId id="280" r:id="rId8"/>
    <p:sldId id="261" r:id="rId9"/>
    <p:sldId id="272" r:id="rId10"/>
    <p:sldId id="274" r:id="rId11"/>
    <p:sldId id="273" r:id="rId12"/>
    <p:sldId id="275" r:id="rId13"/>
    <p:sldId id="265" r:id="rId14"/>
    <p:sldId id="276" r:id="rId15"/>
    <p:sldId id="277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81F5-B807-48DA-8703-C414DADA9BD7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218F-745E-4BA7-AA35-6640349962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433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2218F-745E-4BA7-AA35-6640349962E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78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0BDDC0F-466F-4678-BDAA-F212D4BAA945}" type="datetimeFigureOut">
              <a:rPr lang="en-ZA" smtClean="0"/>
              <a:t>2013-08-14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A21BED7-E9F0-4799-9EDE-8CFAB762B78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04856" cy="2438399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e-Commerce Mobile Application</a:t>
            </a:r>
            <a:br>
              <a:rPr lang="en-US" sz="4000" dirty="0" smtClean="0"/>
            </a:br>
            <a:r>
              <a:rPr lang="en-US" sz="4000" dirty="0" smtClean="0"/>
              <a:t>On</a:t>
            </a:r>
            <a:br>
              <a:rPr lang="en-US" sz="4000" dirty="0" smtClean="0"/>
            </a:br>
            <a:endParaRPr lang="en-ZA" sz="4000" dirty="0"/>
          </a:p>
        </p:txBody>
      </p:sp>
      <p:sp>
        <p:nvSpPr>
          <p:cNvPr id="4" name="Shape 41"/>
          <p:cNvSpPr/>
          <p:nvPr/>
        </p:nvSpPr>
        <p:spPr>
          <a:xfrm>
            <a:off x="3347864" y="2351332"/>
            <a:ext cx="2335699" cy="1800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44"/>
          <p:cNvSpPr/>
          <p:nvPr/>
        </p:nvSpPr>
        <p:spPr>
          <a:xfrm>
            <a:off x="5148064" y="5173813"/>
            <a:ext cx="2088232" cy="7991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42"/>
          <p:cNvSpPr/>
          <p:nvPr/>
        </p:nvSpPr>
        <p:spPr>
          <a:xfrm>
            <a:off x="251520" y="5013176"/>
            <a:ext cx="936104" cy="9977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Shape 43"/>
          <p:cNvSpPr/>
          <p:nvPr/>
        </p:nvSpPr>
        <p:spPr>
          <a:xfrm>
            <a:off x="7884368" y="4941168"/>
            <a:ext cx="864096" cy="12644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pic>
        <p:nvPicPr>
          <p:cNvPr id="8" name="Picture 7" descr="http://www.ru.ac.za/media/rhodesuniversity/content/informationsystems/is_logo-180x66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53" y="5173813"/>
            <a:ext cx="1908483" cy="799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7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104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ZA" dirty="0"/>
          </a:p>
        </p:txBody>
      </p:sp>
      <p:pic>
        <p:nvPicPr>
          <p:cNvPr id="4" name="Picture 3" descr="C:\Users\g10c1399\Desktop\Presentation1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8"/>
          <a:stretch/>
        </p:blipFill>
        <p:spPr bwMode="auto">
          <a:xfrm>
            <a:off x="683568" y="836712"/>
            <a:ext cx="7920880" cy="583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6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Z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5"/>
          <a:stretch/>
        </p:blipFill>
        <p:spPr bwMode="auto">
          <a:xfrm>
            <a:off x="1043608" y="836712"/>
            <a:ext cx="6840760" cy="549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9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" y="30731"/>
            <a:ext cx="8928992" cy="51794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Activity Diagram: Upload a Product picture</a:t>
            </a:r>
            <a:endParaRPr lang="en-ZA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48680"/>
            <a:ext cx="612068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Iteration 2 : </a:t>
            </a:r>
            <a:r>
              <a:rPr lang="en-US" dirty="0" smtClean="0"/>
              <a:t>Design Interface Changes</a:t>
            </a:r>
            <a:endParaRPr lang="en-ZA" dirty="0"/>
          </a:p>
        </p:txBody>
      </p:sp>
      <p:sp>
        <p:nvSpPr>
          <p:cNvPr id="4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grpSp>
        <p:nvGrpSpPr>
          <p:cNvPr id="5" name="Group 4"/>
          <p:cNvGrpSpPr/>
          <p:nvPr/>
        </p:nvGrpSpPr>
        <p:grpSpPr>
          <a:xfrm>
            <a:off x="251520" y="1268760"/>
            <a:ext cx="8836013" cy="5472608"/>
            <a:chOff x="74364" y="609600"/>
            <a:chExt cx="9125242" cy="587044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4" y="609600"/>
              <a:ext cx="8841036" cy="587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914400" y="1295400"/>
              <a:ext cx="76201" cy="1143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571957" y="1141404"/>
              <a:ext cx="637843" cy="1449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141" y="882134"/>
              <a:ext cx="1364443" cy="544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Application name logo</a:t>
              </a:r>
            </a:p>
            <a:p>
              <a:r>
                <a:rPr lang="en-ZA" sz="900" b="1" dirty="0" smtClean="0"/>
                <a:t>(will also appear as the </a:t>
              </a:r>
            </a:p>
            <a:p>
              <a:r>
                <a:rPr lang="en-ZA" sz="900" b="1" dirty="0" smtClean="0"/>
                <a:t>logo to open the app)</a:t>
              </a:r>
              <a:endParaRPr lang="en-ZA" sz="9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8415" y="925960"/>
              <a:ext cx="1808109" cy="24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Proposed name: “Sell my Crafts”</a:t>
              </a:r>
              <a:endParaRPr lang="en-ZA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18" y="5371456"/>
              <a:ext cx="2142515" cy="10234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ZA" sz="800" dirty="0" smtClean="0"/>
                <a:t>Background colour of screens: grey-black</a:t>
              </a:r>
            </a:p>
            <a:p>
              <a:r>
                <a:rPr lang="en-ZA" sz="800" dirty="0" smtClean="0"/>
                <a:t>Buttons: purple (big buttons for visibility and </a:t>
              </a:r>
            </a:p>
            <a:p>
              <a:r>
                <a:rPr lang="en-ZA" sz="800" dirty="0" smtClean="0"/>
                <a:t>ease of use.)</a:t>
              </a:r>
            </a:p>
            <a:p>
              <a:r>
                <a:rPr lang="en-ZA" sz="800" dirty="0" smtClean="0"/>
                <a:t>Textboxes: light grey (big for usability)</a:t>
              </a:r>
            </a:p>
            <a:p>
              <a:r>
                <a:rPr lang="en-US" sz="800" dirty="0" smtClean="0"/>
                <a:t>Buttons and textboxes aligned (symmetry)</a:t>
              </a:r>
            </a:p>
            <a:p>
              <a:r>
                <a:rPr lang="en-US" sz="800" dirty="0" smtClean="0"/>
                <a:t>Combo box: used for error prevention </a:t>
              </a:r>
            </a:p>
            <a:p>
              <a:endParaRPr lang="en-ZA" sz="8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594728" y="3505200"/>
              <a:ext cx="462672" cy="11760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94729" y="4643735"/>
              <a:ext cx="1300871" cy="693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b="1" dirty="0" smtClean="0"/>
                <a:t>Will be hidden as “***” when artist starts typing for security</a:t>
              </a:r>
              <a:endParaRPr lang="en-ZA" sz="9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756695" y="1141404"/>
              <a:ext cx="415505" cy="1144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086600" y="1141404"/>
              <a:ext cx="609600" cy="1144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56695" y="925960"/>
              <a:ext cx="1647528" cy="24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Page labels centred and  bold</a:t>
              </a:r>
              <a:endParaRPr lang="en-ZA" sz="900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029200" y="1141404"/>
              <a:ext cx="300362" cy="1525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52384" y="774412"/>
              <a:ext cx="1407485" cy="544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Pictures medium sized, </a:t>
              </a:r>
            </a:p>
            <a:p>
              <a:r>
                <a:rPr lang="en-ZA" sz="900" b="1" dirty="0" smtClean="0"/>
                <a:t>clickable for editing and </a:t>
              </a:r>
            </a:p>
            <a:p>
              <a:r>
                <a:rPr lang="en-ZA" sz="900" b="1" dirty="0" smtClean="0"/>
                <a:t>zooming </a:t>
              </a:r>
              <a:endParaRPr lang="en-ZA" sz="9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382000" y="1236077"/>
              <a:ext cx="4569" cy="12023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19563" y="956846"/>
              <a:ext cx="1394241" cy="39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Each product separated </a:t>
              </a:r>
            </a:p>
            <a:p>
              <a:r>
                <a:rPr lang="en-ZA" sz="900" b="1" dirty="0" smtClean="0"/>
                <a:t>by break line</a:t>
              </a:r>
              <a:endParaRPr lang="en-ZA" sz="900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724400" y="3352800"/>
              <a:ext cx="1032295" cy="13284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30407" y="4681268"/>
              <a:ext cx="1486948" cy="24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Drop box for product type</a:t>
              </a:r>
              <a:endParaRPr lang="en-ZA" sz="900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3215030" y="1141404"/>
              <a:ext cx="1037356" cy="12969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7543800" y="3581400"/>
              <a:ext cx="457200" cy="1627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43800" y="5208657"/>
              <a:ext cx="1655806" cy="39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00" b="1" dirty="0" smtClean="0"/>
                <a:t>List of products concise, easy </a:t>
              </a:r>
            </a:p>
            <a:p>
              <a:r>
                <a:rPr lang="en-ZA" sz="900" b="1" dirty="0" smtClean="0"/>
                <a:t>to view, clear </a:t>
              </a:r>
              <a:endParaRPr lang="en-ZA" sz="9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65" y="609600"/>
              <a:ext cx="3735636" cy="164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724400" y="5791200"/>
              <a:ext cx="842769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964447" y="5791200"/>
              <a:ext cx="741154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0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91058"/>
          </a:xfrm>
        </p:spPr>
        <p:txBody>
          <a:bodyPr>
            <a:noAutofit/>
          </a:bodyPr>
          <a:lstStyle/>
          <a:p>
            <a:r>
              <a:rPr lang="en-US" sz="3600" dirty="0"/>
              <a:t>Iteration 2 : </a:t>
            </a:r>
            <a:r>
              <a:rPr lang="en-US" sz="3600" dirty="0" smtClean="0"/>
              <a:t>Design Storyboard for </a:t>
            </a:r>
            <a:r>
              <a:rPr lang="en-US" sz="3600" dirty="0"/>
              <a:t>A</a:t>
            </a:r>
            <a:r>
              <a:rPr lang="en-US" sz="3600" dirty="0" smtClean="0"/>
              <a:t>dd Product</a:t>
            </a:r>
            <a:endParaRPr lang="en-ZA" sz="3600" dirty="0"/>
          </a:p>
        </p:txBody>
      </p:sp>
      <p:sp>
        <p:nvSpPr>
          <p:cNvPr id="4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grpSp>
        <p:nvGrpSpPr>
          <p:cNvPr id="29" name="Group 28"/>
          <p:cNvGrpSpPr/>
          <p:nvPr/>
        </p:nvGrpSpPr>
        <p:grpSpPr>
          <a:xfrm>
            <a:off x="353888" y="1268760"/>
            <a:ext cx="8682608" cy="5369024"/>
            <a:chOff x="152400" y="535229"/>
            <a:chExt cx="8915400" cy="6246571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3" y="535229"/>
              <a:ext cx="8718932" cy="5789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 bwMode="auto">
            <a:xfrm>
              <a:off x="152400" y="535229"/>
              <a:ext cx="3810000" cy="2267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2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1371600" y="2819400"/>
              <a:ext cx="1524000" cy="9144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3276600" y="2209800"/>
              <a:ext cx="1905000" cy="8382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5"/>
            <p:cNvCxnSpPr>
              <a:cxnSpLocks noChangeShapeType="1"/>
            </p:cNvCxnSpPr>
            <p:nvPr/>
          </p:nvCxnSpPr>
          <p:spPr bwMode="auto">
            <a:xfrm>
              <a:off x="5791200" y="3887114"/>
              <a:ext cx="0" cy="106588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6" t="15762" r="52027" b="26325"/>
            <a:stretch/>
          </p:blipFill>
          <p:spPr bwMode="auto">
            <a:xfrm>
              <a:off x="6553200" y="5029200"/>
              <a:ext cx="876301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5"/>
            <p:cNvCxnSpPr>
              <a:cxnSpLocks noChangeShapeType="1"/>
            </p:cNvCxnSpPr>
            <p:nvPr/>
          </p:nvCxnSpPr>
          <p:spPr bwMode="auto">
            <a:xfrm>
              <a:off x="5943600" y="5638800"/>
              <a:ext cx="762000" cy="1524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91" t="15762" r="24934" b="26325"/>
            <a:stretch/>
          </p:blipFill>
          <p:spPr bwMode="auto">
            <a:xfrm>
              <a:off x="3962400" y="5067300"/>
              <a:ext cx="914401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Arrow Connector 5"/>
            <p:cNvCxnSpPr>
              <a:cxnSpLocks noChangeShapeType="1"/>
            </p:cNvCxnSpPr>
            <p:nvPr/>
          </p:nvCxnSpPr>
          <p:spPr bwMode="auto">
            <a:xfrm flipH="1">
              <a:off x="4724401" y="5638800"/>
              <a:ext cx="838199" cy="2667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/>
            <p:nvPr/>
          </p:nvSpPr>
          <p:spPr bwMode="auto">
            <a:xfrm>
              <a:off x="6781800" y="1143000"/>
              <a:ext cx="2286000" cy="3733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91058"/>
          </a:xfrm>
        </p:spPr>
        <p:txBody>
          <a:bodyPr>
            <a:noAutofit/>
          </a:bodyPr>
          <a:lstStyle/>
          <a:p>
            <a:r>
              <a:rPr lang="en-US" sz="3600" dirty="0"/>
              <a:t>Iteration 2 : </a:t>
            </a:r>
            <a:r>
              <a:rPr lang="en-US" sz="3600" dirty="0" smtClean="0"/>
              <a:t>Design Storyboard for View Products</a:t>
            </a:r>
            <a:endParaRPr lang="en-ZA" sz="3600" dirty="0"/>
          </a:p>
        </p:txBody>
      </p:sp>
      <p:sp>
        <p:nvSpPr>
          <p:cNvPr id="4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grpSp>
        <p:nvGrpSpPr>
          <p:cNvPr id="16" name="Group 15"/>
          <p:cNvGrpSpPr/>
          <p:nvPr/>
        </p:nvGrpSpPr>
        <p:grpSpPr>
          <a:xfrm>
            <a:off x="1547664" y="2012032"/>
            <a:ext cx="6330107" cy="3505200"/>
            <a:chOff x="457200" y="1447800"/>
            <a:chExt cx="6330107" cy="35052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6" t="14394" r="51771" b="25411"/>
            <a:stretch/>
          </p:blipFill>
          <p:spPr bwMode="auto">
            <a:xfrm>
              <a:off x="457200" y="1447800"/>
              <a:ext cx="39624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t="15385" b="26923"/>
            <a:stretch/>
          </p:blipFill>
          <p:spPr bwMode="auto">
            <a:xfrm>
              <a:off x="4800600" y="1447800"/>
              <a:ext cx="1986707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1447800" y="2971800"/>
              <a:ext cx="1524000" cy="9144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3352800" y="2286000"/>
              <a:ext cx="1752600" cy="12192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846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Clr>
                <a:srgbClr val="000000"/>
              </a:buClr>
              <a:buSzPct val="166666"/>
            </a:pPr>
            <a:r>
              <a:rPr lang="en" sz="3000" kern="0" spc="0" dirty="0" smtClean="0">
                <a:latin typeface="Georgia"/>
                <a:sym typeface="Georgia"/>
                <a:rtl val="0"/>
              </a:rPr>
              <a:t>Platform </a:t>
            </a:r>
            <a:r>
              <a:rPr lang="en" sz="3000" kern="0" spc="0" dirty="0">
                <a:latin typeface="Georgia"/>
                <a:sym typeface="Georgia"/>
                <a:rtl val="0"/>
              </a:rPr>
              <a:t>- Basic4Android</a:t>
            </a:r>
          </a:p>
          <a:p>
            <a:pPr marL="342900" lvl="0" indent="-342900">
              <a:spcBef>
                <a:spcPts val="600"/>
              </a:spcBef>
              <a:buClr>
                <a:srgbClr val="000000"/>
              </a:buClr>
              <a:buSzPct val="166666"/>
            </a:pPr>
            <a:r>
              <a:rPr lang="en" sz="3000" kern="0" spc="0" dirty="0" smtClean="0">
                <a:latin typeface="Georgia"/>
                <a:sym typeface="Georgia"/>
                <a:rtl val="0"/>
              </a:rPr>
              <a:t>Live Demostration</a:t>
            </a:r>
            <a:r>
              <a:rPr lang="en" sz="3000" kern="0" spc="0" dirty="0">
                <a:latin typeface="Georgia"/>
                <a:sym typeface="Georgia"/>
                <a:rtl val="0"/>
              </a:rPr>
              <a:t>	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Iteration 2 : </a:t>
            </a:r>
            <a:r>
              <a:rPr lang="en-US" dirty="0" smtClean="0"/>
              <a:t>Implementation</a:t>
            </a:r>
            <a:endParaRPr lang="en-ZA" dirty="0"/>
          </a:p>
        </p:txBody>
      </p:sp>
      <p:sp>
        <p:nvSpPr>
          <p:cNvPr id="4" name="Shape 168"/>
          <p:cNvSpPr/>
          <p:nvPr/>
        </p:nvSpPr>
        <p:spPr>
          <a:xfrm>
            <a:off x="4788024" y="3068960"/>
            <a:ext cx="3009894" cy="268153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919576"/>
            <a:ext cx="3150096" cy="31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Iteration Plans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4826" y="161544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Project documentation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Correct the SRS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Correct the SDS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Review and Implement Change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Iteration Use Cases</a:t>
            </a:r>
          </a:p>
          <a:p>
            <a:pPr marL="457200" lvl="1" indent="-285750"/>
            <a:r>
              <a:rPr lang="en-US" dirty="0" smtClean="0"/>
              <a:t>Upload Product Picture</a:t>
            </a:r>
          </a:p>
          <a:p>
            <a:pPr marL="457200" lvl="1" indent="-285750"/>
            <a:r>
              <a:rPr lang="en-US" dirty="0" err="1" smtClean="0"/>
              <a:t>Synchronisation</a:t>
            </a:r>
            <a:r>
              <a:rPr lang="en-US" dirty="0" smtClean="0"/>
              <a:t> to </a:t>
            </a:r>
            <a:r>
              <a:rPr lang="en-US" dirty="0" err="1" smtClean="0"/>
              <a:t>Teleweaver</a:t>
            </a:r>
            <a:endParaRPr lang="en-US" dirty="0" smtClean="0"/>
          </a:p>
          <a:p>
            <a:pPr marL="457200" lvl="1" indent="-285750"/>
            <a:r>
              <a:rPr lang="en-US" dirty="0" smtClean="0"/>
              <a:t>View Sales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endParaRPr lang="en-ZA" dirty="0"/>
          </a:p>
        </p:txBody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887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 algn="ctr">
              <a:spcBef>
                <a:spcPts val="600"/>
              </a:spcBef>
              <a:buClr>
                <a:srgbClr val="000000"/>
              </a:buClr>
              <a:buSzPct val="166666"/>
            </a:pPr>
            <a:endParaRPr lang="en" sz="4600" b="1" kern="0" spc="0" dirty="0" smtClean="0">
              <a:latin typeface="Georgia"/>
              <a:sym typeface="Georgia"/>
              <a:rtl val="0"/>
            </a:endParaRPr>
          </a:p>
          <a:p>
            <a:pPr marL="342900" lvl="0" indent="-342900" algn="ctr">
              <a:spcBef>
                <a:spcPts val="600"/>
              </a:spcBef>
              <a:buClr>
                <a:srgbClr val="000000"/>
              </a:buClr>
              <a:buSzPct val="166666"/>
            </a:pPr>
            <a:endParaRPr lang="en" sz="4600" b="1" kern="0" spc="0" dirty="0">
              <a:latin typeface="Georgia"/>
              <a:sym typeface="Georgia"/>
              <a:rtl val="0"/>
            </a:endParaRPr>
          </a:p>
          <a:p>
            <a:pPr marL="342900" lvl="0" indent="-342900" algn="ctr">
              <a:spcBef>
                <a:spcPts val="600"/>
              </a:spcBef>
              <a:buClr>
                <a:srgbClr val="000000"/>
              </a:buClr>
              <a:buSzPct val="166666"/>
            </a:pPr>
            <a:r>
              <a:rPr lang="en" sz="4600" b="1" kern="0" spc="0" dirty="0" smtClean="0">
                <a:latin typeface="Georgia"/>
                <a:sym typeface="Georgia"/>
                <a:rtl val="0"/>
              </a:rPr>
              <a:t>Questions </a:t>
            </a:r>
            <a:r>
              <a:rPr lang="en" sz="4600" b="1" kern="0" spc="0" dirty="0">
                <a:latin typeface="Georgia"/>
                <a:sym typeface="Georgia"/>
                <a:rtl val="0"/>
              </a:rPr>
              <a:t>and Answers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800" kern="0" dirty="0">
                <a:latin typeface="Georgia"/>
                <a:sym typeface="Georgia"/>
                <a:rtl val="0"/>
              </a:rPr>
              <a:t>Q&amp;A</a:t>
            </a:r>
            <a:endParaRPr lang="en-ZA" dirty="0"/>
          </a:p>
        </p:txBody>
      </p:sp>
      <p:sp>
        <p:nvSpPr>
          <p:cNvPr id="4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079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Introduction			: </a:t>
            </a:r>
            <a:r>
              <a:rPr lang="en-US" sz="1600" dirty="0" err="1" smtClean="0"/>
              <a:t>Ntsane</a:t>
            </a:r>
            <a:r>
              <a:rPr lang="en-US" sz="1600" dirty="0" smtClean="0"/>
              <a:t> </a:t>
            </a:r>
            <a:r>
              <a:rPr lang="en-US" sz="1600" dirty="0" err="1" smtClean="0"/>
              <a:t>Kolisang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Project Management Status Report 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 err="1" smtClean="0"/>
              <a:t>Ntsane</a:t>
            </a:r>
            <a:r>
              <a:rPr lang="en-US" sz="1600" dirty="0" smtClean="0"/>
              <a:t> Kolisang</a:t>
            </a:r>
          </a:p>
          <a:p>
            <a:pPr lvl="2"/>
            <a:r>
              <a:rPr lang="en-US" dirty="0" smtClean="0"/>
              <a:t>Challenges and Solutions</a:t>
            </a:r>
          </a:p>
          <a:p>
            <a:pPr lvl="2"/>
            <a:r>
              <a:rPr lang="en-US" dirty="0" smtClean="0"/>
              <a:t>Change Requests</a:t>
            </a:r>
          </a:p>
          <a:p>
            <a:pPr marL="179388" lvl="2" indent="0">
              <a:buNone/>
            </a:pPr>
            <a:endParaRPr lang="en-US" dirty="0" smtClean="0"/>
          </a:p>
          <a:p>
            <a:r>
              <a:rPr lang="en-US" sz="1600" dirty="0" smtClean="0"/>
              <a:t>Iteration 2 : Analysis 	 </a:t>
            </a:r>
            <a:r>
              <a:rPr lang="en-US" sz="1600" smtClean="0"/>
              <a:t>		: </a:t>
            </a:r>
            <a:r>
              <a:rPr lang="en-US" sz="1600" dirty="0" smtClean="0"/>
              <a:t>Giovanna </a:t>
            </a:r>
            <a:r>
              <a:rPr lang="en-US" sz="1600" dirty="0" err="1" smtClean="0"/>
              <a:t>Contu</a:t>
            </a:r>
            <a:r>
              <a:rPr lang="en-US" sz="1600" dirty="0" smtClean="0"/>
              <a:t>, </a:t>
            </a:r>
            <a:r>
              <a:rPr lang="en-US" sz="1600" dirty="0" err="1" smtClean="0"/>
              <a:t>Tsungai</a:t>
            </a:r>
            <a:r>
              <a:rPr lang="en-US" sz="1600" dirty="0" smtClean="0"/>
              <a:t> </a:t>
            </a:r>
            <a:r>
              <a:rPr lang="en-US" sz="1600" dirty="0" err="1" smtClean="0"/>
              <a:t>Makoni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Iteration 2 : Design 	  		: Abram </a:t>
            </a:r>
            <a:r>
              <a:rPr lang="en-US" sz="1600" dirty="0" err="1" smtClean="0"/>
              <a:t>Rankapole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Iteration 2 : Development	   	: Ronald </a:t>
            </a:r>
            <a:r>
              <a:rPr lang="en-US" sz="1600" dirty="0" err="1" smtClean="0"/>
              <a:t>Chinku</a:t>
            </a:r>
            <a:r>
              <a:rPr lang="en-US" sz="1600" dirty="0" smtClean="0"/>
              <a:t>, </a:t>
            </a:r>
            <a:r>
              <a:rPr lang="en-US" sz="1600" dirty="0" err="1" smtClean="0"/>
              <a:t>Dusan</a:t>
            </a:r>
            <a:r>
              <a:rPr lang="en-US" sz="1600" dirty="0" smtClean="0"/>
              <a:t> </a:t>
            </a:r>
            <a:r>
              <a:rPr lang="en-US" sz="1600" dirty="0" err="1" smtClean="0"/>
              <a:t>Gnjatic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Next Iteration Plans			: </a:t>
            </a:r>
            <a:r>
              <a:rPr lang="en-US" sz="1600" dirty="0" err="1" smtClean="0"/>
              <a:t>Ntsane</a:t>
            </a:r>
            <a:r>
              <a:rPr lang="en-US" sz="1600" dirty="0" smtClean="0"/>
              <a:t> </a:t>
            </a:r>
            <a:r>
              <a:rPr lang="en-US" sz="1600" dirty="0" err="1" smtClean="0"/>
              <a:t>Kolisang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and What is being Presented?</a:t>
            </a:r>
            <a:endParaRPr lang="en-ZA" dirty="0"/>
          </a:p>
        </p:txBody>
      </p:sp>
      <p:sp>
        <p:nvSpPr>
          <p:cNvPr id="4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790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pPr marL="457200" lvl="1" indent="-285750"/>
            <a:r>
              <a:rPr lang="en-US" dirty="0" smtClean="0"/>
              <a:t>The Project Team		: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457200" lvl="1" indent="-285750"/>
            <a:r>
              <a:rPr lang="en-US" dirty="0" smtClean="0"/>
              <a:t>Our  Customer			: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457200" lvl="1" indent="-285750"/>
            <a:r>
              <a:rPr lang="en-US" dirty="0" smtClean="0"/>
              <a:t>Our End User			: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457200" lvl="1" indent="-285750"/>
            <a:r>
              <a:rPr lang="en-US" dirty="0" smtClean="0"/>
              <a:t>The Facilitator			:</a:t>
            </a:r>
          </a:p>
          <a:p>
            <a:pPr marL="457200" lvl="1" indent="-28575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4826" y="161544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</a:t>
            </a:r>
            <a:endParaRPr lang="en-ZA" dirty="0"/>
          </a:p>
        </p:txBody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89" y="3573016"/>
            <a:ext cx="865187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70" y="1558574"/>
            <a:ext cx="17795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74" y="2347193"/>
            <a:ext cx="93821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13177"/>
            <a:ext cx="1645337" cy="68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3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pPr lvl="1" indent="0">
              <a:buNone/>
            </a:pPr>
            <a:endParaRPr lang="en-US" dirty="0" smtClean="0"/>
          </a:p>
          <a:p>
            <a:pPr marL="342900" lvl="0" indent="-342900" algn="ctr">
              <a:spcBef>
                <a:spcPts val="600"/>
              </a:spcBef>
              <a:buClr>
                <a:srgbClr val="000000"/>
              </a:buClr>
              <a:buSzPct val="166666"/>
            </a:pPr>
            <a:r>
              <a:rPr lang="en" sz="3600" kern="0" spc="0" dirty="0">
                <a:solidFill>
                  <a:srgbClr val="000000"/>
                </a:solidFill>
                <a:sym typeface="Georgia"/>
                <a:rtl val="0"/>
              </a:rPr>
              <a:t>To project manage, develop, install, test and commission an android platform mobile application to be used by Egazini Outreach Project.</a:t>
            </a:r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Cont</a:t>
            </a:r>
            <a:r>
              <a:rPr lang="en-US" dirty="0" smtClean="0"/>
              <a:t>…Project Objective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4826" y="161544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</a:t>
            </a:r>
            <a:endParaRPr lang="en-ZA" dirty="0"/>
          </a:p>
        </p:txBody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348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 algn="ctr">
              <a:spcBef>
                <a:spcPts val="600"/>
              </a:spcBef>
              <a:buClr>
                <a:srgbClr val="000000"/>
              </a:buClr>
              <a:buSzPct val="166666"/>
            </a:pPr>
            <a:r>
              <a:rPr lang="en" sz="2800" kern="0" spc="0" dirty="0" smtClean="0">
                <a:solidFill>
                  <a:srgbClr val="000000"/>
                </a:solidFill>
                <a:sym typeface="Georgia"/>
                <a:rtl val="0"/>
              </a:rPr>
              <a:t>Network </a:t>
            </a:r>
            <a:r>
              <a:rPr lang="en" sz="2800" kern="0" spc="0" dirty="0">
                <a:solidFill>
                  <a:srgbClr val="000000"/>
                </a:solidFill>
                <a:sym typeface="Georgia"/>
                <a:rtl val="0"/>
              </a:rPr>
              <a:t>Architecture Diagram - Our Operation</a:t>
            </a:r>
          </a:p>
          <a:p>
            <a:endParaRPr lang="en-US" dirty="0" smtClean="0"/>
          </a:p>
          <a:p>
            <a:pPr marL="457200" lvl="1" indent="-28575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4826" y="161544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0" name="Shape 118"/>
          <p:cNvSpPr/>
          <p:nvPr/>
        </p:nvSpPr>
        <p:spPr>
          <a:xfrm>
            <a:off x="1331640" y="2060848"/>
            <a:ext cx="5853916" cy="418307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50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Status Report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4826" y="161544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Challenges and Solutions</a:t>
            </a:r>
          </a:p>
          <a:p>
            <a:pPr lvl="2"/>
            <a:r>
              <a:rPr lang="en-US" dirty="0" smtClean="0"/>
              <a:t>Project Scope Re-definition	</a:t>
            </a:r>
          </a:p>
          <a:p>
            <a:pPr lvl="3" algn="just"/>
            <a:r>
              <a:rPr lang="en" dirty="0"/>
              <a:t>Develop, install, test and commission the front-end mobile application for the Reed House e-Commerce System. The application will connect to TeleWeaver using RESTful(</a:t>
            </a:r>
            <a:r>
              <a:rPr lang="en" dirty="0">
                <a:solidFill>
                  <a:srgbClr val="FF0000"/>
                </a:solidFill>
              </a:rPr>
              <a:t>RE</a:t>
            </a:r>
            <a:r>
              <a:rPr lang="en" dirty="0"/>
              <a:t>presentation </a:t>
            </a:r>
            <a:r>
              <a:rPr lang="en" dirty="0">
                <a:solidFill>
                  <a:srgbClr val="FF0000"/>
                </a:solidFill>
              </a:rPr>
              <a:t>S</a:t>
            </a:r>
            <a:r>
              <a:rPr lang="en" dirty="0"/>
              <a:t>tate </a:t>
            </a:r>
            <a:r>
              <a:rPr lang="en" dirty="0">
                <a:solidFill>
                  <a:srgbClr val="FF0000"/>
                </a:solidFill>
              </a:rPr>
              <a:t>T</a:t>
            </a:r>
            <a:r>
              <a:rPr lang="en" dirty="0"/>
              <a:t>ransfer) webservices</a:t>
            </a:r>
            <a:r>
              <a:rPr lang="en" dirty="0" smtClean="0"/>
              <a:t>.</a:t>
            </a:r>
          </a:p>
          <a:p>
            <a:pPr marL="347662" lvl="3" indent="0" algn="just">
              <a:buNone/>
            </a:pPr>
            <a:endParaRPr lang="en" dirty="0"/>
          </a:p>
          <a:p>
            <a:pPr lvl="3"/>
            <a:r>
              <a:rPr lang="en-US" dirty="0" smtClean="0"/>
              <a:t>We now had to : </a:t>
            </a:r>
          </a:p>
          <a:p>
            <a:pPr lvl="4"/>
            <a:r>
              <a:rPr lang="en-US" dirty="0" smtClean="0"/>
              <a:t>Interpret activities on the administrator side.</a:t>
            </a:r>
          </a:p>
          <a:p>
            <a:pPr lvl="4"/>
            <a:r>
              <a:rPr lang="en-US" dirty="0" smtClean="0"/>
              <a:t>Define business </a:t>
            </a:r>
            <a:r>
              <a:rPr lang="en-US" dirty="0"/>
              <a:t>l</a:t>
            </a:r>
            <a:r>
              <a:rPr lang="en-US" dirty="0" smtClean="0"/>
              <a:t>evel context diagram and use cases on administrator side.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Technical Support for Basic4Android</a:t>
            </a:r>
          </a:p>
          <a:p>
            <a:pPr lvl="3"/>
            <a:r>
              <a:rPr lang="en-US" dirty="0" smtClean="0"/>
              <a:t>Minimal technical support – Only one web portal available for </a:t>
            </a:r>
          </a:p>
          <a:p>
            <a:pPr lvl="3"/>
            <a:r>
              <a:rPr lang="en-US" dirty="0" smtClean="0"/>
              <a:t>Technology at its infancy and Limiting (e.g. Eclipse appears to be more popular )</a:t>
            </a:r>
          </a:p>
          <a:p>
            <a:pPr lvl="3"/>
            <a:r>
              <a:rPr lang="en-US" dirty="0" smtClean="0"/>
              <a:t>2 Day response time</a:t>
            </a:r>
          </a:p>
          <a:p>
            <a:pPr lvl="3"/>
            <a:r>
              <a:rPr lang="en-US" dirty="0" smtClean="0"/>
              <a:t>Basic4Android Forums</a:t>
            </a:r>
          </a:p>
          <a:p>
            <a:endParaRPr lang="en-ZA" dirty="0"/>
          </a:p>
        </p:txBody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375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Status Report</a:t>
            </a:r>
            <a:endParaRPr lang="en-ZA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4826" y="161544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Have We been Doing ?</a:t>
            </a:r>
            <a:r>
              <a:rPr lang="en-US" dirty="0" smtClean="0"/>
              <a:t>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Completion of project </a:t>
            </a:r>
            <a:r>
              <a:rPr lang="en-US" dirty="0"/>
              <a:t>m</a:t>
            </a:r>
            <a:r>
              <a:rPr lang="en-US" dirty="0" smtClean="0"/>
              <a:t>anagement documentation.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Implemented Changes and Corrections on the SRS and SDS.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Effecting Change Requests For :</a:t>
            </a:r>
          </a:p>
          <a:p>
            <a:pPr marL="457200" lvl="1" indent="-285750"/>
            <a:r>
              <a:rPr lang="en-US" dirty="0" smtClean="0"/>
              <a:t>Analysis – Context Diagram , Use cases and associated diagrams for the Administrator for purpose of academic interest.</a:t>
            </a:r>
          </a:p>
          <a:p>
            <a:pPr lvl="1" indent="0">
              <a:buNone/>
            </a:pPr>
            <a:endParaRPr lang="en-US" dirty="0" smtClean="0"/>
          </a:p>
          <a:p>
            <a:pPr marL="457200" lvl="1" indent="-285750"/>
            <a:r>
              <a:rPr lang="en-US" dirty="0" smtClean="0"/>
              <a:t>Design – Use cases, Class Diagrams, Sequence diagrams , use case narratives  and package diagrams</a:t>
            </a:r>
          </a:p>
          <a:p>
            <a:pPr lvl="1" indent="0">
              <a:buNone/>
            </a:pPr>
            <a:endParaRPr lang="en-US" dirty="0" smtClean="0"/>
          </a:p>
          <a:p>
            <a:pPr marL="457200" lvl="1" indent="-285750"/>
            <a:r>
              <a:rPr lang="en-US" dirty="0" smtClean="0"/>
              <a:t>Technical Information Session with Reed House Systems on creation of Rest Client for </a:t>
            </a:r>
            <a:r>
              <a:rPr lang="en-US" dirty="0" err="1" smtClean="0"/>
              <a:t>Teleweaver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endParaRPr lang="en-US" dirty="0" smtClean="0"/>
          </a:p>
          <a:p>
            <a:pPr marL="457200" lvl="1" indent="-285750"/>
            <a:r>
              <a:rPr lang="en-US" dirty="0" smtClean="0"/>
              <a:t>Implemented Iteration 2 Use Cases.</a:t>
            </a:r>
          </a:p>
          <a:p>
            <a:endParaRPr lang="en-ZA" dirty="0"/>
          </a:p>
        </p:txBody>
      </p:sp>
      <p:sp>
        <p:nvSpPr>
          <p:cNvPr id="5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547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188640"/>
            <a:ext cx="7680960" cy="1066800"/>
          </a:xfrm>
        </p:spPr>
        <p:txBody>
          <a:bodyPr/>
          <a:lstStyle/>
          <a:p>
            <a:r>
              <a:rPr lang="en-US" dirty="0"/>
              <a:t>Iteration 2 : </a:t>
            </a:r>
            <a:r>
              <a:rPr lang="en-US" dirty="0" smtClean="0"/>
              <a:t>Context Diagram</a:t>
            </a:r>
            <a:endParaRPr lang="en-ZA" dirty="0"/>
          </a:p>
        </p:txBody>
      </p:sp>
      <p:sp>
        <p:nvSpPr>
          <p:cNvPr id="4" name="Shape 167"/>
          <p:cNvSpPr/>
          <p:nvPr/>
        </p:nvSpPr>
        <p:spPr>
          <a:xfrm>
            <a:off x="7221501" y="6093296"/>
            <a:ext cx="1781065" cy="6480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95" y="2166800"/>
            <a:ext cx="4147762" cy="266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88346" y="1340768"/>
            <a:ext cx="8514220" cy="4680520"/>
            <a:chOff x="371008" y="609600"/>
            <a:chExt cx="8544392" cy="5191871"/>
          </a:xfrm>
        </p:grpSpPr>
        <p:sp>
          <p:nvSpPr>
            <p:cNvPr id="8" name="TextBox 7"/>
            <p:cNvSpPr txBox="1"/>
            <p:nvPr/>
          </p:nvSpPr>
          <p:spPr>
            <a:xfrm>
              <a:off x="3672585" y="2180353"/>
              <a:ext cx="2271013" cy="179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 err="1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Egazini</a:t>
              </a:r>
              <a:r>
                <a:rPr lang="en-ZA" sz="24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e-commerce Mobile Application</a:t>
              </a:r>
              <a:endParaRPr lang="en-ZA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39000" y="609600"/>
              <a:ext cx="1524000" cy="571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000" b="1" dirty="0" smtClean="0"/>
                <a:t>Artist</a:t>
              </a:r>
              <a:endParaRPr lang="en-ZA" sz="20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410200" y="1008460"/>
              <a:ext cx="1828800" cy="1002121"/>
            </a:xfrm>
            <a:prstGeom prst="straightConnector1">
              <a:avLst/>
            </a:prstGeom>
            <a:ln w="34925" cap="rnd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905546" y="816981"/>
              <a:ext cx="193995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Gallery (product pictures)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Sales report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Inventory report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Profile preview</a:t>
              </a:r>
              <a:endParaRPr lang="en-ZA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1008" y="609600"/>
              <a:ext cx="1524000" cy="571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000" b="1" dirty="0" smtClean="0"/>
                <a:t>Artist</a:t>
              </a:r>
              <a:endParaRPr lang="en-ZA" sz="20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895008" y="1066800"/>
              <a:ext cx="1859401" cy="1219200"/>
            </a:xfrm>
            <a:prstGeom prst="straightConnector1">
              <a:avLst/>
            </a:prstGeom>
            <a:ln w="34925" cap="rnd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017388">
              <a:off x="2005985" y="956140"/>
              <a:ext cx="19675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Product pictures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Picture details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Artist details</a:t>
              </a:r>
              <a:endParaRPr lang="en-ZA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1008" y="5229971"/>
              <a:ext cx="1524000" cy="571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000" b="1" dirty="0" smtClean="0"/>
                <a:t>TeleWeaver</a:t>
              </a:r>
              <a:endParaRPr lang="en-ZA" sz="20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895008" y="3886200"/>
              <a:ext cx="1859401" cy="1594091"/>
            </a:xfrm>
            <a:prstGeom prst="straightConnector1">
              <a:avLst/>
            </a:prstGeom>
            <a:ln w="34925" cap="rnd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19124407">
              <a:off x="1632071" y="4318378"/>
              <a:ext cx="166584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Payment notification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100" dirty="0" smtClean="0"/>
                <a:t>Sales Details</a:t>
              </a:r>
              <a:endParaRPr lang="en-ZA" sz="11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91400" y="5181600"/>
              <a:ext cx="1524000" cy="571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000" b="1" dirty="0" smtClean="0"/>
                <a:t>TeleWeaver</a:t>
              </a:r>
              <a:endParaRPr lang="en-ZA" sz="20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336291" y="3886200"/>
              <a:ext cx="2055109" cy="1447800"/>
            </a:xfrm>
            <a:prstGeom prst="straightConnector1">
              <a:avLst/>
            </a:prstGeom>
            <a:ln w="34925" cap="rnd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968229">
              <a:off x="5836388" y="3850692"/>
              <a:ext cx="196757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Product pictures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ZA" sz="1100" dirty="0" smtClean="0"/>
                <a:t>Product details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100" dirty="0" smtClean="0"/>
                <a:t>Picture details</a:t>
              </a:r>
              <a:endParaRPr lang="en-ZA" sz="1100" dirty="0"/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100" dirty="0" smtClean="0"/>
                <a:t>Sale details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100" dirty="0" smtClean="0"/>
                <a:t>Artist details</a:t>
              </a:r>
              <a:endParaRPr lang="en-ZA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076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42" b="89910" l="10000" r="9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7" y="441938"/>
            <a:ext cx="6492377" cy="5791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7015" y="849869"/>
            <a:ext cx="1906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Egazini</a:t>
            </a:r>
            <a:r>
              <a:rPr lang="en-ZA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E-Commerce Mobile Application</a:t>
            </a:r>
            <a:endParaRPr lang="en-ZA" sz="24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826603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 Web Services</a:t>
            </a:r>
            <a:endParaRPr lang="en-Z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4122003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TeleWeaver System</a:t>
            </a:r>
            <a:endParaRPr lang="en-Z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609600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239000" y="609600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2895600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TeleWeaver</a:t>
            </a:r>
            <a:endParaRPr lang="en-ZA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282273" y="1848029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TeleWeaver</a:t>
            </a:r>
            <a:endParaRPr lang="en-ZA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5486400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Buyer</a:t>
            </a:r>
            <a:endParaRPr lang="en-ZA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100924" y="6057900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Buyer</a:t>
            </a:r>
            <a:endParaRPr lang="en-ZA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81200" y="990600"/>
            <a:ext cx="922088" cy="828764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982664" y="4537501"/>
            <a:ext cx="912936" cy="89992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00200" y="2590801"/>
            <a:ext cx="1277931" cy="380999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</p:cNvCxnSpPr>
          <p:nvPr/>
        </p:nvCxnSpPr>
        <p:spPr>
          <a:xfrm flipV="1">
            <a:off x="1676400" y="3177290"/>
            <a:ext cx="1622753" cy="4060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3352800"/>
            <a:ext cx="1253842" cy="533400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30157" y="5105400"/>
            <a:ext cx="1422643" cy="586001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62600" y="5257800"/>
            <a:ext cx="1591104" cy="914400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1"/>
          </p:cNvCxnSpPr>
          <p:nvPr/>
        </p:nvCxnSpPr>
        <p:spPr>
          <a:xfrm flipV="1">
            <a:off x="5715000" y="2133779"/>
            <a:ext cx="1567273" cy="1043511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771735" y="1819364"/>
            <a:ext cx="1324265" cy="823983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96000" y="1008460"/>
            <a:ext cx="1143000" cy="823984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0" idx="1"/>
          </p:cNvCxnSpPr>
          <p:nvPr/>
        </p:nvCxnSpPr>
        <p:spPr>
          <a:xfrm>
            <a:off x="6096000" y="3694209"/>
            <a:ext cx="1286412" cy="0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878131" y="1819364"/>
            <a:ext cx="842044" cy="972740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537208">
            <a:off x="1840921" y="1025787"/>
            <a:ext cx="19675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Product pictures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Picture details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Artist details</a:t>
            </a:r>
            <a:endParaRPr lang="en-ZA" sz="1100" dirty="0"/>
          </a:p>
        </p:txBody>
      </p:sp>
      <p:sp>
        <p:nvSpPr>
          <p:cNvPr id="80" name="Rectangle 79"/>
          <p:cNvSpPr/>
          <p:nvPr/>
        </p:nvSpPr>
        <p:spPr>
          <a:xfrm rot="20389341">
            <a:off x="1282763" y="2343034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Payment notification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100" dirty="0" smtClean="0"/>
              <a:t>Sales details</a:t>
            </a:r>
            <a:endParaRPr lang="en-ZA" sz="1100" dirty="0"/>
          </a:p>
        </p:txBody>
      </p:sp>
      <p:sp>
        <p:nvSpPr>
          <p:cNvPr id="81" name="Rectangle 80"/>
          <p:cNvSpPr/>
          <p:nvPr/>
        </p:nvSpPr>
        <p:spPr>
          <a:xfrm>
            <a:off x="1678305" y="2895600"/>
            <a:ext cx="14429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Access request</a:t>
            </a:r>
            <a:endParaRPr lang="en-ZA" sz="1100" dirty="0"/>
          </a:p>
        </p:txBody>
      </p:sp>
      <p:sp>
        <p:nvSpPr>
          <p:cNvPr id="82" name="Rectangle 81"/>
          <p:cNvSpPr/>
          <p:nvPr/>
        </p:nvSpPr>
        <p:spPr>
          <a:xfrm rot="1588889">
            <a:off x="1423157" y="3654054"/>
            <a:ext cx="14525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Technical access information</a:t>
            </a:r>
            <a:endParaRPr lang="en-ZA" sz="1100" dirty="0"/>
          </a:p>
        </p:txBody>
      </p:sp>
      <p:sp>
        <p:nvSpPr>
          <p:cNvPr id="83" name="Rectangle 82"/>
          <p:cNvSpPr/>
          <p:nvPr/>
        </p:nvSpPr>
        <p:spPr>
          <a:xfrm rot="20198056">
            <a:off x="2009710" y="5407437"/>
            <a:ext cx="13885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Payment details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Sales details</a:t>
            </a:r>
            <a:endParaRPr lang="en-ZA" sz="1100" dirty="0"/>
          </a:p>
        </p:txBody>
      </p:sp>
      <p:sp>
        <p:nvSpPr>
          <p:cNvPr id="84" name="Rectangle 83"/>
          <p:cNvSpPr/>
          <p:nvPr/>
        </p:nvSpPr>
        <p:spPr>
          <a:xfrm rot="1888729">
            <a:off x="5330407" y="5625875"/>
            <a:ext cx="1531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Sales confirmation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Products</a:t>
            </a:r>
            <a:endParaRPr lang="en-ZA" sz="1100" dirty="0"/>
          </a:p>
        </p:txBody>
      </p:sp>
      <p:sp>
        <p:nvSpPr>
          <p:cNvPr id="85" name="Rectangle 84"/>
          <p:cNvSpPr/>
          <p:nvPr/>
        </p:nvSpPr>
        <p:spPr>
          <a:xfrm rot="19767674">
            <a:off x="5946891" y="2509723"/>
            <a:ext cx="17526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Access Control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Synchronisation (product pictures, artist details, picture details)</a:t>
            </a:r>
            <a:endParaRPr lang="en-ZA" sz="1100" dirty="0"/>
          </a:p>
        </p:txBody>
      </p:sp>
      <p:sp>
        <p:nvSpPr>
          <p:cNvPr id="86" name="Rectangle 85"/>
          <p:cNvSpPr/>
          <p:nvPr/>
        </p:nvSpPr>
        <p:spPr>
          <a:xfrm>
            <a:off x="5562600" y="602159"/>
            <a:ext cx="1939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Gallery (product pictures)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Sales report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Inventory report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Profile preview</a:t>
            </a:r>
            <a:endParaRPr lang="en-ZA" sz="1100" dirty="0"/>
          </a:p>
        </p:txBody>
      </p:sp>
      <p:sp>
        <p:nvSpPr>
          <p:cNvPr id="87" name="Rectangle 86"/>
          <p:cNvSpPr/>
          <p:nvPr/>
        </p:nvSpPr>
        <p:spPr>
          <a:xfrm>
            <a:off x="6119033" y="3657600"/>
            <a:ext cx="1743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Login details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Sale notification (email/SMS)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Payment </a:t>
            </a:r>
            <a:endParaRPr lang="en-ZA" sz="1100" dirty="0"/>
          </a:p>
        </p:txBody>
      </p:sp>
      <p:sp>
        <p:nvSpPr>
          <p:cNvPr id="79" name="TextBox 78"/>
          <p:cNvSpPr txBox="1"/>
          <p:nvPr/>
        </p:nvSpPr>
        <p:spPr>
          <a:xfrm rot="19936060">
            <a:off x="5185407" y="1972171"/>
            <a:ext cx="134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(online)</a:t>
            </a:r>
            <a:endParaRPr lang="en-ZA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 rot="19408397">
            <a:off x="6161141" y="1266563"/>
            <a:ext cx="134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(offline)</a:t>
            </a:r>
            <a:endParaRPr lang="en-ZA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 rot="2964894">
            <a:off x="2853303" y="2206247"/>
            <a:ext cx="134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(online)</a:t>
            </a:r>
            <a:endParaRPr lang="en-ZA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 rot="2532774">
            <a:off x="1924526" y="1565560"/>
            <a:ext cx="134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(offline)</a:t>
            </a:r>
            <a:endParaRPr lang="en-ZA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57200" y="4377856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78" name="Rectangle 77"/>
          <p:cNvSpPr/>
          <p:nvPr/>
        </p:nvSpPr>
        <p:spPr>
          <a:xfrm rot="21204843">
            <a:off x="1756885" y="4563685"/>
            <a:ext cx="1208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Registration details</a:t>
            </a:r>
            <a:endParaRPr lang="en-ZA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7382412" y="3408459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7382412" y="4620453"/>
            <a:ext cx="1524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Vendor</a:t>
            </a:r>
            <a:endParaRPr lang="en-ZA" sz="2000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05400" y="3657600"/>
            <a:ext cx="990600" cy="969893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93351" y="4620453"/>
            <a:ext cx="1289061" cy="158675"/>
          </a:xfrm>
          <a:prstGeom prst="straightConnector1">
            <a:avLst/>
          </a:prstGeom>
          <a:ln w="349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443148">
            <a:off x="5926811" y="4695976"/>
            <a:ext cx="19675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Product pictures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ZA" sz="1100" dirty="0" smtClean="0"/>
              <a:t>Product details</a:t>
            </a:r>
            <a:endParaRPr lang="en-ZA" sz="11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100" dirty="0" smtClean="0"/>
              <a:t>Sale details</a:t>
            </a:r>
            <a:endParaRPr lang="en-ZA" sz="1100" dirty="0" smtClean="0"/>
          </a:p>
        </p:txBody>
      </p:sp>
      <p:sp>
        <p:nvSpPr>
          <p:cNvPr id="46" name="Rounded Rectangle 45"/>
          <p:cNvSpPr/>
          <p:nvPr/>
        </p:nvSpPr>
        <p:spPr>
          <a:xfrm>
            <a:off x="457200" y="580935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152400" y="2866935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TeleWeaver</a:t>
            </a:r>
            <a:endParaRPr lang="en-ZA" sz="20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7282273" y="1819364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TeleWeaver</a:t>
            </a:r>
            <a:endParaRPr lang="en-ZA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457200" y="5457735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Buyer</a:t>
            </a:r>
            <a:endParaRPr lang="en-ZA" sz="20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7100924" y="6029235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Buyer</a:t>
            </a:r>
            <a:endParaRPr lang="en-ZA" sz="20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57200" y="4349191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7382412" y="3379794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Artist</a:t>
            </a:r>
            <a:endParaRPr lang="en-ZA" sz="20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7382412" y="4591788"/>
            <a:ext cx="15240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b="1" dirty="0" smtClean="0"/>
              <a:t>Vendor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42551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3999</TotalTime>
  <Words>480</Words>
  <Application>Microsoft Office PowerPoint</Application>
  <PresentationFormat>On-screen Show (4:3)</PresentationFormat>
  <Paragraphs>178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Mylar</vt:lpstr>
      <vt:lpstr>e-Commerce Mobile Application On </vt:lpstr>
      <vt:lpstr>Who and What is being Presented?</vt:lpstr>
      <vt:lpstr>Introduction</vt:lpstr>
      <vt:lpstr>Introduction Cont…Project Objective</vt:lpstr>
      <vt:lpstr>Introduction</vt:lpstr>
      <vt:lpstr>Project Management Status Report</vt:lpstr>
      <vt:lpstr>Project Management Status Report</vt:lpstr>
      <vt:lpstr>Iteration 2 : Context Diagram</vt:lpstr>
      <vt:lpstr>PowerPoint Presentation</vt:lpstr>
      <vt:lpstr>Use Case Diagram</vt:lpstr>
      <vt:lpstr>Class Diagram</vt:lpstr>
      <vt:lpstr>Activity Diagram: Upload a Product picture</vt:lpstr>
      <vt:lpstr>Iteration 2 : Design Interface Changes</vt:lpstr>
      <vt:lpstr>Iteration 2 : Design Storyboard for Add Product</vt:lpstr>
      <vt:lpstr>Iteration 2 : Design Storyboard for View Products</vt:lpstr>
      <vt:lpstr>Iteration 2 : Implementation</vt:lpstr>
      <vt:lpstr>Next Iteration Plans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dcterms:created xsi:type="dcterms:W3CDTF">2013-08-05T07:36:14Z</dcterms:created>
  <dcterms:modified xsi:type="dcterms:W3CDTF">2013-08-14T15:41:29Z</dcterms:modified>
</cp:coreProperties>
</file>