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3" r:id="rId1"/>
  </p:sldMasterIdLst>
  <p:notesMasterIdLst>
    <p:notesMasterId r:id="rId19"/>
  </p:notesMasterIdLst>
  <p:sldIdLst>
    <p:sldId id="265" r:id="rId2"/>
    <p:sldId id="291" r:id="rId3"/>
    <p:sldId id="282" r:id="rId4"/>
    <p:sldId id="289" r:id="rId5"/>
    <p:sldId id="266" r:id="rId6"/>
    <p:sldId id="286" r:id="rId7"/>
    <p:sldId id="287" r:id="rId8"/>
    <p:sldId id="260" r:id="rId9"/>
    <p:sldId id="281" r:id="rId10"/>
    <p:sldId id="259" r:id="rId11"/>
    <p:sldId id="262" r:id="rId12"/>
    <p:sldId id="284" r:id="rId13"/>
    <p:sldId id="283" r:id="rId14"/>
    <p:sldId id="288" r:id="rId15"/>
    <p:sldId id="292" r:id="rId16"/>
    <p:sldId id="293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3"/>
    <p:restoredTop sz="94627"/>
  </p:normalViewPr>
  <p:slideViewPr>
    <p:cSldViewPr snapToGrid="0" snapToObjects="1">
      <p:cViewPr>
        <p:scale>
          <a:sx n="84" d="100"/>
          <a:sy n="84" d="100"/>
        </p:scale>
        <p:origin x="133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nyamdorj/Documents/APIC/Semister%204/SBM1300_Research%20Project/Research%20report/Data/Macro%20analys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nyamdorj/Documents/APIC/Semister%204/SBM1300_Research%20Project/Research%20report/Data/Macro%20analysi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Housing price in Sydney since 1970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635573606161"/>
          <c:y val="0.110250417706893"/>
          <c:w val="0.820864266793118"/>
          <c:h val="0.788744505390372"/>
        </c:manualLayout>
      </c:layout>
      <c:areaChart>
        <c:grouping val="stacked"/>
        <c:varyColors val="0"/>
        <c:ser>
          <c:idx val="0"/>
          <c:order val="0"/>
          <c:tx>
            <c:strRef>
              <c:f>Data!$C$2</c:f>
              <c:strCache>
                <c:ptCount val="1"/>
                <c:pt idx="0">
                  <c:v>Median house price in Sydney</c:v>
                </c:pt>
              </c:strCache>
            </c:strRef>
          </c:tx>
          <c:spPr>
            <a:solidFill>
              <a:srgbClr val="00FDFF">
                <a:alpha val="93000"/>
              </a:srgbClr>
            </a:solidFill>
            <a:ln>
              <a:noFill/>
            </a:ln>
            <a:effectLst>
              <a:outerShdw blurRad="50800" dist="76200" dir="13500000" algn="br" rotWithShape="0">
                <a:schemeClr val="accent5">
                  <a:lumMod val="40000"/>
                  <a:lumOff val="60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prstMaterial="matte"/>
          </c:spPr>
          <c:cat>
            <c:strRef>
              <c:f>Data!$B$3:$B$51</c:f>
              <c:strCache>
                <c:ptCount val="49"/>
                <c:pt idx="0">
                  <c:v>Y1970</c:v>
                </c:pt>
                <c:pt idx="1">
                  <c:v>Y1971</c:v>
                </c:pt>
                <c:pt idx="2">
                  <c:v>Y1972</c:v>
                </c:pt>
                <c:pt idx="3">
                  <c:v>Y1973</c:v>
                </c:pt>
                <c:pt idx="4">
                  <c:v>Y1974</c:v>
                </c:pt>
                <c:pt idx="5">
                  <c:v>Y1975</c:v>
                </c:pt>
                <c:pt idx="6">
                  <c:v>Y1976</c:v>
                </c:pt>
                <c:pt idx="7">
                  <c:v>Y1977</c:v>
                </c:pt>
                <c:pt idx="8">
                  <c:v>Y1978</c:v>
                </c:pt>
                <c:pt idx="9">
                  <c:v>Y1979</c:v>
                </c:pt>
                <c:pt idx="10">
                  <c:v>Y1980</c:v>
                </c:pt>
                <c:pt idx="11">
                  <c:v>Y1981</c:v>
                </c:pt>
                <c:pt idx="12">
                  <c:v>Y1982</c:v>
                </c:pt>
                <c:pt idx="13">
                  <c:v>Y1983</c:v>
                </c:pt>
                <c:pt idx="14">
                  <c:v>Y1984</c:v>
                </c:pt>
                <c:pt idx="15">
                  <c:v>Y1985</c:v>
                </c:pt>
                <c:pt idx="16">
                  <c:v>Y1986</c:v>
                </c:pt>
                <c:pt idx="17">
                  <c:v>Y1987</c:v>
                </c:pt>
                <c:pt idx="18">
                  <c:v>Y1988</c:v>
                </c:pt>
                <c:pt idx="19">
                  <c:v>Y1989</c:v>
                </c:pt>
                <c:pt idx="20">
                  <c:v>Y1990</c:v>
                </c:pt>
                <c:pt idx="21">
                  <c:v>Y1991</c:v>
                </c:pt>
                <c:pt idx="22">
                  <c:v>Y1992</c:v>
                </c:pt>
                <c:pt idx="23">
                  <c:v>Y1993</c:v>
                </c:pt>
                <c:pt idx="24">
                  <c:v>Y1994</c:v>
                </c:pt>
                <c:pt idx="25">
                  <c:v>Y1995</c:v>
                </c:pt>
                <c:pt idx="26">
                  <c:v>Y1996</c:v>
                </c:pt>
                <c:pt idx="27">
                  <c:v>Y1997</c:v>
                </c:pt>
                <c:pt idx="28">
                  <c:v>Y1998</c:v>
                </c:pt>
                <c:pt idx="29">
                  <c:v>Y1999</c:v>
                </c:pt>
                <c:pt idx="30">
                  <c:v>Y2000</c:v>
                </c:pt>
                <c:pt idx="31">
                  <c:v>Y2001</c:v>
                </c:pt>
                <c:pt idx="32">
                  <c:v>Y2002</c:v>
                </c:pt>
                <c:pt idx="33">
                  <c:v>Y2003</c:v>
                </c:pt>
                <c:pt idx="34">
                  <c:v>Y2004</c:v>
                </c:pt>
                <c:pt idx="35">
                  <c:v>Y2005</c:v>
                </c:pt>
                <c:pt idx="36">
                  <c:v>Y2006</c:v>
                </c:pt>
                <c:pt idx="37">
                  <c:v>Y2007</c:v>
                </c:pt>
                <c:pt idx="38">
                  <c:v>Y2008</c:v>
                </c:pt>
                <c:pt idx="39">
                  <c:v>Y2009</c:v>
                </c:pt>
                <c:pt idx="40">
                  <c:v>Y2010</c:v>
                </c:pt>
                <c:pt idx="41">
                  <c:v>Y2011</c:v>
                </c:pt>
                <c:pt idx="42">
                  <c:v>Y2012</c:v>
                </c:pt>
                <c:pt idx="43">
                  <c:v>Y2013</c:v>
                </c:pt>
                <c:pt idx="44">
                  <c:v>Y2014</c:v>
                </c:pt>
                <c:pt idx="45">
                  <c:v>Y2015</c:v>
                </c:pt>
                <c:pt idx="46">
                  <c:v>Y2016</c:v>
                </c:pt>
                <c:pt idx="47">
                  <c:v>Y2017</c:v>
                </c:pt>
                <c:pt idx="48">
                  <c:v>Y2018</c:v>
                </c:pt>
              </c:strCache>
            </c:strRef>
          </c:cat>
          <c:val>
            <c:numRef>
              <c:f>Data!$C$3:$C$51</c:f>
              <c:numCache>
                <c:formatCode>_(* #,##0_);_(* \(#,##0\);_(* "-"??_);_(@_)</c:formatCode>
                <c:ptCount val="49"/>
                <c:pt idx="0">
                  <c:v>18700.0</c:v>
                </c:pt>
                <c:pt idx="1">
                  <c:v>21200.0</c:v>
                </c:pt>
                <c:pt idx="2">
                  <c:v>23700.0</c:v>
                </c:pt>
                <c:pt idx="3">
                  <c:v>27400.0</c:v>
                </c:pt>
                <c:pt idx="4">
                  <c:v>31800.0</c:v>
                </c:pt>
                <c:pt idx="5">
                  <c:v>34300.0</c:v>
                </c:pt>
                <c:pt idx="6">
                  <c:v>36800.0</c:v>
                </c:pt>
                <c:pt idx="7">
                  <c:v>39200.0</c:v>
                </c:pt>
                <c:pt idx="8">
                  <c:v>43200.0</c:v>
                </c:pt>
                <c:pt idx="9">
                  <c:v>50700.0</c:v>
                </c:pt>
                <c:pt idx="10">
                  <c:v>69700.0</c:v>
                </c:pt>
                <c:pt idx="11">
                  <c:v>84700.0</c:v>
                </c:pt>
                <c:pt idx="12">
                  <c:v>84300.0</c:v>
                </c:pt>
                <c:pt idx="13">
                  <c:v>82900.0</c:v>
                </c:pt>
                <c:pt idx="14">
                  <c:v>84500.0</c:v>
                </c:pt>
                <c:pt idx="15">
                  <c:v>92200.0</c:v>
                </c:pt>
                <c:pt idx="16">
                  <c:v>104600.0</c:v>
                </c:pt>
                <c:pt idx="17">
                  <c:v>122800.0</c:v>
                </c:pt>
                <c:pt idx="18">
                  <c:v>171000.0</c:v>
                </c:pt>
                <c:pt idx="19">
                  <c:v>210000.0</c:v>
                </c:pt>
                <c:pt idx="20">
                  <c:v>175000.0</c:v>
                </c:pt>
                <c:pt idx="21">
                  <c:v>186000.0</c:v>
                </c:pt>
                <c:pt idx="22">
                  <c:v>176000.0</c:v>
                </c:pt>
                <c:pt idx="23">
                  <c:v>180000.0</c:v>
                </c:pt>
                <c:pt idx="24">
                  <c:v>194000.0</c:v>
                </c:pt>
                <c:pt idx="25">
                  <c:v>202000.0</c:v>
                </c:pt>
                <c:pt idx="26">
                  <c:v>210000.0</c:v>
                </c:pt>
                <c:pt idx="27">
                  <c:v>230000.0</c:v>
                </c:pt>
                <c:pt idx="28">
                  <c:v>260000.0</c:v>
                </c:pt>
                <c:pt idx="29">
                  <c:v>289730.0</c:v>
                </c:pt>
                <c:pt idx="30">
                  <c:v>328000.0</c:v>
                </c:pt>
                <c:pt idx="31">
                  <c:v>364000.0</c:v>
                </c:pt>
                <c:pt idx="32">
                  <c:v>452000.0</c:v>
                </c:pt>
                <c:pt idx="33">
                  <c:v>519000.0</c:v>
                </c:pt>
                <c:pt idx="34">
                  <c:v>552000.0</c:v>
                </c:pt>
                <c:pt idx="35">
                  <c:v>528000.0</c:v>
                </c:pt>
                <c:pt idx="36">
                  <c:v>523000.0</c:v>
                </c:pt>
                <c:pt idx="37">
                  <c:v>525500.0</c:v>
                </c:pt>
                <c:pt idx="38">
                  <c:v>542000.0</c:v>
                </c:pt>
                <c:pt idx="39">
                  <c:v>542000.0</c:v>
                </c:pt>
                <c:pt idx="40">
                  <c:v>624000.0</c:v>
                </c:pt>
                <c:pt idx="41">
                  <c:v>575000.0</c:v>
                </c:pt>
                <c:pt idx="42">
                  <c:v>642425.0</c:v>
                </c:pt>
                <c:pt idx="43">
                  <c:v>690064.0</c:v>
                </c:pt>
                <c:pt idx="44">
                  <c:v>800000.0</c:v>
                </c:pt>
                <c:pt idx="45">
                  <c:v>1.0E6</c:v>
                </c:pt>
                <c:pt idx="46">
                  <c:v>1.124E6</c:v>
                </c:pt>
                <c:pt idx="47">
                  <c:v>895582.824</c:v>
                </c:pt>
                <c:pt idx="48">
                  <c:v>833876.0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056082768"/>
        <c:axId val="-1078052016"/>
      </c:areaChart>
      <c:lineChart>
        <c:grouping val="stacked"/>
        <c:varyColors val="0"/>
        <c:ser>
          <c:idx val="1"/>
          <c:order val="1"/>
          <c:tx>
            <c:strRef>
              <c:f>Data!$D$2</c:f>
              <c:strCache>
                <c:ptCount val="1"/>
                <c:pt idx="0">
                  <c:v>Changes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47"/>
              <c:layout>
                <c:manualLayout>
                  <c:x val="-0.0681818951042202"/>
                  <c:y val="0.03164055194077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Data!$B$3:$B$51</c:f>
              <c:strCache>
                <c:ptCount val="49"/>
                <c:pt idx="0">
                  <c:v>Y1970</c:v>
                </c:pt>
                <c:pt idx="1">
                  <c:v>Y1971</c:v>
                </c:pt>
                <c:pt idx="2">
                  <c:v>Y1972</c:v>
                </c:pt>
                <c:pt idx="3">
                  <c:v>Y1973</c:v>
                </c:pt>
                <c:pt idx="4">
                  <c:v>Y1974</c:v>
                </c:pt>
                <c:pt idx="5">
                  <c:v>Y1975</c:v>
                </c:pt>
                <c:pt idx="6">
                  <c:v>Y1976</c:v>
                </c:pt>
                <c:pt idx="7">
                  <c:v>Y1977</c:v>
                </c:pt>
                <c:pt idx="8">
                  <c:v>Y1978</c:v>
                </c:pt>
                <c:pt idx="9">
                  <c:v>Y1979</c:v>
                </c:pt>
                <c:pt idx="10">
                  <c:v>Y1980</c:v>
                </c:pt>
                <c:pt idx="11">
                  <c:v>Y1981</c:v>
                </c:pt>
                <c:pt idx="12">
                  <c:v>Y1982</c:v>
                </c:pt>
                <c:pt idx="13">
                  <c:v>Y1983</c:v>
                </c:pt>
                <c:pt idx="14">
                  <c:v>Y1984</c:v>
                </c:pt>
                <c:pt idx="15">
                  <c:v>Y1985</c:v>
                </c:pt>
                <c:pt idx="16">
                  <c:v>Y1986</c:v>
                </c:pt>
                <c:pt idx="17">
                  <c:v>Y1987</c:v>
                </c:pt>
                <c:pt idx="18">
                  <c:v>Y1988</c:v>
                </c:pt>
                <c:pt idx="19">
                  <c:v>Y1989</c:v>
                </c:pt>
                <c:pt idx="20">
                  <c:v>Y1990</c:v>
                </c:pt>
                <c:pt idx="21">
                  <c:v>Y1991</c:v>
                </c:pt>
                <c:pt idx="22">
                  <c:v>Y1992</c:v>
                </c:pt>
                <c:pt idx="23">
                  <c:v>Y1993</c:v>
                </c:pt>
                <c:pt idx="24">
                  <c:v>Y1994</c:v>
                </c:pt>
                <c:pt idx="25">
                  <c:v>Y1995</c:v>
                </c:pt>
                <c:pt idx="26">
                  <c:v>Y1996</c:v>
                </c:pt>
                <c:pt idx="27">
                  <c:v>Y1997</c:v>
                </c:pt>
                <c:pt idx="28">
                  <c:v>Y1998</c:v>
                </c:pt>
                <c:pt idx="29">
                  <c:v>Y1999</c:v>
                </c:pt>
                <c:pt idx="30">
                  <c:v>Y2000</c:v>
                </c:pt>
                <c:pt idx="31">
                  <c:v>Y2001</c:v>
                </c:pt>
                <c:pt idx="32">
                  <c:v>Y2002</c:v>
                </c:pt>
                <c:pt idx="33">
                  <c:v>Y2003</c:v>
                </c:pt>
                <c:pt idx="34">
                  <c:v>Y2004</c:v>
                </c:pt>
                <c:pt idx="35">
                  <c:v>Y2005</c:v>
                </c:pt>
                <c:pt idx="36">
                  <c:v>Y2006</c:v>
                </c:pt>
                <c:pt idx="37">
                  <c:v>Y2007</c:v>
                </c:pt>
                <c:pt idx="38">
                  <c:v>Y2008</c:v>
                </c:pt>
                <c:pt idx="39">
                  <c:v>Y2009</c:v>
                </c:pt>
                <c:pt idx="40">
                  <c:v>Y2010</c:v>
                </c:pt>
                <c:pt idx="41">
                  <c:v>Y2011</c:v>
                </c:pt>
                <c:pt idx="42">
                  <c:v>Y2012</c:v>
                </c:pt>
                <c:pt idx="43">
                  <c:v>Y2013</c:v>
                </c:pt>
                <c:pt idx="44">
                  <c:v>Y2014</c:v>
                </c:pt>
                <c:pt idx="45">
                  <c:v>Y2015</c:v>
                </c:pt>
                <c:pt idx="46">
                  <c:v>Y2016</c:v>
                </c:pt>
                <c:pt idx="47">
                  <c:v>Y2017</c:v>
                </c:pt>
                <c:pt idx="48">
                  <c:v>Y2018</c:v>
                </c:pt>
              </c:strCache>
            </c:strRef>
          </c:cat>
          <c:val>
            <c:numRef>
              <c:f>Data!$D$3:$D$51</c:f>
              <c:numCache>
                <c:formatCode>0.0%</c:formatCode>
                <c:ptCount val="49"/>
                <c:pt idx="1">
                  <c:v>0.133689839572193</c:v>
                </c:pt>
                <c:pt idx="2">
                  <c:v>0.117924528301887</c:v>
                </c:pt>
                <c:pt idx="3">
                  <c:v>0.156118143459916</c:v>
                </c:pt>
                <c:pt idx="4">
                  <c:v>0.160583941605839</c:v>
                </c:pt>
                <c:pt idx="5">
                  <c:v>0.0786163522012579</c:v>
                </c:pt>
                <c:pt idx="6">
                  <c:v>0.0728862973760933</c:v>
                </c:pt>
                <c:pt idx="7">
                  <c:v>0.0652173913043479</c:v>
                </c:pt>
                <c:pt idx="8">
                  <c:v>0.10204081632653</c:v>
                </c:pt>
                <c:pt idx="9">
                  <c:v>0.173611111111111</c:v>
                </c:pt>
                <c:pt idx="10">
                  <c:v>0.374753451676528</c:v>
                </c:pt>
                <c:pt idx="11">
                  <c:v>0.215208034433285</c:v>
                </c:pt>
                <c:pt idx="12">
                  <c:v>-0.00472255017709566</c:v>
                </c:pt>
                <c:pt idx="13">
                  <c:v>-0.0166073546856464</c:v>
                </c:pt>
                <c:pt idx="14">
                  <c:v>0.0193003618817853</c:v>
                </c:pt>
                <c:pt idx="15">
                  <c:v>0.0911242603550295</c:v>
                </c:pt>
                <c:pt idx="16">
                  <c:v>0.134490238611714</c:v>
                </c:pt>
                <c:pt idx="17">
                  <c:v>0.173996175908222</c:v>
                </c:pt>
                <c:pt idx="18">
                  <c:v>0.392508143322475</c:v>
                </c:pt>
                <c:pt idx="19">
                  <c:v>0.228070175438597</c:v>
                </c:pt>
                <c:pt idx="20">
                  <c:v>-0.166666666666667</c:v>
                </c:pt>
                <c:pt idx="21">
                  <c:v>0.0628571428571429</c:v>
                </c:pt>
                <c:pt idx="22">
                  <c:v>-0.053763440860215</c:v>
                </c:pt>
                <c:pt idx="23">
                  <c:v>0.0227272727272727</c:v>
                </c:pt>
                <c:pt idx="24">
                  <c:v>0.0777777777777777</c:v>
                </c:pt>
                <c:pt idx="25">
                  <c:v>0.0412371134020619</c:v>
                </c:pt>
                <c:pt idx="26">
                  <c:v>0.0396039603960396</c:v>
                </c:pt>
                <c:pt idx="27">
                  <c:v>0.0952380952380953</c:v>
                </c:pt>
                <c:pt idx="28">
                  <c:v>0.130434782608696</c:v>
                </c:pt>
                <c:pt idx="29">
                  <c:v>0.114346153846154</c:v>
                </c:pt>
                <c:pt idx="30">
                  <c:v>0.132088496186104</c:v>
                </c:pt>
                <c:pt idx="31">
                  <c:v>0.109756097560976</c:v>
                </c:pt>
                <c:pt idx="32">
                  <c:v>0.241758241758242</c:v>
                </c:pt>
                <c:pt idx="33">
                  <c:v>0.148230088495575</c:v>
                </c:pt>
                <c:pt idx="34">
                  <c:v>0.0635838150289016</c:v>
                </c:pt>
                <c:pt idx="35">
                  <c:v>-0.0434782608695652</c:v>
                </c:pt>
                <c:pt idx="36">
                  <c:v>-0.00946969696969701</c:v>
                </c:pt>
                <c:pt idx="37">
                  <c:v>0.0047801147227533</c:v>
                </c:pt>
                <c:pt idx="38">
                  <c:v>0.0313986679352998</c:v>
                </c:pt>
                <c:pt idx="39">
                  <c:v>0.0</c:v>
                </c:pt>
                <c:pt idx="40">
                  <c:v>0.151291512915129</c:v>
                </c:pt>
                <c:pt idx="41">
                  <c:v>-0.0785256410256411</c:v>
                </c:pt>
                <c:pt idx="42">
                  <c:v>0.117260869565217</c:v>
                </c:pt>
                <c:pt idx="43">
                  <c:v>0.074154959722925</c:v>
                </c:pt>
                <c:pt idx="44">
                  <c:v>0.15931275939623</c:v>
                </c:pt>
                <c:pt idx="45">
                  <c:v>0.25</c:v>
                </c:pt>
                <c:pt idx="46">
                  <c:v>0.124</c:v>
                </c:pt>
                <c:pt idx="47">
                  <c:v>-0.203218128113879</c:v>
                </c:pt>
                <c:pt idx="48">
                  <c:v>-0.068901303538175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prstDash val="sysDash"/>
              <a:round/>
              <a:tailEnd type="oval"/>
            </a:ln>
            <a:effectLst/>
          </c:spPr>
        </c:dropLines>
        <c:marker val="1"/>
        <c:smooth val="0"/>
        <c:axId val="-1052062192"/>
        <c:axId val="-1051766240"/>
      </c:lineChart>
      <c:catAx>
        <c:axId val="-105608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78052016"/>
        <c:crosses val="autoZero"/>
        <c:auto val="1"/>
        <c:lblAlgn val="ctr"/>
        <c:lblOffset val="100"/>
        <c:noMultiLvlLbl val="0"/>
      </c:catAx>
      <c:valAx>
        <c:axId val="-1078052016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numFmt formatCode="_(* #,##0_);_(* \(#,##0\);_(* &quot;-&quot;??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6082768"/>
        <c:crosses val="autoZero"/>
        <c:crossBetween val="between"/>
      </c:valAx>
      <c:valAx>
        <c:axId val="-1051766240"/>
        <c:scaling>
          <c:orientation val="minMax"/>
          <c:max val="0.99"/>
          <c:min val="-0.999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2062192"/>
        <c:crosses val="max"/>
        <c:crossBetween val="between"/>
      </c:valAx>
      <c:catAx>
        <c:axId val="-1052062192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-1051766240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26683910158157"/>
          <c:y val="0.0940993217924212"/>
          <c:w val="0.528750596533227"/>
          <c:h val="0.06763817516230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Forecast of housing price in Sydney</a:t>
            </a:r>
          </a:p>
        </c:rich>
      </c:tx>
      <c:layout>
        <c:manualLayout>
          <c:xMode val="edge"/>
          <c:yMode val="edge"/>
          <c:x val="0.134232140196449"/>
          <c:y val="0.03249261880273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Sheet12!$D$1</c:f>
              <c:strCache>
                <c:ptCount val="1"/>
                <c:pt idx="0">
                  <c:v>Housing price</c:v>
                </c:pt>
              </c:strCache>
            </c:strRef>
          </c:tx>
          <c:spPr>
            <a:ln w="38100" cap="rnd">
              <a:solidFill>
                <a:srgbClr val="002060"/>
              </a:solidFill>
              <a:round/>
            </a:ln>
            <a:effectLst>
              <a:outerShdw blurRad="57150" dist="19050" dir="5400000" algn="ctr" rotWithShape="0">
                <a:srgbClr val="00FDFF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Sheet12!$C$2:$C$26</c:f>
              <c:numCache>
                <c:formatCode>General</c:formatCode>
                <c:ptCount val="25"/>
                <c:pt idx="0">
                  <c:v>1999.0</c:v>
                </c:pt>
                <c:pt idx="1">
                  <c:v>2000.0</c:v>
                </c:pt>
                <c:pt idx="2">
                  <c:v>2001.0</c:v>
                </c:pt>
                <c:pt idx="3">
                  <c:v>2002.0</c:v>
                </c:pt>
                <c:pt idx="4">
                  <c:v>2003.0</c:v>
                </c:pt>
                <c:pt idx="5">
                  <c:v>2004.0</c:v>
                </c:pt>
                <c:pt idx="6">
                  <c:v>2005.0</c:v>
                </c:pt>
                <c:pt idx="7">
                  <c:v>2006.0</c:v>
                </c:pt>
                <c:pt idx="8">
                  <c:v>2007.0</c:v>
                </c:pt>
                <c:pt idx="9">
                  <c:v>2008.0</c:v>
                </c:pt>
                <c:pt idx="10">
                  <c:v>2009.0</c:v>
                </c:pt>
                <c:pt idx="11">
                  <c:v>2010.0</c:v>
                </c:pt>
                <c:pt idx="12">
                  <c:v>2011.0</c:v>
                </c:pt>
                <c:pt idx="13">
                  <c:v>2012.0</c:v>
                </c:pt>
                <c:pt idx="14">
                  <c:v>2013.0</c:v>
                </c:pt>
                <c:pt idx="15">
                  <c:v>2014.0</c:v>
                </c:pt>
                <c:pt idx="16">
                  <c:v>2015.0</c:v>
                </c:pt>
                <c:pt idx="17">
                  <c:v>2016.0</c:v>
                </c:pt>
                <c:pt idx="18">
                  <c:v>2017.0</c:v>
                </c:pt>
                <c:pt idx="19">
                  <c:v>2018.0</c:v>
                </c:pt>
                <c:pt idx="20">
                  <c:v>2019.0</c:v>
                </c:pt>
                <c:pt idx="21">
                  <c:v>2020.0</c:v>
                </c:pt>
                <c:pt idx="22">
                  <c:v>2021.0</c:v>
                </c:pt>
                <c:pt idx="23">
                  <c:v>2022.0</c:v>
                </c:pt>
                <c:pt idx="24">
                  <c:v>2023.0</c:v>
                </c:pt>
              </c:numCache>
            </c:numRef>
          </c:cat>
          <c:val>
            <c:numRef>
              <c:f>Sheet12!$D$2:$D$26</c:f>
              <c:numCache>
                <c:formatCode>_(* #,##0_);_(* \(#,##0\);_(* "-"??_);_(@_)</c:formatCode>
                <c:ptCount val="25"/>
                <c:pt idx="0">
                  <c:v>289730.0</c:v>
                </c:pt>
                <c:pt idx="1">
                  <c:v>328000.0</c:v>
                </c:pt>
                <c:pt idx="2">
                  <c:v>364000.0</c:v>
                </c:pt>
                <c:pt idx="3">
                  <c:v>452000.0</c:v>
                </c:pt>
                <c:pt idx="4">
                  <c:v>519000.0</c:v>
                </c:pt>
                <c:pt idx="5">
                  <c:v>552000.0</c:v>
                </c:pt>
                <c:pt idx="6">
                  <c:v>528000.0</c:v>
                </c:pt>
                <c:pt idx="7">
                  <c:v>523000.0</c:v>
                </c:pt>
                <c:pt idx="8">
                  <c:v>525500.0</c:v>
                </c:pt>
                <c:pt idx="9">
                  <c:v>542000.0</c:v>
                </c:pt>
                <c:pt idx="10">
                  <c:v>542000.0</c:v>
                </c:pt>
                <c:pt idx="11">
                  <c:v>624000.0</c:v>
                </c:pt>
                <c:pt idx="12">
                  <c:v>575000.0</c:v>
                </c:pt>
                <c:pt idx="13">
                  <c:v>642425.0</c:v>
                </c:pt>
                <c:pt idx="14">
                  <c:v>690064.0</c:v>
                </c:pt>
                <c:pt idx="15">
                  <c:v>800000.0</c:v>
                </c:pt>
                <c:pt idx="16">
                  <c:v>1.0E6</c:v>
                </c:pt>
                <c:pt idx="17">
                  <c:v>1.124E6</c:v>
                </c:pt>
                <c:pt idx="18">
                  <c:v>895582.824</c:v>
                </c:pt>
                <c:pt idx="19">
                  <c:v>833876.0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Sheet12!$E$1</c:f>
              <c:strCache>
                <c:ptCount val="1"/>
                <c:pt idx="0">
                  <c:v>Holt's method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star"/>
            <c:size val="7"/>
            <c:spPr>
              <a:noFill/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numRef>
              <c:f>Sheet12!$C$2:$C$26</c:f>
              <c:numCache>
                <c:formatCode>General</c:formatCode>
                <c:ptCount val="25"/>
                <c:pt idx="0">
                  <c:v>1999.0</c:v>
                </c:pt>
                <c:pt idx="1">
                  <c:v>2000.0</c:v>
                </c:pt>
                <c:pt idx="2">
                  <c:v>2001.0</c:v>
                </c:pt>
                <c:pt idx="3">
                  <c:v>2002.0</c:v>
                </c:pt>
                <c:pt idx="4">
                  <c:v>2003.0</c:v>
                </c:pt>
                <c:pt idx="5">
                  <c:v>2004.0</c:v>
                </c:pt>
                <c:pt idx="6">
                  <c:v>2005.0</c:v>
                </c:pt>
                <c:pt idx="7">
                  <c:v>2006.0</c:v>
                </c:pt>
                <c:pt idx="8">
                  <c:v>2007.0</c:v>
                </c:pt>
                <c:pt idx="9">
                  <c:v>2008.0</c:v>
                </c:pt>
                <c:pt idx="10">
                  <c:v>2009.0</c:v>
                </c:pt>
                <c:pt idx="11">
                  <c:v>2010.0</c:v>
                </c:pt>
                <c:pt idx="12">
                  <c:v>2011.0</c:v>
                </c:pt>
                <c:pt idx="13">
                  <c:v>2012.0</c:v>
                </c:pt>
                <c:pt idx="14">
                  <c:v>2013.0</c:v>
                </c:pt>
                <c:pt idx="15">
                  <c:v>2014.0</c:v>
                </c:pt>
                <c:pt idx="16">
                  <c:v>2015.0</c:v>
                </c:pt>
                <c:pt idx="17">
                  <c:v>2016.0</c:v>
                </c:pt>
                <c:pt idx="18">
                  <c:v>2017.0</c:v>
                </c:pt>
                <c:pt idx="19">
                  <c:v>2018.0</c:v>
                </c:pt>
                <c:pt idx="20">
                  <c:v>2019.0</c:v>
                </c:pt>
                <c:pt idx="21">
                  <c:v>2020.0</c:v>
                </c:pt>
                <c:pt idx="22">
                  <c:v>2021.0</c:v>
                </c:pt>
                <c:pt idx="23">
                  <c:v>2022.0</c:v>
                </c:pt>
                <c:pt idx="24">
                  <c:v>2023.0</c:v>
                </c:pt>
              </c:numCache>
            </c:numRef>
          </c:cat>
          <c:val>
            <c:numRef>
              <c:f>Sheet12!$E$2:$E$26</c:f>
              <c:numCache>
                <c:formatCode>General</c:formatCode>
                <c:ptCount val="25"/>
                <c:pt idx="19" formatCode="_(* #,##0_);_(* \(#,##0\);_(* &quot;-&quot;??_);_(@_)">
                  <c:v>833876.0</c:v>
                </c:pt>
                <c:pt idx="20" formatCode="_(* #,##0_);_(* \(#,##0\);_(* &quot;-&quot;??_);_(@_)">
                  <c:v>866898.9431438593</c:v>
                </c:pt>
                <c:pt idx="21" formatCode="_(* #,##0_);_(* \(#,##0\);_(* &quot;-&quot;??_);_(@_)">
                  <c:v>899921.8862877194</c:v>
                </c:pt>
                <c:pt idx="22" formatCode="_(* #,##0_);_(* \(#,##0\);_(* &quot;-&quot;??_);_(@_)">
                  <c:v>932944.8294315788</c:v>
                </c:pt>
                <c:pt idx="23" formatCode="_(* #,##0_);_(* \(#,##0\);_(* &quot;-&quot;??_);_(@_)">
                  <c:v>932944.8294315788</c:v>
                </c:pt>
                <c:pt idx="24" formatCode="_(* #,##0_);_(* \(#,##0\);_(* &quot;-&quot;??_);_(@_)">
                  <c:v>965967.7725754383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Sheet12!$F$1</c:f>
              <c:strCache>
                <c:ptCount val="1"/>
                <c:pt idx="0">
                  <c:v>Simple Exponential Smoothing </c:v>
                </c:pt>
              </c:strCache>
            </c:strRef>
          </c:tx>
          <c:spPr>
            <a:ln w="34925" cap="rnd">
              <a:solidFill>
                <a:srgbClr val="00B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00B050"/>
              </a:soli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numRef>
              <c:f>Sheet12!$C$2:$C$26</c:f>
              <c:numCache>
                <c:formatCode>General</c:formatCode>
                <c:ptCount val="25"/>
                <c:pt idx="0">
                  <c:v>1999.0</c:v>
                </c:pt>
                <c:pt idx="1">
                  <c:v>2000.0</c:v>
                </c:pt>
                <c:pt idx="2">
                  <c:v>2001.0</c:v>
                </c:pt>
                <c:pt idx="3">
                  <c:v>2002.0</c:v>
                </c:pt>
                <c:pt idx="4">
                  <c:v>2003.0</c:v>
                </c:pt>
                <c:pt idx="5">
                  <c:v>2004.0</c:v>
                </c:pt>
                <c:pt idx="6">
                  <c:v>2005.0</c:v>
                </c:pt>
                <c:pt idx="7">
                  <c:v>2006.0</c:v>
                </c:pt>
                <c:pt idx="8">
                  <c:v>2007.0</c:v>
                </c:pt>
                <c:pt idx="9">
                  <c:v>2008.0</c:v>
                </c:pt>
                <c:pt idx="10">
                  <c:v>2009.0</c:v>
                </c:pt>
                <c:pt idx="11">
                  <c:v>2010.0</c:v>
                </c:pt>
                <c:pt idx="12">
                  <c:v>2011.0</c:v>
                </c:pt>
                <c:pt idx="13">
                  <c:v>2012.0</c:v>
                </c:pt>
                <c:pt idx="14">
                  <c:v>2013.0</c:v>
                </c:pt>
                <c:pt idx="15">
                  <c:v>2014.0</c:v>
                </c:pt>
                <c:pt idx="16">
                  <c:v>2015.0</c:v>
                </c:pt>
                <c:pt idx="17">
                  <c:v>2016.0</c:v>
                </c:pt>
                <c:pt idx="18">
                  <c:v>2017.0</c:v>
                </c:pt>
                <c:pt idx="19">
                  <c:v>2018.0</c:v>
                </c:pt>
                <c:pt idx="20">
                  <c:v>2019.0</c:v>
                </c:pt>
                <c:pt idx="21">
                  <c:v>2020.0</c:v>
                </c:pt>
                <c:pt idx="22">
                  <c:v>2021.0</c:v>
                </c:pt>
                <c:pt idx="23">
                  <c:v>2022.0</c:v>
                </c:pt>
                <c:pt idx="24">
                  <c:v>2023.0</c:v>
                </c:pt>
              </c:numCache>
            </c:numRef>
          </c:cat>
          <c:val>
            <c:numRef>
              <c:f>Sheet12!$F$2:$F$26</c:f>
              <c:numCache>
                <c:formatCode>General</c:formatCode>
                <c:ptCount val="25"/>
                <c:pt idx="19" formatCode="_(* #,##0_);_(* \(#,##0\);_(* &quot;-&quot;??_);_(@_)">
                  <c:v>833876.0</c:v>
                </c:pt>
                <c:pt idx="20" formatCode="_(* #,##0_);_(* \(#,##0\);_(* &quot;-&quot;??_);_(@_)">
                  <c:v>843957.3145264642</c:v>
                </c:pt>
                <c:pt idx="21" formatCode="_(* #,##0_);_(* \(#,##0\);_(* &quot;-&quot;??_);_(@_)">
                  <c:v>843911.9308965904</c:v>
                </c:pt>
                <c:pt idx="22" formatCode="_(* #,##0_);_(* \(#,##0\);_(* &quot;-&quot;??_);_(@_)">
                  <c:v>843907.9721047238</c:v>
                </c:pt>
                <c:pt idx="23" formatCode="_(* #,##0_);_(* \(#,##0\);_(* &quot;-&quot;??_);_(@_)">
                  <c:v>843907.6485190719</c:v>
                </c:pt>
                <c:pt idx="24" formatCode="_(* #,##0_);_(* \(#,##0\);_(* &quot;-&quot;??_);_(@_)">
                  <c:v>843907.6485190719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Sheet12!$G$1</c:f>
              <c:strCache>
                <c:ptCount val="1"/>
                <c:pt idx="0">
                  <c:v>Moving average (4 step)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squar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numRef>
              <c:f>Sheet12!$C$2:$C$26</c:f>
              <c:numCache>
                <c:formatCode>General</c:formatCode>
                <c:ptCount val="25"/>
                <c:pt idx="0">
                  <c:v>1999.0</c:v>
                </c:pt>
                <c:pt idx="1">
                  <c:v>2000.0</c:v>
                </c:pt>
                <c:pt idx="2">
                  <c:v>2001.0</c:v>
                </c:pt>
                <c:pt idx="3">
                  <c:v>2002.0</c:v>
                </c:pt>
                <c:pt idx="4">
                  <c:v>2003.0</c:v>
                </c:pt>
                <c:pt idx="5">
                  <c:v>2004.0</c:v>
                </c:pt>
                <c:pt idx="6">
                  <c:v>2005.0</c:v>
                </c:pt>
                <c:pt idx="7">
                  <c:v>2006.0</c:v>
                </c:pt>
                <c:pt idx="8">
                  <c:v>2007.0</c:v>
                </c:pt>
                <c:pt idx="9">
                  <c:v>2008.0</c:v>
                </c:pt>
                <c:pt idx="10">
                  <c:v>2009.0</c:v>
                </c:pt>
                <c:pt idx="11">
                  <c:v>2010.0</c:v>
                </c:pt>
                <c:pt idx="12">
                  <c:v>2011.0</c:v>
                </c:pt>
                <c:pt idx="13">
                  <c:v>2012.0</c:v>
                </c:pt>
                <c:pt idx="14">
                  <c:v>2013.0</c:v>
                </c:pt>
                <c:pt idx="15">
                  <c:v>2014.0</c:v>
                </c:pt>
                <c:pt idx="16">
                  <c:v>2015.0</c:v>
                </c:pt>
                <c:pt idx="17">
                  <c:v>2016.0</c:v>
                </c:pt>
                <c:pt idx="18">
                  <c:v>2017.0</c:v>
                </c:pt>
                <c:pt idx="19">
                  <c:v>2018.0</c:v>
                </c:pt>
                <c:pt idx="20">
                  <c:v>2019.0</c:v>
                </c:pt>
                <c:pt idx="21">
                  <c:v>2020.0</c:v>
                </c:pt>
                <c:pt idx="22">
                  <c:v>2021.0</c:v>
                </c:pt>
                <c:pt idx="23">
                  <c:v>2022.0</c:v>
                </c:pt>
                <c:pt idx="24">
                  <c:v>2023.0</c:v>
                </c:pt>
              </c:numCache>
            </c:numRef>
          </c:cat>
          <c:val>
            <c:numRef>
              <c:f>Sheet12!$G$2:$G$26</c:f>
              <c:numCache>
                <c:formatCode>General</c:formatCode>
                <c:ptCount val="25"/>
                <c:pt idx="19" formatCode="_(* #,##0_);_(* \(#,##0\);_(* &quot;-&quot;??_);_(@_)">
                  <c:v>833876.0</c:v>
                </c:pt>
                <c:pt idx="20" formatCode="_(* #,##0_);_(* \(#,##0\);_(* &quot;-&quot;??_);_(@_)">
                  <c:v>963364.706</c:v>
                </c:pt>
                <c:pt idx="21" formatCode="_(* #,##0_);_(* \(#,##0\);_(* &quot;-&quot;??_);_(@_)">
                  <c:v>954205.8825000001</c:v>
                </c:pt>
                <c:pt idx="22" formatCode="_(* #,##0_);_(* \(#,##0\);_(* &quot;-&quot;??_);_(@_)">
                  <c:v>911757.353125</c:v>
                </c:pt>
                <c:pt idx="23" formatCode="_(* #,##0_);_(* \(#,##0\);_(* &quot;-&quot;??_);_(@_)">
                  <c:v>915800.98540625</c:v>
                </c:pt>
                <c:pt idx="24" formatCode="_(* #,##0_);_(* \(#,##0\);_(* &quot;-&quot;??_);_(@_)">
                  <c:v>936282.2317578124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047218656"/>
        <c:axId val="-948688896"/>
      </c:lineChart>
      <c:catAx>
        <c:axId val="-104721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48688896"/>
        <c:crosses val="autoZero"/>
        <c:auto val="1"/>
        <c:lblAlgn val="ctr"/>
        <c:lblOffset val="100"/>
        <c:noMultiLvlLbl val="0"/>
      </c:catAx>
      <c:valAx>
        <c:axId val="-948688896"/>
        <c:scaling>
          <c:orientation val="minMax"/>
        </c:scaling>
        <c:delete val="0"/>
        <c:axPos val="l"/>
        <c:numFmt formatCode="_(* #,##0_);_(* \(#,##0\);_(* &quot;-&quot;??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721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77190496076408"/>
          <c:y val="0.0"/>
          <c:w val="0.939942059183445"/>
          <c:h val="0.849756994899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FDFF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Single</c:v>
                </c:pt>
                <c:pt idx="1">
                  <c:v>1 bedroom</c:v>
                </c:pt>
                <c:pt idx="2">
                  <c:v>2 bedroom</c:v>
                </c:pt>
                <c:pt idx="3">
                  <c:v>3 bedroom</c:v>
                </c:pt>
                <c:pt idx="4">
                  <c:v>4 bedroom </c:v>
                </c:pt>
                <c:pt idx="5">
                  <c:v>5+ bedroom 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1.0</c:v>
                </c:pt>
                <c:pt idx="1">
                  <c:v>12.0</c:v>
                </c:pt>
                <c:pt idx="2">
                  <c:v>22.0</c:v>
                </c:pt>
                <c:pt idx="3">
                  <c:v>21.0</c:v>
                </c:pt>
                <c:pt idx="4">
                  <c:v>41.0</c:v>
                </c:pt>
                <c:pt idx="5">
                  <c:v>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-1046428256"/>
        <c:axId val="-1401552128"/>
      </c:barChart>
      <c:catAx>
        <c:axId val="-104642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01552128"/>
        <c:crosses val="autoZero"/>
        <c:auto val="1"/>
        <c:lblAlgn val="ctr"/>
        <c:lblOffset val="100"/>
        <c:noMultiLvlLbl val="0"/>
      </c:catAx>
      <c:valAx>
        <c:axId val="-1401552128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-1046428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9E4D0-F967-A54A-A2ED-6FB3EA913252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453C2-EF89-4544-A933-0FC7FDEB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6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18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5/16/19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7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5/16/19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5/16/19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10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5/16/19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1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5/16/19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5/16/19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5/16/19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5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5/16/19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9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5/16/19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7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5/16/19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3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5/16/19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9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5/16/19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0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5/16/19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6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bs.gov.au/Ausstats/abs@.nsf/Previousproducts/4130.0Glossary12013-14" TargetMode="External"/><Relationship Id="rId4" Type="http://schemas.openxmlformats.org/officeDocument/2006/relationships/hyperlink" Target="https://www.domain.com.au/news/sydney-property-price-declines-tipped-to-halt-next-year-report-suggests-787959/" TargetMode="External"/><Relationship Id="rId5" Type="http://schemas.openxmlformats.org/officeDocument/2006/relationships/hyperlink" Target="https://www.domain.com.au/news/sydney-house-prices-fall-9-9-per-cent-domain-report/" TargetMode="External"/><Relationship Id="rId6" Type="http://schemas.openxmlformats.org/officeDocument/2006/relationships/hyperlink" Target="https://www.theguardian.com/australia-news/2019/feb/01/melbourne-sydney-property-prices-plunge-january" TargetMode="External"/><Relationship Id="rId7" Type="http://schemas.openxmlformats.org/officeDocument/2006/relationships/hyperlink" Target="https://www.homely.com.au/news/property-news/whats-really-behind-australias-soaring-house-prices-part-1" TargetMode="External"/><Relationship Id="rId8" Type="http://schemas.openxmlformats.org/officeDocument/2006/relationships/hyperlink" Target="http://ols.apicollege.edu.au/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aussie.com.au/home-loans/property-reports/25years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mely.com.au/news/property-news/australias-median-house-price-from-1970-2016" TargetMode="External"/><Relationship Id="rId4" Type="http://schemas.openxmlformats.org/officeDocument/2006/relationships/hyperlink" Target="https://www.investopedia.com/articles/mortages-real-estate/11/factors-affecting-real-estate-market.asp" TargetMode="External"/><Relationship Id="rId5" Type="http://schemas.openxmlformats.org/officeDocument/2006/relationships/hyperlink" Target="http://ols.apicollege.edu.au/" TargetMode="External"/><Relationship Id="rId6" Type="http://schemas.openxmlformats.org/officeDocument/2006/relationships/hyperlink" Target="https://www.economicshelp.org/blog/377/housing/factors-that-affect-the-housing-market/" TargetMode="External"/><Relationship Id="rId7" Type="http://schemas.openxmlformats.org/officeDocument/2006/relationships/hyperlink" Target="https://www.rent.com.au/blog/rental-prices-december-2018" TargetMode="External"/><Relationship Id="rId8" Type="http://schemas.openxmlformats.org/officeDocument/2006/relationships/hyperlink" Target="https://www.realestate.com.au/news/sydney-buyers-continue-to-splash-cash-on-central-coast-weekenders/" TargetMode="External"/><Relationship Id="rId9" Type="http://schemas.openxmlformats.org/officeDocument/2006/relationships/hyperlink" Target="https://propertyupdate.com.au/property-investment-sydney/" TargetMode="External"/><Relationship Id="rId10" Type="http://schemas.openxmlformats.org/officeDocument/2006/relationships/hyperlink" Target="https://propertyupdate.com.au/property-predictions-for-2021-revealed/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rba.gov.au/publications/bulletin/2015/sep/pdf/bu-0915-3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bs.com.au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homely.com.au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61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50606" y="2419528"/>
            <a:ext cx="10334846" cy="1386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-5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GB" sz="3800" b="1" dirty="0" smtClean="0">
                <a:latin typeface="Calibri" charset="0"/>
                <a:ea typeface="Calibri" charset="0"/>
                <a:cs typeface="Calibri" charset="0"/>
              </a:rPr>
              <a:t>INVESTIGATING HOUSING PRICE IN SYDNEY TO IDENTIFY CRITICAL FACTORS OF PRICE FLUCTUATION </a:t>
            </a:r>
            <a:endParaRPr lang="en-US" sz="3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7545" y="4295552"/>
            <a:ext cx="8448436" cy="86945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noProof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Research student: Nyamdorj Dorjsuren</a:t>
            </a:r>
          </a:p>
          <a:p>
            <a:pPr marL="0" indent="0">
              <a:buNone/>
            </a:pPr>
            <a:r>
              <a:rPr lang="en-US" sz="2300" noProof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Research supervisor : Mohammad Mojtehadi</a:t>
            </a:r>
          </a:p>
        </p:txBody>
      </p:sp>
      <p:pic>
        <p:nvPicPr>
          <p:cNvPr id="4098" name="Picture 2" descr="mage result for apic logo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975" y="172143"/>
            <a:ext cx="2328108" cy="145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212652" y="6199402"/>
            <a:ext cx="11823404" cy="49911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noProof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Sydney, NSW										May, 2019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3976575"/>
            <a:ext cx="12192000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3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85" y="167743"/>
            <a:ext cx="6119446" cy="566859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set from Domain group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/>
              <a:t>5/16/19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 descr="../../../../../../Desktop/Screen%20Shot%202019-03-19%20at%2012.1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7" t="39199" r="50004" b="14117"/>
          <a:stretch/>
        </p:blipFill>
        <p:spPr bwMode="auto">
          <a:xfrm>
            <a:off x="246185" y="897160"/>
            <a:ext cx="6119447" cy="4329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65022" y="250829"/>
            <a:ext cx="4952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ampling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999311537"/>
              </p:ext>
            </p:extLst>
          </p:nvPr>
        </p:nvGraphicFramePr>
        <p:xfrm>
          <a:off x="6565022" y="897160"/>
          <a:ext cx="5498024" cy="432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46185" y="5574322"/>
            <a:ext cx="11816861" cy="931985"/>
          </a:xfrm>
        </p:spPr>
        <p:txBody>
          <a:bodyPr>
            <a:normAutofit lnSpcReduction="10000"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</a:t>
            </a:r>
            <a:r>
              <a:rPr lang="en-US" dirty="0" smtClean="0"/>
              <a:t>ize </a:t>
            </a:r>
            <a:r>
              <a:rPr lang="en-US" dirty="0"/>
              <a:t>d</a:t>
            </a:r>
            <a:r>
              <a:rPr lang="en-US" dirty="0" smtClean="0"/>
              <a:t>ata set was 3200 new house and unit in Sydney, 2018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R</a:t>
            </a:r>
            <a:r>
              <a:rPr lang="en-US" dirty="0" smtClean="0"/>
              <a:t>andomly selected sampling size is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4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046" y="-27519"/>
            <a:ext cx="3450786" cy="533095"/>
          </a:xfrm>
        </p:spPr>
        <p:txBody>
          <a:bodyPr>
            <a:noAutofit/>
          </a:bodyPr>
          <a:lstStyle/>
          <a:p>
            <a:pPr algn="ctr"/>
            <a:r>
              <a:rPr lang="en-GB" sz="1800" i="1" smtClean="0"/>
              <a:t>Multiple regression </a:t>
            </a:r>
            <a:endParaRPr lang="en-US" sz="18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5/16/19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1" r="22012"/>
          <a:stretch/>
        </p:blipFill>
        <p:spPr bwMode="auto">
          <a:xfrm>
            <a:off x="151214" y="3533484"/>
            <a:ext cx="3285931" cy="292156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0416"/>
          <a:stretch/>
        </p:blipFill>
        <p:spPr bwMode="auto">
          <a:xfrm>
            <a:off x="3698401" y="3533484"/>
            <a:ext cx="3280897" cy="2921561"/>
          </a:xfrm>
          <a:prstGeom prst="rect">
            <a:avLst/>
          </a:prstGeom>
          <a:solidFill>
            <a:schemeClr val="bg1"/>
          </a:solidFill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594710" y="3479886"/>
            <a:ext cx="2129835" cy="355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i="1" dirty="0" smtClean="0"/>
              <a:t>Scatterplot</a:t>
            </a:r>
            <a:endParaRPr lang="en-US" sz="1800" dirty="0"/>
          </a:p>
        </p:txBody>
      </p:sp>
      <p:pic>
        <p:nvPicPr>
          <p:cNvPr id="11" name="Picture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82"/>
          <a:stretch/>
        </p:blipFill>
        <p:spPr bwMode="auto">
          <a:xfrm>
            <a:off x="190645" y="560394"/>
            <a:ext cx="3207068" cy="250217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118"/>
          <a:stretch/>
        </p:blipFill>
        <p:spPr bwMode="auto">
          <a:xfrm>
            <a:off x="3571461" y="521618"/>
            <a:ext cx="3407837" cy="250217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3940895" y="109315"/>
            <a:ext cx="2129835" cy="355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i="1" dirty="0" smtClean="0"/>
              <a:t>Scatterplot</a:t>
            </a:r>
            <a:endParaRPr lang="en-US" sz="18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27719" y="0"/>
            <a:ext cx="1607320" cy="533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i="1" smtClean="0"/>
              <a:t>Histogram</a:t>
            </a:r>
            <a:endParaRPr lang="en-US" sz="1800" dirty="0"/>
          </a:p>
        </p:txBody>
      </p:sp>
      <p:pic>
        <p:nvPicPr>
          <p:cNvPr id="16" name="Content Placeholder 3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78" y="3533484"/>
            <a:ext cx="4914122" cy="288950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954"/>
          <a:stretch/>
        </p:blipFill>
        <p:spPr>
          <a:xfrm>
            <a:off x="7277878" y="497858"/>
            <a:ext cx="4768447" cy="2525940"/>
          </a:xfrm>
          <a:prstGeom prst="rect">
            <a:avLst/>
          </a:prstGeom>
          <a:solidFill>
            <a:schemeClr val="bg1"/>
          </a:solidFill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219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08510"/>
          </a:xfrm>
          <a:solidFill>
            <a:srgbClr val="00FDFF"/>
          </a:solidFill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What micro factors affect the housing price /  hedonic model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5233135"/>
                  </p:ext>
                </p:extLst>
              </p:nvPr>
            </p:nvGraphicFramePr>
            <p:xfrm>
              <a:off x="496520" y="790539"/>
              <a:ext cx="11053010" cy="2282001"/>
            </p:xfrm>
            <a:graphic>
              <a:graphicData uri="http://schemas.openxmlformats.org/drawingml/2006/table">
                <a:tbl>
                  <a:tblPr firstRow="1" firstCol="1" bandRow="1">
                    <a:tableStyleId>{F2DE63D5-997A-4646-A377-4702673A728D}</a:tableStyleId>
                  </a:tblPr>
                  <a:tblGrid>
                    <a:gridCol w="2534652"/>
                    <a:gridCol w="5614737"/>
                    <a:gridCol w="1692444"/>
                    <a:gridCol w="1211177"/>
                  </a:tblGrid>
                  <a:tr h="16615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 </a:t>
                          </a:r>
                          <a:endParaRPr lang="en-GB" sz="18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Dummy variables</a:t>
                          </a:r>
                          <a:endParaRPr lang="en-GB" sz="18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</a:rPr>
                            <a:t>Coefficients</a:t>
                          </a:r>
                          <a:endParaRPr lang="en-GB" sz="18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</a:rPr>
                            <a:t>P-value</a:t>
                          </a:r>
                          <a:endParaRPr lang="en-GB" sz="18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166150"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Price elements - S</a:t>
                          </a:r>
                          <a:endParaRPr lang="en-GB" sz="180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Housing price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i="1">
                                      <a:effectLst/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>
                                      <a:effectLst/>
                                      <a:latin typeface="Cambria Math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GB" sz="1800">
                                      <a:effectLst/>
                                      <a:latin typeface="Cambria Math" charset="0"/>
                                    </a:rPr>
                                    <m:t>𝐇</m:t>
                                  </m:r>
                                </m:sub>
                              </m:sSub>
                            </m:oMath>
                          </a14:m>
                          <a:endParaRPr lang="en-GB" sz="180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$568,683</a:t>
                          </a:r>
                          <a:endParaRPr lang="en-GB" sz="180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 b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0.02</a:t>
                          </a:r>
                          <a:endParaRPr lang="en-GB" sz="1800" b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6615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Square meter - S</a:t>
                          </a:r>
                          <a:endParaRPr lang="en-GB" sz="1800" dirty="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-$53,230</a:t>
                          </a:r>
                          <a:endParaRPr lang="en-GB" sz="180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0.39</a:t>
                          </a:r>
                          <a:endParaRPr lang="en-GB" sz="180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76419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Distance elements - A</a:t>
                          </a:r>
                          <a:endParaRPr lang="en-GB" sz="1800" dirty="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A distance between Sydney tower and house -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GB" sz="1800" i="1">
                                      <a:effectLst/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>
                                      <a:effectLst/>
                                      <a:latin typeface="Cambria Math" charset="0"/>
                                    </a:rPr>
                                    <m:t>𝐃</m:t>
                                  </m:r>
                                </m:e>
                                <m:sub>
                                  <m:r>
                                    <a:rPr lang="en-GB" sz="1800">
                                      <a:effectLst/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GB" sz="1800">
                                      <a:effectLst/>
                                      <a:latin typeface="Cambria Math" charset="0"/>
                                    </a:rPr>
                                    <m:t>𝐀</m:t>
                                  </m:r>
                                </m:sup>
                              </m:sSubSup>
                            </m:oMath>
                          </a14:m>
                          <a:endParaRPr lang="en-GB" sz="1800" dirty="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$82,989</a:t>
                          </a:r>
                          <a:endParaRPr lang="en-GB" sz="180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0.337</a:t>
                          </a:r>
                          <a:endParaRPr lang="en-GB" sz="1800" dirty="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7641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A distance between train station and dwelling -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GB" sz="1800" i="1">
                                      <a:effectLst/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>
                                      <a:effectLst/>
                                      <a:latin typeface="Cambria Math" charset="0"/>
                                    </a:rPr>
                                    <m:t>𝐃</m:t>
                                  </m:r>
                                </m:e>
                                <m:sub>
                                  <m:r>
                                    <a:rPr lang="en-GB" sz="1800">
                                      <a:effectLst/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GB" sz="1800">
                                      <a:effectLst/>
                                      <a:latin typeface="Cambria Math" charset="0"/>
                                    </a:rPr>
                                    <m:t>𝐀</m:t>
                                  </m:r>
                                </m:sup>
                              </m:sSubSup>
                            </m:oMath>
                          </a14:m>
                          <a:endParaRPr lang="en-GB" sz="1800" dirty="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-$181,197</a:t>
                          </a:r>
                          <a:endParaRPr lang="en-GB" sz="180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0.004</a:t>
                          </a:r>
                          <a:endParaRPr lang="en-GB" sz="1800" b="1" dirty="0">
                            <a:solidFill>
                              <a:srgbClr val="FF0000"/>
                            </a:solidFill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021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A distance between shop or retails and dwelling -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GB" sz="1800" i="1">
                                      <a:effectLst/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>
                                      <a:effectLst/>
                                      <a:latin typeface="Cambria Math" charset="0"/>
                                    </a:rPr>
                                    <m:t>𝐃</m:t>
                                  </m:r>
                                </m:e>
                                <m:sub>
                                  <m:r>
                                    <a:rPr lang="en-GB" sz="1800">
                                      <a:effectLst/>
                                      <a:latin typeface="Cambria Math" charset="0"/>
                                    </a:rPr>
                                    <m:t>𝟑</m:t>
                                  </m:r>
                                </m:sub>
                                <m:sup>
                                  <m:r>
                                    <a:rPr lang="en-GB" sz="1800">
                                      <a:effectLst/>
                                      <a:latin typeface="Cambria Math" charset="0"/>
                                    </a:rPr>
                                    <m:t>𝐀</m:t>
                                  </m:r>
                                </m:sup>
                              </m:sSubSup>
                            </m:oMath>
                          </a14:m>
                          <a:endParaRPr lang="en-GB" sz="180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$123,868</a:t>
                          </a:r>
                          <a:endParaRPr lang="en-GB" sz="180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0.042</a:t>
                          </a:r>
                          <a:endParaRPr lang="en-GB" sz="1800" b="1" dirty="0">
                            <a:solidFill>
                              <a:srgbClr val="FF0000"/>
                            </a:solidFill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7599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Safety environment area -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GB" sz="1800" i="1">
                                      <a:effectLst/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>
                                      <a:effectLst/>
                                      <a:latin typeface="Cambria Math" charset="0"/>
                                    </a:rPr>
                                    <m:t>𝐃</m:t>
                                  </m:r>
                                </m:e>
                                <m:sub>
                                  <m:r>
                                    <a:rPr lang="en-GB" sz="1800">
                                      <a:effectLst/>
                                      <a:latin typeface="Cambria Math" charset="0"/>
                                    </a:rPr>
                                    <m:t>𝟒</m:t>
                                  </m:r>
                                </m:sub>
                                <m:sup>
                                  <m:r>
                                    <a:rPr lang="en-GB" sz="1800">
                                      <a:effectLst/>
                                      <a:latin typeface="Cambria Math" charset="0"/>
                                    </a:rPr>
                                    <m:t>𝐀</m:t>
                                  </m:r>
                                </m:sup>
                              </m:sSubSup>
                            </m:oMath>
                          </a14:m>
                          <a:endParaRPr lang="en-GB" sz="1800" dirty="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$321,949</a:t>
                          </a:r>
                          <a:endParaRPr lang="en-GB" sz="180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0.181</a:t>
                          </a:r>
                          <a:endParaRPr lang="en-GB" sz="180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8633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Location elements - C</a:t>
                          </a:r>
                          <a:endParaRPr lang="en-GB" sz="1800" dirty="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Located in A zone suburbs -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GB" sz="1800" i="1">
                                      <a:effectLst/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>
                                      <a:effectLst/>
                                      <a:latin typeface="Cambria Math" charset="0"/>
                                    </a:rPr>
                                    <m:t>𝐃</m:t>
                                  </m:r>
                                </m:e>
                                <m:sub>
                                  <m:r>
                                    <a:rPr lang="en-GB" sz="1800">
                                      <a:effectLst/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GB" sz="1800">
                                      <a:effectLst/>
                                      <a:latin typeface="Cambria Math" charset="0"/>
                                    </a:rPr>
                                    <m:t>𝐂</m:t>
                                  </m:r>
                                </m:sup>
                              </m:sSubSup>
                            </m:oMath>
                          </a14:m>
                          <a:endParaRPr lang="en-GB" sz="1800" dirty="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$184,148</a:t>
                          </a:r>
                          <a:endParaRPr lang="en-GB" sz="180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0.012</a:t>
                          </a:r>
                          <a:endParaRPr lang="en-GB" sz="1800" b="1" dirty="0">
                            <a:solidFill>
                              <a:srgbClr val="FF0000"/>
                            </a:solidFill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5233135"/>
                  </p:ext>
                </p:extLst>
              </p:nvPr>
            </p:nvGraphicFramePr>
            <p:xfrm>
              <a:off x="496520" y="790539"/>
              <a:ext cx="11053010" cy="2282001"/>
            </p:xfrm>
            <a:graphic>
              <a:graphicData uri="http://schemas.openxmlformats.org/drawingml/2006/table">
                <a:tbl>
                  <a:tblPr firstRow="1" firstCol="1" bandRow="1">
                    <a:tableStyleId>{F2DE63D5-997A-4646-A377-4702673A728D}</a:tableStyleId>
                  </a:tblPr>
                  <a:tblGrid>
                    <a:gridCol w="2534652"/>
                    <a:gridCol w="5614737"/>
                    <a:gridCol w="1692444"/>
                    <a:gridCol w="1211177"/>
                  </a:tblGrid>
                  <a:tr h="2743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 </a:t>
                          </a:r>
                          <a:endParaRPr lang="en-GB" sz="18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Dummy variables</a:t>
                          </a:r>
                          <a:endParaRPr lang="en-GB" sz="18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</a:rPr>
                            <a:t>Coefficients</a:t>
                          </a:r>
                          <a:endParaRPr lang="en-GB" sz="18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</a:rPr>
                            <a:t>P-value</a:t>
                          </a:r>
                          <a:endParaRPr lang="en-GB" sz="18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74320"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Price elements - S</a:t>
                          </a:r>
                          <a:endParaRPr lang="en-GB" sz="180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45277" t="-126667" r="-51900" b="-6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$568,683</a:t>
                          </a:r>
                          <a:endParaRPr lang="en-GB" sz="180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 b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</a:rPr>
                            <a:t>0.02</a:t>
                          </a:r>
                          <a:endParaRPr lang="en-GB" sz="1800" b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Square meter - S</a:t>
                          </a:r>
                          <a:endParaRPr lang="en-GB" sz="1800" dirty="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-$53,230</a:t>
                          </a:r>
                          <a:endParaRPr lang="en-GB" sz="180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0.39</a:t>
                          </a:r>
                          <a:endParaRPr lang="en-GB" sz="180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91275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Distance elements - A</a:t>
                          </a:r>
                          <a:endParaRPr lang="en-GB" sz="1800" dirty="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45277" t="-308333" r="-51900" b="-4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$82,989</a:t>
                          </a:r>
                          <a:endParaRPr lang="en-GB" sz="180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0.337</a:t>
                          </a:r>
                          <a:endParaRPr lang="en-GB" sz="1800" dirty="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9127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45277" t="-408333" r="-51900" b="-3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-$181,197</a:t>
                          </a:r>
                          <a:endParaRPr lang="en-GB" sz="180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0.004</a:t>
                          </a:r>
                          <a:endParaRPr lang="en-GB" sz="1800" b="1" dirty="0">
                            <a:solidFill>
                              <a:srgbClr val="FF0000"/>
                            </a:solidFill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9260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45277" t="-508333" r="-51900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$123,868</a:t>
                          </a:r>
                          <a:endParaRPr lang="en-GB" sz="180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0.042</a:t>
                          </a:r>
                          <a:endParaRPr lang="en-GB" sz="1800" b="1" dirty="0">
                            <a:solidFill>
                              <a:srgbClr val="FF0000"/>
                            </a:solidFill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9057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45277" t="-608333" r="-51900" b="-1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$321,949</a:t>
                          </a:r>
                          <a:endParaRPr lang="en-GB" sz="180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0.181</a:t>
                          </a:r>
                          <a:endParaRPr lang="en-GB" sz="180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9330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</a:rPr>
                            <a:t>Location elements - C</a:t>
                          </a:r>
                          <a:endParaRPr lang="en-GB" sz="1800" dirty="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45277" t="-708333" r="-51900" b="-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$184,148</a:t>
                          </a:r>
                          <a:endParaRPr lang="en-GB" sz="1800"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0.012</a:t>
                          </a:r>
                          <a:endParaRPr lang="en-GB" sz="1800" b="1" dirty="0">
                            <a:solidFill>
                              <a:srgbClr val="FF0000"/>
                            </a:solidFill>
                            <a:effectLst/>
                            <a:latin typeface="Times New Roman" charset="0"/>
                            <a:ea typeface="Times New Roman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/>
              <a:t>5/16/19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988349" y="3521185"/>
                <a:ext cx="6721135" cy="532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𝐻</m:t>
                          </m:r>
                        </m:sub>
                      </m:sSub>
                      <m:r>
                        <a:rPr lang="en-US" sz="2400" i="0">
                          <a:latin typeface="Cambria Math" charset="0"/>
                        </a:rPr>
                        <m:t>= 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0">
                              <a:latin typeface="Cambria Math" charset="0"/>
                            </a:rPr>
                            <m:t>$568,683 – $181,197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0">
                                  <a:latin typeface="Cambria Math" charset="0"/>
                                </a:rPr>
                                <m:t>𝐃</m:t>
                              </m:r>
                            </m:e>
                            <m:sub>
                              <m:r>
                                <a:rPr lang="en-US" sz="2400" b="0" i="0"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1" i="0">
                                  <a:latin typeface="Cambria Math" charset="0"/>
                                </a:rPr>
                                <m:t>𝐀</m:t>
                              </m:r>
                            </m:sup>
                          </m:sSubSup>
                          <m:r>
                            <a:rPr lang="en-US" sz="2400" b="0" i="0">
                              <a:latin typeface="Cambria Math" charset="0"/>
                            </a:rPr>
                            <m:t> + $123,868 </m:t>
                          </m:r>
                          <m:sSubSup>
                            <m:sSubSupPr>
                              <m:ctrlPr>
                                <a:rPr lang="en-US" sz="2400" b="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0">
                                  <a:latin typeface="Cambria Math" charset="0"/>
                                </a:rPr>
                                <m:t>𝐃</m:t>
                              </m:r>
                            </m:e>
                            <m:sub>
                              <m:r>
                                <a:rPr lang="en-US" sz="2400" b="0" i="0">
                                  <a:latin typeface="Cambria Math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b="1" i="0">
                                  <a:latin typeface="Cambria Math" charset="0"/>
                                </a:rPr>
                                <m:t>𝐀</m:t>
                              </m:r>
                            </m:sup>
                          </m:sSubSup>
                          <m:r>
                            <a:rPr lang="en-US" sz="2400" b="0" i="0">
                              <a:latin typeface="Cambria Math" charset="0"/>
                            </a:rPr>
                            <m:t> + $184,148 </m:t>
                          </m:r>
                          <m:sSubSup>
                            <m:sSubSupPr>
                              <m:ctrlPr>
                                <a:rPr lang="en-US" sz="2400" b="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0">
                                  <a:latin typeface="Cambria Math" charset="0"/>
                                </a:rPr>
                                <m:t>𝐃</m:t>
                              </m:r>
                            </m:e>
                            <m:sub>
                              <m:r>
                                <a:rPr lang="en-US" sz="2400" b="0" i="0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1" i="0">
                                  <a:latin typeface="Cambria Math" charset="0"/>
                                </a:rPr>
                                <m:t>𝐜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349" y="3521185"/>
                <a:ext cx="6721135" cy="5326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81264" y="4342055"/>
            <a:ext cx="11229474" cy="1477328"/>
          </a:xfrm>
          <a:prstGeom prst="rect">
            <a:avLst/>
          </a:prstGeom>
          <a:solidFill>
            <a:srgbClr val="00FDFF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1. Train station affects </a:t>
            </a:r>
            <a:r>
              <a:rPr lang="en-US" sz="2000" dirty="0"/>
              <a:t>to </a:t>
            </a:r>
            <a:r>
              <a:rPr lang="en-US" sz="2000" dirty="0" smtClean="0"/>
              <a:t>decrease the housing price by $181 per square meter when it locates a way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2. Shops affect </a:t>
            </a:r>
            <a:r>
              <a:rPr lang="en-US" sz="2000" dirty="0"/>
              <a:t>to </a:t>
            </a:r>
            <a:r>
              <a:rPr lang="en-US" sz="2000" dirty="0" smtClean="0"/>
              <a:t>increase the </a:t>
            </a:r>
            <a:r>
              <a:rPr lang="en-US" sz="2000" dirty="0"/>
              <a:t>housing price by $</a:t>
            </a:r>
            <a:r>
              <a:rPr lang="en-US" sz="2000" dirty="0" smtClean="0"/>
              <a:t>123 </a:t>
            </a:r>
            <a:r>
              <a:rPr lang="en-US" sz="2000" dirty="0"/>
              <a:t>per square meter </a:t>
            </a:r>
            <a:r>
              <a:rPr lang="en-US" sz="2000" dirty="0" smtClean="0"/>
              <a:t>when it locates </a:t>
            </a:r>
            <a:r>
              <a:rPr lang="en-US" sz="2000" dirty="0"/>
              <a:t>a </a:t>
            </a:r>
            <a:r>
              <a:rPr lang="en-US" sz="2000" dirty="0" smtClean="0"/>
              <a:t>closer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3. A zone suburbs affect </a:t>
            </a:r>
            <a:r>
              <a:rPr lang="en-US" sz="2000" dirty="0"/>
              <a:t>to </a:t>
            </a:r>
            <a:r>
              <a:rPr lang="en-US" sz="2000" dirty="0" smtClean="0"/>
              <a:t>increase the </a:t>
            </a:r>
            <a:r>
              <a:rPr lang="en-US" sz="2000" dirty="0"/>
              <a:t>housing price by $</a:t>
            </a:r>
            <a:r>
              <a:rPr lang="en-US" sz="2000" dirty="0" smtClean="0"/>
              <a:t>184 </a:t>
            </a:r>
            <a:r>
              <a:rPr lang="en-US" sz="2000" dirty="0"/>
              <a:t>per square meter </a:t>
            </a:r>
            <a:r>
              <a:rPr lang="en-US" sz="2000" dirty="0" smtClean="0"/>
              <a:t>when it locates </a:t>
            </a:r>
            <a:r>
              <a:rPr lang="en-US" sz="2000" dirty="0"/>
              <a:t>a </a:t>
            </a:r>
            <a:r>
              <a:rPr lang="en-US" sz="2000" dirty="0" smtClean="0"/>
              <a:t>closer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907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76200" y="36807"/>
            <a:ext cx="12039600" cy="77433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7013" y="124284"/>
            <a:ext cx="10969943" cy="5364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 flipH="1">
            <a:off x="6371782" y="2582900"/>
            <a:ext cx="2207644" cy="2891287"/>
            <a:chOff x="3579812" y="2036560"/>
            <a:chExt cx="2207644" cy="2891287"/>
          </a:xfrm>
        </p:grpSpPr>
        <p:sp>
          <p:nvSpPr>
            <p:cNvPr id="17" name="Arc 16"/>
            <p:cNvSpPr/>
            <p:nvPr/>
          </p:nvSpPr>
          <p:spPr>
            <a:xfrm>
              <a:off x="3579812" y="2720203"/>
              <a:ext cx="2207644" cy="2207644"/>
            </a:xfrm>
            <a:prstGeom prst="arc">
              <a:avLst>
                <a:gd name="adj1" fmla="val 16200000"/>
                <a:gd name="adj2" fmla="val 19163201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Arc 17"/>
            <p:cNvSpPr/>
            <p:nvPr/>
          </p:nvSpPr>
          <p:spPr>
            <a:xfrm rot="10800000" flipH="1">
              <a:off x="3579812" y="2036560"/>
              <a:ext cx="2207644" cy="2207644"/>
            </a:xfrm>
            <a:prstGeom prst="arc">
              <a:avLst>
                <a:gd name="adj1" fmla="val 16200000"/>
                <a:gd name="adj2" fmla="val 19163201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94340" y="2582900"/>
            <a:ext cx="2207644" cy="2891287"/>
            <a:chOff x="3579812" y="2036560"/>
            <a:chExt cx="2207644" cy="2891287"/>
          </a:xfrm>
        </p:grpSpPr>
        <p:sp>
          <p:nvSpPr>
            <p:cNvPr id="13" name="Arc 12"/>
            <p:cNvSpPr/>
            <p:nvPr/>
          </p:nvSpPr>
          <p:spPr>
            <a:xfrm>
              <a:off x="3579812" y="2720203"/>
              <a:ext cx="2207644" cy="2207644"/>
            </a:xfrm>
            <a:prstGeom prst="arc">
              <a:avLst>
                <a:gd name="adj1" fmla="val 16200000"/>
                <a:gd name="adj2" fmla="val 19163201"/>
              </a:avLst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Arc 13"/>
            <p:cNvSpPr/>
            <p:nvPr/>
          </p:nvSpPr>
          <p:spPr>
            <a:xfrm rot="10800000" flipH="1">
              <a:off x="3579812" y="2036560"/>
              <a:ext cx="2207644" cy="2207644"/>
            </a:xfrm>
            <a:prstGeom prst="arc">
              <a:avLst>
                <a:gd name="adj1" fmla="val 16363673"/>
                <a:gd name="adj2" fmla="val 19163201"/>
              </a:avLst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Oval 1"/>
          <p:cNvSpPr/>
          <p:nvPr/>
        </p:nvSpPr>
        <p:spPr>
          <a:xfrm>
            <a:off x="4422482" y="2342084"/>
            <a:ext cx="3372916" cy="3372916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2679940" y="3124201"/>
            <a:ext cx="2133600" cy="471577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GDP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27540" y="3792755"/>
            <a:ext cx="2133600" cy="471577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Inflation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679940" y="4495801"/>
            <a:ext cx="2133600" cy="471577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Unemployment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71270" y="3030755"/>
            <a:ext cx="2133600" cy="4715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Train station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30860" y="3792755"/>
            <a:ext cx="2133600" cy="4715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Shops, retails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359620" y="4554755"/>
            <a:ext cx="2133600" cy="4715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A zone suburbs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982716" y="1812738"/>
            <a:ext cx="2133600" cy="549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Will be </a:t>
            </a:r>
            <a:r>
              <a:rPr lang="en-I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increased </a:t>
            </a:r>
            <a:r>
              <a:rPr lang="en-I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 next 5 years</a:t>
            </a:r>
          </a:p>
        </p:txBody>
      </p:sp>
      <p:sp>
        <p:nvSpPr>
          <p:cNvPr id="11" name="Oval 10"/>
          <p:cNvSpPr/>
          <p:nvPr/>
        </p:nvSpPr>
        <p:spPr>
          <a:xfrm>
            <a:off x="5319473" y="3239075"/>
            <a:ext cx="1578934" cy="15789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310421" y="3691640"/>
            <a:ext cx="159530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Housing price</a:t>
            </a:r>
          </a:p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in Sydney</a:t>
            </a:r>
          </a:p>
        </p:txBody>
      </p:sp>
      <p:sp>
        <p:nvSpPr>
          <p:cNvPr id="20" name="Isosceles Triangle 19"/>
          <p:cNvSpPr/>
          <p:nvPr/>
        </p:nvSpPr>
        <p:spPr>
          <a:xfrm rot="16200000">
            <a:off x="4957475" y="3961752"/>
            <a:ext cx="154952" cy="13358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Isosceles Triangle 20"/>
          <p:cNvSpPr/>
          <p:nvPr/>
        </p:nvSpPr>
        <p:spPr>
          <a:xfrm rot="5400000" flipH="1">
            <a:off x="7105452" y="3961752"/>
            <a:ext cx="154952" cy="13358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5" name="Group 34"/>
          <p:cNvGrpSpPr/>
          <p:nvPr/>
        </p:nvGrpSpPr>
        <p:grpSpPr>
          <a:xfrm rot="16200000">
            <a:off x="5968171" y="2794619"/>
            <a:ext cx="255658" cy="227768"/>
            <a:chOff x="379413" y="2228851"/>
            <a:chExt cx="1484313" cy="1322387"/>
          </a:xfrm>
          <a:solidFill>
            <a:schemeClr val="accent3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379413" y="2228851"/>
              <a:ext cx="1484313" cy="1136650"/>
            </a:xfrm>
            <a:custGeom>
              <a:avLst/>
              <a:gdLst>
                <a:gd name="T0" fmla="*/ 3038 w 3738"/>
                <a:gd name="T1" fmla="*/ 9 h 2864"/>
                <a:gd name="T2" fmla="*/ 3730 w 3738"/>
                <a:gd name="T3" fmla="*/ 698 h 2864"/>
                <a:gd name="T4" fmla="*/ 3737 w 3738"/>
                <a:gd name="T5" fmla="*/ 751 h 2864"/>
                <a:gd name="T6" fmla="*/ 3053 w 3738"/>
                <a:gd name="T7" fmla="*/ 1446 h 2864"/>
                <a:gd name="T8" fmla="*/ 3004 w 3738"/>
                <a:gd name="T9" fmla="*/ 1466 h 2864"/>
                <a:gd name="T10" fmla="*/ 2958 w 3738"/>
                <a:gd name="T11" fmla="*/ 1445 h 2864"/>
                <a:gd name="T12" fmla="*/ 2937 w 3738"/>
                <a:gd name="T13" fmla="*/ 1399 h 2864"/>
                <a:gd name="T14" fmla="*/ 2355 w 3738"/>
                <a:gd name="T15" fmla="*/ 1000 h 2864"/>
                <a:gd name="T16" fmla="*/ 2222 w 3738"/>
                <a:gd name="T17" fmla="*/ 1030 h 2864"/>
                <a:gd name="T18" fmla="*/ 2111 w 3738"/>
                <a:gd name="T19" fmla="*/ 1094 h 2864"/>
                <a:gd name="T20" fmla="*/ 2003 w 3738"/>
                <a:gd name="T21" fmla="*/ 1209 h 2864"/>
                <a:gd name="T22" fmla="*/ 1910 w 3738"/>
                <a:gd name="T23" fmla="*/ 1352 h 2864"/>
                <a:gd name="T24" fmla="*/ 1829 w 3738"/>
                <a:gd name="T25" fmla="*/ 1510 h 2864"/>
                <a:gd name="T26" fmla="*/ 1747 w 3738"/>
                <a:gd name="T27" fmla="*/ 1697 h 2864"/>
                <a:gd name="T28" fmla="*/ 1659 w 3738"/>
                <a:gd name="T29" fmla="*/ 1896 h 2864"/>
                <a:gd name="T30" fmla="*/ 1589 w 3738"/>
                <a:gd name="T31" fmla="*/ 2049 h 2864"/>
                <a:gd name="T32" fmla="*/ 1499 w 3738"/>
                <a:gd name="T33" fmla="*/ 2219 h 2864"/>
                <a:gd name="T34" fmla="*/ 1398 w 3738"/>
                <a:gd name="T35" fmla="*/ 2383 h 2864"/>
                <a:gd name="T36" fmla="*/ 1269 w 3738"/>
                <a:gd name="T37" fmla="*/ 2540 h 2864"/>
                <a:gd name="T38" fmla="*/ 1119 w 3738"/>
                <a:gd name="T39" fmla="*/ 2679 h 2864"/>
                <a:gd name="T40" fmla="*/ 974 w 3738"/>
                <a:gd name="T41" fmla="*/ 2768 h 2864"/>
                <a:gd name="T42" fmla="*/ 801 w 3738"/>
                <a:gd name="T43" fmla="*/ 2830 h 2864"/>
                <a:gd name="T44" fmla="*/ 604 w 3738"/>
                <a:gd name="T45" fmla="*/ 2862 h 2864"/>
                <a:gd name="T46" fmla="*/ 49 w 3738"/>
                <a:gd name="T47" fmla="*/ 2862 h 2864"/>
                <a:gd name="T48" fmla="*/ 8 w 3738"/>
                <a:gd name="T49" fmla="*/ 2831 h 2864"/>
                <a:gd name="T50" fmla="*/ 0 w 3738"/>
                <a:gd name="T51" fmla="*/ 2397 h 2864"/>
                <a:gd name="T52" fmla="*/ 19 w 3738"/>
                <a:gd name="T53" fmla="*/ 2350 h 2864"/>
                <a:gd name="T54" fmla="*/ 67 w 3738"/>
                <a:gd name="T55" fmla="*/ 2331 h 2864"/>
                <a:gd name="T56" fmla="*/ 630 w 3738"/>
                <a:gd name="T57" fmla="*/ 2323 h 2864"/>
                <a:gd name="T58" fmla="*/ 755 w 3738"/>
                <a:gd name="T59" fmla="*/ 2282 h 2864"/>
                <a:gd name="T60" fmla="*/ 859 w 3738"/>
                <a:gd name="T61" fmla="*/ 2206 h 2864"/>
                <a:gd name="T62" fmla="*/ 966 w 3738"/>
                <a:gd name="T63" fmla="*/ 2078 h 2864"/>
                <a:gd name="T64" fmla="*/ 1060 w 3738"/>
                <a:gd name="T65" fmla="*/ 1917 h 2864"/>
                <a:gd name="T66" fmla="*/ 1134 w 3738"/>
                <a:gd name="T67" fmla="*/ 1763 h 2864"/>
                <a:gd name="T68" fmla="*/ 1222 w 3738"/>
                <a:gd name="T69" fmla="*/ 1561 h 2864"/>
                <a:gd name="T70" fmla="*/ 1303 w 3738"/>
                <a:gd name="T71" fmla="*/ 1380 h 2864"/>
                <a:gd name="T72" fmla="*/ 1375 w 3738"/>
                <a:gd name="T73" fmla="*/ 1228 h 2864"/>
                <a:gd name="T74" fmla="*/ 1473 w 3738"/>
                <a:gd name="T75" fmla="*/ 1051 h 2864"/>
                <a:gd name="T76" fmla="*/ 1572 w 3738"/>
                <a:gd name="T77" fmla="*/ 903 h 2864"/>
                <a:gd name="T78" fmla="*/ 1726 w 3738"/>
                <a:gd name="T79" fmla="*/ 731 h 2864"/>
                <a:gd name="T80" fmla="*/ 1866 w 3738"/>
                <a:gd name="T81" fmla="*/ 617 h 2864"/>
                <a:gd name="T82" fmla="*/ 2018 w 3738"/>
                <a:gd name="T83" fmla="*/ 540 h 2864"/>
                <a:gd name="T84" fmla="*/ 2201 w 3738"/>
                <a:gd name="T85" fmla="*/ 485 h 2864"/>
                <a:gd name="T86" fmla="*/ 2404 w 3738"/>
                <a:gd name="T87" fmla="*/ 466 h 2864"/>
                <a:gd name="T88" fmla="*/ 2939 w 3738"/>
                <a:gd name="T89" fmla="*/ 48 h 2864"/>
                <a:gd name="T90" fmla="*/ 2970 w 3738"/>
                <a:gd name="T91" fmla="*/ 9 h 2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738" h="2864">
                  <a:moveTo>
                    <a:pt x="3004" y="0"/>
                  </a:moveTo>
                  <a:lnTo>
                    <a:pt x="3021" y="2"/>
                  </a:lnTo>
                  <a:lnTo>
                    <a:pt x="3038" y="9"/>
                  </a:lnTo>
                  <a:lnTo>
                    <a:pt x="3054" y="21"/>
                  </a:lnTo>
                  <a:lnTo>
                    <a:pt x="3720" y="684"/>
                  </a:lnTo>
                  <a:lnTo>
                    <a:pt x="3730" y="698"/>
                  </a:lnTo>
                  <a:lnTo>
                    <a:pt x="3737" y="714"/>
                  </a:lnTo>
                  <a:lnTo>
                    <a:pt x="3738" y="732"/>
                  </a:lnTo>
                  <a:lnTo>
                    <a:pt x="3737" y="751"/>
                  </a:lnTo>
                  <a:lnTo>
                    <a:pt x="3730" y="767"/>
                  </a:lnTo>
                  <a:lnTo>
                    <a:pt x="3720" y="781"/>
                  </a:lnTo>
                  <a:lnTo>
                    <a:pt x="3053" y="1446"/>
                  </a:lnTo>
                  <a:lnTo>
                    <a:pt x="3038" y="1457"/>
                  </a:lnTo>
                  <a:lnTo>
                    <a:pt x="3022" y="1463"/>
                  </a:lnTo>
                  <a:lnTo>
                    <a:pt x="3004" y="1466"/>
                  </a:lnTo>
                  <a:lnTo>
                    <a:pt x="2987" y="1463"/>
                  </a:lnTo>
                  <a:lnTo>
                    <a:pt x="2971" y="1457"/>
                  </a:lnTo>
                  <a:lnTo>
                    <a:pt x="2958" y="1445"/>
                  </a:lnTo>
                  <a:lnTo>
                    <a:pt x="2946" y="1432"/>
                  </a:lnTo>
                  <a:lnTo>
                    <a:pt x="2939" y="1416"/>
                  </a:lnTo>
                  <a:lnTo>
                    <a:pt x="2937" y="1399"/>
                  </a:lnTo>
                  <a:lnTo>
                    <a:pt x="2937" y="999"/>
                  </a:lnTo>
                  <a:lnTo>
                    <a:pt x="2404" y="999"/>
                  </a:lnTo>
                  <a:lnTo>
                    <a:pt x="2355" y="1000"/>
                  </a:lnTo>
                  <a:lnTo>
                    <a:pt x="2308" y="1007"/>
                  </a:lnTo>
                  <a:lnTo>
                    <a:pt x="2264" y="1016"/>
                  </a:lnTo>
                  <a:lnTo>
                    <a:pt x="2222" y="1030"/>
                  </a:lnTo>
                  <a:lnTo>
                    <a:pt x="2182" y="1048"/>
                  </a:lnTo>
                  <a:lnTo>
                    <a:pt x="2145" y="1069"/>
                  </a:lnTo>
                  <a:lnTo>
                    <a:pt x="2111" y="1094"/>
                  </a:lnTo>
                  <a:lnTo>
                    <a:pt x="2078" y="1124"/>
                  </a:lnTo>
                  <a:lnTo>
                    <a:pt x="2038" y="1166"/>
                  </a:lnTo>
                  <a:lnTo>
                    <a:pt x="2003" y="1209"/>
                  </a:lnTo>
                  <a:lnTo>
                    <a:pt x="1971" y="1252"/>
                  </a:lnTo>
                  <a:lnTo>
                    <a:pt x="1942" y="1299"/>
                  </a:lnTo>
                  <a:lnTo>
                    <a:pt x="1910" y="1352"/>
                  </a:lnTo>
                  <a:lnTo>
                    <a:pt x="1878" y="1414"/>
                  </a:lnTo>
                  <a:lnTo>
                    <a:pt x="1854" y="1459"/>
                  </a:lnTo>
                  <a:lnTo>
                    <a:pt x="1829" y="1510"/>
                  </a:lnTo>
                  <a:lnTo>
                    <a:pt x="1803" y="1566"/>
                  </a:lnTo>
                  <a:lnTo>
                    <a:pt x="1776" y="1629"/>
                  </a:lnTo>
                  <a:lnTo>
                    <a:pt x="1747" y="1697"/>
                  </a:lnTo>
                  <a:lnTo>
                    <a:pt x="1715" y="1769"/>
                  </a:lnTo>
                  <a:lnTo>
                    <a:pt x="1686" y="1835"/>
                  </a:lnTo>
                  <a:lnTo>
                    <a:pt x="1659" y="1896"/>
                  </a:lnTo>
                  <a:lnTo>
                    <a:pt x="1634" y="1950"/>
                  </a:lnTo>
                  <a:lnTo>
                    <a:pt x="1612" y="2000"/>
                  </a:lnTo>
                  <a:lnTo>
                    <a:pt x="1589" y="2049"/>
                  </a:lnTo>
                  <a:lnTo>
                    <a:pt x="1563" y="2102"/>
                  </a:lnTo>
                  <a:lnTo>
                    <a:pt x="1532" y="2159"/>
                  </a:lnTo>
                  <a:lnTo>
                    <a:pt x="1499" y="2219"/>
                  </a:lnTo>
                  <a:lnTo>
                    <a:pt x="1464" y="2279"/>
                  </a:lnTo>
                  <a:lnTo>
                    <a:pt x="1431" y="2333"/>
                  </a:lnTo>
                  <a:lnTo>
                    <a:pt x="1398" y="2383"/>
                  </a:lnTo>
                  <a:lnTo>
                    <a:pt x="1365" y="2427"/>
                  </a:lnTo>
                  <a:lnTo>
                    <a:pt x="1320" y="2482"/>
                  </a:lnTo>
                  <a:lnTo>
                    <a:pt x="1269" y="2540"/>
                  </a:lnTo>
                  <a:lnTo>
                    <a:pt x="1211" y="2599"/>
                  </a:lnTo>
                  <a:lnTo>
                    <a:pt x="1166" y="2642"/>
                  </a:lnTo>
                  <a:lnTo>
                    <a:pt x="1119" y="2679"/>
                  </a:lnTo>
                  <a:lnTo>
                    <a:pt x="1071" y="2713"/>
                  </a:lnTo>
                  <a:lnTo>
                    <a:pt x="1024" y="2742"/>
                  </a:lnTo>
                  <a:lnTo>
                    <a:pt x="974" y="2768"/>
                  </a:lnTo>
                  <a:lnTo>
                    <a:pt x="919" y="2790"/>
                  </a:lnTo>
                  <a:lnTo>
                    <a:pt x="863" y="2811"/>
                  </a:lnTo>
                  <a:lnTo>
                    <a:pt x="801" y="2830"/>
                  </a:lnTo>
                  <a:lnTo>
                    <a:pt x="738" y="2845"/>
                  </a:lnTo>
                  <a:lnTo>
                    <a:pt x="672" y="2855"/>
                  </a:lnTo>
                  <a:lnTo>
                    <a:pt x="604" y="2862"/>
                  </a:lnTo>
                  <a:lnTo>
                    <a:pt x="535" y="2864"/>
                  </a:lnTo>
                  <a:lnTo>
                    <a:pt x="67" y="2864"/>
                  </a:lnTo>
                  <a:lnTo>
                    <a:pt x="49" y="2862"/>
                  </a:lnTo>
                  <a:lnTo>
                    <a:pt x="33" y="2856"/>
                  </a:lnTo>
                  <a:lnTo>
                    <a:pt x="19" y="2845"/>
                  </a:lnTo>
                  <a:lnTo>
                    <a:pt x="8" y="2831"/>
                  </a:lnTo>
                  <a:lnTo>
                    <a:pt x="2" y="2815"/>
                  </a:lnTo>
                  <a:lnTo>
                    <a:pt x="0" y="2797"/>
                  </a:lnTo>
                  <a:lnTo>
                    <a:pt x="0" y="2397"/>
                  </a:lnTo>
                  <a:lnTo>
                    <a:pt x="2" y="2379"/>
                  </a:lnTo>
                  <a:lnTo>
                    <a:pt x="8" y="2363"/>
                  </a:lnTo>
                  <a:lnTo>
                    <a:pt x="19" y="2350"/>
                  </a:lnTo>
                  <a:lnTo>
                    <a:pt x="33" y="2340"/>
                  </a:lnTo>
                  <a:lnTo>
                    <a:pt x="49" y="2333"/>
                  </a:lnTo>
                  <a:lnTo>
                    <a:pt x="67" y="2331"/>
                  </a:lnTo>
                  <a:lnTo>
                    <a:pt x="535" y="2331"/>
                  </a:lnTo>
                  <a:lnTo>
                    <a:pt x="583" y="2329"/>
                  </a:lnTo>
                  <a:lnTo>
                    <a:pt x="630" y="2323"/>
                  </a:lnTo>
                  <a:lnTo>
                    <a:pt x="674" y="2314"/>
                  </a:lnTo>
                  <a:lnTo>
                    <a:pt x="716" y="2300"/>
                  </a:lnTo>
                  <a:lnTo>
                    <a:pt x="755" y="2282"/>
                  </a:lnTo>
                  <a:lnTo>
                    <a:pt x="792" y="2260"/>
                  </a:lnTo>
                  <a:lnTo>
                    <a:pt x="827" y="2236"/>
                  </a:lnTo>
                  <a:lnTo>
                    <a:pt x="859" y="2206"/>
                  </a:lnTo>
                  <a:lnTo>
                    <a:pt x="899" y="2164"/>
                  </a:lnTo>
                  <a:lnTo>
                    <a:pt x="935" y="2121"/>
                  </a:lnTo>
                  <a:lnTo>
                    <a:pt x="966" y="2078"/>
                  </a:lnTo>
                  <a:lnTo>
                    <a:pt x="996" y="2031"/>
                  </a:lnTo>
                  <a:lnTo>
                    <a:pt x="1027" y="1977"/>
                  </a:lnTo>
                  <a:lnTo>
                    <a:pt x="1060" y="1917"/>
                  </a:lnTo>
                  <a:lnTo>
                    <a:pt x="1083" y="1871"/>
                  </a:lnTo>
                  <a:lnTo>
                    <a:pt x="1108" y="1820"/>
                  </a:lnTo>
                  <a:lnTo>
                    <a:pt x="1134" y="1763"/>
                  </a:lnTo>
                  <a:lnTo>
                    <a:pt x="1162" y="1701"/>
                  </a:lnTo>
                  <a:lnTo>
                    <a:pt x="1192" y="1633"/>
                  </a:lnTo>
                  <a:lnTo>
                    <a:pt x="1222" y="1561"/>
                  </a:lnTo>
                  <a:lnTo>
                    <a:pt x="1252" y="1495"/>
                  </a:lnTo>
                  <a:lnTo>
                    <a:pt x="1279" y="1434"/>
                  </a:lnTo>
                  <a:lnTo>
                    <a:pt x="1303" y="1380"/>
                  </a:lnTo>
                  <a:lnTo>
                    <a:pt x="1326" y="1330"/>
                  </a:lnTo>
                  <a:lnTo>
                    <a:pt x="1349" y="1281"/>
                  </a:lnTo>
                  <a:lnTo>
                    <a:pt x="1375" y="1228"/>
                  </a:lnTo>
                  <a:lnTo>
                    <a:pt x="1405" y="1171"/>
                  </a:lnTo>
                  <a:lnTo>
                    <a:pt x="1439" y="1111"/>
                  </a:lnTo>
                  <a:lnTo>
                    <a:pt x="1473" y="1051"/>
                  </a:lnTo>
                  <a:lnTo>
                    <a:pt x="1507" y="997"/>
                  </a:lnTo>
                  <a:lnTo>
                    <a:pt x="1540" y="947"/>
                  </a:lnTo>
                  <a:lnTo>
                    <a:pt x="1572" y="903"/>
                  </a:lnTo>
                  <a:lnTo>
                    <a:pt x="1617" y="847"/>
                  </a:lnTo>
                  <a:lnTo>
                    <a:pt x="1669" y="790"/>
                  </a:lnTo>
                  <a:lnTo>
                    <a:pt x="1726" y="731"/>
                  </a:lnTo>
                  <a:lnTo>
                    <a:pt x="1773" y="688"/>
                  </a:lnTo>
                  <a:lnTo>
                    <a:pt x="1819" y="650"/>
                  </a:lnTo>
                  <a:lnTo>
                    <a:pt x="1866" y="617"/>
                  </a:lnTo>
                  <a:lnTo>
                    <a:pt x="1915" y="588"/>
                  </a:lnTo>
                  <a:lnTo>
                    <a:pt x="1964" y="562"/>
                  </a:lnTo>
                  <a:lnTo>
                    <a:pt x="2018" y="540"/>
                  </a:lnTo>
                  <a:lnTo>
                    <a:pt x="2076" y="519"/>
                  </a:lnTo>
                  <a:lnTo>
                    <a:pt x="2136" y="500"/>
                  </a:lnTo>
                  <a:lnTo>
                    <a:pt x="2201" y="485"/>
                  </a:lnTo>
                  <a:lnTo>
                    <a:pt x="2266" y="475"/>
                  </a:lnTo>
                  <a:lnTo>
                    <a:pt x="2333" y="468"/>
                  </a:lnTo>
                  <a:lnTo>
                    <a:pt x="2404" y="466"/>
                  </a:lnTo>
                  <a:lnTo>
                    <a:pt x="2937" y="466"/>
                  </a:lnTo>
                  <a:lnTo>
                    <a:pt x="2937" y="66"/>
                  </a:lnTo>
                  <a:lnTo>
                    <a:pt x="2939" y="48"/>
                  </a:lnTo>
                  <a:lnTo>
                    <a:pt x="2946" y="32"/>
                  </a:lnTo>
                  <a:lnTo>
                    <a:pt x="2956" y="19"/>
                  </a:lnTo>
                  <a:lnTo>
                    <a:pt x="2970" y="9"/>
                  </a:lnTo>
                  <a:lnTo>
                    <a:pt x="2986" y="2"/>
                  </a:lnTo>
                  <a:lnTo>
                    <a:pt x="30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379413" y="2414588"/>
              <a:ext cx="550863" cy="411163"/>
            </a:xfrm>
            <a:custGeom>
              <a:avLst/>
              <a:gdLst>
                <a:gd name="T0" fmla="*/ 67 w 1389"/>
                <a:gd name="T1" fmla="*/ 0 h 1037"/>
                <a:gd name="T2" fmla="*/ 535 w 1389"/>
                <a:gd name="T3" fmla="*/ 0 h 1037"/>
                <a:gd name="T4" fmla="*/ 613 w 1389"/>
                <a:gd name="T5" fmla="*/ 3 h 1037"/>
                <a:gd name="T6" fmla="*/ 690 w 1389"/>
                <a:gd name="T7" fmla="*/ 11 h 1037"/>
                <a:gd name="T8" fmla="*/ 765 w 1389"/>
                <a:gd name="T9" fmla="*/ 25 h 1037"/>
                <a:gd name="T10" fmla="*/ 838 w 1389"/>
                <a:gd name="T11" fmla="*/ 44 h 1037"/>
                <a:gd name="T12" fmla="*/ 908 w 1389"/>
                <a:gd name="T13" fmla="*/ 69 h 1037"/>
                <a:gd name="T14" fmla="*/ 976 w 1389"/>
                <a:gd name="T15" fmla="*/ 100 h 1037"/>
                <a:gd name="T16" fmla="*/ 1042 w 1389"/>
                <a:gd name="T17" fmla="*/ 136 h 1037"/>
                <a:gd name="T18" fmla="*/ 1105 w 1389"/>
                <a:gd name="T19" fmla="*/ 178 h 1037"/>
                <a:gd name="T20" fmla="*/ 1167 w 1389"/>
                <a:gd name="T21" fmla="*/ 224 h 1037"/>
                <a:gd name="T22" fmla="*/ 1226 w 1389"/>
                <a:gd name="T23" fmla="*/ 277 h 1037"/>
                <a:gd name="T24" fmla="*/ 1282 w 1389"/>
                <a:gd name="T25" fmla="*/ 335 h 1037"/>
                <a:gd name="T26" fmla="*/ 1337 w 1389"/>
                <a:gd name="T27" fmla="*/ 400 h 1037"/>
                <a:gd name="T28" fmla="*/ 1389 w 1389"/>
                <a:gd name="T29" fmla="*/ 469 h 1037"/>
                <a:gd name="T30" fmla="*/ 1353 w 1389"/>
                <a:gd name="T31" fmla="*/ 526 h 1037"/>
                <a:gd name="T32" fmla="*/ 1315 w 1389"/>
                <a:gd name="T33" fmla="*/ 593 h 1037"/>
                <a:gd name="T34" fmla="*/ 1276 w 1389"/>
                <a:gd name="T35" fmla="*/ 667 h 1037"/>
                <a:gd name="T36" fmla="*/ 1235 w 1389"/>
                <a:gd name="T37" fmla="*/ 747 h 1037"/>
                <a:gd name="T38" fmla="*/ 1193 w 1389"/>
                <a:gd name="T39" fmla="*/ 837 h 1037"/>
                <a:gd name="T40" fmla="*/ 1149 w 1389"/>
                <a:gd name="T41" fmla="*/ 933 h 1037"/>
                <a:gd name="T42" fmla="*/ 1104 w 1389"/>
                <a:gd name="T43" fmla="*/ 1037 h 1037"/>
                <a:gd name="T44" fmla="*/ 1082 w 1389"/>
                <a:gd name="T45" fmla="*/ 992 h 1037"/>
                <a:gd name="T46" fmla="*/ 1061 w 1389"/>
                <a:gd name="T47" fmla="*/ 952 h 1037"/>
                <a:gd name="T48" fmla="*/ 1043 w 1389"/>
                <a:gd name="T49" fmla="*/ 917 h 1037"/>
                <a:gd name="T50" fmla="*/ 1026 w 1389"/>
                <a:gd name="T51" fmla="*/ 885 h 1037"/>
                <a:gd name="T52" fmla="*/ 1003 w 1389"/>
                <a:gd name="T53" fmla="*/ 846 h 1037"/>
                <a:gd name="T54" fmla="*/ 975 w 1389"/>
                <a:gd name="T55" fmla="*/ 802 h 1037"/>
                <a:gd name="T56" fmla="*/ 942 w 1389"/>
                <a:gd name="T57" fmla="*/ 754 h 1037"/>
                <a:gd name="T58" fmla="*/ 907 w 1389"/>
                <a:gd name="T59" fmla="*/ 708 h 1037"/>
                <a:gd name="T60" fmla="*/ 872 w 1389"/>
                <a:gd name="T61" fmla="*/ 668 h 1037"/>
                <a:gd name="T62" fmla="*/ 835 w 1389"/>
                <a:gd name="T63" fmla="*/ 636 h 1037"/>
                <a:gd name="T64" fmla="*/ 798 w 1389"/>
                <a:gd name="T65" fmla="*/ 609 h 1037"/>
                <a:gd name="T66" fmla="*/ 754 w 1389"/>
                <a:gd name="T67" fmla="*/ 584 h 1037"/>
                <a:gd name="T68" fmla="*/ 704 w 1389"/>
                <a:gd name="T69" fmla="*/ 563 h 1037"/>
                <a:gd name="T70" fmla="*/ 664 w 1389"/>
                <a:gd name="T71" fmla="*/ 550 h 1037"/>
                <a:gd name="T72" fmla="*/ 623 w 1389"/>
                <a:gd name="T73" fmla="*/ 540 h 1037"/>
                <a:gd name="T74" fmla="*/ 579 w 1389"/>
                <a:gd name="T75" fmla="*/ 534 h 1037"/>
                <a:gd name="T76" fmla="*/ 535 w 1389"/>
                <a:gd name="T77" fmla="*/ 533 h 1037"/>
                <a:gd name="T78" fmla="*/ 67 w 1389"/>
                <a:gd name="T79" fmla="*/ 533 h 1037"/>
                <a:gd name="T80" fmla="*/ 49 w 1389"/>
                <a:gd name="T81" fmla="*/ 531 h 1037"/>
                <a:gd name="T82" fmla="*/ 33 w 1389"/>
                <a:gd name="T83" fmla="*/ 524 h 1037"/>
                <a:gd name="T84" fmla="*/ 19 w 1389"/>
                <a:gd name="T85" fmla="*/ 514 h 1037"/>
                <a:gd name="T86" fmla="*/ 8 w 1389"/>
                <a:gd name="T87" fmla="*/ 500 h 1037"/>
                <a:gd name="T88" fmla="*/ 2 w 1389"/>
                <a:gd name="T89" fmla="*/ 485 h 1037"/>
                <a:gd name="T90" fmla="*/ 0 w 1389"/>
                <a:gd name="T91" fmla="*/ 466 h 1037"/>
                <a:gd name="T92" fmla="*/ 0 w 1389"/>
                <a:gd name="T93" fmla="*/ 67 h 1037"/>
                <a:gd name="T94" fmla="*/ 2 w 1389"/>
                <a:gd name="T95" fmla="*/ 49 h 1037"/>
                <a:gd name="T96" fmla="*/ 8 w 1389"/>
                <a:gd name="T97" fmla="*/ 33 h 1037"/>
                <a:gd name="T98" fmla="*/ 19 w 1389"/>
                <a:gd name="T99" fmla="*/ 19 h 1037"/>
                <a:gd name="T100" fmla="*/ 33 w 1389"/>
                <a:gd name="T101" fmla="*/ 9 h 1037"/>
                <a:gd name="T102" fmla="*/ 49 w 1389"/>
                <a:gd name="T103" fmla="*/ 2 h 1037"/>
                <a:gd name="T104" fmla="*/ 67 w 1389"/>
                <a:gd name="T105" fmla="*/ 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89" h="1037">
                  <a:moveTo>
                    <a:pt x="67" y="0"/>
                  </a:moveTo>
                  <a:lnTo>
                    <a:pt x="535" y="0"/>
                  </a:lnTo>
                  <a:lnTo>
                    <a:pt x="613" y="3"/>
                  </a:lnTo>
                  <a:lnTo>
                    <a:pt x="690" y="11"/>
                  </a:lnTo>
                  <a:lnTo>
                    <a:pt x="765" y="25"/>
                  </a:lnTo>
                  <a:lnTo>
                    <a:pt x="838" y="44"/>
                  </a:lnTo>
                  <a:lnTo>
                    <a:pt x="908" y="69"/>
                  </a:lnTo>
                  <a:lnTo>
                    <a:pt x="976" y="100"/>
                  </a:lnTo>
                  <a:lnTo>
                    <a:pt x="1042" y="136"/>
                  </a:lnTo>
                  <a:lnTo>
                    <a:pt x="1105" y="178"/>
                  </a:lnTo>
                  <a:lnTo>
                    <a:pt x="1167" y="224"/>
                  </a:lnTo>
                  <a:lnTo>
                    <a:pt x="1226" y="277"/>
                  </a:lnTo>
                  <a:lnTo>
                    <a:pt x="1282" y="335"/>
                  </a:lnTo>
                  <a:lnTo>
                    <a:pt x="1337" y="400"/>
                  </a:lnTo>
                  <a:lnTo>
                    <a:pt x="1389" y="469"/>
                  </a:lnTo>
                  <a:lnTo>
                    <a:pt x="1353" y="526"/>
                  </a:lnTo>
                  <a:lnTo>
                    <a:pt x="1315" y="593"/>
                  </a:lnTo>
                  <a:lnTo>
                    <a:pt x="1276" y="667"/>
                  </a:lnTo>
                  <a:lnTo>
                    <a:pt x="1235" y="747"/>
                  </a:lnTo>
                  <a:lnTo>
                    <a:pt x="1193" y="837"/>
                  </a:lnTo>
                  <a:lnTo>
                    <a:pt x="1149" y="933"/>
                  </a:lnTo>
                  <a:lnTo>
                    <a:pt x="1104" y="1037"/>
                  </a:lnTo>
                  <a:lnTo>
                    <a:pt x="1082" y="992"/>
                  </a:lnTo>
                  <a:lnTo>
                    <a:pt x="1061" y="952"/>
                  </a:lnTo>
                  <a:lnTo>
                    <a:pt x="1043" y="917"/>
                  </a:lnTo>
                  <a:lnTo>
                    <a:pt x="1026" y="885"/>
                  </a:lnTo>
                  <a:lnTo>
                    <a:pt x="1003" y="846"/>
                  </a:lnTo>
                  <a:lnTo>
                    <a:pt x="975" y="802"/>
                  </a:lnTo>
                  <a:lnTo>
                    <a:pt x="942" y="754"/>
                  </a:lnTo>
                  <a:lnTo>
                    <a:pt x="907" y="708"/>
                  </a:lnTo>
                  <a:lnTo>
                    <a:pt x="872" y="668"/>
                  </a:lnTo>
                  <a:lnTo>
                    <a:pt x="835" y="636"/>
                  </a:lnTo>
                  <a:lnTo>
                    <a:pt x="798" y="609"/>
                  </a:lnTo>
                  <a:lnTo>
                    <a:pt x="754" y="584"/>
                  </a:lnTo>
                  <a:lnTo>
                    <a:pt x="704" y="563"/>
                  </a:lnTo>
                  <a:lnTo>
                    <a:pt x="664" y="550"/>
                  </a:lnTo>
                  <a:lnTo>
                    <a:pt x="623" y="540"/>
                  </a:lnTo>
                  <a:lnTo>
                    <a:pt x="579" y="534"/>
                  </a:lnTo>
                  <a:lnTo>
                    <a:pt x="535" y="533"/>
                  </a:lnTo>
                  <a:lnTo>
                    <a:pt x="67" y="533"/>
                  </a:lnTo>
                  <a:lnTo>
                    <a:pt x="49" y="531"/>
                  </a:lnTo>
                  <a:lnTo>
                    <a:pt x="33" y="524"/>
                  </a:lnTo>
                  <a:lnTo>
                    <a:pt x="19" y="514"/>
                  </a:lnTo>
                  <a:lnTo>
                    <a:pt x="8" y="500"/>
                  </a:lnTo>
                  <a:lnTo>
                    <a:pt x="2" y="485"/>
                  </a:lnTo>
                  <a:lnTo>
                    <a:pt x="0" y="466"/>
                  </a:lnTo>
                  <a:lnTo>
                    <a:pt x="0" y="67"/>
                  </a:lnTo>
                  <a:lnTo>
                    <a:pt x="2" y="49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3" y="9"/>
                  </a:lnTo>
                  <a:lnTo>
                    <a:pt x="49" y="2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995363" y="2954338"/>
              <a:ext cx="868363" cy="596900"/>
            </a:xfrm>
            <a:custGeom>
              <a:avLst/>
              <a:gdLst>
                <a:gd name="T0" fmla="*/ 306 w 2188"/>
                <a:gd name="T1" fmla="*/ 45 h 1503"/>
                <a:gd name="T2" fmla="*/ 344 w 2188"/>
                <a:gd name="T3" fmla="*/ 120 h 1503"/>
                <a:gd name="T4" fmla="*/ 384 w 2188"/>
                <a:gd name="T5" fmla="*/ 191 h 1503"/>
                <a:gd name="T6" fmla="*/ 445 w 2188"/>
                <a:gd name="T7" fmla="*/ 283 h 1503"/>
                <a:gd name="T8" fmla="*/ 517 w 2188"/>
                <a:gd name="T9" fmla="*/ 369 h 1503"/>
                <a:gd name="T10" fmla="*/ 590 w 2188"/>
                <a:gd name="T11" fmla="*/ 428 h 1503"/>
                <a:gd name="T12" fmla="*/ 683 w 2188"/>
                <a:gd name="T13" fmla="*/ 474 h 1503"/>
                <a:gd name="T14" fmla="*/ 765 w 2188"/>
                <a:gd name="T15" fmla="*/ 497 h 1503"/>
                <a:gd name="T16" fmla="*/ 854 w 2188"/>
                <a:gd name="T17" fmla="*/ 504 h 1503"/>
                <a:gd name="T18" fmla="*/ 1387 w 2188"/>
                <a:gd name="T19" fmla="*/ 104 h 1503"/>
                <a:gd name="T20" fmla="*/ 1396 w 2188"/>
                <a:gd name="T21" fmla="*/ 70 h 1503"/>
                <a:gd name="T22" fmla="*/ 1420 w 2188"/>
                <a:gd name="T23" fmla="*/ 46 h 1503"/>
                <a:gd name="T24" fmla="*/ 1454 w 2188"/>
                <a:gd name="T25" fmla="*/ 38 h 1503"/>
                <a:gd name="T26" fmla="*/ 1488 w 2188"/>
                <a:gd name="T27" fmla="*/ 47 h 1503"/>
                <a:gd name="T28" fmla="*/ 2170 w 2188"/>
                <a:gd name="T29" fmla="*/ 722 h 1503"/>
                <a:gd name="T30" fmla="*/ 2187 w 2188"/>
                <a:gd name="T31" fmla="*/ 752 h 1503"/>
                <a:gd name="T32" fmla="*/ 2187 w 2188"/>
                <a:gd name="T33" fmla="*/ 789 h 1503"/>
                <a:gd name="T34" fmla="*/ 2170 w 2188"/>
                <a:gd name="T35" fmla="*/ 818 h 1503"/>
                <a:gd name="T36" fmla="*/ 1489 w 2188"/>
                <a:gd name="T37" fmla="*/ 1494 h 1503"/>
                <a:gd name="T38" fmla="*/ 1454 w 2188"/>
                <a:gd name="T39" fmla="*/ 1503 h 1503"/>
                <a:gd name="T40" fmla="*/ 1421 w 2188"/>
                <a:gd name="T41" fmla="*/ 1494 h 1503"/>
                <a:gd name="T42" fmla="*/ 1396 w 2188"/>
                <a:gd name="T43" fmla="*/ 1469 h 1503"/>
                <a:gd name="T44" fmla="*/ 1387 w 2188"/>
                <a:gd name="T45" fmla="*/ 1437 h 1503"/>
                <a:gd name="T46" fmla="*/ 1352 w 2188"/>
                <a:gd name="T47" fmla="*/ 1037 h 1503"/>
                <a:gd name="T48" fmla="*/ 1263 w 2188"/>
                <a:gd name="T49" fmla="*/ 1037 h 1503"/>
                <a:gd name="T50" fmla="*/ 1158 w 2188"/>
                <a:gd name="T51" fmla="*/ 1038 h 1503"/>
                <a:gd name="T52" fmla="*/ 1074 w 2188"/>
                <a:gd name="T53" fmla="*/ 1039 h 1503"/>
                <a:gd name="T54" fmla="*/ 998 w 2188"/>
                <a:gd name="T55" fmla="*/ 1040 h 1503"/>
                <a:gd name="T56" fmla="*/ 889 w 2188"/>
                <a:gd name="T57" fmla="*/ 1038 h 1503"/>
                <a:gd name="T58" fmla="*/ 805 w 2188"/>
                <a:gd name="T59" fmla="*/ 1033 h 1503"/>
                <a:gd name="T60" fmla="*/ 741 w 2188"/>
                <a:gd name="T61" fmla="*/ 1028 h 1503"/>
                <a:gd name="T62" fmla="*/ 657 w 2188"/>
                <a:gd name="T63" fmla="*/ 1014 h 1503"/>
                <a:gd name="T64" fmla="*/ 557 w 2188"/>
                <a:gd name="T65" fmla="*/ 995 h 1503"/>
                <a:gd name="T66" fmla="*/ 476 w 2188"/>
                <a:gd name="T67" fmla="*/ 967 h 1503"/>
                <a:gd name="T68" fmla="*/ 399 w 2188"/>
                <a:gd name="T69" fmla="*/ 930 h 1503"/>
                <a:gd name="T70" fmla="*/ 310 w 2188"/>
                <a:gd name="T71" fmla="*/ 883 h 1503"/>
                <a:gd name="T72" fmla="*/ 232 w 2188"/>
                <a:gd name="T73" fmla="*/ 824 h 1503"/>
                <a:gd name="T74" fmla="*/ 157 w 2188"/>
                <a:gd name="T75" fmla="*/ 754 h 1503"/>
                <a:gd name="T76" fmla="*/ 77 w 2188"/>
                <a:gd name="T77" fmla="*/ 669 h 1503"/>
                <a:gd name="T78" fmla="*/ 0 w 2188"/>
                <a:gd name="T79" fmla="*/ 568 h 1503"/>
                <a:gd name="T80" fmla="*/ 74 w 2188"/>
                <a:gd name="T81" fmla="*/ 444 h 1503"/>
                <a:gd name="T82" fmla="*/ 153 w 2188"/>
                <a:gd name="T83" fmla="*/ 289 h 1503"/>
                <a:gd name="T84" fmla="*/ 239 w 2188"/>
                <a:gd name="T85" fmla="*/ 104 h 1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88" h="1503">
                  <a:moveTo>
                    <a:pt x="284" y="0"/>
                  </a:moveTo>
                  <a:lnTo>
                    <a:pt x="306" y="45"/>
                  </a:lnTo>
                  <a:lnTo>
                    <a:pt x="326" y="85"/>
                  </a:lnTo>
                  <a:lnTo>
                    <a:pt x="344" y="120"/>
                  </a:lnTo>
                  <a:lnTo>
                    <a:pt x="361" y="152"/>
                  </a:lnTo>
                  <a:lnTo>
                    <a:pt x="384" y="191"/>
                  </a:lnTo>
                  <a:lnTo>
                    <a:pt x="412" y="235"/>
                  </a:lnTo>
                  <a:lnTo>
                    <a:pt x="445" y="283"/>
                  </a:lnTo>
                  <a:lnTo>
                    <a:pt x="481" y="329"/>
                  </a:lnTo>
                  <a:lnTo>
                    <a:pt x="517" y="369"/>
                  </a:lnTo>
                  <a:lnTo>
                    <a:pt x="552" y="401"/>
                  </a:lnTo>
                  <a:lnTo>
                    <a:pt x="590" y="428"/>
                  </a:lnTo>
                  <a:lnTo>
                    <a:pt x="634" y="453"/>
                  </a:lnTo>
                  <a:lnTo>
                    <a:pt x="683" y="474"/>
                  </a:lnTo>
                  <a:lnTo>
                    <a:pt x="723" y="487"/>
                  </a:lnTo>
                  <a:lnTo>
                    <a:pt x="765" y="497"/>
                  </a:lnTo>
                  <a:lnTo>
                    <a:pt x="808" y="502"/>
                  </a:lnTo>
                  <a:lnTo>
                    <a:pt x="854" y="504"/>
                  </a:lnTo>
                  <a:lnTo>
                    <a:pt x="1387" y="504"/>
                  </a:lnTo>
                  <a:lnTo>
                    <a:pt x="1387" y="104"/>
                  </a:lnTo>
                  <a:lnTo>
                    <a:pt x="1389" y="86"/>
                  </a:lnTo>
                  <a:lnTo>
                    <a:pt x="1396" y="70"/>
                  </a:lnTo>
                  <a:lnTo>
                    <a:pt x="1406" y="56"/>
                  </a:lnTo>
                  <a:lnTo>
                    <a:pt x="1420" y="46"/>
                  </a:lnTo>
                  <a:lnTo>
                    <a:pt x="1436" y="39"/>
                  </a:lnTo>
                  <a:lnTo>
                    <a:pt x="1454" y="38"/>
                  </a:lnTo>
                  <a:lnTo>
                    <a:pt x="1471" y="41"/>
                  </a:lnTo>
                  <a:lnTo>
                    <a:pt x="1488" y="47"/>
                  </a:lnTo>
                  <a:lnTo>
                    <a:pt x="1504" y="59"/>
                  </a:lnTo>
                  <a:lnTo>
                    <a:pt x="2170" y="722"/>
                  </a:lnTo>
                  <a:lnTo>
                    <a:pt x="2180" y="736"/>
                  </a:lnTo>
                  <a:lnTo>
                    <a:pt x="2187" y="752"/>
                  </a:lnTo>
                  <a:lnTo>
                    <a:pt x="2188" y="771"/>
                  </a:lnTo>
                  <a:lnTo>
                    <a:pt x="2187" y="789"/>
                  </a:lnTo>
                  <a:lnTo>
                    <a:pt x="2180" y="805"/>
                  </a:lnTo>
                  <a:lnTo>
                    <a:pt x="2170" y="818"/>
                  </a:lnTo>
                  <a:lnTo>
                    <a:pt x="1503" y="1484"/>
                  </a:lnTo>
                  <a:lnTo>
                    <a:pt x="1489" y="1494"/>
                  </a:lnTo>
                  <a:lnTo>
                    <a:pt x="1472" y="1501"/>
                  </a:lnTo>
                  <a:lnTo>
                    <a:pt x="1454" y="1503"/>
                  </a:lnTo>
                  <a:lnTo>
                    <a:pt x="1437" y="1501"/>
                  </a:lnTo>
                  <a:lnTo>
                    <a:pt x="1421" y="1494"/>
                  </a:lnTo>
                  <a:lnTo>
                    <a:pt x="1408" y="1483"/>
                  </a:lnTo>
                  <a:lnTo>
                    <a:pt x="1396" y="1469"/>
                  </a:lnTo>
                  <a:lnTo>
                    <a:pt x="1389" y="1453"/>
                  </a:lnTo>
                  <a:lnTo>
                    <a:pt x="1387" y="1437"/>
                  </a:lnTo>
                  <a:lnTo>
                    <a:pt x="1387" y="1037"/>
                  </a:lnTo>
                  <a:lnTo>
                    <a:pt x="1352" y="1037"/>
                  </a:lnTo>
                  <a:lnTo>
                    <a:pt x="1310" y="1037"/>
                  </a:lnTo>
                  <a:lnTo>
                    <a:pt x="1263" y="1037"/>
                  </a:lnTo>
                  <a:lnTo>
                    <a:pt x="1210" y="1038"/>
                  </a:lnTo>
                  <a:lnTo>
                    <a:pt x="1158" y="1038"/>
                  </a:lnTo>
                  <a:lnTo>
                    <a:pt x="1112" y="1039"/>
                  </a:lnTo>
                  <a:lnTo>
                    <a:pt x="1074" y="1039"/>
                  </a:lnTo>
                  <a:lnTo>
                    <a:pt x="1041" y="1040"/>
                  </a:lnTo>
                  <a:lnTo>
                    <a:pt x="998" y="1040"/>
                  </a:lnTo>
                  <a:lnTo>
                    <a:pt x="948" y="1039"/>
                  </a:lnTo>
                  <a:lnTo>
                    <a:pt x="889" y="1038"/>
                  </a:lnTo>
                  <a:lnTo>
                    <a:pt x="845" y="1036"/>
                  </a:lnTo>
                  <a:lnTo>
                    <a:pt x="805" y="1033"/>
                  </a:lnTo>
                  <a:lnTo>
                    <a:pt x="771" y="1031"/>
                  </a:lnTo>
                  <a:lnTo>
                    <a:pt x="741" y="1028"/>
                  </a:lnTo>
                  <a:lnTo>
                    <a:pt x="702" y="1022"/>
                  </a:lnTo>
                  <a:lnTo>
                    <a:pt x="657" y="1014"/>
                  </a:lnTo>
                  <a:lnTo>
                    <a:pt x="607" y="1005"/>
                  </a:lnTo>
                  <a:lnTo>
                    <a:pt x="557" y="995"/>
                  </a:lnTo>
                  <a:lnTo>
                    <a:pt x="513" y="981"/>
                  </a:lnTo>
                  <a:lnTo>
                    <a:pt x="476" y="967"/>
                  </a:lnTo>
                  <a:lnTo>
                    <a:pt x="439" y="950"/>
                  </a:lnTo>
                  <a:lnTo>
                    <a:pt x="399" y="930"/>
                  </a:lnTo>
                  <a:lnTo>
                    <a:pt x="354" y="908"/>
                  </a:lnTo>
                  <a:lnTo>
                    <a:pt x="310" y="883"/>
                  </a:lnTo>
                  <a:lnTo>
                    <a:pt x="269" y="855"/>
                  </a:lnTo>
                  <a:lnTo>
                    <a:pt x="232" y="824"/>
                  </a:lnTo>
                  <a:lnTo>
                    <a:pt x="194" y="791"/>
                  </a:lnTo>
                  <a:lnTo>
                    <a:pt x="157" y="754"/>
                  </a:lnTo>
                  <a:lnTo>
                    <a:pt x="117" y="713"/>
                  </a:lnTo>
                  <a:lnTo>
                    <a:pt x="77" y="669"/>
                  </a:lnTo>
                  <a:lnTo>
                    <a:pt x="38" y="620"/>
                  </a:lnTo>
                  <a:lnTo>
                    <a:pt x="0" y="568"/>
                  </a:lnTo>
                  <a:lnTo>
                    <a:pt x="37" y="509"/>
                  </a:lnTo>
                  <a:lnTo>
                    <a:pt x="74" y="444"/>
                  </a:lnTo>
                  <a:lnTo>
                    <a:pt x="113" y="369"/>
                  </a:lnTo>
                  <a:lnTo>
                    <a:pt x="153" y="289"/>
                  </a:lnTo>
                  <a:lnTo>
                    <a:pt x="195" y="199"/>
                  </a:lnTo>
                  <a:lnTo>
                    <a:pt x="239" y="104"/>
                  </a:lnTo>
                  <a:lnTo>
                    <a:pt x="2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2971800" y="5105401"/>
            <a:ext cx="2133600" cy="471577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House income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971800" y="2514601"/>
            <a:ext cx="2133600" cy="471577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Mortgage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09600" y="1177760"/>
            <a:ext cx="2514600" cy="5334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Affecting Macro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factors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8915400" y="1157510"/>
            <a:ext cx="2514600" cy="5334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Affecting Micro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factors</a:t>
            </a:r>
          </a:p>
        </p:txBody>
      </p:sp>
      <p:cxnSp>
        <p:nvCxnSpPr>
          <p:cNvPr id="24" name="Straight Arrow Connector 23"/>
          <p:cNvCxnSpPr>
            <a:endCxn id="30" idx="1"/>
          </p:cNvCxnSpPr>
          <p:nvPr/>
        </p:nvCxnSpPr>
        <p:spPr>
          <a:xfrm>
            <a:off x="1198179" y="2750389"/>
            <a:ext cx="17736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8179" y="3266543"/>
            <a:ext cx="1443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198179" y="4028541"/>
            <a:ext cx="1329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198179" y="4726171"/>
            <a:ext cx="1468019" cy="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219200" y="5368677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198179" y="1711160"/>
            <a:ext cx="42042" cy="36575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747513" y="1690910"/>
            <a:ext cx="21021" cy="3035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9504870" y="3239075"/>
            <a:ext cx="1242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9664460" y="3951065"/>
            <a:ext cx="1071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9483849" y="4728088"/>
            <a:ext cx="1242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1" y="0"/>
            <a:ext cx="12192000" cy="6085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261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5/16/19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608510"/>
          </a:xfrm>
          <a:prstGeom prst="rect">
            <a:avLst/>
          </a:prstGeom>
          <a:solidFill>
            <a:srgbClr val="00FDFF">
              <a:alpha val="5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Recommendation for future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2521" y="1127760"/>
            <a:ext cx="102412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Macro factors have been studied limited, able to extend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Cost of construction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Housing boom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Land price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Mortgage system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Micro factors, able to extent sampling size and range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Whole Australia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Or specific area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Single suburbs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Housing price forecast, able to separate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Housing price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Unit </a:t>
            </a:r>
            <a:r>
              <a:rPr lang="en-US" sz="2800" dirty="0" smtClean="0"/>
              <a:t>price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606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5/16/19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608510"/>
          </a:xfrm>
          <a:prstGeom prst="rect">
            <a:avLst/>
          </a:prstGeom>
          <a:solidFill>
            <a:srgbClr val="00FDFF">
              <a:alpha val="46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880" y="608510"/>
            <a:ext cx="110794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 smtClean="0"/>
              <a:t>	Aussie </a:t>
            </a:r>
            <a:r>
              <a:rPr lang="en-GB" dirty="0" err="1"/>
              <a:t>n.d</a:t>
            </a:r>
            <a:r>
              <a:rPr lang="en-GB" dirty="0"/>
              <a:t>, </a:t>
            </a:r>
            <a:r>
              <a:rPr lang="en-GB" i="1" dirty="0"/>
              <a:t>25 years of housing trends, </a:t>
            </a:r>
            <a:r>
              <a:rPr lang="en-GB" dirty="0"/>
              <a:t>Aussie, viewed 20, March 2019, </a:t>
            </a:r>
            <a:r>
              <a:rPr lang="en-GB" u="sng" dirty="0">
                <a:hlinkClick r:id="rId2"/>
              </a:rPr>
              <a:t>https://www.aussie.com.au/home-loans/property-reports/25years.html</a:t>
            </a:r>
            <a:endParaRPr lang="en-GB" dirty="0"/>
          </a:p>
          <a:p>
            <a:r>
              <a:rPr lang="en-GB" dirty="0" smtClean="0"/>
              <a:t>	Australian </a:t>
            </a:r>
            <a:r>
              <a:rPr lang="en-GB" dirty="0"/>
              <a:t>Bureau of Statistics 2015, Housing Occupancy and Costs, 2013-14, cat. no. 4130, viewed 21, March 2019, </a:t>
            </a:r>
            <a:r>
              <a:rPr lang="en-GB" u="sng" dirty="0">
                <a:hlinkClick r:id="rId3"/>
              </a:rPr>
              <a:t>http://www.abs.gov.au/Ausstats/abs@.nsf/Previousproducts/4130.0Glossary12013-14</a:t>
            </a:r>
            <a:endParaRPr lang="en-GB" dirty="0"/>
          </a:p>
          <a:p>
            <a:r>
              <a:rPr lang="en-GB" dirty="0" smtClean="0"/>
              <a:t>	Burke</a:t>
            </a:r>
            <a:r>
              <a:rPr lang="en-GB" dirty="0"/>
              <a:t>, K</a:t>
            </a:r>
            <a:r>
              <a:rPr lang="en-GB" i="1" dirty="0"/>
              <a:t> </a:t>
            </a:r>
            <a:r>
              <a:rPr lang="en-GB" dirty="0"/>
              <a:t>2018</a:t>
            </a:r>
            <a:r>
              <a:rPr lang="en-GB" i="1" dirty="0"/>
              <a:t>, Sydney property price declines tipped to halt next year before plateau and gradual rise, report suggests </a:t>
            </a:r>
            <a:r>
              <a:rPr lang="en-GB" dirty="0"/>
              <a:t>Domain, viewed 18, March 2019 </a:t>
            </a:r>
            <a:r>
              <a:rPr lang="en-GB" u="sng" dirty="0">
                <a:hlinkClick r:id="rId4"/>
              </a:rPr>
              <a:t>https://www.domain.com.au/news/sydney-property-price-declines-tipped-to-halt-next-year-report-suggests-787959/</a:t>
            </a:r>
            <a:endParaRPr lang="en-GB" dirty="0"/>
          </a:p>
          <a:p>
            <a:r>
              <a:rPr lang="en-GB" dirty="0" smtClean="0"/>
              <a:t>	Burke</a:t>
            </a:r>
            <a:r>
              <a:rPr lang="en-GB" dirty="0"/>
              <a:t>, K 2019, </a:t>
            </a:r>
            <a:r>
              <a:rPr lang="en-GB" i="1" dirty="0"/>
              <a:t>Sydney house prices fall 9.9 per cent in 2018: Domain report</a:t>
            </a:r>
            <a:r>
              <a:rPr lang="en-GB" dirty="0"/>
              <a:t>, Domain Group, viewed 18, March 2019, </a:t>
            </a:r>
            <a:r>
              <a:rPr lang="en-GB" u="sng" dirty="0">
                <a:hlinkClick r:id="rId5"/>
              </a:rPr>
              <a:t>https://www.domain.com.au/news/sydney-house-prices-fall-9-9-per-cent-domain-report/</a:t>
            </a:r>
            <a:endParaRPr lang="en-GB" dirty="0"/>
          </a:p>
          <a:p>
            <a:r>
              <a:rPr lang="en-GB" dirty="0" smtClean="0"/>
              <a:t>	Farrer</a:t>
            </a:r>
            <a:r>
              <a:rPr lang="en-GB" dirty="0"/>
              <a:t>, M 2019, </a:t>
            </a:r>
            <a:r>
              <a:rPr lang="en-GB" i="1" dirty="0"/>
              <a:t>Melbourne and Sydney house prices plunge further in January</a:t>
            </a:r>
            <a:r>
              <a:rPr lang="en-GB" dirty="0"/>
              <a:t>, The Guardian, viewed 18, March 2019, </a:t>
            </a:r>
            <a:r>
              <a:rPr lang="en-GB" u="sng" dirty="0">
                <a:hlinkClick r:id="rId6"/>
              </a:rPr>
              <a:t>https://www.theguardian.com/australia-news/2019/feb/01/melbourne-sydney-property-prices-plunge-january</a:t>
            </a:r>
            <a:endParaRPr lang="en-GB" dirty="0"/>
          </a:p>
          <a:p>
            <a:r>
              <a:rPr lang="en-GB" dirty="0" smtClean="0"/>
              <a:t>	Homely</a:t>
            </a:r>
            <a:r>
              <a:rPr lang="en-GB" dirty="0"/>
              <a:t>, 2017, </a:t>
            </a:r>
            <a:r>
              <a:rPr lang="en-GB" i="1" dirty="0"/>
              <a:t>What’s really behind Australia’s soaring house prices? Part 1, </a:t>
            </a:r>
            <a:r>
              <a:rPr lang="en-GB" dirty="0"/>
              <a:t>Homely, viewed 18 March 2019, </a:t>
            </a:r>
            <a:r>
              <a:rPr lang="en-GB" u="sng" dirty="0">
                <a:hlinkClick r:id="rId7"/>
              </a:rPr>
              <a:t>https://www.homely.com.au/news/property-news/whats-really-behind-australias-soaring-house-prices-part-1</a:t>
            </a:r>
            <a:endParaRPr lang="en-GB" dirty="0"/>
          </a:p>
          <a:p>
            <a:r>
              <a:rPr lang="en-GB" dirty="0" smtClean="0"/>
              <a:t>	Hyndman</a:t>
            </a:r>
            <a:r>
              <a:rPr lang="en-GB" dirty="0"/>
              <a:t>, J</a:t>
            </a:r>
            <a:r>
              <a:rPr lang="en-GB" i="1" dirty="0"/>
              <a:t>, </a:t>
            </a:r>
            <a:r>
              <a:rPr lang="en-GB" dirty="0" err="1"/>
              <a:t>Athanasopoulos</a:t>
            </a:r>
            <a:r>
              <a:rPr lang="en-GB" dirty="0"/>
              <a:t>, G 2018, </a:t>
            </a:r>
            <a:r>
              <a:rPr lang="en-GB" i="1" dirty="0"/>
              <a:t>Forecasting: Principles and Practice, </a:t>
            </a:r>
            <a:r>
              <a:rPr lang="en-GB" dirty="0"/>
              <a:t>Monash University, Australia, viewed 18, April 2019, https://</a:t>
            </a:r>
            <a:r>
              <a:rPr lang="en-GB" dirty="0" err="1"/>
              <a:t>otexts.com</a:t>
            </a:r>
            <a:r>
              <a:rPr lang="en-GB" dirty="0"/>
              <a:t>/fpp2/</a:t>
            </a:r>
          </a:p>
          <a:p>
            <a:r>
              <a:rPr lang="en-GB" dirty="0" err="1"/>
              <a:t>Khanal</a:t>
            </a:r>
            <a:r>
              <a:rPr lang="en-GB" dirty="0"/>
              <a:t>, R 2018, ‘Week 2: Chapter 1, Introduction of business decision analysis’ Lecture PowerPoint slides, </a:t>
            </a:r>
            <a:r>
              <a:rPr lang="en-GB" i="1" dirty="0"/>
              <a:t>SBM 1108: Business decision analysis</a:t>
            </a:r>
            <a:r>
              <a:rPr lang="en-GB" dirty="0"/>
              <a:t>, Asian Pacific International College, viewed 05 March 2018, </a:t>
            </a:r>
            <a:r>
              <a:rPr lang="en-GB" u="sng" dirty="0">
                <a:hlinkClick r:id="rId8"/>
              </a:rPr>
              <a:t>http://ols.apicollege.edu.au</a:t>
            </a:r>
            <a:r>
              <a:rPr lang="en-GB" u="sng" dirty="0" smtClean="0">
                <a:hlinkClick r:id="rId8"/>
              </a:rPr>
              <a:t>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60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5/16/19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608510"/>
          </a:xfrm>
          <a:prstGeom prst="rect">
            <a:avLst/>
          </a:prstGeom>
          <a:solidFill>
            <a:srgbClr val="00FDFF">
              <a:alpha val="56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880" y="608510"/>
            <a:ext cx="110794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	Kohler</a:t>
            </a:r>
            <a:r>
              <a:rPr lang="en-GB" dirty="0"/>
              <a:t>, M, Merwe, M 2015, Long-run Trends in Housing Price Growth, Reserve Bank of Australia, viewed 4 March 2019, </a:t>
            </a:r>
            <a:r>
              <a:rPr lang="en-GB" u="sng" dirty="0">
                <a:hlinkClick r:id="rId2"/>
              </a:rPr>
              <a:t>https://www.rba.gov.au/publications/bulletin/2015/sep/pdf/bu-0915-3.pdf</a:t>
            </a:r>
            <a:endParaRPr lang="en-GB" dirty="0"/>
          </a:p>
          <a:p>
            <a:r>
              <a:rPr lang="en-GB" dirty="0"/>
              <a:t>Morris, B, 2017, </a:t>
            </a:r>
            <a:r>
              <a:rPr lang="en-GB" i="1" dirty="0"/>
              <a:t>What we can learn from Australia’s median house prices from 1970-2016, </a:t>
            </a:r>
            <a:r>
              <a:rPr lang="en-GB" dirty="0"/>
              <a:t>Homely, viewed 18 March 2019, </a:t>
            </a:r>
            <a:r>
              <a:rPr lang="en-GB" u="sng" dirty="0">
                <a:hlinkClick r:id="rId3"/>
              </a:rPr>
              <a:t>https://www.homely.com.au/news/property-news/australias-median-house-price-from-1970-2016</a:t>
            </a:r>
            <a:endParaRPr lang="en-GB" dirty="0"/>
          </a:p>
          <a:p>
            <a:r>
              <a:rPr lang="en-GB" dirty="0" smtClean="0"/>
              <a:t>	Nguyen</a:t>
            </a:r>
            <a:r>
              <a:rPr lang="en-GB" dirty="0"/>
              <a:t>, J, 2017, 4 </a:t>
            </a:r>
            <a:r>
              <a:rPr lang="en-GB" i="1" dirty="0"/>
              <a:t>key factors that drive the real estate market</a:t>
            </a:r>
            <a:r>
              <a:rPr lang="en-GB" dirty="0"/>
              <a:t>, Investopedia, viewed 5 March, 2019, </a:t>
            </a:r>
            <a:r>
              <a:rPr lang="en-GB" u="sng" dirty="0">
                <a:hlinkClick r:id="rId4"/>
              </a:rPr>
              <a:t>https://www.investopedia.com/articles/mortages-real-estate/11/factors-affecting-real-estate-market.asp</a:t>
            </a:r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Mojtahedi</a:t>
            </a:r>
            <a:r>
              <a:rPr lang="en-GB" dirty="0"/>
              <a:t>, M 2019, ‘Session 11: “Regression analyses (continued)” Lecture PowerPoint slides, </a:t>
            </a:r>
            <a:r>
              <a:rPr lang="en-GB" i="1" dirty="0"/>
              <a:t>SBM 1206: Advanced </a:t>
            </a:r>
            <a:r>
              <a:rPr lang="en-GB" i="1" dirty="0" smtClean="0"/>
              <a:t>risk </a:t>
            </a:r>
            <a:r>
              <a:rPr lang="en-GB" i="1" dirty="0"/>
              <a:t>and uncertainty management</a:t>
            </a:r>
            <a:r>
              <a:rPr lang="en-GB" dirty="0"/>
              <a:t>, Asian Pacific International College, viewed 18 April 2018, </a:t>
            </a:r>
            <a:r>
              <a:rPr lang="en-GB" u="sng" dirty="0">
                <a:hlinkClick r:id="rId5"/>
              </a:rPr>
              <a:t>http://ols.apicollege.edu.au/</a:t>
            </a:r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Petteinger</a:t>
            </a:r>
            <a:r>
              <a:rPr lang="en-GB" dirty="0"/>
              <a:t>, T 2017, </a:t>
            </a:r>
            <a:r>
              <a:rPr lang="en-GB" i="1" dirty="0"/>
              <a:t>Factors that affect the housing market</a:t>
            </a:r>
            <a:r>
              <a:rPr lang="en-GB" dirty="0"/>
              <a:t>, Economics help, viewed 18, April 2019,</a:t>
            </a:r>
            <a:r>
              <a:rPr lang="en-GB" u="sng" dirty="0"/>
              <a:t> </a:t>
            </a:r>
            <a:r>
              <a:rPr lang="en-GB" u="sng" dirty="0">
                <a:hlinkClick r:id="rId6"/>
              </a:rPr>
              <a:t>https://www.economicshelp.org/blog/377/housing/factors-that-affect-the-housing-market/</a:t>
            </a:r>
            <a:endParaRPr lang="en-GB" dirty="0"/>
          </a:p>
          <a:p>
            <a:r>
              <a:rPr lang="en-GB" dirty="0" smtClean="0"/>
              <a:t>	Rent</a:t>
            </a:r>
            <a:r>
              <a:rPr lang="en-GB" dirty="0"/>
              <a:t>, 2018, Australia’s cheapest (and most expensive) suburbs revealed, </a:t>
            </a:r>
            <a:r>
              <a:rPr lang="en-GB" dirty="0" err="1"/>
              <a:t>Rent.com.au</a:t>
            </a:r>
            <a:r>
              <a:rPr lang="en-GB" dirty="0"/>
              <a:t>, viewed 15 March 2019, </a:t>
            </a:r>
            <a:r>
              <a:rPr lang="en-GB" u="sng" dirty="0">
                <a:hlinkClick r:id="rId7"/>
              </a:rPr>
              <a:t>https://www.rent.com.au/blog/rental-prices-december-2018</a:t>
            </a:r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Verrender</a:t>
            </a:r>
            <a:r>
              <a:rPr lang="en-GB" dirty="0"/>
              <a:t>, J 2019, </a:t>
            </a:r>
            <a:r>
              <a:rPr lang="en-GB" i="1" dirty="0"/>
              <a:t>Sydney buyers continue to splash cash on Central Coast weekenders</a:t>
            </a:r>
            <a:r>
              <a:rPr lang="en-GB" dirty="0"/>
              <a:t>, Real Estate Group, viewed 18, March 2019, </a:t>
            </a:r>
            <a:r>
              <a:rPr lang="en-GB" u="sng" dirty="0">
                <a:hlinkClick r:id="rId8"/>
              </a:rPr>
              <a:t>https://www.realestate.com.au/news/sydney-buyers-continue-to-splash-cash-on-central-coast-weekenders/</a:t>
            </a:r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Yardney</a:t>
            </a:r>
            <a:r>
              <a:rPr lang="en-GB" dirty="0"/>
              <a:t>, M 2018, </a:t>
            </a:r>
            <a:r>
              <a:rPr lang="en-GB" i="1" dirty="0"/>
              <a:t>Property Investment In Sydney – 20 Market Insights</a:t>
            </a:r>
            <a:r>
              <a:rPr lang="en-GB" dirty="0"/>
              <a:t>, </a:t>
            </a:r>
            <a:r>
              <a:rPr lang="en-GB" dirty="0" err="1"/>
              <a:t>Propertyupdate.com.au</a:t>
            </a:r>
            <a:r>
              <a:rPr lang="en-GB" dirty="0"/>
              <a:t>, viewed 18, March 2019, </a:t>
            </a:r>
            <a:r>
              <a:rPr lang="en-GB" u="sng" dirty="0">
                <a:hlinkClick r:id="rId9"/>
              </a:rPr>
              <a:t>https://propertyupdate.com.au/property-investment-sydney/</a:t>
            </a:r>
            <a:endParaRPr lang="en-GB" dirty="0"/>
          </a:p>
          <a:p>
            <a:r>
              <a:rPr lang="en-GB" dirty="0" err="1"/>
              <a:t>Yardney</a:t>
            </a:r>
            <a:r>
              <a:rPr lang="en-GB" dirty="0"/>
              <a:t>, M 2018, </a:t>
            </a:r>
            <a:r>
              <a:rPr lang="en-GB" i="1" dirty="0"/>
              <a:t>Property predictions for 2021 revealed</a:t>
            </a:r>
            <a:r>
              <a:rPr lang="en-GB" dirty="0"/>
              <a:t>, Property update, viewed 18, March 2019, </a:t>
            </a:r>
            <a:r>
              <a:rPr lang="en-GB" u="sng" dirty="0">
                <a:hlinkClick r:id="rId10"/>
              </a:rPr>
              <a:t>https://propertyupdate.com.au/property-predictions-for-2021-revealed/</a:t>
            </a:r>
            <a:endParaRPr lang="en-GB" dirty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7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b="1" dirty="0" smtClean="0"/>
              <a:t>Thank you</a:t>
            </a:r>
            <a:endParaRPr lang="en-US" sz="6600" b="1" dirty="0"/>
          </a:p>
        </p:txBody>
      </p:sp>
      <p:pic>
        <p:nvPicPr>
          <p:cNvPr id="3" name="Picture 2" descr="mage result for apic logo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975" y="172143"/>
            <a:ext cx="2328108" cy="145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78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/>
          </p:cNvSpPr>
          <p:nvPr/>
        </p:nvSpPr>
        <p:spPr bwMode="auto">
          <a:xfrm>
            <a:off x="4309206" y="5638810"/>
            <a:ext cx="3731534" cy="701835"/>
          </a:xfrm>
          <a:custGeom>
            <a:avLst/>
            <a:gdLst>
              <a:gd name="T0" fmla="*/ 1549 w 1549"/>
              <a:gd name="T1" fmla="*/ 185 h 372"/>
              <a:gd name="T2" fmla="*/ 1355 w 1549"/>
              <a:gd name="T3" fmla="*/ 0 h 372"/>
              <a:gd name="T4" fmla="*/ 1508 w 1549"/>
              <a:gd name="T5" fmla="*/ 0 h 372"/>
              <a:gd name="T6" fmla="*/ 0 w 1549"/>
              <a:gd name="T7" fmla="*/ 0 h 372"/>
              <a:gd name="T8" fmla="*/ 0 w 1549"/>
              <a:gd name="T9" fmla="*/ 372 h 372"/>
              <a:gd name="T10" fmla="*/ 1355 w 1549"/>
              <a:gd name="T11" fmla="*/ 372 h 372"/>
              <a:gd name="T12" fmla="*/ 1355 w 1549"/>
              <a:gd name="T13" fmla="*/ 372 h 372"/>
              <a:gd name="T14" fmla="*/ 1549 w 1549"/>
              <a:gd name="T15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9" h="372">
                <a:moveTo>
                  <a:pt x="1549" y="185"/>
                </a:moveTo>
                <a:lnTo>
                  <a:pt x="1355" y="0"/>
                </a:lnTo>
                <a:lnTo>
                  <a:pt x="1508" y="0"/>
                </a:lnTo>
                <a:lnTo>
                  <a:pt x="0" y="0"/>
                </a:lnTo>
                <a:lnTo>
                  <a:pt x="0" y="372"/>
                </a:lnTo>
                <a:lnTo>
                  <a:pt x="1355" y="372"/>
                </a:lnTo>
                <a:lnTo>
                  <a:pt x="1355" y="372"/>
                </a:lnTo>
                <a:lnTo>
                  <a:pt x="1549" y="18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4309205" y="4942632"/>
            <a:ext cx="3873304" cy="696176"/>
          </a:xfrm>
          <a:custGeom>
            <a:avLst/>
            <a:gdLst>
              <a:gd name="T0" fmla="*/ 1703 w 1703"/>
              <a:gd name="T1" fmla="*/ 184 h 369"/>
              <a:gd name="T2" fmla="*/ 1508 w 1703"/>
              <a:gd name="T3" fmla="*/ 0 h 369"/>
              <a:gd name="T4" fmla="*/ 1508 w 1703"/>
              <a:gd name="T5" fmla="*/ 0 h 369"/>
              <a:gd name="T6" fmla="*/ 0 w 1703"/>
              <a:gd name="T7" fmla="*/ 0 h 369"/>
              <a:gd name="T8" fmla="*/ 0 w 1703"/>
              <a:gd name="T9" fmla="*/ 369 h 369"/>
              <a:gd name="T10" fmla="*/ 1508 w 1703"/>
              <a:gd name="T11" fmla="*/ 369 h 369"/>
              <a:gd name="T12" fmla="*/ 1508 w 1703"/>
              <a:gd name="T13" fmla="*/ 369 h 369"/>
              <a:gd name="T14" fmla="*/ 1703 w 1703"/>
              <a:gd name="T15" fmla="*/ 184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03" h="369">
                <a:moveTo>
                  <a:pt x="1703" y="184"/>
                </a:moveTo>
                <a:lnTo>
                  <a:pt x="1508" y="0"/>
                </a:lnTo>
                <a:lnTo>
                  <a:pt x="1508" y="0"/>
                </a:lnTo>
                <a:lnTo>
                  <a:pt x="0" y="0"/>
                </a:lnTo>
                <a:lnTo>
                  <a:pt x="0" y="369"/>
                </a:lnTo>
                <a:lnTo>
                  <a:pt x="1508" y="369"/>
                </a:lnTo>
                <a:lnTo>
                  <a:pt x="1508" y="369"/>
                </a:lnTo>
                <a:lnTo>
                  <a:pt x="1703" y="184"/>
                </a:lnTo>
                <a:close/>
              </a:path>
            </a:pathLst>
          </a:custGeom>
          <a:solidFill>
            <a:srgbClr val="00206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4309206" y="4240146"/>
            <a:ext cx="3873303" cy="703138"/>
          </a:xfrm>
          <a:custGeom>
            <a:avLst/>
            <a:gdLst>
              <a:gd name="T0" fmla="*/ 1972 w 1972"/>
              <a:gd name="T1" fmla="*/ 185 h 369"/>
              <a:gd name="T2" fmla="*/ 1778 w 1972"/>
              <a:gd name="T3" fmla="*/ 0 h 369"/>
              <a:gd name="T4" fmla="*/ 1778 w 1972"/>
              <a:gd name="T5" fmla="*/ 0 h 369"/>
              <a:gd name="T6" fmla="*/ 0 w 1972"/>
              <a:gd name="T7" fmla="*/ 0 h 369"/>
              <a:gd name="T8" fmla="*/ 0 w 1972"/>
              <a:gd name="T9" fmla="*/ 369 h 369"/>
              <a:gd name="T10" fmla="*/ 1778 w 1972"/>
              <a:gd name="T11" fmla="*/ 369 h 369"/>
              <a:gd name="T12" fmla="*/ 1778 w 1972"/>
              <a:gd name="T13" fmla="*/ 369 h 369"/>
              <a:gd name="T14" fmla="*/ 1972 w 1972"/>
              <a:gd name="T15" fmla="*/ 185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2" h="369">
                <a:moveTo>
                  <a:pt x="1972" y="185"/>
                </a:moveTo>
                <a:lnTo>
                  <a:pt x="1778" y="0"/>
                </a:lnTo>
                <a:lnTo>
                  <a:pt x="1778" y="0"/>
                </a:lnTo>
                <a:lnTo>
                  <a:pt x="0" y="0"/>
                </a:lnTo>
                <a:lnTo>
                  <a:pt x="0" y="369"/>
                </a:lnTo>
                <a:lnTo>
                  <a:pt x="1778" y="369"/>
                </a:lnTo>
                <a:lnTo>
                  <a:pt x="1778" y="369"/>
                </a:lnTo>
                <a:lnTo>
                  <a:pt x="1972" y="18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4309206" y="3538962"/>
            <a:ext cx="3772068" cy="701835"/>
          </a:xfrm>
          <a:custGeom>
            <a:avLst/>
            <a:gdLst>
              <a:gd name="T0" fmla="*/ 1513 w 1513"/>
              <a:gd name="T1" fmla="*/ 185 h 372"/>
              <a:gd name="T2" fmla="*/ 1319 w 1513"/>
              <a:gd name="T3" fmla="*/ 0 h 372"/>
              <a:gd name="T4" fmla="*/ 1319 w 1513"/>
              <a:gd name="T5" fmla="*/ 0 h 372"/>
              <a:gd name="T6" fmla="*/ 0 w 1513"/>
              <a:gd name="T7" fmla="*/ 0 h 372"/>
              <a:gd name="T8" fmla="*/ 0 w 1513"/>
              <a:gd name="T9" fmla="*/ 372 h 372"/>
              <a:gd name="T10" fmla="*/ 1319 w 1513"/>
              <a:gd name="T11" fmla="*/ 372 h 372"/>
              <a:gd name="T12" fmla="*/ 1319 w 1513"/>
              <a:gd name="T13" fmla="*/ 369 h 372"/>
              <a:gd name="T14" fmla="*/ 1513 w 1513"/>
              <a:gd name="T15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3" h="372">
                <a:moveTo>
                  <a:pt x="1513" y="185"/>
                </a:moveTo>
                <a:lnTo>
                  <a:pt x="1319" y="0"/>
                </a:lnTo>
                <a:lnTo>
                  <a:pt x="1319" y="0"/>
                </a:lnTo>
                <a:lnTo>
                  <a:pt x="0" y="0"/>
                </a:lnTo>
                <a:lnTo>
                  <a:pt x="0" y="372"/>
                </a:lnTo>
                <a:lnTo>
                  <a:pt x="1319" y="372"/>
                </a:lnTo>
                <a:lnTo>
                  <a:pt x="1319" y="369"/>
                </a:lnTo>
                <a:lnTo>
                  <a:pt x="1513" y="18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4309205" y="1440389"/>
            <a:ext cx="3873304" cy="705043"/>
          </a:xfrm>
          <a:custGeom>
            <a:avLst/>
            <a:gdLst>
              <a:gd name="T0" fmla="*/ 1726 w 1726"/>
              <a:gd name="T1" fmla="*/ 185 h 370"/>
              <a:gd name="T2" fmla="*/ 1530 w 1726"/>
              <a:gd name="T3" fmla="*/ 0 h 370"/>
              <a:gd name="T4" fmla="*/ 1530 w 1726"/>
              <a:gd name="T5" fmla="*/ 0 h 370"/>
              <a:gd name="T6" fmla="*/ 0 w 1726"/>
              <a:gd name="T7" fmla="*/ 0 h 370"/>
              <a:gd name="T8" fmla="*/ 0 w 1726"/>
              <a:gd name="T9" fmla="*/ 370 h 370"/>
              <a:gd name="T10" fmla="*/ 1530 w 1726"/>
              <a:gd name="T11" fmla="*/ 370 h 370"/>
              <a:gd name="T12" fmla="*/ 1530 w 1726"/>
              <a:gd name="T13" fmla="*/ 370 h 370"/>
              <a:gd name="T14" fmla="*/ 1726 w 1726"/>
              <a:gd name="T15" fmla="*/ 185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6" h="370">
                <a:moveTo>
                  <a:pt x="1726" y="185"/>
                </a:moveTo>
                <a:lnTo>
                  <a:pt x="1530" y="0"/>
                </a:lnTo>
                <a:lnTo>
                  <a:pt x="1530" y="0"/>
                </a:lnTo>
                <a:lnTo>
                  <a:pt x="0" y="0"/>
                </a:lnTo>
                <a:lnTo>
                  <a:pt x="0" y="370"/>
                </a:lnTo>
                <a:lnTo>
                  <a:pt x="1530" y="370"/>
                </a:lnTo>
                <a:lnTo>
                  <a:pt x="1530" y="370"/>
                </a:lnTo>
                <a:lnTo>
                  <a:pt x="1726" y="185"/>
                </a:lnTo>
                <a:close/>
              </a:path>
            </a:pathLst>
          </a:custGeom>
          <a:solidFill>
            <a:srgbClr val="00B0F0">
              <a:alpha val="49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4309206" y="739167"/>
            <a:ext cx="3873303" cy="699949"/>
          </a:xfrm>
          <a:custGeom>
            <a:avLst/>
            <a:gdLst>
              <a:gd name="T0" fmla="*/ 2053 w 2053"/>
              <a:gd name="T1" fmla="*/ 187 h 371"/>
              <a:gd name="T2" fmla="*/ 1859 w 2053"/>
              <a:gd name="T3" fmla="*/ 2 h 371"/>
              <a:gd name="T4" fmla="*/ 1859 w 2053"/>
              <a:gd name="T5" fmla="*/ 0 h 371"/>
              <a:gd name="T6" fmla="*/ 0 w 2053"/>
              <a:gd name="T7" fmla="*/ 0 h 371"/>
              <a:gd name="T8" fmla="*/ 0 w 2053"/>
              <a:gd name="T9" fmla="*/ 371 h 371"/>
              <a:gd name="T10" fmla="*/ 1859 w 2053"/>
              <a:gd name="T11" fmla="*/ 371 h 371"/>
              <a:gd name="T12" fmla="*/ 1859 w 2053"/>
              <a:gd name="T13" fmla="*/ 371 h 371"/>
              <a:gd name="T14" fmla="*/ 2053 w 2053"/>
              <a:gd name="T15" fmla="*/ 187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3" h="371">
                <a:moveTo>
                  <a:pt x="2053" y="187"/>
                </a:moveTo>
                <a:lnTo>
                  <a:pt x="1859" y="2"/>
                </a:lnTo>
                <a:lnTo>
                  <a:pt x="1859" y="0"/>
                </a:lnTo>
                <a:lnTo>
                  <a:pt x="0" y="0"/>
                </a:lnTo>
                <a:lnTo>
                  <a:pt x="0" y="371"/>
                </a:lnTo>
                <a:lnTo>
                  <a:pt x="1859" y="371"/>
                </a:lnTo>
                <a:lnTo>
                  <a:pt x="1859" y="371"/>
                </a:lnTo>
                <a:lnTo>
                  <a:pt x="2053" y="187"/>
                </a:ln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4309205" y="2140951"/>
            <a:ext cx="3873304" cy="696176"/>
          </a:xfrm>
          <a:custGeom>
            <a:avLst/>
            <a:gdLst>
              <a:gd name="T0" fmla="*/ 1830 w 1830"/>
              <a:gd name="T1" fmla="*/ 185 h 369"/>
              <a:gd name="T2" fmla="*/ 1636 w 1830"/>
              <a:gd name="T3" fmla="*/ 0 h 369"/>
              <a:gd name="T4" fmla="*/ 1636 w 1830"/>
              <a:gd name="T5" fmla="*/ 0 h 369"/>
              <a:gd name="T6" fmla="*/ 0 w 1830"/>
              <a:gd name="T7" fmla="*/ 0 h 369"/>
              <a:gd name="T8" fmla="*/ 0 w 1830"/>
              <a:gd name="T9" fmla="*/ 369 h 369"/>
              <a:gd name="T10" fmla="*/ 1636 w 1830"/>
              <a:gd name="T11" fmla="*/ 369 h 369"/>
              <a:gd name="T12" fmla="*/ 1636 w 1830"/>
              <a:gd name="T13" fmla="*/ 369 h 369"/>
              <a:gd name="T14" fmla="*/ 1830 w 1830"/>
              <a:gd name="T15" fmla="*/ 185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0" h="369">
                <a:moveTo>
                  <a:pt x="1830" y="185"/>
                </a:moveTo>
                <a:lnTo>
                  <a:pt x="1636" y="0"/>
                </a:lnTo>
                <a:lnTo>
                  <a:pt x="1636" y="0"/>
                </a:lnTo>
                <a:lnTo>
                  <a:pt x="0" y="0"/>
                </a:lnTo>
                <a:lnTo>
                  <a:pt x="0" y="369"/>
                </a:lnTo>
                <a:lnTo>
                  <a:pt x="1636" y="369"/>
                </a:lnTo>
                <a:lnTo>
                  <a:pt x="1636" y="369"/>
                </a:lnTo>
                <a:lnTo>
                  <a:pt x="1830" y="18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4309205" y="2837127"/>
            <a:ext cx="3772069" cy="701835"/>
          </a:xfrm>
          <a:custGeom>
            <a:avLst/>
            <a:gdLst>
              <a:gd name="T0" fmla="*/ 1613 w 1613"/>
              <a:gd name="T1" fmla="*/ 187 h 372"/>
              <a:gd name="T2" fmla="*/ 1418 w 1613"/>
              <a:gd name="T3" fmla="*/ 3 h 372"/>
              <a:gd name="T4" fmla="*/ 1418 w 1613"/>
              <a:gd name="T5" fmla="*/ 0 h 372"/>
              <a:gd name="T6" fmla="*/ 0 w 1613"/>
              <a:gd name="T7" fmla="*/ 0 h 372"/>
              <a:gd name="T8" fmla="*/ 0 w 1613"/>
              <a:gd name="T9" fmla="*/ 372 h 372"/>
              <a:gd name="T10" fmla="*/ 1418 w 1613"/>
              <a:gd name="T11" fmla="*/ 372 h 372"/>
              <a:gd name="T12" fmla="*/ 1418 w 1613"/>
              <a:gd name="T13" fmla="*/ 372 h 372"/>
              <a:gd name="T14" fmla="*/ 1613 w 1613"/>
              <a:gd name="T15" fmla="*/ 187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3" h="372">
                <a:moveTo>
                  <a:pt x="1613" y="187"/>
                </a:moveTo>
                <a:lnTo>
                  <a:pt x="1418" y="3"/>
                </a:lnTo>
                <a:lnTo>
                  <a:pt x="1418" y="0"/>
                </a:lnTo>
                <a:lnTo>
                  <a:pt x="0" y="0"/>
                </a:lnTo>
                <a:lnTo>
                  <a:pt x="0" y="372"/>
                </a:lnTo>
                <a:lnTo>
                  <a:pt x="1418" y="372"/>
                </a:lnTo>
                <a:lnTo>
                  <a:pt x="1418" y="372"/>
                </a:lnTo>
                <a:lnTo>
                  <a:pt x="1613" y="187"/>
                </a:lnTo>
                <a:close/>
              </a:path>
            </a:pathLst>
          </a:custGeom>
          <a:solidFill>
            <a:srgbClr val="0070C0">
              <a:alpha val="8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103632" y="2833354"/>
            <a:ext cx="499964" cy="17923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3603597" y="742939"/>
            <a:ext cx="711269" cy="2269646"/>
          </a:xfrm>
          <a:custGeom>
            <a:avLst/>
            <a:gdLst>
              <a:gd name="T0" fmla="*/ 0 w 377"/>
              <a:gd name="T1" fmla="*/ 1203 h 1203"/>
              <a:gd name="T2" fmla="*/ 377 w 377"/>
              <a:gd name="T3" fmla="*/ 369 h 1203"/>
              <a:gd name="T4" fmla="*/ 377 w 377"/>
              <a:gd name="T5" fmla="*/ 0 h 1203"/>
              <a:gd name="T6" fmla="*/ 0 w 377"/>
              <a:gd name="T7" fmla="*/ 1108 h 1203"/>
              <a:gd name="T8" fmla="*/ 0 w 377"/>
              <a:gd name="T9" fmla="*/ 1203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" h="1203">
                <a:moveTo>
                  <a:pt x="0" y="1203"/>
                </a:moveTo>
                <a:lnTo>
                  <a:pt x="377" y="369"/>
                </a:lnTo>
                <a:lnTo>
                  <a:pt x="377" y="0"/>
                </a:lnTo>
                <a:lnTo>
                  <a:pt x="0" y="1108"/>
                </a:lnTo>
                <a:lnTo>
                  <a:pt x="0" y="1203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chemeClr val="accent3">
                  <a:lumMod val="50000"/>
                </a:schemeClr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103632" y="3012585"/>
            <a:ext cx="499964" cy="1735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>
            <a:off x="3603597" y="1444776"/>
            <a:ext cx="705609" cy="1741383"/>
          </a:xfrm>
          <a:custGeom>
            <a:avLst/>
            <a:gdLst>
              <a:gd name="T0" fmla="*/ 0 w 374"/>
              <a:gd name="T1" fmla="*/ 923 h 923"/>
              <a:gd name="T2" fmla="*/ 374 w 374"/>
              <a:gd name="T3" fmla="*/ 369 h 923"/>
              <a:gd name="T4" fmla="*/ 374 w 374"/>
              <a:gd name="T5" fmla="*/ 0 h 923"/>
              <a:gd name="T6" fmla="*/ 0 w 374"/>
              <a:gd name="T7" fmla="*/ 831 h 923"/>
              <a:gd name="T8" fmla="*/ 0 w 374"/>
              <a:gd name="T9" fmla="*/ 923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923">
                <a:moveTo>
                  <a:pt x="0" y="923"/>
                </a:moveTo>
                <a:lnTo>
                  <a:pt x="374" y="369"/>
                </a:lnTo>
                <a:lnTo>
                  <a:pt x="374" y="0"/>
                </a:lnTo>
                <a:lnTo>
                  <a:pt x="0" y="831"/>
                </a:lnTo>
                <a:lnTo>
                  <a:pt x="0" y="923"/>
                </a:lnTo>
                <a:close/>
              </a:path>
            </a:pathLst>
          </a:custGeom>
          <a:gradFill>
            <a:gsLst>
              <a:gs pos="0">
                <a:srgbClr val="00B0F0">
                  <a:alpha val="54000"/>
                </a:srgbClr>
              </a:gs>
              <a:gs pos="100000">
                <a:schemeClr val="accent3">
                  <a:lumMod val="75000"/>
                </a:schemeClr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3103632" y="3186159"/>
            <a:ext cx="499964" cy="179233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3603597" y="2140952"/>
            <a:ext cx="705609" cy="1224439"/>
          </a:xfrm>
          <a:custGeom>
            <a:avLst/>
            <a:gdLst>
              <a:gd name="T0" fmla="*/ 0 w 374"/>
              <a:gd name="T1" fmla="*/ 649 h 649"/>
              <a:gd name="T2" fmla="*/ 374 w 374"/>
              <a:gd name="T3" fmla="*/ 369 h 649"/>
              <a:gd name="T4" fmla="*/ 374 w 374"/>
              <a:gd name="T5" fmla="*/ 0 h 649"/>
              <a:gd name="T6" fmla="*/ 0 w 374"/>
              <a:gd name="T7" fmla="*/ 554 h 649"/>
              <a:gd name="T8" fmla="*/ 0 w 374"/>
              <a:gd name="T9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649">
                <a:moveTo>
                  <a:pt x="0" y="649"/>
                </a:moveTo>
                <a:lnTo>
                  <a:pt x="374" y="369"/>
                </a:lnTo>
                <a:lnTo>
                  <a:pt x="374" y="0"/>
                </a:lnTo>
                <a:lnTo>
                  <a:pt x="0" y="554"/>
                </a:lnTo>
                <a:lnTo>
                  <a:pt x="0" y="649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chemeClr val="accent3"/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3103632" y="3365389"/>
            <a:ext cx="499964" cy="1735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>
            <a:off x="3603597" y="2837127"/>
            <a:ext cx="705609" cy="701835"/>
          </a:xfrm>
          <a:custGeom>
            <a:avLst/>
            <a:gdLst>
              <a:gd name="T0" fmla="*/ 0 w 374"/>
              <a:gd name="T1" fmla="*/ 372 h 372"/>
              <a:gd name="T2" fmla="*/ 374 w 374"/>
              <a:gd name="T3" fmla="*/ 372 h 372"/>
              <a:gd name="T4" fmla="*/ 374 w 374"/>
              <a:gd name="T5" fmla="*/ 0 h 372"/>
              <a:gd name="T6" fmla="*/ 0 w 374"/>
              <a:gd name="T7" fmla="*/ 280 h 372"/>
              <a:gd name="T8" fmla="*/ 0 w 374"/>
              <a:gd name="T9" fmla="*/ 372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372">
                <a:moveTo>
                  <a:pt x="0" y="372"/>
                </a:moveTo>
                <a:lnTo>
                  <a:pt x="374" y="372"/>
                </a:lnTo>
                <a:lnTo>
                  <a:pt x="374" y="0"/>
                </a:lnTo>
                <a:lnTo>
                  <a:pt x="0" y="280"/>
                </a:lnTo>
                <a:lnTo>
                  <a:pt x="0" y="372"/>
                </a:lnTo>
                <a:close/>
              </a:path>
            </a:pathLst>
          </a:custGeom>
          <a:gradFill>
            <a:gsLst>
              <a:gs pos="0">
                <a:srgbClr val="0070C0">
                  <a:alpha val="69000"/>
                </a:srgbClr>
              </a:gs>
              <a:gs pos="100000">
                <a:schemeClr val="accent3">
                  <a:lumMod val="75000"/>
                </a:schemeClr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103632" y="3538962"/>
            <a:ext cx="499964" cy="1792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3603596" y="3547464"/>
            <a:ext cx="711269" cy="708854"/>
          </a:xfrm>
          <a:custGeom>
            <a:avLst/>
            <a:gdLst>
              <a:gd name="T0" fmla="*/ 0 w 377"/>
              <a:gd name="T1" fmla="*/ 95 h 372"/>
              <a:gd name="T2" fmla="*/ 377 w 377"/>
              <a:gd name="T3" fmla="*/ 372 h 372"/>
              <a:gd name="T4" fmla="*/ 377 w 377"/>
              <a:gd name="T5" fmla="*/ 0 h 372"/>
              <a:gd name="T6" fmla="*/ 0 w 377"/>
              <a:gd name="T7" fmla="*/ 0 h 372"/>
              <a:gd name="T8" fmla="*/ 0 w 377"/>
              <a:gd name="T9" fmla="*/ 9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" h="372">
                <a:moveTo>
                  <a:pt x="0" y="95"/>
                </a:moveTo>
                <a:lnTo>
                  <a:pt x="377" y="372"/>
                </a:lnTo>
                <a:lnTo>
                  <a:pt x="377" y="0"/>
                </a:lnTo>
                <a:lnTo>
                  <a:pt x="0" y="0"/>
                </a:lnTo>
                <a:lnTo>
                  <a:pt x="0" y="95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3103632" y="3718194"/>
            <a:ext cx="499964" cy="17357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8" name="Freeform 24"/>
          <p:cNvSpPr>
            <a:spLocks/>
          </p:cNvSpPr>
          <p:nvPr/>
        </p:nvSpPr>
        <p:spPr bwMode="auto">
          <a:xfrm>
            <a:off x="3603597" y="3711604"/>
            <a:ext cx="705609" cy="1243276"/>
          </a:xfrm>
          <a:custGeom>
            <a:avLst/>
            <a:gdLst>
              <a:gd name="T0" fmla="*/ 0 w 374"/>
              <a:gd name="T1" fmla="*/ 92 h 646"/>
              <a:gd name="T2" fmla="*/ 374 w 374"/>
              <a:gd name="T3" fmla="*/ 646 h 646"/>
              <a:gd name="T4" fmla="*/ 374 w 374"/>
              <a:gd name="T5" fmla="*/ 277 h 646"/>
              <a:gd name="T6" fmla="*/ 0 w 374"/>
              <a:gd name="T7" fmla="*/ 0 h 646"/>
              <a:gd name="T8" fmla="*/ 0 w 374"/>
              <a:gd name="T9" fmla="*/ 92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646">
                <a:moveTo>
                  <a:pt x="0" y="92"/>
                </a:moveTo>
                <a:lnTo>
                  <a:pt x="374" y="646"/>
                </a:lnTo>
                <a:lnTo>
                  <a:pt x="374" y="277"/>
                </a:lnTo>
                <a:lnTo>
                  <a:pt x="0" y="0"/>
                </a:lnTo>
                <a:lnTo>
                  <a:pt x="0" y="92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chemeClr val="accent3"/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3103632" y="3891767"/>
            <a:ext cx="499964" cy="17923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>
            <a:off x="3603597" y="3891766"/>
            <a:ext cx="705609" cy="1747042"/>
          </a:xfrm>
          <a:custGeom>
            <a:avLst/>
            <a:gdLst>
              <a:gd name="T0" fmla="*/ 0 w 374"/>
              <a:gd name="T1" fmla="*/ 95 h 926"/>
              <a:gd name="T2" fmla="*/ 374 w 374"/>
              <a:gd name="T3" fmla="*/ 926 h 926"/>
              <a:gd name="T4" fmla="*/ 374 w 374"/>
              <a:gd name="T5" fmla="*/ 557 h 926"/>
              <a:gd name="T6" fmla="*/ 0 w 374"/>
              <a:gd name="T7" fmla="*/ 0 h 926"/>
              <a:gd name="T8" fmla="*/ 0 w 374"/>
              <a:gd name="T9" fmla="*/ 95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926">
                <a:moveTo>
                  <a:pt x="0" y="95"/>
                </a:moveTo>
                <a:lnTo>
                  <a:pt x="374" y="926"/>
                </a:lnTo>
                <a:lnTo>
                  <a:pt x="374" y="557"/>
                </a:lnTo>
                <a:lnTo>
                  <a:pt x="0" y="0"/>
                </a:lnTo>
                <a:lnTo>
                  <a:pt x="0" y="95"/>
                </a:lnTo>
                <a:close/>
              </a:path>
            </a:pathLst>
          </a:custGeom>
          <a:gradFill>
            <a:gsLst>
              <a:gs pos="0">
                <a:srgbClr val="002060"/>
              </a:gs>
              <a:gs pos="100000">
                <a:schemeClr val="accent3">
                  <a:lumMod val="75000"/>
                </a:schemeClr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3103632" y="4070998"/>
            <a:ext cx="499964" cy="1735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2" name="Freeform 28"/>
          <p:cNvSpPr>
            <a:spLocks/>
          </p:cNvSpPr>
          <p:nvPr/>
        </p:nvSpPr>
        <p:spPr bwMode="auto">
          <a:xfrm>
            <a:off x="3603597" y="4070999"/>
            <a:ext cx="705609" cy="2263985"/>
          </a:xfrm>
          <a:custGeom>
            <a:avLst/>
            <a:gdLst>
              <a:gd name="T0" fmla="*/ 0 w 374"/>
              <a:gd name="T1" fmla="*/ 92 h 1200"/>
              <a:gd name="T2" fmla="*/ 374 w 374"/>
              <a:gd name="T3" fmla="*/ 1200 h 1200"/>
              <a:gd name="T4" fmla="*/ 374 w 374"/>
              <a:gd name="T5" fmla="*/ 831 h 1200"/>
              <a:gd name="T6" fmla="*/ 0 w 374"/>
              <a:gd name="T7" fmla="*/ 0 h 1200"/>
              <a:gd name="T8" fmla="*/ 0 w 374"/>
              <a:gd name="T9" fmla="*/ 92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1200">
                <a:moveTo>
                  <a:pt x="0" y="92"/>
                </a:moveTo>
                <a:lnTo>
                  <a:pt x="374" y="1200"/>
                </a:lnTo>
                <a:lnTo>
                  <a:pt x="374" y="831"/>
                </a:lnTo>
                <a:lnTo>
                  <a:pt x="0" y="0"/>
                </a:lnTo>
                <a:lnTo>
                  <a:pt x="0" y="92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5761" y="861624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Economic justify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1519" y="3314179"/>
            <a:ext cx="2711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5 chapter, 28 sub-chapter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6205" y="2777657"/>
            <a:ext cx="2747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Outline of thesis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09205" y="889085"/>
            <a:ext cx="505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01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09205" y="1586318"/>
            <a:ext cx="505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02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09205" y="2291257"/>
            <a:ext cx="505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03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09205" y="2986101"/>
            <a:ext cx="505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04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09205" y="3690847"/>
            <a:ext cx="505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05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09205" y="4400508"/>
            <a:ext cx="505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06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09205" y="5093866"/>
            <a:ext cx="505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07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09205" y="5789188"/>
            <a:ext cx="505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08</a:t>
            </a:r>
          </a:p>
        </p:txBody>
      </p:sp>
      <p:sp>
        <p:nvSpPr>
          <p:cNvPr id="54" name="Freeform 45"/>
          <p:cNvSpPr>
            <a:spLocks noEditPoints="1"/>
          </p:cNvSpPr>
          <p:nvPr/>
        </p:nvSpPr>
        <p:spPr bwMode="auto">
          <a:xfrm>
            <a:off x="4934978" y="5106876"/>
            <a:ext cx="275015" cy="367691"/>
          </a:xfrm>
          <a:custGeom>
            <a:avLst/>
            <a:gdLst>
              <a:gd name="T0" fmla="*/ 1760 w 2342"/>
              <a:gd name="T1" fmla="*/ 892 h 3323"/>
              <a:gd name="T2" fmla="*/ 1635 w 2342"/>
              <a:gd name="T3" fmla="*/ 1232 h 3323"/>
              <a:gd name="T4" fmla="*/ 1433 w 2342"/>
              <a:gd name="T5" fmla="*/ 1474 h 3323"/>
              <a:gd name="T6" fmla="*/ 1388 w 2342"/>
              <a:gd name="T7" fmla="*/ 1504 h 3323"/>
              <a:gd name="T8" fmla="*/ 1311 w 2342"/>
              <a:gd name="T9" fmla="*/ 1626 h 3323"/>
              <a:gd name="T10" fmla="*/ 1272 w 2342"/>
              <a:gd name="T11" fmla="*/ 1843 h 3323"/>
              <a:gd name="T12" fmla="*/ 1254 w 2342"/>
              <a:gd name="T13" fmla="*/ 2063 h 3323"/>
              <a:gd name="T14" fmla="*/ 1249 w 2342"/>
              <a:gd name="T15" fmla="*/ 2195 h 3323"/>
              <a:gd name="T16" fmla="*/ 1393 w 2342"/>
              <a:gd name="T17" fmla="*/ 2251 h 3323"/>
              <a:gd name="T18" fmla="*/ 1583 w 2342"/>
              <a:gd name="T19" fmla="*/ 2410 h 3323"/>
              <a:gd name="T20" fmla="*/ 1716 w 2342"/>
              <a:gd name="T21" fmla="*/ 2532 h 3323"/>
              <a:gd name="T22" fmla="*/ 1788 w 2342"/>
              <a:gd name="T23" fmla="*/ 2630 h 3323"/>
              <a:gd name="T24" fmla="*/ 1814 w 2342"/>
              <a:gd name="T25" fmla="*/ 2748 h 3323"/>
              <a:gd name="T26" fmla="*/ 640 w 2342"/>
              <a:gd name="T27" fmla="*/ 2589 h 3323"/>
              <a:gd name="T28" fmla="*/ 802 w 2342"/>
              <a:gd name="T29" fmla="*/ 2411 h 3323"/>
              <a:gd name="T30" fmla="*/ 942 w 2342"/>
              <a:gd name="T31" fmla="*/ 2300 h 3323"/>
              <a:gd name="T32" fmla="*/ 1015 w 2342"/>
              <a:gd name="T33" fmla="*/ 2253 h 3323"/>
              <a:gd name="T34" fmla="*/ 1150 w 2342"/>
              <a:gd name="T35" fmla="*/ 2205 h 3323"/>
              <a:gd name="T36" fmla="*/ 1145 w 2342"/>
              <a:gd name="T37" fmla="*/ 2122 h 3323"/>
              <a:gd name="T38" fmla="*/ 1106 w 2342"/>
              <a:gd name="T39" fmla="*/ 1811 h 3323"/>
              <a:gd name="T40" fmla="*/ 1043 w 2342"/>
              <a:gd name="T41" fmla="*/ 1615 h 3323"/>
              <a:gd name="T42" fmla="*/ 997 w 2342"/>
              <a:gd name="T43" fmla="*/ 1527 h 3323"/>
              <a:gd name="T44" fmla="*/ 800 w 2342"/>
              <a:gd name="T45" fmla="*/ 1383 h 3323"/>
              <a:gd name="T46" fmla="*/ 646 w 2342"/>
              <a:gd name="T47" fmla="*/ 1130 h 3323"/>
              <a:gd name="T48" fmla="*/ 565 w 2342"/>
              <a:gd name="T49" fmla="*/ 805 h 3323"/>
              <a:gd name="T50" fmla="*/ 354 w 2342"/>
              <a:gd name="T51" fmla="*/ 676 h 3323"/>
              <a:gd name="T52" fmla="*/ 465 w 2342"/>
              <a:gd name="T53" fmla="*/ 1089 h 3323"/>
              <a:gd name="T54" fmla="*/ 659 w 2342"/>
              <a:gd name="T55" fmla="*/ 1423 h 3323"/>
              <a:gd name="T56" fmla="*/ 808 w 2342"/>
              <a:gd name="T57" fmla="*/ 1732 h 3323"/>
              <a:gd name="T58" fmla="*/ 572 w 2342"/>
              <a:gd name="T59" fmla="*/ 2000 h 3323"/>
              <a:gd name="T60" fmla="*/ 410 w 2342"/>
              <a:gd name="T61" fmla="*/ 2370 h 3323"/>
              <a:gd name="T62" fmla="*/ 336 w 2342"/>
              <a:gd name="T63" fmla="*/ 2805 h 3323"/>
              <a:gd name="T64" fmla="*/ 1955 w 2342"/>
              <a:gd name="T65" fmla="*/ 2453 h 3323"/>
              <a:gd name="T66" fmla="*/ 1809 w 2342"/>
              <a:gd name="T67" fmla="*/ 2068 h 3323"/>
              <a:gd name="T68" fmla="*/ 1586 w 2342"/>
              <a:gd name="T69" fmla="*/ 1776 h 3323"/>
              <a:gd name="T70" fmla="*/ 1636 w 2342"/>
              <a:gd name="T71" fmla="*/ 1477 h 3323"/>
              <a:gd name="T72" fmla="*/ 1844 w 2342"/>
              <a:gd name="T73" fmla="*/ 1164 h 3323"/>
              <a:gd name="T74" fmla="*/ 1973 w 2342"/>
              <a:gd name="T75" fmla="*/ 764 h 3323"/>
              <a:gd name="T76" fmla="*/ 0 w 2342"/>
              <a:gd name="T77" fmla="*/ 0 h 3323"/>
              <a:gd name="T78" fmla="*/ 2210 w 2342"/>
              <a:gd name="T79" fmla="*/ 497 h 3323"/>
              <a:gd name="T80" fmla="*/ 2134 w 2342"/>
              <a:gd name="T81" fmla="*/ 978 h 3323"/>
              <a:gd name="T82" fmla="*/ 1957 w 2342"/>
              <a:gd name="T83" fmla="*/ 1391 h 3323"/>
              <a:gd name="T84" fmla="*/ 1808 w 2342"/>
              <a:gd name="T85" fmla="*/ 1709 h 3323"/>
              <a:gd name="T86" fmla="*/ 2039 w 2342"/>
              <a:gd name="T87" fmla="*/ 2066 h 3323"/>
              <a:gd name="T88" fmla="*/ 2176 w 2342"/>
              <a:gd name="T89" fmla="*/ 2511 h 3323"/>
              <a:gd name="T90" fmla="*/ 2213 w 2342"/>
              <a:gd name="T91" fmla="*/ 3010 h 3323"/>
              <a:gd name="T92" fmla="*/ 130 w 2342"/>
              <a:gd name="T93" fmla="*/ 3010 h 3323"/>
              <a:gd name="T94" fmla="*/ 165 w 2342"/>
              <a:gd name="T95" fmla="*/ 2511 h 3323"/>
              <a:gd name="T96" fmla="*/ 304 w 2342"/>
              <a:gd name="T97" fmla="*/ 2066 h 3323"/>
              <a:gd name="T98" fmla="*/ 534 w 2342"/>
              <a:gd name="T99" fmla="*/ 1709 h 3323"/>
              <a:gd name="T100" fmla="*/ 386 w 2342"/>
              <a:gd name="T101" fmla="*/ 1391 h 3323"/>
              <a:gd name="T102" fmla="*/ 209 w 2342"/>
              <a:gd name="T103" fmla="*/ 978 h 3323"/>
              <a:gd name="T104" fmla="*/ 132 w 2342"/>
              <a:gd name="T105" fmla="*/ 497 h 3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342" h="3323">
                <a:moveTo>
                  <a:pt x="552" y="661"/>
                </a:moveTo>
                <a:lnTo>
                  <a:pt x="1790" y="661"/>
                </a:lnTo>
                <a:lnTo>
                  <a:pt x="1784" y="740"/>
                </a:lnTo>
                <a:lnTo>
                  <a:pt x="1774" y="817"/>
                </a:lnTo>
                <a:lnTo>
                  <a:pt x="1760" y="892"/>
                </a:lnTo>
                <a:lnTo>
                  <a:pt x="1742" y="966"/>
                </a:lnTo>
                <a:lnTo>
                  <a:pt x="1720" y="1037"/>
                </a:lnTo>
                <a:lnTo>
                  <a:pt x="1695" y="1106"/>
                </a:lnTo>
                <a:lnTo>
                  <a:pt x="1667" y="1170"/>
                </a:lnTo>
                <a:lnTo>
                  <a:pt x="1635" y="1232"/>
                </a:lnTo>
                <a:lnTo>
                  <a:pt x="1600" y="1289"/>
                </a:lnTo>
                <a:lnTo>
                  <a:pt x="1562" y="1343"/>
                </a:lnTo>
                <a:lnTo>
                  <a:pt x="1522" y="1392"/>
                </a:lnTo>
                <a:lnTo>
                  <a:pt x="1478" y="1436"/>
                </a:lnTo>
                <a:lnTo>
                  <a:pt x="1433" y="1474"/>
                </a:lnTo>
                <a:lnTo>
                  <a:pt x="1431" y="1475"/>
                </a:lnTo>
                <a:lnTo>
                  <a:pt x="1425" y="1478"/>
                </a:lnTo>
                <a:lnTo>
                  <a:pt x="1416" y="1484"/>
                </a:lnTo>
                <a:lnTo>
                  <a:pt x="1402" y="1492"/>
                </a:lnTo>
                <a:lnTo>
                  <a:pt x="1388" y="1504"/>
                </a:lnTo>
                <a:lnTo>
                  <a:pt x="1371" y="1518"/>
                </a:lnTo>
                <a:lnTo>
                  <a:pt x="1351" y="1536"/>
                </a:lnTo>
                <a:lnTo>
                  <a:pt x="1337" y="1561"/>
                </a:lnTo>
                <a:lnTo>
                  <a:pt x="1324" y="1591"/>
                </a:lnTo>
                <a:lnTo>
                  <a:pt x="1311" y="1626"/>
                </a:lnTo>
                <a:lnTo>
                  <a:pt x="1301" y="1665"/>
                </a:lnTo>
                <a:lnTo>
                  <a:pt x="1292" y="1706"/>
                </a:lnTo>
                <a:lnTo>
                  <a:pt x="1284" y="1750"/>
                </a:lnTo>
                <a:lnTo>
                  <a:pt x="1278" y="1796"/>
                </a:lnTo>
                <a:lnTo>
                  <a:pt x="1272" y="1843"/>
                </a:lnTo>
                <a:lnTo>
                  <a:pt x="1266" y="1889"/>
                </a:lnTo>
                <a:lnTo>
                  <a:pt x="1262" y="1935"/>
                </a:lnTo>
                <a:lnTo>
                  <a:pt x="1258" y="1980"/>
                </a:lnTo>
                <a:lnTo>
                  <a:pt x="1256" y="2023"/>
                </a:lnTo>
                <a:lnTo>
                  <a:pt x="1254" y="2063"/>
                </a:lnTo>
                <a:lnTo>
                  <a:pt x="1252" y="2099"/>
                </a:lnTo>
                <a:lnTo>
                  <a:pt x="1251" y="2131"/>
                </a:lnTo>
                <a:lnTo>
                  <a:pt x="1250" y="2159"/>
                </a:lnTo>
                <a:lnTo>
                  <a:pt x="1250" y="2179"/>
                </a:lnTo>
                <a:lnTo>
                  <a:pt x="1249" y="2195"/>
                </a:lnTo>
                <a:lnTo>
                  <a:pt x="1249" y="2202"/>
                </a:lnTo>
                <a:lnTo>
                  <a:pt x="1285" y="2207"/>
                </a:lnTo>
                <a:lnTo>
                  <a:pt x="1321" y="2217"/>
                </a:lnTo>
                <a:lnTo>
                  <a:pt x="1356" y="2232"/>
                </a:lnTo>
                <a:lnTo>
                  <a:pt x="1393" y="2251"/>
                </a:lnTo>
                <a:lnTo>
                  <a:pt x="1430" y="2276"/>
                </a:lnTo>
                <a:lnTo>
                  <a:pt x="1468" y="2307"/>
                </a:lnTo>
                <a:lnTo>
                  <a:pt x="1509" y="2344"/>
                </a:lnTo>
                <a:lnTo>
                  <a:pt x="1547" y="2379"/>
                </a:lnTo>
                <a:lnTo>
                  <a:pt x="1583" y="2410"/>
                </a:lnTo>
                <a:lnTo>
                  <a:pt x="1616" y="2439"/>
                </a:lnTo>
                <a:lnTo>
                  <a:pt x="1644" y="2465"/>
                </a:lnTo>
                <a:lnTo>
                  <a:pt x="1671" y="2489"/>
                </a:lnTo>
                <a:lnTo>
                  <a:pt x="1695" y="2512"/>
                </a:lnTo>
                <a:lnTo>
                  <a:pt x="1716" y="2532"/>
                </a:lnTo>
                <a:lnTo>
                  <a:pt x="1735" y="2553"/>
                </a:lnTo>
                <a:lnTo>
                  <a:pt x="1752" y="2571"/>
                </a:lnTo>
                <a:lnTo>
                  <a:pt x="1766" y="2591"/>
                </a:lnTo>
                <a:lnTo>
                  <a:pt x="1778" y="2610"/>
                </a:lnTo>
                <a:lnTo>
                  <a:pt x="1788" y="2630"/>
                </a:lnTo>
                <a:lnTo>
                  <a:pt x="1796" y="2650"/>
                </a:lnTo>
                <a:lnTo>
                  <a:pt x="1803" y="2672"/>
                </a:lnTo>
                <a:lnTo>
                  <a:pt x="1808" y="2695"/>
                </a:lnTo>
                <a:lnTo>
                  <a:pt x="1812" y="2721"/>
                </a:lnTo>
                <a:lnTo>
                  <a:pt x="1814" y="2748"/>
                </a:lnTo>
                <a:lnTo>
                  <a:pt x="588" y="2748"/>
                </a:lnTo>
                <a:lnTo>
                  <a:pt x="593" y="2706"/>
                </a:lnTo>
                <a:lnTo>
                  <a:pt x="604" y="2665"/>
                </a:lnTo>
                <a:lnTo>
                  <a:pt x="620" y="2626"/>
                </a:lnTo>
                <a:lnTo>
                  <a:pt x="640" y="2589"/>
                </a:lnTo>
                <a:lnTo>
                  <a:pt x="665" y="2552"/>
                </a:lnTo>
                <a:lnTo>
                  <a:pt x="693" y="2516"/>
                </a:lnTo>
                <a:lnTo>
                  <a:pt x="727" y="2481"/>
                </a:lnTo>
                <a:lnTo>
                  <a:pt x="763" y="2446"/>
                </a:lnTo>
                <a:lnTo>
                  <a:pt x="802" y="2411"/>
                </a:lnTo>
                <a:lnTo>
                  <a:pt x="844" y="2377"/>
                </a:lnTo>
                <a:lnTo>
                  <a:pt x="889" y="2342"/>
                </a:lnTo>
                <a:lnTo>
                  <a:pt x="934" y="2307"/>
                </a:lnTo>
                <a:lnTo>
                  <a:pt x="937" y="2304"/>
                </a:lnTo>
                <a:lnTo>
                  <a:pt x="942" y="2300"/>
                </a:lnTo>
                <a:lnTo>
                  <a:pt x="951" y="2293"/>
                </a:lnTo>
                <a:lnTo>
                  <a:pt x="962" y="2285"/>
                </a:lnTo>
                <a:lnTo>
                  <a:pt x="977" y="2275"/>
                </a:lnTo>
                <a:lnTo>
                  <a:pt x="995" y="2264"/>
                </a:lnTo>
                <a:lnTo>
                  <a:pt x="1015" y="2253"/>
                </a:lnTo>
                <a:lnTo>
                  <a:pt x="1038" y="2241"/>
                </a:lnTo>
                <a:lnTo>
                  <a:pt x="1063" y="2231"/>
                </a:lnTo>
                <a:lnTo>
                  <a:pt x="1090" y="2220"/>
                </a:lnTo>
                <a:lnTo>
                  <a:pt x="1119" y="2212"/>
                </a:lnTo>
                <a:lnTo>
                  <a:pt x="1150" y="2205"/>
                </a:lnTo>
                <a:lnTo>
                  <a:pt x="1148" y="2203"/>
                </a:lnTo>
                <a:lnTo>
                  <a:pt x="1147" y="2201"/>
                </a:lnTo>
                <a:lnTo>
                  <a:pt x="1147" y="2199"/>
                </a:lnTo>
                <a:lnTo>
                  <a:pt x="1146" y="2199"/>
                </a:lnTo>
                <a:lnTo>
                  <a:pt x="1145" y="2122"/>
                </a:lnTo>
                <a:lnTo>
                  <a:pt x="1141" y="2050"/>
                </a:lnTo>
                <a:lnTo>
                  <a:pt x="1135" y="1983"/>
                </a:lnTo>
                <a:lnTo>
                  <a:pt x="1126" y="1921"/>
                </a:lnTo>
                <a:lnTo>
                  <a:pt x="1117" y="1864"/>
                </a:lnTo>
                <a:lnTo>
                  <a:pt x="1106" y="1811"/>
                </a:lnTo>
                <a:lnTo>
                  <a:pt x="1094" y="1763"/>
                </a:lnTo>
                <a:lnTo>
                  <a:pt x="1082" y="1720"/>
                </a:lnTo>
                <a:lnTo>
                  <a:pt x="1068" y="1681"/>
                </a:lnTo>
                <a:lnTo>
                  <a:pt x="1056" y="1646"/>
                </a:lnTo>
                <a:lnTo>
                  <a:pt x="1043" y="1615"/>
                </a:lnTo>
                <a:lnTo>
                  <a:pt x="1032" y="1590"/>
                </a:lnTo>
                <a:lnTo>
                  <a:pt x="1020" y="1568"/>
                </a:lnTo>
                <a:lnTo>
                  <a:pt x="1011" y="1550"/>
                </a:lnTo>
                <a:lnTo>
                  <a:pt x="1003" y="1536"/>
                </a:lnTo>
                <a:lnTo>
                  <a:pt x="997" y="1527"/>
                </a:lnTo>
                <a:lnTo>
                  <a:pt x="993" y="1521"/>
                </a:lnTo>
                <a:lnTo>
                  <a:pt x="992" y="1519"/>
                </a:lnTo>
                <a:lnTo>
                  <a:pt x="881" y="1457"/>
                </a:lnTo>
                <a:lnTo>
                  <a:pt x="840" y="1422"/>
                </a:lnTo>
                <a:lnTo>
                  <a:pt x="800" y="1383"/>
                </a:lnTo>
                <a:lnTo>
                  <a:pt x="764" y="1338"/>
                </a:lnTo>
                <a:lnTo>
                  <a:pt x="730" y="1291"/>
                </a:lnTo>
                <a:lnTo>
                  <a:pt x="700" y="1241"/>
                </a:lnTo>
                <a:lnTo>
                  <a:pt x="672" y="1187"/>
                </a:lnTo>
                <a:lnTo>
                  <a:pt x="646" y="1130"/>
                </a:lnTo>
                <a:lnTo>
                  <a:pt x="625" y="1070"/>
                </a:lnTo>
                <a:lnTo>
                  <a:pt x="606" y="1007"/>
                </a:lnTo>
                <a:lnTo>
                  <a:pt x="589" y="942"/>
                </a:lnTo>
                <a:lnTo>
                  <a:pt x="576" y="875"/>
                </a:lnTo>
                <a:lnTo>
                  <a:pt x="565" y="805"/>
                </a:lnTo>
                <a:lnTo>
                  <a:pt x="557" y="733"/>
                </a:lnTo>
                <a:lnTo>
                  <a:pt x="552" y="661"/>
                </a:lnTo>
                <a:close/>
                <a:moveTo>
                  <a:pt x="336" y="498"/>
                </a:moveTo>
                <a:lnTo>
                  <a:pt x="343" y="588"/>
                </a:lnTo>
                <a:lnTo>
                  <a:pt x="354" y="676"/>
                </a:lnTo>
                <a:lnTo>
                  <a:pt x="369" y="764"/>
                </a:lnTo>
                <a:lnTo>
                  <a:pt x="387" y="849"/>
                </a:lnTo>
                <a:lnTo>
                  <a:pt x="410" y="931"/>
                </a:lnTo>
                <a:lnTo>
                  <a:pt x="435" y="1012"/>
                </a:lnTo>
                <a:lnTo>
                  <a:pt x="465" y="1089"/>
                </a:lnTo>
                <a:lnTo>
                  <a:pt x="497" y="1164"/>
                </a:lnTo>
                <a:lnTo>
                  <a:pt x="533" y="1235"/>
                </a:lnTo>
                <a:lnTo>
                  <a:pt x="572" y="1302"/>
                </a:lnTo>
                <a:lnTo>
                  <a:pt x="614" y="1364"/>
                </a:lnTo>
                <a:lnTo>
                  <a:pt x="659" y="1423"/>
                </a:lnTo>
                <a:lnTo>
                  <a:pt x="706" y="1477"/>
                </a:lnTo>
                <a:lnTo>
                  <a:pt x="756" y="1526"/>
                </a:lnTo>
                <a:lnTo>
                  <a:pt x="808" y="1569"/>
                </a:lnTo>
                <a:lnTo>
                  <a:pt x="915" y="1651"/>
                </a:lnTo>
                <a:lnTo>
                  <a:pt x="808" y="1732"/>
                </a:lnTo>
                <a:lnTo>
                  <a:pt x="756" y="1776"/>
                </a:lnTo>
                <a:lnTo>
                  <a:pt x="706" y="1826"/>
                </a:lnTo>
                <a:lnTo>
                  <a:pt x="659" y="1879"/>
                </a:lnTo>
                <a:lnTo>
                  <a:pt x="614" y="1937"/>
                </a:lnTo>
                <a:lnTo>
                  <a:pt x="572" y="2000"/>
                </a:lnTo>
                <a:lnTo>
                  <a:pt x="533" y="2068"/>
                </a:lnTo>
                <a:lnTo>
                  <a:pt x="497" y="2138"/>
                </a:lnTo>
                <a:lnTo>
                  <a:pt x="465" y="2212"/>
                </a:lnTo>
                <a:lnTo>
                  <a:pt x="435" y="2290"/>
                </a:lnTo>
                <a:lnTo>
                  <a:pt x="410" y="2370"/>
                </a:lnTo>
                <a:lnTo>
                  <a:pt x="387" y="2453"/>
                </a:lnTo>
                <a:lnTo>
                  <a:pt x="369" y="2538"/>
                </a:lnTo>
                <a:lnTo>
                  <a:pt x="354" y="2625"/>
                </a:lnTo>
                <a:lnTo>
                  <a:pt x="343" y="2715"/>
                </a:lnTo>
                <a:lnTo>
                  <a:pt x="336" y="2805"/>
                </a:lnTo>
                <a:lnTo>
                  <a:pt x="2006" y="2805"/>
                </a:lnTo>
                <a:lnTo>
                  <a:pt x="1999" y="2715"/>
                </a:lnTo>
                <a:lnTo>
                  <a:pt x="1988" y="2625"/>
                </a:lnTo>
                <a:lnTo>
                  <a:pt x="1973" y="2538"/>
                </a:lnTo>
                <a:lnTo>
                  <a:pt x="1955" y="2453"/>
                </a:lnTo>
                <a:lnTo>
                  <a:pt x="1932" y="2370"/>
                </a:lnTo>
                <a:lnTo>
                  <a:pt x="1907" y="2290"/>
                </a:lnTo>
                <a:lnTo>
                  <a:pt x="1877" y="2212"/>
                </a:lnTo>
                <a:lnTo>
                  <a:pt x="1844" y="2138"/>
                </a:lnTo>
                <a:lnTo>
                  <a:pt x="1809" y="2068"/>
                </a:lnTo>
                <a:lnTo>
                  <a:pt x="1770" y="2000"/>
                </a:lnTo>
                <a:lnTo>
                  <a:pt x="1728" y="1937"/>
                </a:lnTo>
                <a:lnTo>
                  <a:pt x="1684" y="1879"/>
                </a:lnTo>
                <a:lnTo>
                  <a:pt x="1636" y="1826"/>
                </a:lnTo>
                <a:lnTo>
                  <a:pt x="1586" y="1776"/>
                </a:lnTo>
                <a:lnTo>
                  <a:pt x="1534" y="1732"/>
                </a:lnTo>
                <a:lnTo>
                  <a:pt x="1427" y="1651"/>
                </a:lnTo>
                <a:lnTo>
                  <a:pt x="1534" y="1569"/>
                </a:lnTo>
                <a:lnTo>
                  <a:pt x="1586" y="1526"/>
                </a:lnTo>
                <a:lnTo>
                  <a:pt x="1636" y="1477"/>
                </a:lnTo>
                <a:lnTo>
                  <a:pt x="1684" y="1423"/>
                </a:lnTo>
                <a:lnTo>
                  <a:pt x="1728" y="1364"/>
                </a:lnTo>
                <a:lnTo>
                  <a:pt x="1770" y="1302"/>
                </a:lnTo>
                <a:lnTo>
                  <a:pt x="1809" y="1235"/>
                </a:lnTo>
                <a:lnTo>
                  <a:pt x="1844" y="1164"/>
                </a:lnTo>
                <a:lnTo>
                  <a:pt x="1877" y="1089"/>
                </a:lnTo>
                <a:lnTo>
                  <a:pt x="1907" y="1012"/>
                </a:lnTo>
                <a:lnTo>
                  <a:pt x="1932" y="931"/>
                </a:lnTo>
                <a:lnTo>
                  <a:pt x="1955" y="849"/>
                </a:lnTo>
                <a:lnTo>
                  <a:pt x="1973" y="764"/>
                </a:lnTo>
                <a:lnTo>
                  <a:pt x="1988" y="676"/>
                </a:lnTo>
                <a:lnTo>
                  <a:pt x="1999" y="588"/>
                </a:lnTo>
                <a:lnTo>
                  <a:pt x="2006" y="498"/>
                </a:lnTo>
                <a:lnTo>
                  <a:pt x="336" y="498"/>
                </a:lnTo>
                <a:close/>
                <a:moveTo>
                  <a:pt x="0" y="0"/>
                </a:moveTo>
                <a:lnTo>
                  <a:pt x="2342" y="0"/>
                </a:lnTo>
                <a:lnTo>
                  <a:pt x="2342" y="313"/>
                </a:lnTo>
                <a:lnTo>
                  <a:pt x="2213" y="313"/>
                </a:lnTo>
                <a:lnTo>
                  <a:pt x="2213" y="395"/>
                </a:lnTo>
                <a:lnTo>
                  <a:pt x="2210" y="497"/>
                </a:lnTo>
                <a:lnTo>
                  <a:pt x="2204" y="596"/>
                </a:lnTo>
                <a:lnTo>
                  <a:pt x="2193" y="694"/>
                </a:lnTo>
                <a:lnTo>
                  <a:pt x="2176" y="791"/>
                </a:lnTo>
                <a:lnTo>
                  <a:pt x="2157" y="885"/>
                </a:lnTo>
                <a:lnTo>
                  <a:pt x="2134" y="978"/>
                </a:lnTo>
                <a:lnTo>
                  <a:pt x="2105" y="1067"/>
                </a:lnTo>
                <a:lnTo>
                  <a:pt x="2073" y="1153"/>
                </a:lnTo>
                <a:lnTo>
                  <a:pt x="2039" y="1236"/>
                </a:lnTo>
                <a:lnTo>
                  <a:pt x="1999" y="1315"/>
                </a:lnTo>
                <a:lnTo>
                  <a:pt x="1957" y="1391"/>
                </a:lnTo>
                <a:lnTo>
                  <a:pt x="1910" y="1463"/>
                </a:lnTo>
                <a:lnTo>
                  <a:pt x="1861" y="1530"/>
                </a:lnTo>
                <a:lnTo>
                  <a:pt x="1808" y="1593"/>
                </a:lnTo>
                <a:lnTo>
                  <a:pt x="1753" y="1651"/>
                </a:lnTo>
                <a:lnTo>
                  <a:pt x="1808" y="1709"/>
                </a:lnTo>
                <a:lnTo>
                  <a:pt x="1861" y="1772"/>
                </a:lnTo>
                <a:lnTo>
                  <a:pt x="1910" y="1839"/>
                </a:lnTo>
                <a:lnTo>
                  <a:pt x="1957" y="1911"/>
                </a:lnTo>
                <a:lnTo>
                  <a:pt x="1999" y="1987"/>
                </a:lnTo>
                <a:lnTo>
                  <a:pt x="2039" y="2066"/>
                </a:lnTo>
                <a:lnTo>
                  <a:pt x="2073" y="2149"/>
                </a:lnTo>
                <a:lnTo>
                  <a:pt x="2105" y="2235"/>
                </a:lnTo>
                <a:lnTo>
                  <a:pt x="2134" y="2324"/>
                </a:lnTo>
                <a:lnTo>
                  <a:pt x="2157" y="2416"/>
                </a:lnTo>
                <a:lnTo>
                  <a:pt x="2176" y="2511"/>
                </a:lnTo>
                <a:lnTo>
                  <a:pt x="2193" y="2607"/>
                </a:lnTo>
                <a:lnTo>
                  <a:pt x="2204" y="2705"/>
                </a:lnTo>
                <a:lnTo>
                  <a:pt x="2210" y="2806"/>
                </a:lnTo>
                <a:lnTo>
                  <a:pt x="2213" y="2907"/>
                </a:lnTo>
                <a:lnTo>
                  <a:pt x="2213" y="3010"/>
                </a:lnTo>
                <a:lnTo>
                  <a:pt x="2342" y="3010"/>
                </a:lnTo>
                <a:lnTo>
                  <a:pt x="2342" y="3323"/>
                </a:lnTo>
                <a:lnTo>
                  <a:pt x="0" y="3323"/>
                </a:lnTo>
                <a:lnTo>
                  <a:pt x="0" y="3010"/>
                </a:lnTo>
                <a:lnTo>
                  <a:pt x="130" y="3010"/>
                </a:lnTo>
                <a:lnTo>
                  <a:pt x="130" y="2907"/>
                </a:lnTo>
                <a:lnTo>
                  <a:pt x="132" y="2806"/>
                </a:lnTo>
                <a:lnTo>
                  <a:pt x="139" y="2705"/>
                </a:lnTo>
                <a:lnTo>
                  <a:pt x="150" y="2607"/>
                </a:lnTo>
                <a:lnTo>
                  <a:pt x="165" y="2511"/>
                </a:lnTo>
                <a:lnTo>
                  <a:pt x="185" y="2416"/>
                </a:lnTo>
                <a:lnTo>
                  <a:pt x="209" y="2324"/>
                </a:lnTo>
                <a:lnTo>
                  <a:pt x="237" y="2235"/>
                </a:lnTo>
                <a:lnTo>
                  <a:pt x="269" y="2149"/>
                </a:lnTo>
                <a:lnTo>
                  <a:pt x="304" y="2066"/>
                </a:lnTo>
                <a:lnTo>
                  <a:pt x="343" y="1987"/>
                </a:lnTo>
                <a:lnTo>
                  <a:pt x="386" y="1911"/>
                </a:lnTo>
                <a:lnTo>
                  <a:pt x="432" y="1839"/>
                </a:lnTo>
                <a:lnTo>
                  <a:pt x="481" y="1772"/>
                </a:lnTo>
                <a:lnTo>
                  <a:pt x="534" y="1709"/>
                </a:lnTo>
                <a:lnTo>
                  <a:pt x="590" y="1651"/>
                </a:lnTo>
                <a:lnTo>
                  <a:pt x="534" y="1593"/>
                </a:lnTo>
                <a:lnTo>
                  <a:pt x="481" y="1530"/>
                </a:lnTo>
                <a:lnTo>
                  <a:pt x="432" y="1463"/>
                </a:lnTo>
                <a:lnTo>
                  <a:pt x="386" y="1391"/>
                </a:lnTo>
                <a:lnTo>
                  <a:pt x="343" y="1315"/>
                </a:lnTo>
                <a:lnTo>
                  <a:pt x="304" y="1236"/>
                </a:lnTo>
                <a:lnTo>
                  <a:pt x="269" y="1153"/>
                </a:lnTo>
                <a:lnTo>
                  <a:pt x="237" y="1067"/>
                </a:lnTo>
                <a:lnTo>
                  <a:pt x="209" y="978"/>
                </a:lnTo>
                <a:lnTo>
                  <a:pt x="185" y="885"/>
                </a:lnTo>
                <a:lnTo>
                  <a:pt x="165" y="791"/>
                </a:lnTo>
                <a:lnTo>
                  <a:pt x="150" y="694"/>
                </a:lnTo>
                <a:lnTo>
                  <a:pt x="139" y="596"/>
                </a:lnTo>
                <a:lnTo>
                  <a:pt x="132" y="497"/>
                </a:lnTo>
                <a:lnTo>
                  <a:pt x="130" y="395"/>
                </a:lnTo>
                <a:lnTo>
                  <a:pt x="130" y="313"/>
                </a:lnTo>
                <a:lnTo>
                  <a:pt x="0" y="31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903077" y="3724703"/>
            <a:ext cx="338814" cy="330350"/>
            <a:chOff x="4276725" y="4691063"/>
            <a:chExt cx="347663" cy="349250"/>
          </a:xfrm>
          <a:solidFill>
            <a:schemeClr val="bg1"/>
          </a:solidFill>
        </p:grpSpPr>
        <p:sp>
          <p:nvSpPr>
            <p:cNvPr id="59" name="Freeform 56"/>
            <p:cNvSpPr>
              <a:spLocks noEditPoints="1"/>
            </p:cNvSpPr>
            <p:nvPr/>
          </p:nvSpPr>
          <p:spPr bwMode="auto">
            <a:xfrm>
              <a:off x="4340225" y="4691063"/>
              <a:ext cx="284163" cy="161925"/>
            </a:xfrm>
            <a:custGeom>
              <a:avLst/>
              <a:gdLst>
                <a:gd name="T0" fmla="*/ 2252 w 2690"/>
                <a:gd name="T1" fmla="*/ 1266 h 1529"/>
                <a:gd name="T2" fmla="*/ 2362 w 2690"/>
                <a:gd name="T3" fmla="*/ 1202 h 1529"/>
                <a:gd name="T4" fmla="*/ 2182 w 2690"/>
                <a:gd name="T5" fmla="*/ 848 h 1529"/>
                <a:gd name="T6" fmla="*/ 2007 w 2690"/>
                <a:gd name="T7" fmla="*/ 1266 h 1529"/>
                <a:gd name="T8" fmla="*/ 2210 w 2690"/>
                <a:gd name="T9" fmla="*/ 889 h 1529"/>
                <a:gd name="T10" fmla="*/ 1945 w 2690"/>
                <a:gd name="T11" fmla="*/ 591 h 1529"/>
                <a:gd name="T12" fmla="*/ 1661 w 2690"/>
                <a:gd name="T13" fmla="*/ 1266 h 1529"/>
                <a:gd name="T14" fmla="*/ 1986 w 2690"/>
                <a:gd name="T15" fmla="*/ 628 h 1529"/>
                <a:gd name="T16" fmla="*/ 1657 w 2690"/>
                <a:gd name="T17" fmla="*/ 403 h 1529"/>
                <a:gd name="T18" fmla="*/ 1210 w 2690"/>
                <a:gd name="T19" fmla="*/ 1266 h 1529"/>
                <a:gd name="T20" fmla="*/ 1782 w 2690"/>
                <a:gd name="T21" fmla="*/ 471 h 1529"/>
                <a:gd name="T22" fmla="*/ 1657 w 2690"/>
                <a:gd name="T23" fmla="*/ 403 h 1529"/>
                <a:gd name="T24" fmla="*/ 574 w 2690"/>
                <a:gd name="T25" fmla="*/ 348 h 1529"/>
                <a:gd name="T26" fmla="*/ 445 w 2690"/>
                <a:gd name="T27" fmla="*/ 403 h 1529"/>
                <a:gd name="T28" fmla="*/ 478 w 2690"/>
                <a:gd name="T29" fmla="*/ 530 h 1529"/>
                <a:gd name="T30" fmla="*/ 1318 w 2690"/>
                <a:gd name="T31" fmla="*/ 289 h 1529"/>
                <a:gd name="T32" fmla="*/ 990 w 2690"/>
                <a:gd name="T33" fmla="*/ 1045 h 1529"/>
                <a:gd name="T34" fmla="*/ 1392 w 2690"/>
                <a:gd name="T35" fmla="*/ 305 h 1529"/>
                <a:gd name="T36" fmla="*/ 1052 w 2690"/>
                <a:gd name="T37" fmla="*/ 263 h 1529"/>
                <a:gd name="T38" fmla="*/ 906 w 2690"/>
                <a:gd name="T39" fmla="*/ 271 h 1529"/>
                <a:gd name="T40" fmla="*/ 737 w 2690"/>
                <a:gd name="T41" fmla="*/ 792 h 1529"/>
                <a:gd name="T42" fmla="*/ 1052 w 2690"/>
                <a:gd name="T43" fmla="*/ 263 h 1529"/>
                <a:gd name="T44" fmla="*/ 1146 w 2690"/>
                <a:gd name="T45" fmla="*/ 2 h 1529"/>
                <a:gd name="T46" fmla="*/ 1332 w 2690"/>
                <a:gd name="T47" fmla="*/ 23 h 1529"/>
                <a:gd name="T48" fmla="*/ 1512 w 2690"/>
                <a:gd name="T49" fmla="*/ 64 h 1529"/>
                <a:gd name="T50" fmla="*/ 1687 w 2690"/>
                <a:gd name="T51" fmla="*/ 126 h 1529"/>
                <a:gd name="T52" fmla="*/ 1853 w 2690"/>
                <a:gd name="T53" fmla="*/ 206 h 1529"/>
                <a:gd name="T54" fmla="*/ 2009 w 2690"/>
                <a:gd name="T55" fmla="*/ 304 h 1529"/>
                <a:gd name="T56" fmla="*/ 2155 w 2690"/>
                <a:gd name="T57" fmla="*/ 421 h 1529"/>
                <a:gd name="T58" fmla="*/ 2286 w 2690"/>
                <a:gd name="T59" fmla="*/ 554 h 1529"/>
                <a:gd name="T60" fmla="*/ 2400 w 2690"/>
                <a:gd name="T61" fmla="*/ 698 h 1529"/>
                <a:gd name="T62" fmla="*/ 2498 w 2690"/>
                <a:gd name="T63" fmla="*/ 855 h 1529"/>
                <a:gd name="T64" fmla="*/ 2577 w 2690"/>
                <a:gd name="T65" fmla="*/ 1023 h 1529"/>
                <a:gd name="T66" fmla="*/ 2637 w 2690"/>
                <a:gd name="T67" fmla="*/ 1197 h 1529"/>
                <a:gd name="T68" fmla="*/ 2677 w 2690"/>
                <a:gd name="T69" fmla="*/ 1380 h 1529"/>
                <a:gd name="T70" fmla="*/ 2689 w 2690"/>
                <a:gd name="T71" fmla="*/ 1488 h 1529"/>
                <a:gd name="T72" fmla="*/ 2677 w 2690"/>
                <a:gd name="T73" fmla="*/ 1513 h 1529"/>
                <a:gd name="T74" fmla="*/ 2653 w 2690"/>
                <a:gd name="T75" fmla="*/ 1527 h 1529"/>
                <a:gd name="T76" fmla="*/ 1123 w 2690"/>
                <a:gd name="T77" fmla="*/ 1529 h 1529"/>
                <a:gd name="T78" fmla="*/ 1097 w 2690"/>
                <a:gd name="T79" fmla="*/ 1523 h 1529"/>
                <a:gd name="T80" fmla="*/ 14 w 2690"/>
                <a:gd name="T81" fmla="*/ 440 h 1529"/>
                <a:gd name="T82" fmla="*/ 1 w 2690"/>
                <a:gd name="T83" fmla="*/ 416 h 1529"/>
                <a:gd name="T84" fmla="*/ 2 w 2690"/>
                <a:gd name="T85" fmla="*/ 388 h 1529"/>
                <a:gd name="T86" fmla="*/ 18 w 2690"/>
                <a:gd name="T87" fmla="*/ 365 h 1529"/>
                <a:gd name="T88" fmla="*/ 171 w 2690"/>
                <a:gd name="T89" fmla="*/ 256 h 1529"/>
                <a:gd name="T90" fmla="*/ 333 w 2690"/>
                <a:gd name="T91" fmla="*/ 166 h 1529"/>
                <a:gd name="T92" fmla="*/ 504 w 2690"/>
                <a:gd name="T93" fmla="*/ 94 h 1529"/>
                <a:gd name="T94" fmla="*/ 682 w 2690"/>
                <a:gd name="T95" fmla="*/ 42 h 1529"/>
                <a:gd name="T96" fmla="*/ 866 w 2690"/>
                <a:gd name="T97" fmla="*/ 10 h 1529"/>
                <a:gd name="T98" fmla="*/ 1052 w 2690"/>
                <a:gd name="T99" fmla="*/ 0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90" h="1529">
                  <a:moveTo>
                    <a:pt x="2339" y="1139"/>
                  </a:moveTo>
                  <a:lnTo>
                    <a:pt x="2252" y="1266"/>
                  </a:lnTo>
                  <a:lnTo>
                    <a:pt x="2382" y="1266"/>
                  </a:lnTo>
                  <a:lnTo>
                    <a:pt x="2362" y="1202"/>
                  </a:lnTo>
                  <a:lnTo>
                    <a:pt x="2339" y="1139"/>
                  </a:lnTo>
                  <a:close/>
                  <a:moveTo>
                    <a:pt x="2182" y="848"/>
                  </a:moveTo>
                  <a:lnTo>
                    <a:pt x="1904" y="1266"/>
                  </a:lnTo>
                  <a:lnTo>
                    <a:pt x="2007" y="1266"/>
                  </a:lnTo>
                  <a:lnTo>
                    <a:pt x="2236" y="931"/>
                  </a:lnTo>
                  <a:lnTo>
                    <a:pt x="2210" y="889"/>
                  </a:lnTo>
                  <a:lnTo>
                    <a:pt x="2182" y="848"/>
                  </a:lnTo>
                  <a:close/>
                  <a:moveTo>
                    <a:pt x="1945" y="591"/>
                  </a:moveTo>
                  <a:lnTo>
                    <a:pt x="1497" y="1266"/>
                  </a:lnTo>
                  <a:lnTo>
                    <a:pt x="1661" y="1266"/>
                  </a:lnTo>
                  <a:lnTo>
                    <a:pt x="2046" y="686"/>
                  </a:lnTo>
                  <a:lnTo>
                    <a:pt x="1986" y="628"/>
                  </a:lnTo>
                  <a:lnTo>
                    <a:pt x="1945" y="591"/>
                  </a:lnTo>
                  <a:close/>
                  <a:moveTo>
                    <a:pt x="1657" y="403"/>
                  </a:moveTo>
                  <a:lnTo>
                    <a:pt x="1135" y="1190"/>
                  </a:lnTo>
                  <a:lnTo>
                    <a:pt x="1210" y="1266"/>
                  </a:lnTo>
                  <a:lnTo>
                    <a:pt x="1255" y="1266"/>
                  </a:lnTo>
                  <a:lnTo>
                    <a:pt x="1782" y="471"/>
                  </a:lnTo>
                  <a:lnTo>
                    <a:pt x="1721" y="436"/>
                  </a:lnTo>
                  <a:lnTo>
                    <a:pt x="1657" y="403"/>
                  </a:lnTo>
                  <a:close/>
                  <a:moveTo>
                    <a:pt x="615" y="334"/>
                  </a:moveTo>
                  <a:lnTo>
                    <a:pt x="574" y="348"/>
                  </a:lnTo>
                  <a:lnTo>
                    <a:pt x="509" y="374"/>
                  </a:lnTo>
                  <a:lnTo>
                    <a:pt x="445" y="403"/>
                  </a:lnTo>
                  <a:lnTo>
                    <a:pt x="382" y="436"/>
                  </a:lnTo>
                  <a:lnTo>
                    <a:pt x="478" y="530"/>
                  </a:lnTo>
                  <a:lnTo>
                    <a:pt x="615" y="334"/>
                  </a:lnTo>
                  <a:close/>
                  <a:moveTo>
                    <a:pt x="1318" y="289"/>
                  </a:moveTo>
                  <a:lnTo>
                    <a:pt x="883" y="937"/>
                  </a:lnTo>
                  <a:lnTo>
                    <a:pt x="990" y="1045"/>
                  </a:lnTo>
                  <a:lnTo>
                    <a:pt x="1466" y="326"/>
                  </a:lnTo>
                  <a:lnTo>
                    <a:pt x="1392" y="305"/>
                  </a:lnTo>
                  <a:lnTo>
                    <a:pt x="1318" y="289"/>
                  </a:lnTo>
                  <a:close/>
                  <a:moveTo>
                    <a:pt x="1052" y="263"/>
                  </a:moveTo>
                  <a:lnTo>
                    <a:pt x="979" y="265"/>
                  </a:lnTo>
                  <a:lnTo>
                    <a:pt x="906" y="271"/>
                  </a:lnTo>
                  <a:lnTo>
                    <a:pt x="622" y="676"/>
                  </a:lnTo>
                  <a:lnTo>
                    <a:pt x="737" y="792"/>
                  </a:lnTo>
                  <a:lnTo>
                    <a:pt x="1091" y="264"/>
                  </a:lnTo>
                  <a:lnTo>
                    <a:pt x="1052" y="263"/>
                  </a:lnTo>
                  <a:close/>
                  <a:moveTo>
                    <a:pt x="1052" y="0"/>
                  </a:moveTo>
                  <a:lnTo>
                    <a:pt x="1146" y="2"/>
                  </a:lnTo>
                  <a:lnTo>
                    <a:pt x="1239" y="10"/>
                  </a:lnTo>
                  <a:lnTo>
                    <a:pt x="1332" y="23"/>
                  </a:lnTo>
                  <a:lnTo>
                    <a:pt x="1423" y="41"/>
                  </a:lnTo>
                  <a:lnTo>
                    <a:pt x="1512" y="64"/>
                  </a:lnTo>
                  <a:lnTo>
                    <a:pt x="1600" y="92"/>
                  </a:lnTo>
                  <a:lnTo>
                    <a:pt x="1687" y="126"/>
                  </a:lnTo>
                  <a:lnTo>
                    <a:pt x="1771" y="164"/>
                  </a:lnTo>
                  <a:lnTo>
                    <a:pt x="1853" y="206"/>
                  </a:lnTo>
                  <a:lnTo>
                    <a:pt x="1933" y="253"/>
                  </a:lnTo>
                  <a:lnTo>
                    <a:pt x="2009" y="304"/>
                  </a:lnTo>
                  <a:lnTo>
                    <a:pt x="2084" y="361"/>
                  </a:lnTo>
                  <a:lnTo>
                    <a:pt x="2155" y="421"/>
                  </a:lnTo>
                  <a:lnTo>
                    <a:pt x="2223" y="485"/>
                  </a:lnTo>
                  <a:lnTo>
                    <a:pt x="2286" y="554"/>
                  </a:lnTo>
                  <a:lnTo>
                    <a:pt x="2345" y="625"/>
                  </a:lnTo>
                  <a:lnTo>
                    <a:pt x="2400" y="698"/>
                  </a:lnTo>
                  <a:lnTo>
                    <a:pt x="2451" y="776"/>
                  </a:lnTo>
                  <a:lnTo>
                    <a:pt x="2498" y="855"/>
                  </a:lnTo>
                  <a:lnTo>
                    <a:pt x="2540" y="937"/>
                  </a:lnTo>
                  <a:lnTo>
                    <a:pt x="2577" y="1023"/>
                  </a:lnTo>
                  <a:lnTo>
                    <a:pt x="2609" y="1109"/>
                  </a:lnTo>
                  <a:lnTo>
                    <a:pt x="2637" y="1197"/>
                  </a:lnTo>
                  <a:lnTo>
                    <a:pt x="2659" y="1288"/>
                  </a:lnTo>
                  <a:lnTo>
                    <a:pt x="2677" y="1380"/>
                  </a:lnTo>
                  <a:lnTo>
                    <a:pt x="2690" y="1474"/>
                  </a:lnTo>
                  <a:lnTo>
                    <a:pt x="2689" y="1488"/>
                  </a:lnTo>
                  <a:lnTo>
                    <a:pt x="2685" y="1501"/>
                  </a:lnTo>
                  <a:lnTo>
                    <a:pt x="2677" y="1513"/>
                  </a:lnTo>
                  <a:lnTo>
                    <a:pt x="2666" y="1522"/>
                  </a:lnTo>
                  <a:lnTo>
                    <a:pt x="2653" y="1527"/>
                  </a:lnTo>
                  <a:lnTo>
                    <a:pt x="2640" y="1529"/>
                  </a:lnTo>
                  <a:lnTo>
                    <a:pt x="1123" y="1529"/>
                  </a:lnTo>
                  <a:lnTo>
                    <a:pt x="1110" y="1528"/>
                  </a:lnTo>
                  <a:lnTo>
                    <a:pt x="1097" y="1523"/>
                  </a:lnTo>
                  <a:lnTo>
                    <a:pt x="1087" y="1515"/>
                  </a:lnTo>
                  <a:lnTo>
                    <a:pt x="14" y="440"/>
                  </a:lnTo>
                  <a:lnTo>
                    <a:pt x="6" y="429"/>
                  </a:lnTo>
                  <a:lnTo>
                    <a:pt x="1" y="416"/>
                  </a:lnTo>
                  <a:lnTo>
                    <a:pt x="0" y="402"/>
                  </a:lnTo>
                  <a:lnTo>
                    <a:pt x="2" y="388"/>
                  </a:lnTo>
                  <a:lnTo>
                    <a:pt x="9" y="375"/>
                  </a:lnTo>
                  <a:lnTo>
                    <a:pt x="18" y="365"/>
                  </a:lnTo>
                  <a:lnTo>
                    <a:pt x="93" y="308"/>
                  </a:lnTo>
                  <a:lnTo>
                    <a:pt x="171" y="256"/>
                  </a:lnTo>
                  <a:lnTo>
                    <a:pt x="250" y="208"/>
                  </a:lnTo>
                  <a:lnTo>
                    <a:pt x="333" y="166"/>
                  </a:lnTo>
                  <a:lnTo>
                    <a:pt x="417" y="128"/>
                  </a:lnTo>
                  <a:lnTo>
                    <a:pt x="504" y="94"/>
                  </a:lnTo>
                  <a:lnTo>
                    <a:pt x="592" y="65"/>
                  </a:lnTo>
                  <a:lnTo>
                    <a:pt x="682" y="42"/>
                  </a:lnTo>
                  <a:lnTo>
                    <a:pt x="773" y="24"/>
                  </a:lnTo>
                  <a:lnTo>
                    <a:pt x="866" y="10"/>
                  </a:lnTo>
                  <a:lnTo>
                    <a:pt x="958" y="3"/>
                  </a:lnTo>
                  <a:lnTo>
                    <a:pt x="10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60" name="Freeform 57"/>
            <p:cNvSpPr>
              <a:spLocks noEditPoints="1"/>
            </p:cNvSpPr>
            <p:nvPr/>
          </p:nvSpPr>
          <p:spPr bwMode="auto">
            <a:xfrm>
              <a:off x="4276725" y="4754563"/>
              <a:ext cx="157163" cy="250825"/>
            </a:xfrm>
            <a:custGeom>
              <a:avLst/>
              <a:gdLst>
                <a:gd name="T0" fmla="*/ 403 w 1481"/>
                <a:gd name="T1" fmla="*/ 446 h 2369"/>
                <a:gd name="T2" fmla="*/ 348 w 1481"/>
                <a:gd name="T3" fmla="*/ 575 h 2369"/>
                <a:gd name="T4" fmla="*/ 301 w 1481"/>
                <a:gd name="T5" fmla="*/ 731 h 2369"/>
                <a:gd name="T6" fmla="*/ 273 w 1481"/>
                <a:gd name="T7" fmla="*/ 891 h 2369"/>
                <a:gd name="T8" fmla="*/ 263 w 1481"/>
                <a:gd name="T9" fmla="*/ 1053 h 2369"/>
                <a:gd name="T10" fmla="*/ 276 w 1481"/>
                <a:gd name="T11" fmla="*/ 1241 h 2369"/>
                <a:gd name="T12" fmla="*/ 312 w 1481"/>
                <a:gd name="T13" fmla="*/ 1423 h 2369"/>
                <a:gd name="T14" fmla="*/ 373 w 1481"/>
                <a:gd name="T15" fmla="*/ 1598 h 2369"/>
                <a:gd name="T16" fmla="*/ 448 w 1481"/>
                <a:gd name="T17" fmla="*/ 1748 h 2369"/>
                <a:gd name="T18" fmla="*/ 529 w 1481"/>
                <a:gd name="T19" fmla="*/ 1872 h 2369"/>
                <a:gd name="T20" fmla="*/ 624 w 1481"/>
                <a:gd name="T21" fmla="*/ 1988 h 2369"/>
                <a:gd name="T22" fmla="*/ 435 w 1481"/>
                <a:gd name="T23" fmla="*/ 383 h 2369"/>
                <a:gd name="T24" fmla="*/ 415 w 1481"/>
                <a:gd name="T25" fmla="*/ 1 h 2369"/>
                <a:gd name="T26" fmla="*/ 439 w 1481"/>
                <a:gd name="T27" fmla="*/ 15 h 2369"/>
                <a:gd name="T28" fmla="*/ 1475 w 1481"/>
                <a:gd name="T29" fmla="*/ 1054 h 2369"/>
                <a:gd name="T30" fmla="*/ 1481 w 1481"/>
                <a:gd name="T31" fmla="*/ 1081 h 2369"/>
                <a:gd name="T32" fmla="*/ 1474 w 1481"/>
                <a:gd name="T33" fmla="*/ 1106 h 2369"/>
                <a:gd name="T34" fmla="*/ 704 w 1481"/>
                <a:gd name="T35" fmla="*/ 2356 h 2369"/>
                <a:gd name="T36" fmla="*/ 679 w 1481"/>
                <a:gd name="T37" fmla="*/ 2368 h 2369"/>
                <a:gd name="T38" fmla="*/ 654 w 1481"/>
                <a:gd name="T39" fmla="*/ 2366 h 2369"/>
                <a:gd name="T40" fmla="*/ 564 w 1481"/>
                <a:gd name="T41" fmla="*/ 2298 h 2369"/>
                <a:gd name="T42" fmla="*/ 429 w 1481"/>
                <a:gd name="T43" fmla="*/ 2166 h 2369"/>
                <a:gd name="T44" fmla="*/ 311 w 1481"/>
                <a:gd name="T45" fmla="*/ 2020 h 2369"/>
                <a:gd name="T46" fmla="*/ 211 w 1481"/>
                <a:gd name="T47" fmla="*/ 1863 h 2369"/>
                <a:gd name="T48" fmla="*/ 128 w 1481"/>
                <a:gd name="T49" fmla="*/ 1696 h 2369"/>
                <a:gd name="T50" fmla="*/ 66 w 1481"/>
                <a:gd name="T51" fmla="*/ 1521 h 2369"/>
                <a:gd name="T52" fmla="*/ 24 w 1481"/>
                <a:gd name="T53" fmla="*/ 1338 h 2369"/>
                <a:gd name="T54" fmla="*/ 3 w 1481"/>
                <a:gd name="T55" fmla="*/ 1150 h 2369"/>
                <a:gd name="T56" fmla="*/ 3 w 1481"/>
                <a:gd name="T57" fmla="*/ 960 h 2369"/>
                <a:gd name="T58" fmla="*/ 24 w 1481"/>
                <a:gd name="T59" fmla="*/ 775 h 2369"/>
                <a:gd name="T60" fmla="*/ 66 w 1481"/>
                <a:gd name="T61" fmla="*/ 593 h 2369"/>
                <a:gd name="T62" fmla="*/ 127 w 1481"/>
                <a:gd name="T63" fmla="*/ 419 h 2369"/>
                <a:gd name="T64" fmla="*/ 209 w 1481"/>
                <a:gd name="T65" fmla="*/ 251 h 2369"/>
                <a:gd name="T66" fmla="*/ 308 w 1481"/>
                <a:gd name="T67" fmla="*/ 93 h 2369"/>
                <a:gd name="T68" fmla="*/ 374 w 1481"/>
                <a:gd name="T69" fmla="*/ 9 h 2369"/>
                <a:gd name="T70" fmla="*/ 401 w 1481"/>
                <a:gd name="T71" fmla="*/ 0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81" h="2369">
                  <a:moveTo>
                    <a:pt x="435" y="383"/>
                  </a:moveTo>
                  <a:lnTo>
                    <a:pt x="403" y="446"/>
                  </a:lnTo>
                  <a:lnTo>
                    <a:pt x="373" y="510"/>
                  </a:lnTo>
                  <a:lnTo>
                    <a:pt x="348" y="575"/>
                  </a:lnTo>
                  <a:lnTo>
                    <a:pt x="322" y="653"/>
                  </a:lnTo>
                  <a:lnTo>
                    <a:pt x="301" y="731"/>
                  </a:lnTo>
                  <a:lnTo>
                    <a:pt x="284" y="810"/>
                  </a:lnTo>
                  <a:lnTo>
                    <a:pt x="273" y="891"/>
                  </a:lnTo>
                  <a:lnTo>
                    <a:pt x="266" y="972"/>
                  </a:lnTo>
                  <a:lnTo>
                    <a:pt x="263" y="1053"/>
                  </a:lnTo>
                  <a:lnTo>
                    <a:pt x="266" y="1148"/>
                  </a:lnTo>
                  <a:lnTo>
                    <a:pt x="276" y="1241"/>
                  </a:lnTo>
                  <a:lnTo>
                    <a:pt x="291" y="1333"/>
                  </a:lnTo>
                  <a:lnTo>
                    <a:pt x="312" y="1423"/>
                  </a:lnTo>
                  <a:lnTo>
                    <a:pt x="340" y="1512"/>
                  </a:lnTo>
                  <a:lnTo>
                    <a:pt x="373" y="1598"/>
                  </a:lnTo>
                  <a:lnTo>
                    <a:pt x="413" y="1683"/>
                  </a:lnTo>
                  <a:lnTo>
                    <a:pt x="448" y="1748"/>
                  </a:lnTo>
                  <a:lnTo>
                    <a:pt x="487" y="1811"/>
                  </a:lnTo>
                  <a:lnTo>
                    <a:pt x="529" y="1872"/>
                  </a:lnTo>
                  <a:lnTo>
                    <a:pt x="574" y="1931"/>
                  </a:lnTo>
                  <a:lnTo>
                    <a:pt x="624" y="1988"/>
                  </a:lnTo>
                  <a:lnTo>
                    <a:pt x="1162" y="1111"/>
                  </a:lnTo>
                  <a:lnTo>
                    <a:pt x="435" y="383"/>
                  </a:lnTo>
                  <a:close/>
                  <a:moveTo>
                    <a:pt x="401" y="0"/>
                  </a:moveTo>
                  <a:lnTo>
                    <a:pt x="415" y="1"/>
                  </a:lnTo>
                  <a:lnTo>
                    <a:pt x="428" y="6"/>
                  </a:lnTo>
                  <a:lnTo>
                    <a:pt x="439" y="15"/>
                  </a:lnTo>
                  <a:lnTo>
                    <a:pt x="1466" y="1043"/>
                  </a:lnTo>
                  <a:lnTo>
                    <a:pt x="1475" y="1054"/>
                  </a:lnTo>
                  <a:lnTo>
                    <a:pt x="1480" y="1067"/>
                  </a:lnTo>
                  <a:lnTo>
                    <a:pt x="1481" y="1081"/>
                  </a:lnTo>
                  <a:lnTo>
                    <a:pt x="1479" y="1094"/>
                  </a:lnTo>
                  <a:lnTo>
                    <a:pt x="1474" y="1106"/>
                  </a:lnTo>
                  <a:lnTo>
                    <a:pt x="713" y="2345"/>
                  </a:lnTo>
                  <a:lnTo>
                    <a:pt x="704" y="2356"/>
                  </a:lnTo>
                  <a:lnTo>
                    <a:pt x="692" y="2364"/>
                  </a:lnTo>
                  <a:lnTo>
                    <a:pt x="679" y="2368"/>
                  </a:lnTo>
                  <a:lnTo>
                    <a:pt x="670" y="2369"/>
                  </a:lnTo>
                  <a:lnTo>
                    <a:pt x="654" y="2366"/>
                  </a:lnTo>
                  <a:lnTo>
                    <a:pt x="639" y="2359"/>
                  </a:lnTo>
                  <a:lnTo>
                    <a:pt x="564" y="2298"/>
                  </a:lnTo>
                  <a:lnTo>
                    <a:pt x="494" y="2234"/>
                  </a:lnTo>
                  <a:lnTo>
                    <a:pt x="429" y="2166"/>
                  </a:lnTo>
                  <a:lnTo>
                    <a:pt x="368" y="2094"/>
                  </a:lnTo>
                  <a:lnTo>
                    <a:pt x="311" y="2020"/>
                  </a:lnTo>
                  <a:lnTo>
                    <a:pt x="259" y="1944"/>
                  </a:lnTo>
                  <a:lnTo>
                    <a:pt x="211" y="1863"/>
                  </a:lnTo>
                  <a:lnTo>
                    <a:pt x="167" y="1781"/>
                  </a:lnTo>
                  <a:lnTo>
                    <a:pt x="128" y="1696"/>
                  </a:lnTo>
                  <a:lnTo>
                    <a:pt x="95" y="1610"/>
                  </a:lnTo>
                  <a:lnTo>
                    <a:pt x="66" y="1521"/>
                  </a:lnTo>
                  <a:lnTo>
                    <a:pt x="43" y="1430"/>
                  </a:lnTo>
                  <a:lnTo>
                    <a:pt x="24" y="1338"/>
                  </a:lnTo>
                  <a:lnTo>
                    <a:pt x="11" y="1244"/>
                  </a:lnTo>
                  <a:lnTo>
                    <a:pt x="3" y="1150"/>
                  </a:lnTo>
                  <a:lnTo>
                    <a:pt x="0" y="1053"/>
                  </a:lnTo>
                  <a:lnTo>
                    <a:pt x="3" y="960"/>
                  </a:lnTo>
                  <a:lnTo>
                    <a:pt x="11" y="867"/>
                  </a:lnTo>
                  <a:lnTo>
                    <a:pt x="24" y="775"/>
                  </a:lnTo>
                  <a:lnTo>
                    <a:pt x="42" y="684"/>
                  </a:lnTo>
                  <a:lnTo>
                    <a:pt x="66" y="593"/>
                  </a:lnTo>
                  <a:lnTo>
                    <a:pt x="94" y="505"/>
                  </a:lnTo>
                  <a:lnTo>
                    <a:pt x="127" y="419"/>
                  </a:lnTo>
                  <a:lnTo>
                    <a:pt x="165" y="333"/>
                  </a:lnTo>
                  <a:lnTo>
                    <a:pt x="209" y="251"/>
                  </a:lnTo>
                  <a:lnTo>
                    <a:pt x="256" y="170"/>
                  </a:lnTo>
                  <a:lnTo>
                    <a:pt x="308" y="93"/>
                  </a:lnTo>
                  <a:lnTo>
                    <a:pt x="364" y="19"/>
                  </a:lnTo>
                  <a:lnTo>
                    <a:pt x="374" y="9"/>
                  </a:lnTo>
                  <a:lnTo>
                    <a:pt x="387" y="3"/>
                  </a:lnTo>
                  <a:lnTo>
                    <a:pt x="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4373563" y="4878388"/>
              <a:ext cx="250825" cy="161925"/>
            </a:xfrm>
            <a:custGeom>
              <a:avLst/>
              <a:gdLst>
                <a:gd name="T0" fmla="*/ 832 w 2375"/>
                <a:gd name="T1" fmla="*/ 0 h 1530"/>
                <a:gd name="T2" fmla="*/ 2325 w 2375"/>
                <a:gd name="T3" fmla="*/ 0 h 1530"/>
                <a:gd name="T4" fmla="*/ 2338 w 2375"/>
                <a:gd name="T5" fmla="*/ 2 h 1530"/>
                <a:gd name="T6" fmla="*/ 2351 w 2375"/>
                <a:gd name="T7" fmla="*/ 8 h 1530"/>
                <a:gd name="T8" fmla="*/ 2362 w 2375"/>
                <a:gd name="T9" fmla="*/ 17 h 1530"/>
                <a:gd name="T10" fmla="*/ 2370 w 2375"/>
                <a:gd name="T11" fmla="*/ 29 h 1530"/>
                <a:gd name="T12" fmla="*/ 2374 w 2375"/>
                <a:gd name="T13" fmla="*/ 42 h 1530"/>
                <a:gd name="T14" fmla="*/ 2375 w 2375"/>
                <a:gd name="T15" fmla="*/ 56 h 1530"/>
                <a:gd name="T16" fmla="*/ 2362 w 2375"/>
                <a:gd name="T17" fmla="*/ 150 h 1530"/>
                <a:gd name="T18" fmla="*/ 2344 w 2375"/>
                <a:gd name="T19" fmla="*/ 242 h 1530"/>
                <a:gd name="T20" fmla="*/ 2322 w 2375"/>
                <a:gd name="T21" fmla="*/ 333 h 1530"/>
                <a:gd name="T22" fmla="*/ 2294 w 2375"/>
                <a:gd name="T23" fmla="*/ 421 h 1530"/>
                <a:gd name="T24" fmla="*/ 2262 w 2375"/>
                <a:gd name="T25" fmla="*/ 507 h 1530"/>
                <a:gd name="T26" fmla="*/ 2225 w 2375"/>
                <a:gd name="T27" fmla="*/ 592 h 1530"/>
                <a:gd name="T28" fmla="*/ 2183 w 2375"/>
                <a:gd name="T29" fmla="*/ 674 h 1530"/>
                <a:gd name="T30" fmla="*/ 2136 w 2375"/>
                <a:gd name="T31" fmla="*/ 754 h 1530"/>
                <a:gd name="T32" fmla="*/ 2085 w 2375"/>
                <a:gd name="T33" fmla="*/ 831 h 1530"/>
                <a:gd name="T34" fmla="*/ 2030 w 2375"/>
                <a:gd name="T35" fmla="*/ 905 h 1530"/>
                <a:gd name="T36" fmla="*/ 1971 w 2375"/>
                <a:gd name="T37" fmla="*/ 976 h 1530"/>
                <a:gd name="T38" fmla="*/ 1908 w 2375"/>
                <a:gd name="T39" fmla="*/ 1045 h 1530"/>
                <a:gd name="T40" fmla="*/ 1840 w 2375"/>
                <a:gd name="T41" fmla="*/ 1109 h 1530"/>
                <a:gd name="T42" fmla="*/ 1769 w 2375"/>
                <a:gd name="T43" fmla="*/ 1169 h 1530"/>
                <a:gd name="T44" fmla="*/ 1694 w 2375"/>
                <a:gd name="T45" fmla="*/ 1226 h 1530"/>
                <a:gd name="T46" fmla="*/ 1618 w 2375"/>
                <a:gd name="T47" fmla="*/ 1277 h 1530"/>
                <a:gd name="T48" fmla="*/ 1538 w 2375"/>
                <a:gd name="T49" fmla="*/ 1324 h 1530"/>
                <a:gd name="T50" fmla="*/ 1456 w 2375"/>
                <a:gd name="T51" fmla="*/ 1366 h 1530"/>
                <a:gd name="T52" fmla="*/ 1372 w 2375"/>
                <a:gd name="T53" fmla="*/ 1404 h 1530"/>
                <a:gd name="T54" fmla="*/ 1285 w 2375"/>
                <a:gd name="T55" fmla="*/ 1437 h 1530"/>
                <a:gd name="T56" fmla="*/ 1197 w 2375"/>
                <a:gd name="T57" fmla="*/ 1465 h 1530"/>
                <a:gd name="T58" fmla="*/ 1108 w 2375"/>
                <a:gd name="T59" fmla="*/ 1488 h 1530"/>
                <a:gd name="T60" fmla="*/ 1017 w 2375"/>
                <a:gd name="T61" fmla="*/ 1506 h 1530"/>
                <a:gd name="T62" fmla="*/ 924 w 2375"/>
                <a:gd name="T63" fmla="*/ 1519 h 1530"/>
                <a:gd name="T64" fmla="*/ 831 w 2375"/>
                <a:gd name="T65" fmla="*/ 1527 h 1530"/>
                <a:gd name="T66" fmla="*/ 737 w 2375"/>
                <a:gd name="T67" fmla="*/ 1530 h 1530"/>
                <a:gd name="T68" fmla="*/ 644 w 2375"/>
                <a:gd name="T69" fmla="*/ 1527 h 1530"/>
                <a:gd name="T70" fmla="*/ 553 w 2375"/>
                <a:gd name="T71" fmla="*/ 1520 h 1530"/>
                <a:gd name="T72" fmla="*/ 462 w 2375"/>
                <a:gd name="T73" fmla="*/ 1507 h 1530"/>
                <a:gd name="T74" fmla="*/ 373 w 2375"/>
                <a:gd name="T75" fmla="*/ 1490 h 1530"/>
                <a:gd name="T76" fmla="*/ 285 w 2375"/>
                <a:gd name="T77" fmla="*/ 1468 h 1530"/>
                <a:gd name="T78" fmla="*/ 199 w 2375"/>
                <a:gd name="T79" fmla="*/ 1440 h 1530"/>
                <a:gd name="T80" fmla="*/ 113 w 2375"/>
                <a:gd name="T81" fmla="*/ 1407 h 1530"/>
                <a:gd name="T82" fmla="*/ 29 w 2375"/>
                <a:gd name="T83" fmla="*/ 1370 h 1530"/>
                <a:gd name="T84" fmla="*/ 17 w 2375"/>
                <a:gd name="T85" fmla="*/ 1362 h 1530"/>
                <a:gd name="T86" fmla="*/ 8 w 2375"/>
                <a:gd name="T87" fmla="*/ 1352 h 1530"/>
                <a:gd name="T88" fmla="*/ 2 w 2375"/>
                <a:gd name="T89" fmla="*/ 1339 h 1530"/>
                <a:gd name="T90" fmla="*/ 0 w 2375"/>
                <a:gd name="T91" fmla="*/ 1325 h 1530"/>
                <a:gd name="T92" fmla="*/ 2 w 2375"/>
                <a:gd name="T93" fmla="*/ 1311 h 1530"/>
                <a:gd name="T94" fmla="*/ 8 w 2375"/>
                <a:gd name="T95" fmla="*/ 1298 h 1530"/>
                <a:gd name="T96" fmla="*/ 789 w 2375"/>
                <a:gd name="T97" fmla="*/ 24 h 1530"/>
                <a:gd name="T98" fmla="*/ 798 w 2375"/>
                <a:gd name="T99" fmla="*/ 14 h 1530"/>
                <a:gd name="T100" fmla="*/ 808 w 2375"/>
                <a:gd name="T101" fmla="*/ 7 h 1530"/>
                <a:gd name="T102" fmla="*/ 820 w 2375"/>
                <a:gd name="T103" fmla="*/ 2 h 1530"/>
                <a:gd name="T104" fmla="*/ 832 w 2375"/>
                <a:gd name="T105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75" h="1530">
                  <a:moveTo>
                    <a:pt x="832" y="0"/>
                  </a:moveTo>
                  <a:lnTo>
                    <a:pt x="2325" y="0"/>
                  </a:lnTo>
                  <a:lnTo>
                    <a:pt x="2338" y="2"/>
                  </a:lnTo>
                  <a:lnTo>
                    <a:pt x="2351" y="8"/>
                  </a:lnTo>
                  <a:lnTo>
                    <a:pt x="2362" y="17"/>
                  </a:lnTo>
                  <a:lnTo>
                    <a:pt x="2370" y="29"/>
                  </a:lnTo>
                  <a:lnTo>
                    <a:pt x="2374" y="42"/>
                  </a:lnTo>
                  <a:lnTo>
                    <a:pt x="2375" y="56"/>
                  </a:lnTo>
                  <a:lnTo>
                    <a:pt x="2362" y="150"/>
                  </a:lnTo>
                  <a:lnTo>
                    <a:pt x="2344" y="242"/>
                  </a:lnTo>
                  <a:lnTo>
                    <a:pt x="2322" y="333"/>
                  </a:lnTo>
                  <a:lnTo>
                    <a:pt x="2294" y="421"/>
                  </a:lnTo>
                  <a:lnTo>
                    <a:pt x="2262" y="507"/>
                  </a:lnTo>
                  <a:lnTo>
                    <a:pt x="2225" y="592"/>
                  </a:lnTo>
                  <a:lnTo>
                    <a:pt x="2183" y="674"/>
                  </a:lnTo>
                  <a:lnTo>
                    <a:pt x="2136" y="754"/>
                  </a:lnTo>
                  <a:lnTo>
                    <a:pt x="2085" y="831"/>
                  </a:lnTo>
                  <a:lnTo>
                    <a:pt x="2030" y="905"/>
                  </a:lnTo>
                  <a:lnTo>
                    <a:pt x="1971" y="976"/>
                  </a:lnTo>
                  <a:lnTo>
                    <a:pt x="1908" y="1045"/>
                  </a:lnTo>
                  <a:lnTo>
                    <a:pt x="1840" y="1109"/>
                  </a:lnTo>
                  <a:lnTo>
                    <a:pt x="1769" y="1169"/>
                  </a:lnTo>
                  <a:lnTo>
                    <a:pt x="1694" y="1226"/>
                  </a:lnTo>
                  <a:lnTo>
                    <a:pt x="1618" y="1277"/>
                  </a:lnTo>
                  <a:lnTo>
                    <a:pt x="1538" y="1324"/>
                  </a:lnTo>
                  <a:lnTo>
                    <a:pt x="1456" y="1366"/>
                  </a:lnTo>
                  <a:lnTo>
                    <a:pt x="1372" y="1404"/>
                  </a:lnTo>
                  <a:lnTo>
                    <a:pt x="1285" y="1437"/>
                  </a:lnTo>
                  <a:lnTo>
                    <a:pt x="1197" y="1465"/>
                  </a:lnTo>
                  <a:lnTo>
                    <a:pt x="1108" y="1488"/>
                  </a:lnTo>
                  <a:lnTo>
                    <a:pt x="1017" y="1506"/>
                  </a:lnTo>
                  <a:lnTo>
                    <a:pt x="924" y="1519"/>
                  </a:lnTo>
                  <a:lnTo>
                    <a:pt x="831" y="1527"/>
                  </a:lnTo>
                  <a:lnTo>
                    <a:pt x="737" y="1530"/>
                  </a:lnTo>
                  <a:lnTo>
                    <a:pt x="644" y="1527"/>
                  </a:lnTo>
                  <a:lnTo>
                    <a:pt x="553" y="1520"/>
                  </a:lnTo>
                  <a:lnTo>
                    <a:pt x="462" y="1507"/>
                  </a:lnTo>
                  <a:lnTo>
                    <a:pt x="373" y="1490"/>
                  </a:lnTo>
                  <a:lnTo>
                    <a:pt x="285" y="1468"/>
                  </a:lnTo>
                  <a:lnTo>
                    <a:pt x="199" y="1440"/>
                  </a:lnTo>
                  <a:lnTo>
                    <a:pt x="113" y="1407"/>
                  </a:lnTo>
                  <a:lnTo>
                    <a:pt x="29" y="1370"/>
                  </a:lnTo>
                  <a:lnTo>
                    <a:pt x="17" y="1362"/>
                  </a:lnTo>
                  <a:lnTo>
                    <a:pt x="8" y="1352"/>
                  </a:lnTo>
                  <a:lnTo>
                    <a:pt x="2" y="1339"/>
                  </a:lnTo>
                  <a:lnTo>
                    <a:pt x="0" y="1325"/>
                  </a:lnTo>
                  <a:lnTo>
                    <a:pt x="2" y="1311"/>
                  </a:lnTo>
                  <a:lnTo>
                    <a:pt x="8" y="1298"/>
                  </a:lnTo>
                  <a:lnTo>
                    <a:pt x="789" y="24"/>
                  </a:lnTo>
                  <a:lnTo>
                    <a:pt x="798" y="14"/>
                  </a:lnTo>
                  <a:lnTo>
                    <a:pt x="808" y="7"/>
                  </a:lnTo>
                  <a:lnTo>
                    <a:pt x="820" y="2"/>
                  </a:lnTo>
                  <a:lnTo>
                    <a:pt x="8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90684" y="2308440"/>
            <a:ext cx="363603" cy="361201"/>
            <a:chOff x="5509038" y="2829908"/>
            <a:chExt cx="376386" cy="373901"/>
          </a:xfrm>
          <a:solidFill>
            <a:schemeClr val="bg1"/>
          </a:solidFill>
        </p:grpSpPr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5509038" y="2887049"/>
              <a:ext cx="318002" cy="316760"/>
            </a:xfrm>
            <a:custGeom>
              <a:avLst/>
              <a:gdLst>
                <a:gd name="T0" fmla="*/ 910 w 2818"/>
                <a:gd name="T1" fmla="*/ 10 h 2801"/>
                <a:gd name="T2" fmla="*/ 1156 w 2818"/>
                <a:gd name="T3" fmla="*/ 65 h 2801"/>
                <a:gd name="T4" fmla="*/ 1408 w 2818"/>
                <a:gd name="T5" fmla="*/ 164 h 2801"/>
                <a:gd name="T6" fmla="*/ 1660 w 2818"/>
                <a:gd name="T7" fmla="*/ 305 h 2801"/>
                <a:gd name="T8" fmla="*/ 1667 w 2818"/>
                <a:gd name="T9" fmla="*/ 440 h 2801"/>
                <a:gd name="T10" fmla="*/ 1530 w 2818"/>
                <a:gd name="T11" fmla="*/ 624 h 2801"/>
                <a:gd name="T12" fmla="*/ 1309 w 2818"/>
                <a:gd name="T13" fmla="*/ 493 h 2801"/>
                <a:gd name="T14" fmla="*/ 1092 w 2818"/>
                <a:gd name="T15" fmla="*/ 400 h 2801"/>
                <a:gd name="T16" fmla="*/ 884 w 2818"/>
                <a:gd name="T17" fmla="*/ 348 h 2801"/>
                <a:gd name="T18" fmla="*/ 697 w 2818"/>
                <a:gd name="T19" fmla="*/ 340 h 2801"/>
                <a:gd name="T20" fmla="*/ 554 w 2818"/>
                <a:gd name="T21" fmla="*/ 372 h 2801"/>
                <a:gd name="T22" fmla="*/ 445 w 2818"/>
                <a:gd name="T23" fmla="*/ 444 h 2801"/>
                <a:gd name="T24" fmla="*/ 377 w 2818"/>
                <a:gd name="T25" fmla="*/ 547 h 2801"/>
                <a:gd name="T26" fmla="*/ 344 w 2818"/>
                <a:gd name="T27" fmla="*/ 684 h 2801"/>
                <a:gd name="T28" fmla="*/ 348 w 2818"/>
                <a:gd name="T29" fmla="*/ 849 h 2801"/>
                <a:gd name="T30" fmla="*/ 388 w 2818"/>
                <a:gd name="T31" fmla="*/ 1035 h 2801"/>
                <a:gd name="T32" fmla="*/ 465 w 2818"/>
                <a:gd name="T33" fmla="*/ 1236 h 2801"/>
                <a:gd name="T34" fmla="*/ 580 w 2818"/>
                <a:gd name="T35" fmla="*/ 1449 h 2801"/>
                <a:gd name="T36" fmla="*/ 734 w 2818"/>
                <a:gd name="T37" fmla="*/ 1665 h 2801"/>
                <a:gd name="T38" fmla="*/ 927 w 2818"/>
                <a:gd name="T39" fmla="*/ 1879 h 2801"/>
                <a:gd name="T40" fmla="*/ 1138 w 2818"/>
                <a:gd name="T41" fmla="*/ 2066 h 2801"/>
                <a:gd name="T42" fmla="*/ 1357 w 2818"/>
                <a:gd name="T43" fmla="*/ 2222 h 2801"/>
                <a:gd name="T44" fmla="*/ 1578 w 2818"/>
                <a:gd name="T45" fmla="*/ 2342 h 2801"/>
                <a:gd name="T46" fmla="*/ 1795 w 2818"/>
                <a:gd name="T47" fmla="*/ 2422 h 2801"/>
                <a:gd name="T48" fmla="*/ 2000 w 2818"/>
                <a:gd name="T49" fmla="*/ 2461 h 2801"/>
                <a:gd name="T50" fmla="*/ 2171 w 2818"/>
                <a:gd name="T51" fmla="*/ 2454 h 2801"/>
                <a:gd name="T52" fmla="*/ 2303 w 2818"/>
                <a:gd name="T53" fmla="*/ 2409 h 2801"/>
                <a:gd name="T54" fmla="*/ 2399 w 2818"/>
                <a:gd name="T55" fmla="*/ 2326 h 2801"/>
                <a:gd name="T56" fmla="*/ 2455 w 2818"/>
                <a:gd name="T57" fmla="*/ 2214 h 2801"/>
                <a:gd name="T58" fmla="*/ 2477 w 2818"/>
                <a:gd name="T59" fmla="*/ 2073 h 2801"/>
                <a:gd name="T60" fmla="*/ 2465 w 2818"/>
                <a:gd name="T61" fmla="*/ 1906 h 2801"/>
                <a:gd name="T62" fmla="*/ 2410 w 2818"/>
                <a:gd name="T63" fmla="*/ 1701 h 2801"/>
                <a:gd name="T64" fmla="*/ 2294 w 2818"/>
                <a:gd name="T65" fmla="*/ 1449 h 2801"/>
                <a:gd name="T66" fmla="*/ 2252 w 2818"/>
                <a:gd name="T67" fmla="*/ 1241 h 2801"/>
                <a:gd name="T68" fmla="*/ 2436 w 2818"/>
                <a:gd name="T69" fmla="*/ 1087 h 2801"/>
                <a:gd name="T70" fmla="*/ 2568 w 2818"/>
                <a:gd name="T71" fmla="*/ 1244 h 2801"/>
                <a:gd name="T72" fmla="*/ 2701 w 2818"/>
                <a:gd name="T73" fmla="*/ 1513 h 2801"/>
                <a:gd name="T74" fmla="*/ 2785 w 2818"/>
                <a:gd name="T75" fmla="*/ 1772 h 2801"/>
                <a:gd name="T76" fmla="*/ 2817 w 2818"/>
                <a:gd name="T77" fmla="*/ 2001 h 2801"/>
                <a:gd name="T78" fmla="*/ 2807 w 2818"/>
                <a:gd name="T79" fmla="*/ 2209 h 2801"/>
                <a:gd name="T80" fmla="*/ 2751 w 2818"/>
                <a:gd name="T81" fmla="*/ 2393 h 2801"/>
                <a:gd name="T82" fmla="*/ 2654 w 2818"/>
                <a:gd name="T83" fmla="*/ 2550 h 2801"/>
                <a:gd name="T84" fmla="*/ 2525 w 2818"/>
                <a:gd name="T85" fmla="*/ 2669 h 2801"/>
                <a:gd name="T86" fmla="*/ 2371 w 2818"/>
                <a:gd name="T87" fmla="*/ 2749 h 2801"/>
                <a:gd name="T88" fmla="*/ 2194 w 2818"/>
                <a:gd name="T89" fmla="*/ 2792 h 2801"/>
                <a:gd name="T90" fmla="*/ 1982 w 2818"/>
                <a:gd name="T91" fmla="*/ 2799 h 2801"/>
                <a:gd name="T92" fmla="*/ 1727 w 2818"/>
                <a:gd name="T93" fmla="*/ 2755 h 2801"/>
                <a:gd name="T94" fmla="*/ 1464 w 2818"/>
                <a:gd name="T95" fmla="*/ 2661 h 2801"/>
                <a:gd name="T96" fmla="*/ 1198 w 2818"/>
                <a:gd name="T97" fmla="*/ 2522 h 2801"/>
                <a:gd name="T98" fmla="*/ 936 w 2818"/>
                <a:gd name="T99" fmla="*/ 2340 h 2801"/>
                <a:gd name="T100" fmla="*/ 686 w 2818"/>
                <a:gd name="T101" fmla="*/ 2118 h 2801"/>
                <a:gd name="T102" fmla="*/ 486 w 2818"/>
                <a:gd name="T103" fmla="*/ 1897 h 2801"/>
                <a:gd name="T104" fmla="*/ 317 w 2818"/>
                <a:gd name="T105" fmla="*/ 1669 h 2801"/>
                <a:gd name="T106" fmla="*/ 184 w 2818"/>
                <a:gd name="T107" fmla="*/ 1438 h 2801"/>
                <a:gd name="T108" fmla="*/ 86 w 2818"/>
                <a:gd name="T109" fmla="*/ 1209 h 2801"/>
                <a:gd name="T110" fmla="*/ 24 w 2818"/>
                <a:gd name="T111" fmla="*/ 987 h 2801"/>
                <a:gd name="T112" fmla="*/ 0 w 2818"/>
                <a:gd name="T113" fmla="*/ 776 h 2801"/>
                <a:gd name="T114" fmla="*/ 14 w 2818"/>
                <a:gd name="T115" fmla="*/ 579 h 2801"/>
                <a:gd name="T116" fmla="*/ 68 w 2818"/>
                <a:gd name="T117" fmla="*/ 401 h 2801"/>
                <a:gd name="T118" fmla="*/ 163 w 2818"/>
                <a:gd name="T119" fmla="*/ 249 h 2801"/>
                <a:gd name="T120" fmla="*/ 292 w 2818"/>
                <a:gd name="T121" fmla="*/ 132 h 2801"/>
                <a:gd name="T122" fmla="*/ 445 w 2818"/>
                <a:gd name="T123" fmla="*/ 52 h 2801"/>
                <a:gd name="T124" fmla="*/ 623 w 2818"/>
                <a:gd name="T125" fmla="*/ 8 h 2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8" h="2801">
                  <a:moveTo>
                    <a:pt x="753" y="0"/>
                  </a:moveTo>
                  <a:lnTo>
                    <a:pt x="830" y="2"/>
                  </a:lnTo>
                  <a:lnTo>
                    <a:pt x="910" y="10"/>
                  </a:lnTo>
                  <a:lnTo>
                    <a:pt x="991" y="24"/>
                  </a:lnTo>
                  <a:lnTo>
                    <a:pt x="1073" y="41"/>
                  </a:lnTo>
                  <a:lnTo>
                    <a:pt x="1156" y="65"/>
                  </a:lnTo>
                  <a:lnTo>
                    <a:pt x="1240" y="93"/>
                  </a:lnTo>
                  <a:lnTo>
                    <a:pt x="1323" y="127"/>
                  </a:lnTo>
                  <a:lnTo>
                    <a:pt x="1408" y="164"/>
                  </a:lnTo>
                  <a:lnTo>
                    <a:pt x="1492" y="207"/>
                  </a:lnTo>
                  <a:lnTo>
                    <a:pt x="1577" y="254"/>
                  </a:lnTo>
                  <a:lnTo>
                    <a:pt x="1660" y="305"/>
                  </a:lnTo>
                  <a:lnTo>
                    <a:pt x="1744" y="360"/>
                  </a:lnTo>
                  <a:lnTo>
                    <a:pt x="1724" y="379"/>
                  </a:lnTo>
                  <a:lnTo>
                    <a:pt x="1667" y="440"/>
                  </a:lnTo>
                  <a:lnTo>
                    <a:pt x="1615" y="500"/>
                  </a:lnTo>
                  <a:lnTo>
                    <a:pt x="1570" y="563"/>
                  </a:lnTo>
                  <a:lnTo>
                    <a:pt x="1530" y="624"/>
                  </a:lnTo>
                  <a:lnTo>
                    <a:pt x="1456" y="576"/>
                  </a:lnTo>
                  <a:lnTo>
                    <a:pt x="1383" y="532"/>
                  </a:lnTo>
                  <a:lnTo>
                    <a:pt x="1309" y="493"/>
                  </a:lnTo>
                  <a:lnTo>
                    <a:pt x="1236" y="457"/>
                  </a:lnTo>
                  <a:lnTo>
                    <a:pt x="1163" y="426"/>
                  </a:lnTo>
                  <a:lnTo>
                    <a:pt x="1092" y="400"/>
                  </a:lnTo>
                  <a:lnTo>
                    <a:pt x="1021" y="378"/>
                  </a:lnTo>
                  <a:lnTo>
                    <a:pt x="952" y="361"/>
                  </a:lnTo>
                  <a:lnTo>
                    <a:pt x="884" y="348"/>
                  </a:lnTo>
                  <a:lnTo>
                    <a:pt x="817" y="340"/>
                  </a:lnTo>
                  <a:lnTo>
                    <a:pt x="753" y="338"/>
                  </a:lnTo>
                  <a:lnTo>
                    <a:pt x="697" y="340"/>
                  </a:lnTo>
                  <a:lnTo>
                    <a:pt x="646" y="346"/>
                  </a:lnTo>
                  <a:lnTo>
                    <a:pt x="598" y="358"/>
                  </a:lnTo>
                  <a:lnTo>
                    <a:pt x="554" y="372"/>
                  </a:lnTo>
                  <a:lnTo>
                    <a:pt x="514" y="392"/>
                  </a:lnTo>
                  <a:lnTo>
                    <a:pt x="477" y="416"/>
                  </a:lnTo>
                  <a:lnTo>
                    <a:pt x="445" y="444"/>
                  </a:lnTo>
                  <a:lnTo>
                    <a:pt x="419" y="474"/>
                  </a:lnTo>
                  <a:lnTo>
                    <a:pt x="396" y="508"/>
                  </a:lnTo>
                  <a:lnTo>
                    <a:pt x="377" y="547"/>
                  </a:lnTo>
                  <a:lnTo>
                    <a:pt x="362" y="590"/>
                  </a:lnTo>
                  <a:lnTo>
                    <a:pt x="352" y="635"/>
                  </a:lnTo>
                  <a:lnTo>
                    <a:pt x="344" y="684"/>
                  </a:lnTo>
                  <a:lnTo>
                    <a:pt x="341" y="736"/>
                  </a:lnTo>
                  <a:lnTo>
                    <a:pt x="343" y="791"/>
                  </a:lnTo>
                  <a:lnTo>
                    <a:pt x="348" y="849"/>
                  </a:lnTo>
                  <a:lnTo>
                    <a:pt x="357" y="908"/>
                  </a:lnTo>
                  <a:lnTo>
                    <a:pt x="371" y="970"/>
                  </a:lnTo>
                  <a:lnTo>
                    <a:pt x="388" y="1035"/>
                  </a:lnTo>
                  <a:lnTo>
                    <a:pt x="409" y="1100"/>
                  </a:lnTo>
                  <a:lnTo>
                    <a:pt x="436" y="1168"/>
                  </a:lnTo>
                  <a:lnTo>
                    <a:pt x="465" y="1236"/>
                  </a:lnTo>
                  <a:lnTo>
                    <a:pt x="499" y="1306"/>
                  </a:lnTo>
                  <a:lnTo>
                    <a:pt x="538" y="1377"/>
                  </a:lnTo>
                  <a:lnTo>
                    <a:pt x="580" y="1449"/>
                  </a:lnTo>
                  <a:lnTo>
                    <a:pt x="627" y="1520"/>
                  </a:lnTo>
                  <a:lnTo>
                    <a:pt x="678" y="1592"/>
                  </a:lnTo>
                  <a:lnTo>
                    <a:pt x="734" y="1665"/>
                  </a:lnTo>
                  <a:lnTo>
                    <a:pt x="794" y="1737"/>
                  </a:lnTo>
                  <a:lnTo>
                    <a:pt x="859" y="1807"/>
                  </a:lnTo>
                  <a:lnTo>
                    <a:pt x="927" y="1879"/>
                  </a:lnTo>
                  <a:lnTo>
                    <a:pt x="996" y="1945"/>
                  </a:lnTo>
                  <a:lnTo>
                    <a:pt x="1066" y="2007"/>
                  </a:lnTo>
                  <a:lnTo>
                    <a:pt x="1138" y="2066"/>
                  </a:lnTo>
                  <a:lnTo>
                    <a:pt x="1210" y="2123"/>
                  </a:lnTo>
                  <a:lnTo>
                    <a:pt x="1284" y="2173"/>
                  </a:lnTo>
                  <a:lnTo>
                    <a:pt x="1357" y="2222"/>
                  </a:lnTo>
                  <a:lnTo>
                    <a:pt x="1431" y="2266"/>
                  </a:lnTo>
                  <a:lnTo>
                    <a:pt x="1504" y="2306"/>
                  </a:lnTo>
                  <a:lnTo>
                    <a:pt x="1578" y="2342"/>
                  </a:lnTo>
                  <a:lnTo>
                    <a:pt x="1651" y="2373"/>
                  </a:lnTo>
                  <a:lnTo>
                    <a:pt x="1723" y="2400"/>
                  </a:lnTo>
                  <a:lnTo>
                    <a:pt x="1795" y="2422"/>
                  </a:lnTo>
                  <a:lnTo>
                    <a:pt x="1865" y="2440"/>
                  </a:lnTo>
                  <a:lnTo>
                    <a:pt x="1933" y="2452"/>
                  </a:lnTo>
                  <a:lnTo>
                    <a:pt x="2000" y="2461"/>
                  </a:lnTo>
                  <a:lnTo>
                    <a:pt x="2065" y="2463"/>
                  </a:lnTo>
                  <a:lnTo>
                    <a:pt x="2119" y="2461"/>
                  </a:lnTo>
                  <a:lnTo>
                    <a:pt x="2171" y="2454"/>
                  </a:lnTo>
                  <a:lnTo>
                    <a:pt x="2220" y="2443"/>
                  </a:lnTo>
                  <a:lnTo>
                    <a:pt x="2264" y="2428"/>
                  </a:lnTo>
                  <a:lnTo>
                    <a:pt x="2303" y="2409"/>
                  </a:lnTo>
                  <a:lnTo>
                    <a:pt x="2340" y="2385"/>
                  </a:lnTo>
                  <a:lnTo>
                    <a:pt x="2371" y="2357"/>
                  </a:lnTo>
                  <a:lnTo>
                    <a:pt x="2399" y="2326"/>
                  </a:lnTo>
                  <a:lnTo>
                    <a:pt x="2421" y="2293"/>
                  </a:lnTo>
                  <a:lnTo>
                    <a:pt x="2439" y="2256"/>
                  </a:lnTo>
                  <a:lnTo>
                    <a:pt x="2455" y="2214"/>
                  </a:lnTo>
                  <a:lnTo>
                    <a:pt x="2467" y="2170"/>
                  </a:lnTo>
                  <a:lnTo>
                    <a:pt x="2474" y="2123"/>
                  </a:lnTo>
                  <a:lnTo>
                    <a:pt x="2477" y="2073"/>
                  </a:lnTo>
                  <a:lnTo>
                    <a:pt x="2477" y="2020"/>
                  </a:lnTo>
                  <a:lnTo>
                    <a:pt x="2473" y="1964"/>
                  </a:lnTo>
                  <a:lnTo>
                    <a:pt x="2465" y="1906"/>
                  </a:lnTo>
                  <a:lnTo>
                    <a:pt x="2453" y="1847"/>
                  </a:lnTo>
                  <a:lnTo>
                    <a:pt x="2436" y="1785"/>
                  </a:lnTo>
                  <a:lnTo>
                    <a:pt x="2410" y="1701"/>
                  </a:lnTo>
                  <a:lnTo>
                    <a:pt x="2377" y="1618"/>
                  </a:lnTo>
                  <a:lnTo>
                    <a:pt x="2338" y="1533"/>
                  </a:lnTo>
                  <a:lnTo>
                    <a:pt x="2294" y="1449"/>
                  </a:lnTo>
                  <a:lnTo>
                    <a:pt x="2245" y="1364"/>
                  </a:lnTo>
                  <a:lnTo>
                    <a:pt x="2190" y="1280"/>
                  </a:lnTo>
                  <a:lnTo>
                    <a:pt x="2252" y="1241"/>
                  </a:lnTo>
                  <a:lnTo>
                    <a:pt x="2314" y="1195"/>
                  </a:lnTo>
                  <a:lnTo>
                    <a:pt x="2376" y="1144"/>
                  </a:lnTo>
                  <a:lnTo>
                    <a:pt x="2436" y="1087"/>
                  </a:lnTo>
                  <a:lnTo>
                    <a:pt x="2455" y="1068"/>
                  </a:lnTo>
                  <a:lnTo>
                    <a:pt x="2514" y="1155"/>
                  </a:lnTo>
                  <a:lnTo>
                    <a:pt x="2568" y="1244"/>
                  </a:lnTo>
                  <a:lnTo>
                    <a:pt x="2617" y="1333"/>
                  </a:lnTo>
                  <a:lnTo>
                    <a:pt x="2662" y="1424"/>
                  </a:lnTo>
                  <a:lnTo>
                    <a:pt x="2701" y="1513"/>
                  </a:lnTo>
                  <a:lnTo>
                    <a:pt x="2736" y="1603"/>
                  </a:lnTo>
                  <a:lnTo>
                    <a:pt x="2764" y="1692"/>
                  </a:lnTo>
                  <a:lnTo>
                    <a:pt x="2785" y="1772"/>
                  </a:lnTo>
                  <a:lnTo>
                    <a:pt x="2801" y="1850"/>
                  </a:lnTo>
                  <a:lnTo>
                    <a:pt x="2812" y="1927"/>
                  </a:lnTo>
                  <a:lnTo>
                    <a:pt x="2817" y="2001"/>
                  </a:lnTo>
                  <a:lnTo>
                    <a:pt x="2818" y="2073"/>
                  </a:lnTo>
                  <a:lnTo>
                    <a:pt x="2815" y="2142"/>
                  </a:lnTo>
                  <a:lnTo>
                    <a:pt x="2807" y="2209"/>
                  </a:lnTo>
                  <a:lnTo>
                    <a:pt x="2793" y="2273"/>
                  </a:lnTo>
                  <a:lnTo>
                    <a:pt x="2774" y="2335"/>
                  </a:lnTo>
                  <a:lnTo>
                    <a:pt x="2751" y="2393"/>
                  </a:lnTo>
                  <a:lnTo>
                    <a:pt x="2724" y="2449"/>
                  </a:lnTo>
                  <a:lnTo>
                    <a:pt x="2692" y="2501"/>
                  </a:lnTo>
                  <a:lnTo>
                    <a:pt x="2654" y="2550"/>
                  </a:lnTo>
                  <a:lnTo>
                    <a:pt x="2612" y="2596"/>
                  </a:lnTo>
                  <a:lnTo>
                    <a:pt x="2570" y="2634"/>
                  </a:lnTo>
                  <a:lnTo>
                    <a:pt x="2525" y="2669"/>
                  </a:lnTo>
                  <a:lnTo>
                    <a:pt x="2477" y="2700"/>
                  </a:lnTo>
                  <a:lnTo>
                    <a:pt x="2426" y="2726"/>
                  </a:lnTo>
                  <a:lnTo>
                    <a:pt x="2371" y="2749"/>
                  </a:lnTo>
                  <a:lnTo>
                    <a:pt x="2315" y="2767"/>
                  </a:lnTo>
                  <a:lnTo>
                    <a:pt x="2256" y="2782"/>
                  </a:lnTo>
                  <a:lnTo>
                    <a:pt x="2194" y="2792"/>
                  </a:lnTo>
                  <a:lnTo>
                    <a:pt x="2131" y="2799"/>
                  </a:lnTo>
                  <a:lnTo>
                    <a:pt x="2065" y="2801"/>
                  </a:lnTo>
                  <a:lnTo>
                    <a:pt x="1982" y="2799"/>
                  </a:lnTo>
                  <a:lnTo>
                    <a:pt x="1898" y="2789"/>
                  </a:lnTo>
                  <a:lnTo>
                    <a:pt x="1813" y="2775"/>
                  </a:lnTo>
                  <a:lnTo>
                    <a:pt x="1727" y="2755"/>
                  </a:lnTo>
                  <a:lnTo>
                    <a:pt x="1640" y="2729"/>
                  </a:lnTo>
                  <a:lnTo>
                    <a:pt x="1552" y="2698"/>
                  </a:lnTo>
                  <a:lnTo>
                    <a:pt x="1464" y="2661"/>
                  </a:lnTo>
                  <a:lnTo>
                    <a:pt x="1375" y="2620"/>
                  </a:lnTo>
                  <a:lnTo>
                    <a:pt x="1286" y="2574"/>
                  </a:lnTo>
                  <a:lnTo>
                    <a:pt x="1198" y="2522"/>
                  </a:lnTo>
                  <a:lnTo>
                    <a:pt x="1110" y="2466"/>
                  </a:lnTo>
                  <a:lnTo>
                    <a:pt x="1022" y="2405"/>
                  </a:lnTo>
                  <a:lnTo>
                    <a:pt x="936" y="2340"/>
                  </a:lnTo>
                  <a:lnTo>
                    <a:pt x="851" y="2270"/>
                  </a:lnTo>
                  <a:lnTo>
                    <a:pt x="767" y="2196"/>
                  </a:lnTo>
                  <a:lnTo>
                    <a:pt x="686" y="2118"/>
                  </a:lnTo>
                  <a:lnTo>
                    <a:pt x="616" y="2046"/>
                  </a:lnTo>
                  <a:lnTo>
                    <a:pt x="549" y="1972"/>
                  </a:lnTo>
                  <a:lnTo>
                    <a:pt x="486" y="1897"/>
                  </a:lnTo>
                  <a:lnTo>
                    <a:pt x="426" y="1822"/>
                  </a:lnTo>
                  <a:lnTo>
                    <a:pt x="370" y="1746"/>
                  </a:lnTo>
                  <a:lnTo>
                    <a:pt x="317" y="1669"/>
                  </a:lnTo>
                  <a:lnTo>
                    <a:pt x="269" y="1592"/>
                  </a:lnTo>
                  <a:lnTo>
                    <a:pt x="225" y="1515"/>
                  </a:lnTo>
                  <a:lnTo>
                    <a:pt x="184" y="1438"/>
                  </a:lnTo>
                  <a:lnTo>
                    <a:pt x="148" y="1362"/>
                  </a:lnTo>
                  <a:lnTo>
                    <a:pt x="114" y="1285"/>
                  </a:lnTo>
                  <a:lnTo>
                    <a:pt x="86" y="1209"/>
                  </a:lnTo>
                  <a:lnTo>
                    <a:pt x="61" y="1135"/>
                  </a:lnTo>
                  <a:lnTo>
                    <a:pt x="41" y="1061"/>
                  </a:lnTo>
                  <a:lnTo>
                    <a:pt x="24" y="987"/>
                  </a:lnTo>
                  <a:lnTo>
                    <a:pt x="12" y="915"/>
                  </a:lnTo>
                  <a:lnTo>
                    <a:pt x="3" y="844"/>
                  </a:lnTo>
                  <a:lnTo>
                    <a:pt x="0" y="776"/>
                  </a:lnTo>
                  <a:lnTo>
                    <a:pt x="0" y="708"/>
                  </a:lnTo>
                  <a:lnTo>
                    <a:pt x="5" y="643"/>
                  </a:lnTo>
                  <a:lnTo>
                    <a:pt x="14" y="579"/>
                  </a:lnTo>
                  <a:lnTo>
                    <a:pt x="27" y="518"/>
                  </a:lnTo>
                  <a:lnTo>
                    <a:pt x="46" y="459"/>
                  </a:lnTo>
                  <a:lnTo>
                    <a:pt x="68" y="401"/>
                  </a:lnTo>
                  <a:lnTo>
                    <a:pt x="95" y="348"/>
                  </a:lnTo>
                  <a:lnTo>
                    <a:pt x="127" y="297"/>
                  </a:lnTo>
                  <a:lnTo>
                    <a:pt x="163" y="249"/>
                  </a:lnTo>
                  <a:lnTo>
                    <a:pt x="204" y="205"/>
                  </a:lnTo>
                  <a:lnTo>
                    <a:pt x="247" y="166"/>
                  </a:lnTo>
                  <a:lnTo>
                    <a:pt x="292" y="132"/>
                  </a:lnTo>
                  <a:lnTo>
                    <a:pt x="340" y="101"/>
                  </a:lnTo>
                  <a:lnTo>
                    <a:pt x="392" y="75"/>
                  </a:lnTo>
                  <a:lnTo>
                    <a:pt x="445" y="52"/>
                  </a:lnTo>
                  <a:lnTo>
                    <a:pt x="501" y="33"/>
                  </a:lnTo>
                  <a:lnTo>
                    <a:pt x="561" y="19"/>
                  </a:lnTo>
                  <a:lnTo>
                    <a:pt x="623" y="8"/>
                  </a:lnTo>
                  <a:lnTo>
                    <a:pt x="687" y="2"/>
                  </a:lnTo>
                  <a:lnTo>
                    <a:pt x="7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589781" y="2954127"/>
              <a:ext cx="170181" cy="168938"/>
            </a:xfrm>
            <a:custGeom>
              <a:avLst/>
              <a:gdLst>
                <a:gd name="T0" fmla="*/ 370 w 1504"/>
                <a:gd name="T1" fmla="*/ 2 h 1493"/>
                <a:gd name="T2" fmla="*/ 469 w 1504"/>
                <a:gd name="T3" fmla="*/ 22 h 1493"/>
                <a:gd name="T4" fmla="*/ 576 w 1504"/>
                <a:gd name="T5" fmla="*/ 60 h 1493"/>
                <a:gd name="T6" fmla="*/ 688 w 1504"/>
                <a:gd name="T7" fmla="*/ 115 h 1493"/>
                <a:gd name="T8" fmla="*/ 717 w 1504"/>
                <a:gd name="T9" fmla="*/ 206 h 1493"/>
                <a:gd name="T10" fmla="*/ 674 w 1504"/>
                <a:gd name="T11" fmla="*/ 315 h 1493"/>
                <a:gd name="T12" fmla="*/ 644 w 1504"/>
                <a:gd name="T13" fmla="*/ 413 h 1493"/>
                <a:gd name="T14" fmla="*/ 624 w 1504"/>
                <a:gd name="T15" fmla="*/ 497 h 1493"/>
                <a:gd name="T16" fmla="*/ 614 w 1504"/>
                <a:gd name="T17" fmla="*/ 562 h 1493"/>
                <a:gd name="T18" fmla="*/ 608 w 1504"/>
                <a:gd name="T19" fmla="*/ 606 h 1493"/>
                <a:gd name="T20" fmla="*/ 606 w 1504"/>
                <a:gd name="T21" fmla="*/ 626 h 1493"/>
                <a:gd name="T22" fmla="*/ 614 w 1504"/>
                <a:gd name="T23" fmla="*/ 695 h 1493"/>
                <a:gd name="T24" fmla="*/ 639 w 1504"/>
                <a:gd name="T25" fmla="*/ 761 h 1493"/>
                <a:gd name="T26" fmla="*/ 682 w 1504"/>
                <a:gd name="T27" fmla="*/ 816 h 1493"/>
                <a:gd name="T28" fmla="*/ 737 w 1504"/>
                <a:gd name="T29" fmla="*/ 859 h 1493"/>
                <a:gd name="T30" fmla="*/ 802 w 1504"/>
                <a:gd name="T31" fmla="*/ 884 h 1493"/>
                <a:gd name="T32" fmla="*/ 872 w 1504"/>
                <a:gd name="T33" fmla="*/ 890 h 1493"/>
                <a:gd name="T34" fmla="*/ 892 w 1504"/>
                <a:gd name="T35" fmla="*/ 889 h 1493"/>
                <a:gd name="T36" fmla="*/ 937 w 1504"/>
                <a:gd name="T37" fmla="*/ 884 h 1493"/>
                <a:gd name="T38" fmla="*/ 1003 w 1504"/>
                <a:gd name="T39" fmla="*/ 872 h 1493"/>
                <a:gd name="T40" fmla="*/ 1088 w 1504"/>
                <a:gd name="T41" fmla="*/ 853 h 1493"/>
                <a:gd name="T42" fmla="*/ 1186 w 1504"/>
                <a:gd name="T43" fmla="*/ 823 h 1493"/>
                <a:gd name="T44" fmla="*/ 1296 w 1504"/>
                <a:gd name="T45" fmla="*/ 780 h 1493"/>
                <a:gd name="T46" fmla="*/ 1386 w 1504"/>
                <a:gd name="T47" fmla="*/ 807 h 1493"/>
                <a:gd name="T48" fmla="*/ 1440 w 1504"/>
                <a:gd name="T49" fmla="*/ 911 h 1493"/>
                <a:gd name="T50" fmla="*/ 1477 w 1504"/>
                <a:gd name="T51" fmla="*/ 1011 h 1493"/>
                <a:gd name="T52" fmla="*/ 1497 w 1504"/>
                <a:gd name="T53" fmla="*/ 1098 h 1493"/>
                <a:gd name="T54" fmla="*/ 1504 w 1504"/>
                <a:gd name="T55" fmla="*/ 1175 h 1493"/>
                <a:gd name="T56" fmla="*/ 1497 w 1504"/>
                <a:gd name="T57" fmla="*/ 1240 h 1493"/>
                <a:gd name="T58" fmla="*/ 1483 w 1504"/>
                <a:gd name="T59" fmla="*/ 1295 h 1493"/>
                <a:gd name="T60" fmla="*/ 1463 w 1504"/>
                <a:gd name="T61" fmla="*/ 1340 h 1493"/>
                <a:gd name="T62" fmla="*/ 1439 w 1504"/>
                <a:gd name="T63" fmla="*/ 1377 h 1493"/>
                <a:gd name="T64" fmla="*/ 1414 w 1504"/>
                <a:gd name="T65" fmla="*/ 1405 h 1493"/>
                <a:gd name="T66" fmla="*/ 1382 w 1504"/>
                <a:gd name="T67" fmla="*/ 1432 h 1493"/>
                <a:gd name="T68" fmla="*/ 1339 w 1504"/>
                <a:gd name="T69" fmla="*/ 1458 h 1493"/>
                <a:gd name="T70" fmla="*/ 1285 w 1504"/>
                <a:gd name="T71" fmla="*/ 1479 h 1493"/>
                <a:gd name="T72" fmla="*/ 1219 w 1504"/>
                <a:gd name="T73" fmla="*/ 1491 h 1493"/>
                <a:gd name="T74" fmla="*/ 1134 w 1504"/>
                <a:gd name="T75" fmla="*/ 1491 h 1493"/>
                <a:gd name="T76" fmla="*/ 1036 w 1504"/>
                <a:gd name="T77" fmla="*/ 1471 h 1493"/>
                <a:gd name="T78" fmla="*/ 930 w 1504"/>
                <a:gd name="T79" fmla="*/ 1435 h 1493"/>
                <a:gd name="T80" fmla="*/ 819 w 1504"/>
                <a:gd name="T81" fmla="*/ 1381 h 1493"/>
                <a:gd name="T82" fmla="*/ 706 w 1504"/>
                <a:gd name="T83" fmla="*/ 1311 h 1493"/>
                <a:gd name="T84" fmla="*/ 591 w 1504"/>
                <a:gd name="T85" fmla="*/ 1227 h 1493"/>
                <a:gd name="T86" fmla="*/ 477 w 1504"/>
                <a:gd name="T87" fmla="*/ 1129 h 1493"/>
                <a:gd name="T88" fmla="*/ 362 w 1504"/>
                <a:gd name="T89" fmla="*/ 1015 h 1493"/>
                <a:gd name="T90" fmla="*/ 257 w 1504"/>
                <a:gd name="T91" fmla="*/ 892 h 1493"/>
                <a:gd name="T92" fmla="*/ 166 w 1504"/>
                <a:gd name="T93" fmla="*/ 766 h 1493"/>
                <a:gd name="T94" fmla="*/ 93 w 1504"/>
                <a:gd name="T95" fmla="*/ 642 h 1493"/>
                <a:gd name="T96" fmla="*/ 43 w 1504"/>
                <a:gd name="T97" fmla="*/ 531 h 1493"/>
                <a:gd name="T98" fmla="*/ 15 w 1504"/>
                <a:gd name="T99" fmla="*/ 437 h 1493"/>
                <a:gd name="T100" fmla="*/ 1 w 1504"/>
                <a:gd name="T101" fmla="*/ 355 h 1493"/>
                <a:gd name="T102" fmla="*/ 2 w 1504"/>
                <a:gd name="T103" fmla="*/ 285 h 1493"/>
                <a:gd name="T104" fmla="*/ 13 w 1504"/>
                <a:gd name="T105" fmla="*/ 224 h 1493"/>
                <a:gd name="T106" fmla="*/ 31 w 1504"/>
                <a:gd name="T107" fmla="*/ 173 h 1493"/>
                <a:gd name="T108" fmla="*/ 53 w 1504"/>
                <a:gd name="T109" fmla="*/ 133 h 1493"/>
                <a:gd name="T110" fmla="*/ 78 w 1504"/>
                <a:gd name="T111" fmla="*/ 102 h 1493"/>
                <a:gd name="T112" fmla="*/ 105 w 1504"/>
                <a:gd name="T113" fmla="*/ 75 h 1493"/>
                <a:gd name="T114" fmla="*/ 142 w 1504"/>
                <a:gd name="T115" fmla="*/ 48 h 1493"/>
                <a:gd name="T116" fmla="*/ 190 w 1504"/>
                <a:gd name="T117" fmla="*/ 24 h 1493"/>
                <a:gd name="T118" fmla="*/ 250 w 1504"/>
                <a:gd name="T119" fmla="*/ 6 h 1493"/>
                <a:gd name="T120" fmla="*/ 323 w 1504"/>
                <a:gd name="T121" fmla="*/ 0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4" h="1493">
                  <a:moveTo>
                    <a:pt x="323" y="0"/>
                  </a:moveTo>
                  <a:lnTo>
                    <a:pt x="370" y="2"/>
                  </a:lnTo>
                  <a:lnTo>
                    <a:pt x="418" y="10"/>
                  </a:lnTo>
                  <a:lnTo>
                    <a:pt x="469" y="22"/>
                  </a:lnTo>
                  <a:lnTo>
                    <a:pt x="522" y="39"/>
                  </a:lnTo>
                  <a:lnTo>
                    <a:pt x="576" y="60"/>
                  </a:lnTo>
                  <a:lnTo>
                    <a:pt x="631" y="86"/>
                  </a:lnTo>
                  <a:lnTo>
                    <a:pt x="688" y="115"/>
                  </a:lnTo>
                  <a:lnTo>
                    <a:pt x="745" y="148"/>
                  </a:lnTo>
                  <a:lnTo>
                    <a:pt x="717" y="206"/>
                  </a:lnTo>
                  <a:lnTo>
                    <a:pt x="694" y="262"/>
                  </a:lnTo>
                  <a:lnTo>
                    <a:pt x="674" y="315"/>
                  </a:lnTo>
                  <a:lnTo>
                    <a:pt x="658" y="366"/>
                  </a:lnTo>
                  <a:lnTo>
                    <a:pt x="644" y="413"/>
                  </a:lnTo>
                  <a:lnTo>
                    <a:pt x="634" y="456"/>
                  </a:lnTo>
                  <a:lnTo>
                    <a:pt x="624" y="497"/>
                  </a:lnTo>
                  <a:lnTo>
                    <a:pt x="618" y="531"/>
                  </a:lnTo>
                  <a:lnTo>
                    <a:pt x="614" y="562"/>
                  </a:lnTo>
                  <a:lnTo>
                    <a:pt x="611" y="587"/>
                  </a:lnTo>
                  <a:lnTo>
                    <a:pt x="608" y="606"/>
                  </a:lnTo>
                  <a:lnTo>
                    <a:pt x="607" y="620"/>
                  </a:lnTo>
                  <a:lnTo>
                    <a:pt x="606" y="626"/>
                  </a:lnTo>
                  <a:lnTo>
                    <a:pt x="607" y="661"/>
                  </a:lnTo>
                  <a:lnTo>
                    <a:pt x="614" y="695"/>
                  </a:lnTo>
                  <a:lnTo>
                    <a:pt x="624" y="729"/>
                  </a:lnTo>
                  <a:lnTo>
                    <a:pt x="639" y="761"/>
                  </a:lnTo>
                  <a:lnTo>
                    <a:pt x="658" y="790"/>
                  </a:lnTo>
                  <a:lnTo>
                    <a:pt x="682" y="816"/>
                  </a:lnTo>
                  <a:lnTo>
                    <a:pt x="708" y="839"/>
                  </a:lnTo>
                  <a:lnTo>
                    <a:pt x="737" y="859"/>
                  </a:lnTo>
                  <a:lnTo>
                    <a:pt x="769" y="873"/>
                  </a:lnTo>
                  <a:lnTo>
                    <a:pt x="802" y="884"/>
                  </a:lnTo>
                  <a:lnTo>
                    <a:pt x="838" y="890"/>
                  </a:lnTo>
                  <a:lnTo>
                    <a:pt x="872" y="890"/>
                  </a:lnTo>
                  <a:lnTo>
                    <a:pt x="880" y="890"/>
                  </a:lnTo>
                  <a:lnTo>
                    <a:pt x="892" y="889"/>
                  </a:lnTo>
                  <a:lnTo>
                    <a:pt x="912" y="887"/>
                  </a:lnTo>
                  <a:lnTo>
                    <a:pt x="937" y="884"/>
                  </a:lnTo>
                  <a:lnTo>
                    <a:pt x="968" y="880"/>
                  </a:lnTo>
                  <a:lnTo>
                    <a:pt x="1003" y="872"/>
                  </a:lnTo>
                  <a:lnTo>
                    <a:pt x="1044" y="864"/>
                  </a:lnTo>
                  <a:lnTo>
                    <a:pt x="1088" y="853"/>
                  </a:lnTo>
                  <a:lnTo>
                    <a:pt x="1136" y="839"/>
                  </a:lnTo>
                  <a:lnTo>
                    <a:pt x="1186" y="823"/>
                  </a:lnTo>
                  <a:lnTo>
                    <a:pt x="1241" y="804"/>
                  </a:lnTo>
                  <a:lnTo>
                    <a:pt x="1296" y="780"/>
                  </a:lnTo>
                  <a:lnTo>
                    <a:pt x="1355" y="753"/>
                  </a:lnTo>
                  <a:lnTo>
                    <a:pt x="1386" y="807"/>
                  </a:lnTo>
                  <a:lnTo>
                    <a:pt x="1415" y="859"/>
                  </a:lnTo>
                  <a:lnTo>
                    <a:pt x="1440" y="911"/>
                  </a:lnTo>
                  <a:lnTo>
                    <a:pt x="1461" y="962"/>
                  </a:lnTo>
                  <a:lnTo>
                    <a:pt x="1477" y="1011"/>
                  </a:lnTo>
                  <a:lnTo>
                    <a:pt x="1489" y="1056"/>
                  </a:lnTo>
                  <a:lnTo>
                    <a:pt x="1497" y="1098"/>
                  </a:lnTo>
                  <a:lnTo>
                    <a:pt x="1502" y="1137"/>
                  </a:lnTo>
                  <a:lnTo>
                    <a:pt x="1504" y="1175"/>
                  </a:lnTo>
                  <a:lnTo>
                    <a:pt x="1502" y="1208"/>
                  </a:lnTo>
                  <a:lnTo>
                    <a:pt x="1497" y="1240"/>
                  </a:lnTo>
                  <a:lnTo>
                    <a:pt x="1491" y="1269"/>
                  </a:lnTo>
                  <a:lnTo>
                    <a:pt x="1483" y="1295"/>
                  </a:lnTo>
                  <a:lnTo>
                    <a:pt x="1473" y="1318"/>
                  </a:lnTo>
                  <a:lnTo>
                    <a:pt x="1463" y="1340"/>
                  </a:lnTo>
                  <a:lnTo>
                    <a:pt x="1450" y="1360"/>
                  </a:lnTo>
                  <a:lnTo>
                    <a:pt x="1439" y="1377"/>
                  </a:lnTo>
                  <a:lnTo>
                    <a:pt x="1426" y="1391"/>
                  </a:lnTo>
                  <a:lnTo>
                    <a:pt x="1414" y="1405"/>
                  </a:lnTo>
                  <a:lnTo>
                    <a:pt x="1399" y="1418"/>
                  </a:lnTo>
                  <a:lnTo>
                    <a:pt x="1382" y="1432"/>
                  </a:lnTo>
                  <a:lnTo>
                    <a:pt x="1361" y="1445"/>
                  </a:lnTo>
                  <a:lnTo>
                    <a:pt x="1339" y="1458"/>
                  </a:lnTo>
                  <a:lnTo>
                    <a:pt x="1313" y="1469"/>
                  </a:lnTo>
                  <a:lnTo>
                    <a:pt x="1285" y="1479"/>
                  </a:lnTo>
                  <a:lnTo>
                    <a:pt x="1253" y="1487"/>
                  </a:lnTo>
                  <a:lnTo>
                    <a:pt x="1219" y="1491"/>
                  </a:lnTo>
                  <a:lnTo>
                    <a:pt x="1180" y="1493"/>
                  </a:lnTo>
                  <a:lnTo>
                    <a:pt x="1134" y="1491"/>
                  </a:lnTo>
                  <a:lnTo>
                    <a:pt x="1086" y="1484"/>
                  </a:lnTo>
                  <a:lnTo>
                    <a:pt x="1036" y="1471"/>
                  </a:lnTo>
                  <a:lnTo>
                    <a:pt x="983" y="1456"/>
                  </a:lnTo>
                  <a:lnTo>
                    <a:pt x="930" y="1435"/>
                  </a:lnTo>
                  <a:lnTo>
                    <a:pt x="875" y="1410"/>
                  </a:lnTo>
                  <a:lnTo>
                    <a:pt x="819" y="1381"/>
                  </a:lnTo>
                  <a:lnTo>
                    <a:pt x="762" y="1348"/>
                  </a:lnTo>
                  <a:lnTo>
                    <a:pt x="706" y="1311"/>
                  </a:lnTo>
                  <a:lnTo>
                    <a:pt x="648" y="1271"/>
                  </a:lnTo>
                  <a:lnTo>
                    <a:pt x="591" y="1227"/>
                  </a:lnTo>
                  <a:lnTo>
                    <a:pt x="533" y="1180"/>
                  </a:lnTo>
                  <a:lnTo>
                    <a:pt x="477" y="1129"/>
                  </a:lnTo>
                  <a:lnTo>
                    <a:pt x="421" y="1075"/>
                  </a:lnTo>
                  <a:lnTo>
                    <a:pt x="362" y="1015"/>
                  </a:lnTo>
                  <a:lnTo>
                    <a:pt x="308" y="954"/>
                  </a:lnTo>
                  <a:lnTo>
                    <a:pt x="257" y="892"/>
                  </a:lnTo>
                  <a:lnTo>
                    <a:pt x="210" y="830"/>
                  </a:lnTo>
                  <a:lnTo>
                    <a:pt x="166" y="766"/>
                  </a:lnTo>
                  <a:lnTo>
                    <a:pt x="127" y="705"/>
                  </a:lnTo>
                  <a:lnTo>
                    <a:pt x="93" y="642"/>
                  </a:lnTo>
                  <a:lnTo>
                    <a:pt x="64" y="582"/>
                  </a:lnTo>
                  <a:lnTo>
                    <a:pt x="43" y="531"/>
                  </a:lnTo>
                  <a:lnTo>
                    <a:pt x="26" y="482"/>
                  </a:lnTo>
                  <a:lnTo>
                    <a:pt x="15" y="437"/>
                  </a:lnTo>
                  <a:lnTo>
                    <a:pt x="6" y="395"/>
                  </a:lnTo>
                  <a:lnTo>
                    <a:pt x="1" y="355"/>
                  </a:lnTo>
                  <a:lnTo>
                    <a:pt x="0" y="318"/>
                  </a:lnTo>
                  <a:lnTo>
                    <a:pt x="2" y="285"/>
                  </a:lnTo>
                  <a:lnTo>
                    <a:pt x="6" y="252"/>
                  </a:lnTo>
                  <a:lnTo>
                    <a:pt x="13" y="224"/>
                  </a:lnTo>
                  <a:lnTo>
                    <a:pt x="21" y="197"/>
                  </a:lnTo>
                  <a:lnTo>
                    <a:pt x="31" y="173"/>
                  </a:lnTo>
                  <a:lnTo>
                    <a:pt x="41" y="153"/>
                  </a:lnTo>
                  <a:lnTo>
                    <a:pt x="53" y="133"/>
                  </a:lnTo>
                  <a:lnTo>
                    <a:pt x="65" y="116"/>
                  </a:lnTo>
                  <a:lnTo>
                    <a:pt x="78" y="102"/>
                  </a:lnTo>
                  <a:lnTo>
                    <a:pt x="89" y="88"/>
                  </a:lnTo>
                  <a:lnTo>
                    <a:pt x="105" y="75"/>
                  </a:lnTo>
                  <a:lnTo>
                    <a:pt x="122" y="61"/>
                  </a:lnTo>
                  <a:lnTo>
                    <a:pt x="142" y="48"/>
                  </a:lnTo>
                  <a:lnTo>
                    <a:pt x="165" y="35"/>
                  </a:lnTo>
                  <a:lnTo>
                    <a:pt x="190" y="24"/>
                  </a:lnTo>
                  <a:lnTo>
                    <a:pt x="219" y="14"/>
                  </a:lnTo>
                  <a:lnTo>
                    <a:pt x="250" y="6"/>
                  </a:lnTo>
                  <a:lnTo>
                    <a:pt x="285" y="2"/>
                  </a:lnTo>
                  <a:lnTo>
                    <a:pt x="3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65" name="Freeform 8"/>
            <p:cNvSpPr>
              <a:spLocks/>
            </p:cNvSpPr>
            <p:nvPr/>
          </p:nvSpPr>
          <p:spPr bwMode="auto">
            <a:xfrm>
              <a:off x="5677977" y="2829908"/>
              <a:ext cx="207447" cy="206204"/>
            </a:xfrm>
            <a:custGeom>
              <a:avLst/>
              <a:gdLst>
                <a:gd name="T0" fmla="*/ 1289 w 1835"/>
                <a:gd name="T1" fmla="*/ 2 h 1823"/>
                <a:gd name="T2" fmla="*/ 1327 w 1835"/>
                <a:gd name="T3" fmla="*/ 23 h 1823"/>
                <a:gd name="T4" fmla="*/ 1350 w 1835"/>
                <a:gd name="T5" fmla="*/ 60 h 1823"/>
                <a:gd name="T6" fmla="*/ 1776 w 1835"/>
                <a:gd name="T7" fmla="*/ 482 h 1823"/>
                <a:gd name="T8" fmla="*/ 1812 w 1835"/>
                <a:gd name="T9" fmla="*/ 505 h 1823"/>
                <a:gd name="T10" fmla="*/ 1833 w 1835"/>
                <a:gd name="T11" fmla="*/ 543 h 1823"/>
                <a:gd name="T12" fmla="*/ 1832 w 1835"/>
                <a:gd name="T13" fmla="*/ 586 h 1823"/>
                <a:gd name="T14" fmla="*/ 1810 w 1835"/>
                <a:gd name="T15" fmla="*/ 622 h 1823"/>
                <a:gd name="T16" fmla="*/ 1498 w 1835"/>
                <a:gd name="T17" fmla="*/ 929 h 1823"/>
                <a:gd name="T18" fmla="*/ 1459 w 1835"/>
                <a:gd name="T19" fmla="*/ 942 h 1823"/>
                <a:gd name="T20" fmla="*/ 1253 w 1835"/>
                <a:gd name="T21" fmla="*/ 903 h 1823"/>
                <a:gd name="T22" fmla="*/ 1194 w 1835"/>
                <a:gd name="T23" fmla="*/ 1011 h 1823"/>
                <a:gd name="T24" fmla="*/ 1118 w 1835"/>
                <a:gd name="T25" fmla="*/ 1126 h 1823"/>
                <a:gd name="T26" fmla="*/ 1030 w 1835"/>
                <a:gd name="T27" fmla="*/ 1243 h 1823"/>
                <a:gd name="T28" fmla="*/ 930 w 1835"/>
                <a:gd name="T29" fmla="*/ 1362 h 1823"/>
                <a:gd name="T30" fmla="*/ 823 w 1835"/>
                <a:gd name="T31" fmla="*/ 1475 h 1823"/>
                <a:gd name="T32" fmla="*/ 705 w 1835"/>
                <a:gd name="T33" fmla="*/ 1578 h 1823"/>
                <a:gd name="T34" fmla="*/ 585 w 1835"/>
                <a:gd name="T35" fmla="*/ 1659 h 1823"/>
                <a:gd name="T36" fmla="*/ 470 w 1835"/>
                <a:gd name="T37" fmla="*/ 1719 h 1823"/>
                <a:gd name="T38" fmla="*/ 363 w 1835"/>
                <a:gd name="T39" fmla="*/ 1763 h 1823"/>
                <a:gd name="T40" fmla="*/ 268 w 1835"/>
                <a:gd name="T41" fmla="*/ 1792 h 1823"/>
                <a:gd name="T42" fmla="*/ 187 w 1835"/>
                <a:gd name="T43" fmla="*/ 1810 h 1823"/>
                <a:gd name="T44" fmla="*/ 130 w 1835"/>
                <a:gd name="T45" fmla="*/ 1819 h 1823"/>
                <a:gd name="T46" fmla="*/ 95 w 1835"/>
                <a:gd name="T47" fmla="*/ 1823 h 1823"/>
                <a:gd name="T48" fmla="*/ 71 w 1835"/>
                <a:gd name="T49" fmla="*/ 1822 h 1823"/>
                <a:gd name="T50" fmla="*/ 39 w 1835"/>
                <a:gd name="T51" fmla="*/ 1810 h 1823"/>
                <a:gd name="T52" fmla="*/ 14 w 1835"/>
                <a:gd name="T53" fmla="*/ 1785 h 1823"/>
                <a:gd name="T54" fmla="*/ 1 w 1835"/>
                <a:gd name="T55" fmla="*/ 1753 h 1823"/>
                <a:gd name="T56" fmla="*/ 0 w 1835"/>
                <a:gd name="T57" fmla="*/ 1729 h 1823"/>
                <a:gd name="T58" fmla="*/ 3 w 1835"/>
                <a:gd name="T59" fmla="*/ 1695 h 1823"/>
                <a:gd name="T60" fmla="*/ 13 w 1835"/>
                <a:gd name="T61" fmla="*/ 1636 h 1823"/>
                <a:gd name="T62" fmla="*/ 30 w 1835"/>
                <a:gd name="T63" fmla="*/ 1557 h 1823"/>
                <a:gd name="T64" fmla="*/ 61 w 1835"/>
                <a:gd name="T65" fmla="*/ 1463 h 1823"/>
                <a:gd name="T66" fmla="*/ 105 w 1835"/>
                <a:gd name="T67" fmla="*/ 1357 h 1823"/>
                <a:gd name="T68" fmla="*/ 165 w 1835"/>
                <a:gd name="T69" fmla="*/ 1242 h 1823"/>
                <a:gd name="T70" fmla="*/ 247 w 1835"/>
                <a:gd name="T71" fmla="*/ 1124 h 1823"/>
                <a:gd name="T72" fmla="*/ 351 w 1835"/>
                <a:gd name="T73" fmla="*/ 1007 h 1823"/>
                <a:gd name="T74" fmla="*/ 465 w 1835"/>
                <a:gd name="T75" fmla="*/ 899 h 1823"/>
                <a:gd name="T76" fmla="*/ 583 w 1835"/>
                <a:gd name="T77" fmla="*/ 800 h 1823"/>
                <a:gd name="T78" fmla="*/ 703 w 1835"/>
                <a:gd name="T79" fmla="*/ 712 h 1823"/>
                <a:gd name="T80" fmla="*/ 818 w 1835"/>
                <a:gd name="T81" fmla="*/ 637 h 1823"/>
                <a:gd name="T82" fmla="*/ 927 w 1835"/>
                <a:gd name="T83" fmla="*/ 579 h 1823"/>
                <a:gd name="T84" fmla="*/ 888 w 1835"/>
                <a:gd name="T85" fmla="*/ 374 h 1823"/>
                <a:gd name="T86" fmla="*/ 900 w 1835"/>
                <a:gd name="T87" fmla="*/ 335 h 1823"/>
                <a:gd name="T88" fmla="*/ 1208 w 1835"/>
                <a:gd name="T89" fmla="*/ 25 h 1823"/>
                <a:gd name="T90" fmla="*/ 1246 w 1835"/>
                <a:gd name="T91" fmla="*/ 3 h 1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35" h="1823">
                  <a:moveTo>
                    <a:pt x="1267" y="0"/>
                  </a:moveTo>
                  <a:lnTo>
                    <a:pt x="1289" y="2"/>
                  </a:lnTo>
                  <a:lnTo>
                    <a:pt x="1310" y="11"/>
                  </a:lnTo>
                  <a:lnTo>
                    <a:pt x="1327" y="23"/>
                  </a:lnTo>
                  <a:lnTo>
                    <a:pt x="1341" y="40"/>
                  </a:lnTo>
                  <a:lnTo>
                    <a:pt x="1350" y="60"/>
                  </a:lnTo>
                  <a:lnTo>
                    <a:pt x="1451" y="381"/>
                  </a:lnTo>
                  <a:lnTo>
                    <a:pt x="1776" y="482"/>
                  </a:lnTo>
                  <a:lnTo>
                    <a:pt x="1796" y="491"/>
                  </a:lnTo>
                  <a:lnTo>
                    <a:pt x="1812" y="505"/>
                  </a:lnTo>
                  <a:lnTo>
                    <a:pt x="1825" y="522"/>
                  </a:lnTo>
                  <a:lnTo>
                    <a:pt x="1833" y="543"/>
                  </a:lnTo>
                  <a:lnTo>
                    <a:pt x="1835" y="565"/>
                  </a:lnTo>
                  <a:lnTo>
                    <a:pt x="1832" y="586"/>
                  </a:lnTo>
                  <a:lnTo>
                    <a:pt x="1824" y="606"/>
                  </a:lnTo>
                  <a:lnTo>
                    <a:pt x="1810" y="622"/>
                  </a:lnTo>
                  <a:lnTo>
                    <a:pt x="1515" y="917"/>
                  </a:lnTo>
                  <a:lnTo>
                    <a:pt x="1498" y="929"/>
                  </a:lnTo>
                  <a:lnTo>
                    <a:pt x="1479" y="937"/>
                  </a:lnTo>
                  <a:lnTo>
                    <a:pt x="1459" y="942"/>
                  </a:lnTo>
                  <a:lnTo>
                    <a:pt x="1439" y="939"/>
                  </a:lnTo>
                  <a:lnTo>
                    <a:pt x="1253" y="903"/>
                  </a:lnTo>
                  <a:lnTo>
                    <a:pt x="1226" y="956"/>
                  </a:lnTo>
                  <a:lnTo>
                    <a:pt x="1194" y="1011"/>
                  </a:lnTo>
                  <a:lnTo>
                    <a:pt x="1158" y="1067"/>
                  </a:lnTo>
                  <a:lnTo>
                    <a:pt x="1118" y="1126"/>
                  </a:lnTo>
                  <a:lnTo>
                    <a:pt x="1075" y="1184"/>
                  </a:lnTo>
                  <a:lnTo>
                    <a:pt x="1030" y="1243"/>
                  </a:lnTo>
                  <a:lnTo>
                    <a:pt x="981" y="1302"/>
                  </a:lnTo>
                  <a:lnTo>
                    <a:pt x="930" y="1362"/>
                  </a:lnTo>
                  <a:lnTo>
                    <a:pt x="877" y="1419"/>
                  </a:lnTo>
                  <a:lnTo>
                    <a:pt x="823" y="1475"/>
                  </a:lnTo>
                  <a:lnTo>
                    <a:pt x="763" y="1529"/>
                  </a:lnTo>
                  <a:lnTo>
                    <a:pt x="705" y="1578"/>
                  </a:lnTo>
                  <a:lnTo>
                    <a:pt x="645" y="1622"/>
                  </a:lnTo>
                  <a:lnTo>
                    <a:pt x="585" y="1659"/>
                  </a:lnTo>
                  <a:lnTo>
                    <a:pt x="528" y="1691"/>
                  </a:lnTo>
                  <a:lnTo>
                    <a:pt x="470" y="1719"/>
                  </a:lnTo>
                  <a:lnTo>
                    <a:pt x="416" y="1743"/>
                  </a:lnTo>
                  <a:lnTo>
                    <a:pt x="363" y="1763"/>
                  </a:lnTo>
                  <a:lnTo>
                    <a:pt x="314" y="1780"/>
                  </a:lnTo>
                  <a:lnTo>
                    <a:pt x="268" y="1792"/>
                  </a:lnTo>
                  <a:lnTo>
                    <a:pt x="226" y="1803"/>
                  </a:lnTo>
                  <a:lnTo>
                    <a:pt x="187" y="1810"/>
                  </a:lnTo>
                  <a:lnTo>
                    <a:pt x="156" y="1816"/>
                  </a:lnTo>
                  <a:lnTo>
                    <a:pt x="130" y="1819"/>
                  </a:lnTo>
                  <a:lnTo>
                    <a:pt x="109" y="1821"/>
                  </a:lnTo>
                  <a:lnTo>
                    <a:pt x="95" y="1823"/>
                  </a:lnTo>
                  <a:lnTo>
                    <a:pt x="88" y="1823"/>
                  </a:lnTo>
                  <a:lnTo>
                    <a:pt x="71" y="1822"/>
                  </a:lnTo>
                  <a:lnTo>
                    <a:pt x="54" y="1817"/>
                  </a:lnTo>
                  <a:lnTo>
                    <a:pt x="39" y="1810"/>
                  </a:lnTo>
                  <a:lnTo>
                    <a:pt x="25" y="1799"/>
                  </a:lnTo>
                  <a:lnTo>
                    <a:pt x="14" y="1785"/>
                  </a:lnTo>
                  <a:lnTo>
                    <a:pt x="5" y="1769"/>
                  </a:lnTo>
                  <a:lnTo>
                    <a:pt x="1" y="1753"/>
                  </a:lnTo>
                  <a:lnTo>
                    <a:pt x="0" y="1735"/>
                  </a:lnTo>
                  <a:lnTo>
                    <a:pt x="0" y="1729"/>
                  </a:lnTo>
                  <a:lnTo>
                    <a:pt x="1" y="1715"/>
                  </a:lnTo>
                  <a:lnTo>
                    <a:pt x="3" y="1695"/>
                  </a:lnTo>
                  <a:lnTo>
                    <a:pt x="7" y="1669"/>
                  </a:lnTo>
                  <a:lnTo>
                    <a:pt x="13" y="1636"/>
                  </a:lnTo>
                  <a:lnTo>
                    <a:pt x="21" y="1599"/>
                  </a:lnTo>
                  <a:lnTo>
                    <a:pt x="30" y="1557"/>
                  </a:lnTo>
                  <a:lnTo>
                    <a:pt x="44" y="1511"/>
                  </a:lnTo>
                  <a:lnTo>
                    <a:pt x="61" y="1463"/>
                  </a:lnTo>
                  <a:lnTo>
                    <a:pt x="81" y="1411"/>
                  </a:lnTo>
                  <a:lnTo>
                    <a:pt x="105" y="1357"/>
                  </a:lnTo>
                  <a:lnTo>
                    <a:pt x="133" y="1299"/>
                  </a:lnTo>
                  <a:lnTo>
                    <a:pt x="165" y="1242"/>
                  </a:lnTo>
                  <a:lnTo>
                    <a:pt x="203" y="1183"/>
                  </a:lnTo>
                  <a:lnTo>
                    <a:pt x="247" y="1124"/>
                  </a:lnTo>
                  <a:lnTo>
                    <a:pt x="295" y="1065"/>
                  </a:lnTo>
                  <a:lnTo>
                    <a:pt x="351" y="1007"/>
                  </a:lnTo>
                  <a:lnTo>
                    <a:pt x="407" y="952"/>
                  </a:lnTo>
                  <a:lnTo>
                    <a:pt x="465" y="899"/>
                  </a:lnTo>
                  <a:lnTo>
                    <a:pt x="525" y="849"/>
                  </a:lnTo>
                  <a:lnTo>
                    <a:pt x="583" y="800"/>
                  </a:lnTo>
                  <a:lnTo>
                    <a:pt x="643" y="754"/>
                  </a:lnTo>
                  <a:lnTo>
                    <a:pt x="703" y="712"/>
                  </a:lnTo>
                  <a:lnTo>
                    <a:pt x="761" y="673"/>
                  </a:lnTo>
                  <a:lnTo>
                    <a:pt x="818" y="637"/>
                  </a:lnTo>
                  <a:lnTo>
                    <a:pt x="873" y="606"/>
                  </a:lnTo>
                  <a:lnTo>
                    <a:pt x="927" y="579"/>
                  </a:lnTo>
                  <a:lnTo>
                    <a:pt x="890" y="395"/>
                  </a:lnTo>
                  <a:lnTo>
                    <a:pt x="888" y="374"/>
                  </a:lnTo>
                  <a:lnTo>
                    <a:pt x="892" y="354"/>
                  </a:lnTo>
                  <a:lnTo>
                    <a:pt x="900" y="335"/>
                  </a:lnTo>
                  <a:lnTo>
                    <a:pt x="913" y="319"/>
                  </a:lnTo>
                  <a:lnTo>
                    <a:pt x="1208" y="25"/>
                  </a:lnTo>
                  <a:lnTo>
                    <a:pt x="1226" y="12"/>
                  </a:lnTo>
                  <a:lnTo>
                    <a:pt x="1246" y="3"/>
                  </a:lnTo>
                  <a:lnTo>
                    <a:pt x="12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867502" y="4423264"/>
            <a:ext cx="409964" cy="336902"/>
            <a:chOff x="7000875" y="2609851"/>
            <a:chExt cx="481013" cy="395288"/>
          </a:xfrm>
          <a:solidFill>
            <a:schemeClr val="bg1"/>
          </a:solidFill>
        </p:grpSpPr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7000875" y="26384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68" name="Freeform 40"/>
            <p:cNvSpPr>
              <a:spLocks noEditPoints="1"/>
            </p:cNvSpPr>
            <p:nvPr/>
          </p:nvSpPr>
          <p:spPr bwMode="auto">
            <a:xfrm>
              <a:off x="7332663" y="26098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868439" y="2982610"/>
            <a:ext cx="408090" cy="410866"/>
            <a:chOff x="7156450" y="2708275"/>
            <a:chExt cx="233363" cy="234950"/>
          </a:xfrm>
          <a:solidFill>
            <a:schemeClr val="bg1"/>
          </a:solidFill>
        </p:grpSpPr>
        <p:sp>
          <p:nvSpPr>
            <p:cNvPr id="70" name="Rectangle 33"/>
            <p:cNvSpPr>
              <a:spLocks noChangeArrowheads="1"/>
            </p:cNvSpPr>
            <p:nvPr/>
          </p:nvSpPr>
          <p:spPr bwMode="auto">
            <a:xfrm>
              <a:off x="7156450" y="2803525"/>
              <a:ext cx="41275" cy="1238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1" name="Freeform 34"/>
            <p:cNvSpPr>
              <a:spLocks noEditPoints="1"/>
            </p:cNvSpPr>
            <p:nvPr/>
          </p:nvSpPr>
          <p:spPr bwMode="auto">
            <a:xfrm>
              <a:off x="7215188" y="2708275"/>
              <a:ext cx="174625" cy="234950"/>
            </a:xfrm>
            <a:custGeom>
              <a:avLst/>
              <a:gdLst>
                <a:gd name="T0" fmla="*/ 790 w 2315"/>
                <a:gd name="T1" fmla="*/ 1051 h 3103"/>
                <a:gd name="T2" fmla="*/ 645 w 2315"/>
                <a:gd name="T3" fmla="*/ 1093 h 3103"/>
                <a:gd name="T4" fmla="*/ 513 w 2315"/>
                <a:gd name="T5" fmla="*/ 1176 h 3103"/>
                <a:gd name="T6" fmla="*/ 407 w 2315"/>
                <a:gd name="T7" fmla="*/ 1297 h 3103"/>
                <a:gd name="T8" fmla="*/ 338 w 2315"/>
                <a:gd name="T9" fmla="*/ 1438 h 3103"/>
                <a:gd name="T10" fmla="*/ 311 w 2315"/>
                <a:gd name="T11" fmla="*/ 1590 h 3103"/>
                <a:gd name="T12" fmla="*/ 324 w 2315"/>
                <a:gd name="T13" fmla="*/ 1743 h 3103"/>
                <a:gd name="T14" fmla="*/ 378 w 2315"/>
                <a:gd name="T15" fmla="*/ 1890 h 3103"/>
                <a:gd name="T16" fmla="*/ 473 w 2315"/>
                <a:gd name="T17" fmla="*/ 2018 h 3103"/>
                <a:gd name="T18" fmla="*/ 600 w 2315"/>
                <a:gd name="T19" fmla="*/ 2115 h 3103"/>
                <a:gd name="T20" fmla="*/ 741 w 2315"/>
                <a:gd name="T21" fmla="*/ 2170 h 3103"/>
                <a:gd name="T22" fmla="*/ 891 w 2315"/>
                <a:gd name="T23" fmla="*/ 2184 h 3103"/>
                <a:gd name="T24" fmla="*/ 1039 w 2315"/>
                <a:gd name="T25" fmla="*/ 2157 h 3103"/>
                <a:gd name="T26" fmla="*/ 1176 w 2315"/>
                <a:gd name="T27" fmla="*/ 2087 h 3103"/>
                <a:gd name="T28" fmla="*/ 1294 w 2315"/>
                <a:gd name="T29" fmla="*/ 1977 h 3103"/>
                <a:gd name="T30" fmla="*/ 1375 w 2315"/>
                <a:gd name="T31" fmla="*/ 1842 h 3103"/>
                <a:gd name="T32" fmla="*/ 1415 w 2315"/>
                <a:gd name="T33" fmla="*/ 1693 h 3103"/>
                <a:gd name="T34" fmla="*/ 1415 w 2315"/>
                <a:gd name="T35" fmla="*/ 1539 h 3103"/>
                <a:gd name="T36" fmla="*/ 1375 w 2315"/>
                <a:gd name="T37" fmla="*/ 1390 h 3103"/>
                <a:gd name="T38" fmla="*/ 1294 w 2315"/>
                <a:gd name="T39" fmla="*/ 1253 h 3103"/>
                <a:gd name="T40" fmla="*/ 1176 w 2315"/>
                <a:gd name="T41" fmla="*/ 1143 h 3103"/>
                <a:gd name="T42" fmla="*/ 1039 w 2315"/>
                <a:gd name="T43" fmla="*/ 1074 h 3103"/>
                <a:gd name="T44" fmla="*/ 891 w 2315"/>
                <a:gd name="T45" fmla="*/ 1046 h 3103"/>
                <a:gd name="T46" fmla="*/ 1320 w 2315"/>
                <a:gd name="T47" fmla="*/ 1046 h 3103"/>
                <a:gd name="T48" fmla="*/ 1417 w 2315"/>
                <a:gd name="T49" fmla="*/ 1140 h 3103"/>
                <a:gd name="T50" fmla="*/ 1515 w 2315"/>
                <a:gd name="T51" fmla="*/ 1297 h 3103"/>
                <a:gd name="T52" fmla="*/ 1571 w 2315"/>
                <a:gd name="T53" fmla="*/ 1468 h 3103"/>
                <a:gd name="T54" fmla="*/ 1584 w 2315"/>
                <a:gd name="T55" fmla="*/ 1647 h 3103"/>
                <a:gd name="T56" fmla="*/ 1555 w 2315"/>
                <a:gd name="T57" fmla="*/ 1825 h 3103"/>
                <a:gd name="T58" fmla="*/ 1484 w 2315"/>
                <a:gd name="T59" fmla="*/ 1992 h 3103"/>
                <a:gd name="T60" fmla="*/ 1664 w 2315"/>
                <a:gd name="T61" fmla="*/ 2118 h 3103"/>
                <a:gd name="T62" fmla="*/ 2315 w 2315"/>
                <a:gd name="T63" fmla="*/ 2800 h 3103"/>
                <a:gd name="T64" fmla="*/ 2307 w 2315"/>
                <a:gd name="T65" fmla="*/ 2859 h 3103"/>
                <a:gd name="T66" fmla="*/ 2276 w 2315"/>
                <a:gd name="T67" fmla="*/ 2943 h 3103"/>
                <a:gd name="T68" fmla="*/ 2209 w 2315"/>
                <a:gd name="T69" fmla="*/ 3030 h 3103"/>
                <a:gd name="T70" fmla="*/ 2128 w 2315"/>
                <a:gd name="T71" fmla="*/ 3078 h 3103"/>
                <a:gd name="T72" fmla="*/ 2053 w 2315"/>
                <a:gd name="T73" fmla="*/ 3099 h 3103"/>
                <a:gd name="T74" fmla="*/ 2010 w 2315"/>
                <a:gd name="T75" fmla="*/ 3103 h 3103"/>
                <a:gd name="T76" fmla="*/ 1403 w 2315"/>
                <a:gd name="T77" fmla="*/ 2335 h 3103"/>
                <a:gd name="T78" fmla="*/ 774 w 2315"/>
                <a:gd name="T79" fmla="*/ 2903 h 3103"/>
                <a:gd name="T80" fmla="*/ 657 w 2315"/>
                <a:gd name="T81" fmla="*/ 2320 h 3103"/>
                <a:gd name="T82" fmla="*/ 544 w 2315"/>
                <a:gd name="T83" fmla="*/ 2903 h 3103"/>
                <a:gd name="T84" fmla="*/ 545 w 2315"/>
                <a:gd name="T85" fmla="*/ 687 h 3103"/>
                <a:gd name="T86" fmla="*/ 657 w 2315"/>
                <a:gd name="T87" fmla="*/ 911 h 3103"/>
                <a:gd name="T88" fmla="*/ 774 w 2315"/>
                <a:gd name="T89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15" h="3103">
                  <a:moveTo>
                    <a:pt x="891" y="1046"/>
                  </a:moveTo>
                  <a:lnTo>
                    <a:pt x="841" y="1046"/>
                  </a:lnTo>
                  <a:lnTo>
                    <a:pt x="790" y="1051"/>
                  </a:lnTo>
                  <a:lnTo>
                    <a:pt x="741" y="1061"/>
                  </a:lnTo>
                  <a:lnTo>
                    <a:pt x="693" y="1074"/>
                  </a:lnTo>
                  <a:lnTo>
                    <a:pt x="645" y="1093"/>
                  </a:lnTo>
                  <a:lnTo>
                    <a:pt x="600" y="1116"/>
                  </a:lnTo>
                  <a:lnTo>
                    <a:pt x="555" y="1143"/>
                  </a:lnTo>
                  <a:lnTo>
                    <a:pt x="513" y="1176"/>
                  </a:lnTo>
                  <a:lnTo>
                    <a:pt x="474" y="1213"/>
                  </a:lnTo>
                  <a:lnTo>
                    <a:pt x="438" y="1253"/>
                  </a:lnTo>
                  <a:lnTo>
                    <a:pt x="407" y="1297"/>
                  </a:lnTo>
                  <a:lnTo>
                    <a:pt x="379" y="1342"/>
                  </a:lnTo>
                  <a:lnTo>
                    <a:pt x="356" y="1390"/>
                  </a:lnTo>
                  <a:lnTo>
                    <a:pt x="338" y="1438"/>
                  </a:lnTo>
                  <a:lnTo>
                    <a:pt x="325" y="1487"/>
                  </a:lnTo>
                  <a:lnTo>
                    <a:pt x="316" y="1539"/>
                  </a:lnTo>
                  <a:lnTo>
                    <a:pt x="311" y="1590"/>
                  </a:lnTo>
                  <a:lnTo>
                    <a:pt x="311" y="1641"/>
                  </a:lnTo>
                  <a:lnTo>
                    <a:pt x="316" y="1693"/>
                  </a:lnTo>
                  <a:lnTo>
                    <a:pt x="324" y="1743"/>
                  </a:lnTo>
                  <a:lnTo>
                    <a:pt x="338" y="1794"/>
                  </a:lnTo>
                  <a:lnTo>
                    <a:pt x="356" y="1842"/>
                  </a:lnTo>
                  <a:lnTo>
                    <a:pt x="378" y="1890"/>
                  </a:lnTo>
                  <a:lnTo>
                    <a:pt x="406" y="1935"/>
                  </a:lnTo>
                  <a:lnTo>
                    <a:pt x="437" y="1977"/>
                  </a:lnTo>
                  <a:lnTo>
                    <a:pt x="473" y="2018"/>
                  </a:lnTo>
                  <a:lnTo>
                    <a:pt x="513" y="2054"/>
                  </a:lnTo>
                  <a:lnTo>
                    <a:pt x="554" y="2087"/>
                  </a:lnTo>
                  <a:lnTo>
                    <a:pt x="600" y="2115"/>
                  </a:lnTo>
                  <a:lnTo>
                    <a:pt x="645" y="2138"/>
                  </a:lnTo>
                  <a:lnTo>
                    <a:pt x="693" y="2157"/>
                  </a:lnTo>
                  <a:lnTo>
                    <a:pt x="741" y="2170"/>
                  </a:lnTo>
                  <a:lnTo>
                    <a:pt x="790" y="2179"/>
                  </a:lnTo>
                  <a:lnTo>
                    <a:pt x="841" y="2184"/>
                  </a:lnTo>
                  <a:lnTo>
                    <a:pt x="891" y="2184"/>
                  </a:lnTo>
                  <a:lnTo>
                    <a:pt x="941" y="2179"/>
                  </a:lnTo>
                  <a:lnTo>
                    <a:pt x="990" y="2170"/>
                  </a:lnTo>
                  <a:lnTo>
                    <a:pt x="1039" y="2157"/>
                  </a:lnTo>
                  <a:lnTo>
                    <a:pt x="1087" y="2138"/>
                  </a:lnTo>
                  <a:lnTo>
                    <a:pt x="1132" y="2115"/>
                  </a:lnTo>
                  <a:lnTo>
                    <a:pt x="1176" y="2087"/>
                  </a:lnTo>
                  <a:lnTo>
                    <a:pt x="1218" y="2054"/>
                  </a:lnTo>
                  <a:lnTo>
                    <a:pt x="1258" y="2018"/>
                  </a:lnTo>
                  <a:lnTo>
                    <a:pt x="1294" y="1977"/>
                  </a:lnTo>
                  <a:lnTo>
                    <a:pt x="1326" y="1934"/>
                  </a:lnTo>
                  <a:lnTo>
                    <a:pt x="1352" y="1888"/>
                  </a:lnTo>
                  <a:lnTo>
                    <a:pt x="1375" y="1842"/>
                  </a:lnTo>
                  <a:lnTo>
                    <a:pt x="1393" y="1793"/>
                  </a:lnTo>
                  <a:lnTo>
                    <a:pt x="1406" y="1743"/>
                  </a:lnTo>
                  <a:lnTo>
                    <a:pt x="1415" y="1693"/>
                  </a:lnTo>
                  <a:lnTo>
                    <a:pt x="1419" y="1641"/>
                  </a:lnTo>
                  <a:lnTo>
                    <a:pt x="1419" y="1590"/>
                  </a:lnTo>
                  <a:lnTo>
                    <a:pt x="1415" y="1539"/>
                  </a:lnTo>
                  <a:lnTo>
                    <a:pt x="1406" y="1487"/>
                  </a:lnTo>
                  <a:lnTo>
                    <a:pt x="1393" y="1438"/>
                  </a:lnTo>
                  <a:lnTo>
                    <a:pt x="1375" y="1390"/>
                  </a:lnTo>
                  <a:lnTo>
                    <a:pt x="1352" y="1342"/>
                  </a:lnTo>
                  <a:lnTo>
                    <a:pt x="1325" y="1297"/>
                  </a:lnTo>
                  <a:lnTo>
                    <a:pt x="1294" y="1253"/>
                  </a:lnTo>
                  <a:lnTo>
                    <a:pt x="1258" y="1213"/>
                  </a:lnTo>
                  <a:lnTo>
                    <a:pt x="1218" y="1176"/>
                  </a:lnTo>
                  <a:lnTo>
                    <a:pt x="1176" y="1143"/>
                  </a:lnTo>
                  <a:lnTo>
                    <a:pt x="1132" y="1115"/>
                  </a:lnTo>
                  <a:lnTo>
                    <a:pt x="1086" y="1093"/>
                  </a:lnTo>
                  <a:lnTo>
                    <a:pt x="1039" y="1074"/>
                  </a:lnTo>
                  <a:lnTo>
                    <a:pt x="990" y="1061"/>
                  </a:lnTo>
                  <a:lnTo>
                    <a:pt x="941" y="1051"/>
                  </a:lnTo>
                  <a:lnTo>
                    <a:pt x="891" y="1046"/>
                  </a:lnTo>
                  <a:close/>
                  <a:moveTo>
                    <a:pt x="774" y="0"/>
                  </a:moveTo>
                  <a:lnTo>
                    <a:pt x="1320" y="0"/>
                  </a:lnTo>
                  <a:lnTo>
                    <a:pt x="1320" y="1046"/>
                  </a:lnTo>
                  <a:lnTo>
                    <a:pt x="1348" y="1069"/>
                  </a:lnTo>
                  <a:lnTo>
                    <a:pt x="1375" y="1094"/>
                  </a:lnTo>
                  <a:lnTo>
                    <a:pt x="1417" y="1140"/>
                  </a:lnTo>
                  <a:lnTo>
                    <a:pt x="1455" y="1191"/>
                  </a:lnTo>
                  <a:lnTo>
                    <a:pt x="1488" y="1242"/>
                  </a:lnTo>
                  <a:lnTo>
                    <a:pt x="1515" y="1297"/>
                  </a:lnTo>
                  <a:lnTo>
                    <a:pt x="1538" y="1352"/>
                  </a:lnTo>
                  <a:lnTo>
                    <a:pt x="1557" y="1410"/>
                  </a:lnTo>
                  <a:lnTo>
                    <a:pt x="1571" y="1468"/>
                  </a:lnTo>
                  <a:lnTo>
                    <a:pt x="1580" y="1528"/>
                  </a:lnTo>
                  <a:lnTo>
                    <a:pt x="1584" y="1587"/>
                  </a:lnTo>
                  <a:lnTo>
                    <a:pt x="1584" y="1647"/>
                  </a:lnTo>
                  <a:lnTo>
                    <a:pt x="1579" y="1707"/>
                  </a:lnTo>
                  <a:lnTo>
                    <a:pt x="1569" y="1766"/>
                  </a:lnTo>
                  <a:lnTo>
                    <a:pt x="1555" y="1825"/>
                  </a:lnTo>
                  <a:lnTo>
                    <a:pt x="1536" y="1881"/>
                  </a:lnTo>
                  <a:lnTo>
                    <a:pt x="1512" y="1937"/>
                  </a:lnTo>
                  <a:lnTo>
                    <a:pt x="1484" y="1992"/>
                  </a:lnTo>
                  <a:lnTo>
                    <a:pt x="1451" y="2043"/>
                  </a:lnTo>
                  <a:lnTo>
                    <a:pt x="1579" y="2171"/>
                  </a:lnTo>
                  <a:lnTo>
                    <a:pt x="1664" y="2118"/>
                  </a:lnTo>
                  <a:lnTo>
                    <a:pt x="2315" y="2786"/>
                  </a:lnTo>
                  <a:lnTo>
                    <a:pt x="2315" y="2791"/>
                  </a:lnTo>
                  <a:lnTo>
                    <a:pt x="2315" y="2800"/>
                  </a:lnTo>
                  <a:lnTo>
                    <a:pt x="2314" y="2815"/>
                  </a:lnTo>
                  <a:lnTo>
                    <a:pt x="2311" y="2835"/>
                  </a:lnTo>
                  <a:lnTo>
                    <a:pt x="2307" y="2859"/>
                  </a:lnTo>
                  <a:lnTo>
                    <a:pt x="2300" y="2884"/>
                  </a:lnTo>
                  <a:lnTo>
                    <a:pt x="2290" y="2913"/>
                  </a:lnTo>
                  <a:lnTo>
                    <a:pt x="2276" y="2943"/>
                  </a:lnTo>
                  <a:lnTo>
                    <a:pt x="2257" y="2974"/>
                  </a:lnTo>
                  <a:lnTo>
                    <a:pt x="2234" y="3005"/>
                  </a:lnTo>
                  <a:lnTo>
                    <a:pt x="2209" y="3030"/>
                  </a:lnTo>
                  <a:lnTo>
                    <a:pt x="2183" y="3050"/>
                  </a:lnTo>
                  <a:lnTo>
                    <a:pt x="2156" y="3066"/>
                  </a:lnTo>
                  <a:lnTo>
                    <a:pt x="2128" y="3078"/>
                  </a:lnTo>
                  <a:lnTo>
                    <a:pt x="2101" y="3087"/>
                  </a:lnTo>
                  <a:lnTo>
                    <a:pt x="2076" y="3095"/>
                  </a:lnTo>
                  <a:lnTo>
                    <a:pt x="2053" y="3099"/>
                  </a:lnTo>
                  <a:lnTo>
                    <a:pt x="2034" y="3102"/>
                  </a:lnTo>
                  <a:lnTo>
                    <a:pt x="2019" y="3103"/>
                  </a:lnTo>
                  <a:lnTo>
                    <a:pt x="2010" y="3103"/>
                  </a:lnTo>
                  <a:lnTo>
                    <a:pt x="2006" y="3103"/>
                  </a:lnTo>
                  <a:lnTo>
                    <a:pt x="1355" y="2435"/>
                  </a:lnTo>
                  <a:lnTo>
                    <a:pt x="1403" y="2335"/>
                  </a:lnTo>
                  <a:lnTo>
                    <a:pt x="1320" y="2252"/>
                  </a:lnTo>
                  <a:lnTo>
                    <a:pt x="1320" y="2903"/>
                  </a:lnTo>
                  <a:lnTo>
                    <a:pt x="774" y="2903"/>
                  </a:lnTo>
                  <a:lnTo>
                    <a:pt x="774" y="2345"/>
                  </a:lnTo>
                  <a:lnTo>
                    <a:pt x="715" y="2336"/>
                  </a:lnTo>
                  <a:lnTo>
                    <a:pt x="657" y="2320"/>
                  </a:lnTo>
                  <a:lnTo>
                    <a:pt x="600" y="2300"/>
                  </a:lnTo>
                  <a:lnTo>
                    <a:pt x="544" y="2274"/>
                  </a:lnTo>
                  <a:lnTo>
                    <a:pt x="544" y="2903"/>
                  </a:lnTo>
                  <a:lnTo>
                    <a:pt x="0" y="2903"/>
                  </a:lnTo>
                  <a:lnTo>
                    <a:pt x="0" y="687"/>
                  </a:lnTo>
                  <a:lnTo>
                    <a:pt x="545" y="687"/>
                  </a:lnTo>
                  <a:lnTo>
                    <a:pt x="545" y="957"/>
                  </a:lnTo>
                  <a:lnTo>
                    <a:pt x="601" y="932"/>
                  </a:lnTo>
                  <a:lnTo>
                    <a:pt x="657" y="911"/>
                  </a:lnTo>
                  <a:lnTo>
                    <a:pt x="715" y="896"/>
                  </a:lnTo>
                  <a:lnTo>
                    <a:pt x="774" y="885"/>
                  </a:lnTo>
                  <a:lnTo>
                    <a:pt x="7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sp>
        <p:nvSpPr>
          <p:cNvPr id="72" name="Freeform 12"/>
          <p:cNvSpPr>
            <a:spLocks noEditPoints="1"/>
          </p:cNvSpPr>
          <p:nvPr/>
        </p:nvSpPr>
        <p:spPr bwMode="auto">
          <a:xfrm>
            <a:off x="4886052" y="941177"/>
            <a:ext cx="372867" cy="295926"/>
          </a:xfrm>
          <a:custGeom>
            <a:avLst/>
            <a:gdLst>
              <a:gd name="T0" fmla="*/ 3526 w 3526"/>
              <a:gd name="T1" fmla="*/ 2803 h 2803"/>
              <a:gd name="T2" fmla="*/ 0 w 3526"/>
              <a:gd name="T3" fmla="*/ 1227 h 2803"/>
              <a:gd name="T4" fmla="*/ 69 w 3526"/>
              <a:gd name="T5" fmla="*/ 1291 h 2803"/>
              <a:gd name="T6" fmla="*/ 150 w 3526"/>
              <a:gd name="T7" fmla="*/ 1340 h 2803"/>
              <a:gd name="T8" fmla="*/ 241 w 3526"/>
              <a:gd name="T9" fmla="*/ 1372 h 2803"/>
              <a:gd name="T10" fmla="*/ 341 w 3526"/>
              <a:gd name="T11" fmla="*/ 1382 h 2803"/>
              <a:gd name="T12" fmla="*/ 513 w 3526"/>
              <a:gd name="T13" fmla="*/ 1663 h 2803"/>
              <a:gd name="T14" fmla="*/ 921 w 3526"/>
              <a:gd name="T15" fmla="*/ 1382 h 2803"/>
              <a:gd name="T16" fmla="*/ 2494 w 3526"/>
              <a:gd name="T17" fmla="*/ 1663 h 2803"/>
              <a:gd name="T18" fmla="*/ 2900 w 3526"/>
              <a:gd name="T19" fmla="*/ 1382 h 2803"/>
              <a:gd name="T20" fmla="*/ 3223 w 3526"/>
              <a:gd name="T21" fmla="*/ 1379 h 2803"/>
              <a:gd name="T22" fmla="*/ 3323 w 3526"/>
              <a:gd name="T23" fmla="*/ 1355 h 2803"/>
              <a:gd name="T24" fmla="*/ 3414 w 3526"/>
              <a:gd name="T25" fmla="*/ 1309 h 2803"/>
              <a:gd name="T26" fmla="*/ 3492 w 3526"/>
              <a:gd name="T27" fmla="*/ 1245 h 2803"/>
              <a:gd name="T28" fmla="*/ 1317 w 3526"/>
              <a:gd name="T29" fmla="*/ 133 h 2803"/>
              <a:gd name="T30" fmla="*/ 2217 w 3526"/>
              <a:gd name="T31" fmla="*/ 350 h 2803"/>
              <a:gd name="T32" fmla="*/ 1317 w 3526"/>
              <a:gd name="T33" fmla="*/ 133 h 2803"/>
              <a:gd name="T34" fmla="*/ 2284 w 3526"/>
              <a:gd name="T35" fmla="*/ 0 h 2803"/>
              <a:gd name="T36" fmla="*/ 2317 w 3526"/>
              <a:gd name="T37" fmla="*/ 9 h 2803"/>
              <a:gd name="T38" fmla="*/ 2341 w 3526"/>
              <a:gd name="T39" fmla="*/ 32 h 2803"/>
              <a:gd name="T40" fmla="*/ 2350 w 3526"/>
              <a:gd name="T41" fmla="*/ 67 h 2803"/>
              <a:gd name="T42" fmla="*/ 3526 w 3526"/>
              <a:gd name="T43" fmla="*/ 350 h 2803"/>
              <a:gd name="T44" fmla="*/ 3514 w 3526"/>
              <a:gd name="T45" fmla="*/ 1041 h 2803"/>
              <a:gd name="T46" fmla="*/ 3476 w 3526"/>
              <a:gd name="T47" fmla="*/ 1123 h 2803"/>
              <a:gd name="T48" fmla="*/ 3420 w 3526"/>
              <a:gd name="T49" fmla="*/ 1193 h 2803"/>
              <a:gd name="T50" fmla="*/ 3347 w 3526"/>
              <a:gd name="T51" fmla="*/ 1246 h 2803"/>
              <a:gd name="T52" fmla="*/ 3263 w 3526"/>
              <a:gd name="T53" fmla="*/ 1281 h 2803"/>
              <a:gd name="T54" fmla="*/ 3169 w 3526"/>
              <a:gd name="T55" fmla="*/ 1293 h 2803"/>
              <a:gd name="T56" fmla="*/ 2900 w 3526"/>
              <a:gd name="T57" fmla="*/ 1184 h 2803"/>
              <a:gd name="T58" fmla="*/ 2494 w 3526"/>
              <a:gd name="T59" fmla="*/ 1293 h 2803"/>
              <a:gd name="T60" fmla="*/ 921 w 3526"/>
              <a:gd name="T61" fmla="*/ 1184 h 2803"/>
              <a:gd name="T62" fmla="*/ 513 w 3526"/>
              <a:gd name="T63" fmla="*/ 1293 h 2803"/>
              <a:gd name="T64" fmla="*/ 294 w 3526"/>
              <a:gd name="T65" fmla="*/ 1291 h 2803"/>
              <a:gd name="T66" fmla="*/ 208 w 3526"/>
              <a:gd name="T67" fmla="*/ 1268 h 2803"/>
              <a:gd name="T68" fmla="*/ 131 w 3526"/>
              <a:gd name="T69" fmla="*/ 1226 h 2803"/>
              <a:gd name="T70" fmla="*/ 66 w 3526"/>
              <a:gd name="T71" fmla="*/ 1167 h 2803"/>
              <a:gd name="T72" fmla="*/ 17 w 3526"/>
              <a:gd name="T73" fmla="*/ 1094 h 2803"/>
              <a:gd name="T74" fmla="*/ 0 w 3526"/>
              <a:gd name="T75" fmla="*/ 350 h 2803"/>
              <a:gd name="T76" fmla="*/ 1182 w 3526"/>
              <a:gd name="T77" fmla="*/ 67 h 2803"/>
              <a:gd name="T78" fmla="*/ 1192 w 3526"/>
              <a:gd name="T79" fmla="*/ 32 h 2803"/>
              <a:gd name="T80" fmla="*/ 1216 w 3526"/>
              <a:gd name="T81" fmla="*/ 9 h 2803"/>
              <a:gd name="T82" fmla="*/ 1250 w 3526"/>
              <a:gd name="T83" fmla="*/ 0 h 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526" h="2803">
                <a:moveTo>
                  <a:pt x="3526" y="1207"/>
                </a:moveTo>
                <a:lnTo>
                  <a:pt x="3526" y="2803"/>
                </a:lnTo>
                <a:lnTo>
                  <a:pt x="0" y="2803"/>
                </a:lnTo>
                <a:lnTo>
                  <a:pt x="0" y="1227"/>
                </a:lnTo>
                <a:lnTo>
                  <a:pt x="32" y="1260"/>
                </a:lnTo>
                <a:lnTo>
                  <a:pt x="69" y="1291"/>
                </a:lnTo>
                <a:lnTo>
                  <a:pt x="108" y="1318"/>
                </a:lnTo>
                <a:lnTo>
                  <a:pt x="150" y="1340"/>
                </a:lnTo>
                <a:lnTo>
                  <a:pt x="195" y="1359"/>
                </a:lnTo>
                <a:lnTo>
                  <a:pt x="241" y="1372"/>
                </a:lnTo>
                <a:lnTo>
                  <a:pt x="290" y="1379"/>
                </a:lnTo>
                <a:lnTo>
                  <a:pt x="341" y="1382"/>
                </a:lnTo>
                <a:lnTo>
                  <a:pt x="513" y="1382"/>
                </a:lnTo>
                <a:lnTo>
                  <a:pt x="513" y="1663"/>
                </a:lnTo>
                <a:lnTo>
                  <a:pt x="921" y="1663"/>
                </a:lnTo>
                <a:lnTo>
                  <a:pt x="921" y="1382"/>
                </a:lnTo>
                <a:lnTo>
                  <a:pt x="2494" y="1382"/>
                </a:lnTo>
                <a:lnTo>
                  <a:pt x="2494" y="1663"/>
                </a:lnTo>
                <a:lnTo>
                  <a:pt x="2900" y="1663"/>
                </a:lnTo>
                <a:lnTo>
                  <a:pt x="2900" y="1382"/>
                </a:lnTo>
                <a:lnTo>
                  <a:pt x="3169" y="1382"/>
                </a:lnTo>
                <a:lnTo>
                  <a:pt x="3223" y="1379"/>
                </a:lnTo>
                <a:lnTo>
                  <a:pt x="3275" y="1371"/>
                </a:lnTo>
                <a:lnTo>
                  <a:pt x="3323" y="1355"/>
                </a:lnTo>
                <a:lnTo>
                  <a:pt x="3371" y="1335"/>
                </a:lnTo>
                <a:lnTo>
                  <a:pt x="3414" y="1309"/>
                </a:lnTo>
                <a:lnTo>
                  <a:pt x="3455" y="1280"/>
                </a:lnTo>
                <a:lnTo>
                  <a:pt x="3492" y="1245"/>
                </a:lnTo>
                <a:lnTo>
                  <a:pt x="3526" y="1207"/>
                </a:lnTo>
                <a:close/>
                <a:moveTo>
                  <a:pt x="1317" y="133"/>
                </a:moveTo>
                <a:lnTo>
                  <a:pt x="1317" y="350"/>
                </a:lnTo>
                <a:lnTo>
                  <a:pt x="2217" y="350"/>
                </a:lnTo>
                <a:lnTo>
                  <a:pt x="2217" y="133"/>
                </a:lnTo>
                <a:lnTo>
                  <a:pt x="1317" y="133"/>
                </a:lnTo>
                <a:close/>
                <a:moveTo>
                  <a:pt x="1250" y="0"/>
                </a:moveTo>
                <a:lnTo>
                  <a:pt x="2284" y="0"/>
                </a:lnTo>
                <a:lnTo>
                  <a:pt x="2301" y="2"/>
                </a:lnTo>
                <a:lnTo>
                  <a:pt x="2317" y="9"/>
                </a:lnTo>
                <a:lnTo>
                  <a:pt x="2330" y="19"/>
                </a:lnTo>
                <a:lnTo>
                  <a:pt x="2341" y="32"/>
                </a:lnTo>
                <a:lnTo>
                  <a:pt x="2348" y="49"/>
                </a:lnTo>
                <a:lnTo>
                  <a:pt x="2350" y="67"/>
                </a:lnTo>
                <a:lnTo>
                  <a:pt x="2350" y="350"/>
                </a:lnTo>
                <a:lnTo>
                  <a:pt x="3526" y="350"/>
                </a:lnTo>
                <a:lnTo>
                  <a:pt x="3526" y="995"/>
                </a:lnTo>
                <a:lnTo>
                  <a:pt x="3514" y="1041"/>
                </a:lnTo>
                <a:lnTo>
                  <a:pt x="3498" y="1083"/>
                </a:lnTo>
                <a:lnTo>
                  <a:pt x="3476" y="1123"/>
                </a:lnTo>
                <a:lnTo>
                  <a:pt x="3450" y="1160"/>
                </a:lnTo>
                <a:lnTo>
                  <a:pt x="3420" y="1193"/>
                </a:lnTo>
                <a:lnTo>
                  <a:pt x="3385" y="1221"/>
                </a:lnTo>
                <a:lnTo>
                  <a:pt x="3347" y="1246"/>
                </a:lnTo>
                <a:lnTo>
                  <a:pt x="3306" y="1267"/>
                </a:lnTo>
                <a:lnTo>
                  <a:pt x="3263" y="1281"/>
                </a:lnTo>
                <a:lnTo>
                  <a:pt x="3216" y="1291"/>
                </a:lnTo>
                <a:lnTo>
                  <a:pt x="3169" y="1293"/>
                </a:lnTo>
                <a:lnTo>
                  <a:pt x="2900" y="1293"/>
                </a:lnTo>
                <a:lnTo>
                  <a:pt x="2900" y="1184"/>
                </a:lnTo>
                <a:lnTo>
                  <a:pt x="2494" y="1184"/>
                </a:lnTo>
                <a:lnTo>
                  <a:pt x="2494" y="1293"/>
                </a:lnTo>
                <a:lnTo>
                  <a:pt x="921" y="1293"/>
                </a:lnTo>
                <a:lnTo>
                  <a:pt x="921" y="1184"/>
                </a:lnTo>
                <a:lnTo>
                  <a:pt x="513" y="1184"/>
                </a:lnTo>
                <a:lnTo>
                  <a:pt x="513" y="1293"/>
                </a:lnTo>
                <a:lnTo>
                  <a:pt x="341" y="1293"/>
                </a:lnTo>
                <a:lnTo>
                  <a:pt x="294" y="1291"/>
                </a:lnTo>
                <a:lnTo>
                  <a:pt x="250" y="1282"/>
                </a:lnTo>
                <a:lnTo>
                  <a:pt x="208" y="1268"/>
                </a:lnTo>
                <a:lnTo>
                  <a:pt x="168" y="1249"/>
                </a:lnTo>
                <a:lnTo>
                  <a:pt x="131" y="1226"/>
                </a:lnTo>
                <a:lnTo>
                  <a:pt x="96" y="1198"/>
                </a:lnTo>
                <a:lnTo>
                  <a:pt x="66" y="1167"/>
                </a:lnTo>
                <a:lnTo>
                  <a:pt x="40" y="1132"/>
                </a:lnTo>
                <a:lnTo>
                  <a:pt x="17" y="1094"/>
                </a:lnTo>
                <a:lnTo>
                  <a:pt x="0" y="1054"/>
                </a:lnTo>
                <a:lnTo>
                  <a:pt x="0" y="350"/>
                </a:lnTo>
                <a:lnTo>
                  <a:pt x="1182" y="350"/>
                </a:lnTo>
                <a:lnTo>
                  <a:pt x="1182" y="67"/>
                </a:lnTo>
                <a:lnTo>
                  <a:pt x="1185" y="49"/>
                </a:lnTo>
                <a:lnTo>
                  <a:pt x="1192" y="32"/>
                </a:lnTo>
                <a:lnTo>
                  <a:pt x="1202" y="19"/>
                </a:lnTo>
                <a:lnTo>
                  <a:pt x="1216" y="9"/>
                </a:lnTo>
                <a:lnTo>
                  <a:pt x="1232" y="2"/>
                </a:lnTo>
                <a:lnTo>
                  <a:pt x="125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890684" y="1593193"/>
            <a:ext cx="363603" cy="399432"/>
            <a:chOff x="4776788" y="2243138"/>
            <a:chExt cx="434976" cy="477838"/>
          </a:xfrm>
          <a:solidFill>
            <a:schemeClr val="bg1"/>
          </a:solidFill>
        </p:grpSpPr>
        <p:sp>
          <p:nvSpPr>
            <p:cNvPr id="74" name="Freeform 17"/>
            <p:cNvSpPr>
              <a:spLocks noEditPoints="1"/>
            </p:cNvSpPr>
            <p:nvPr/>
          </p:nvSpPr>
          <p:spPr bwMode="auto">
            <a:xfrm>
              <a:off x="4848226" y="2316163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5" name="Freeform 18"/>
            <p:cNvSpPr>
              <a:spLocks/>
            </p:cNvSpPr>
            <p:nvPr/>
          </p:nvSpPr>
          <p:spPr bwMode="auto">
            <a:xfrm>
              <a:off x="4984751" y="2243138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6" name="Freeform 19"/>
            <p:cNvSpPr>
              <a:spLocks/>
            </p:cNvSpPr>
            <p:nvPr/>
          </p:nvSpPr>
          <p:spPr bwMode="auto">
            <a:xfrm>
              <a:off x="4881563" y="2271713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7" name="Freeform 20"/>
            <p:cNvSpPr>
              <a:spLocks/>
            </p:cNvSpPr>
            <p:nvPr/>
          </p:nvSpPr>
          <p:spPr bwMode="auto">
            <a:xfrm>
              <a:off x="4805363" y="2346325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8" name="Freeform 21"/>
            <p:cNvSpPr>
              <a:spLocks/>
            </p:cNvSpPr>
            <p:nvPr/>
          </p:nvSpPr>
          <p:spPr bwMode="auto">
            <a:xfrm>
              <a:off x="4776788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9" name="Freeform 22"/>
            <p:cNvSpPr>
              <a:spLocks/>
            </p:cNvSpPr>
            <p:nvPr/>
          </p:nvSpPr>
          <p:spPr bwMode="auto">
            <a:xfrm>
              <a:off x="4805363" y="2540000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0" name="Freeform 23"/>
            <p:cNvSpPr>
              <a:spLocks/>
            </p:cNvSpPr>
            <p:nvPr/>
          </p:nvSpPr>
          <p:spPr bwMode="auto">
            <a:xfrm>
              <a:off x="5141913" y="2540000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1" name="Freeform 24"/>
            <p:cNvSpPr>
              <a:spLocks/>
            </p:cNvSpPr>
            <p:nvPr/>
          </p:nvSpPr>
          <p:spPr bwMode="auto">
            <a:xfrm>
              <a:off x="5165726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2" name="Freeform 25"/>
            <p:cNvSpPr>
              <a:spLocks/>
            </p:cNvSpPr>
            <p:nvPr/>
          </p:nvSpPr>
          <p:spPr bwMode="auto">
            <a:xfrm>
              <a:off x="5141913" y="2346325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3" name="Freeform 26"/>
            <p:cNvSpPr>
              <a:spLocks/>
            </p:cNvSpPr>
            <p:nvPr/>
          </p:nvSpPr>
          <p:spPr bwMode="auto">
            <a:xfrm>
              <a:off x="5075238" y="2271713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auto">
            <a:xfrm>
              <a:off x="4972051" y="2382838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5" name="Freeform 28"/>
            <p:cNvSpPr>
              <a:spLocks/>
            </p:cNvSpPr>
            <p:nvPr/>
          </p:nvSpPr>
          <p:spPr bwMode="auto">
            <a:xfrm>
              <a:off x="4970463" y="2543175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435898" y="824258"/>
            <a:ext cx="205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Motivation</a:t>
            </a:r>
            <a:endParaRPr lang="en-US" sz="2400" b="1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40757" y="1527851"/>
            <a:ext cx="2740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Research question</a:t>
            </a:r>
            <a:endParaRPr lang="en-US" sz="2400" b="1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469858" y="2319762"/>
            <a:ext cx="256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Literature review</a:t>
            </a:r>
            <a:endParaRPr lang="en-US" sz="2400" b="1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69857" y="2954598"/>
            <a:ext cx="23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Methodology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9857" y="3624349"/>
            <a:ext cx="2570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Data collection</a:t>
            </a:r>
            <a:endParaRPr lang="en-US" sz="2800" b="1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469858" y="4310144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Findinds</a:t>
            </a:r>
            <a:endParaRPr lang="en-US" sz="2800" b="1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69857" y="5820448"/>
            <a:ext cx="219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Recommendation</a:t>
            </a:r>
            <a:endParaRPr lang="en-US" sz="2000" b="1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239215" y="1616301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Three question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26285" y="2249917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Past, present and future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85761" y="2948765"/>
            <a:ext cx="2345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Three different analysis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414281" y="3652733"/>
            <a:ext cx="2214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Secondary and primary data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462106" y="4353218"/>
            <a:ext cx="2650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Forecast, macro and micro factors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532114" y="5049606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Useful research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546363" y="5751275"/>
            <a:ext cx="2169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For APIC future researchers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309206" y="1432206"/>
            <a:ext cx="6892195" cy="304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4309206" y="2133495"/>
            <a:ext cx="6892195" cy="304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4309206" y="2833449"/>
            <a:ext cx="6892195" cy="304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4309206" y="3538283"/>
            <a:ext cx="6892195" cy="304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309206" y="4238394"/>
            <a:ext cx="6892195" cy="304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309206" y="4940609"/>
            <a:ext cx="6892195" cy="304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4309206" y="5634504"/>
            <a:ext cx="6892195" cy="304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469857" y="5112574"/>
            <a:ext cx="2198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Conclusio</a:t>
            </a:r>
            <a:r>
              <a:rPr lang="en-US" sz="2400" b="1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n</a:t>
            </a:r>
          </a:p>
        </p:txBody>
      </p:sp>
      <p:pic>
        <p:nvPicPr>
          <p:cNvPr id="95" name="Picture 2" descr="mage result for apic logo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98" y="194222"/>
            <a:ext cx="2328108" cy="145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5"/>
          <p:cNvGrpSpPr/>
          <p:nvPr/>
        </p:nvGrpSpPr>
        <p:grpSpPr>
          <a:xfrm>
            <a:off x="4884788" y="5840820"/>
            <a:ext cx="409964" cy="336902"/>
            <a:chOff x="7000875" y="2609851"/>
            <a:chExt cx="481013" cy="395288"/>
          </a:xfrm>
          <a:solidFill>
            <a:schemeClr val="bg1"/>
          </a:solidFill>
        </p:grpSpPr>
        <p:sp>
          <p:nvSpPr>
            <p:cNvPr id="104" name="Freeform 39"/>
            <p:cNvSpPr>
              <a:spLocks/>
            </p:cNvSpPr>
            <p:nvPr/>
          </p:nvSpPr>
          <p:spPr bwMode="auto">
            <a:xfrm>
              <a:off x="7000875" y="26384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05" name="Freeform 40"/>
            <p:cNvSpPr>
              <a:spLocks noEditPoints="1"/>
            </p:cNvSpPr>
            <p:nvPr/>
          </p:nvSpPr>
          <p:spPr bwMode="auto">
            <a:xfrm>
              <a:off x="7332663" y="26098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642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779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Motivation of research</a:t>
            </a:r>
            <a:endParaRPr lang="en-US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5/16/19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091557166"/>
              </p:ext>
            </p:extLst>
          </p:nvPr>
        </p:nvGraphicFramePr>
        <p:xfrm>
          <a:off x="248197" y="736979"/>
          <a:ext cx="8568257" cy="5619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7065819" y="1531917"/>
            <a:ext cx="688768" cy="1757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90179" y="1531917"/>
            <a:ext cx="296883" cy="90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52046" y="1273528"/>
            <a:ext cx="292133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§"/>
            </a:pPr>
            <a:r>
              <a:rPr lang="en-US" sz="1600" dirty="0"/>
              <a:t>13% of real GDP of Australia is construction </a:t>
            </a:r>
            <a:r>
              <a:rPr lang="en-US" sz="1600" dirty="0" smtClean="0"/>
              <a:t>industry included property</a:t>
            </a:r>
          </a:p>
          <a:p>
            <a:pPr marL="285750" indent="-285750" algn="just">
              <a:buFont typeface="Wingdings" charset="2"/>
              <a:buChar char="§"/>
            </a:pPr>
            <a:endParaRPr lang="en-US" sz="1600" dirty="0"/>
          </a:p>
          <a:p>
            <a:pPr marL="285750" indent="-285750" algn="just">
              <a:buFont typeface="Wingdings" charset="2"/>
              <a:buChar char="§"/>
            </a:pPr>
            <a:r>
              <a:rPr lang="en-US" sz="1600" dirty="0"/>
              <a:t>About 1.3 million Australian residents, plus international people who live Sydney are work in that </a:t>
            </a:r>
            <a:r>
              <a:rPr lang="en-US" sz="1600" dirty="0" smtClean="0"/>
              <a:t>industry</a:t>
            </a:r>
          </a:p>
          <a:p>
            <a:pPr marL="285750" indent="-285750" algn="just">
              <a:buFont typeface="Wingdings" charset="2"/>
              <a:buChar char="§"/>
            </a:pPr>
            <a:endParaRPr lang="en-US" sz="1600" dirty="0" smtClean="0"/>
          </a:p>
          <a:p>
            <a:pPr marL="285750" indent="-285750" algn="just">
              <a:buFont typeface="Wingdings" charset="2"/>
              <a:buChar char="§"/>
            </a:pPr>
            <a:r>
              <a:rPr lang="en-US" sz="1600" dirty="0" smtClean="0"/>
              <a:t>Housing price had been increased 25 years until 2016</a:t>
            </a:r>
          </a:p>
          <a:p>
            <a:pPr marL="285750" indent="-285750" algn="just">
              <a:buFont typeface="Wingdings" charset="2"/>
              <a:buChar char="§"/>
            </a:pPr>
            <a:endParaRPr lang="en-US" sz="1600" dirty="0"/>
          </a:p>
          <a:p>
            <a:pPr marL="285750" indent="-285750" algn="just">
              <a:buFont typeface="Wingdings" charset="2"/>
              <a:buChar char="§"/>
            </a:pPr>
            <a:r>
              <a:rPr lang="en-US" sz="1600" dirty="0" smtClean="0"/>
              <a:t>Peak housing price in 2016</a:t>
            </a:r>
          </a:p>
          <a:p>
            <a:pPr marL="285750" indent="-285750" algn="just">
              <a:buFont typeface="Wingdings" charset="2"/>
              <a:buChar char="§"/>
            </a:pPr>
            <a:endParaRPr lang="en-US" sz="1600" dirty="0" smtClean="0"/>
          </a:p>
          <a:p>
            <a:pPr marL="285750" indent="-285750" algn="just">
              <a:buFont typeface="Wingdings" charset="2"/>
              <a:buChar char="§"/>
            </a:pPr>
            <a:r>
              <a:rPr lang="en-US" sz="1600" dirty="0" smtClean="0"/>
              <a:t>Price dropped rapidly (~30%) in last 2 years </a:t>
            </a:r>
          </a:p>
          <a:p>
            <a:pPr marL="285750" indent="-285750" algn="just">
              <a:buFont typeface="Wingdings" charset="2"/>
              <a:buChar char="§"/>
            </a:pPr>
            <a:endParaRPr lang="en-US" sz="16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31935" y="1162585"/>
            <a:ext cx="122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Peak price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15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5/16/19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1584" y="1183749"/>
            <a:ext cx="910883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b="1" dirty="0" smtClean="0"/>
              <a:t>Housing price in the past</a:t>
            </a:r>
            <a:endParaRPr lang="en-GB" sz="2800" dirty="0" smtClean="0"/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GB" sz="2800" b="1" dirty="0" smtClean="0"/>
              <a:t>Current housing price and situation</a:t>
            </a:r>
            <a:endParaRPr lang="en-GB" sz="2800" dirty="0" smtClean="0"/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GB" sz="2800" b="1" dirty="0" smtClean="0"/>
              <a:t>Predicted housing price</a:t>
            </a:r>
          </a:p>
          <a:p>
            <a:pPr>
              <a:lnSpc>
                <a:spcPct val="150000"/>
              </a:lnSpc>
            </a:pPr>
            <a:endParaRPr lang="en-GB" sz="2800" b="1" dirty="0"/>
          </a:p>
          <a:p>
            <a:pPr>
              <a:lnSpc>
                <a:spcPct val="150000"/>
              </a:lnSpc>
            </a:pPr>
            <a:r>
              <a:rPr lang="en-GB" sz="2800" b="1" dirty="0" smtClean="0"/>
              <a:t>Affecting the factors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627797"/>
          </a:xfrm>
          <a:prstGeom prst="rect">
            <a:avLst/>
          </a:prstGeom>
          <a:solidFill>
            <a:srgbClr val="00FDFF">
              <a:alpha val="47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77645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5/16/19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12224" y="1358179"/>
            <a:ext cx="91088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b="1" dirty="0" smtClean="0"/>
              <a:t>Q1. </a:t>
            </a:r>
            <a:r>
              <a:rPr lang="en-AU" sz="2800" dirty="0" smtClean="0"/>
              <a:t>Forecast </a:t>
            </a:r>
            <a:r>
              <a:rPr lang="en-AU" sz="2800" dirty="0"/>
              <a:t>of housing price </a:t>
            </a:r>
            <a:r>
              <a:rPr lang="en-GB" sz="2800" dirty="0"/>
              <a:t>in Sydney for next 5 years, to compare more than two different </a:t>
            </a:r>
            <a:r>
              <a:rPr lang="en-GB" sz="2800" dirty="0" smtClean="0"/>
              <a:t>methods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GB" sz="2800" b="1" dirty="0" smtClean="0"/>
              <a:t>Q2. </a:t>
            </a:r>
            <a:r>
              <a:rPr lang="en-GB" sz="2800" dirty="0" smtClean="0"/>
              <a:t>What macro </a:t>
            </a:r>
            <a:r>
              <a:rPr lang="en-GB" sz="2800" dirty="0"/>
              <a:t>factors affect the housing price </a:t>
            </a:r>
            <a:r>
              <a:rPr lang="en-GB" sz="2800" dirty="0" smtClean="0"/>
              <a:t>in </a:t>
            </a:r>
            <a:r>
              <a:rPr lang="en-GB" sz="2800" dirty="0"/>
              <a:t>Sydney </a:t>
            </a:r>
            <a:endParaRPr lang="en-GB" sz="2800" dirty="0" smtClean="0"/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GB" sz="2800" b="1" dirty="0" smtClean="0"/>
              <a:t>Q3. </a:t>
            </a:r>
            <a:r>
              <a:rPr lang="en-GB" sz="2800" dirty="0" smtClean="0"/>
              <a:t>What micro </a:t>
            </a:r>
            <a:r>
              <a:rPr lang="en-GB" sz="2800" dirty="0"/>
              <a:t>factors affect the housing price </a:t>
            </a:r>
            <a:r>
              <a:rPr lang="en-GB" sz="2800" dirty="0" smtClean="0"/>
              <a:t>in </a:t>
            </a:r>
            <a:r>
              <a:rPr lang="en-GB" sz="2800" dirty="0"/>
              <a:t>Sydney </a:t>
            </a:r>
            <a:endParaRPr lang="en-US" sz="2800" kern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627797"/>
          </a:xfrm>
          <a:prstGeom prst="rect">
            <a:avLst/>
          </a:prstGeom>
          <a:solidFill>
            <a:srgbClr val="00FDFF">
              <a:alpha val="3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Research questions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836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5/16/19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932560"/>
              </p:ext>
            </p:extLst>
          </p:nvPr>
        </p:nvGraphicFramePr>
        <p:xfrm>
          <a:off x="681047" y="804114"/>
          <a:ext cx="11223086" cy="5668329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906735"/>
                <a:gridCol w="2659597"/>
                <a:gridCol w="2553210"/>
                <a:gridCol w="3103544"/>
              </a:tblGrid>
              <a:tr h="2220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Research question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Data source</a:t>
                      </a:r>
                      <a:endParaRPr lang="en-GB" sz="1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Tools, methods</a:t>
                      </a:r>
                      <a:endParaRPr lang="en-GB" sz="1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Times New Roman" charset="0"/>
                          <a:ea typeface="Times New Roman" charset="0"/>
                        </a:rPr>
                        <a:t>Equations</a:t>
                      </a:r>
                      <a:endParaRPr lang="en-GB" sz="1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199880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800" dirty="0">
                          <a:effectLst/>
                        </a:rPr>
                        <a:t>Q1</a:t>
                      </a:r>
                      <a:r>
                        <a:rPr lang="en-GB" sz="1800" dirty="0" smtClean="0">
                          <a:effectLst/>
                        </a:rPr>
                        <a:t>.</a:t>
                      </a:r>
                      <a:r>
                        <a:rPr lang="en-AU" sz="1800" dirty="0" smtClean="0"/>
                        <a:t> Forecast of housing price </a:t>
                      </a:r>
                      <a:r>
                        <a:rPr lang="en-GB" sz="1800" dirty="0" smtClean="0"/>
                        <a:t>in Sydney for next 5 years, to compare more than two different methods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Secondary data. </a:t>
                      </a:r>
                      <a:r>
                        <a:rPr lang="en-GB" sz="1800" dirty="0" smtClean="0">
                          <a:effectLst/>
                        </a:rPr>
                        <a:t> Last</a:t>
                      </a:r>
                      <a:r>
                        <a:rPr lang="en-GB" sz="1800" baseline="0" dirty="0" smtClean="0">
                          <a:effectLst/>
                        </a:rPr>
                        <a:t> 20 years</a:t>
                      </a:r>
                      <a:r>
                        <a:rPr lang="en-GB" sz="1800" dirty="0" smtClean="0">
                          <a:effectLst/>
                        </a:rPr>
                        <a:t> </a:t>
                      </a:r>
                      <a:r>
                        <a:rPr lang="en-GB" sz="1800" dirty="0">
                          <a:effectLst/>
                        </a:rPr>
                        <a:t>housing </a:t>
                      </a:r>
                      <a:r>
                        <a:rPr lang="en-GB" sz="1800" dirty="0" smtClean="0">
                          <a:effectLst/>
                        </a:rPr>
                        <a:t>price </a:t>
                      </a:r>
                      <a:r>
                        <a:rPr lang="en-GB" sz="1800" dirty="0">
                          <a:effectLst/>
                        </a:rPr>
                        <a:t>applied. Source is </a:t>
                      </a:r>
                      <a:r>
                        <a:rPr lang="en-GB" sz="1800" u="sng" dirty="0">
                          <a:effectLst/>
                          <a:hlinkClick r:id="rId2"/>
                        </a:rPr>
                        <a:t>www.homely.com.au</a:t>
                      </a:r>
                      <a:r>
                        <a:rPr lang="en-GB" sz="1800" dirty="0">
                          <a:effectLst/>
                        </a:rPr>
                        <a:t>. </a:t>
                      </a:r>
                      <a:endParaRPr lang="en-GB" sz="1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  <a:sym typeface="Symbol" charset="2"/>
                        </a:rPr>
                        <a:t></a:t>
                      </a:r>
                      <a:r>
                        <a:rPr lang="en-GB" sz="1800" b="1" dirty="0">
                          <a:effectLst/>
                        </a:rPr>
                        <a:t>Holt’s linear trend method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sym typeface="Symbol" charset="2"/>
                        </a:rPr>
                        <a:t></a:t>
                      </a:r>
                      <a:r>
                        <a:rPr lang="en-GB" sz="1800" dirty="0">
                          <a:effectLst/>
                        </a:rPr>
                        <a:t>Simple Exponential Smoothing method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sym typeface="Symbol" charset="2"/>
                        </a:rPr>
                        <a:t></a:t>
                      </a:r>
                      <a:r>
                        <a:rPr lang="en-GB" sz="1800" dirty="0">
                          <a:effectLst/>
                        </a:rPr>
                        <a:t>Moving average method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 </a:t>
                      </a:r>
                      <a:endParaRPr lang="en-GB" sz="1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155462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800" dirty="0">
                          <a:effectLst/>
                        </a:rPr>
                        <a:t>Q2. </a:t>
                      </a:r>
                      <a:r>
                        <a:rPr lang="en-GB" sz="1800" dirty="0" smtClean="0"/>
                        <a:t>What macro factors affect the housing price in Sydney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Secondary data, </a:t>
                      </a:r>
                      <a:r>
                        <a:rPr lang="en-GB" sz="1800" u="sng" dirty="0">
                          <a:effectLst/>
                          <a:hlinkClick r:id="rId3"/>
                        </a:rPr>
                        <a:t>www.abs.com.au</a:t>
                      </a:r>
                      <a:r>
                        <a:rPr lang="en-GB" sz="1800" dirty="0">
                          <a:effectLst/>
                        </a:rPr>
                        <a:t> and web site of Domain Group and some reliable source </a:t>
                      </a:r>
                      <a:r>
                        <a:rPr lang="en-GB" sz="1800" dirty="0" smtClean="0">
                          <a:effectLst/>
                        </a:rPr>
                        <a:t>applied</a:t>
                      </a:r>
                      <a:r>
                        <a:rPr lang="en-GB" sz="1800" dirty="0">
                          <a:effectLst/>
                        </a:rPr>
                        <a:t>.</a:t>
                      </a:r>
                      <a:endParaRPr lang="en-GB" sz="1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sym typeface="Symbol" charset="2"/>
                        </a:rPr>
                        <a:t></a:t>
                      </a:r>
                      <a:r>
                        <a:rPr lang="en-GB" sz="1800" dirty="0">
                          <a:effectLst/>
                        </a:rPr>
                        <a:t>Correlation </a:t>
                      </a:r>
                      <a:r>
                        <a:rPr lang="en-GB" sz="1800" dirty="0" smtClean="0">
                          <a:effectLst/>
                        </a:rPr>
                        <a:t>analyse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>
                          <a:effectLst/>
                          <a:sym typeface="Symbol" charset="2"/>
                        </a:rPr>
                        <a:t></a:t>
                      </a:r>
                      <a:r>
                        <a:rPr lang="en-GB" sz="1800" b="1" dirty="0" smtClean="0">
                          <a:effectLst/>
                        </a:rPr>
                        <a:t>Multiple regression analyses</a:t>
                      </a:r>
                      <a:endParaRPr lang="en-GB" sz="18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17767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Q3. </a:t>
                      </a:r>
                      <a:r>
                        <a:rPr lang="en-GB" sz="1800" dirty="0" smtClean="0"/>
                        <a:t>What micro factors affect the housing price in Sydney </a:t>
                      </a:r>
                      <a:endParaRPr lang="en-GB" sz="1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100 randomly sampled primary data will be applied. Source is web site of Domain Group</a:t>
                      </a:r>
                      <a:endParaRPr lang="en-GB" sz="1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sym typeface="Symbol" charset="2"/>
                        </a:rPr>
                        <a:t></a:t>
                      </a:r>
                      <a:r>
                        <a:rPr lang="en-GB" sz="1800" dirty="0">
                          <a:effectLst/>
                        </a:rPr>
                        <a:t>Descriptive statistics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sym typeface="Symbol" charset="2"/>
                        </a:rPr>
                        <a:t></a:t>
                      </a:r>
                      <a:r>
                        <a:rPr lang="en-GB" sz="1800" dirty="0">
                          <a:effectLst/>
                        </a:rPr>
                        <a:t>Multiple regression analyses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  <a:sym typeface="Symbol" charset="2"/>
                        </a:rPr>
                        <a:t></a:t>
                      </a:r>
                      <a:r>
                        <a:rPr lang="en-GB" sz="1800" b="1" dirty="0">
                          <a:effectLst/>
                        </a:rPr>
                        <a:t>Hedonic regression analysis</a:t>
                      </a:r>
                      <a:endParaRPr lang="en-GB" sz="18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2000" cy="627797"/>
          </a:xfrm>
          <a:prstGeom prst="rect">
            <a:avLst/>
          </a:prstGeom>
          <a:solidFill>
            <a:srgbClr val="00FDFF">
              <a:alpha val="5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/>
              <a:t>Methodology and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436031" y="1541805"/>
                <a:ext cx="1917769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𝑇</m:t>
                          </m:r>
                          <m:r>
                            <a:rPr lang="en-US" i="0">
                              <a:latin typeface="Cambria Math" charset="0"/>
                            </a:rPr>
                            <m:t>+</m:t>
                          </m:r>
                          <m:r>
                            <a:rPr lang="en-US" i="1">
                              <a:latin typeface="Cambria Math" charset="0"/>
                            </a:rPr>
                            <m:t>h</m:t>
                          </m:r>
                          <m:r>
                            <a:rPr lang="en-US" i="0">
                              <a:latin typeface="Cambria Math" charset="0"/>
                            </a:rPr>
                            <m:t>|</m:t>
                          </m:r>
                          <m:r>
                            <a:rPr lang="en-US" i="1">
                              <a:latin typeface="Cambria Math" charset="0"/>
                            </a:rPr>
                            <m:t>𝑇</m:t>
                          </m:r>
                        </m:sub>
                      </m:sSub>
                      <m:r>
                        <a:rPr lang="en-US" i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31" y="1541805"/>
                <a:ext cx="1917769" cy="8712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703362" y="3638278"/>
                <a:ext cx="3383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GB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𝑦</m:t>
                        </m:r>
                      </m:e>
                    </m:acc>
                    <m:r>
                      <a:rPr lang="en-GB" i="1">
                        <a:effectLst/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𝑏</m:t>
                        </m:r>
                      </m:e>
                      <m:sub>
                        <m:r>
                          <a:rPr lang="en-GB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effectLst/>
                        <a:latin typeface="Cambria Math" charset="0"/>
                        <a:ea typeface="Times New Roman" charset="0"/>
                        <a:cs typeface="Times New Roman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𝑏</m:t>
                        </m:r>
                      </m:e>
                      <m:sub>
                        <m:r>
                          <a:rPr lang="en-GB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effectLst/>
                        <a:latin typeface="Cambria Math" charset="0"/>
                        <a:ea typeface="Times New Roman" charset="0"/>
                        <a:cs typeface="Times New Roman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𝑏</m:t>
                        </m:r>
                      </m:e>
                      <m:sub>
                        <m:r>
                          <a:rPr lang="en-AU" b="0" i="1" smtClean="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effectLst/>
                    <a:latin typeface="Times New Roman" charset="0"/>
                    <a:ea typeface="Times New Roman" charset="0"/>
                  </a:rPr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𝑏</m:t>
                        </m:r>
                      </m:e>
                      <m:sub>
                        <m:r>
                          <a:rPr lang="en-GB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362" y="3638278"/>
                <a:ext cx="3383106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994724" y="4877838"/>
                <a:ext cx="2800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sub>
                      </m:sSub>
                      <m:r>
                        <a:rPr lang="en-US" i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i="0"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latin typeface="Cambria Math" charset="0"/>
                            </a:rPr>
                            <m:t>𝑆</m:t>
                          </m:r>
                          <m:r>
                            <a:rPr lang="en-US" i="0">
                              <a:latin typeface="Cambria Math" charset="0"/>
                            </a:rPr>
                            <m:t>, 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0">
                              <a:latin typeface="Cambria Math" charset="0"/>
                            </a:rPr>
                            <m:t>, </m:t>
                          </m:r>
                          <m:r>
                            <a:rPr lang="en-US" i="1">
                              <a:latin typeface="Cambria Math" charset="0"/>
                            </a:rPr>
                            <m:t>𝐶</m:t>
                          </m:r>
                          <m:r>
                            <a:rPr lang="en-US" i="0">
                              <a:latin typeface="Cambria Math" charset="0"/>
                            </a:rPr>
                            <m:t>, </m:t>
                          </m:r>
                          <m:r>
                            <a:rPr lang="en-US" i="1">
                              <a:latin typeface="Cambria Math" charset="0"/>
                            </a:rPr>
                            <m:t>𝑅</m:t>
                          </m:r>
                          <m:r>
                            <a:rPr lang="en-US" i="0">
                              <a:latin typeface="Cambria Math" charset="0"/>
                            </a:rPr>
                            <m:t>, </m:t>
                          </m:r>
                          <m:r>
                            <a:rPr lang="en-US" i="1">
                              <a:latin typeface="Cambria Math" charset="0"/>
                            </a:rPr>
                            <m:t>𝐶𝐻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724" y="4877838"/>
                <a:ext cx="280038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709118" y="5485536"/>
                <a:ext cx="1371593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sub>
                      </m:sSub>
                      <m:r>
                        <a:rPr lang="en-US" i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𝑏𝑋</m:t>
                          </m:r>
                          <m:r>
                            <a:rPr lang="en-US" i="0">
                              <a:latin typeface="Cambria Math" charset="0"/>
                            </a:rPr>
                            <m:t>+</m:t>
                          </m:r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118" y="5485536"/>
                <a:ext cx="1371593" cy="37427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69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5/16/19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059761"/>
              </p:ext>
            </p:extLst>
          </p:nvPr>
        </p:nvGraphicFramePr>
        <p:xfrm>
          <a:off x="373224" y="804115"/>
          <a:ext cx="11530909" cy="5868658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033306"/>
                <a:gridCol w="6431689"/>
                <a:gridCol w="1425779"/>
                <a:gridCol w="1640135"/>
              </a:tblGrid>
              <a:tr h="2143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Research question</a:t>
                      </a:r>
                      <a:endParaRPr lang="en-GB" sz="1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 smtClean="0">
                          <a:effectLst/>
                        </a:rPr>
                        <a:t>Variables</a:t>
                      </a:r>
                      <a:endParaRPr lang="en-GB" sz="17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 smtClean="0">
                          <a:effectLst/>
                          <a:latin typeface="Times New Roman" charset="0"/>
                          <a:ea typeface="Times New Roman" charset="0"/>
                        </a:rPr>
                        <a:t>Code</a:t>
                      </a:r>
                      <a:endParaRPr lang="en-GB" sz="17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 smtClean="0">
                          <a:effectLst/>
                        </a:rPr>
                        <a:t>Software</a:t>
                      </a:r>
                      <a:endParaRPr lang="en-GB" sz="17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56622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700" dirty="0">
                          <a:effectLst/>
                        </a:rPr>
                        <a:t>Q1</a:t>
                      </a:r>
                      <a:r>
                        <a:rPr lang="en-GB" sz="1700" dirty="0" smtClean="0">
                          <a:effectLst/>
                        </a:rPr>
                        <a:t>.</a:t>
                      </a:r>
                      <a:r>
                        <a:rPr lang="en-AU" sz="1700" dirty="0" smtClean="0"/>
                        <a:t> Forecast of housing price </a:t>
                      </a:r>
                      <a:endParaRPr lang="en-GB" sz="1700" dirty="0" smtClean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700" b="1" dirty="0" smtClean="0">
                          <a:effectLst/>
                          <a:latin typeface="Times New Roman" charset="0"/>
                          <a:ea typeface="Times New Roman" charset="0"/>
                        </a:rPr>
                        <a:t>Y (Independent) </a:t>
                      </a:r>
                      <a:r>
                        <a:rPr lang="en-GB" sz="1700" b="0" dirty="0" smtClean="0">
                          <a:effectLst/>
                          <a:latin typeface="Times New Roman" charset="0"/>
                          <a:ea typeface="Times New Roman" charset="0"/>
                        </a:rPr>
                        <a:t>-</a:t>
                      </a:r>
                      <a:r>
                        <a:rPr lang="en-GB" sz="1700" dirty="0" smtClean="0">
                          <a:effectLst/>
                          <a:latin typeface="Times New Roman" charset="0"/>
                          <a:ea typeface="Times New Roman" charset="0"/>
                        </a:rPr>
                        <a:t> Housing price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700" b="1" dirty="0" smtClean="0">
                          <a:effectLst/>
                          <a:latin typeface="Times New Roman" charset="0"/>
                          <a:ea typeface="Times New Roman" charset="0"/>
                        </a:rPr>
                        <a:t>X (dependent) </a:t>
                      </a:r>
                      <a:r>
                        <a:rPr lang="en-GB" sz="1700" b="0" baseline="0" dirty="0" smtClean="0">
                          <a:effectLst/>
                          <a:latin typeface="Times New Roman" charset="0"/>
                          <a:ea typeface="Times New Roman" charset="0"/>
                        </a:rPr>
                        <a:t> -</a:t>
                      </a:r>
                      <a:r>
                        <a:rPr lang="en-GB" sz="1700" baseline="0" dirty="0" smtClean="0">
                          <a:effectLst/>
                          <a:latin typeface="Times New Roman" charset="0"/>
                          <a:ea typeface="Times New Roman" charset="0"/>
                        </a:rPr>
                        <a:t> time</a:t>
                      </a:r>
                      <a:endParaRPr lang="en-GB" sz="17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 smtClean="0">
                          <a:effectLst/>
                        </a:rPr>
                        <a:t> Yearly price</a:t>
                      </a:r>
                      <a:endParaRPr lang="en-GB" sz="17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700" b="0" dirty="0" smtClean="0">
                          <a:effectLst/>
                        </a:rPr>
                        <a:t> MS Excel -2016</a:t>
                      </a:r>
                      <a:endParaRPr lang="en-GB" sz="1700" b="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181405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700" dirty="0">
                          <a:effectLst/>
                        </a:rPr>
                        <a:t>Q2. </a:t>
                      </a:r>
                      <a:r>
                        <a:rPr lang="en-GB" sz="1700" dirty="0" smtClean="0"/>
                        <a:t>What macro factors affect the housing price in Sydney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 smtClean="0">
                          <a:effectLst/>
                          <a:latin typeface="Times New Roman" charset="0"/>
                          <a:ea typeface="Times New Roman" charset="0"/>
                        </a:rPr>
                        <a:t>Y (Independent) </a:t>
                      </a:r>
                      <a:r>
                        <a:rPr lang="en-GB" sz="1700" b="0" dirty="0" smtClean="0">
                          <a:effectLst/>
                          <a:latin typeface="Times New Roman" charset="0"/>
                          <a:ea typeface="Times New Roman" charset="0"/>
                        </a:rPr>
                        <a:t>-</a:t>
                      </a:r>
                      <a:r>
                        <a:rPr lang="en-GB" sz="1700" b="0" baseline="0" dirty="0" smtClean="0"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r>
                        <a:rPr lang="en-GB" sz="1700" dirty="0" smtClean="0">
                          <a:effectLst/>
                          <a:latin typeface="Times New Roman" charset="0"/>
                          <a:ea typeface="Times New Roman" charset="0"/>
                        </a:rPr>
                        <a:t>Housing price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 smtClean="0">
                          <a:effectLst/>
                        </a:rPr>
                        <a:t>X1 </a:t>
                      </a:r>
                      <a:r>
                        <a:rPr lang="mr-IN" sz="1700" dirty="0" smtClean="0">
                          <a:effectLst/>
                        </a:rPr>
                        <a:t>–</a:t>
                      </a:r>
                      <a:r>
                        <a:rPr lang="en-AU" sz="1700" dirty="0" smtClean="0">
                          <a:effectLst/>
                        </a:rPr>
                        <a:t> Real GDP</a:t>
                      </a:r>
                      <a:r>
                        <a:rPr lang="en-GB" sz="1700" dirty="0" smtClean="0">
                          <a:effectLst/>
                        </a:rPr>
                        <a:t>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 smtClean="0">
                          <a:effectLst/>
                        </a:rPr>
                        <a:t>X2 </a:t>
                      </a:r>
                      <a:r>
                        <a:rPr lang="mr-IN" sz="1700" dirty="0" smtClean="0">
                          <a:effectLst/>
                        </a:rPr>
                        <a:t>–</a:t>
                      </a:r>
                      <a:r>
                        <a:rPr lang="en-GB" sz="1700" dirty="0" smtClean="0">
                          <a:effectLst/>
                        </a:rPr>
                        <a:t>  Inflation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 smtClean="0">
                          <a:effectLst/>
                        </a:rPr>
                        <a:t>X3 </a:t>
                      </a:r>
                      <a:r>
                        <a:rPr lang="mr-IN" sz="1700" dirty="0" smtClean="0">
                          <a:effectLst/>
                        </a:rPr>
                        <a:t>–</a:t>
                      </a:r>
                      <a:r>
                        <a:rPr lang="en-GB" sz="1700" dirty="0" smtClean="0">
                          <a:effectLst/>
                        </a:rPr>
                        <a:t> Mortgage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 smtClean="0">
                          <a:effectLst/>
                        </a:rPr>
                        <a:t>X4 </a:t>
                      </a:r>
                      <a:r>
                        <a:rPr lang="mr-IN" sz="1700" dirty="0" smtClean="0">
                          <a:effectLst/>
                        </a:rPr>
                        <a:t>–</a:t>
                      </a:r>
                      <a:r>
                        <a:rPr lang="en-GB" sz="1700" dirty="0" smtClean="0">
                          <a:effectLst/>
                        </a:rPr>
                        <a:t>  Home income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 smtClean="0">
                          <a:effectLst/>
                        </a:rPr>
                        <a:t>X5 </a:t>
                      </a:r>
                      <a:r>
                        <a:rPr lang="en-GB" sz="1700" baseline="0" dirty="0" smtClean="0">
                          <a:effectLst/>
                        </a:rPr>
                        <a:t> -  Unemployment</a:t>
                      </a:r>
                      <a:endParaRPr lang="en-GB" sz="1700" b="1" dirty="0" smtClean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 smtClean="0">
                          <a:effectLst/>
                        </a:rPr>
                        <a:t>Yearly price,</a:t>
                      </a:r>
                      <a:endParaRPr lang="en-GB" sz="1700" baseline="0" dirty="0" smtClean="0"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aseline="0" dirty="0" smtClean="0">
                          <a:effectLst/>
                          <a:latin typeface="+mn-lt"/>
                          <a:ea typeface="+mn-ea"/>
                        </a:rPr>
                        <a:t>Rates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0" dirty="0" smtClean="0">
                          <a:effectLst/>
                        </a:rPr>
                        <a:t> MS Excel -2016</a:t>
                      </a:r>
                      <a:endParaRPr lang="en-GB" sz="1700" b="0" dirty="0" smtClean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227422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effectLst/>
                        </a:rPr>
                        <a:t>Q3. </a:t>
                      </a:r>
                      <a:r>
                        <a:rPr lang="en-GB" sz="1700" dirty="0" smtClean="0"/>
                        <a:t>What micro factors affect the housing price in Sydney </a:t>
                      </a:r>
                      <a:endParaRPr lang="en-GB" sz="17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 smtClean="0">
                          <a:effectLst/>
                          <a:latin typeface="Times New Roman" charset="0"/>
                          <a:ea typeface="Times New Roman" charset="0"/>
                        </a:rPr>
                        <a:t>Y (Independent) </a:t>
                      </a:r>
                      <a:r>
                        <a:rPr lang="en-GB" sz="1700" b="0" dirty="0" smtClean="0">
                          <a:effectLst/>
                          <a:latin typeface="Times New Roman" charset="0"/>
                          <a:ea typeface="Times New Roman" charset="0"/>
                        </a:rPr>
                        <a:t>-</a:t>
                      </a:r>
                      <a:r>
                        <a:rPr lang="en-GB" sz="1700" b="0" baseline="0" dirty="0" smtClean="0"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r>
                        <a:rPr lang="en-GB" sz="1700" dirty="0" smtClean="0">
                          <a:effectLst/>
                          <a:latin typeface="Times New Roman" charset="0"/>
                          <a:ea typeface="Times New Roman" charset="0"/>
                        </a:rPr>
                        <a:t>Housing price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 smtClean="0">
                          <a:effectLst/>
                        </a:rPr>
                        <a:t>X1 - Size of dwelling (1m2)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 smtClean="0">
                          <a:effectLst/>
                        </a:rPr>
                        <a:t>X2 - A distance between Sydney Tower and dwelling (1 km)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 smtClean="0">
                          <a:effectLst/>
                        </a:rPr>
                        <a:t>X3 - A distance between train station and dwelling (1 km)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 smtClean="0">
                          <a:effectLst/>
                        </a:rPr>
                        <a:t>X4 - A distance between shop or retails and dwelling (1 km)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 smtClean="0">
                          <a:effectLst/>
                        </a:rPr>
                        <a:t>X5 - Surrounded by safety environment area (within 1 km)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 smtClean="0">
                          <a:effectLst/>
                        </a:rPr>
                        <a:t>X6 - Located in “A” Zone suburbs (within 1 km)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 smtClean="0">
                          <a:effectLst/>
                        </a:rPr>
                        <a:t>X7 - Dwelling surrounded by noisy facilities (within 1 km)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 smtClean="0">
                          <a:effectLst/>
                        </a:rPr>
                        <a:t>X8 - Internal and external design and furnished as standards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 smtClean="0">
                          <a:effectLst/>
                        </a:rPr>
                        <a:t>X9 - Dwelling has few neighbours</a:t>
                      </a:r>
                      <a:endParaRPr lang="en-GB" sz="1700" dirty="0" smtClean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 smtClean="0">
                          <a:effectLst/>
                        </a:rPr>
                        <a:t>Yearly price,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700" dirty="0" smtClean="0"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 smtClean="0">
                          <a:effectLst/>
                          <a:latin typeface="+mn-lt"/>
                          <a:ea typeface="+mn-ea"/>
                        </a:rPr>
                        <a:t>Dummy</a:t>
                      </a:r>
                      <a:r>
                        <a:rPr lang="en-GB" sz="1700" baseline="0" dirty="0" smtClean="0">
                          <a:effectLst/>
                          <a:latin typeface="+mn-lt"/>
                          <a:ea typeface="+mn-ea"/>
                        </a:rPr>
                        <a:t> variables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aseline="0" dirty="0" smtClean="0">
                          <a:effectLst/>
                          <a:latin typeface="+mn-lt"/>
                          <a:ea typeface="+mn-ea"/>
                        </a:rPr>
                        <a:t>1 </a:t>
                      </a:r>
                      <a:r>
                        <a:rPr lang="mr-IN" sz="1700" baseline="0" dirty="0" smtClean="0">
                          <a:effectLst/>
                          <a:latin typeface="+mn-lt"/>
                          <a:ea typeface="+mn-ea"/>
                        </a:rPr>
                        <a:t>–</a:t>
                      </a:r>
                      <a:r>
                        <a:rPr lang="en-GB" sz="1700" baseline="0" dirty="0" smtClean="0">
                          <a:effectLst/>
                          <a:latin typeface="+mn-lt"/>
                          <a:ea typeface="+mn-ea"/>
                        </a:rPr>
                        <a:t> Yes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aseline="0" dirty="0" smtClean="0">
                          <a:effectLst/>
                          <a:latin typeface="+mn-lt"/>
                          <a:ea typeface="+mn-ea"/>
                        </a:rPr>
                        <a:t>0 - No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700" b="1" dirty="0" smtClean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700" b="0" dirty="0" smtClean="0">
                          <a:effectLst/>
                          <a:latin typeface="Times New Roman" charset="0"/>
                          <a:ea typeface="Times New Roman" charset="0"/>
                        </a:rPr>
                        <a:t>SPSS 20</a:t>
                      </a:r>
                      <a:endParaRPr lang="en-GB" sz="1700" b="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2000" cy="627797"/>
          </a:xfrm>
          <a:prstGeom prst="rect">
            <a:avLst/>
          </a:prstGeom>
          <a:solidFill>
            <a:srgbClr val="00FDFF">
              <a:alpha val="46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Methodology and data</a:t>
            </a:r>
          </a:p>
        </p:txBody>
      </p:sp>
    </p:spTree>
    <p:extLst>
      <p:ext uri="{BB962C8B-B14F-4D97-AF65-F5344CB8AC3E}">
        <p14:creationId xmlns:p14="http://schemas.microsoft.com/office/powerpoint/2010/main" val="2380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858777" y="4789454"/>
            <a:ext cx="666750" cy="2157540"/>
          </a:xfrm>
          <a:prstGeom prst="rect">
            <a:avLst/>
          </a:prstGeom>
          <a:solidFill>
            <a:srgbClr val="00FD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15677" y="6371590"/>
            <a:ext cx="2743200" cy="365125"/>
          </a:xfrm>
        </p:spPr>
        <p:txBody>
          <a:bodyPr/>
          <a:lstStyle/>
          <a:p>
            <a:r>
              <a:rPr lang="en-AU" smtClean="0"/>
              <a:t>5/16/19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43414" y="6340852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704345474"/>
              </p:ext>
            </p:extLst>
          </p:nvPr>
        </p:nvGraphicFramePr>
        <p:xfrm>
          <a:off x="186792" y="15240"/>
          <a:ext cx="8724900" cy="4299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519254"/>
              </p:ext>
            </p:extLst>
          </p:nvPr>
        </p:nvGraphicFramePr>
        <p:xfrm>
          <a:off x="306077" y="4668453"/>
          <a:ext cx="8724900" cy="2208276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815598"/>
                <a:gridCol w="2268965"/>
                <a:gridCol w="2456712"/>
                <a:gridCol w="2183625"/>
              </a:tblGrid>
              <a:tr h="288716"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Holt’s method</a:t>
                      </a:r>
                      <a:endParaRPr lang="en-GB" sz="1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Simple smoothing</a:t>
                      </a:r>
                      <a:endParaRPr lang="en-GB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Moving average</a:t>
                      </a:r>
                      <a:endParaRPr lang="en-GB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288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Forecast 2019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3.8%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1.2%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13.4%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288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Forecast 2020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3.7%</a:t>
                      </a:r>
                      <a:endParaRPr lang="en-GB" sz="1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-0.01%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-1.0%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288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Forecast 2021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3.5%</a:t>
                      </a:r>
                      <a:endParaRPr lang="en-GB" sz="1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0.00%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-4.7%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288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Forecast 2022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0.0%</a:t>
                      </a:r>
                      <a:endParaRPr lang="en-GB" sz="1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0.00%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0.4%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288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Forecast 2023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3.4%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0.0%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2.2%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288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MAP Error</a:t>
                      </a:r>
                      <a:endParaRPr lang="en-GB" sz="1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0.08</a:t>
                      </a:r>
                      <a:endParaRPr lang="en-GB" sz="18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0.127</a:t>
                      </a:r>
                      <a:endParaRPr lang="en-GB" sz="18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0.31</a:t>
                      </a:r>
                      <a:endParaRPr lang="en-GB" sz="18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7055455" y="0"/>
            <a:ext cx="27296" cy="3396018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hlinkHover r:id="" action="ppaction://noaction" highlightClick="1"/>
          </p:cNvPr>
          <p:cNvSpPr txBox="1"/>
          <p:nvPr/>
        </p:nvSpPr>
        <p:spPr>
          <a:xfrm rot="21247988">
            <a:off x="2607436" y="2309270"/>
            <a:ext cx="3873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Historical housing price in Sydney since 1999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hlinkHover r:id="" action="ppaction://noaction" highlightClick="1"/>
          </p:cNvPr>
          <p:cNvSpPr txBox="1"/>
          <p:nvPr/>
        </p:nvSpPr>
        <p:spPr>
          <a:xfrm>
            <a:off x="7321304" y="659671"/>
            <a:ext cx="159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2060"/>
                </a:solidFill>
              </a:rPr>
              <a:t>5 years forecast 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72771" y="1010494"/>
            <a:ext cx="2590800" cy="4241898"/>
          </a:xfrm>
          <a:prstGeom prst="rect">
            <a:avLst/>
          </a:prstGeom>
          <a:solidFill>
            <a:srgbClr val="00FD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Housing price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2018 - $833876</a:t>
            </a: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Forecast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3.8% increase, 2019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3.7%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increase,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2020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3.5%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increase,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2021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Constant, 2022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3.4%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increase,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2023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Left Brace 16"/>
          <p:cNvSpPr/>
          <p:nvPr/>
        </p:nvSpPr>
        <p:spPr>
          <a:xfrm rot="16200000">
            <a:off x="7888803" y="994663"/>
            <a:ext cx="210453" cy="1513354"/>
          </a:xfrm>
          <a:prstGeom prst="lef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/>
          <p:nvPr/>
        </p:nvCxnSpPr>
        <p:spPr>
          <a:xfrm rot="5400000">
            <a:off x="5421974" y="2103853"/>
            <a:ext cx="2811886" cy="2317315"/>
          </a:xfrm>
          <a:prstGeom prst="bentConnector3">
            <a:avLst>
              <a:gd name="adj1" fmla="val 90092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976914" y="4111862"/>
            <a:ext cx="0" cy="55659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0800000" flipV="1">
            <a:off x="3140717" y="4393416"/>
            <a:ext cx="2528542" cy="210455"/>
          </a:xfrm>
          <a:prstGeom prst="bentConnector3">
            <a:avLst>
              <a:gd name="adj1" fmla="val 100628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76800"/>
          </a:xfrm>
          <a:solidFill>
            <a:srgbClr val="00FDFF">
              <a:alpha val="40000"/>
            </a:srgbClr>
          </a:solidFill>
        </p:spPr>
        <p:txBody>
          <a:bodyPr>
            <a:normAutofit/>
          </a:bodyPr>
          <a:lstStyle/>
          <a:p>
            <a:r>
              <a:rPr lang="en-US" sz="3600" b="1" dirty="0"/>
              <a:t>R</a:t>
            </a:r>
            <a:r>
              <a:rPr lang="en-US" sz="3600" b="1" dirty="0" smtClean="0"/>
              <a:t>egression analyze between housing price and macro factors</a:t>
            </a:r>
            <a:endParaRPr lang="en-US" sz="36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5/16/19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294205"/>
            <a:ext cx="8675077" cy="506214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581400" y="1934308"/>
            <a:ext cx="5029200" cy="17584"/>
          </a:xfrm>
          <a:prstGeom prst="straightConnector1">
            <a:avLst/>
          </a:prstGeom>
          <a:ln w="44450">
            <a:solidFill>
              <a:srgbClr val="C0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610600" y="929080"/>
            <a:ext cx="3194538" cy="3011095"/>
          </a:xfrm>
          <a:prstGeom prst="ellipse">
            <a:avLst/>
          </a:prstGeom>
          <a:solidFill>
            <a:srgbClr val="00FDFF">
              <a:alpha val="69000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7462" y="1542075"/>
            <a:ext cx="235633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 square is 94.5%.</a:t>
            </a:r>
          </a:p>
          <a:p>
            <a:pPr algn="r"/>
            <a:r>
              <a:rPr lang="en-US" sz="2200" dirty="0" smtClean="0"/>
              <a:t>All of macro factors strongly effect the housing price in Sydney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5209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CB0000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3894</TotalTime>
  <Words>1003</Words>
  <Application>Microsoft Macintosh PowerPoint</Application>
  <PresentationFormat>Widescreen</PresentationFormat>
  <Paragraphs>279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Calibri</vt:lpstr>
      <vt:lpstr>Calibri Light</vt:lpstr>
      <vt:lpstr>Cambria Math</vt:lpstr>
      <vt:lpstr>Mangal</vt:lpstr>
      <vt:lpstr>Open Sans</vt:lpstr>
      <vt:lpstr>Symbol</vt:lpstr>
      <vt:lpstr>Times New Roman</vt:lpstr>
      <vt:lpstr>Wingdings</vt:lpstr>
      <vt:lpstr>Arial</vt:lpstr>
      <vt:lpstr>Office Theme</vt:lpstr>
      <vt:lpstr>PowerPoint Presentation</vt:lpstr>
      <vt:lpstr>PowerPoint Presentation</vt:lpstr>
      <vt:lpstr>Motivation of research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 analyze between housing price and macro factors</vt:lpstr>
      <vt:lpstr>Data set from Domain group</vt:lpstr>
      <vt:lpstr>Multiple regression </vt:lpstr>
      <vt:lpstr>What micro factors affect the housing price /  hedonic model</vt:lpstr>
      <vt:lpstr>Conclusion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HOUSING PRICE IN SYDNEY TO IDENTIFY CRITICAL FACTORS OF PRICE FLUCTUATION </dc:title>
  <dc:creator>nyamdorjd@gmail.com</dc:creator>
  <cp:lastModifiedBy>nyamdorjd@gmail.com</cp:lastModifiedBy>
  <cp:revision>267</cp:revision>
  <dcterms:created xsi:type="dcterms:W3CDTF">2019-05-13T12:21:27Z</dcterms:created>
  <dcterms:modified xsi:type="dcterms:W3CDTF">2019-05-20T04:37:19Z</dcterms:modified>
</cp:coreProperties>
</file>