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 id="266" r:id="rId14"/>
    <p:sldId id="267" r:id="rId15"/>
    <p:sldId id="270" r:id="rId16"/>
    <p:sldId id="273"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h Bhat" userId="d449b4c3735e632a" providerId="LiveId" clId="{456BC85E-3681-433F-B033-9CDFA122222C}"/>
    <pc:docChg chg="custSel addSld modSld sldOrd">
      <pc:chgData name="Rajath Bhat" userId="d449b4c3735e632a" providerId="LiveId" clId="{456BC85E-3681-433F-B033-9CDFA122222C}" dt="2020-12-12T16:02:14.805" v="204" actId="20577"/>
      <pc:docMkLst>
        <pc:docMk/>
      </pc:docMkLst>
      <pc:sldChg chg="modSp new mod">
        <pc:chgData name="Rajath Bhat" userId="d449b4c3735e632a" providerId="LiveId" clId="{456BC85E-3681-433F-B033-9CDFA122222C}" dt="2020-12-12T16:00:40.155" v="146" actId="20577"/>
        <pc:sldMkLst>
          <pc:docMk/>
          <pc:sldMk cId="2790871788" sldId="273"/>
        </pc:sldMkLst>
        <pc:spChg chg="mod">
          <ac:chgData name="Rajath Bhat" userId="d449b4c3735e632a" providerId="LiveId" clId="{456BC85E-3681-433F-B033-9CDFA122222C}" dt="2020-12-12T15:59:37.397" v="30" actId="120"/>
          <ac:spMkLst>
            <pc:docMk/>
            <pc:sldMk cId="2790871788" sldId="273"/>
            <ac:spMk id="2" creationId="{63A73AFF-8E4C-42CD-BCBA-0A15E5CE45AE}"/>
          </ac:spMkLst>
        </pc:spChg>
        <pc:spChg chg="mod">
          <ac:chgData name="Rajath Bhat" userId="d449b4c3735e632a" providerId="LiveId" clId="{456BC85E-3681-433F-B033-9CDFA122222C}" dt="2020-12-12T16:00:40.155" v="146" actId="20577"/>
          <ac:spMkLst>
            <pc:docMk/>
            <pc:sldMk cId="2790871788" sldId="273"/>
            <ac:spMk id="3" creationId="{3388A070-EB51-48C8-AC27-543E1F08BC1B}"/>
          </ac:spMkLst>
        </pc:spChg>
      </pc:sldChg>
      <pc:sldChg chg="modSp new mod ord">
        <pc:chgData name="Rajath Bhat" userId="d449b4c3735e632a" providerId="LiveId" clId="{456BC85E-3681-433F-B033-9CDFA122222C}" dt="2020-12-12T16:02:14.805" v="204" actId="20577"/>
        <pc:sldMkLst>
          <pc:docMk/>
          <pc:sldMk cId="1645848963" sldId="274"/>
        </pc:sldMkLst>
        <pc:spChg chg="mod">
          <ac:chgData name="Rajath Bhat" userId="d449b4c3735e632a" providerId="LiveId" clId="{456BC85E-3681-433F-B033-9CDFA122222C}" dt="2020-12-12T16:01:28.818" v="183" actId="120"/>
          <ac:spMkLst>
            <pc:docMk/>
            <pc:sldMk cId="1645848963" sldId="274"/>
            <ac:spMk id="2" creationId="{DA9DEF43-5881-42E3-A398-632687874826}"/>
          </ac:spMkLst>
        </pc:spChg>
        <pc:spChg chg="mod">
          <ac:chgData name="Rajath Bhat" userId="d449b4c3735e632a" providerId="LiveId" clId="{456BC85E-3681-433F-B033-9CDFA122222C}" dt="2020-12-12T16:02:14.805" v="204" actId="20577"/>
          <ac:spMkLst>
            <pc:docMk/>
            <pc:sldMk cId="1645848963" sldId="274"/>
            <ac:spMk id="3" creationId="{1D615695-1CAC-4D5B-861D-3E0F454E87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0E602A-0735-435B-9C06-54912FB3D1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D1D6DD2-3733-445A-9C11-6741CB0449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12E1B2-AB5E-422C-8F05-2C0A7CCDFED6}" type="datetimeFigureOut">
              <a:rPr lang="en-IN" smtClean="0"/>
              <a:t>12-12-2020</a:t>
            </a:fld>
            <a:endParaRPr lang="en-IN"/>
          </a:p>
        </p:txBody>
      </p:sp>
      <p:sp>
        <p:nvSpPr>
          <p:cNvPr id="4" name="Footer Placeholder 3">
            <a:extLst>
              <a:ext uri="{FF2B5EF4-FFF2-40B4-BE49-F238E27FC236}">
                <a16:creationId xmlns:a16="http://schemas.microsoft.com/office/drawing/2014/main" id="{FFAB384F-8420-40CE-B7FE-B68B40135E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008AF0B-A005-4AA0-9B5D-83A4DEABDC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BE13C5-A792-47AA-9D99-83C05AD9B020}" type="slidenum">
              <a:rPr lang="en-IN" smtClean="0"/>
              <a:t>‹#›</a:t>
            </a:fld>
            <a:endParaRPr lang="en-IN"/>
          </a:p>
        </p:txBody>
      </p:sp>
    </p:spTree>
    <p:extLst>
      <p:ext uri="{BB962C8B-B14F-4D97-AF65-F5344CB8AC3E}">
        <p14:creationId xmlns:p14="http://schemas.microsoft.com/office/powerpoint/2010/main" val="40511902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BC497-ACF8-4C5C-A079-61CBFF299DB3}" type="datetimeFigureOut">
              <a:rPr lang="en-IN" smtClean="0"/>
              <a:t>12-12-2020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192B8-7060-4A6E-8468-D3393A2A0A96}" type="slidenum">
              <a:rPr lang="en-IN" smtClean="0"/>
              <a:t>‹#›</a:t>
            </a:fld>
            <a:endParaRPr lang="en-IN"/>
          </a:p>
        </p:txBody>
      </p:sp>
    </p:spTree>
    <p:extLst>
      <p:ext uri="{BB962C8B-B14F-4D97-AF65-F5344CB8AC3E}">
        <p14:creationId xmlns:p14="http://schemas.microsoft.com/office/powerpoint/2010/main" val="322742864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6D0C78-D245-4BE8-9E61-A36855A68419}"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C0182-33CC-4B51-9F3D-430FD9028EEA}"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07B4C-B873-40BB-AB9D-3963AF29080C}"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00C1B-D341-4E28-8ACE-31E8EBD55FF2}"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FBABD-1F84-40F0-ACC2-8CD8CB0C3E23}" type="datetime1">
              <a:rPr lang="en-US" smtClean="0"/>
              <a:t>12/12/2020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63F83-D68A-424B-B6AE-ABE6549B397F}"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45645-8C2B-4780-BB21-1C0CC6B4AD11}" type="datetime1">
              <a:rPr lang="en-US" smtClean="0"/>
              <a:t>12/12/2020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74145F-1A60-40E5-9F10-9AC8EB4EB4A3}" type="datetime1">
              <a:rPr lang="en-US" smtClean="0"/>
              <a:t>12/12/2020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0E9BCE6-B5B7-40AF-B17F-6CE6600BEDE3}" type="datetime1">
              <a:rPr lang="en-US" smtClean="0"/>
              <a:t>12/12/2020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F71FB4-8C28-4B1A-B7A3-73A0B40A2003}"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C037E4-591F-4070-9859-8B8609041859}" type="datetime1">
              <a:rPr lang="en-US" smtClean="0"/>
              <a:t>12/12/2020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4BCC2F5-2F74-4355-B208-A64E147A2176}" type="datetime1">
              <a:rPr lang="en-US" smtClean="0"/>
              <a:t>12/12/2020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2790-E678-45A7-B1FA-A570BD4B7C9E}"/>
              </a:ext>
            </a:extLst>
          </p:cNvPr>
          <p:cNvSpPr>
            <a:spLocks noGrp="1"/>
          </p:cNvSpPr>
          <p:nvPr>
            <p:ph type="ctrTitle"/>
          </p:nvPr>
        </p:nvSpPr>
        <p:spPr/>
        <p:txBody>
          <a:bodyPr>
            <a:normAutofit fontScale="90000"/>
          </a:bodyPr>
          <a:lstStyle/>
          <a:p>
            <a:r>
              <a:rPr lang="en-US" dirty="0"/>
              <a:t>Honda Hackathon-2020</a:t>
            </a:r>
            <a:endParaRPr lang="en-IN" dirty="0"/>
          </a:p>
        </p:txBody>
      </p:sp>
      <p:sp>
        <p:nvSpPr>
          <p:cNvPr id="3" name="Subtitle 2">
            <a:extLst>
              <a:ext uri="{FF2B5EF4-FFF2-40B4-BE49-F238E27FC236}">
                <a16:creationId xmlns:a16="http://schemas.microsoft.com/office/drawing/2014/main" id="{1B77ADF8-A786-44D1-B58F-8D97063EBEEF}"/>
              </a:ext>
            </a:extLst>
          </p:cNvPr>
          <p:cNvSpPr>
            <a:spLocks noGrp="1"/>
          </p:cNvSpPr>
          <p:nvPr>
            <p:ph type="subTitle" idx="1"/>
          </p:nvPr>
        </p:nvSpPr>
        <p:spPr/>
        <p:txBody>
          <a:bodyPr/>
          <a:lstStyle/>
          <a:p>
            <a:r>
              <a:rPr lang="en-US"/>
              <a:t>Team Nomad</a:t>
            </a:r>
            <a:endParaRPr lang="en-IN"/>
          </a:p>
        </p:txBody>
      </p:sp>
      <p:sp>
        <p:nvSpPr>
          <p:cNvPr id="4" name="Footer Placeholder 3">
            <a:extLst>
              <a:ext uri="{FF2B5EF4-FFF2-40B4-BE49-F238E27FC236}">
                <a16:creationId xmlns:a16="http://schemas.microsoft.com/office/drawing/2014/main" id="{A8D2B3A2-7863-4AE4-95E0-CB99C1B120B3}"/>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14B14F11-8CAF-481A-BB49-7681B680ADD4}"/>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18955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C0BCC2-27D2-4705-B769-8706197D1D90}"/>
              </a:ext>
            </a:extLst>
          </p:cNvPr>
          <p:cNvPicPr>
            <a:picLocks noGrp="1" noChangeAspect="1"/>
          </p:cNvPicPr>
          <p:nvPr>
            <p:ph idx="1"/>
          </p:nvPr>
        </p:nvPicPr>
        <p:blipFill>
          <a:blip r:embed="rId2"/>
          <a:stretch>
            <a:fillRect/>
          </a:stretch>
        </p:blipFill>
        <p:spPr>
          <a:xfrm>
            <a:off x="2745395" y="353684"/>
            <a:ext cx="6701209" cy="6150632"/>
          </a:xfrm>
        </p:spPr>
      </p:pic>
      <p:sp>
        <p:nvSpPr>
          <p:cNvPr id="2" name="Footer Placeholder 1">
            <a:extLst>
              <a:ext uri="{FF2B5EF4-FFF2-40B4-BE49-F238E27FC236}">
                <a16:creationId xmlns:a16="http://schemas.microsoft.com/office/drawing/2014/main" id="{51C3EA6B-AEBC-4B60-A469-8C903ECD57C8}"/>
              </a:ext>
            </a:extLst>
          </p:cNvPr>
          <p:cNvSpPr>
            <a:spLocks noGrp="1"/>
          </p:cNvSpPr>
          <p:nvPr>
            <p:ph type="ftr" sz="quarter" idx="11"/>
          </p:nvPr>
        </p:nvSpPr>
        <p:spPr/>
        <p:txBody>
          <a:bodyPr/>
          <a:lstStyle/>
          <a:p>
            <a:r>
              <a:rPr lang="en-US"/>
              <a:t>
              </a:t>
            </a:r>
            <a:endParaRPr lang="en-US" dirty="0"/>
          </a:p>
        </p:txBody>
      </p:sp>
      <p:sp>
        <p:nvSpPr>
          <p:cNvPr id="3" name="Slide Number Placeholder 2">
            <a:extLst>
              <a:ext uri="{FF2B5EF4-FFF2-40B4-BE49-F238E27FC236}">
                <a16:creationId xmlns:a16="http://schemas.microsoft.com/office/drawing/2014/main" id="{87245C88-FCCC-42AF-AABE-B0A7EF99BFA2}"/>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8797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E39BE4-CD03-42FF-85EC-2006D369C8F8}"/>
              </a:ext>
            </a:extLst>
          </p:cNvPr>
          <p:cNvPicPr>
            <a:picLocks noGrp="1" noChangeAspect="1"/>
          </p:cNvPicPr>
          <p:nvPr>
            <p:ph idx="1"/>
          </p:nvPr>
        </p:nvPicPr>
        <p:blipFill>
          <a:blip r:embed="rId2"/>
          <a:stretch>
            <a:fillRect/>
          </a:stretch>
        </p:blipFill>
        <p:spPr>
          <a:xfrm>
            <a:off x="2597647" y="414296"/>
            <a:ext cx="6996706" cy="6029407"/>
          </a:xfrm>
        </p:spPr>
      </p:pic>
      <p:sp>
        <p:nvSpPr>
          <p:cNvPr id="2" name="Footer Placeholder 1">
            <a:extLst>
              <a:ext uri="{FF2B5EF4-FFF2-40B4-BE49-F238E27FC236}">
                <a16:creationId xmlns:a16="http://schemas.microsoft.com/office/drawing/2014/main" id="{13FEC3AD-41D8-490E-A9FD-E4838926B66F}"/>
              </a:ext>
            </a:extLst>
          </p:cNvPr>
          <p:cNvSpPr>
            <a:spLocks noGrp="1"/>
          </p:cNvSpPr>
          <p:nvPr>
            <p:ph type="ftr" sz="quarter" idx="11"/>
          </p:nvPr>
        </p:nvSpPr>
        <p:spPr/>
        <p:txBody>
          <a:bodyPr/>
          <a:lstStyle/>
          <a:p>
            <a:r>
              <a:rPr lang="en-US"/>
              <a:t>
              </a:t>
            </a:r>
            <a:endParaRPr lang="en-US" dirty="0"/>
          </a:p>
        </p:txBody>
      </p:sp>
      <p:sp>
        <p:nvSpPr>
          <p:cNvPr id="3" name="Slide Number Placeholder 2">
            <a:extLst>
              <a:ext uri="{FF2B5EF4-FFF2-40B4-BE49-F238E27FC236}">
                <a16:creationId xmlns:a16="http://schemas.microsoft.com/office/drawing/2014/main" id="{4FA7847E-8E16-4D5E-899C-A8706D23044E}"/>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73788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DC0A74-3E71-4FA1-8F3C-3B3732DC8A37}"/>
              </a:ext>
            </a:extLst>
          </p:cNvPr>
          <p:cNvPicPr>
            <a:picLocks noGrp="1" noChangeAspect="1"/>
          </p:cNvPicPr>
          <p:nvPr>
            <p:ph idx="1"/>
          </p:nvPr>
        </p:nvPicPr>
        <p:blipFill>
          <a:blip r:embed="rId2"/>
          <a:stretch>
            <a:fillRect/>
          </a:stretch>
        </p:blipFill>
        <p:spPr>
          <a:xfrm>
            <a:off x="2712413" y="359729"/>
            <a:ext cx="6767174" cy="6138541"/>
          </a:xfrm>
        </p:spPr>
      </p:pic>
      <p:sp>
        <p:nvSpPr>
          <p:cNvPr id="2" name="Footer Placeholder 1">
            <a:extLst>
              <a:ext uri="{FF2B5EF4-FFF2-40B4-BE49-F238E27FC236}">
                <a16:creationId xmlns:a16="http://schemas.microsoft.com/office/drawing/2014/main" id="{D24EB8D9-2D9B-46A5-8629-90BBAB8923AD}"/>
              </a:ext>
            </a:extLst>
          </p:cNvPr>
          <p:cNvSpPr>
            <a:spLocks noGrp="1"/>
          </p:cNvSpPr>
          <p:nvPr>
            <p:ph type="ftr" sz="quarter" idx="11"/>
          </p:nvPr>
        </p:nvSpPr>
        <p:spPr/>
        <p:txBody>
          <a:bodyPr/>
          <a:lstStyle/>
          <a:p>
            <a:r>
              <a:rPr lang="en-US"/>
              <a:t>
              </a:t>
            </a:r>
            <a:endParaRPr lang="en-US" dirty="0"/>
          </a:p>
        </p:txBody>
      </p:sp>
      <p:sp>
        <p:nvSpPr>
          <p:cNvPr id="3" name="Slide Number Placeholder 2">
            <a:extLst>
              <a:ext uri="{FF2B5EF4-FFF2-40B4-BE49-F238E27FC236}">
                <a16:creationId xmlns:a16="http://schemas.microsoft.com/office/drawing/2014/main" id="{D65A2894-9242-48EC-95F1-5420FAA68A6E}"/>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10665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C60C-97E9-44E6-9228-89DF3236A014}"/>
              </a:ext>
            </a:extLst>
          </p:cNvPr>
          <p:cNvSpPr>
            <a:spLocks noGrp="1"/>
          </p:cNvSpPr>
          <p:nvPr>
            <p:ph type="title"/>
          </p:nvPr>
        </p:nvSpPr>
        <p:spPr/>
        <p:txBody>
          <a:bodyPr/>
          <a:lstStyle/>
          <a:p>
            <a:pPr algn="l"/>
            <a:r>
              <a:rPr lang="en-US" dirty="0"/>
              <a:t>Practical Usability Potential:</a:t>
            </a:r>
            <a:endParaRPr lang="en-IN" dirty="0"/>
          </a:p>
        </p:txBody>
      </p:sp>
      <p:sp>
        <p:nvSpPr>
          <p:cNvPr id="3" name="Content Placeholder 2">
            <a:extLst>
              <a:ext uri="{FF2B5EF4-FFF2-40B4-BE49-F238E27FC236}">
                <a16:creationId xmlns:a16="http://schemas.microsoft.com/office/drawing/2014/main" id="{40716DE3-5534-4764-944B-C350ED276681}"/>
              </a:ext>
            </a:extLst>
          </p:cNvPr>
          <p:cNvSpPr>
            <a:spLocks noGrp="1"/>
          </p:cNvSpPr>
          <p:nvPr>
            <p:ph idx="1"/>
          </p:nvPr>
        </p:nvSpPr>
        <p:spPr>
          <a:xfrm>
            <a:off x="2773599" y="1711355"/>
            <a:ext cx="7796540" cy="4338590"/>
          </a:xfrm>
        </p:spPr>
        <p:txBody>
          <a:bodyPr>
            <a:normAutofit fontScale="92500" lnSpcReduction="20000"/>
          </a:bodyPr>
          <a:lstStyle/>
          <a:p>
            <a:pPr algn="just"/>
            <a:r>
              <a:rPr lang="en-US" dirty="0"/>
              <a:t>With the current technology available to be deployed over a simple software update, a well polished application can end up being more than just a way of accessing your car. </a:t>
            </a:r>
          </a:p>
          <a:p>
            <a:pPr algn="just"/>
            <a:r>
              <a:rPr lang="en-IN" dirty="0"/>
              <a:t>Applications with voice assists like Alexa and the right tools to perform predictive analysis can be a handy tool than just having an app that connects to your car working just as how a car key remote works. </a:t>
            </a:r>
          </a:p>
          <a:p>
            <a:pPr algn="just"/>
            <a:r>
              <a:rPr lang="en-IN" dirty="0"/>
              <a:t>AI is capable of automating in an adaptive manner. With the right architecture, more importance will be given to the user preference than just the technology inside. </a:t>
            </a:r>
            <a:r>
              <a:rPr lang="en-IN" b="1" dirty="0"/>
              <a:t>The practical potential here is that the user will grow a symbiotic relationship with the technology rather than just have a technology the user does not understand.</a:t>
            </a:r>
          </a:p>
        </p:txBody>
      </p:sp>
      <p:sp>
        <p:nvSpPr>
          <p:cNvPr id="4" name="Footer Placeholder 3">
            <a:extLst>
              <a:ext uri="{FF2B5EF4-FFF2-40B4-BE49-F238E27FC236}">
                <a16:creationId xmlns:a16="http://schemas.microsoft.com/office/drawing/2014/main" id="{660D3A6D-C869-490D-BE99-A575C248CDB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50495F6E-F492-4D7D-A5DA-4E0A62B997FD}"/>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41224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73CA-71D1-49AE-8118-285C81C855D0}"/>
              </a:ext>
            </a:extLst>
          </p:cNvPr>
          <p:cNvSpPr>
            <a:spLocks noGrp="1"/>
          </p:cNvSpPr>
          <p:nvPr>
            <p:ph type="title"/>
          </p:nvPr>
        </p:nvSpPr>
        <p:spPr/>
        <p:txBody>
          <a:bodyPr/>
          <a:lstStyle/>
          <a:p>
            <a:pPr algn="l"/>
            <a:r>
              <a:rPr lang="en-US" dirty="0"/>
              <a:t>Relevance and Scalability:</a:t>
            </a:r>
            <a:endParaRPr lang="en-IN" dirty="0"/>
          </a:p>
        </p:txBody>
      </p:sp>
      <p:sp>
        <p:nvSpPr>
          <p:cNvPr id="3" name="Content Placeholder 2">
            <a:extLst>
              <a:ext uri="{FF2B5EF4-FFF2-40B4-BE49-F238E27FC236}">
                <a16:creationId xmlns:a16="http://schemas.microsoft.com/office/drawing/2014/main" id="{B3AAC6E2-F045-4D13-B5CE-BE2E80D8EE5D}"/>
              </a:ext>
            </a:extLst>
          </p:cNvPr>
          <p:cNvSpPr>
            <a:spLocks noGrp="1"/>
          </p:cNvSpPr>
          <p:nvPr>
            <p:ph idx="1"/>
          </p:nvPr>
        </p:nvSpPr>
        <p:spPr/>
        <p:txBody>
          <a:bodyPr>
            <a:normAutofit fontScale="92500" lnSpcReduction="10000"/>
          </a:bodyPr>
          <a:lstStyle/>
          <a:p>
            <a:r>
              <a:rPr lang="en-US" dirty="0"/>
              <a:t>With reference to the theme of the event, this significantly enhances the user’s experience with the application</a:t>
            </a:r>
          </a:p>
          <a:p>
            <a:r>
              <a:rPr lang="en-US" dirty="0"/>
              <a:t>Having a personalized application with voice assistant will be highly relevant to the user in-car and outside car. </a:t>
            </a:r>
          </a:p>
          <a:p>
            <a:r>
              <a:rPr lang="en-US" dirty="0"/>
              <a:t>Since most of the architecture is software oriented, a simple update push after implementing the given concept, the older and newer consumers can utilize these services.</a:t>
            </a:r>
          </a:p>
          <a:p>
            <a:r>
              <a:rPr lang="en-US" dirty="0"/>
              <a:t>When ideating for the event, we took major validation constraints such that </a:t>
            </a:r>
            <a:r>
              <a:rPr lang="en-US" b="1" dirty="0"/>
              <a:t>The concept must not obstruct the current services provided by Honda Connect.</a:t>
            </a:r>
            <a:endParaRPr lang="en-IN" b="1" dirty="0"/>
          </a:p>
        </p:txBody>
      </p:sp>
      <p:sp>
        <p:nvSpPr>
          <p:cNvPr id="4" name="Footer Placeholder 3">
            <a:extLst>
              <a:ext uri="{FF2B5EF4-FFF2-40B4-BE49-F238E27FC236}">
                <a16:creationId xmlns:a16="http://schemas.microsoft.com/office/drawing/2014/main" id="{4F26E27F-3D2E-42A5-90FC-3DEF66FD0D9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DF0630D5-8419-4A10-9D6E-E4E7A50A9677}"/>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29801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F391-5B1F-4267-B5AE-D08A9C7606DD}"/>
              </a:ext>
            </a:extLst>
          </p:cNvPr>
          <p:cNvSpPr>
            <a:spLocks noGrp="1"/>
          </p:cNvSpPr>
          <p:nvPr>
            <p:ph type="title"/>
          </p:nvPr>
        </p:nvSpPr>
        <p:spPr/>
        <p:txBody>
          <a:bodyPr/>
          <a:lstStyle/>
          <a:p>
            <a:pPr algn="l"/>
            <a:r>
              <a:rPr lang="en-US" dirty="0"/>
              <a:t>Conclusions &amp; Future Expectations:</a:t>
            </a:r>
            <a:endParaRPr lang="en-IN" dirty="0"/>
          </a:p>
        </p:txBody>
      </p:sp>
      <p:sp>
        <p:nvSpPr>
          <p:cNvPr id="3" name="Content Placeholder 2">
            <a:extLst>
              <a:ext uri="{FF2B5EF4-FFF2-40B4-BE49-F238E27FC236}">
                <a16:creationId xmlns:a16="http://schemas.microsoft.com/office/drawing/2014/main" id="{FFAC20C9-4AB2-47F2-A864-F998F257DD14}"/>
              </a:ext>
            </a:extLst>
          </p:cNvPr>
          <p:cNvSpPr>
            <a:spLocks noGrp="1"/>
          </p:cNvSpPr>
          <p:nvPr>
            <p:ph idx="1"/>
          </p:nvPr>
        </p:nvSpPr>
        <p:spPr/>
        <p:txBody>
          <a:bodyPr/>
          <a:lstStyle/>
          <a:p>
            <a:r>
              <a:rPr lang="en-US" dirty="0"/>
              <a:t>With rapidly Advancing Technologies, </a:t>
            </a:r>
            <a:r>
              <a:rPr lang="en-US" b="1" dirty="0"/>
              <a:t>Data</a:t>
            </a:r>
            <a:r>
              <a:rPr lang="en-US" dirty="0"/>
              <a:t> has proved to be an important commodity. Utilizing the data appropriately to make the user’s experience a breeze is what matters the most when it comes to commercializing the technology.</a:t>
            </a:r>
          </a:p>
          <a:p>
            <a:r>
              <a:rPr lang="en-US" dirty="0"/>
              <a:t>The team expects that in the future, fleets of Honda cars collecting data on the go using our concept would be used to statistically analyze the performance of the Honda cars of various models and give an insight to the company regarding their products in a much vivid scale. This will provide significant insight for future development.</a:t>
            </a:r>
            <a:endParaRPr lang="en-IN" dirty="0"/>
          </a:p>
        </p:txBody>
      </p:sp>
      <p:sp>
        <p:nvSpPr>
          <p:cNvPr id="4" name="Footer Placeholder 3">
            <a:extLst>
              <a:ext uri="{FF2B5EF4-FFF2-40B4-BE49-F238E27FC236}">
                <a16:creationId xmlns:a16="http://schemas.microsoft.com/office/drawing/2014/main" id="{47FD6D07-81ED-4E92-B5F8-55DFFA186325}"/>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2FA98B5D-D42C-4CB4-BCC9-CD40F1139307}"/>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53235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3AFF-8E4C-42CD-BCBA-0A15E5CE45AE}"/>
              </a:ext>
            </a:extLst>
          </p:cNvPr>
          <p:cNvSpPr>
            <a:spLocks noGrp="1"/>
          </p:cNvSpPr>
          <p:nvPr>
            <p:ph type="title"/>
          </p:nvPr>
        </p:nvSpPr>
        <p:spPr/>
        <p:txBody>
          <a:bodyPr/>
          <a:lstStyle/>
          <a:p>
            <a:pPr algn="l"/>
            <a:r>
              <a:rPr lang="en-US" dirty="0"/>
              <a:t>Conclusions &amp; Future Expectations:</a:t>
            </a:r>
            <a:endParaRPr lang="en-IN" dirty="0"/>
          </a:p>
        </p:txBody>
      </p:sp>
      <p:sp>
        <p:nvSpPr>
          <p:cNvPr id="3" name="Content Placeholder 2">
            <a:extLst>
              <a:ext uri="{FF2B5EF4-FFF2-40B4-BE49-F238E27FC236}">
                <a16:creationId xmlns:a16="http://schemas.microsoft.com/office/drawing/2014/main" id="{3388A070-EB51-48C8-AC27-543E1F08BC1B}"/>
              </a:ext>
            </a:extLst>
          </p:cNvPr>
          <p:cNvSpPr>
            <a:spLocks noGrp="1"/>
          </p:cNvSpPr>
          <p:nvPr>
            <p:ph idx="1"/>
          </p:nvPr>
        </p:nvSpPr>
        <p:spPr/>
        <p:txBody>
          <a:bodyPr/>
          <a:lstStyle/>
          <a:p>
            <a:r>
              <a:rPr lang="en-US" dirty="0"/>
              <a:t>Having personalization features in the future can hold so many potential such as sentiment analysis of the user, multimedia preference, service preference using geofencing and so on. This aspect will significantly increase the user’s experience inside the car.</a:t>
            </a:r>
            <a:endParaRPr lang="en-IN" dirty="0"/>
          </a:p>
        </p:txBody>
      </p:sp>
      <p:sp>
        <p:nvSpPr>
          <p:cNvPr id="4" name="Footer Placeholder 3">
            <a:extLst>
              <a:ext uri="{FF2B5EF4-FFF2-40B4-BE49-F238E27FC236}">
                <a16:creationId xmlns:a16="http://schemas.microsoft.com/office/drawing/2014/main" id="{0FE4C660-3C59-4F75-8F9B-78426D164736}"/>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9CEFFDB-771E-4462-8065-BDD59616C23B}"/>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790871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EF43-5881-42E3-A398-632687874826}"/>
              </a:ext>
            </a:extLst>
          </p:cNvPr>
          <p:cNvSpPr>
            <a:spLocks noGrp="1"/>
          </p:cNvSpPr>
          <p:nvPr>
            <p:ph type="title"/>
          </p:nvPr>
        </p:nvSpPr>
        <p:spPr/>
        <p:txBody>
          <a:bodyPr/>
          <a:lstStyle/>
          <a:p>
            <a:pPr algn="l"/>
            <a:r>
              <a:rPr lang="en-US" dirty="0"/>
              <a:t>Prototype Phase Expected Results:</a:t>
            </a:r>
            <a:endParaRPr lang="en-IN" dirty="0"/>
          </a:p>
        </p:txBody>
      </p:sp>
      <p:sp>
        <p:nvSpPr>
          <p:cNvPr id="3" name="Content Placeholder 2">
            <a:extLst>
              <a:ext uri="{FF2B5EF4-FFF2-40B4-BE49-F238E27FC236}">
                <a16:creationId xmlns:a16="http://schemas.microsoft.com/office/drawing/2014/main" id="{1D615695-1CAC-4D5B-861D-3E0F454E878A}"/>
              </a:ext>
            </a:extLst>
          </p:cNvPr>
          <p:cNvSpPr>
            <a:spLocks noGrp="1"/>
          </p:cNvSpPr>
          <p:nvPr>
            <p:ph idx="1"/>
          </p:nvPr>
        </p:nvSpPr>
        <p:spPr/>
        <p:txBody>
          <a:bodyPr/>
          <a:lstStyle/>
          <a:p>
            <a:r>
              <a:rPr lang="en-US" dirty="0"/>
              <a:t>A Basic UI of the app with the said additional features using Journey Prediction and Estimation.</a:t>
            </a:r>
          </a:p>
          <a:p>
            <a:r>
              <a:rPr lang="en-US" dirty="0"/>
              <a:t>Backend script that logs data based on the predefined set memory (say 25MB) or if the Journey was completed without the log exceeding above the set memory.</a:t>
            </a:r>
          </a:p>
          <a:p>
            <a:r>
              <a:rPr lang="en-US" dirty="0"/>
              <a:t>A Basic Prediction model that estimates the rate of performance changes of the Engine parameters, Fuel consumption and so on.</a:t>
            </a:r>
            <a:endParaRPr lang="en-IN" dirty="0"/>
          </a:p>
        </p:txBody>
      </p:sp>
      <p:sp>
        <p:nvSpPr>
          <p:cNvPr id="4" name="Footer Placeholder 3">
            <a:extLst>
              <a:ext uri="{FF2B5EF4-FFF2-40B4-BE49-F238E27FC236}">
                <a16:creationId xmlns:a16="http://schemas.microsoft.com/office/drawing/2014/main" id="{6713485A-759E-4E4E-9922-1B4613ADD76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EDC7821B-1C84-403F-B343-52BF4E80F774}"/>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64584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FB0F-C466-4656-8166-2CA933F4C063}"/>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5F1D4E86-60E4-4A36-8DC5-4A4FB06D4054}"/>
              </a:ext>
            </a:extLst>
          </p:cNvPr>
          <p:cNvSpPr>
            <a:spLocks noGrp="1"/>
          </p:cNvSpPr>
          <p:nvPr>
            <p:ph type="subTitle" idx="1"/>
          </p:nvPr>
        </p:nvSpPr>
        <p:spPr/>
        <p:txBody>
          <a:bodyPr/>
          <a:lstStyle/>
          <a:p>
            <a:r>
              <a:rPr lang="en-US" dirty="0"/>
              <a:t>Team Nomad</a:t>
            </a:r>
            <a:endParaRPr lang="en-IN" dirty="0"/>
          </a:p>
        </p:txBody>
      </p:sp>
      <p:sp>
        <p:nvSpPr>
          <p:cNvPr id="4" name="Footer Placeholder 3">
            <a:extLst>
              <a:ext uri="{FF2B5EF4-FFF2-40B4-BE49-F238E27FC236}">
                <a16:creationId xmlns:a16="http://schemas.microsoft.com/office/drawing/2014/main" id="{CD4D1B3D-F1AF-4F37-A4CB-B73F3E4DA661}"/>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A0C0BBA6-2493-4AEF-BB43-7A89D927E24E}"/>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46996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F5AE-5B96-4416-A100-8F48E7F9CBA4}"/>
              </a:ext>
            </a:extLst>
          </p:cNvPr>
          <p:cNvSpPr>
            <a:spLocks noGrp="1"/>
          </p:cNvSpPr>
          <p:nvPr>
            <p:ph type="title"/>
          </p:nvPr>
        </p:nvSpPr>
        <p:spPr/>
        <p:txBody>
          <a:bodyPr/>
          <a:lstStyle/>
          <a:p>
            <a:pPr algn="l"/>
            <a:r>
              <a:rPr lang="en-US" dirty="0"/>
              <a:t>Introduction:</a:t>
            </a:r>
            <a:endParaRPr lang="en-IN" dirty="0"/>
          </a:p>
        </p:txBody>
      </p:sp>
      <p:sp>
        <p:nvSpPr>
          <p:cNvPr id="3" name="Content Placeholder 2">
            <a:extLst>
              <a:ext uri="{FF2B5EF4-FFF2-40B4-BE49-F238E27FC236}">
                <a16:creationId xmlns:a16="http://schemas.microsoft.com/office/drawing/2014/main" id="{2A001F61-2040-445E-A9E3-62B14A98B7D3}"/>
              </a:ext>
            </a:extLst>
          </p:cNvPr>
          <p:cNvSpPr>
            <a:spLocks noGrp="1"/>
          </p:cNvSpPr>
          <p:nvPr>
            <p:ph idx="1"/>
          </p:nvPr>
        </p:nvSpPr>
        <p:spPr/>
        <p:txBody>
          <a:bodyPr/>
          <a:lstStyle/>
          <a:p>
            <a:pPr algn="just"/>
            <a:r>
              <a:rPr lang="en-US" dirty="0"/>
              <a:t>The Introduction to Connected Cars have always been the hot topic in the Real-Time based IoT technology. </a:t>
            </a:r>
          </a:p>
          <a:p>
            <a:pPr algn="just"/>
            <a:r>
              <a:rPr lang="en-US" dirty="0"/>
              <a:t>Although technology has it's unique perks in ease of access or understanding your car better, its also a distraction in a way. Especially considering the fact that driving is a work that involves having your attention on the road ahead.</a:t>
            </a:r>
          </a:p>
          <a:p>
            <a:pPr algn="just"/>
            <a:r>
              <a:rPr lang="en-US" dirty="0"/>
              <a:t>Voice Based Service using Alexa is preferred as it is polished to understand voice commands better, even when the user has linguistic inabilities.</a:t>
            </a:r>
            <a:endParaRPr lang="en-IN" dirty="0"/>
          </a:p>
        </p:txBody>
      </p:sp>
      <p:sp>
        <p:nvSpPr>
          <p:cNvPr id="4" name="Footer Placeholder 3">
            <a:extLst>
              <a:ext uri="{FF2B5EF4-FFF2-40B4-BE49-F238E27FC236}">
                <a16:creationId xmlns:a16="http://schemas.microsoft.com/office/drawing/2014/main" id="{BF2B93D6-65FE-43DE-98AD-C9A621DEBED0}"/>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852D0291-DA0A-4AEC-B08A-9453EC570D7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69799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C67F-03E2-4550-87EF-BC4D65A94D83}"/>
              </a:ext>
            </a:extLst>
          </p:cNvPr>
          <p:cNvSpPr>
            <a:spLocks noGrp="1"/>
          </p:cNvSpPr>
          <p:nvPr>
            <p:ph type="title"/>
          </p:nvPr>
        </p:nvSpPr>
        <p:spPr/>
        <p:txBody>
          <a:bodyPr/>
          <a:lstStyle/>
          <a:p>
            <a:pPr algn="l"/>
            <a:r>
              <a:rPr lang="en-US" dirty="0"/>
              <a:t>Concept: (Personalization)</a:t>
            </a:r>
            <a:endParaRPr lang="en-IN" dirty="0"/>
          </a:p>
        </p:txBody>
      </p:sp>
      <p:sp>
        <p:nvSpPr>
          <p:cNvPr id="3" name="Content Placeholder 2">
            <a:extLst>
              <a:ext uri="{FF2B5EF4-FFF2-40B4-BE49-F238E27FC236}">
                <a16:creationId xmlns:a16="http://schemas.microsoft.com/office/drawing/2014/main" id="{EC36D0BD-05A2-480C-BCBF-859288C6B999}"/>
              </a:ext>
            </a:extLst>
          </p:cNvPr>
          <p:cNvSpPr>
            <a:spLocks noGrp="1"/>
          </p:cNvSpPr>
          <p:nvPr>
            <p:ph idx="1"/>
          </p:nvPr>
        </p:nvSpPr>
        <p:spPr/>
        <p:txBody>
          <a:bodyPr/>
          <a:lstStyle/>
          <a:p>
            <a:pPr algn="just"/>
            <a:r>
              <a:rPr lang="en-US" dirty="0"/>
              <a:t>One of the easiest ways of enhancing user’s experience is to have the system be more </a:t>
            </a:r>
            <a:r>
              <a:rPr lang="en-US" b="1" dirty="0"/>
              <a:t>Personalized</a:t>
            </a:r>
            <a:r>
              <a:rPr lang="en-US" dirty="0"/>
              <a:t>.</a:t>
            </a:r>
          </a:p>
          <a:p>
            <a:pPr algn="just"/>
            <a:r>
              <a:rPr lang="en-US" dirty="0"/>
              <a:t>Alexa can be inter-twined onto user’s daily routine using </a:t>
            </a:r>
            <a:r>
              <a:rPr lang="en-US" b="1" dirty="0"/>
              <a:t>Alexa Home</a:t>
            </a:r>
            <a:r>
              <a:rPr lang="en-US" dirty="0"/>
              <a:t>. The same account can be linked with Honda Connect application. </a:t>
            </a:r>
          </a:p>
          <a:p>
            <a:pPr algn="just"/>
            <a:r>
              <a:rPr lang="en-US" dirty="0"/>
              <a:t>Honda connect must be capable of prompting the user with desired information in preferred time. Hence personalizing the application must be a main aspect to look into.</a:t>
            </a:r>
            <a:endParaRPr lang="en-IN" dirty="0"/>
          </a:p>
        </p:txBody>
      </p:sp>
      <p:sp>
        <p:nvSpPr>
          <p:cNvPr id="4" name="Footer Placeholder 3">
            <a:extLst>
              <a:ext uri="{FF2B5EF4-FFF2-40B4-BE49-F238E27FC236}">
                <a16:creationId xmlns:a16="http://schemas.microsoft.com/office/drawing/2014/main" id="{BA441AE8-7ED5-4310-B622-483416335C01}"/>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045E3D1D-4131-47FD-8D5C-FC1D31031B6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51923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3D6D-FA8E-46CF-B8DC-AD1ADCC7F7F8}"/>
              </a:ext>
            </a:extLst>
          </p:cNvPr>
          <p:cNvSpPr>
            <a:spLocks noGrp="1"/>
          </p:cNvSpPr>
          <p:nvPr>
            <p:ph type="title"/>
          </p:nvPr>
        </p:nvSpPr>
        <p:spPr/>
        <p:txBody>
          <a:bodyPr/>
          <a:lstStyle/>
          <a:p>
            <a:pPr algn="l"/>
            <a:r>
              <a:rPr lang="en-US" dirty="0"/>
              <a:t>Concept: (Journey Predictions &amp; Estimations)</a:t>
            </a:r>
            <a:endParaRPr lang="en-IN" dirty="0"/>
          </a:p>
        </p:txBody>
      </p:sp>
      <p:sp>
        <p:nvSpPr>
          <p:cNvPr id="3" name="Content Placeholder 2">
            <a:extLst>
              <a:ext uri="{FF2B5EF4-FFF2-40B4-BE49-F238E27FC236}">
                <a16:creationId xmlns:a16="http://schemas.microsoft.com/office/drawing/2014/main" id="{E96646CB-586D-4A79-81B0-66C3A74B74D3}"/>
              </a:ext>
            </a:extLst>
          </p:cNvPr>
          <p:cNvSpPr>
            <a:spLocks noGrp="1"/>
          </p:cNvSpPr>
          <p:nvPr>
            <p:ph idx="1"/>
          </p:nvPr>
        </p:nvSpPr>
        <p:spPr/>
        <p:txBody>
          <a:bodyPr/>
          <a:lstStyle/>
          <a:p>
            <a:pPr algn="just"/>
            <a:r>
              <a:rPr lang="en-US" dirty="0"/>
              <a:t>Have a UI that prompts the user to setup predefined destinations with time and days of the week. E.g.: Having to drive to work every morning at 8:30AM from Monday to Friday and so on.</a:t>
            </a:r>
          </a:p>
          <a:p>
            <a:pPr algn="just"/>
            <a:r>
              <a:rPr lang="en-US" dirty="0"/>
              <a:t>As Alexa Home does it’s main routine work, the </a:t>
            </a:r>
            <a:r>
              <a:rPr lang="en-US" dirty="0" err="1"/>
              <a:t>GMaps</a:t>
            </a:r>
            <a:r>
              <a:rPr lang="en-US" dirty="0"/>
              <a:t> API in the backend will determine the Traffic in the Route and present the User with full details of the Route with ETA.</a:t>
            </a:r>
          </a:p>
          <a:p>
            <a:pPr algn="just"/>
            <a:r>
              <a:rPr lang="en-US" b="1" dirty="0"/>
              <a:t>Note that if the user does NOT have Alexa Home installed</a:t>
            </a:r>
            <a:r>
              <a:rPr lang="en-US" dirty="0"/>
              <a:t>, Alexa application can be Independently run on Honda Connect and perform the same task.</a:t>
            </a:r>
            <a:endParaRPr lang="en-IN" dirty="0"/>
          </a:p>
        </p:txBody>
      </p:sp>
      <p:sp>
        <p:nvSpPr>
          <p:cNvPr id="4" name="Footer Placeholder 3">
            <a:extLst>
              <a:ext uri="{FF2B5EF4-FFF2-40B4-BE49-F238E27FC236}">
                <a16:creationId xmlns:a16="http://schemas.microsoft.com/office/drawing/2014/main" id="{29A56D17-E05B-4415-B373-9C99D59F6E2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792A12AD-465F-4A31-ABFF-788AC15B23B0}"/>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0711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B228-E62F-42B0-B32C-E3B97405DADB}"/>
              </a:ext>
            </a:extLst>
          </p:cNvPr>
          <p:cNvSpPr>
            <a:spLocks noGrp="1"/>
          </p:cNvSpPr>
          <p:nvPr>
            <p:ph type="title"/>
          </p:nvPr>
        </p:nvSpPr>
        <p:spPr/>
        <p:txBody>
          <a:bodyPr/>
          <a:lstStyle/>
          <a:p>
            <a:pPr algn="l"/>
            <a:r>
              <a:rPr lang="en-US" dirty="0"/>
              <a:t>Concept: (Predictive Models to Monitor Health of the Car)</a:t>
            </a:r>
            <a:endParaRPr lang="en-IN" dirty="0"/>
          </a:p>
        </p:txBody>
      </p:sp>
      <p:sp>
        <p:nvSpPr>
          <p:cNvPr id="3" name="Content Placeholder 2">
            <a:extLst>
              <a:ext uri="{FF2B5EF4-FFF2-40B4-BE49-F238E27FC236}">
                <a16:creationId xmlns:a16="http://schemas.microsoft.com/office/drawing/2014/main" id="{F9A4738C-80F3-4E60-BF22-DFCAB498F5F7}"/>
              </a:ext>
            </a:extLst>
          </p:cNvPr>
          <p:cNvSpPr>
            <a:spLocks noGrp="1"/>
          </p:cNvSpPr>
          <p:nvPr>
            <p:ph idx="1"/>
          </p:nvPr>
        </p:nvSpPr>
        <p:spPr/>
        <p:txBody>
          <a:bodyPr/>
          <a:lstStyle/>
          <a:p>
            <a:pPr algn="just"/>
            <a:r>
              <a:rPr lang="en-US" dirty="0"/>
              <a:t>In addition to </a:t>
            </a:r>
            <a:r>
              <a:rPr lang="en-US" dirty="0" err="1"/>
              <a:t>GMaps</a:t>
            </a:r>
            <a:r>
              <a:rPr lang="en-US" dirty="0"/>
              <a:t> API, with the courtesy of the on-board sensors in the car, the voice assistant along with the backend of the application can predict the two main factors of the journey; Feasibility and Ideal aspects of the Journey.</a:t>
            </a:r>
          </a:p>
          <a:p>
            <a:pPr algn="just"/>
            <a:r>
              <a:rPr lang="en-US" dirty="0"/>
              <a:t>Ideal aspect involve predicting the future conditions of the car based on the parameters collected in prior journeys.</a:t>
            </a:r>
          </a:p>
          <a:p>
            <a:pPr algn="just"/>
            <a:r>
              <a:rPr lang="en-US" dirty="0"/>
              <a:t>Feasibility involves calculating the fuel consumption, updating mileage in real time and prompting the user about the set journey with the same details. </a:t>
            </a:r>
            <a:endParaRPr lang="en-IN" dirty="0"/>
          </a:p>
        </p:txBody>
      </p:sp>
      <p:sp>
        <p:nvSpPr>
          <p:cNvPr id="4" name="Footer Placeholder 3">
            <a:extLst>
              <a:ext uri="{FF2B5EF4-FFF2-40B4-BE49-F238E27FC236}">
                <a16:creationId xmlns:a16="http://schemas.microsoft.com/office/drawing/2014/main" id="{2F1D721E-980F-447A-9599-6A4732372D77}"/>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1191BDA3-B92B-406B-BFD2-98CB1D5F421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02590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D475-7D07-4D3C-BA68-CC9AC99F6938}"/>
              </a:ext>
            </a:extLst>
          </p:cNvPr>
          <p:cNvSpPr>
            <a:spLocks noGrp="1"/>
          </p:cNvSpPr>
          <p:nvPr>
            <p:ph type="title"/>
          </p:nvPr>
        </p:nvSpPr>
        <p:spPr/>
        <p:txBody>
          <a:bodyPr/>
          <a:lstStyle/>
          <a:p>
            <a:pPr algn="l"/>
            <a:r>
              <a:rPr lang="en-US" dirty="0"/>
              <a:t>Concept: (User Preference)</a:t>
            </a:r>
            <a:endParaRPr lang="en-IN" dirty="0"/>
          </a:p>
        </p:txBody>
      </p:sp>
      <p:sp>
        <p:nvSpPr>
          <p:cNvPr id="3" name="Content Placeholder 2">
            <a:extLst>
              <a:ext uri="{FF2B5EF4-FFF2-40B4-BE49-F238E27FC236}">
                <a16:creationId xmlns:a16="http://schemas.microsoft.com/office/drawing/2014/main" id="{FE090AFC-EBEA-4909-ABAE-F2B4E5CFFCD1}"/>
              </a:ext>
            </a:extLst>
          </p:cNvPr>
          <p:cNvSpPr>
            <a:spLocks noGrp="1"/>
          </p:cNvSpPr>
          <p:nvPr>
            <p:ph idx="1"/>
          </p:nvPr>
        </p:nvSpPr>
        <p:spPr/>
        <p:txBody>
          <a:bodyPr>
            <a:normAutofit fontScale="92500" lnSpcReduction="10000"/>
          </a:bodyPr>
          <a:lstStyle/>
          <a:p>
            <a:pPr algn="just"/>
            <a:r>
              <a:rPr lang="en-US" dirty="0"/>
              <a:t>Have an optional preference to the user that lets the application set appointments at the nearest Honda Service Center </a:t>
            </a:r>
            <a:r>
              <a:rPr lang="en-US" b="1" dirty="0"/>
              <a:t>automatically</a:t>
            </a:r>
            <a:r>
              <a:rPr lang="en-US" dirty="0"/>
              <a:t> when the prediction engine finds anomalies in the sensor data.</a:t>
            </a:r>
          </a:p>
          <a:p>
            <a:pPr algn="just"/>
            <a:r>
              <a:rPr lang="en-US" dirty="0"/>
              <a:t>In addition to predictive analysis, it is ideal to setup individual switches that the user can configure the application as per their preference. E.g.: Disable notifications during driving or after set timings and so on.</a:t>
            </a:r>
          </a:p>
          <a:p>
            <a:pPr algn="just"/>
            <a:r>
              <a:rPr lang="en-US" dirty="0"/>
              <a:t>Additional to the pitched idea, the team came up with an alternative to the slow GPS updates on the app without compromising the other services provided by the app.</a:t>
            </a:r>
          </a:p>
          <a:p>
            <a:pPr marL="0" indent="0" algn="just">
              <a:buNone/>
            </a:pPr>
            <a:endParaRPr lang="en-IN" dirty="0"/>
          </a:p>
        </p:txBody>
      </p:sp>
      <p:sp>
        <p:nvSpPr>
          <p:cNvPr id="4" name="Footer Placeholder 3">
            <a:extLst>
              <a:ext uri="{FF2B5EF4-FFF2-40B4-BE49-F238E27FC236}">
                <a16:creationId xmlns:a16="http://schemas.microsoft.com/office/drawing/2014/main" id="{3894B1B4-64C3-4E9C-8C41-F298E101A6CE}"/>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1EEB6714-77F6-4A8A-B835-A5810A6E1BCB}"/>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4119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6A2F-3436-4BBC-B9F6-CC36B14915C6}"/>
              </a:ext>
            </a:extLst>
          </p:cNvPr>
          <p:cNvSpPr>
            <a:spLocks noGrp="1"/>
          </p:cNvSpPr>
          <p:nvPr>
            <p:ph type="title"/>
          </p:nvPr>
        </p:nvSpPr>
        <p:spPr/>
        <p:txBody>
          <a:bodyPr/>
          <a:lstStyle/>
          <a:p>
            <a:pPr algn="l"/>
            <a:r>
              <a:rPr lang="en-US" dirty="0"/>
              <a:t>Methodology:</a:t>
            </a:r>
            <a:endParaRPr lang="en-IN" dirty="0"/>
          </a:p>
        </p:txBody>
      </p:sp>
      <p:sp>
        <p:nvSpPr>
          <p:cNvPr id="3" name="Content Placeholder 2">
            <a:extLst>
              <a:ext uri="{FF2B5EF4-FFF2-40B4-BE49-F238E27FC236}">
                <a16:creationId xmlns:a16="http://schemas.microsoft.com/office/drawing/2014/main" id="{BE8DCD8D-BC8E-4B1E-BA68-04726804C6B0}"/>
              </a:ext>
            </a:extLst>
          </p:cNvPr>
          <p:cNvSpPr>
            <a:spLocks noGrp="1"/>
          </p:cNvSpPr>
          <p:nvPr>
            <p:ph idx="1"/>
          </p:nvPr>
        </p:nvSpPr>
        <p:spPr/>
        <p:txBody>
          <a:bodyPr>
            <a:normAutofit lnSpcReduction="10000"/>
          </a:bodyPr>
          <a:lstStyle/>
          <a:p>
            <a:pPr algn="just"/>
            <a:r>
              <a:rPr lang="en-US" dirty="0"/>
              <a:t>The main aspect of this idea proposals are the automated prediction of journeys and diagnosis of the car. These utilize machine learning. Hence there is a need for data logging system in the On-board Computer (OBC) in order to iteratively train the individual prediction models.</a:t>
            </a:r>
          </a:p>
          <a:p>
            <a:pPr algn="just"/>
            <a:r>
              <a:rPr lang="en-US" dirty="0"/>
              <a:t>Cars connected to servers as fleets utilize GSM based services. Using an ISP to provide unique E-Sims. 4G LTE provides access to the OBC to communicate with the servers, However in India, all regions are not covered by the ISP in uniform fashion. We also elaborated a standard architecture to overcome the problem to a significant level.</a:t>
            </a:r>
            <a:endParaRPr lang="en-IN" dirty="0"/>
          </a:p>
        </p:txBody>
      </p:sp>
      <p:sp>
        <p:nvSpPr>
          <p:cNvPr id="4" name="Footer Placeholder 3">
            <a:extLst>
              <a:ext uri="{FF2B5EF4-FFF2-40B4-BE49-F238E27FC236}">
                <a16:creationId xmlns:a16="http://schemas.microsoft.com/office/drawing/2014/main" id="{83BE350D-5251-4C6C-983E-CAE96B436118}"/>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6AFF815C-0CF5-429E-A9CC-0033E9DE9026}"/>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9716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E6FF-5999-433D-BE83-FFBFE8FB49D8}"/>
              </a:ext>
            </a:extLst>
          </p:cNvPr>
          <p:cNvSpPr>
            <a:spLocks noGrp="1"/>
          </p:cNvSpPr>
          <p:nvPr>
            <p:ph type="title"/>
          </p:nvPr>
        </p:nvSpPr>
        <p:spPr/>
        <p:txBody>
          <a:bodyPr/>
          <a:lstStyle/>
          <a:p>
            <a:pPr algn="l"/>
            <a:r>
              <a:rPr lang="en-US" dirty="0"/>
              <a:t>Assumptions and Validation:</a:t>
            </a:r>
            <a:endParaRPr lang="en-IN" dirty="0"/>
          </a:p>
        </p:txBody>
      </p:sp>
      <p:sp>
        <p:nvSpPr>
          <p:cNvPr id="3" name="Content Placeholder 2">
            <a:extLst>
              <a:ext uri="{FF2B5EF4-FFF2-40B4-BE49-F238E27FC236}">
                <a16:creationId xmlns:a16="http://schemas.microsoft.com/office/drawing/2014/main" id="{2E2B8071-A87D-449D-BADE-5600F030EFFD}"/>
              </a:ext>
            </a:extLst>
          </p:cNvPr>
          <p:cNvSpPr>
            <a:spLocks noGrp="1"/>
          </p:cNvSpPr>
          <p:nvPr>
            <p:ph idx="1"/>
          </p:nvPr>
        </p:nvSpPr>
        <p:spPr/>
        <p:txBody>
          <a:bodyPr>
            <a:normAutofit/>
          </a:bodyPr>
          <a:lstStyle/>
          <a:p>
            <a:r>
              <a:rPr lang="en-US" dirty="0"/>
              <a:t>While surveying the app and the customer feedbacks, we noticed how sometimes the real time GPS tracking is much slower than anticipated. In slide 11, we showcased a flow diagram that does the data logs and yet keep the communication between the car and the server faster than conventional method.</a:t>
            </a:r>
          </a:p>
          <a:p>
            <a:r>
              <a:rPr lang="en-US" dirty="0"/>
              <a:t>All the data involving the car’s vitals such as fuel consumption, engine state, window and locks sensing are logged into a file until the file size increases to a threshold amount, (say 25MB). Each log files are uploaded in batches of 25MB. </a:t>
            </a:r>
          </a:p>
        </p:txBody>
      </p:sp>
      <p:sp>
        <p:nvSpPr>
          <p:cNvPr id="4" name="Footer Placeholder 3">
            <a:extLst>
              <a:ext uri="{FF2B5EF4-FFF2-40B4-BE49-F238E27FC236}">
                <a16:creationId xmlns:a16="http://schemas.microsoft.com/office/drawing/2014/main" id="{FC925DEB-8374-404D-9AAE-07B0476075E0}"/>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CE3200CC-4988-4C04-B3A0-A58AB5B827B5}"/>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48394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C23D-ED84-4953-952F-74C52272E47D}"/>
              </a:ext>
            </a:extLst>
          </p:cNvPr>
          <p:cNvSpPr>
            <a:spLocks noGrp="1"/>
          </p:cNvSpPr>
          <p:nvPr>
            <p:ph type="title"/>
          </p:nvPr>
        </p:nvSpPr>
        <p:spPr/>
        <p:txBody>
          <a:bodyPr/>
          <a:lstStyle/>
          <a:p>
            <a:pPr algn="l"/>
            <a:r>
              <a:rPr lang="en-US" dirty="0"/>
              <a:t>Assumptions and Validation:</a:t>
            </a:r>
            <a:endParaRPr lang="en-IN" dirty="0"/>
          </a:p>
        </p:txBody>
      </p:sp>
      <p:sp>
        <p:nvSpPr>
          <p:cNvPr id="3" name="Content Placeholder 2">
            <a:extLst>
              <a:ext uri="{FF2B5EF4-FFF2-40B4-BE49-F238E27FC236}">
                <a16:creationId xmlns:a16="http://schemas.microsoft.com/office/drawing/2014/main" id="{86792EC0-1FE7-4030-B1D0-937408F3C1B9}"/>
              </a:ext>
            </a:extLst>
          </p:cNvPr>
          <p:cNvSpPr>
            <a:spLocks noGrp="1"/>
          </p:cNvSpPr>
          <p:nvPr>
            <p:ph idx="1"/>
          </p:nvPr>
        </p:nvSpPr>
        <p:spPr/>
        <p:txBody>
          <a:bodyPr/>
          <a:lstStyle/>
          <a:p>
            <a:r>
              <a:rPr lang="en-US" dirty="0"/>
              <a:t>However, GPS data will be the only data that will be transferred in intervals of 1 minute or even 30 seconds. This will reduce the throttling of the server space and keep the communication effective. </a:t>
            </a:r>
          </a:p>
          <a:p>
            <a:r>
              <a:rPr lang="en-US" dirty="0"/>
              <a:t>With the help of </a:t>
            </a:r>
            <a:r>
              <a:rPr lang="en-US" dirty="0" err="1"/>
              <a:t>GMaps</a:t>
            </a:r>
            <a:r>
              <a:rPr lang="en-US" dirty="0"/>
              <a:t> API and the GPS data with uniform interval, the velocity of the vehicle can be estimated. This concept is derived using Inertial Measurement Systems. </a:t>
            </a:r>
            <a:r>
              <a:rPr lang="en-IN" b="1" dirty="0"/>
              <a:t>None of the services provided by the current application will be obstructed with implementation of this concept.</a:t>
            </a:r>
            <a:endParaRPr lang="en-US" b="1" dirty="0"/>
          </a:p>
          <a:p>
            <a:endParaRPr lang="en-IN" dirty="0"/>
          </a:p>
        </p:txBody>
      </p:sp>
      <p:sp>
        <p:nvSpPr>
          <p:cNvPr id="4" name="Footer Placeholder 3">
            <a:extLst>
              <a:ext uri="{FF2B5EF4-FFF2-40B4-BE49-F238E27FC236}">
                <a16:creationId xmlns:a16="http://schemas.microsoft.com/office/drawing/2014/main" id="{61275379-1490-48C9-AE69-1AB0DD39AE46}"/>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AD9352CE-CBE5-4559-B100-B613E937B56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834755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{E343C567-0447-4B48-98AA-C9704A41057F}tf16401375</Template>
  <TotalTime>161</TotalTime>
  <Words>1311</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MS Shell Dlg 2</vt:lpstr>
      <vt:lpstr>Wingdings</vt:lpstr>
      <vt:lpstr>Wingdings 3</vt:lpstr>
      <vt:lpstr>Madison</vt:lpstr>
      <vt:lpstr>Honda Hackathon-2020</vt:lpstr>
      <vt:lpstr>Introduction:</vt:lpstr>
      <vt:lpstr>Concept: (Personalization)</vt:lpstr>
      <vt:lpstr>Concept: (Journey Predictions &amp; Estimations)</vt:lpstr>
      <vt:lpstr>Concept: (Predictive Models to Monitor Health of the Car)</vt:lpstr>
      <vt:lpstr>Concept: (User Preference)</vt:lpstr>
      <vt:lpstr>Methodology:</vt:lpstr>
      <vt:lpstr>Assumptions and Validation:</vt:lpstr>
      <vt:lpstr>Assumptions and Validation:</vt:lpstr>
      <vt:lpstr>PowerPoint Presentation</vt:lpstr>
      <vt:lpstr>PowerPoint Presentation</vt:lpstr>
      <vt:lpstr>PowerPoint Presentation</vt:lpstr>
      <vt:lpstr>Practical Usability Potential:</vt:lpstr>
      <vt:lpstr>Relevance and Scalability:</vt:lpstr>
      <vt:lpstr>Conclusions &amp; Future Expectations:</vt:lpstr>
      <vt:lpstr>Conclusions &amp; Future Expectations:</vt:lpstr>
      <vt:lpstr>Prototype Phase Expected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Honda Hackathon-2020</dc:title>
  <dc:creator>Rajath Bhat</dc:creator>
  <cp:lastModifiedBy>Rajath Bhat</cp:lastModifiedBy>
  <cp:revision>34</cp:revision>
  <dcterms:created xsi:type="dcterms:W3CDTF">2020-12-11T18:29:49Z</dcterms:created>
  <dcterms:modified xsi:type="dcterms:W3CDTF">2020-12-12T16:02:22Z</dcterms:modified>
</cp:coreProperties>
</file>