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4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1ADEE3-8AA5-40AF-8A2D-5C4A070E43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F930D9-7D5C-468C-804F-B39DBC58FC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ta.com/Editorial/News-Flashes/Odaseva-Closes-117-Million-in-Funding-to-Accelerate-Delivery-of-Data-Protection-130399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news-releases/komprise-raises-24m-series-c-funding-to-support-global-expansion-300788588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formaticien.com/actualites/id/51406/redis-labs-leve-60-m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vdaily.com/redis-labs-rounds-up-60-million-series-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D40F-A779-4E1D-91B2-541AF87B3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Financements dans le secteur informatique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7FDB9-330A-4D01-9539-AE89FEB7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Février 2019</a:t>
            </a:r>
          </a:p>
        </p:txBody>
      </p:sp>
    </p:spTree>
    <p:extLst>
      <p:ext uri="{BB962C8B-B14F-4D97-AF65-F5344CB8AC3E}">
        <p14:creationId xmlns:p14="http://schemas.microsoft.com/office/powerpoint/2010/main" val="119332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105A-9563-4F35-B206-29EDF8F0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Odaseva</a:t>
            </a:r>
            <a:r>
              <a:rPr lang="fr-FR" sz="3200" b="1" dirty="0"/>
              <a:t> lève 11 millions d’euros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439300-68E3-4D18-8604-F0A42C9B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841240" cy="402336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fr-FR" sz="1400" b="1" dirty="0" err="1"/>
              <a:t>Partech</a:t>
            </a:r>
            <a:r>
              <a:rPr lang="fr-FR" sz="1400" b="1" dirty="0"/>
              <a:t> et Salesforce Ventures investissent 11 millions d’euros </a:t>
            </a:r>
            <a:r>
              <a:rPr lang="fr-FR" sz="1400" dirty="0"/>
              <a:t>chez </a:t>
            </a:r>
            <a:r>
              <a:rPr lang="fr-FR" sz="1400" dirty="0" err="1"/>
              <a:t>Odaseva</a:t>
            </a:r>
            <a:r>
              <a:rPr lang="fr-FR" sz="1400" dirty="0"/>
              <a:t> qui souhaite accélérer sont développement dans la gestion des données dans le cloud.</a:t>
            </a:r>
          </a:p>
          <a:p>
            <a:pPr>
              <a:spcBef>
                <a:spcPts val="2400"/>
              </a:spcBef>
            </a:pPr>
            <a:r>
              <a:rPr lang="fr-FR" sz="1400" dirty="0"/>
              <a:t>Cette entreprise a investit et continue d’investir dans </a:t>
            </a:r>
            <a:r>
              <a:rPr lang="fr-FR" sz="1400" b="1" dirty="0"/>
              <a:t>la gestion des données dans le cloud et de leur cycle de vie avec un respect total de la RGDP </a:t>
            </a:r>
            <a:r>
              <a:rPr lang="fr-FR" sz="1400" dirty="0"/>
              <a:t>en tant que service. Évitant les amendes.</a:t>
            </a:r>
          </a:p>
          <a:p>
            <a:pPr>
              <a:spcBef>
                <a:spcPts val="2400"/>
              </a:spcBef>
            </a:pPr>
            <a:r>
              <a:rPr lang="fr-FR" sz="1400" dirty="0"/>
              <a:t>« </a:t>
            </a:r>
            <a:r>
              <a:rPr lang="fr-FR" sz="1400" i="1" dirty="0"/>
              <a:t>Aucune entreprise n’a le luxe de prendre des mois voire des années pour se conformer à la RGDP.</a:t>
            </a:r>
            <a:r>
              <a:rPr lang="fr-FR" sz="1400" dirty="0"/>
              <a:t> » </a:t>
            </a:r>
            <a:r>
              <a:rPr lang="fr-FR" sz="1100" dirty="0"/>
              <a:t>- Reza </a:t>
            </a:r>
            <a:r>
              <a:rPr lang="fr-FR" sz="1100" dirty="0" err="1"/>
              <a:t>Malekzadeh</a:t>
            </a:r>
            <a:r>
              <a:rPr lang="fr-FR" sz="1100" dirty="0"/>
              <a:t> de chez </a:t>
            </a:r>
            <a:r>
              <a:rPr lang="fr-FR" sz="1100" dirty="0" err="1"/>
              <a:t>Partech</a:t>
            </a:r>
            <a:r>
              <a:rPr lang="fr-FR" sz="1100" dirty="0"/>
              <a:t>.</a:t>
            </a:r>
          </a:p>
          <a:p>
            <a:pPr>
              <a:spcBef>
                <a:spcPts val="2400"/>
              </a:spcBef>
            </a:pPr>
            <a:r>
              <a:rPr lang="fr-FR" sz="1200" dirty="0" err="1"/>
              <a:t>Odaseva</a:t>
            </a:r>
            <a:r>
              <a:rPr lang="fr-FR" sz="1200" dirty="0"/>
              <a:t> a </a:t>
            </a:r>
            <a:r>
              <a:rPr lang="fr-FR" sz="1200" b="1" dirty="0"/>
              <a:t>un marché potentiel de 100MM d’euros </a:t>
            </a:r>
            <a:r>
              <a:rPr lang="fr-FR" sz="1200" dirty="0"/>
              <a:t>dans l’archivage des données dans le cloud. Dont certains de ses clients sont </a:t>
            </a:r>
            <a:r>
              <a:rPr lang="en-US" sz="1200" b="1" dirty="0"/>
              <a:t>General Electric, Heineken, Orange Bank, Robert Half, Schneider Electric et Toyota</a:t>
            </a:r>
            <a:r>
              <a:rPr lang="en-US" sz="1200" dirty="0"/>
              <a:t>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18455-4169-48C6-89F2-0B6E0919E2BA}"/>
              </a:ext>
            </a:extLst>
          </p:cNvPr>
          <p:cNvSpPr txBox="1"/>
          <p:nvPr/>
        </p:nvSpPr>
        <p:spPr>
          <a:xfrm>
            <a:off x="7630316" y="6007769"/>
            <a:ext cx="1513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>
                <a:hlinkClick r:id="rId2"/>
              </a:rPr>
              <a:t>Source – dbta.com</a:t>
            </a:r>
            <a:endParaRPr lang="fr-F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BC829-1618-411B-866B-31F4A67C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1" y="290491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105A-9563-4F35-B206-29EDF8F0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Komprise</a:t>
            </a:r>
            <a:r>
              <a:rPr lang="fr-FR" sz="3200" b="1" dirty="0"/>
              <a:t> lève 24 millions de dollars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439300-68E3-4D18-8604-F0A42C9B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841240" cy="402336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fr-FR" sz="1400" dirty="0"/>
              <a:t>L’éditeur de solutions de </a:t>
            </a:r>
            <a:r>
              <a:rPr lang="fr-FR" sz="1400" b="1" dirty="0"/>
              <a:t>supervision des ressources de stockage </a:t>
            </a:r>
            <a:r>
              <a:rPr lang="fr-FR" sz="1400" dirty="0"/>
              <a:t>a reçu le financement d’un nouvel investisseur, Western Digital ainsi que des investisseurs historiques de l’entreprise Canaan </a:t>
            </a:r>
            <a:r>
              <a:rPr lang="fr-FR" sz="1400" dirty="0" err="1"/>
              <a:t>Partners</a:t>
            </a:r>
            <a:r>
              <a:rPr lang="fr-FR" sz="1400" dirty="0"/>
              <a:t> et Walden International.</a:t>
            </a:r>
          </a:p>
          <a:p>
            <a:pPr>
              <a:spcBef>
                <a:spcPts val="2400"/>
              </a:spcBef>
            </a:pPr>
            <a:r>
              <a:rPr lang="fr-FR" sz="1400" dirty="0"/>
              <a:t>L’objectif est de poursuivre son </a:t>
            </a:r>
            <a:r>
              <a:rPr lang="fr-FR" sz="1400" b="1" dirty="0"/>
              <a:t>développement commercial et marketing </a:t>
            </a:r>
            <a:r>
              <a:rPr lang="fr-FR" sz="1400" dirty="0"/>
              <a:t>ainsi que le développement de </a:t>
            </a:r>
            <a:r>
              <a:rPr lang="fr-FR" sz="1400" b="1" dirty="0"/>
              <a:t>nouveaux services </a:t>
            </a:r>
            <a:r>
              <a:rPr lang="fr-FR" sz="1400" dirty="0"/>
              <a:t>qui sont utilisés par de nombreuses entreprises</a:t>
            </a:r>
            <a:r>
              <a:rPr lang="fr-FR" sz="1400" b="1" dirty="0"/>
              <a:t> à travers l’Europe </a:t>
            </a:r>
            <a:r>
              <a:rPr lang="fr-FR" sz="1400" dirty="0"/>
              <a:t>pour gérer plusieurs centaines de pétaoctets de données.</a:t>
            </a:r>
          </a:p>
          <a:p>
            <a:pPr>
              <a:spcBef>
                <a:spcPts val="2400"/>
              </a:spcBef>
            </a:pPr>
            <a:r>
              <a:rPr lang="fr-FR" sz="1400" dirty="0" err="1"/>
              <a:t>Komprise</a:t>
            </a:r>
            <a:r>
              <a:rPr lang="fr-FR" sz="1400" dirty="0"/>
              <a:t> veut de plus s’attaquer au </a:t>
            </a:r>
            <a:r>
              <a:rPr lang="fr-FR" sz="1400" b="1" dirty="0"/>
              <a:t>marché international </a:t>
            </a:r>
            <a:r>
              <a:rPr lang="fr-FR" sz="1400" dirty="0"/>
              <a:t>car confiante avec sa très bonne année avec une </a:t>
            </a:r>
            <a:r>
              <a:rPr lang="fr-FR" sz="1400" b="1" dirty="0"/>
              <a:t>croissance de 200 % par trimestre</a:t>
            </a:r>
            <a:r>
              <a:rPr lang="fr-FR" sz="1400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C781A90-6CB3-42F4-843C-2CE5EDD6B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6"/>
          <a:stretch/>
        </p:blipFill>
        <p:spPr>
          <a:xfrm>
            <a:off x="6086352" y="3558324"/>
            <a:ext cx="2209482" cy="54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18455-4169-48C6-89F2-0B6E0919E2BA}"/>
              </a:ext>
            </a:extLst>
          </p:cNvPr>
          <p:cNvSpPr txBox="1"/>
          <p:nvPr/>
        </p:nvSpPr>
        <p:spPr>
          <a:xfrm>
            <a:off x="7089848" y="6007769"/>
            <a:ext cx="2054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>
                <a:hlinkClick r:id="rId3"/>
              </a:rPr>
              <a:t>Source - prnewswire.com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931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105A-9563-4F35-B206-29EDF8F0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fr-FR" sz="3200" b="1" dirty="0"/>
              <a:t>Redis </a:t>
            </a:r>
            <a:r>
              <a:rPr lang="fr-FR" sz="3200" b="1" dirty="0" err="1"/>
              <a:t>Labs</a:t>
            </a:r>
            <a:r>
              <a:rPr lang="fr-FR" sz="3200" b="1" dirty="0"/>
              <a:t> lève 60 millions de dollars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439300-68E3-4D18-8604-F0A42C9B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841240" cy="402336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fr-FR" sz="1400" dirty="0"/>
              <a:t>Un total de 60M$ a été levé pour Redis </a:t>
            </a:r>
            <a:r>
              <a:rPr lang="fr-FR" sz="1400" dirty="0" err="1"/>
              <a:t>Labs</a:t>
            </a:r>
            <a:r>
              <a:rPr lang="fr-FR" sz="1400" dirty="0"/>
              <a:t> principalement par </a:t>
            </a:r>
            <a:r>
              <a:rPr lang="fr-FR" sz="1400" b="1" dirty="0"/>
              <a:t>Francisco </a:t>
            </a:r>
            <a:r>
              <a:rPr lang="fr-FR" sz="1400" b="1" dirty="0" err="1"/>
              <a:t>Partners</a:t>
            </a:r>
            <a:r>
              <a:rPr lang="fr-FR" sz="1400" b="1" dirty="0"/>
              <a:t>, Goldman Sachs, Bain Capital Ventures, Viola Ventures et Dell.</a:t>
            </a:r>
          </a:p>
          <a:p>
            <a:pPr>
              <a:spcBef>
                <a:spcPts val="2400"/>
              </a:spcBef>
            </a:pPr>
            <a:r>
              <a:rPr lang="fr-FR" sz="1400" dirty="0"/>
              <a:t>Redis </a:t>
            </a:r>
            <a:r>
              <a:rPr lang="fr-FR" sz="1400" dirty="0" err="1"/>
              <a:t>Labs</a:t>
            </a:r>
            <a:r>
              <a:rPr lang="fr-FR" sz="1400" dirty="0"/>
              <a:t> est le leader des bases de données </a:t>
            </a:r>
            <a:r>
              <a:rPr lang="fr-FR" sz="1400" dirty="0" err="1"/>
              <a:t>multimodèles</a:t>
            </a:r>
            <a:r>
              <a:rPr lang="fr-FR" sz="1400" dirty="0"/>
              <a:t> avec sa solution open-source (GPL3) Redis qui est utilisé par </a:t>
            </a:r>
            <a:r>
              <a:rPr lang="fr-FR" sz="1400" b="1" dirty="0"/>
              <a:t>7 des 10 plus grandes entreprises </a:t>
            </a:r>
            <a:r>
              <a:rPr lang="fr-FR" sz="1400" dirty="0"/>
              <a:t>dans le monde.</a:t>
            </a:r>
          </a:p>
          <a:p>
            <a:pPr>
              <a:spcBef>
                <a:spcPts val="2400"/>
              </a:spcBef>
            </a:pPr>
            <a:r>
              <a:rPr lang="fr-FR" sz="1400" dirty="0"/>
              <a:t>L’objectif est </a:t>
            </a:r>
            <a:r>
              <a:rPr lang="fr-FR" sz="1400" b="1" dirty="0"/>
              <a:t>d’accélérer son développement </a:t>
            </a:r>
            <a:r>
              <a:rPr lang="fr-FR" sz="1400" dirty="0"/>
              <a:t>et </a:t>
            </a:r>
            <a:r>
              <a:rPr lang="fr-FR" sz="1400" b="1" dirty="0"/>
              <a:t>sa mise sur le marché </a:t>
            </a:r>
            <a:r>
              <a:rPr lang="fr-FR" sz="1400" dirty="0"/>
              <a:t>ainsi </a:t>
            </a:r>
            <a:r>
              <a:rPr lang="fr-FR" sz="1400" b="1" dirty="0"/>
              <a:t>qu’investir dans sa communité </a:t>
            </a:r>
            <a:r>
              <a:rPr lang="fr-FR" sz="1400" dirty="0"/>
              <a:t>open-source très active.</a:t>
            </a:r>
          </a:p>
          <a:p>
            <a:pPr>
              <a:spcBef>
                <a:spcPts val="2400"/>
              </a:spcBef>
            </a:pPr>
            <a:r>
              <a:rPr lang="fr-FR" sz="1400" dirty="0"/>
              <a:t>Au total, Redis </a:t>
            </a:r>
            <a:r>
              <a:rPr lang="fr-FR" sz="1400" dirty="0" err="1"/>
              <a:t>Labs</a:t>
            </a:r>
            <a:r>
              <a:rPr lang="fr-FR" sz="1400" dirty="0"/>
              <a:t> a levé à ce jour </a:t>
            </a:r>
            <a:r>
              <a:rPr lang="fr-FR" sz="1400" b="1" dirty="0"/>
              <a:t>146M$</a:t>
            </a:r>
            <a:r>
              <a:rPr lang="fr-FR" sz="1400" dirty="0"/>
              <a:t>. Ce logiciel a été </a:t>
            </a:r>
            <a:r>
              <a:rPr lang="fr-FR" sz="1400" b="1" dirty="0"/>
              <a:t>téléchargé plus d’un milliard de fois en 2018</a:t>
            </a:r>
            <a:r>
              <a:rPr lang="fr-FR" sz="1400" dirty="0"/>
              <a:t>, rien que sur Docker.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C781A90-6CB3-42F4-843C-2CE5EDD6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27" y="3361978"/>
            <a:ext cx="2351332" cy="57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18455-4169-48C6-89F2-0B6E0919E2BA}"/>
              </a:ext>
            </a:extLst>
          </p:cNvPr>
          <p:cNvSpPr txBox="1"/>
          <p:nvPr/>
        </p:nvSpPr>
        <p:spPr>
          <a:xfrm>
            <a:off x="6649151" y="6007769"/>
            <a:ext cx="2494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>
                <a:hlinkClick r:id="rId3"/>
              </a:rPr>
              <a:t>linformaticien.com</a:t>
            </a:r>
            <a:r>
              <a:rPr lang="fr-FR" sz="1200" dirty="0"/>
              <a:t> / </a:t>
            </a:r>
            <a:r>
              <a:rPr lang="fr-FR" sz="1200" dirty="0">
                <a:hlinkClick r:id="rId4"/>
              </a:rPr>
              <a:t>svdaily.com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18120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Open Sans</vt:lpstr>
      <vt:lpstr>Retrospect</vt:lpstr>
      <vt:lpstr>Financements dans le secteur informatique</vt:lpstr>
      <vt:lpstr>Odaseva lève 11 millions d’euros</vt:lpstr>
      <vt:lpstr>Komprise lève 24 millions de dollars</vt:lpstr>
      <vt:lpstr>Redis Labs lève 60 millions de dollars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Financements dans le secteur informatique</dc:title>
  <dc:creator>m k</dc:creator>
  <cp:lastModifiedBy>m k</cp:lastModifiedBy>
  <cp:revision>9</cp:revision>
  <dcterms:created xsi:type="dcterms:W3CDTF">2019-02-21T19:48:25Z</dcterms:created>
  <dcterms:modified xsi:type="dcterms:W3CDTF">2019-03-10T15:30:26Z</dcterms:modified>
</cp:coreProperties>
</file>