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326" r:id="rId4"/>
    <p:sldId id="313" r:id="rId5"/>
    <p:sldId id="349" r:id="rId6"/>
    <p:sldId id="350" r:id="rId7"/>
    <p:sldId id="352" r:id="rId8"/>
    <p:sldId id="351" r:id="rId9"/>
    <p:sldId id="353" r:id="rId10"/>
    <p:sldId id="354" r:id="rId11"/>
    <p:sldId id="355" r:id="rId12"/>
    <p:sldId id="356" r:id="rId13"/>
    <p:sldId id="3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24F01-B6A5-464D-82DC-7379D0C9A85E}"/>
              </a:ext>
            </a:extLst>
          </p:cNvPr>
          <p:cNvGrpSpPr/>
          <p:nvPr userDrawn="1"/>
        </p:nvGrpSpPr>
        <p:grpSpPr>
          <a:xfrm>
            <a:off x="888093" y="6367069"/>
            <a:ext cx="3005252" cy="421283"/>
            <a:chOff x="888093" y="6367069"/>
            <a:chExt cx="3005252" cy="4212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D6C68B-7F3B-4E26-89A0-9BD722880535}"/>
                </a:ext>
              </a:extLst>
            </p:cNvPr>
            <p:cNvGrpSpPr/>
            <p:nvPr/>
          </p:nvGrpSpPr>
          <p:grpSpPr>
            <a:xfrm>
              <a:off x="888093" y="6482483"/>
              <a:ext cx="3005252" cy="305869"/>
              <a:chOff x="885371" y="3347764"/>
              <a:chExt cx="3005252" cy="305869"/>
            </a:xfrm>
          </p:grpSpPr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80B5CB39-C22B-41E0-A354-E85F63046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371" y="3429000"/>
                <a:ext cx="751658" cy="22463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Lesson 6:</a:t>
                </a:r>
              </a:p>
            </p:txBody>
          </p:sp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7539477-ACAB-4EEA-84BD-793BDA21D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5067" y="3347764"/>
                <a:ext cx="2545556" cy="3058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Git Conflicts</a:t>
                </a:r>
              </a:p>
            </p:txBody>
          </p:sp>
        </p:grp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AA5E40DE-3642-214B-A742-CBF91C5728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72" y="6367069"/>
              <a:ext cx="644183" cy="22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CC51-E8C4-984D-8E20-F5F12B6FB23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2228850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RESTRICTED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252AB64-0426-234D-A615-59537BD86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61482-77F5-47F7-BEC5-67935E5C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2441954"/>
            <a:ext cx="10421257" cy="987046"/>
          </a:xfrm>
        </p:spPr>
        <p:txBody>
          <a:bodyPr/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Interactive 3D Experience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AF323A-A780-4FA4-A720-9FFC01DF31E1}"/>
              </a:ext>
            </a:extLst>
          </p:cNvPr>
          <p:cNvGrpSpPr/>
          <p:nvPr/>
        </p:nvGrpSpPr>
        <p:grpSpPr>
          <a:xfrm>
            <a:off x="885371" y="3428998"/>
            <a:ext cx="10121999" cy="606426"/>
            <a:chOff x="885371" y="3428998"/>
            <a:chExt cx="10121999" cy="606426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E6EFA1D-96F5-415F-9EFD-5D81B64CD0D5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007458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6: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5FCAAC2-7467-4595-94FA-FE56AC74343A}"/>
                </a:ext>
              </a:extLst>
            </p:cNvPr>
            <p:cNvSpPr txBox="1">
              <a:spLocks/>
            </p:cNvSpPr>
            <p:nvPr/>
          </p:nvSpPr>
          <p:spPr>
            <a:xfrm>
              <a:off x="2593571" y="3428998"/>
              <a:ext cx="8413799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Git Conflicts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 err="1">
                <a:latin typeface="Bahnschrift" panose="020B0502040204020203" pitchFamily="34" charset="0"/>
              </a:rPr>
              <a:t>Elyas</a:t>
            </a:r>
            <a:r>
              <a:rPr lang="en-US" sz="800" i="1" dirty="0">
                <a:latin typeface="Bahnschrift" panose="020B0502040204020203" pitchFamily="34" charset="0"/>
              </a:rPr>
              <a:t>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AC3FF8-5FA6-4F68-B445-75D27B38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95" y="1504734"/>
            <a:ext cx="4648200" cy="2571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Resolving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94" y="4076484"/>
            <a:ext cx="10365205" cy="22842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C# file that had conflicts will now be reloaded in Visual Studio, and we will see that both lines have been merged.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Jeremy and Christine can then argue whose comment should stay in the file.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process will be the same for lines of code as well, and not just comments.</a:t>
            </a:r>
          </a:p>
        </p:txBody>
      </p:sp>
    </p:spTree>
    <p:extLst>
      <p:ext uri="{BB962C8B-B14F-4D97-AF65-F5344CB8AC3E}">
        <p14:creationId xmlns:p14="http://schemas.microsoft.com/office/powerpoint/2010/main" val="40038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Resolving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519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the file has been edited, the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final correct version can be committed and pushed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Confirm that you want to commit the file(s), then make a push to the repo.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conflict will now be resolved and the project group will have the correct file(s).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2DEEAF-B4F4-4DA8-A0BC-8CACCEAD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93" y="2491566"/>
            <a:ext cx="5475489" cy="21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8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Resolving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above method of resolving a conflict will be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used for non-binary files </a:t>
            </a:r>
            <a:r>
              <a:rPr lang="en-US" sz="2400" dirty="0">
                <a:latin typeface="Bahnschrift" panose="020B0502040204020203" pitchFamily="34" charset="0"/>
              </a:rPr>
              <a:t>(C# scripts).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Unfortunately, binary file conflicts (images, scene files, etc.)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cannot be resolved this way</a:t>
            </a:r>
            <a:r>
              <a:rPr lang="en-US" sz="2400" dirty="0">
                <a:latin typeface="Bahnschrift" panose="020B0502040204020203" pitchFamily="34" charset="0"/>
              </a:rPr>
              <a:t>, and the next best method is to: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Rename your file in the project.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Pull from the repository.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Compare your original file with the pulled file and manually resolve before committing and pushing again.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7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Conflicts arise when the same file is edited in different ways and pushed to the repository at the same time.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resolve these conflicts, one member must stash their changes and pull, before restoring the stashed changes and merging the two versions of the file together.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method works for non-binary files, binary files cannot be merged and only one version can be chosen as the ‘right’ file.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Conflicts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When doing collaborative work, it is inevitable that we encounter file conflicts with our peers.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With </a:t>
            </a:r>
            <a:r>
              <a:rPr lang="en-US" sz="2400" dirty="0" err="1">
                <a:latin typeface="Bahnschrift" panose="020B0502040204020203" pitchFamily="34" charset="0"/>
              </a:rPr>
              <a:t>Github</a:t>
            </a:r>
            <a:r>
              <a:rPr lang="en-US" sz="2400" dirty="0">
                <a:latin typeface="Bahnschrift" panose="020B0502040204020203" pitchFamily="34" charset="0"/>
              </a:rPr>
              <a:t> Desktop, there are a few simple approaches we can use to help make resolving those conflicts an easier experience.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Stash conflicted changes when pulling from a repository.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Restore the conflicted changes and resolve the conflicts.</a:t>
            </a:r>
          </a:p>
        </p:txBody>
      </p:sp>
    </p:spTree>
    <p:extLst>
      <p:ext uri="{BB962C8B-B14F-4D97-AF65-F5344CB8AC3E}">
        <p14:creationId xmlns:p14="http://schemas.microsoft.com/office/powerpoint/2010/main" val="105084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Types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Before we look at file conflicts, we must look at the two different types of files when developing a Unity project: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Binary files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These are files that do not contain code.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This means that our Unity scene files, textures, models, animations, etc. will fall under this category.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Non-binary files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These are files that contain lines of code.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Our C# scripts will be considered non-binary files.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How does this affect Git?</a:t>
            </a:r>
          </a:p>
        </p:txBody>
      </p:sp>
    </p:spTree>
    <p:extLst>
      <p:ext uri="{BB962C8B-B14F-4D97-AF65-F5344CB8AC3E}">
        <p14:creationId xmlns:p14="http://schemas.microsoft.com/office/powerpoint/2010/main" val="351565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Types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For non-binary files, </a:t>
            </a:r>
            <a:r>
              <a:rPr lang="en-US" sz="2400" dirty="0" err="1">
                <a:latin typeface="Bahnschrift" panose="020B0502040204020203" pitchFamily="34" charset="0"/>
              </a:rPr>
              <a:t>Github</a:t>
            </a:r>
            <a:r>
              <a:rPr lang="en-US" sz="2400" dirty="0">
                <a:latin typeface="Bahnschrift" panose="020B0502040204020203" pitchFamily="34" charset="0"/>
              </a:rPr>
              <a:t> Desktop will try to merge the two conflicting files.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merged result will try to incorporate both versions of the files into a single file.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result might not necessarily be perfect, but code has a lower chance of being lost.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result can then be edited to make it better.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When using Git, our binary files will not be able to be merged by the </a:t>
            </a:r>
            <a:r>
              <a:rPr lang="en-US" sz="2400" dirty="0" err="1">
                <a:latin typeface="Bahnschrift" panose="020B0502040204020203" pitchFamily="34" charset="0"/>
              </a:rPr>
              <a:t>Github</a:t>
            </a:r>
            <a:r>
              <a:rPr lang="en-US" sz="2400" dirty="0">
                <a:latin typeface="Bahnschrift" panose="020B0502040204020203" pitchFamily="34" charset="0"/>
              </a:rPr>
              <a:t> Desktop software.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means that if any conflicts arise, only ONE of the conflicting files will be accepted into the repository.</a:t>
            </a:r>
            <a:endParaRPr lang="en-US" sz="16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8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When do conflicts occur?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2079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 conflict occurs when two versions of the same file are being pushed into a repository.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E.g. Christine and Jeremy are trying to edit a file named “</a:t>
            </a:r>
            <a:r>
              <a:rPr lang="en-US" sz="2000" dirty="0" err="1">
                <a:latin typeface="Bahnschrift" panose="020B0502040204020203" pitchFamily="34" charset="0"/>
              </a:rPr>
              <a:t>Tracker.cs</a:t>
            </a:r>
            <a:r>
              <a:rPr lang="en-US" sz="2000" dirty="0">
                <a:latin typeface="Bahnschrift" panose="020B0502040204020203" pitchFamily="34" charset="0"/>
              </a:rPr>
              <a:t>”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They both edit the files separately on their own computers, then try to commit and push the changes.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person who tries to push LATER will encounter the conflict and will have to resolve it.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This is because the second person must PULL from the repo before they can push their own changes.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129235-0566-40C2-999C-CB5B1E0AED1D}"/>
              </a:ext>
            </a:extLst>
          </p:cNvPr>
          <p:cNvGrpSpPr/>
          <p:nvPr/>
        </p:nvGrpSpPr>
        <p:grpSpPr>
          <a:xfrm>
            <a:off x="1811866" y="4203357"/>
            <a:ext cx="9314434" cy="2061864"/>
            <a:chOff x="1811866" y="4042936"/>
            <a:chExt cx="9314434" cy="20618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93783D-6EE6-47B6-BC07-B9B5B89394BE}"/>
                </a:ext>
              </a:extLst>
            </p:cNvPr>
            <p:cNvGrpSpPr/>
            <p:nvPr/>
          </p:nvGrpSpPr>
          <p:grpSpPr>
            <a:xfrm>
              <a:off x="1811866" y="4042936"/>
              <a:ext cx="4141259" cy="2061864"/>
              <a:chOff x="1811866" y="4042936"/>
              <a:chExt cx="4141259" cy="2061864"/>
            </a:xfrm>
          </p:grpSpPr>
          <p:pic>
            <p:nvPicPr>
              <p:cNvPr id="19" name="Picture 18" descr="Graphical user interface, 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D07F9AF2-3225-45E4-BE3F-05FD65DA4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00" y="4352200"/>
                <a:ext cx="4048125" cy="1752600"/>
              </a:xfrm>
              <a:prstGeom prst="rect">
                <a:avLst/>
              </a:prstGeom>
            </p:spPr>
          </p:pic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40CC8F6-0A0E-48F3-9810-98EABD4FB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866" y="4042936"/>
                <a:ext cx="1481667" cy="309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i="1" dirty="0">
                    <a:latin typeface="Bahnschrift" panose="020B0502040204020203" pitchFamily="34" charset="0"/>
                  </a:rPr>
                  <a:t>Jeremy’s code:</a:t>
                </a:r>
                <a:endParaRPr lang="en-US" sz="1000" i="1" dirty="0"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6A2736-AE3D-44DF-BB28-C57DA208040C}"/>
                </a:ext>
              </a:extLst>
            </p:cNvPr>
            <p:cNvGrpSpPr/>
            <p:nvPr/>
          </p:nvGrpSpPr>
          <p:grpSpPr>
            <a:xfrm>
              <a:off x="6327496" y="4042936"/>
              <a:ext cx="4798804" cy="1942997"/>
              <a:chOff x="6327496" y="4042936"/>
              <a:chExt cx="4798804" cy="194299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BD751B1-BCE1-483A-A2B5-C6082B367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4398" y="4352200"/>
                <a:ext cx="4741902" cy="1633733"/>
              </a:xfrm>
              <a:prstGeom prst="rect">
                <a:avLst/>
              </a:prstGeom>
            </p:spPr>
          </p:pic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1EC175E8-0B37-4164-85C4-262C770C4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7496" y="4042936"/>
                <a:ext cx="1481667" cy="309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i="1" dirty="0">
                    <a:latin typeface="Bahnschrift" panose="020B0502040204020203" pitchFamily="34" charset="0"/>
                  </a:rPr>
                  <a:t>Christine’s code:</a:t>
                </a:r>
                <a:endParaRPr lang="en-US" sz="1000" i="1" dirty="0">
                  <a:latin typeface="Bahnschrif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70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Resolving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If Jeremy were to try to push his changes after Christine, he would see this when trying to pull: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his case, Jeremy would first need to stash his changes and pull the file from Christine’s push.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What does it mean to stash a change?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FA4FD3-2827-40C1-B777-19622789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26" y="2576015"/>
            <a:ext cx="4427066" cy="187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6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Resolving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Git, stashing is the process of keeping a set of changes locally. These changes can be restored (or ‘popped’) at any time.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helps to keep certain changes safe while resolving other potential conflicts first.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By stashing, Jeremy keeps the code he has written safe while pulling Christine’s code.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He can then restore his stash and allow </a:t>
            </a:r>
            <a:r>
              <a:rPr lang="en-US" sz="2400" dirty="0" err="1">
                <a:latin typeface="Bahnschrift" panose="020B0502040204020203" pitchFamily="34" charset="0"/>
              </a:rPr>
              <a:t>Github</a:t>
            </a:r>
            <a:r>
              <a:rPr lang="en-US" sz="2400" dirty="0">
                <a:latin typeface="Bahnschrift" panose="020B0502040204020203" pitchFamily="34" charset="0"/>
              </a:rPr>
              <a:t> Desktop to try and merge the two files.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9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Resolving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222" y="1504734"/>
            <a:ext cx="6697578" cy="467222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After stashing changes, a new “Stashed Changes” button will appear in the ‘Changes’ tab.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Changes that have been stashed can be viewed by clicking on this button.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Files with changes stashed will be displayed on the right.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They can then be restored by clicking the ‘Restore’ button.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Once ‘Restore’ is clicked,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Github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 Desktop will try merging</a:t>
            </a:r>
            <a:r>
              <a:rPr lang="en-US" sz="2400" dirty="0">
                <a:latin typeface="Bahnschrift" panose="020B0502040204020203" pitchFamily="34" charset="0"/>
              </a:rPr>
              <a:t> the files.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5BB139-1B03-4F85-A6C6-BB831A7C2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67"/>
          <a:stretch/>
        </p:blipFill>
        <p:spPr>
          <a:xfrm>
            <a:off x="986589" y="1504734"/>
            <a:ext cx="3521244" cy="4672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124EF2-AD5B-4860-964F-C634FDC7F506}"/>
              </a:ext>
            </a:extLst>
          </p:cNvPr>
          <p:cNvSpPr/>
          <p:nvPr/>
        </p:nvSpPr>
        <p:spPr>
          <a:xfrm>
            <a:off x="978568" y="5061284"/>
            <a:ext cx="2334127" cy="248653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0ABF8-0539-45A3-B0C5-1C4F93D39283}"/>
              </a:ext>
            </a:extLst>
          </p:cNvPr>
          <p:cNvSpPr/>
          <p:nvPr/>
        </p:nvSpPr>
        <p:spPr>
          <a:xfrm>
            <a:off x="3256547" y="1548063"/>
            <a:ext cx="1259307" cy="810126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333329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8534</TotalTime>
  <Words>855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NP Slides</vt:lpstr>
      <vt:lpstr>Interactive 3D Experience</vt:lpstr>
      <vt:lpstr>Conflicts in Git</vt:lpstr>
      <vt:lpstr>Learning Objectives</vt:lpstr>
      <vt:lpstr>Types of Files</vt:lpstr>
      <vt:lpstr>Types of Files</vt:lpstr>
      <vt:lpstr>When do conflicts occur?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489</cp:revision>
  <dcterms:created xsi:type="dcterms:W3CDTF">2020-11-09T15:05:45Z</dcterms:created>
  <dcterms:modified xsi:type="dcterms:W3CDTF">2021-11-09T07:49:39Z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eef58fd-761b-4b2a-ac8c-1fe28b1dc9c7_Enabled">
    <vt:lpwstr>true</vt:lpwstr>
  </property>
  <property fmtid="{D5CDD505-2E9C-101B-9397-08002B2CF9AE}" pid="3" name="MSIP_Label_eeef58fd-761b-4b2a-ac8c-1fe28b1dc9c7_SetDate">
    <vt:lpwstr>2021-10-30T07:07:50Z</vt:lpwstr>
  </property>
  <property fmtid="{D5CDD505-2E9C-101B-9397-08002B2CF9AE}" pid="4" name="MSIP_Label_eeef58fd-761b-4b2a-ac8c-1fe28b1dc9c7_Method">
    <vt:lpwstr>Privileged</vt:lpwstr>
  </property>
  <property fmtid="{D5CDD505-2E9C-101B-9397-08002B2CF9AE}" pid="5" name="MSIP_Label_eeef58fd-761b-4b2a-ac8c-1fe28b1dc9c7_Name">
    <vt:lpwstr>eeef58fd-761b-4b2a-ac8c-1fe28b1dc9c7</vt:lpwstr>
  </property>
  <property fmtid="{D5CDD505-2E9C-101B-9397-08002B2CF9AE}" pid="6" name="MSIP_Label_eeef58fd-761b-4b2a-ac8c-1fe28b1dc9c7_SiteId">
    <vt:lpwstr>cba9e115-3016-4462-a1ab-a565cba0cdf1</vt:lpwstr>
  </property>
  <property fmtid="{D5CDD505-2E9C-101B-9397-08002B2CF9AE}" pid="7" name="MSIP_Label_eeef58fd-761b-4b2a-ac8c-1fe28b1dc9c7_ActionId">
    <vt:lpwstr>5960c8a9-4bc5-4241-87a8-9986f82343a6</vt:lpwstr>
  </property>
  <property fmtid="{D5CDD505-2E9C-101B-9397-08002B2CF9AE}" pid="8" name="MSIP_Label_eeef58fd-761b-4b2a-ac8c-1fe28b1dc9c7_ContentBits">
    <vt:lpwstr>1</vt:lpwstr>
  </property>
  <property fmtid="{D5CDD505-2E9C-101B-9397-08002B2CF9AE}" pid="9" name="ClassificationContentMarkingHeaderLocations">
    <vt:lpwstr>NP Slides:8</vt:lpwstr>
  </property>
  <property fmtid="{D5CDD505-2E9C-101B-9397-08002B2CF9AE}" pid="10" name="ClassificationContentMarkingHeaderText">
    <vt:lpwstr>                    RESTRICTED - Non Sensitive</vt:lpwstr>
  </property>
</Properties>
</file>