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 id="2147483854" r:id="rId2"/>
  </p:sldMasterIdLst>
  <p:notesMasterIdLst>
    <p:notesMasterId r:id="rId14"/>
  </p:notesMasterIdLst>
  <p:sldIdLst>
    <p:sldId id="257" r:id="rId3"/>
    <p:sldId id="256"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A898B6-5F78-49B6-8F22-985B55BA27EF}">
          <p14:sldIdLst>
            <p14:sldId id="257"/>
            <p14:sldId id="256"/>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p:cViewPr>
        <p:scale>
          <a:sx n="73" d="100"/>
          <a:sy n="73" d="100"/>
        </p:scale>
        <p:origin x="-618" y="-2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54F84-2EDF-4489-A82F-705F4D80F14D}" type="datetimeFigureOut">
              <a:rPr lang="en-US" smtClean="0"/>
              <a:t>9/4/2018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5CCB0-795B-4F1B-9DF7-C2C47512A0B4}" type="slidenum">
              <a:rPr lang="en-US" smtClean="0"/>
              <a:t>‹#›</a:t>
            </a:fld>
            <a:endParaRPr lang="en-US"/>
          </a:p>
        </p:txBody>
      </p:sp>
    </p:spTree>
    <p:extLst>
      <p:ext uri="{BB962C8B-B14F-4D97-AF65-F5344CB8AC3E}">
        <p14:creationId xmlns:p14="http://schemas.microsoft.com/office/powerpoint/2010/main" val="2424649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EA3FB9-FBD9-416F-A389-0A9B2860FF61}"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C5B0C-AA10-4E01-9F1F-BFC1357F29C7}" type="slidenum">
              <a:rPr lang="en-US" smtClean="0"/>
              <a:t>‹#›</a:t>
            </a:fld>
            <a:endParaRPr lang="en-US"/>
          </a:p>
        </p:txBody>
      </p:sp>
      <p:pic>
        <p:nvPicPr>
          <p:cNvPr id="8" name="Picture 7"/>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9448800" y="70644"/>
            <a:ext cx="2667000" cy="957262"/>
          </a:xfrm>
          <a:prstGeom prst="rect">
            <a:avLst/>
          </a:prstGeom>
        </p:spPr>
      </p:pic>
    </p:spTree>
    <p:extLst>
      <p:ext uri="{BB962C8B-B14F-4D97-AF65-F5344CB8AC3E}">
        <p14:creationId xmlns:p14="http://schemas.microsoft.com/office/powerpoint/2010/main" val="316280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EA3FB9-FBD9-416F-A389-0A9B2860FF61}"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C5B0C-AA10-4E01-9F1F-BFC1357F29C7}" type="slidenum">
              <a:rPr lang="en-US" smtClean="0"/>
              <a:t>‹#›</a:t>
            </a:fld>
            <a:endParaRPr lang="en-US"/>
          </a:p>
        </p:txBody>
      </p:sp>
      <p:pic>
        <p:nvPicPr>
          <p:cNvPr id="7" name="Picture 6"/>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9296400" y="185738"/>
            <a:ext cx="2667000" cy="957262"/>
          </a:xfrm>
          <a:prstGeom prst="rect">
            <a:avLst/>
          </a:prstGeom>
        </p:spPr>
      </p:pic>
    </p:spTree>
    <p:extLst>
      <p:ext uri="{BB962C8B-B14F-4D97-AF65-F5344CB8AC3E}">
        <p14:creationId xmlns:p14="http://schemas.microsoft.com/office/powerpoint/2010/main" val="369487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EA3FB9-FBD9-416F-A389-0A9B2860FF61}"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C5B0C-AA10-4E01-9F1F-BFC1357F29C7}" type="slidenum">
              <a:rPr lang="en-US" smtClean="0"/>
              <a:t>‹#›</a:t>
            </a:fld>
            <a:endParaRPr lang="en-US"/>
          </a:p>
        </p:txBody>
      </p:sp>
    </p:spTree>
    <p:extLst>
      <p:ext uri="{BB962C8B-B14F-4D97-AF65-F5344CB8AC3E}">
        <p14:creationId xmlns:p14="http://schemas.microsoft.com/office/powerpoint/2010/main" val="3132302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641840-2742-4990-AFE3-B1584D71603B}"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90939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41840-2742-4990-AFE3-B1584D71603B}"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2959195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641840-2742-4990-AFE3-B1584D71603B}"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143865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641840-2742-4990-AFE3-B1584D71603B}"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3591756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641840-2742-4990-AFE3-B1584D71603B}"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176970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641840-2742-4990-AFE3-B1584D71603B}"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1696481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41840-2742-4990-AFE3-B1584D71603B}" type="datetimeFigureOut">
              <a:rPr lang="en-US" smtClean="0"/>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4286314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41840-2742-4990-AFE3-B1584D71603B}"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231044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EA3FB9-FBD9-416F-A389-0A9B2860FF61}"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C5B0C-AA10-4E01-9F1F-BFC1357F29C7}" type="slidenum">
              <a:rPr lang="en-US" smtClean="0"/>
              <a:t>‹#›</a:t>
            </a:fld>
            <a:endParaRPr lang="en-US"/>
          </a:p>
        </p:txBody>
      </p:sp>
      <p:pic>
        <p:nvPicPr>
          <p:cNvPr id="7" name="Picture 6"/>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9448800" y="70644"/>
            <a:ext cx="2667000" cy="957262"/>
          </a:xfrm>
          <a:prstGeom prst="rect">
            <a:avLst/>
          </a:prstGeom>
        </p:spPr>
      </p:pic>
    </p:spTree>
    <p:extLst>
      <p:ext uri="{BB962C8B-B14F-4D97-AF65-F5344CB8AC3E}">
        <p14:creationId xmlns:p14="http://schemas.microsoft.com/office/powerpoint/2010/main" val="14522354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41840-2742-4990-AFE3-B1584D71603B}"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3158956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41840-2742-4990-AFE3-B1584D71603B}"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1765011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41840-2742-4990-AFE3-B1584D71603B}"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DAD7-BD6F-4F8A-AEC3-E764318DCCD7}" type="slidenum">
              <a:rPr lang="en-US" smtClean="0"/>
              <a:t>‹#›</a:t>
            </a:fld>
            <a:endParaRPr lang="en-US"/>
          </a:p>
        </p:txBody>
      </p:sp>
    </p:spTree>
    <p:extLst>
      <p:ext uri="{BB962C8B-B14F-4D97-AF65-F5344CB8AC3E}">
        <p14:creationId xmlns:p14="http://schemas.microsoft.com/office/powerpoint/2010/main" val="85544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A3FB9-FBD9-416F-A389-0A9B2860FF61}"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C5B0C-AA10-4E01-9F1F-BFC1357F29C7}" type="slidenum">
              <a:rPr lang="en-US" smtClean="0"/>
              <a:t>‹#›</a:t>
            </a:fld>
            <a:endParaRPr lang="en-US"/>
          </a:p>
        </p:txBody>
      </p:sp>
      <p:pic>
        <p:nvPicPr>
          <p:cNvPr id="8" name="Picture 7"/>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9448800" y="70644"/>
            <a:ext cx="2667000" cy="957262"/>
          </a:xfrm>
          <a:prstGeom prst="rect">
            <a:avLst/>
          </a:prstGeom>
        </p:spPr>
      </p:pic>
    </p:spTree>
    <p:extLst>
      <p:ext uri="{BB962C8B-B14F-4D97-AF65-F5344CB8AC3E}">
        <p14:creationId xmlns:p14="http://schemas.microsoft.com/office/powerpoint/2010/main" val="11433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EA3FB9-FBD9-416F-A389-0A9B2860FF61}"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C5B0C-AA10-4E01-9F1F-BFC1357F29C7}" type="slidenum">
              <a:rPr lang="en-US" smtClean="0"/>
              <a:t>‹#›</a:t>
            </a:fld>
            <a:endParaRPr lang="en-US"/>
          </a:p>
        </p:txBody>
      </p:sp>
      <p:pic>
        <p:nvPicPr>
          <p:cNvPr id="9" name="Picture 8"/>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9448800" y="70644"/>
            <a:ext cx="2667000" cy="957262"/>
          </a:xfrm>
          <a:prstGeom prst="rect">
            <a:avLst/>
          </a:prstGeom>
        </p:spPr>
      </p:pic>
    </p:spTree>
    <p:extLst>
      <p:ext uri="{BB962C8B-B14F-4D97-AF65-F5344CB8AC3E}">
        <p14:creationId xmlns:p14="http://schemas.microsoft.com/office/powerpoint/2010/main" val="334250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EA3FB9-FBD9-416F-A389-0A9B2860FF61}"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C5B0C-AA10-4E01-9F1F-BFC1357F29C7}" type="slidenum">
              <a:rPr lang="en-US" smtClean="0"/>
              <a:t>‹#›</a:t>
            </a:fld>
            <a:endParaRPr lang="en-US"/>
          </a:p>
        </p:txBody>
      </p:sp>
      <p:pic>
        <p:nvPicPr>
          <p:cNvPr id="11" name="Picture 10"/>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9448800" y="70644"/>
            <a:ext cx="2667000" cy="957262"/>
          </a:xfrm>
          <a:prstGeom prst="rect">
            <a:avLst/>
          </a:prstGeom>
        </p:spPr>
      </p:pic>
    </p:spTree>
    <p:extLst>
      <p:ext uri="{BB962C8B-B14F-4D97-AF65-F5344CB8AC3E}">
        <p14:creationId xmlns:p14="http://schemas.microsoft.com/office/powerpoint/2010/main" val="372930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EA3FB9-FBD9-416F-A389-0A9B2860FF61}"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C5B0C-AA10-4E01-9F1F-BFC1357F29C7}" type="slidenum">
              <a:rPr lang="en-US" smtClean="0"/>
              <a:t>‹#›</a:t>
            </a:fld>
            <a:endParaRPr lang="en-US"/>
          </a:p>
        </p:txBody>
      </p:sp>
      <p:pic>
        <p:nvPicPr>
          <p:cNvPr id="9" name="Picture 8"/>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9448800" y="70644"/>
            <a:ext cx="2667000" cy="957262"/>
          </a:xfrm>
          <a:prstGeom prst="rect">
            <a:avLst/>
          </a:prstGeom>
        </p:spPr>
      </p:pic>
    </p:spTree>
    <p:extLst>
      <p:ext uri="{BB962C8B-B14F-4D97-AF65-F5344CB8AC3E}">
        <p14:creationId xmlns:p14="http://schemas.microsoft.com/office/powerpoint/2010/main" val="35574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A3FB9-FBD9-416F-A389-0A9B2860FF61}" type="datetimeFigureOut">
              <a:rPr lang="en-US" smtClean="0"/>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C5B0C-AA10-4E01-9F1F-BFC1357F29C7}" type="slidenum">
              <a:rPr lang="en-US" smtClean="0"/>
              <a:t>‹#›</a:t>
            </a:fld>
            <a:endParaRPr lang="en-US"/>
          </a:p>
        </p:txBody>
      </p:sp>
      <p:pic>
        <p:nvPicPr>
          <p:cNvPr id="6" name="Picture 5"/>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9448800" y="70644"/>
            <a:ext cx="2667000" cy="957262"/>
          </a:xfrm>
          <a:prstGeom prst="rect">
            <a:avLst/>
          </a:prstGeom>
        </p:spPr>
      </p:pic>
    </p:spTree>
    <p:extLst>
      <p:ext uri="{BB962C8B-B14F-4D97-AF65-F5344CB8AC3E}">
        <p14:creationId xmlns:p14="http://schemas.microsoft.com/office/powerpoint/2010/main" val="389437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A3FB9-FBD9-416F-A389-0A9B2860FF61}"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C5B0C-AA10-4E01-9F1F-BFC1357F29C7}" type="slidenum">
              <a:rPr lang="en-US" smtClean="0"/>
              <a:t>‹#›</a:t>
            </a:fld>
            <a:endParaRPr lang="en-US"/>
          </a:p>
        </p:txBody>
      </p:sp>
      <p:pic>
        <p:nvPicPr>
          <p:cNvPr id="9" name="Picture 8"/>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9448800" y="70644"/>
            <a:ext cx="2667000" cy="957262"/>
          </a:xfrm>
          <a:prstGeom prst="rect">
            <a:avLst/>
          </a:prstGeom>
        </p:spPr>
      </p:pic>
    </p:spTree>
    <p:extLst>
      <p:ext uri="{BB962C8B-B14F-4D97-AF65-F5344CB8AC3E}">
        <p14:creationId xmlns:p14="http://schemas.microsoft.com/office/powerpoint/2010/main" val="1517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A3FB9-FBD9-416F-A389-0A9B2860FF61}"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C5B0C-AA10-4E01-9F1F-BFC1357F29C7}" type="slidenum">
              <a:rPr lang="en-US" smtClean="0"/>
              <a:t>‹#›</a:t>
            </a:fld>
            <a:endParaRPr lang="en-US"/>
          </a:p>
        </p:txBody>
      </p:sp>
      <p:pic>
        <p:nvPicPr>
          <p:cNvPr id="9" name="Picture 8"/>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9448800" y="70644"/>
            <a:ext cx="2667000" cy="957262"/>
          </a:xfrm>
          <a:prstGeom prst="rect">
            <a:avLst/>
          </a:prstGeom>
        </p:spPr>
      </p:pic>
    </p:spTree>
    <p:extLst>
      <p:ext uri="{BB962C8B-B14F-4D97-AF65-F5344CB8AC3E}">
        <p14:creationId xmlns:p14="http://schemas.microsoft.com/office/powerpoint/2010/main" val="281335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A3FB9-FBD9-416F-A389-0A9B2860FF61}" type="datetimeFigureOut">
              <a:rPr lang="en-US" smtClean="0"/>
              <a:t>9/4/2018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C5B0C-AA10-4E01-9F1F-BFC1357F29C7}" type="slidenum">
              <a:rPr lang="en-US" smtClean="0"/>
              <a:t>‹#›</a:t>
            </a:fld>
            <a:endParaRPr lang="en-US"/>
          </a:p>
        </p:txBody>
      </p:sp>
    </p:spTree>
    <p:extLst>
      <p:ext uri="{BB962C8B-B14F-4D97-AF65-F5344CB8AC3E}">
        <p14:creationId xmlns:p14="http://schemas.microsoft.com/office/powerpoint/2010/main" val="42004863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41840-2742-4990-AFE3-B1584D71603B}" type="datetimeFigureOut">
              <a:rPr lang="en-US" smtClean="0"/>
              <a:t>9/4/2018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CDAD7-BD6F-4F8A-AEC3-E764318DCCD7}" type="slidenum">
              <a:rPr lang="en-US" smtClean="0"/>
              <a:t>‹#›</a:t>
            </a:fld>
            <a:endParaRPr lang="en-US"/>
          </a:p>
        </p:txBody>
      </p:sp>
    </p:spTree>
    <p:extLst>
      <p:ext uri="{BB962C8B-B14F-4D97-AF65-F5344CB8AC3E}">
        <p14:creationId xmlns:p14="http://schemas.microsoft.com/office/powerpoint/2010/main" val="4250936498"/>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10094976" cy="1006475"/>
          </a:xfrm>
        </p:spPr>
        <p:txBody>
          <a:bodyPr>
            <a:normAutofit/>
          </a:bodyPr>
          <a:lstStyle/>
          <a:p>
            <a:pPr algn="ctr"/>
            <a:r>
              <a:rPr lang="en-US" sz="3500" b="1" i="1" u="sng" dirty="0" smtClean="0">
                <a:solidFill>
                  <a:schemeClr val="accent1">
                    <a:lumMod val="75000"/>
                  </a:schemeClr>
                </a:solidFill>
                <a:latin typeface="Times New Roman" panose="02020603050405020304" pitchFamily="18" charset="0"/>
                <a:cs typeface="Times New Roman" panose="02020603050405020304" pitchFamily="18" charset="0"/>
              </a:rPr>
              <a:t>BANK</a:t>
            </a:r>
            <a:r>
              <a:rPr lang="en-US" sz="3600" b="1" i="1" u="sng" dirty="0" smtClean="0">
                <a:solidFill>
                  <a:schemeClr val="accent1">
                    <a:lumMod val="75000"/>
                  </a:schemeClr>
                </a:solidFill>
                <a:latin typeface="Times New Roman" panose="02020603050405020304" pitchFamily="18" charset="0"/>
                <a:cs typeface="Times New Roman" panose="02020603050405020304" pitchFamily="18" charset="0"/>
              </a:rPr>
              <a:t> MANAGEMENT SYSTEM</a:t>
            </a:r>
            <a:endParaRPr lang="en-US" sz="3600" b="1" i="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1" y="1524000"/>
            <a:ext cx="10229088" cy="4876800"/>
          </a:xfrm>
          <a:prstGeom prst="rect">
            <a:avLst/>
          </a:prstGeom>
        </p:spPr>
      </p:pic>
    </p:spTree>
    <p:extLst>
      <p:ext uri="{BB962C8B-B14F-4D97-AF65-F5344CB8AC3E}">
        <p14:creationId xmlns:p14="http://schemas.microsoft.com/office/powerpoint/2010/main" val="298654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3326" y="304800"/>
            <a:ext cx="3932237" cy="498475"/>
          </a:xfrm>
        </p:spPr>
        <p:txBody>
          <a:bodyPr>
            <a:noAutofit/>
          </a:bodyPr>
          <a:lstStyle/>
          <a:p>
            <a: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t>(View customer list) </a:t>
            </a:r>
            <a:endParaRPr lang="en-US" sz="3500" b="1"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483326" y="5947952"/>
            <a:ext cx="11708674" cy="910048"/>
          </a:xfrm>
        </p:spPr>
        <p:txBody>
          <a:bodyPr>
            <a:noAutofit/>
          </a:bodyPr>
          <a:lstStyle/>
          <a:p>
            <a:pPr>
              <a:lnSpc>
                <a:spcPct val="100000"/>
              </a:lnSpc>
            </a:pPr>
            <a:r>
              <a:rPr lang="en-US" sz="2400" b="1" i="1" dirty="0" smtClean="0">
                <a:solidFill>
                  <a:schemeClr val="accent1">
                    <a:lumMod val="75000"/>
                  </a:schemeClr>
                </a:solidFill>
                <a:latin typeface="Times New Roman" panose="02020603050405020304" pitchFamily="18" charset="0"/>
                <a:cs typeface="Times New Roman" panose="02020603050405020304" pitchFamily="18" charset="0"/>
              </a:rPr>
              <a:t>holder_list () </a:t>
            </a:r>
            <a:r>
              <a:rPr lang="en-US" sz="2300" dirty="0" smtClean="0">
                <a:solidFill>
                  <a:schemeClr val="accent1">
                    <a:lumMod val="75000"/>
                  </a:schemeClr>
                </a:solidFill>
                <a:latin typeface="Times New Roman" panose="02020603050405020304" pitchFamily="18" charset="0"/>
                <a:cs typeface="Times New Roman" panose="02020603050405020304" pitchFamily="18" charset="0"/>
              </a:rPr>
              <a:t>– With this function , you can view the customer’s banking information such as account number , name , type of account and deposit amount provided while creating the account.</a:t>
            </a:r>
            <a:endParaRPr lang="en-US" sz="23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Placeholder 2"/>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914400" y="1040674"/>
            <a:ext cx="10210800" cy="4772295"/>
          </a:xfrm>
        </p:spPr>
      </p:pic>
    </p:spTree>
    <p:extLst>
      <p:ext uri="{BB962C8B-B14F-4D97-AF65-F5344CB8AC3E}">
        <p14:creationId xmlns:p14="http://schemas.microsoft.com/office/powerpoint/2010/main" val="183599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80">
                                          <p:stCondLst>
                                            <p:cond delay="0"/>
                                          </p:stCondLst>
                                        </p:cTn>
                                        <p:tgtEl>
                                          <p:spTgt spid="6">
                                            <p:txEl>
                                              <p:pRg st="0" end="0"/>
                                            </p:txEl>
                                          </p:spTgt>
                                        </p:tgtEl>
                                      </p:cBhvr>
                                    </p:animEffect>
                                    <p:anim calcmode="lin" valueType="num">
                                      <p:cBhvr>
                                        <p:cTn id="19"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xEl>
                                              <p:pRg st="0" end="0"/>
                                            </p:txEl>
                                          </p:spTgt>
                                        </p:tgtEl>
                                      </p:cBhvr>
                                      <p:to x="100000" y="60000"/>
                                    </p:animScale>
                                    <p:animScale>
                                      <p:cBhvr>
                                        <p:cTn id="25" dur="166" decel="50000">
                                          <p:stCondLst>
                                            <p:cond delay="676"/>
                                          </p:stCondLst>
                                        </p:cTn>
                                        <p:tgtEl>
                                          <p:spTgt spid="6">
                                            <p:txEl>
                                              <p:pRg st="0" end="0"/>
                                            </p:txEl>
                                          </p:spTgt>
                                        </p:tgtEl>
                                      </p:cBhvr>
                                      <p:to x="100000" y="100000"/>
                                    </p:animScale>
                                    <p:animScale>
                                      <p:cBhvr>
                                        <p:cTn id="26" dur="26">
                                          <p:stCondLst>
                                            <p:cond delay="1312"/>
                                          </p:stCondLst>
                                        </p:cTn>
                                        <p:tgtEl>
                                          <p:spTgt spid="6">
                                            <p:txEl>
                                              <p:pRg st="0" end="0"/>
                                            </p:txEl>
                                          </p:spTgt>
                                        </p:tgtEl>
                                      </p:cBhvr>
                                      <p:to x="100000" y="80000"/>
                                    </p:animScale>
                                    <p:animScale>
                                      <p:cBhvr>
                                        <p:cTn id="27" dur="166" decel="50000">
                                          <p:stCondLst>
                                            <p:cond delay="1338"/>
                                          </p:stCondLst>
                                        </p:cTn>
                                        <p:tgtEl>
                                          <p:spTgt spid="6">
                                            <p:txEl>
                                              <p:pRg st="0" end="0"/>
                                            </p:txEl>
                                          </p:spTgt>
                                        </p:tgtEl>
                                      </p:cBhvr>
                                      <p:to x="100000" y="100000"/>
                                    </p:animScale>
                                    <p:animScale>
                                      <p:cBhvr>
                                        <p:cTn id="28" dur="26">
                                          <p:stCondLst>
                                            <p:cond delay="1642"/>
                                          </p:stCondLst>
                                        </p:cTn>
                                        <p:tgtEl>
                                          <p:spTgt spid="6">
                                            <p:txEl>
                                              <p:pRg st="0" end="0"/>
                                            </p:txEl>
                                          </p:spTgt>
                                        </p:tgtEl>
                                      </p:cBhvr>
                                      <p:to x="100000" y="90000"/>
                                    </p:animScale>
                                    <p:animScale>
                                      <p:cBhvr>
                                        <p:cTn id="29" dur="166" decel="50000">
                                          <p:stCondLst>
                                            <p:cond delay="1668"/>
                                          </p:stCondLst>
                                        </p:cTn>
                                        <p:tgtEl>
                                          <p:spTgt spid="6">
                                            <p:txEl>
                                              <p:pRg st="0" end="0"/>
                                            </p:txEl>
                                          </p:spTgt>
                                        </p:tgtEl>
                                      </p:cBhvr>
                                      <p:to x="100000" y="100000"/>
                                    </p:animScale>
                                    <p:animScale>
                                      <p:cBhvr>
                                        <p:cTn id="30" dur="26">
                                          <p:stCondLst>
                                            <p:cond delay="1808"/>
                                          </p:stCondLst>
                                        </p:cTn>
                                        <p:tgtEl>
                                          <p:spTgt spid="6">
                                            <p:txEl>
                                              <p:pRg st="0" end="0"/>
                                            </p:txEl>
                                          </p:spTgt>
                                        </p:tgtEl>
                                      </p:cBhvr>
                                      <p:to x="100000" y="95000"/>
                                    </p:animScale>
                                    <p:animScale>
                                      <p:cBhvr>
                                        <p:cTn id="31"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905000"/>
            <a:ext cx="11353800" cy="2784475"/>
          </a:xfrm>
        </p:spPr>
        <p:txBody>
          <a:bodyPr anchor="ctr">
            <a:noAutofit/>
          </a:bodyPr>
          <a:lstStyle/>
          <a:p>
            <a:pPr>
              <a:lnSpc>
                <a:spcPct val="100000"/>
              </a:lnSpc>
            </a:pPr>
            <a:r>
              <a:rPr lang="en-US" sz="60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6600" b="1" i="1" dirty="0" smtClean="0">
                <a:solidFill>
                  <a:schemeClr val="accent1">
                    <a:lumMod val="75000"/>
                  </a:schemeClr>
                </a:solidFill>
                <a:latin typeface="Times New Roman" panose="02020603050405020304" pitchFamily="18" charset="0"/>
                <a:cs typeface="Times New Roman" panose="02020603050405020304" pitchFamily="18" charset="0"/>
              </a:rPr>
              <a:t>Thank you for your attention </a:t>
            </a:r>
            <a:r>
              <a:rPr lang="en-US" sz="6600" b="1" i="1" dirty="0" smtClean="0">
                <a:solidFill>
                  <a:schemeClr val="accent1">
                    <a:lumMod val="75000"/>
                  </a:schemeClr>
                </a:solidFill>
                <a:latin typeface="Times New Roman" panose="02020603050405020304" pitchFamily="18" charset="0"/>
                <a:cs typeface="Times New Roman" panose="02020603050405020304" pitchFamily="18" charset="0"/>
              </a:rPr>
              <a:t>!</a:t>
            </a:r>
            <a:br>
              <a:rPr lang="en-US" sz="6600" b="1" i="1" dirty="0" smtClean="0">
                <a:solidFill>
                  <a:schemeClr val="accent1">
                    <a:lumMod val="75000"/>
                  </a:schemeClr>
                </a:solidFill>
                <a:latin typeface="Times New Roman" panose="02020603050405020304" pitchFamily="18" charset="0"/>
                <a:cs typeface="Times New Roman" panose="02020603050405020304" pitchFamily="18" charset="0"/>
              </a:rPr>
            </a:br>
            <a:r>
              <a:rPr lang="en-US" sz="6600" b="1" i="1" dirty="0" smtClean="0">
                <a:solidFill>
                  <a:schemeClr val="accent1">
                    <a:lumMod val="75000"/>
                  </a:schemeClr>
                </a:solidFill>
                <a:latin typeface="Times New Roman" panose="02020603050405020304" pitchFamily="18" charset="0"/>
                <a:cs typeface="Times New Roman" panose="02020603050405020304" pitchFamily="18" charset="0"/>
              </a:rPr>
              <a:t/>
            </a:r>
            <a:br>
              <a:rPr lang="en-US" sz="6600" b="1" i="1" dirty="0" smtClean="0">
                <a:solidFill>
                  <a:schemeClr val="accent1">
                    <a:lumMod val="75000"/>
                  </a:schemeClr>
                </a:solidFill>
                <a:latin typeface="Times New Roman" panose="02020603050405020304" pitchFamily="18" charset="0"/>
                <a:cs typeface="Times New Roman" panose="02020603050405020304" pitchFamily="18" charset="0"/>
              </a:rPr>
            </a:br>
            <a:r>
              <a:rPr lang="en-US" sz="6600" b="1" i="1" dirty="0" smtClean="0">
                <a:solidFill>
                  <a:schemeClr val="accent1">
                    <a:lumMod val="75000"/>
                  </a:schemeClr>
                </a:solidFill>
                <a:latin typeface="Times New Roman" panose="02020603050405020304" pitchFamily="18" charset="0"/>
                <a:cs typeface="Times New Roman" panose="02020603050405020304" pitchFamily="18" charset="0"/>
              </a:rPr>
              <a:t>             ^_________^</a:t>
            </a:r>
            <a:r>
              <a:rPr lang="en-US" sz="66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t/>
            </a:r>
            <a:b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br>
            <a:r>
              <a:rPr lang="en-US" sz="3500" b="1" i="1" dirty="0">
                <a:solidFill>
                  <a:schemeClr val="accent1">
                    <a:lumMod val="75000"/>
                  </a:schemeClr>
                </a:solidFill>
                <a:latin typeface="Times New Roman" panose="02020603050405020304" pitchFamily="18" charset="0"/>
                <a:cs typeface="Times New Roman" panose="02020603050405020304" pitchFamily="18" charset="0"/>
              </a:rPr>
              <a:t/>
            </a:r>
            <a:br>
              <a:rPr lang="en-US" sz="3500" b="1" i="1" dirty="0">
                <a:solidFill>
                  <a:schemeClr val="accent1">
                    <a:lumMod val="75000"/>
                  </a:schemeClr>
                </a:solidFill>
                <a:latin typeface="Times New Roman" panose="02020603050405020304" pitchFamily="18" charset="0"/>
                <a:cs typeface="Times New Roman" panose="02020603050405020304" pitchFamily="18" charset="0"/>
              </a:rPr>
            </a:br>
            <a:endParaRPr lang="en-US" sz="3500" b="1"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31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4114800" cy="685800"/>
          </a:xfrm>
        </p:spPr>
        <p:txBody>
          <a:bodyPr>
            <a:noAutofit/>
          </a:bodyPr>
          <a:lstStyle/>
          <a:p>
            <a:r>
              <a:rPr lang="en-US" sz="3500" dirty="0" smtClean="0">
                <a:latin typeface="Times New Roman" panose="02020603050405020304" pitchFamily="18" charset="0"/>
                <a:cs typeface="Times New Roman" panose="02020603050405020304" pitchFamily="18" charset="0"/>
              </a:rPr>
              <a:t/>
            </a:r>
            <a:br>
              <a:rPr lang="en-US" sz="3500" dirty="0" smtClean="0">
                <a:latin typeface="Times New Roman" panose="02020603050405020304" pitchFamily="18" charset="0"/>
                <a:cs typeface="Times New Roman" panose="02020603050405020304" pitchFamily="18" charset="0"/>
              </a:rPr>
            </a:br>
            <a:r>
              <a:rPr lang="en-US" sz="3500" dirty="0" smtClean="0">
                <a:latin typeface="Times New Roman" panose="02020603050405020304" pitchFamily="18" charset="0"/>
                <a:cs typeface="Times New Roman" panose="02020603050405020304" pitchFamily="18" charset="0"/>
              </a:rPr>
              <a:t/>
            </a:r>
            <a:br>
              <a:rPr lang="en-US" sz="3500" dirty="0" smtClean="0">
                <a:latin typeface="Times New Roman" panose="02020603050405020304" pitchFamily="18" charset="0"/>
                <a:cs typeface="Times New Roman" panose="02020603050405020304" pitchFamily="18" charset="0"/>
              </a:rPr>
            </a:br>
            <a: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t>Section(D) ,Group-3</a:t>
            </a:r>
            <a:endParaRPr lang="en-US" sz="3500" b="1"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 y="1524000"/>
            <a:ext cx="8915400" cy="4495800"/>
          </a:xfrm>
        </p:spPr>
        <p:txBody>
          <a:bodyPr>
            <a:noAutofit/>
          </a:bodyPr>
          <a:lstStyle/>
          <a:p>
            <a:pPr marL="457200" indent="-457200" algn="l">
              <a:lnSpc>
                <a:spcPct val="100000"/>
              </a:lnSpc>
              <a:buFont typeface="Arial" panose="020B0604020202020204" pitchFamily="34" charset="0"/>
              <a:buChar char="•"/>
            </a:pP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Aung Bo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Bo</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Htun</a:t>
            </a:r>
            <a:endParaRPr lang="en-US" sz="2800" dirty="0" smtClean="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lgn="l">
              <a:lnSpc>
                <a:spcPct val="100000"/>
              </a:lnSpc>
              <a:buFont typeface="Arial" panose="020B0604020202020204" pitchFamily="34" charset="0"/>
              <a:buChar char="•"/>
            </a:pP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Aww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Myat</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Haythi</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a:t>
            </a:r>
          </a:p>
          <a:p>
            <a:pPr marL="457200" indent="-457200" algn="l">
              <a:lnSpc>
                <a:spcPct val="100000"/>
              </a:lnSpc>
              <a:buFont typeface="Arial" panose="020B0604020202020204" pitchFamily="34" charset="0"/>
              <a:buChar char="•"/>
            </a:pP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Nyan Swan Aung</a:t>
            </a:r>
          </a:p>
          <a:p>
            <a:pPr marL="457200" indent="-457200" algn="l">
              <a:lnSpc>
                <a:spcPct val="100000"/>
              </a:lnSpc>
              <a:buFont typeface="Arial" panose="020B0604020202020204" pitchFamily="34" charset="0"/>
              <a:buChar char="•"/>
            </a:pP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Mya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Dawei</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Soe</a:t>
            </a:r>
            <a:endParaRPr lang="en-US" sz="2800" dirty="0" smtClean="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lgn="l">
              <a:lnSpc>
                <a:spcPct val="100000"/>
              </a:lnSpc>
              <a:buFont typeface="Arial" panose="020B0604020202020204" pitchFamily="34" charset="0"/>
              <a:buChar char="•"/>
            </a:pP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Nay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Bhone</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Myat</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Naing</a:t>
            </a:r>
            <a:endParaRPr lang="en-US" sz="2800" dirty="0" smtClean="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lgn="l">
              <a:lnSpc>
                <a:spcPct val="100000"/>
              </a:lnSpc>
              <a:buFont typeface="Arial" panose="020B0604020202020204" pitchFamily="34" charset="0"/>
              <a:buChar char="•"/>
            </a:pP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Khin</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Kaung</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Nge</a:t>
            </a: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lgn="l">
              <a:lnSpc>
                <a:spcPct val="100000"/>
              </a:lnSpc>
              <a:buFont typeface="Arial" panose="020B0604020202020204" pitchFamily="34" charset="0"/>
              <a:buChar char="•"/>
            </a:pP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Khant</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Lin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Kyaw</a:t>
            </a:r>
            <a:endParaRPr lang="en-US" sz="2800" dirty="0" smtClean="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lgn="l">
              <a:lnSpc>
                <a:spcPct val="100000"/>
              </a:lnSpc>
              <a:buFont typeface="Arial" panose="020B0604020202020204" pitchFamily="34" charset="0"/>
              <a:buChar char="•"/>
            </a:pP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Palae</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Phyu</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Kyi</a:t>
            </a:r>
          </a:p>
        </p:txBody>
      </p:sp>
    </p:spTree>
    <p:extLst>
      <p:ext uri="{BB962C8B-B14F-4D97-AF65-F5344CB8AC3E}">
        <p14:creationId xmlns:p14="http://schemas.microsoft.com/office/powerpoint/2010/main" val="20168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down)">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down)">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wipe(down)">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92792"/>
            <a:ext cx="3932237" cy="498475"/>
          </a:xfrm>
        </p:spPr>
        <p:txBody>
          <a:bodyPr>
            <a:noAutofit/>
          </a:bodyPr>
          <a:lstStyle/>
          <a:p>
            <a: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t>(Menu) </a:t>
            </a:r>
            <a:endParaRPr lang="en-US" sz="3500" b="1" i="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9" name="Picture Placeholder 8"/>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1142206" y="1132522"/>
            <a:ext cx="9755187" cy="4419600"/>
          </a:xfrm>
        </p:spPr>
      </p:pic>
      <p:sp>
        <p:nvSpPr>
          <p:cNvPr id="6" name="Text Placeholder 5"/>
          <p:cNvSpPr>
            <a:spLocks noGrp="1"/>
          </p:cNvSpPr>
          <p:nvPr>
            <p:ph type="body" sz="half" idx="2"/>
          </p:nvPr>
        </p:nvSpPr>
        <p:spPr>
          <a:xfrm>
            <a:off x="533400" y="5793377"/>
            <a:ext cx="10972800" cy="914400"/>
          </a:xfrm>
        </p:spPr>
        <p:txBody>
          <a:bodyPr>
            <a:noAutofit/>
          </a:bodyPr>
          <a:lstStyle/>
          <a:p>
            <a:pPr>
              <a:lnSpc>
                <a:spcPct val="100000"/>
              </a:lnSpc>
            </a:pPr>
            <a:r>
              <a:rPr lang="en-US" sz="2400" b="1" i="1" dirty="0">
                <a:solidFill>
                  <a:schemeClr val="accent1">
                    <a:lumMod val="75000"/>
                  </a:schemeClr>
                </a:solidFill>
                <a:latin typeface="Times New Roman" panose="02020603050405020304" pitchFamily="18" charset="0"/>
                <a:cs typeface="Times New Roman" panose="02020603050405020304" pitchFamily="18" charset="0"/>
              </a:rPr>
              <a:t>m</a:t>
            </a:r>
            <a:r>
              <a:rPr lang="en-US" sz="2400" b="1" i="1" dirty="0" smtClean="0">
                <a:solidFill>
                  <a:schemeClr val="accent1">
                    <a:lumMod val="75000"/>
                  </a:schemeClr>
                </a:solidFill>
                <a:latin typeface="Times New Roman" panose="02020603050405020304" pitchFamily="18" charset="0"/>
                <a:cs typeface="Times New Roman" panose="02020603050405020304" pitchFamily="18" charset="0"/>
              </a:rPr>
              <a:t>enu()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This function displays the menu or welcome screen to perform different banking activities. </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64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80">
                                          <p:stCondLst>
                                            <p:cond delay="0"/>
                                          </p:stCondLst>
                                        </p:cTn>
                                        <p:tgtEl>
                                          <p:spTgt spid="6">
                                            <p:txEl>
                                              <p:pRg st="0" end="0"/>
                                            </p:txEl>
                                          </p:spTgt>
                                        </p:tgtEl>
                                      </p:cBhvr>
                                    </p:animEffect>
                                    <p:anim calcmode="lin" valueType="num">
                                      <p:cBhvr>
                                        <p:cTn id="19"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xEl>
                                              <p:pRg st="0" end="0"/>
                                            </p:txEl>
                                          </p:spTgt>
                                        </p:tgtEl>
                                      </p:cBhvr>
                                      <p:to x="100000" y="60000"/>
                                    </p:animScale>
                                    <p:animScale>
                                      <p:cBhvr>
                                        <p:cTn id="25" dur="166" decel="50000">
                                          <p:stCondLst>
                                            <p:cond delay="676"/>
                                          </p:stCondLst>
                                        </p:cTn>
                                        <p:tgtEl>
                                          <p:spTgt spid="6">
                                            <p:txEl>
                                              <p:pRg st="0" end="0"/>
                                            </p:txEl>
                                          </p:spTgt>
                                        </p:tgtEl>
                                      </p:cBhvr>
                                      <p:to x="100000" y="100000"/>
                                    </p:animScale>
                                    <p:animScale>
                                      <p:cBhvr>
                                        <p:cTn id="26" dur="26">
                                          <p:stCondLst>
                                            <p:cond delay="1312"/>
                                          </p:stCondLst>
                                        </p:cTn>
                                        <p:tgtEl>
                                          <p:spTgt spid="6">
                                            <p:txEl>
                                              <p:pRg st="0" end="0"/>
                                            </p:txEl>
                                          </p:spTgt>
                                        </p:tgtEl>
                                      </p:cBhvr>
                                      <p:to x="100000" y="80000"/>
                                    </p:animScale>
                                    <p:animScale>
                                      <p:cBhvr>
                                        <p:cTn id="27" dur="166" decel="50000">
                                          <p:stCondLst>
                                            <p:cond delay="1338"/>
                                          </p:stCondLst>
                                        </p:cTn>
                                        <p:tgtEl>
                                          <p:spTgt spid="6">
                                            <p:txEl>
                                              <p:pRg st="0" end="0"/>
                                            </p:txEl>
                                          </p:spTgt>
                                        </p:tgtEl>
                                      </p:cBhvr>
                                      <p:to x="100000" y="100000"/>
                                    </p:animScale>
                                    <p:animScale>
                                      <p:cBhvr>
                                        <p:cTn id="28" dur="26">
                                          <p:stCondLst>
                                            <p:cond delay="1642"/>
                                          </p:stCondLst>
                                        </p:cTn>
                                        <p:tgtEl>
                                          <p:spTgt spid="6">
                                            <p:txEl>
                                              <p:pRg st="0" end="0"/>
                                            </p:txEl>
                                          </p:spTgt>
                                        </p:tgtEl>
                                      </p:cBhvr>
                                      <p:to x="100000" y="90000"/>
                                    </p:animScale>
                                    <p:animScale>
                                      <p:cBhvr>
                                        <p:cTn id="29" dur="166" decel="50000">
                                          <p:stCondLst>
                                            <p:cond delay="1668"/>
                                          </p:stCondLst>
                                        </p:cTn>
                                        <p:tgtEl>
                                          <p:spTgt spid="6">
                                            <p:txEl>
                                              <p:pRg st="0" end="0"/>
                                            </p:txEl>
                                          </p:spTgt>
                                        </p:tgtEl>
                                      </p:cBhvr>
                                      <p:to x="100000" y="100000"/>
                                    </p:animScale>
                                    <p:animScale>
                                      <p:cBhvr>
                                        <p:cTn id="30" dur="26">
                                          <p:stCondLst>
                                            <p:cond delay="1808"/>
                                          </p:stCondLst>
                                        </p:cTn>
                                        <p:tgtEl>
                                          <p:spTgt spid="6">
                                            <p:txEl>
                                              <p:pRg st="0" end="0"/>
                                            </p:txEl>
                                          </p:spTgt>
                                        </p:tgtEl>
                                      </p:cBhvr>
                                      <p:to x="100000" y="95000"/>
                                    </p:animScale>
                                    <p:animScale>
                                      <p:cBhvr>
                                        <p:cTn id="31"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18147"/>
            <a:ext cx="3932237" cy="498475"/>
          </a:xfrm>
        </p:spPr>
        <p:txBody>
          <a:bodyPr>
            <a:noAutofit/>
          </a:bodyPr>
          <a:lstStyle/>
          <a:p>
            <a: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t>(Create Account) </a:t>
            </a:r>
            <a:endParaRPr lang="en-US" sz="3500" b="1"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304800" y="5562600"/>
            <a:ext cx="11708674" cy="1295400"/>
          </a:xfrm>
        </p:spPr>
        <p:txBody>
          <a:bodyPr>
            <a:noAutofit/>
          </a:bodyPr>
          <a:lstStyle/>
          <a:p>
            <a:pPr>
              <a:lnSpc>
                <a:spcPct val="100000"/>
              </a:lnSpc>
            </a:pPr>
            <a:r>
              <a:rPr lang="en-US" sz="2300" b="1" i="1" dirty="0" smtClean="0">
                <a:solidFill>
                  <a:schemeClr val="accent1">
                    <a:lumMod val="75000"/>
                  </a:schemeClr>
                </a:solidFill>
                <a:latin typeface="Times New Roman" panose="02020603050405020304" pitchFamily="18" charset="0"/>
                <a:cs typeface="Times New Roman" panose="02020603050405020304" pitchFamily="18" charset="0"/>
              </a:rPr>
              <a:t>new_acc() </a:t>
            </a:r>
            <a:r>
              <a:rPr lang="en-US" sz="2300" dirty="0" smtClean="0">
                <a:solidFill>
                  <a:schemeClr val="accent1">
                    <a:lumMod val="75000"/>
                  </a:schemeClr>
                </a:solidFill>
                <a:latin typeface="Times New Roman" panose="02020603050405020304" pitchFamily="18" charset="0"/>
                <a:cs typeface="Times New Roman" panose="02020603050405020304" pitchFamily="18" charset="0"/>
              </a:rPr>
              <a:t>- This function creates a new customer account. It asks for some personal and banking details of the customer such as name, date of birth, address, citizenship number, email and phone number. You can enter the amount to deposit and choose one type of account(Teen/Adult) .</a:t>
            </a:r>
          </a:p>
          <a:p>
            <a:pPr>
              <a:lnSpc>
                <a:spcPct val="100000"/>
              </a:lnSpc>
            </a:pPr>
            <a:endParaRPr lang="en-US" sz="23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Picture Placeholder 6"/>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1143000" y="1160462"/>
            <a:ext cx="9755187" cy="4402138"/>
          </a:xfrm>
        </p:spPr>
      </p:pic>
    </p:spTree>
    <p:extLst>
      <p:ext uri="{BB962C8B-B14F-4D97-AF65-F5344CB8AC3E}">
        <p14:creationId xmlns:p14="http://schemas.microsoft.com/office/powerpoint/2010/main" val="101669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80">
                                          <p:stCondLst>
                                            <p:cond delay="0"/>
                                          </p:stCondLst>
                                        </p:cTn>
                                        <p:tgtEl>
                                          <p:spTgt spid="6">
                                            <p:txEl>
                                              <p:pRg st="0" end="0"/>
                                            </p:txEl>
                                          </p:spTgt>
                                        </p:tgtEl>
                                      </p:cBhvr>
                                    </p:animEffect>
                                    <p:anim calcmode="lin" valueType="num">
                                      <p:cBhvr>
                                        <p:cTn id="19"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xEl>
                                              <p:pRg st="0" end="0"/>
                                            </p:txEl>
                                          </p:spTgt>
                                        </p:tgtEl>
                                      </p:cBhvr>
                                      <p:to x="100000" y="60000"/>
                                    </p:animScale>
                                    <p:animScale>
                                      <p:cBhvr>
                                        <p:cTn id="25" dur="166" decel="50000">
                                          <p:stCondLst>
                                            <p:cond delay="676"/>
                                          </p:stCondLst>
                                        </p:cTn>
                                        <p:tgtEl>
                                          <p:spTgt spid="6">
                                            <p:txEl>
                                              <p:pRg st="0" end="0"/>
                                            </p:txEl>
                                          </p:spTgt>
                                        </p:tgtEl>
                                      </p:cBhvr>
                                      <p:to x="100000" y="100000"/>
                                    </p:animScale>
                                    <p:animScale>
                                      <p:cBhvr>
                                        <p:cTn id="26" dur="26">
                                          <p:stCondLst>
                                            <p:cond delay="1312"/>
                                          </p:stCondLst>
                                        </p:cTn>
                                        <p:tgtEl>
                                          <p:spTgt spid="6">
                                            <p:txEl>
                                              <p:pRg st="0" end="0"/>
                                            </p:txEl>
                                          </p:spTgt>
                                        </p:tgtEl>
                                      </p:cBhvr>
                                      <p:to x="100000" y="80000"/>
                                    </p:animScale>
                                    <p:animScale>
                                      <p:cBhvr>
                                        <p:cTn id="27" dur="166" decel="50000">
                                          <p:stCondLst>
                                            <p:cond delay="1338"/>
                                          </p:stCondLst>
                                        </p:cTn>
                                        <p:tgtEl>
                                          <p:spTgt spid="6">
                                            <p:txEl>
                                              <p:pRg st="0" end="0"/>
                                            </p:txEl>
                                          </p:spTgt>
                                        </p:tgtEl>
                                      </p:cBhvr>
                                      <p:to x="100000" y="100000"/>
                                    </p:animScale>
                                    <p:animScale>
                                      <p:cBhvr>
                                        <p:cTn id="28" dur="26">
                                          <p:stCondLst>
                                            <p:cond delay="1642"/>
                                          </p:stCondLst>
                                        </p:cTn>
                                        <p:tgtEl>
                                          <p:spTgt spid="6">
                                            <p:txEl>
                                              <p:pRg st="0" end="0"/>
                                            </p:txEl>
                                          </p:spTgt>
                                        </p:tgtEl>
                                      </p:cBhvr>
                                      <p:to x="100000" y="90000"/>
                                    </p:animScale>
                                    <p:animScale>
                                      <p:cBhvr>
                                        <p:cTn id="29" dur="166" decel="50000">
                                          <p:stCondLst>
                                            <p:cond delay="1668"/>
                                          </p:stCondLst>
                                        </p:cTn>
                                        <p:tgtEl>
                                          <p:spTgt spid="6">
                                            <p:txEl>
                                              <p:pRg st="0" end="0"/>
                                            </p:txEl>
                                          </p:spTgt>
                                        </p:tgtEl>
                                      </p:cBhvr>
                                      <p:to x="100000" y="100000"/>
                                    </p:animScale>
                                    <p:animScale>
                                      <p:cBhvr>
                                        <p:cTn id="30" dur="26">
                                          <p:stCondLst>
                                            <p:cond delay="1808"/>
                                          </p:stCondLst>
                                        </p:cTn>
                                        <p:tgtEl>
                                          <p:spTgt spid="6">
                                            <p:txEl>
                                              <p:pRg st="0" end="0"/>
                                            </p:txEl>
                                          </p:spTgt>
                                        </p:tgtEl>
                                      </p:cBhvr>
                                      <p:to x="100000" y="95000"/>
                                    </p:animScale>
                                    <p:animScale>
                                      <p:cBhvr>
                                        <p:cTn id="31"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503" y="457200"/>
            <a:ext cx="3932237" cy="498475"/>
          </a:xfrm>
        </p:spPr>
        <p:txBody>
          <a:bodyPr>
            <a:noAutofit/>
          </a:bodyPr>
          <a:lstStyle/>
          <a:p>
            <a: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t>(Check Account) </a:t>
            </a:r>
            <a:endParaRPr lang="en-US" sz="3500" b="1"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304800" y="5551805"/>
            <a:ext cx="11708674" cy="1264920"/>
          </a:xfrm>
        </p:spPr>
        <p:txBody>
          <a:bodyPr>
            <a:noAutofit/>
          </a:bodyPr>
          <a:lstStyle/>
          <a:p>
            <a:pPr>
              <a:lnSpc>
                <a:spcPct val="100000"/>
              </a:lnSpc>
            </a:pPr>
            <a:r>
              <a:rPr lang="en-US" sz="2300" b="1" i="1" dirty="0" smtClean="0">
                <a:solidFill>
                  <a:schemeClr val="accent1">
                    <a:lumMod val="75000"/>
                  </a:schemeClr>
                </a:solidFill>
                <a:latin typeface="Times New Roman" panose="02020603050405020304" pitchFamily="18" charset="0"/>
                <a:cs typeface="Times New Roman" panose="02020603050405020304" pitchFamily="18" charset="0"/>
              </a:rPr>
              <a:t>check_acc() </a:t>
            </a:r>
            <a:r>
              <a:rPr lang="en-US" sz="2300" dirty="0" smtClean="0">
                <a:solidFill>
                  <a:schemeClr val="accent1">
                    <a:lumMod val="75000"/>
                  </a:schemeClr>
                </a:solidFill>
                <a:latin typeface="Times New Roman" panose="02020603050405020304" pitchFamily="18" charset="0"/>
                <a:cs typeface="Times New Roman" panose="02020603050405020304" pitchFamily="18" charset="0"/>
              </a:rPr>
              <a:t>–This function shows account number , name , date of birth ,address , citizenship number ,age, phone number ,type of account , initial amount deposited and date of deposit. It also displays the amount of interest corresponding to a particular account type.</a:t>
            </a:r>
            <a:endParaRPr lang="en-US" sz="23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Placeholder 2"/>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1217613" y="1066800"/>
            <a:ext cx="9755187" cy="4419600"/>
          </a:xfrm>
        </p:spPr>
      </p:pic>
    </p:spTree>
    <p:extLst>
      <p:ext uri="{BB962C8B-B14F-4D97-AF65-F5344CB8AC3E}">
        <p14:creationId xmlns:p14="http://schemas.microsoft.com/office/powerpoint/2010/main" val="155633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80">
                                          <p:stCondLst>
                                            <p:cond delay="0"/>
                                          </p:stCondLst>
                                        </p:cTn>
                                        <p:tgtEl>
                                          <p:spTgt spid="6">
                                            <p:txEl>
                                              <p:pRg st="0" end="0"/>
                                            </p:txEl>
                                          </p:spTgt>
                                        </p:tgtEl>
                                      </p:cBhvr>
                                    </p:animEffect>
                                    <p:anim calcmode="lin" valueType="num">
                                      <p:cBhvr>
                                        <p:cTn id="19"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xEl>
                                              <p:pRg st="0" end="0"/>
                                            </p:txEl>
                                          </p:spTgt>
                                        </p:tgtEl>
                                      </p:cBhvr>
                                      <p:to x="100000" y="60000"/>
                                    </p:animScale>
                                    <p:animScale>
                                      <p:cBhvr>
                                        <p:cTn id="25" dur="166" decel="50000">
                                          <p:stCondLst>
                                            <p:cond delay="676"/>
                                          </p:stCondLst>
                                        </p:cTn>
                                        <p:tgtEl>
                                          <p:spTgt spid="6">
                                            <p:txEl>
                                              <p:pRg st="0" end="0"/>
                                            </p:txEl>
                                          </p:spTgt>
                                        </p:tgtEl>
                                      </p:cBhvr>
                                      <p:to x="100000" y="100000"/>
                                    </p:animScale>
                                    <p:animScale>
                                      <p:cBhvr>
                                        <p:cTn id="26" dur="26">
                                          <p:stCondLst>
                                            <p:cond delay="1312"/>
                                          </p:stCondLst>
                                        </p:cTn>
                                        <p:tgtEl>
                                          <p:spTgt spid="6">
                                            <p:txEl>
                                              <p:pRg st="0" end="0"/>
                                            </p:txEl>
                                          </p:spTgt>
                                        </p:tgtEl>
                                      </p:cBhvr>
                                      <p:to x="100000" y="80000"/>
                                    </p:animScale>
                                    <p:animScale>
                                      <p:cBhvr>
                                        <p:cTn id="27" dur="166" decel="50000">
                                          <p:stCondLst>
                                            <p:cond delay="1338"/>
                                          </p:stCondLst>
                                        </p:cTn>
                                        <p:tgtEl>
                                          <p:spTgt spid="6">
                                            <p:txEl>
                                              <p:pRg st="0" end="0"/>
                                            </p:txEl>
                                          </p:spTgt>
                                        </p:tgtEl>
                                      </p:cBhvr>
                                      <p:to x="100000" y="100000"/>
                                    </p:animScale>
                                    <p:animScale>
                                      <p:cBhvr>
                                        <p:cTn id="28" dur="26">
                                          <p:stCondLst>
                                            <p:cond delay="1642"/>
                                          </p:stCondLst>
                                        </p:cTn>
                                        <p:tgtEl>
                                          <p:spTgt spid="6">
                                            <p:txEl>
                                              <p:pRg st="0" end="0"/>
                                            </p:txEl>
                                          </p:spTgt>
                                        </p:tgtEl>
                                      </p:cBhvr>
                                      <p:to x="100000" y="90000"/>
                                    </p:animScale>
                                    <p:animScale>
                                      <p:cBhvr>
                                        <p:cTn id="29" dur="166" decel="50000">
                                          <p:stCondLst>
                                            <p:cond delay="1668"/>
                                          </p:stCondLst>
                                        </p:cTn>
                                        <p:tgtEl>
                                          <p:spTgt spid="6">
                                            <p:txEl>
                                              <p:pRg st="0" end="0"/>
                                            </p:txEl>
                                          </p:spTgt>
                                        </p:tgtEl>
                                      </p:cBhvr>
                                      <p:to x="100000" y="100000"/>
                                    </p:animScale>
                                    <p:animScale>
                                      <p:cBhvr>
                                        <p:cTn id="30" dur="26">
                                          <p:stCondLst>
                                            <p:cond delay="1808"/>
                                          </p:stCondLst>
                                        </p:cTn>
                                        <p:tgtEl>
                                          <p:spTgt spid="6">
                                            <p:txEl>
                                              <p:pRg st="0" end="0"/>
                                            </p:txEl>
                                          </p:spTgt>
                                        </p:tgtEl>
                                      </p:cBhvr>
                                      <p:to x="100000" y="95000"/>
                                    </p:animScale>
                                    <p:animScale>
                                      <p:cBhvr>
                                        <p:cTn id="31"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3326" y="422798"/>
            <a:ext cx="3932237" cy="498475"/>
          </a:xfrm>
        </p:spPr>
        <p:txBody>
          <a:bodyPr>
            <a:noAutofit/>
          </a:bodyPr>
          <a:lstStyle/>
          <a:p>
            <a: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t>(Deposit) </a:t>
            </a:r>
            <a:endParaRPr lang="en-US" sz="3500" b="1"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483326" y="5850233"/>
            <a:ext cx="11556274" cy="960120"/>
          </a:xfrm>
        </p:spPr>
        <p:txBody>
          <a:bodyPr>
            <a:noAutofit/>
          </a:bodyPr>
          <a:lstStyle/>
          <a:p>
            <a:pPr>
              <a:lnSpc>
                <a:spcPct val="100000"/>
              </a:lnSpc>
            </a:pPr>
            <a:r>
              <a:rPr lang="en-US" sz="2400" b="1" i="1" dirty="0" smtClean="0">
                <a:solidFill>
                  <a:schemeClr val="accent1">
                    <a:lumMod val="75000"/>
                  </a:schemeClr>
                </a:solidFill>
                <a:latin typeface="Times New Roman" panose="02020603050405020304" pitchFamily="18" charset="0"/>
                <a:cs typeface="Times New Roman" panose="02020603050405020304" pitchFamily="18" charset="0"/>
              </a:rPr>
              <a:t>deposit()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With this function , you can insert an amount you want to save in your bank account.</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4" name="Picture Placeholder 13"/>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990600" y="1188720"/>
            <a:ext cx="10151364" cy="4450080"/>
          </a:xfrm>
        </p:spPr>
      </p:pic>
    </p:spTree>
    <p:extLst>
      <p:ext uri="{BB962C8B-B14F-4D97-AF65-F5344CB8AC3E}">
        <p14:creationId xmlns:p14="http://schemas.microsoft.com/office/powerpoint/2010/main" val="203684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80">
                                          <p:stCondLst>
                                            <p:cond delay="0"/>
                                          </p:stCondLst>
                                        </p:cTn>
                                        <p:tgtEl>
                                          <p:spTgt spid="6">
                                            <p:txEl>
                                              <p:pRg st="0" end="0"/>
                                            </p:txEl>
                                          </p:spTgt>
                                        </p:tgtEl>
                                      </p:cBhvr>
                                    </p:animEffect>
                                    <p:anim calcmode="lin" valueType="num">
                                      <p:cBhvr>
                                        <p:cTn id="19"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xEl>
                                              <p:pRg st="0" end="0"/>
                                            </p:txEl>
                                          </p:spTgt>
                                        </p:tgtEl>
                                      </p:cBhvr>
                                      <p:to x="100000" y="60000"/>
                                    </p:animScale>
                                    <p:animScale>
                                      <p:cBhvr>
                                        <p:cTn id="25" dur="166" decel="50000">
                                          <p:stCondLst>
                                            <p:cond delay="676"/>
                                          </p:stCondLst>
                                        </p:cTn>
                                        <p:tgtEl>
                                          <p:spTgt spid="6">
                                            <p:txEl>
                                              <p:pRg st="0" end="0"/>
                                            </p:txEl>
                                          </p:spTgt>
                                        </p:tgtEl>
                                      </p:cBhvr>
                                      <p:to x="100000" y="100000"/>
                                    </p:animScale>
                                    <p:animScale>
                                      <p:cBhvr>
                                        <p:cTn id="26" dur="26">
                                          <p:stCondLst>
                                            <p:cond delay="1312"/>
                                          </p:stCondLst>
                                        </p:cTn>
                                        <p:tgtEl>
                                          <p:spTgt spid="6">
                                            <p:txEl>
                                              <p:pRg st="0" end="0"/>
                                            </p:txEl>
                                          </p:spTgt>
                                        </p:tgtEl>
                                      </p:cBhvr>
                                      <p:to x="100000" y="80000"/>
                                    </p:animScale>
                                    <p:animScale>
                                      <p:cBhvr>
                                        <p:cTn id="27" dur="166" decel="50000">
                                          <p:stCondLst>
                                            <p:cond delay="1338"/>
                                          </p:stCondLst>
                                        </p:cTn>
                                        <p:tgtEl>
                                          <p:spTgt spid="6">
                                            <p:txEl>
                                              <p:pRg st="0" end="0"/>
                                            </p:txEl>
                                          </p:spTgt>
                                        </p:tgtEl>
                                      </p:cBhvr>
                                      <p:to x="100000" y="100000"/>
                                    </p:animScale>
                                    <p:animScale>
                                      <p:cBhvr>
                                        <p:cTn id="28" dur="26">
                                          <p:stCondLst>
                                            <p:cond delay="1642"/>
                                          </p:stCondLst>
                                        </p:cTn>
                                        <p:tgtEl>
                                          <p:spTgt spid="6">
                                            <p:txEl>
                                              <p:pRg st="0" end="0"/>
                                            </p:txEl>
                                          </p:spTgt>
                                        </p:tgtEl>
                                      </p:cBhvr>
                                      <p:to x="100000" y="90000"/>
                                    </p:animScale>
                                    <p:animScale>
                                      <p:cBhvr>
                                        <p:cTn id="29" dur="166" decel="50000">
                                          <p:stCondLst>
                                            <p:cond delay="1668"/>
                                          </p:stCondLst>
                                        </p:cTn>
                                        <p:tgtEl>
                                          <p:spTgt spid="6">
                                            <p:txEl>
                                              <p:pRg st="0" end="0"/>
                                            </p:txEl>
                                          </p:spTgt>
                                        </p:tgtEl>
                                      </p:cBhvr>
                                      <p:to x="100000" y="100000"/>
                                    </p:animScale>
                                    <p:animScale>
                                      <p:cBhvr>
                                        <p:cTn id="30" dur="26">
                                          <p:stCondLst>
                                            <p:cond delay="1808"/>
                                          </p:stCondLst>
                                        </p:cTn>
                                        <p:tgtEl>
                                          <p:spTgt spid="6">
                                            <p:txEl>
                                              <p:pRg st="0" end="0"/>
                                            </p:txEl>
                                          </p:spTgt>
                                        </p:tgtEl>
                                      </p:cBhvr>
                                      <p:to x="100000" y="95000"/>
                                    </p:animScale>
                                    <p:animScale>
                                      <p:cBhvr>
                                        <p:cTn id="31"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503" y="315864"/>
            <a:ext cx="3932237" cy="498475"/>
          </a:xfrm>
        </p:spPr>
        <p:txBody>
          <a:bodyPr>
            <a:noAutofit/>
          </a:bodyPr>
          <a:lstStyle/>
          <a:p>
            <a: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t>(Withdraw) </a:t>
            </a:r>
            <a:endParaRPr lang="en-US" sz="3500" b="1"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483326" y="5876109"/>
            <a:ext cx="11708674" cy="960120"/>
          </a:xfrm>
        </p:spPr>
        <p:txBody>
          <a:bodyPr>
            <a:noAutofit/>
          </a:bodyPr>
          <a:lstStyle/>
          <a:p>
            <a:pPr>
              <a:lnSpc>
                <a:spcPct val="100000"/>
              </a:lnSpc>
            </a:pPr>
            <a:r>
              <a:rPr lang="en-US" sz="2400" b="1" i="1" dirty="0">
                <a:solidFill>
                  <a:schemeClr val="accent1">
                    <a:lumMod val="75000"/>
                  </a:schemeClr>
                </a:solidFill>
                <a:latin typeface="Times New Roman" panose="02020603050405020304" pitchFamily="18" charset="0"/>
                <a:cs typeface="Times New Roman" panose="02020603050405020304" pitchFamily="18" charset="0"/>
              </a:rPr>
              <a:t>w</a:t>
            </a:r>
            <a:r>
              <a:rPr lang="en-US" sz="2400" b="1" i="1" dirty="0" smtClean="0">
                <a:solidFill>
                  <a:schemeClr val="accent1">
                    <a:lumMod val="75000"/>
                  </a:schemeClr>
                </a:solidFill>
                <a:latin typeface="Times New Roman" panose="02020603050405020304" pitchFamily="18" charset="0"/>
                <a:cs typeface="Times New Roman" panose="02020603050405020304" pitchFamily="18" charset="0"/>
              </a:rPr>
              <a:t>ithdraw()-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This function allows  you to take out an amount you want to from your bank account.</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9" name="Picture Placeholder 8"/>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1769090" y="1066799"/>
            <a:ext cx="8653819" cy="4733109"/>
          </a:xfrm>
        </p:spPr>
      </p:pic>
    </p:spTree>
    <p:extLst>
      <p:ext uri="{BB962C8B-B14F-4D97-AF65-F5344CB8AC3E}">
        <p14:creationId xmlns:p14="http://schemas.microsoft.com/office/powerpoint/2010/main" val="121941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80">
                                          <p:stCondLst>
                                            <p:cond delay="0"/>
                                          </p:stCondLst>
                                        </p:cTn>
                                        <p:tgtEl>
                                          <p:spTgt spid="6">
                                            <p:txEl>
                                              <p:pRg st="0" end="0"/>
                                            </p:txEl>
                                          </p:spTgt>
                                        </p:tgtEl>
                                      </p:cBhvr>
                                    </p:animEffect>
                                    <p:anim calcmode="lin" valueType="num">
                                      <p:cBhvr>
                                        <p:cTn id="19"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xEl>
                                              <p:pRg st="0" end="0"/>
                                            </p:txEl>
                                          </p:spTgt>
                                        </p:tgtEl>
                                      </p:cBhvr>
                                      <p:to x="100000" y="60000"/>
                                    </p:animScale>
                                    <p:animScale>
                                      <p:cBhvr>
                                        <p:cTn id="25" dur="166" decel="50000">
                                          <p:stCondLst>
                                            <p:cond delay="676"/>
                                          </p:stCondLst>
                                        </p:cTn>
                                        <p:tgtEl>
                                          <p:spTgt spid="6">
                                            <p:txEl>
                                              <p:pRg st="0" end="0"/>
                                            </p:txEl>
                                          </p:spTgt>
                                        </p:tgtEl>
                                      </p:cBhvr>
                                      <p:to x="100000" y="100000"/>
                                    </p:animScale>
                                    <p:animScale>
                                      <p:cBhvr>
                                        <p:cTn id="26" dur="26">
                                          <p:stCondLst>
                                            <p:cond delay="1312"/>
                                          </p:stCondLst>
                                        </p:cTn>
                                        <p:tgtEl>
                                          <p:spTgt spid="6">
                                            <p:txEl>
                                              <p:pRg st="0" end="0"/>
                                            </p:txEl>
                                          </p:spTgt>
                                        </p:tgtEl>
                                      </p:cBhvr>
                                      <p:to x="100000" y="80000"/>
                                    </p:animScale>
                                    <p:animScale>
                                      <p:cBhvr>
                                        <p:cTn id="27" dur="166" decel="50000">
                                          <p:stCondLst>
                                            <p:cond delay="1338"/>
                                          </p:stCondLst>
                                        </p:cTn>
                                        <p:tgtEl>
                                          <p:spTgt spid="6">
                                            <p:txEl>
                                              <p:pRg st="0" end="0"/>
                                            </p:txEl>
                                          </p:spTgt>
                                        </p:tgtEl>
                                      </p:cBhvr>
                                      <p:to x="100000" y="100000"/>
                                    </p:animScale>
                                    <p:animScale>
                                      <p:cBhvr>
                                        <p:cTn id="28" dur="26">
                                          <p:stCondLst>
                                            <p:cond delay="1642"/>
                                          </p:stCondLst>
                                        </p:cTn>
                                        <p:tgtEl>
                                          <p:spTgt spid="6">
                                            <p:txEl>
                                              <p:pRg st="0" end="0"/>
                                            </p:txEl>
                                          </p:spTgt>
                                        </p:tgtEl>
                                      </p:cBhvr>
                                      <p:to x="100000" y="90000"/>
                                    </p:animScale>
                                    <p:animScale>
                                      <p:cBhvr>
                                        <p:cTn id="29" dur="166" decel="50000">
                                          <p:stCondLst>
                                            <p:cond delay="1668"/>
                                          </p:stCondLst>
                                        </p:cTn>
                                        <p:tgtEl>
                                          <p:spTgt spid="6">
                                            <p:txEl>
                                              <p:pRg st="0" end="0"/>
                                            </p:txEl>
                                          </p:spTgt>
                                        </p:tgtEl>
                                      </p:cBhvr>
                                      <p:to x="100000" y="100000"/>
                                    </p:animScale>
                                    <p:animScale>
                                      <p:cBhvr>
                                        <p:cTn id="30" dur="26">
                                          <p:stCondLst>
                                            <p:cond delay="1808"/>
                                          </p:stCondLst>
                                        </p:cTn>
                                        <p:tgtEl>
                                          <p:spTgt spid="6">
                                            <p:txEl>
                                              <p:pRg st="0" end="0"/>
                                            </p:txEl>
                                          </p:spTgt>
                                        </p:tgtEl>
                                      </p:cBhvr>
                                      <p:to x="100000" y="95000"/>
                                    </p:animScale>
                                    <p:animScale>
                                      <p:cBhvr>
                                        <p:cTn id="31"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7275" y="304800"/>
            <a:ext cx="3932237" cy="498475"/>
          </a:xfrm>
        </p:spPr>
        <p:txBody>
          <a:bodyPr>
            <a:noAutofit/>
          </a:bodyPr>
          <a:lstStyle/>
          <a:p>
            <a: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t>(Balance Enquiry) </a:t>
            </a:r>
            <a:endParaRPr lang="en-US" sz="3500" b="1"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279763" y="5947953"/>
            <a:ext cx="11708674" cy="910047"/>
          </a:xfrm>
        </p:spPr>
        <p:txBody>
          <a:bodyPr>
            <a:noAutofit/>
          </a:bodyPr>
          <a:lstStyle/>
          <a:p>
            <a:pPr>
              <a:lnSpc>
                <a:spcPct val="100000"/>
              </a:lnSpc>
            </a:pPr>
            <a:r>
              <a:rPr lang="en-US" sz="2400" b="1" i="1" dirty="0">
                <a:solidFill>
                  <a:schemeClr val="accent1">
                    <a:lumMod val="75000"/>
                  </a:schemeClr>
                </a:solidFill>
                <a:latin typeface="Times New Roman" panose="02020603050405020304" pitchFamily="18" charset="0"/>
                <a:cs typeface="Times New Roman" panose="02020603050405020304" pitchFamily="18" charset="0"/>
              </a:rPr>
              <a:t>b</a:t>
            </a:r>
            <a:r>
              <a:rPr lang="en-US" sz="2400" b="1" i="1" dirty="0" smtClean="0">
                <a:solidFill>
                  <a:schemeClr val="accent1">
                    <a:lumMod val="75000"/>
                  </a:schemeClr>
                </a:solidFill>
                <a:latin typeface="Times New Roman" panose="02020603050405020304" pitchFamily="18" charset="0"/>
                <a:cs typeface="Times New Roman" panose="02020603050405020304" pitchFamily="18" charset="0"/>
              </a:rPr>
              <a:t>al_enquiry()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You can check your cash easily and clearly in your bank account with this function.</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Placeholder 2"/>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1371600" y="1143000"/>
            <a:ext cx="8763000" cy="4733109"/>
          </a:xfrm>
        </p:spPr>
      </p:pic>
    </p:spTree>
    <p:extLst>
      <p:ext uri="{BB962C8B-B14F-4D97-AF65-F5344CB8AC3E}">
        <p14:creationId xmlns:p14="http://schemas.microsoft.com/office/powerpoint/2010/main" val="348380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80">
                                          <p:stCondLst>
                                            <p:cond delay="0"/>
                                          </p:stCondLst>
                                        </p:cTn>
                                        <p:tgtEl>
                                          <p:spTgt spid="6">
                                            <p:txEl>
                                              <p:pRg st="0" end="0"/>
                                            </p:txEl>
                                          </p:spTgt>
                                        </p:tgtEl>
                                      </p:cBhvr>
                                    </p:animEffect>
                                    <p:anim calcmode="lin" valueType="num">
                                      <p:cBhvr>
                                        <p:cTn id="19"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xEl>
                                              <p:pRg st="0" end="0"/>
                                            </p:txEl>
                                          </p:spTgt>
                                        </p:tgtEl>
                                      </p:cBhvr>
                                      <p:to x="100000" y="60000"/>
                                    </p:animScale>
                                    <p:animScale>
                                      <p:cBhvr>
                                        <p:cTn id="25" dur="166" decel="50000">
                                          <p:stCondLst>
                                            <p:cond delay="676"/>
                                          </p:stCondLst>
                                        </p:cTn>
                                        <p:tgtEl>
                                          <p:spTgt spid="6">
                                            <p:txEl>
                                              <p:pRg st="0" end="0"/>
                                            </p:txEl>
                                          </p:spTgt>
                                        </p:tgtEl>
                                      </p:cBhvr>
                                      <p:to x="100000" y="100000"/>
                                    </p:animScale>
                                    <p:animScale>
                                      <p:cBhvr>
                                        <p:cTn id="26" dur="26">
                                          <p:stCondLst>
                                            <p:cond delay="1312"/>
                                          </p:stCondLst>
                                        </p:cTn>
                                        <p:tgtEl>
                                          <p:spTgt spid="6">
                                            <p:txEl>
                                              <p:pRg st="0" end="0"/>
                                            </p:txEl>
                                          </p:spTgt>
                                        </p:tgtEl>
                                      </p:cBhvr>
                                      <p:to x="100000" y="80000"/>
                                    </p:animScale>
                                    <p:animScale>
                                      <p:cBhvr>
                                        <p:cTn id="27" dur="166" decel="50000">
                                          <p:stCondLst>
                                            <p:cond delay="1338"/>
                                          </p:stCondLst>
                                        </p:cTn>
                                        <p:tgtEl>
                                          <p:spTgt spid="6">
                                            <p:txEl>
                                              <p:pRg st="0" end="0"/>
                                            </p:txEl>
                                          </p:spTgt>
                                        </p:tgtEl>
                                      </p:cBhvr>
                                      <p:to x="100000" y="100000"/>
                                    </p:animScale>
                                    <p:animScale>
                                      <p:cBhvr>
                                        <p:cTn id="28" dur="26">
                                          <p:stCondLst>
                                            <p:cond delay="1642"/>
                                          </p:stCondLst>
                                        </p:cTn>
                                        <p:tgtEl>
                                          <p:spTgt spid="6">
                                            <p:txEl>
                                              <p:pRg st="0" end="0"/>
                                            </p:txEl>
                                          </p:spTgt>
                                        </p:tgtEl>
                                      </p:cBhvr>
                                      <p:to x="100000" y="90000"/>
                                    </p:animScale>
                                    <p:animScale>
                                      <p:cBhvr>
                                        <p:cTn id="29" dur="166" decel="50000">
                                          <p:stCondLst>
                                            <p:cond delay="1668"/>
                                          </p:stCondLst>
                                        </p:cTn>
                                        <p:tgtEl>
                                          <p:spTgt spid="6">
                                            <p:txEl>
                                              <p:pRg st="0" end="0"/>
                                            </p:txEl>
                                          </p:spTgt>
                                        </p:tgtEl>
                                      </p:cBhvr>
                                      <p:to x="100000" y="100000"/>
                                    </p:animScale>
                                    <p:animScale>
                                      <p:cBhvr>
                                        <p:cTn id="30" dur="26">
                                          <p:stCondLst>
                                            <p:cond delay="1808"/>
                                          </p:stCondLst>
                                        </p:cTn>
                                        <p:tgtEl>
                                          <p:spTgt spid="6">
                                            <p:txEl>
                                              <p:pRg st="0" end="0"/>
                                            </p:txEl>
                                          </p:spTgt>
                                        </p:tgtEl>
                                      </p:cBhvr>
                                      <p:to x="100000" y="95000"/>
                                    </p:animScale>
                                    <p:animScale>
                                      <p:cBhvr>
                                        <p:cTn id="31"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3326" y="304800"/>
            <a:ext cx="4850674" cy="498475"/>
          </a:xfrm>
        </p:spPr>
        <p:txBody>
          <a:bodyPr>
            <a:noAutofit/>
          </a:bodyPr>
          <a:lstStyle/>
          <a:p>
            <a:r>
              <a:rPr lang="en-US" sz="3500" b="1" i="1" dirty="0" smtClean="0">
                <a:solidFill>
                  <a:schemeClr val="accent1">
                    <a:lumMod val="75000"/>
                  </a:schemeClr>
                </a:solidFill>
                <a:latin typeface="Times New Roman" panose="02020603050405020304" pitchFamily="18" charset="0"/>
                <a:cs typeface="Times New Roman" panose="02020603050405020304" pitchFamily="18" charset="0"/>
              </a:rPr>
              <a:t>(Closing an account) </a:t>
            </a:r>
            <a:endParaRPr lang="en-US" sz="3500" b="1"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494212" y="6096000"/>
            <a:ext cx="11240588" cy="681447"/>
          </a:xfrm>
        </p:spPr>
        <p:txBody>
          <a:bodyPr>
            <a:noAutofit/>
          </a:bodyPr>
          <a:lstStyle/>
          <a:p>
            <a:pPr>
              <a:lnSpc>
                <a:spcPct val="100000"/>
              </a:lnSpc>
            </a:pPr>
            <a:r>
              <a:rPr lang="en-US" sz="2400" b="1" i="1" dirty="0">
                <a:solidFill>
                  <a:schemeClr val="accent1">
                    <a:lumMod val="75000"/>
                  </a:schemeClr>
                </a:solidFill>
                <a:latin typeface="Times New Roman" panose="02020603050405020304" pitchFamily="18" charset="0"/>
                <a:cs typeface="Times New Roman" panose="02020603050405020304" pitchFamily="18" charset="0"/>
              </a:rPr>
              <a:t>c</a:t>
            </a:r>
            <a:r>
              <a:rPr lang="en-US" sz="2400" b="1" i="1" dirty="0" smtClean="0">
                <a:solidFill>
                  <a:schemeClr val="accent1">
                    <a:lumMod val="75000"/>
                  </a:schemeClr>
                </a:solidFill>
                <a:latin typeface="Times New Roman" panose="02020603050405020304" pitchFamily="18" charset="0"/>
                <a:cs typeface="Times New Roman" panose="02020603050405020304" pitchFamily="18" charset="0"/>
              </a:rPr>
              <a:t>lose_acc()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This function is for deleting a customer account.</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Placeholder 2"/>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1219200" y="1143000"/>
            <a:ext cx="9677400" cy="4733109"/>
          </a:xfrm>
        </p:spPr>
      </p:pic>
    </p:spTree>
    <p:extLst>
      <p:ext uri="{BB962C8B-B14F-4D97-AF65-F5344CB8AC3E}">
        <p14:creationId xmlns:p14="http://schemas.microsoft.com/office/powerpoint/2010/main" val="353691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80">
                                          <p:stCondLst>
                                            <p:cond delay="0"/>
                                          </p:stCondLst>
                                        </p:cTn>
                                        <p:tgtEl>
                                          <p:spTgt spid="6">
                                            <p:txEl>
                                              <p:pRg st="0" end="0"/>
                                            </p:txEl>
                                          </p:spTgt>
                                        </p:tgtEl>
                                      </p:cBhvr>
                                    </p:animEffect>
                                    <p:anim calcmode="lin" valueType="num">
                                      <p:cBhvr>
                                        <p:cTn id="19"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xEl>
                                              <p:pRg st="0" end="0"/>
                                            </p:txEl>
                                          </p:spTgt>
                                        </p:tgtEl>
                                      </p:cBhvr>
                                      <p:to x="100000" y="60000"/>
                                    </p:animScale>
                                    <p:animScale>
                                      <p:cBhvr>
                                        <p:cTn id="25" dur="166" decel="50000">
                                          <p:stCondLst>
                                            <p:cond delay="676"/>
                                          </p:stCondLst>
                                        </p:cTn>
                                        <p:tgtEl>
                                          <p:spTgt spid="6">
                                            <p:txEl>
                                              <p:pRg st="0" end="0"/>
                                            </p:txEl>
                                          </p:spTgt>
                                        </p:tgtEl>
                                      </p:cBhvr>
                                      <p:to x="100000" y="100000"/>
                                    </p:animScale>
                                    <p:animScale>
                                      <p:cBhvr>
                                        <p:cTn id="26" dur="26">
                                          <p:stCondLst>
                                            <p:cond delay="1312"/>
                                          </p:stCondLst>
                                        </p:cTn>
                                        <p:tgtEl>
                                          <p:spTgt spid="6">
                                            <p:txEl>
                                              <p:pRg st="0" end="0"/>
                                            </p:txEl>
                                          </p:spTgt>
                                        </p:tgtEl>
                                      </p:cBhvr>
                                      <p:to x="100000" y="80000"/>
                                    </p:animScale>
                                    <p:animScale>
                                      <p:cBhvr>
                                        <p:cTn id="27" dur="166" decel="50000">
                                          <p:stCondLst>
                                            <p:cond delay="1338"/>
                                          </p:stCondLst>
                                        </p:cTn>
                                        <p:tgtEl>
                                          <p:spTgt spid="6">
                                            <p:txEl>
                                              <p:pRg st="0" end="0"/>
                                            </p:txEl>
                                          </p:spTgt>
                                        </p:tgtEl>
                                      </p:cBhvr>
                                      <p:to x="100000" y="100000"/>
                                    </p:animScale>
                                    <p:animScale>
                                      <p:cBhvr>
                                        <p:cTn id="28" dur="26">
                                          <p:stCondLst>
                                            <p:cond delay="1642"/>
                                          </p:stCondLst>
                                        </p:cTn>
                                        <p:tgtEl>
                                          <p:spTgt spid="6">
                                            <p:txEl>
                                              <p:pRg st="0" end="0"/>
                                            </p:txEl>
                                          </p:spTgt>
                                        </p:tgtEl>
                                      </p:cBhvr>
                                      <p:to x="100000" y="90000"/>
                                    </p:animScale>
                                    <p:animScale>
                                      <p:cBhvr>
                                        <p:cTn id="29" dur="166" decel="50000">
                                          <p:stCondLst>
                                            <p:cond delay="1668"/>
                                          </p:stCondLst>
                                        </p:cTn>
                                        <p:tgtEl>
                                          <p:spTgt spid="6">
                                            <p:txEl>
                                              <p:pRg st="0" end="0"/>
                                            </p:txEl>
                                          </p:spTgt>
                                        </p:tgtEl>
                                      </p:cBhvr>
                                      <p:to x="100000" y="100000"/>
                                    </p:animScale>
                                    <p:animScale>
                                      <p:cBhvr>
                                        <p:cTn id="30" dur="26">
                                          <p:stCondLst>
                                            <p:cond delay="1808"/>
                                          </p:stCondLst>
                                        </p:cTn>
                                        <p:tgtEl>
                                          <p:spTgt spid="6">
                                            <p:txEl>
                                              <p:pRg st="0" end="0"/>
                                            </p:txEl>
                                          </p:spTgt>
                                        </p:tgtEl>
                                      </p:cBhvr>
                                      <p:to x="100000" y="95000"/>
                                    </p:animScale>
                                    <p:animScale>
                                      <p:cBhvr>
                                        <p:cTn id="31"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294</Words>
  <Application>Microsoft Office PowerPoint</Application>
  <PresentationFormat>Custom</PresentationFormat>
  <Paragraphs>27</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Custom Design</vt:lpstr>
      <vt:lpstr>BANK MANAGEMENT SYSTEM</vt:lpstr>
      <vt:lpstr>  Section(D) ,Group-3</vt:lpstr>
      <vt:lpstr>(Menu) </vt:lpstr>
      <vt:lpstr>(Create Account) </vt:lpstr>
      <vt:lpstr>(Check Account) </vt:lpstr>
      <vt:lpstr>(Deposit) </vt:lpstr>
      <vt:lpstr>(Withdraw) </vt:lpstr>
      <vt:lpstr>(Balance Enquiry) </vt:lpstr>
      <vt:lpstr>(Closing an account) </vt:lpstr>
      <vt:lpstr>(View customer list) </vt:lpstr>
      <vt:lpstr>  Thank you for your attention !               ^_________^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Section(D),Group-3</dc:title>
  <dc:creator>Acer</dc:creator>
  <cp:lastModifiedBy>Phoe Nyan</cp:lastModifiedBy>
  <cp:revision>174</cp:revision>
  <dcterms:created xsi:type="dcterms:W3CDTF">2018-09-03T15:12:01Z</dcterms:created>
  <dcterms:modified xsi:type="dcterms:W3CDTF">2018-09-04T02:03:56Z</dcterms:modified>
</cp:coreProperties>
</file>