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95" r:id="rId3"/>
    <p:sldMasterId id="2147483707" r:id="rId4"/>
    <p:sldMasterId id="2147483725" r:id="rId5"/>
    <p:sldMasterId id="2147483839" r:id="rId6"/>
  </p:sldMasterIdLst>
  <p:sldIdLst>
    <p:sldId id="259" r:id="rId7"/>
    <p:sldId id="262" r:id="rId8"/>
    <p:sldId id="334" r:id="rId9"/>
    <p:sldId id="338" r:id="rId10"/>
    <p:sldId id="280" r:id="rId11"/>
    <p:sldId id="268" r:id="rId12"/>
    <p:sldId id="271" r:id="rId13"/>
    <p:sldId id="337" r:id="rId14"/>
    <p:sldId id="265" r:id="rId15"/>
    <p:sldId id="283"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0"/>
  </p:normalViewPr>
  <p:slideViewPr>
    <p:cSldViewPr>
      <p:cViewPr>
        <p:scale>
          <a:sx n="73" d="100"/>
          <a:sy n="73" d="100"/>
        </p:scale>
        <p:origin x="-926" y="-581"/>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BD252657-CA59-42EF-A903-80B2F644E01E}"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07430A9-A4E5-46E6-81C9-88A7C7118513}"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5A721BBB-DCBE-4912-BE72-8FC99A8586BD}"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a:t>03-Aug-20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5AD1FFD5-D765-4954-8E29-A81780872CDC}"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A749016C-8AF3-4A70-8508-96753C9D951B}"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a:t>03-Aug-20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19B27F4D-9688-4F4C-A378-FE1AF82CBFA0}" type="datetimeFigureOut">
              <a:rPr lang="en-US" smtClean="0"/>
              <a:t>03-Aug-20</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BF598084-CAFB-40A3-80D9-C3BA2A8501C7}"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46E83A6E-4256-4E28-8117-CE466053D187}"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EF67A5B0-CC46-499C-A4E8-519F4A5D9037}"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A8C5DF90-38F9-4133-8529-7E5C698308B8}" type="datetimeFigureOut">
              <a:rPr lang="en-US" smtClean="0"/>
              <a:t>03-Aug-20</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C49B831D-4C29-475C-9AD1-4325DEBCA64A}" type="datetimeFigureOut">
              <a:rPr lang="en-US" smtClean="0"/>
              <a:t>03-Aug-20</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B9AD1371-052A-409F-A5C7-1B2939C68090}" type="datetimeFigureOut">
              <a:rPr lang="en-US" smtClean="0"/>
              <a:t>03-Aug-20</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856CFB8-2F90-4C58-88B1-E2C182BF3071}" type="datetimeFigureOut">
              <a:rPr lang="en-US" smtClean="0"/>
              <a:t>03-Aug-20</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D74FCA8-68DF-43EB-ADCC-A1899DE26F8B}" type="datetimeFigureOut">
              <a:rPr lang="en-US" smtClean="0"/>
              <a:t>03-Aug-20</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AEC5B6EC-10FF-4A9D-88BA-24041137A5E2}" type="datetimeFigureOut">
              <a:rPr lang="en-US" smtClean="0"/>
              <a:t>03-Aug-20</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D50B66DF-6082-4A83-B6C6-5BD69EC72FBB}" type="datetimeFigureOut">
              <a:rPr lang="en-US" smtClean="0"/>
              <a:t>03-Aug-20</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D482A92-8D2E-4831-B56B-B7FB592E8D83}"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80795E29-17CE-4912-BBD1-AC1039D2E512}" type="datetimeFigureOut">
              <a:rPr lang="en-US" smtClean="0"/>
              <a:t>03-Aug-20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ED08E378-81E5-4BC1-88DE-C7CA6A9F46A7}" type="datetimeFigureOut">
              <a:rPr lang="en-US" smtClean="0"/>
              <a:t>03-Aug-20</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a:t>03-Aug-20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B8027FF-603D-488B-99F8-E59F86E9F29C}" type="datetimeFigureOut">
              <a:rPr lang="en-US" smtClean="0"/>
              <a:t>03-Aug-20</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a:t>03-Aug-20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497338AB-2AA0-44D0-846A-7DD0BD829ACB}" type="datetimeFigureOut">
              <a:rPr lang="en-US" smtClean="0"/>
              <a:t>03-Aug-20</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03-Aug-20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2044DE2C-4535-499C-BB60-DAC2A2E7106E}" type="datetimeFigureOut">
              <a:rPr lang="en-US" smtClean="0"/>
              <a:t>03-Aug-20</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03-Aug-20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3.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microsoft.com/office/2007/relationships/hdphoto" Target="../media/hdphoto1.wdp"/><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6.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5.png"/><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21" Type="http://schemas.openxmlformats.org/officeDocument/2006/relationships/image" Target="../media/image3.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microsoft.com/office/2007/relationships/hdphoto" Target="../media/hdphoto1.wdp"/><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image" Target="../media/image6.png"/><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image" Target="../media/image5.png"/><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21" Type="http://schemas.openxmlformats.org/officeDocument/2006/relationships/image" Target="../media/image3.png"/><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microsoft.com/office/2007/relationships/hdphoto" Target="../media/hdphoto1.wdp"/><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image" Target="../media/image6.png"/><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image" Target="../media/image5.png"/><Relationship Id="rId10" Type="http://schemas.openxmlformats.org/officeDocument/2006/relationships/slideLayout" Target="../slideLayouts/slideLayout66.xml"/><Relationship Id="rId19" Type="http://schemas.openxmlformats.org/officeDocument/2006/relationships/image" Target="../media/image2.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theme" Target="../theme/theme6.xml"/><Relationship Id="rId3" Type="http://schemas.openxmlformats.org/officeDocument/2006/relationships/slideLayout" Target="../slideLayouts/slideLayout76.xml"/><Relationship Id="rId21" Type="http://schemas.openxmlformats.org/officeDocument/2006/relationships/image" Target="../media/image3.png"/><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microsoft.com/office/2007/relationships/hdphoto" Target="../media/hdphoto1.wdp"/><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image" Target="../media/image6.png"/><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image" Target="../media/image5.png"/><Relationship Id="rId10" Type="http://schemas.openxmlformats.org/officeDocument/2006/relationships/slideLayout" Target="../slideLayouts/slideLayout83.xml"/><Relationship Id="rId19" Type="http://schemas.openxmlformats.org/officeDocument/2006/relationships/image" Target="../media/image2.png"/><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03-Aug-20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20">
                    <a14:imgEffect>
                      <a14:artisticCement/>
                    </a14:imgEffect>
                  </a14:imgLayer>
                </a14:imgProps>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2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a:ea typeface="Arial" pitchFamily="34" charset="0"/>
                <a:cs typeface="Arial" pitchFamily="34" charset="0"/>
              </a:defRPr>
            </a:pPr>
            <a:endParaRPr/>
          </a:p>
        </p:txBody>
      </p:sp>
      <p:pic>
        <p:nvPicPr>
          <p:cNvPr id="9" name="Picture 8"/>
          <p:cNvPicPr>
            <a:picLocks noChangeAspect="1"/>
          </p:cNvPicPr>
          <p:nvPr/>
        </p:nvPicPr>
        <p:blipFill>
          <a:blip r:embed="rId2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a:ea typeface="Arial" pitchFamily="34" charset="0"/>
                <a:cs typeface="Arial" pitchFamily="34" charset="0"/>
              </a:defRPr>
            </a:pPr>
            <a:endParaR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charset="2"/>
              </a:defRPr>
            </a:pPr>
            <a:r>
              <a:rPr kumimoji="0" lang="en-US"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charset="2"/>
              </a:rPr>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Click to edit Master text styles</a:t>
            </a:r>
          </a:p>
          <a:p>
            <a:pPr marL="742950" marR="0" lvl="1" indent="-285750" algn="l" defTabSz="457200" fontAlgn="auto">
              <a:lnSpc>
                <a:spcPct val="100000"/>
              </a:lnSpc>
              <a:spcBef>
                <a:spcPts val="1000"/>
              </a:spcBef>
              <a:spcAft>
                <a:spcPct val="0"/>
              </a:spcAft>
              <a:buSzPct val="80000"/>
              <a:buChar char=""/>
              <a:defRPr kumimoji="0"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Second level</a:t>
            </a:r>
          </a:p>
          <a:p>
            <a:pPr marL="1143000" marR="0" lvl="2" indent="-228600" algn="l" defTabSz="457200" fontAlgn="auto">
              <a:lnSpc>
                <a:spcPct val="100000"/>
              </a:lnSpc>
              <a:spcBef>
                <a:spcPts val="1000"/>
              </a:spcBef>
              <a:spcAft>
                <a:spcPct val="0"/>
              </a:spcAft>
              <a:buSzPct val="80000"/>
              <a:buChar char=""/>
              <a:defRPr kumimoji="0"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Third level</a:t>
            </a:r>
          </a:p>
          <a:p>
            <a:pPr marL="1600200" marR="0" lvl="3"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Fourth level</a:t>
            </a:r>
          </a:p>
          <a:p>
            <a:pPr marL="2057400" marR="0" lvl="4"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fld id="{4AAD347D-5ACD-4C99-B74B-A9C85AD731AF}" type="datetimeFigureOut">
              <a:rPr kumimoji="0" lang="en-US" sz="1100" b="0" i="0" normalizeH="0" noProof="0">
                <a:solidFill>
                  <a:srgbClr val="FFFFFF">
                    <a:alpha val="60000"/>
                  </a:srgbClr>
                </a:solidFill>
                <a:uLnTx/>
                <a:uFillTx/>
                <a:latin typeface="+mn-lt"/>
                <a:ea typeface="+mn-ea"/>
                <a:cs typeface="+mn-cs"/>
              </a:rPr>
              <a:t>03-Aug-20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stStyle>
          <a:p>
            <a:pPr marL="0" algn="ctr" defTabSz="457200">
              <a:buNone/>
              <a:defRPr kumimoji="0" sz="2800" b="0" i="0" normalizeH="0" noProof="0">
                <a:solidFill>
                  <a:srgbClr val="FFFFFF"/>
                </a:solidFill>
                <a:uLnTx/>
                <a:uFillTx/>
                <a:latin typeface="+mn-lt"/>
                <a:ea typeface="+mn-ea"/>
                <a:cs typeface="+mn-cs"/>
              </a:defRPr>
            </a:pPr>
            <a:fld id="{D57F1E4F-1CFF-5643-939E-02111984F565}" type="slidenum">
              <a:rPr kumimoji="0" lang="en-US" sz="2800" b="0" i="0" normalizeH="0" noProof="0">
                <a:solidFill>
                  <a:srgbClr val="FFFFFF"/>
                </a:solidFill>
                <a:uLnTx/>
                <a:uFillTx/>
                <a:latin typeface="+mn-lt"/>
                <a:ea typeface="+mn-ea"/>
                <a:cs typeface="+mn-cs"/>
              </a:rPr>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20">
                    <a14:imgEffect>
                      <a14:artisticCement/>
                    </a14:imgEffect>
                  </a14:imgLayer>
                </a14:imgProps>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2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a:ea typeface="Arial" pitchFamily="34" charset="0"/>
                <a:cs typeface="Arial" pitchFamily="34" charset="0"/>
              </a:defRPr>
            </a:pPr>
            <a:endParaRPr/>
          </a:p>
        </p:txBody>
      </p:sp>
      <p:pic>
        <p:nvPicPr>
          <p:cNvPr id="9" name="Picture 8"/>
          <p:cNvPicPr>
            <a:picLocks noChangeAspect="1"/>
          </p:cNvPicPr>
          <p:nvPr/>
        </p:nvPicPr>
        <p:blipFill>
          <a:blip r:embed="rId2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a:ea typeface="Arial" pitchFamily="34" charset="0"/>
                <a:cs typeface="Arial" pitchFamily="34" charset="0"/>
              </a:defRPr>
            </a:pPr>
            <a:endParaR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charset="2"/>
              </a:defRPr>
            </a:pPr>
            <a:r>
              <a:rPr kumimoji="0" lang="en-US"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charset="2"/>
              </a:rPr>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Click to edit Master text styles</a:t>
            </a:r>
          </a:p>
          <a:p>
            <a:pPr marL="742950" marR="0" lvl="1" indent="-285750" algn="l" defTabSz="457200" fontAlgn="auto">
              <a:lnSpc>
                <a:spcPct val="100000"/>
              </a:lnSpc>
              <a:spcBef>
                <a:spcPts val="1000"/>
              </a:spcBef>
              <a:spcAft>
                <a:spcPct val="0"/>
              </a:spcAft>
              <a:buSzPct val="80000"/>
              <a:buChar char=""/>
              <a:defRPr kumimoji="0"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Second level</a:t>
            </a:r>
          </a:p>
          <a:p>
            <a:pPr marL="1143000" marR="0" lvl="2" indent="-228600" algn="l" defTabSz="457200" fontAlgn="auto">
              <a:lnSpc>
                <a:spcPct val="100000"/>
              </a:lnSpc>
              <a:spcBef>
                <a:spcPts val="1000"/>
              </a:spcBef>
              <a:spcAft>
                <a:spcPct val="0"/>
              </a:spcAft>
              <a:buSzPct val="80000"/>
              <a:buChar char=""/>
              <a:defRPr kumimoji="0"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Third level</a:t>
            </a:r>
          </a:p>
          <a:p>
            <a:pPr marL="1600200" marR="0" lvl="3"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Fourth level</a:t>
            </a:r>
          </a:p>
          <a:p>
            <a:pPr marL="2057400" marR="0" lvl="4"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fld id="{4AAD347D-5ACD-4C99-B74B-A9C85AD731AF}" type="datetimeFigureOut">
              <a:rPr kumimoji="0" lang="en-US" sz="1100" b="0" i="0" normalizeH="0" noProof="0">
                <a:solidFill>
                  <a:srgbClr val="FFFFFF">
                    <a:alpha val="60000"/>
                  </a:srgbClr>
                </a:solidFill>
                <a:uLnTx/>
                <a:uFillTx/>
                <a:latin typeface="+mn-lt"/>
                <a:ea typeface="+mn-ea"/>
                <a:cs typeface="+mn-cs"/>
              </a:rPr>
              <a:t>03-Aug-20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stStyle>
          <a:p>
            <a:pPr marL="0" algn="ctr" defTabSz="457200">
              <a:buNone/>
              <a:defRPr kumimoji="0" sz="2800" b="0" i="0" normalizeH="0" noProof="0">
                <a:solidFill>
                  <a:srgbClr val="FFFFFF"/>
                </a:solidFill>
                <a:uLnTx/>
                <a:uFillTx/>
                <a:latin typeface="+mn-lt"/>
                <a:ea typeface="+mn-ea"/>
                <a:cs typeface="+mn-cs"/>
              </a:defRPr>
            </a:pPr>
            <a:fld id="{D57F1E4F-1CFF-5643-939E-02111984F565}" type="slidenum">
              <a:rPr kumimoji="0" lang="en-US" sz="2800" b="0" i="0" normalizeH="0" noProof="0">
                <a:solidFill>
                  <a:srgbClr val="FFFFFF"/>
                </a:solidFill>
                <a:uLnTx/>
                <a:uFillTx/>
                <a:latin typeface="+mn-lt"/>
                <a:ea typeface="+mn-ea"/>
                <a:cs typeface="+mn-cs"/>
              </a:rPr>
              <a:t>‹#›</a:t>
            </a:fld>
            <a:endParaRPr lang="en-US"/>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E8FD0B7A-F5DD-4F40-B4CB-3B2C354B893A}" type="datetimeFigureOut">
              <a:rPr lang="en-US" smtClean="0"/>
              <a:t>03-Aug-20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20">
                    <a14:imgEffect>
                      <a14:artisticCement/>
                    </a14:imgEffect>
                  </a14:imgLayer>
                </a14:imgProps>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2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a:ea typeface="Arial" pitchFamily="34" charset="0"/>
                <a:cs typeface="Arial" pitchFamily="34" charset="0"/>
              </a:defRPr>
            </a:pPr>
            <a:endParaRPr/>
          </a:p>
        </p:txBody>
      </p:sp>
      <p:pic>
        <p:nvPicPr>
          <p:cNvPr id="9" name="Picture 8"/>
          <p:cNvPicPr>
            <a:picLocks noChangeAspect="1"/>
          </p:cNvPicPr>
          <p:nvPr/>
        </p:nvPicPr>
        <p:blipFill>
          <a:blip r:embed="rId2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a:ea typeface="Arial" pitchFamily="34" charset="0"/>
                <a:cs typeface="Arial" pitchFamily="34" charset="0"/>
              </a:defRPr>
            </a:pPr>
            <a:endParaR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charset="2"/>
              </a:defRPr>
            </a:pPr>
            <a:r>
              <a:rPr kumimoji="0" lang="en-US"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charset="2"/>
              </a:rPr>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Click to edit Master text styles</a:t>
            </a:r>
          </a:p>
          <a:p>
            <a:pPr marL="742950" marR="0" lvl="1" indent="-285750" algn="l" defTabSz="457200" fontAlgn="auto">
              <a:lnSpc>
                <a:spcPct val="100000"/>
              </a:lnSpc>
              <a:spcBef>
                <a:spcPts val="1000"/>
              </a:spcBef>
              <a:spcAft>
                <a:spcPct val="0"/>
              </a:spcAft>
              <a:buSzPct val="80000"/>
              <a:buChar char=""/>
              <a:defRPr kumimoji="0"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Second level</a:t>
            </a:r>
          </a:p>
          <a:p>
            <a:pPr marL="1143000" marR="0" lvl="2" indent="-228600" algn="l" defTabSz="457200" fontAlgn="auto">
              <a:lnSpc>
                <a:spcPct val="100000"/>
              </a:lnSpc>
              <a:spcBef>
                <a:spcPts val="1000"/>
              </a:spcBef>
              <a:spcAft>
                <a:spcPct val="0"/>
              </a:spcAft>
              <a:buSzPct val="80000"/>
              <a:buChar char=""/>
              <a:defRPr kumimoji="0"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Third level</a:t>
            </a:r>
          </a:p>
          <a:p>
            <a:pPr marL="1600200" marR="0" lvl="3"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Fourth level</a:t>
            </a:r>
          </a:p>
          <a:p>
            <a:pPr marL="2057400" marR="0" lvl="4"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fld id="{4AAD347D-5ACD-4C99-B74B-A9C85AD731AF}" type="datetimeFigureOut">
              <a:rPr kumimoji="0" lang="en-US" sz="1100" b="0" i="0" normalizeH="0" noProof="0">
                <a:solidFill>
                  <a:srgbClr val="FFFFFF">
                    <a:alpha val="60000"/>
                  </a:srgbClr>
                </a:solidFill>
                <a:uLnTx/>
                <a:uFillTx/>
                <a:latin typeface="+mn-lt"/>
                <a:ea typeface="+mn-ea"/>
                <a:cs typeface="+mn-cs"/>
              </a:rPr>
              <a:t>03-Aug-20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stStyle>
          <a:p>
            <a:pPr marL="0" algn="ctr" defTabSz="457200">
              <a:buNone/>
              <a:defRPr kumimoji="0" sz="2800" b="0" i="0" normalizeH="0" noProof="0">
                <a:solidFill>
                  <a:srgbClr val="FFFFFF"/>
                </a:solidFill>
                <a:uLnTx/>
                <a:uFillTx/>
                <a:latin typeface="+mn-lt"/>
                <a:ea typeface="+mn-ea"/>
                <a:cs typeface="+mn-cs"/>
              </a:defRPr>
            </a:pPr>
            <a:fld id="{D57F1E4F-1CFF-5643-939E-02111984F565}" type="slidenum">
              <a:rPr kumimoji="0" lang="en-US" sz="2800" b="0" i="0" normalizeH="0" noProof="0">
                <a:solidFill>
                  <a:srgbClr val="FFFFFF"/>
                </a:solidFill>
                <a:uLnTx/>
                <a:uFillTx/>
                <a:latin typeface="+mn-lt"/>
                <a:ea typeface="+mn-ea"/>
                <a:cs typeface="+mn-cs"/>
              </a:rPr>
              <a:t>‹#›</a:t>
            </a:fld>
            <a:endParaRPr lang="en-US"/>
          </a:p>
        </p:txBody>
      </p:sp>
    </p:spTree>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20">
                    <a14:imgEffect>
                      <a14:artisticCement/>
                    </a14:imgEffect>
                  </a14:imgLayer>
                </a14:imgProps>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2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a:ea typeface="Arial" pitchFamily="34" charset="0"/>
                <a:cs typeface="Arial" pitchFamily="34" charset="0"/>
              </a:defRPr>
            </a:pPr>
            <a:endParaRPr/>
          </a:p>
        </p:txBody>
      </p:sp>
      <p:pic>
        <p:nvPicPr>
          <p:cNvPr id="9" name="Picture 8"/>
          <p:cNvPicPr>
            <a:picLocks noChangeAspect="1"/>
          </p:cNvPicPr>
          <p:nvPr/>
        </p:nvPicPr>
        <p:blipFill>
          <a:blip r:embed="rId2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a:ea typeface="Arial" pitchFamily="34" charset="0"/>
                <a:cs typeface="Arial" pitchFamily="34" charset="0"/>
              </a:defRPr>
            </a:pPr>
            <a:endParaR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charset="2"/>
              </a:defRPr>
            </a:pPr>
            <a:r>
              <a:rPr kumimoji="0" lang="en-US"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charset="2"/>
              </a:rPr>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Click to edit Master text styles</a:t>
            </a:r>
          </a:p>
          <a:p>
            <a:pPr marL="742950" marR="0" lvl="1" indent="-285750" algn="l" defTabSz="457200" fontAlgn="auto">
              <a:lnSpc>
                <a:spcPct val="100000"/>
              </a:lnSpc>
              <a:spcBef>
                <a:spcPts val="1000"/>
              </a:spcBef>
              <a:spcAft>
                <a:spcPct val="0"/>
              </a:spcAft>
              <a:buSzPct val="80000"/>
              <a:buChar char=""/>
              <a:defRPr kumimoji="0"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Second level</a:t>
            </a:r>
          </a:p>
          <a:p>
            <a:pPr marL="1143000" marR="0" lvl="2" indent="-228600" algn="l" defTabSz="457200" fontAlgn="auto">
              <a:lnSpc>
                <a:spcPct val="100000"/>
              </a:lnSpc>
              <a:spcBef>
                <a:spcPts val="1000"/>
              </a:spcBef>
              <a:spcAft>
                <a:spcPct val="0"/>
              </a:spcAft>
              <a:buSzPct val="80000"/>
              <a:buChar char=""/>
              <a:defRPr kumimoji="0"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Third level</a:t>
            </a:r>
          </a:p>
          <a:p>
            <a:pPr marL="1600200" marR="0" lvl="3"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Fourth level</a:t>
            </a:r>
          </a:p>
          <a:p>
            <a:pPr marL="2057400" marR="0" lvl="4"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defRPr>
            </a:pPr>
            <a:r>
              <a:rPr kumimoji="0" lang="en-US"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charset="2"/>
              </a:rPr>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fld id="{4AAD347D-5ACD-4C99-B74B-A9C85AD731AF}" type="datetimeFigureOut">
              <a:rPr kumimoji="0" lang="en-US" sz="1100" b="0" i="0" normalizeH="0" noProof="0">
                <a:solidFill>
                  <a:srgbClr val="FFFFFF">
                    <a:alpha val="60000"/>
                  </a:srgbClr>
                </a:solidFill>
                <a:uLnTx/>
                <a:uFillTx/>
                <a:latin typeface="+mn-lt"/>
                <a:ea typeface="+mn-ea"/>
                <a:cs typeface="+mn-cs"/>
              </a:rPr>
              <a:t>03-Aug-20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stStyle>
          <a:p>
            <a:pPr marL="0" algn="ctr" defTabSz="457200">
              <a:buNone/>
              <a:defRPr kumimoji="0" sz="2800" b="0" i="0" normalizeH="0" noProof="0">
                <a:solidFill>
                  <a:srgbClr val="FFFFFF"/>
                </a:solidFill>
                <a:uLnTx/>
                <a:uFillTx/>
                <a:latin typeface="+mn-lt"/>
                <a:ea typeface="+mn-ea"/>
                <a:cs typeface="+mn-cs"/>
              </a:defRPr>
            </a:pPr>
            <a:fld id="{D57F1E4F-1CFF-5643-939E-02111984F565}" type="slidenum">
              <a:rPr kumimoji="0" lang="en-US" sz="2800" b="0" i="0" normalizeH="0" noProof="0">
                <a:solidFill>
                  <a:srgbClr val="FFFFFF"/>
                </a:solidFill>
                <a:uLnTx/>
                <a:uFillTx/>
                <a:latin typeface="+mn-lt"/>
                <a:ea typeface="+mn-ea"/>
                <a:cs typeface="+mn-cs"/>
              </a:rPr>
              <a:t>‹#›</a:t>
            </a:fld>
            <a:endParaRPr lang="en-US"/>
          </a:p>
        </p:txBody>
      </p:sp>
    </p:spTree>
  </p:cSld>
  <p:clrMap bg1="dk1" tx1="lt1" bg2="dk2" tx2="lt2" accent1="accent1" accent2="accent2" accent3="accent3" accent4="accent4" accent5="accent5" accent6="accent6" hlink="hlink" folHlink="folHlink"/>
  <p:sldLayoutIdLst>
    <p:sldLayoutId id="2147483804"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AA653EA6-8421-48B9-A5DD-E3CFB5DBD432}"/>
              </a:ext>
            </a:extLst>
          </p:cNvPr>
          <p:cNvSpPr/>
          <p:nvPr/>
        </p:nvSpPr>
        <p:spPr>
          <a:xfrm>
            <a:off x="218940" y="2942822"/>
            <a:ext cx="6478074" cy="37091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l"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rgbClr val="FFFF00"/>
                </a:solidFill>
                <a:uLnTx/>
                <a:uFillTx/>
                <a:latin typeface="Century Gothic"/>
                <a:ea typeface="Arial" pitchFamily="34" charset="0"/>
                <a:cs typeface="Arial" pitchFamily="34" charset="0"/>
              </a:rPr>
              <a:t>Organization Name</a:t>
            </a:r>
            <a:r>
              <a:rPr kumimoji="0" lang="en-US" sz="1800" b="0" i="0" normalizeH="0" noProof="0">
                <a:solidFill>
                  <a:srgbClr val="FFFF00"/>
                </a:solidFill>
                <a:uLnTx/>
                <a:uFillTx/>
                <a:latin typeface="Century Gothic"/>
                <a:ea typeface="Arial" pitchFamily="34" charset="0"/>
                <a:cs typeface="Arial" pitchFamily="34" charset="0"/>
              </a:rPr>
              <a:t> : </a:t>
            </a: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Dte of IT &amp; Cyber Security, DRDO</a:t>
            </a:r>
          </a:p>
          <a:p>
            <a:pPr marL="0" algn="l" defTabSz="457200">
              <a:buNone/>
              <a:defRPr kumimoji="0" sz="1800" b="0" i="0" normalizeH="0" noProof="0">
                <a:uLnTx/>
                <a:uFillTx/>
                <a:latin typeface="Century Gothic"/>
                <a:ea typeface="Arial" pitchFamily="34" charset="0"/>
                <a:cs typeface="Arial" pitchFamily="34" charset="0"/>
              </a:defRPr>
            </a:pPr>
            <a:endParaRPr lang="en-US" b="1">
              <a:solidFill>
                <a:schemeClr val="accent6">
                  <a:lumMod val="20000"/>
                  <a:lumOff val="80000"/>
                </a:schemeClr>
              </a:solidFill>
            </a:endParaRPr>
          </a:p>
          <a:p>
            <a:pPr marL="0" algn="l" defTabSz="457200">
              <a:buNone/>
              <a:defRPr kumimoji="0" sz="1800" b="0" i="0" normalizeH="0" noProof="0">
                <a:uLnTx/>
                <a:uFillTx/>
                <a:latin typeface="Century Gothic"/>
                <a:ea typeface="Arial" pitchFamily="34" charset="0"/>
                <a:cs typeface="Arial" pitchFamily="34" charset="0"/>
              </a:defRPr>
            </a:pPr>
            <a:r>
              <a:rPr kumimoji="0" lang="en-US" sz="1800" b="0" i="0" normalizeH="0" noProof="0">
                <a:solidFill>
                  <a:schemeClr val="accent6">
                    <a:lumMod val="20000"/>
                    <a:lumOff val="80000"/>
                  </a:schemeClr>
                </a:solidFill>
                <a:uLnTx/>
                <a:uFillTx/>
                <a:latin typeface="Century Gothic"/>
                <a:ea typeface="Arial" pitchFamily="34" charset="0"/>
                <a:cs typeface="Arial" pitchFamily="34" charset="0"/>
              </a:rPr>
              <a:t> </a:t>
            </a:r>
            <a:r>
              <a:rPr kumimoji="0" lang="en-US" sz="2000" b="1" i="0" normalizeH="0" noProof="0">
                <a:solidFill>
                  <a:srgbClr val="FFFF00"/>
                </a:solidFill>
                <a:uLnTx/>
                <a:uFillTx/>
                <a:latin typeface="Century Gothic"/>
                <a:ea typeface="Arial" pitchFamily="34" charset="0"/>
                <a:cs typeface="Arial" pitchFamily="34" charset="0"/>
              </a:rPr>
              <a:t>Problem Statement :</a:t>
            </a:r>
            <a:r>
              <a:rPr kumimoji="0" lang="en-US" sz="1800" b="0" i="0" normalizeH="0" noProof="0">
                <a:solidFill>
                  <a:schemeClr val="accent6">
                    <a:lumMod val="20000"/>
                    <a:lumOff val="80000"/>
                  </a:schemeClr>
                </a:solidFill>
                <a:uLnTx/>
                <a:uFillTx/>
                <a:latin typeface="Century Gothic"/>
                <a:ea typeface="Arial" pitchFamily="34" charset="0"/>
                <a:cs typeface="Arial" pitchFamily="34" charset="0"/>
              </a:rPr>
              <a:t> </a:t>
            </a: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Video based dynamic human 					     authentication system for 							     access control</a:t>
            </a:r>
          </a:p>
          <a:p>
            <a:pPr marL="0" algn="l" defTabSz="457200">
              <a:buNone/>
              <a:defRPr kumimoji="0" sz="1800" b="0" i="0" normalizeH="0" noProof="0">
                <a:uLnTx/>
                <a:uFillTx/>
                <a:latin typeface="Century Gothic"/>
                <a:ea typeface="Arial" pitchFamily="34" charset="0"/>
                <a:cs typeface="Arial" pitchFamily="34" charset="0"/>
              </a:defRPr>
            </a:pPr>
            <a:endParaRPr lang="en-US" b="1">
              <a:solidFill>
                <a:schemeClr val="accent6">
                  <a:lumMod val="20000"/>
                  <a:lumOff val="80000"/>
                </a:schemeClr>
              </a:solidFill>
            </a:endParaRPr>
          </a:p>
          <a:p>
            <a:pPr marL="0" algn="l"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rgbClr val="FFFF00"/>
                </a:solidFill>
                <a:uLnTx/>
                <a:uFillTx/>
                <a:latin typeface="Century Gothic"/>
                <a:ea typeface="Arial" pitchFamily="34" charset="0"/>
                <a:cs typeface="Arial" pitchFamily="34" charset="0"/>
              </a:rPr>
              <a:t>Problem Statement Number :</a:t>
            </a: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 CK107</a:t>
            </a:r>
          </a:p>
          <a:p>
            <a:pPr marL="0" algn="l" defTabSz="457200">
              <a:buNone/>
              <a:defRPr kumimoji="0" sz="1800" b="0" i="0" normalizeH="0" noProof="0">
                <a:uLnTx/>
                <a:uFillTx/>
                <a:latin typeface="Century Gothic"/>
                <a:ea typeface="Arial" pitchFamily="34" charset="0"/>
                <a:cs typeface="Arial" pitchFamily="34" charset="0"/>
              </a:defRPr>
            </a:pPr>
            <a:endParaRPr lang="en-US">
              <a:solidFill>
                <a:schemeClr val="accent6">
                  <a:lumMod val="20000"/>
                  <a:lumOff val="80000"/>
                </a:schemeClr>
              </a:solidFill>
            </a:endParaRPr>
          </a:p>
          <a:p>
            <a:pPr marL="0" algn="l"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rgbClr val="FFFF00"/>
                </a:solidFill>
                <a:uLnTx/>
                <a:uFillTx/>
                <a:latin typeface="Century Gothic"/>
                <a:ea typeface="Arial" pitchFamily="34" charset="0"/>
                <a:cs typeface="Arial" pitchFamily="34" charset="0"/>
              </a:rPr>
              <a:t>Team Name :</a:t>
            </a:r>
            <a:r>
              <a:rPr kumimoji="0" lang="en-US" sz="1800" b="0" i="0" normalizeH="0" noProof="0">
                <a:solidFill>
                  <a:schemeClr val="accent6">
                    <a:lumMod val="20000"/>
                    <a:lumOff val="80000"/>
                  </a:schemeClr>
                </a:solidFill>
                <a:uLnTx/>
                <a:uFillTx/>
                <a:latin typeface="Century Gothic"/>
                <a:ea typeface="Arial" pitchFamily="34" charset="0"/>
                <a:cs typeface="Arial" pitchFamily="34" charset="0"/>
              </a:rPr>
              <a:t> </a:t>
            </a: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Aryavarta</a:t>
            </a:r>
          </a:p>
          <a:p>
            <a:pPr marL="0" algn="l" defTabSz="457200">
              <a:buNone/>
              <a:defRPr kumimoji="0" sz="1800" b="0" i="0" normalizeH="0" noProof="0">
                <a:uLnTx/>
                <a:uFillTx/>
                <a:latin typeface="Century Gothic"/>
                <a:ea typeface="Arial" pitchFamily="34" charset="0"/>
                <a:cs typeface="Arial" pitchFamily="34" charset="0"/>
              </a:defRPr>
            </a:pPr>
            <a:endParaRPr lang="en-US" b="1">
              <a:solidFill>
                <a:schemeClr val="accent6">
                  <a:lumMod val="20000"/>
                  <a:lumOff val="80000"/>
                </a:schemeClr>
              </a:solidFill>
            </a:endParaRPr>
          </a:p>
          <a:p>
            <a:pPr marL="0" algn="l"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rgbClr val="FFFF00"/>
                </a:solidFill>
                <a:uLnTx/>
                <a:uFillTx/>
                <a:latin typeface="Century Gothic"/>
                <a:ea typeface="Arial" pitchFamily="34" charset="0"/>
                <a:cs typeface="Arial" pitchFamily="34" charset="0"/>
              </a:rPr>
              <a:t>Team Leader Name :</a:t>
            </a: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 Abhinash Singh</a:t>
            </a:r>
          </a:p>
        </p:txBody>
      </p:sp>
      <p:sp>
        <p:nvSpPr>
          <p:cNvPr id="5" name="Rectangle 4">
            <a:extLst>
              <a:ext uri="{FF2B5EF4-FFF2-40B4-BE49-F238E27FC236}">
                <a16:creationId xmlns:a16="http://schemas.microsoft.com/office/drawing/2014/main" xmlns=""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A4E399E2-F1FA-4ABB-984D-9C38A4963360}"/>
              </a:ext>
            </a:extLst>
          </p:cNvPr>
          <p:cNvSpPr/>
          <p:nvPr/>
        </p:nvSpPr>
        <p:spPr>
          <a:xfrm>
            <a:off x="7096259" y="2942823"/>
            <a:ext cx="4876802" cy="37091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l"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rgbClr val="FFFF00"/>
                </a:solidFill>
                <a:uLnTx/>
                <a:uFillTx/>
                <a:latin typeface="Century Gothic"/>
                <a:ea typeface="Arial" pitchFamily="34" charset="0"/>
                <a:cs typeface="Arial" pitchFamily="34" charset="0"/>
              </a:rPr>
              <a:t>College Code : </a:t>
            </a:r>
            <a:r>
              <a:rPr kumimoji="0" lang="en-US" sz="2000" b="1" i="0" normalizeH="0" noProof="0" smtClean="0">
                <a:solidFill>
                  <a:srgbClr val="FFFF00"/>
                </a:solidFill>
                <a:uLnTx/>
                <a:uFillTx/>
                <a:latin typeface="Century Gothic"/>
                <a:ea typeface="Arial" pitchFamily="34" charset="0"/>
                <a:cs typeface="Arial" pitchFamily="34" charset="0"/>
              </a:rPr>
              <a:t> </a:t>
            </a:r>
            <a:r>
              <a:rPr kumimoji="0" lang="en-US" sz="1800" b="1" i="0" normalizeH="0" noProof="0" smtClean="0">
                <a:solidFill>
                  <a:schemeClr val="tx1"/>
                </a:solidFill>
                <a:uLnTx/>
                <a:uFillTx/>
                <a:latin typeface="Century Gothic"/>
                <a:ea typeface="Arial" pitchFamily="34" charset="0"/>
                <a:cs typeface="Arial" pitchFamily="34" charset="0"/>
              </a:rPr>
              <a:t>1-491997703</a:t>
            </a:r>
            <a:endParaRPr lang="en-US" sz="2000" b="1">
              <a:solidFill>
                <a:schemeClr val="tx1"/>
              </a:solidFill>
            </a:endParaRPr>
          </a:p>
          <a:p>
            <a:pPr marL="0" algn="l" defTabSz="457200">
              <a:buNone/>
              <a:defRPr kumimoji="0" sz="1800" b="0" i="0" normalizeH="0" noProof="0">
                <a:uLnTx/>
                <a:uFillTx/>
                <a:latin typeface="Century Gothic"/>
                <a:ea typeface="Arial" pitchFamily="34" charset="0"/>
                <a:cs typeface="Arial" pitchFamily="34" charset="0"/>
              </a:defRPr>
            </a:pPr>
            <a:endParaRPr lang="en-US" sz="2000" b="1">
              <a:solidFill>
                <a:srgbClr val="FFFF00"/>
              </a:solidFill>
            </a:endParaRPr>
          </a:p>
          <a:p>
            <a:pPr marL="0" algn="l"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rgbClr val="FFFF00"/>
                </a:solidFill>
                <a:uLnTx/>
                <a:uFillTx/>
                <a:latin typeface="Century Gothic"/>
                <a:ea typeface="Arial" pitchFamily="34" charset="0"/>
                <a:cs typeface="Arial" pitchFamily="34" charset="0"/>
              </a:rPr>
              <a:t>Team Members Name : </a:t>
            </a:r>
          </a:p>
          <a:p>
            <a:pPr marL="0" algn="l"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rgbClr val="FFFF00"/>
                </a:solidFill>
                <a:uLnTx/>
                <a:uFillTx/>
                <a:latin typeface="Century Gothic"/>
                <a:ea typeface="Arial" pitchFamily="34" charset="0"/>
                <a:cs typeface="Arial" pitchFamily="34" charset="0"/>
              </a:rPr>
              <a:t>						</a:t>
            </a: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Anish Gond</a:t>
            </a:r>
          </a:p>
          <a:p>
            <a:pPr marL="0" algn="l"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						Nyasha</a:t>
            </a:r>
          </a:p>
          <a:p>
            <a:pPr marL="0" algn="l"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						Praveen Kumar</a:t>
            </a:r>
          </a:p>
          <a:p>
            <a:pPr marL="0" algn="l"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						Rajkumari</a:t>
            </a:r>
          </a:p>
          <a:p>
            <a:pPr marL="0" algn="l"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accent6">
                    <a:lumMod val="20000"/>
                    <a:lumOff val="80000"/>
                  </a:schemeClr>
                </a:solidFill>
                <a:uLnTx/>
                <a:uFillTx/>
                <a:latin typeface="Century Gothic"/>
                <a:ea typeface="Arial" pitchFamily="34" charset="0"/>
                <a:cs typeface="Arial" pitchFamily="34" charset="0"/>
              </a:rPr>
              <a:t>						Shruti Sharma</a:t>
            </a:r>
            <a:r>
              <a:rPr kumimoji="0" lang="en-US" sz="1800" b="1" i="0" normalizeH="0" noProof="0">
                <a:solidFill>
                  <a:srgbClr val="FFFF00"/>
                </a:solidFill>
                <a:uLnTx/>
                <a:uFillTx/>
                <a:latin typeface="Century Gothic"/>
                <a:ea typeface="Arial" pitchFamily="34" charset="0"/>
                <a:cs typeface="Arial" pitchFamily="34" charset="0"/>
              </a:rPr>
              <a:t>	</a:t>
            </a:r>
          </a:p>
        </p:txBody>
      </p:sp>
      <p:pic>
        <p:nvPicPr>
          <p:cNvPr id="11" name="Picture 10">
            <a:extLst>
              <a:ext uri="{FF2B5EF4-FFF2-40B4-BE49-F238E27FC236}">
                <a16:creationId xmlns:a16="http://schemas.microsoft.com/office/drawing/2014/main" xmlns=""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1EEEEC40-E91D-44CF-A321-4479E75B8D68}"/>
              </a:ext>
            </a:extLst>
          </p:cNvPr>
          <p:cNvPicPr>
            <a:picLocks noChangeAspect="1"/>
          </p:cNvPicPr>
          <p:nvPr/>
        </p:nvPicPr>
        <p:blipFill>
          <a:blip r:embed="rId2"/>
          <a:stretch>
            <a:fillRect/>
          </a:stretch>
        </p:blipFill>
        <p:spPr>
          <a:xfrm>
            <a:off x="-180304" y="-326146"/>
            <a:ext cx="11895014" cy="382049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415883474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8638" y="1655180"/>
            <a:ext cx="6295313" cy="1569660"/>
          </a:xfrm>
          <a:prstGeom prst="rect">
            <a:avLst/>
          </a:prstGeom>
          <a:noFill/>
        </p:spPr>
        <p:txBody>
          <a:bodyPr wrap="none" rtlCol="0">
            <a:spAutoFit/>
          </a:bodyPr>
          <a:lstStyle>
            <a:defPPr>
              <a:defRPr lang="en-US"/>
            </a:defPPr>
          </a:lstStyle>
          <a:p>
            <a:pPr marL="0" algn="l" defTabSz="457200">
              <a:buNone/>
              <a:defRPr kumimoji="0" sz="1800" b="0" i="0" normalizeH="0" noProof="0">
                <a:uLnTx/>
                <a:uFillTx/>
                <a:latin typeface="+mn-lt"/>
                <a:ea typeface="+mn-ea"/>
                <a:cs typeface="+mn-cs"/>
              </a:defRPr>
            </a:pPr>
            <a:r>
              <a:rPr kumimoji="0" lang="en-US" sz="9600" b="0" i="0" normalizeH="0" noProof="0" smtClean="0">
                <a:uLnTx/>
                <a:uFillTx/>
                <a:latin typeface="+mn-lt"/>
                <a:ea typeface="+mn-ea"/>
                <a:cs typeface="+mn-cs"/>
              </a:rPr>
              <a:t>Thank You</a:t>
            </a:r>
            <a:endParaRPr lang="en-US" sz="9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564" y="422277"/>
            <a:ext cx="11906250"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9913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Screenshot (145).png"/>
          <p:cNvPicPr>
            <a:picLocks noChangeAspect="1"/>
          </p:cNvPicPr>
          <p:nvPr/>
        </p:nvPicPr>
        <p:blipFill>
          <a:blip r:embed="rId2"/>
          <a:stretch>
            <a:fillRect/>
          </a:stretch>
        </p:blipFill>
        <p:spPr>
          <a:xfrm>
            <a:off x="205766" y="1918270"/>
            <a:ext cx="5790953" cy="3733800"/>
          </a:xfrm>
          <a:prstGeom prst="rect">
            <a:avLst/>
          </a:prstGeom>
        </p:spPr>
      </p:pic>
      <p:sp>
        <p:nvSpPr>
          <p:cNvPr id="33" name="Rectangle 32"/>
          <p:cNvSpPr/>
          <p:nvPr/>
        </p:nvSpPr>
        <p:spPr>
          <a:xfrm>
            <a:off x="3634642" y="2438401"/>
            <a:ext cx="2362200" cy="3170099"/>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a:buNone/>
              <a:defRPr kumimoji="0" sz="1800" b="0" i="0" kern="1200" normalizeH="0" noProof="0">
                <a:solidFill>
                  <a:srgbClr val="FFFFFF"/>
                </a:solidFill>
                <a:uLnTx/>
                <a:uFillTx/>
                <a:latin typeface="+mn-lt"/>
                <a:ea typeface="+mn-ea"/>
                <a:cs typeface="+mn-cs"/>
              </a:defRPr>
            </a:pPr>
            <a:endParaRPr lang="en-US" sz="4000" b="1" cap="none" spc="0">
              <a:ln w="17780" cmpd="sng">
                <a:solidFill>
                  <a:srgbClr val="FFFFFF"/>
                </a:solidFill>
                <a:prstDash val="solid"/>
                <a:miter lim="800000"/>
              </a:ln>
              <a:effectLst>
                <a:outerShdw blurRad="50800" algn="tl" rotWithShape="0">
                  <a:srgbClr val="000000"/>
                </a:outerShdw>
              </a:effectLst>
            </a:endParaRPr>
          </a:p>
          <a:p>
            <a:pPr marL="0" algn="ctr" defTabSz="914400">
              <a:buNone/>
              <a:defRPr kumimoji="0" sz="1800" b="0" i="0" kern="1200" normalizeH="0" noProof="0">
                <a:solidFill>
                  <a:srgbClr val="FFFFFF"/>
                </a:solidFill>
                <a:uLnTx/>
                <a:uFillTx/>
                <a:latin typeface="+mn-lt"/>
                <a:ea typeface="+mn-ea"/>
                <a:cs typeface="+mn-cs"/>
              </a:defRPr>
            </a:pPr>
            <a:endParaRPr lang="en-US" sz="4000" b="1">
              <a:ln w="17780" cmpd="sng">
                <a:solidFill>
                  <a:srgbClr val="FFFFFF"/>
                </a:solidFill>
                <a:prstDash val="solid"/>
                <a:miter lim="800000"/>
              </a:ln>
              <a:effectLst>
                <a:outerShdw blurRad="50800" algn="tl" rotWithShape="0">
                  <a:srgbClr val="000000"/>
                </a:outerShdw>
              </a:effectLst>
            </a:endParaRPr>
          </a:p>
          <a:p>
            <a:pPr marL="0" algn="ctr" defTabSz="914400">
              <a:buNone/>
              <a:defRPr kumimoji="0" sz="1800" b="0" i="0" kern="1200" normalizeH="0" noProof="0">
                <a:solidFill>
                  <a:srgbClr val="FFFFFF"/>
                </a:solidFill>
                <a:uLnTx/>
                <a:uFillTx/>
                <a:latin typeface="+mn-lt"/>
                <a:ea typeface="+mn-ea"/>
                <a:cs typeface="+mn-cs"/>
              </a:defRPr>
            </a:pPr>
            <a:endParaRPr lang="en-US" sz="4000" b="1" cap="none" spc="0">
              <a:ln w="17780" cmpd="sng">
                <a:solidFill>
                  <a:srgbClr val="FFFFFF"/>
                </a:solidFill>
                <a:prstDash val="solid"/>
                <a:miter lim="800000"/>
              </a:ln>
              <a:effectLst>
                <a:outerShdw blurRad="50800" algn="tl" rotWithShape="0">
                  <a:srgbClr val="000000"/>
                </a:outerShdw>
              </a:effectLst>
            </a:endParaRPr>
          </a:p>
          <a:p>
            <a:pPr marL="0" algn="ctr" defTabSz="914400">
              <a:buNone/>
              <a:defRPr kumimoji="0" sz="1800" b="0" i="0" kern="1200" normalizeH="0" noProof="0">
                <a:solidFill>
                  <a:srgbClr val="FFFFFF"/>
                </a:solidFill>
                <a:uLnTx/>
                <a:uFillTx/>
                <a:latin typeface="+mn-lt"/>
                <a:ea typeface="+mn-ea"/>
                <a:cs typeface="+mn-cs"/>
              </a:defRPr>
            </a:pPr>
            <a:endParaRPr lang="en-US" sz="4000" b="1">
              <a:ln w="17780" cmpd="sng">
                <a:solidFill>
                  <a:srgbClr val="FFFFFF"/>
                </a:solidFill>
                <a:prstDash val="solid"/>
                <a:miter lim="800000"/>
              </a:ln>
              <a:effectLst>
                <a:outerShdw blurRad="50800" algn="tl" rotWithShape="0">
                  <a:srgbClr val="000000"/>
                </a:outerShdw>
              </a:effectLst>
            </a:endParaRPr>
          </a:p>
          <a:p>
            <a:pPr marL="0" algn="ctr" defTabSz="914400">
              <a:buNone/>
              <a:defRPr kumimoji="0" sz="1800" b="0" i="0" kern="1200" normalizeH="0" noProof="0">
                <a:solidFill>
                  <a:srgbClr val="FFFFFF"/>
                </a:solidFill>
                <a:uLnTx/>
                <a:uFillTx/>
                <a:latin typeface="+mn-lt"/>
                <a:ea typeface="+mn-ea"/>
                <a:cs typeface="+mn-cs"/>
              </a:defRPr>
            </a:pPr>
            <a:endParaRPr lang="en-US" sz="4000" b="1" cap="none" spc="0">
              <a:ln w="17780" cmpd="sng">
                <a:solidFill>
                  <a:srgbClr val="FFFFFF"/>
                </a:solidFill>
                <a:prstDash val="solid"/>
                <a:miter lim="800000"/>
              </a:ln>
              <a:effectLst>
                <a:outerShdw blurRad="50800" algn="tl" rotWithShape="0">
                  <a:srgbClr val="000000"/>
                </a:outerShdw>
              </a:effectLst>
            </a:endParaRPr>
          </a:p>
        </p:txBody>
      </p:sp>
      <p:cxnSp>
        <p:nvCxnSpPr>
          <p:cNvPr id="34" name="Straight Arrow Connector 33"/>
          <p:cNvCxnSpPr/>
          <p:nvPr/>
        </p:nvCxnSpPr>
        <p:spPr>
          <a:xfrm>
            <a:off x="2720242" y="2375079"/>
            <a:ext cx="457200" cy="3810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5400000" flipH="1" flipV="1">
            <a:off x="2529742" y="3327579"/>
            <a:ext cx="914400" cy="3810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6" name="Oval 35"/>
          <p:cNvSpPr/>
          <p:nvPr/>
        </p:nvSpPr>
        <p:spPr>
          <a:xfrm>
            <a:off x="2415442" y="2832279"/>
            <a:ext cx="152400" cy="152400"/>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Oval 36"/>
          <p:cNvSpPr/>
          <p:nvPr/>
        </p:nvSpPr>
        <p:spPr>
          <a:xfrm>
            <a:off x="2415442" y="3060879"/>
            <a:ext cx="152400" cy="152400"/>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8" name="Oval 37"/>
          <p:cNvSpPr/>
          <p:nvPr/>
        </p:nvSpPr>
        <p:spPr>
          <a:xfrm>
            <a:off x="2415442" y="3289479"/>
            <a:ext cx="152400" cy="152400"/>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9" name="Picture 38" descr="C:\Users\hp\Desktop\sih paint.png"/>
          <p:cNvPicPr>
            <a:picLocks noChangeAspect="1" noChangeArrowheads="1"/>
          </p:cNvPicPr>
          <p:nvPr/>
        </p:nvPicPr>
        <p:blipFill>
          <a:blip r:embed="rId3"/>
          <a:stretch>
            <a:fillRect/>
          </a:stretch>
        </p:blipFill>
        <p:spPr bwMode="auto">
          <a:xfrm>
            <a:off x="6225442" y="1981200"/>
            <a:ext cx="2583407" cy="3200400"/>
          </a:xfrm>
          <a:prstGeom prst="rect">
            <a:avLst/>
          </a:prstGeom>
          <a:noFill/>
        </p:spPr>
      </p:pic>
      <p:cxnSp>
        <p:nvCxnSpPr>
          <p:cNvPr id="40" name="Straight Connector 39"/>
          <p:cNvCxnSpPr/>
          <p:nvPr/>
        </p:nvCxnSpPr>
        <p:spPr>
          <a:xfrm>
            <a:off x="6225442" y="5118279"/>
            <a:ext cx="1066800" cy="1588"/>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a:off x="6225442" y="4203879"/>
            <a:ext cx="1066800" cy="1588"/>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6225442" y="2832279"/>
            <a:ext cx="1371600" cy="1588"/>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a:off x="6301642" y="1993682"/>
            <a:ext cx="1295400" cy="1588"/>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7825642" y="1981200"/>
            <a:ext cx="838200" cy="1588"/>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45" name="Straight Connector 44"/>
          <p:cNvCxnSpPr/>
          <p:nvPr/>
        </p:nvCxnSpPr>
        <p:spPr>
          <a:xfrm>
            <a:off x="7825642" y="2819400"/>
            <a:ext cx="838200" cy="1588"/>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rot="5400000">
            <a:off x="5807136" y="2412385"/>
            <a:ext cx="838200" cy="1588"/>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47" name="Straight Connector 46"/>
          <p:cNvCxnSpPr/>
          <p:nvPr/>
        </p:nvCxnSpPr>
        <p:spPr>
          <a:xfrm rot="5400000">
            <a:off x="7254936" y="2412385"/>
            <a:ext cx="838200" cy="1588"/>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48" name="Straight Connector 47"/>
          <p:cNvCxnSpPr/>
          <p:nvPr/>
        </p:nvCxnSpPr>
        <p:spPr>
          <a:xfrm rot="5400000">
            <a:off x="8245536" y="2399506"/>
            <a:ext cx="838200" cy="1588"/>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49" name="Straight Connector 48"/>
          <p:cNvCxnSpPr/>
          <p:nvPr/>
        </p:nvCxnSpPr>
        <p:spPr>
          <a:xfrm rot="5400000">
            <a:off x="7407336" y="2412385"/>
            <a:ext cx="838200" cy="1588"/>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50" name="Straight Connector 49"/>
          <p:cNvCxnSpPr/>
          <p:nvPr/>
        </p:nvCxnSpPr>
        <p:spPr>
          <a:xfrm rot="5400000">
            <a:off x="5769036" y="4660285"/>
            <a:ext cx="914400" cy="1588"/>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51" name="Straight Connector 50"/>
          <p:cNvCxnSpPr/>
          <p:nvPr/>
        </p:nvCxnSpPr>
        <p:spPr>
          <a:xfrm rot="5400000">
            <a:off x="6873936" y="4622185"/>
            <a:ext cx="838200" cy="1588"/>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52" name="Straight Connector 51"/>
          <p:cNvCxnSpPr/>
          <p:nvPr/>
        </p:nvCxnSpPr>
        <p:spPr>
          <a:xfrm>
            <a:off x="2644042" y="1841679"/>
            <a:ext cx="3460153" cy="0"/>
          </a:xfrm>
          <a:prstGeom prst="line">
            <a:avLst/>
          </a:prstGeom>
          <a:ln w="28575"/>
          <a:effectLst/>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2720242" y="5346879"/>
            <a:ext cx="33528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a:off x="2263042" y="4889679"/>
            <a:ext cx="9144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2492436" y="1993285"/>
            <a:ext cx="304006" cy="794"/>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6087807" y="1830131"/>
            <a:ext cx="5095" cy="1401672"/>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5400000">
            <a:off x="5120542" y="4394379"/>
            <a:ext cx="1905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V="1">
            <a:off x="6072248" y="3214867"/>
            <a:ext cx="229394" cy="16936"/>
          </a:xfrm>
          <a:prstGeom prst="line">
            <a:avLst/>
          </a:prstGeom>
          <a:ln w="28575"/>
          <a:effectLst/>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V="1">
            <a:off x="6073042" y="3365679"/>
            <a:ext cx="228600" cy="76200"/>
          </a:xfrm>
          <a:prstGeom prst="line">
            <a:avLst/>
          </a:prstGeom>
          <a:ln w="28575"/>
          <a:effectLst/>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xmlns=""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093A41A6-39A5-4A5C-9CCD-101EB8BDEEC2}"/>
              </a:ext>
            </a:extLst>
          </p:cNvPr>
          <p:cNvSpPr/>
          <p:nvPr/>
        </p:nvSpPr>
        <p:spPr>
          <a:xfrm>
            <a:off x="129442" y="565484"/>
            <a:ext cx="11870492" cy="593552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9pPr>
          </a:lstStyle>
          <a:p>
            <a:pPr marL="0" algn="ctr" defTabSz="914400">
              <a:buNone/>
              <a:defRPr kumimoji="0" sz="1800" b="0" i="0" kern="1200" normalizeH="0" noProof="0">
                <a:solidFill>
                  <a:srgbClr val="FFFFFF"/>
                </a:solidFill>
                <a:uLnTx/>
                <a:uFillTx/>
                <a:latin typeface="+mn-lt"/>
                <a:ea typeface="+mn-ea"/>
                <a:cs typeface="+mn-cs"/>
              </a:defRPr>
            </a:pPr>
            <a:endParaRPr lang="en-US"/>
          </a:p>
        </p:txBody>
      </p:sp>
      <p:sp>
        <p:nvSpPr>
          <p:cNvPr id="77" name="Rectangle 76"/>
          <p:cNvSpPr/>
          <p:nvPr/>
        </p:nvSpPr>
        <p:spPr>
          <a:xfrm>
            <a:off x="209549" y="488894"/>
            <a:ext cx="4411785" cy="707886"/>
          </a:xfrm>
          <a:prstGeom prst="rect">
            <a:avLst/>
          </a:prstGeom>
          <a:noFill/>
        </p:spPr>
        <p:txBody>
          <a:bodyPr wrap="none" lIns="91440" tIns="45720" rIns="91440" bIns="45720">
            <a:spAutoFit/>
          </a:bodyPr>
          <a:lstStyle>
            <a:defPPr>
              <a:defRPr lang="en-US"/>
            </a:defPPr>
          </a:lstStyle>
          <a:p>
            <a:pPr marL="0" algn="ctr" defTabSz="457200">
              <a:buNone/>
              <a:defRPr kumimoji="0" sz="1800" b="0" i="0" normalizeH="0" noProof="0">
                <a:uLnTx/>
                <a:uFillTx/>
                <a:latin typeface="+mn-lt"/>
                <a:ea typeface="+mn-ea"/>
                <a:cs typeface="+mn-cs"/>
              </a:defRPr>
            </a:pPr>
            <a:r>
              <a:rPr kumimoji="0" lang="en-US" sz="4000" b="1" i="0" u="sng" normalizeH="0" noProof="0">
                <a:ln w="0"/>
                <a:solidFill>
                  <a:schemeClr val="bg1"/>
                </a:solidFill>
                <a:effectLst>
                  <a:outerShdw blurRad="38100" dist="19050" dir="2700000" algn="tl" rotWithShape="0">
                    <a:schemeClr val="dk1">
                      <a:alpha val="40000"/>
                    </a:schemeClr>
                  </a:outerShdw>
                </a:effectLst>
                <a:uLnTx/>
                <a:uFillTx/>
                <a:latin typeface="+mn-lt"/>
                <a:ea typeface="+mn-ea"/>
                <a:cs typeface="+mn-cs"/>
              </a:rPr>
              <a:t>Project Overview</a:t>
            </a:r>
            <a:endParaRPr lang="en-US" sz="4000" b="1" u="sng" cap="none" spc="0">
              <a:ln w="0"/>
              <a:solidFill>
                <a:schemeClr val="bg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xmlns=""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51FE21F3-D7ED-4784-A37F-BE9F7288C0BA}"/>
              </a:ext>
            </a:extLst>
          </p:cNvPr>
          <p:cNvSpPr/>
          <p:nvPr/>
        </p:nvSpPr>
        <p:spPr>
          <a:xfrm>
            <a:off x="8923321" y="2007045"/>
            <a:ext cx="2962141" cy="27934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l" defTabSz="457200">
              <a:buNone/>
              <a:defRPr kumimoji="0" sz="1800" b="0" i="0" normalizeH="0" noProof="0">
                <a:uLnTx/>
                <a:uFillTx/>
                <a:latin typeface="Century Gothic"/>
                <a:ea typeface="Arial" pitchFamily="34" charset="0"/>
                <a:cs typeface="Arial" pitchFamily="34" charset="0"/>
              </a:defRPr>
            </a:pPr>
            <a:r>
              <a:rPr kumimoji="0" lang="en-US" sz="1800" b="0" i="0" normalizeH="0" noProof="0">
                <a:uLnTx/>
                <a:uFillTx/>
                <a:latin typeface="Century Gothic"/>
                <a:ea typeface="Arial" pitchFamily="34" charset="0"/>
                <a:cs typeface="Arial" pitchFamily="34" charset="0"/>
              </a:rPr>
              <a:t>    </a:t>
            </a:r>
            <a:r>
              <a:rPr kumimoji="0" lang="en-US" sz="2400" b="0" i="0" normalizeH="0" noProof="0">
                <a:uLnTx/>
                <a:uFillTx/>
                <a:latin typeface="Century Gothic"/>
                <a:ea typeface="Arial" pitchFamily="34" charset="0"/>
                <a:cs typeface="Arial" pitchFamily="34" charset="0"/>
              </a:rPr>
              <a:t> </a:t>
            </a:r>
            <a:r>
              <a:rPr kumimoji="0" lang="en-US" sz="2400" b="1" i="0" normalizeH="0" noProof="0">
                <a:solidFill>
                  <a:srgbClr val="FF0000"/>
                </a:solidFill>
                <a:uLnTx/>
                <a:uFillTx/>
                <a:latin typeface="Century Gothic"/>
                <a:ea typeface="Arial" pitchFamily="34" charset="0"/>
                <a:cs typeface="Arial" pitchFamily="34" charset="0"/>
              </a:rPr>
              <a:t>&gt;&gt; Security :</a:t>
            </a:r>
            <a:r>
              <a:rPr kumimoji="0" lang="en-US" sz="2400" b="0" i="0" normalizeH="0" noProof="0">
                <a:uLnTx/>
                <a:uFillTx/>
                <a:latin typeface="Century Gothic"/>
                <a:ea typeface="Arial" pitchFamily="34" charset="0"/>
                <a:cs typeface="Arial" pitchFamily="34" charset="0"/>
              </a:rPr>
              <a:t> </a:t>
            </a:r>
          </a:p>
          <a:p>
            <a:pPr marL="0" algn="just" defTabSz="457200">
              <a:buNone/>
              <a:defRPr kumimoji="0" sz="1800" b="0" i="0" normalizeH="0" noProof="0">
                <a:uLnTx/>
                <a:uFillTx/>
                <a:latin typeface="Century Gothic"/>
                <a:ea typeface="Arial" pitchFamily="34" charset="0"/>
                <a:cs typeface="Arial" pitchFamily="34" charset="0"/>
              </a:defRPr>
            </a:pPr>
            <a:r>
              <a:rPr kumimoji="0" lang="en-US" sz="1800" b="0" i="0" normalizeH="0" noProof="0">
                <a:uLnTx/>
                <a:uFillTx/>
                <a:latin typeface="Century Gothic"/>
                <a:ea typeface="Arial" pitchFamily="34" charset="0"/>
                <a:cs typeface="Arial" pitchFamily="34" charset="0"/>
              </a:rPr>
              <a:t> In surveillance, human activity recognition system retrieve and process contextual(environment, spatial, temporal etc.) data to understand the human behaviour.</a:t>
            </a:r>
          </a:p>
        </p:txBody>
      </p:sp>
    </p:spTree>
    <p:extLst>
      <p:ext uri="{BB962C8B-B14F-4D97-AF65-F5344CB8AC3E}">
        <p14:creationId xmlns:p14="http://schemas.microsoft.com/office/powerpoint/2010/main" val="34408092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ih80.jpg"/>
          <p:cNvPicPr>
            <a:picLocks noChangeAspect="1"/>
          </p:cNvPicPr>
          <p:nvPr/>
        </p:nvPicPr>
        <p:blipFill>
          <a:blip r:embed="rId2"/>
          <a:stretch>
            <a:fillRect/>
          </a:stretch>
        </p:blipFill>
        <p:spPr>
          <a:xfrm>
            <a:off x="163302" y="898358"/>
            <a:ext cx="685800" cy="609600"/>
          </a:xfrm>
          <a:prstGeom prst="rect">
            <a:avLst/>
          </a:prstGeom>
        </p:spPr>
      </p:pic>
      <p:pic>
        <p:nvPicPr>
          <p:cNvPr id="4" name="Picture 3" descr="sih man.jpg"/>
          <p:cNvPicPr>
            <a:picLocks noChangeAspect="1"/>
          </p:cNvPicPr>
          <p:nvPr/>
        </p:nvPicPr>
        <p:blipFill>
          <a:blip r:embed="rId3"/>
          <a:stretch>
            <a:fillRect/>
          </a:stretch>
        </p:blipFill>
        <p:spPr>
          <a:xfrm>
            <a:off x="1004637" y="1431758"/>
            <a:ext cx="685800" cy="1143000"/>
          </a:xfrm>
          <a:prstGeom prst="rect">
            <a:avLst/>
          </a:prstGeom>
        </p:spPr>
      </p:pic>
      <p:sp>
        <p:nvSpPr>
          <p:cNvPr id="5" name="Rectangle 4"/>
          <p:cNvSpPr/>
          <p:nvPr/>
        </p:nvSpPr>
        <p:spPr>
          <a:xfrm>
            <a:off x="1995237" y="1507958"/>
            <a:ext cx="11430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Object Segmentation</a:t>
            </a:r>
          </a:p>
        </p:txBody>
      </p:sp>
      <p:sp>
        <p:nvSpPr>
          <p:cNvPr id="6" name="Rectangle 5"/>
          <p:cNvSpPr/>
          <p:nvPr/>
        </p:nvSpPr>
        <p:spPr>
          <a:xfrm>
            <a:off x="3443037" y="1507958"/>
            <a:ext cx="12192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chemeClr val="bg1"/>
                </a:solidFill>
                <a:uLnTx/>
                <a:uFillTx/>
                <a:latin typeface="+mn-lt"/>
                <a:ea typeface="+mn-ea"/>
                <a:cs typeface="+mn-cs"/>
              </a:rPr>
              <a:t>Feature Extraction</a:t>
            </a:r>
          </a:p>
        </p:txBody>
      </p:sp>
      <p:sp>
        <p:nvSpPr>
          <p:cNvPr id="7" name="Rectangle 6"/>
          <p:cNvSpPr/>
          <p:nvPr/>
        </p:nvSpPr>
        <p:spPr>
          <a:xfrm>
            <a:off x="8015037" y="1507958"/>
            <a:ext cx="11430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Person Identified</a:t>
            </a:r>
          </a:p>
        </p:txBody>
      </p:sp>
      <p:sp>
        <p:nvSpPr>
          <p:cNvPr id="8" name="Rectangle 7"/>
          <p:cNvSpPr/>
          <p:nvPr/>
        </p:nvSpPr>
        <p:spPr>
          <a:xfrm>
            <a:off x="6338637" y="1507958"/>
            <a:ext cx="13716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Activity Detection</a:t>
            </a:r>
          </a:p>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&amp;</a:t>
            </a:r>
          </a:p>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Classification</a:t>
            </a:r>
          </a:p>
        </p:txBody>
      </p:sp>
      <p:sp>
        <p:nvSpPr>
          <p:cNvPr id="9" name="Rectangle 8"/>
          <p:cNvSpPr/>
          <p:nvPr/>
        </p:nvSpPr>
        <p:spPr>
          <a:xfrm>
            <a:off x="4967037" y="1507958"/>
            <a:ext cx="11430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Feature Learning</a:t>
            </a:r>
          </a:p>
        </p:txBody>
      </p:sp>
      <p:sp>
        <p:nvSpPr>
          <p:cNvPr id="10" name="Rectangle 9"/>
          <p:cNvSpPr/>
          <p:nvPr/>
        </p:nvSpPr>
        <p:spPr>
          <a:xfrm>
            <a:off x="8243637" y="2498558"/>
            <a:ext cx="838200" cy="381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Alert</a:t>
            </a:r>
          </a:p>
        </p:txBody>
      </p:sp>
      <p:sp>
        <p:nvSpPr>
          <p:cNvPr id="11" name="Rectangle 10"/>
          <p:cNvSpPr/>
          <p:nvPr/>
        </p:nvSpPr>
        <p:spPr>
          <a:xfrm>
            <a:off x="1842837" y="2498558"/>
            <a:ext cx="1447800" cy="2438400"/>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chemeClr val="tx1"/>
                </a:solidFill>
                <a:uLnTx/>
                <a:uFillTx/>
                <a:latin typeface="Arial" pitchFamily="34" charset="0"/>
                <a:cs typeface="Arial" pitchFamily="34" charset="0"/>
              </a:rPr>
              <a:t>Background Subtraction Algorithm</a:t>
            </a:r>
          </a:p>
          <a:p>
            <a:pPr marL="0" algn="l" defTabSz="914400">
              <a:buFont typeface="Arial" pitchFamily="34" charset="0"/>
              <a:buChar char="•"/>
              <a:defRPr kumimoji="0" sz="1800" b="0" i="0" kern="1200" normalizeH="0" noProof="0">
                <a:solidFill>
                  <a:srgbClr val="000000"/>
                </a:solidFill>
                <a:uLnTx/>
                <a:uFillTx/>
                <a:latin typeface="+mn-lt"/>
                <a:ea typeface="+mn-ea"/>
                <a:cs typeface="+mn-cs"/>
              </a:defRPr>
            </a:pPr>
            <a:endParaRPr lang="en-US" sz="1000" b="1">
              <a:solidFill>
                <a:schemeClr val="tx1"/>
              </a:solidFill>
              <a:latin typeface="Arial" pitchFamily="34" charset="0"/>
              <a:cs typeface="Arial" pitchFamily="34" charset="0"/>
            </a:endParaRPr>
          </a:p>
          <a:p>
            <a:pPr marL="0" algn="l" defTabSz="914400">
              <a:buFont typeface="Arial" pitchFamily="34" charset="0"/>
              <a:buChar char="•"/>
              <a:defRPr kumimoji="0" sz="1800" b="0" i="0" kern="1200" normalizeH="0" noProof="0">
                <a:solidFill>
                  <a:srgbClr val="000000"/>
                </a:solidFill>
                <a:uLnTx/>
                <a:uFillTx/>
                <a:latin typeface="+mn-lt"/>
                <a:ea typeface="+mn-ea"/>
                <a:cs typeface="+mn-cs"/>
              </a:defRPr>
            </a:pPr>
            <a:r>
              <a:rPr kumimoji="0" lang="en-US" sz="1000" b="1" i="0" kern="1200" normalizeH="0" noProof="0">
                <a:solidFill>
                  <a:schemeClr val="tx1"/>
                </a:solidFill>
                <a:uLnTx/>
                <a:uFillTx/>
                <a:latin typeface="Arial" pitchFamily="34" charset="0"/>
                <a:cs typeface="Arial" pitchFamily="34" charset="0"/>
              </a:rPr>
              <a:t>Foreground object can be obtained by subtracting the current image of background image followed by a thresholding to obtain segmentation mask</a:t>
            </a:r>
          </a:p>
          <a:p>
            <a:pPr marL="0" algn="l" defTabSz="914400">
              <a:buFont typeface="Arial" pitchFamily="34" charset="0"/>
              <a:buChar char="•"/>
              <a:defRPr kumimoji="0" sz="1800" b="0" i="0" kern="1200" normalizeH="0" noProof="0">
                <a:solidFill>
                  <a:srgbClr val="000000"/>
                </a:solidFill>
                <a:uLnTx/>
                <a:uFillTx/>
                <a:latin typeface="+mn-lt"/>
                <a:ea typeface="+mn-ea"/>
                <a:cs typeface="+mn-cs"/>
              </a:defRPr>
            </a:pPr>
            <a:endParaRPr lang="en-US" sz="1000" b="1">
              <a:solidFill>
                <a:schemeClr val="tx1"/>
              </a:solidFill>
              <a:latin typeface="Arial" pitchFamily="34" charset="0"/>
              <a:cs typeface="Arial" pitchFamily="34" charset="0"/>
            </a:endParaRPr>
          </a:p>
        </p:txBody>
      </p:sp>
      <p:sp>
        <p:nvSpPr>
          <p:cNvPr id="12" name="Rectangle 11"/>
          <p:cNvSpPr/>
          <p:nvPr/>
        </p:nvSpPr>
        <p:spPr>
          <a:xfrm>
            <a:off x="3443037" y="2498558"/>
            <a:ext cx="1371600" cy="2438400"/>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200" b="1" i="0" kern="1200" normalizeH="0" noProof="0">
                <a:solidFill>
                  <a:schemeClr val="tx1"/>
                </a:solidFill>
                <a:uLnTx/>
                <a:uFillTx/>
                <a:latin typeface="Aharoni" pitchFamily="2" charset="-79"/>
                <a:cs typeface="Aharoni" pitchFamily="2" charset="-79"/>
              </a:rPr>
              <a:t>SHAPE</a:t>
            </a:r>
            <a:r>
              <a:rPr kumimoji="0" lang="en-US" sz="1100" b="1" i="0" kern="1200" normalizeH="0" noProof="0">
                <a:solidFill>
                  <a:schemeClr val="tx1"/>
                </a:solidFill>
                <a:uLnTx/>
                <a:uFillTx/>
                <a:latin typeface="Aharoni" pitchFamily="2" charset="-79"/>
                <a:cs typeface="Aharoni" pitchFamily="2" charset="-79"/>
              </a:rPr>
              <a:t> BASED</a:t>
            </a:r>
          </a:p>
          <a:p>
            <a:pPr marL="0" algn="ctr" defTabSz="914400">
              <a:buNone/>
              <a:defRPr kumimoji="0" sz="1800" b="0" i="0" kern="1200" normalizeH="0" noProof="0">
                <a:solidFill>
                  <a:srgbClr val="000000"/>
                </a:solidFill>
                <a:uLnTx/>
                <a:uFillTx/>
                <a:latin typeface="+mn-lt"/>
                <a:ea typeface="+mn-ea"/>
                <a:cs typeface="+mn-cs"/>
              </a:defRPr>
            </a:pPr>
            <a:endParaRPr lang="en-US" sz="1100" b="1">
              <a:solidFill>
                <a:schemeClr val="tx1"/>
              </a:solidFill>
              <a:latin typeface="Aharoni" pitchFamily="2" charset="-79"/>
              <a:cs typeface="Aharoni" pitchFamily="2" charset="-79"/>
            </a:endParaRPr>
          </a:p>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chemeClr val="tx1"/>
                </a:solidFill>
                <a:uLnTx/>
                <a:uFillTx/>
                <a:latin typeface="+mn-lt"/>
                <a:ea typeface="+mn-ea"/>
                <a:cs typeface="+mn-cs"/>
              </a:rPr>
              <a:t>Static Feature</a:t>
            </a:r>
          </a:p>
          <a:p>
            <a:pPr marL="0" algn="l" defTabSz="914400">
              <a:buFont typeface="Wingdings" panose="05000000000000000000" pitchFamily="2" charset="2"/>
              <a:buChar char="§"/>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cs typeface="Andalus" pitchFamily="18" charset="-78"/>
              </a:rPr>
              <a:t>Stride Length</a:t>
            </a:r>
          </a:p>
          <a:p>
            <a:pPr marL="0" algn="l" defTabSz="914400">
              <a:buFont typeface="Wingdings" panose="05000000000000000000" pitchFamily="2" charset="2"/>
              <a:buChar char="§"/>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cs typeface="Andalus" pitchFamily="18" charset="-78"/>
              </a:rPr>
              <a:t> Degree of Toe-out</a:t>
            </a:r>
          </a:p>
          <a:p>
            <a:pPr marL="0" algn="l" defTabSz="914400">
              <a:buFont typeface="Wingdings" panose="05000000000000000000" pitchFamily="2" charset="2"/>
              <a:buChar char="§"/>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cs typeface="Andalus" pitchFamily="18" charset="-78"/>
              </a:rPr>
              <a:t> Knee-Knee</a:t>
            </a:r>
          </a:p>
          <a:p>
            <a:pPr marL="0" algn="l" defTabSz="914400">
              <a:buNone/>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cs typeface="Andalus" pitchFamily="18" charset="-78"/>
              </a:rPr>
              <a:t>Distance &amp;  Ankle-Ankle  Distance</a:t>
            </a:r>
          </a:p>
          <a:p>
            <a:pPr marL="0" algn="l" defTabSz="914400">
              <a:buNone/>
              <a:defRPr kumimoji="0" sz="1800" b="0" i="0" kern="1200" normalizeH="0" noProof="0">
                <a:solidFill>
                  <a:srgbClr val="000000"/>
                </a:solidFill>
                <a:uLnTx/>
                <a:uFillTx/>
                <a:latin typeface="+mn-lt"/>
                <a:ea typeface="+mn-ea"/>
                <a:cs typeface="+mn-cs"/>
              </a:defRPr>
            </a:pPr>
            <a:endParaRPr lang="en-US" sz="1000" b="1" i="1">
              <a:solidFill>
                <a:schemeClr val="tx1"/>
              </a:solidFill>
              <a:cs typeface="Andalus" pitchFamily="18" charset="-78"/>
            </a:endParaRPr>
          </a:p>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chemeClr val="tx1"/>
                </a:solidFill>
                <a:uLnTx/>
                <a:uFillTx/>
                <a:latin typeface="+mn-lt"/>
                <a:ea typeface="+mn-ea"/>
                <a:cs typeface="+mn-cs"/>
              </a:rPr>
              <a:t>Dynamic Feature</a:t>
            </a:r>
          </a:p>
          <a:p>
            <a:pPr marL="0" algn="l" defTabSz="914400">
              <a:buFont typeface="Wingdings" panose="05000000000000000000" pitchFamily="2" charset="2"/>
              <a:buChar char="§"/>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latin typeface="+mn-lt"/>
                <a:ea typeface="+mn-ea"/>
                <a:cs typeface="+mn-cs"/>
              </a:rPr>
              <a:t>Leg-Hip angle</a:t>
            </a:r>
          </a:p>
          <a:p>
            <a:pPr marL="0" algn="l" defTabSz="914400">
              <a:buFont typeface="Wingdings" panose="05000000000000000000" pitchFamily="2" charset="2"/>
              <a:buChar char="§"/>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latin typeface="+mn-lt"/>
                <a:ea typeface="+mn-ea"/>
                <a:cs typeface="+mn-cs"/>
              </a:rPr>
              <a:t>Leg-Knee angle</a:t>
            </a:r>
          </a:p>
          <a:p>
            <a:pPr marL="0" algn="l" defTabSz="914400">
              <a:buFont typeface="Wingdings" panose="05000000000000000000" pitchFamily="2" charset="2"/>
              <a:buChar char="§"/>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latin typeface="+mn-lt"/>
                <a:ea typeface="+mn-ea"/>
                <a:cs typeface="+mn-cs"/>
              </a:rPr>
              <a:t>Leg-Ankle angle</a:t>
            </a:r>
          </a:p>
        </p:txBody>
      </p:sp>
      <p:sp>
        <p:nvSpPr>
          <p:cNvPr id="13" name="Rectangle 12"/>
          <p:cNvSpPr/>
          <p:nvPr/>
        </p:nvSpPr>
        <p:spPr>
          <a:xfrm>
            <a:off x="5119437" y="4022558"/>
            <a:ext cx="914400" cy="914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Feature level fusion</a:t>
            </a:r>
          </a:p>
        </p:txBody>
      </p:sp>
      <p:sp>
        <p:nvSpPr>
          <p:cNvPr id="14" name="Rectangle 13"/>
          <p:cNvSpPr/>
          <p:nvPr/>
        </p:nvSpPr>
        <p:spPr>
          <a:xfrm>
            <a:off x="5043237" y="2498558"/>
            <a:ext cx="990600" cy="762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SVM</a:t>
            </a:r>
          </a:p>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Classifier</a:t>
            </a:r>
          </a:p>
        </p:txBody>
      </p:sp>
      <p:sp>
        <p:nvSpPr>
          <p:cNvPr id="15" name="Rectangle 14"/>
          <p:cNvSpPr/>
          <p:nvPr/>
        </p:nvSpPr>
        <p:spPr>
          <a:xfrm>
            <a:off x="6338637" y="2498558"/>
            <a:ext cx="1447800" cy="2514600"/>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chemeClr val="tx1"/>
                </a:solidFill>
                <a:uLnTx/>
                <a:uFillTx/>
                <a:latin typeface="+mn-lt"/>
                <a:ea typeface="+mn-ea"/>
                <a:cs typeface="+mn-cs"/>
              </a:rPr>
              <a:t>Dynamic Time Warping(DTW) Algorithm</a:t>
            </a:r>
          </a:p>
          <a:p>
            <a:pPr marL="0" algn="ctr" defTabSz="914400">
              <a:buFont typeface="Wingdings" panose="05000000000000000000" pitchFamily="2" charset="2"/>
              <a:buChar char="§"/>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latin typeface="+mn-lt"/>
                <a:ea typeface="+mn-ea"/>
                <a:cs typeface="+mn-cs"/>
              </a:rPr>
              <a:t>Measure distance between two sequences.</a:t>
            </a:r>
          </a:p>
          <a:p>
            <a:pPr marL="0" algn="ctr" defTabSz="914400">
              <a:buFont typeface="Wingdings" panose="05000000000000000000" pitchFamily="2" charset="2"/>
              <a:buChar char="§"/>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latin typeface="+mn-lt"/>
                <a:ea typeface="+mn-ea"/>
                <a:cs typeface="+mn-cs"/>
              </a:rPr>
              <a:t>Include the Non-Euclidean space to match the shape sequences for human moments.</a:t>
            </a:r>
          </a:p>
          <a:p>
            <a:pPr marL="0" algn="ctr" defTabSz="914400">
              <a:buFont typeface="Wingdings" panose="05000000000000000000" pitchFamily="2" charset="2"/>
              <a:buChar char="§"/>
              <a:defRPr kumimoji="0" sz="1800" b="0" i="0" kern="1200" normalizeH="0" noProof="0">
                <a:solidFill>
                  <a:srgbClr val="000000"/>
                </a:solidFill>
                <a:uLnTx/>
                <a:uFillTx/>
                <a:latin typeface="+mn-lt"/>
                <a:ea typeface="+mn-ea"/>
                <a:cs typeface="+mn-cs"/>
              </a:defRPr>
            </a:pPr>
            <a:r>
              <a:rPr kumimoji="0" lang="en-US" sz="1000" b="1" i="1" kern="1200" normalizeH="0" noProof="0">
                <a:solidFill>
                  <a:schemeClr val="tx1"/>
                </a:solidFill>
                <a:uLnTx/>
                <a:uFillTx/>
                <a:latin typeface="+mn-lt"/>
                <a:ea typeface="+mn-ea"/>
                <a:cs typeface="+mn-cs"/>
              </a:rPr>
              <a:t>Recognize various human activities such as waving, walking .</a:t>
            </a:r>
          </a:p>
        </p:txBody>
      </p:sp>
      <p:sp>
        <p:nvSpPr>
          <p:cNvPr id="16" name="Flowchart: Magnetic Disk 15"/>
          <p:cNvSpPr/>
          <p:nvPr/>
        </p:nvSpPr>
        <p:spPr>
          <a:xfrm>
            <a:off x="7938837" y="3641558"/>
            <a:ext cx="1066800" cy="1295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mn-lt"/>
                <a:ea typeface="+mn-ea"/>
                <a:cs typeface="+mn-cs"/>
                <a:sym typeface="Wingdings" charset="2"/>
              </a:defRPr>
            </a:lvl9pPr>
          </a:lstStyle>
          <a:p>
            <a:pPr marL="0" algn="ctr" defTabSz="914400">
              <a:buNone/>
              <a:defRPr kumimoji="0" sz="1800" b="0" i="0" kern="1200" normalizeH="0" noProof="0">
                <a:solidFill>
                  <a:srgbClr val="000000"/>
                </a:solidFill>
                <a:uLnTx/>
                <a:uFillTx/>
                <a:latin typeface="+mn-lt"/>
                <a:ea typeface="+mn-ea"/>
                <a:cs typeface="+mn-cs"/>
              </a:defRPr>
            </a:pPr>
            <a:r>
              <a:rPr kumimoji="0" lang="en-US" sz="1050" b="1" i="0" kern="1200" normalizeH="0" noProof="0">
                <a:solidFill>
                  <a:srgbClr val="000000"/>
                </a:solidFill>
                <a:uLnTx/>
                <a:uFillTx/>
                <a:latin typeface="+mn-lt"/>
                <a:ea typeface="+mn-ea"/>
                <a:cs typeface="+mn-cs"/>
              </a:rPr>
              <a:t>Gait Database</a:t>
            </a:r>
          </a:p>
        </p:txBody>
      </p:sp>
      <p:cxnSp>
        <p:nvCxnSpPr>
          <p:cNvPr id="17" name="Straight Arrow Connector 16"/>
          <p:cNvCxnSpPr/>
          <p:nvPr/>
        </p:nvCxnSpPr>
        <p:spPr>
          <a:xfrm>
            <a:off x="1690437" y="1888958"/>
            <a:ext cx="304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138237" y="1888958"/>
            <a:ext cx="304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377031" y="2345364"/>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2"/>
          </p:cNvCxnSpPr>
          <p:nvPr/>
        </p:nvCxnSpPr>
        <p:spPr>
          <a:xfrm rot="5400000">
            <a:off x="3900237" y="2346158"/>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2"/>
            <a:endCxn id="14" idx="0"/>
          </p:cNvCxnSpPr>
          <p:nvPr/>
        </p:nvCxnSpPr>
        <p:spPr>
          <a:xfrm rot="5400000">
            <a:off x="5386137" y="2346158"/>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796631" y="2345364"/>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14637" y="4555958"/>
            <a:ext cx="304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0"/>
          </p:cNvCxnSpPr>
          <p:nvPr/>
        </p:nvCxnSpPr>
        <p:spPr>
          <a:xfrm rot="5400000" flipH="1" flipV="1">
            <a:off x="5233737" y="3679658"/>
            <a:ext cx="685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V="1">
            <a:off x="7214937" y="2612858"/>
            <a:ext cx="160020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flipH="1" flipV="1">
            <a:off x="5957637" y="2269958"/>
            <a:ext cx="457200" cy="304800"/>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710237" y="1660358"/>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0" idx="0"/>
          </p:cNvCxnSpPr>
          <p:nvPr/>
        </p:nvCxnSpPr>
        <p:spPr>
          <a:xfrm>
            <a:off x="7710237" y="1888958"/>
            <a:ext cx="95250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F613B5EA-CD62-4EF8-9E23-35385E738B22}"/>
              </a:ext>
            </a:extLst>
          </p:cNvPr>
          <p:cNvSpPr/>
          <p:nvPr/>
        </p:nvSpPr>
        <p:spPr>
          <a:xfrm>
            <a:off x="84220" y="212558"/>
            <a:ext cx="11875169" cy="63566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mn-lt"/>
                <a:ea typeface="+mn-ea"/>
                <a:cs typeface="+mn-cs"/>
                <a:sym typeface="Wingdings" charset="2"/>
              </a:defRPr>
            </a:lvl9pPr>
          </a:lstStyle>
          <a:p>
            <a:pPr marL="0" algn="ctr" defTabSz="914400">
              <a:buNone/>
              <a:defRPr kumimoji="0" sz="1800" b="0" i="0" kern="1200" normalizeH="0" noProof="0">
                <a:solidFill>
                  <a:srgbClr val="FFFFFF"/>
                </a:solidFill>
                <a:uLnTx/>
                <a:uFillTx/>
                <a:latin typeface="+mn-lt"/>
                <a:ea typeface="+mn-ea"/>
                <a:cs typeface="+mn-cs"/>
              </a:defRPr>
            </a:pPr>
            <a:endParaRPr lang="en-US"/>
          </a:p>
        </p:txBody>
      </p:sp>
      <p:sp>
        <p:nvSpPr>
          <p:cNvPr id="32" name="Rectangle 31"/>
          <p:cNvSpPr/>
          <p:nvPr/>
        </p:nvSpPr>
        <p:spPr>
          <a:xfrm>
            <a:off x="3259517" y="124750"/>
            <a:ext cx="4865434" cy="707886"/>
          </a:xfrm>
          <a:prstGeom prst="rect">
            <a:avLst/>
          </a:prstGeom>
          <a:noFill/>
        </p:spPr>
        <p:txBody>
          <a:bodyPr wrap="square" lIns="91440" tIns="45720" rIns="91440" bIns="45720">
            <a:spAutoFit/>
          </a:bodyPr>
          <a:lstStyle>
            <a:defPPr>
              <a:defRPr lang="en-US"/>
            </a:defPPr>
          </a:lstStyle>
          <a:p>
            <a:pPr marL="0" algn="ctr" defTabSz="457200">
              <a:buNone/>
              <a:defRPr kumimoji="0" sz="1800" b="0" i="0" normalizeH="0" noProof="0">
                <a:uLnTx/>
                <a:uFillTx/>
                <a:latin typeface="+mn-lt"/>
                <a:ea typeface="+mn-ea"/>
                <a:cs typeface="+mn-cs"/>
              </a:defRPr>
            </a:pPr>
            <a:r>
              <a:rPr kumimoji="0" lang="en-US" sz="4000" b="1" i="0" u="sng" normalizeH="0" noProof="0">
                <a:ln w="0"/>
                <a:solidFill>
                  <a:srgbClr val="FF0000"/>
                </a:solidFill>
                <a:effectLst>
                  <a:outerShdw blurRad="38100" dist="19050" dir="2700000" algn="tl" rotWithShape="0">
                    <a:schemeClr val="dk1">
                      <a:alpha val="40000"/>
                    </a:schemeClr>
                  </a:outerShdw>
                </a:effectLst>
                <a:uLnTx/>
                <a:uFillTx/>
                <a:latin typeface="+mn-lt"/>
                <a:ea typeface="+mn-ea"/>
                <a:cs typeface="+mn-cs"/>
              </a:rPr>
              <a:t>Idea Of Approach</a:t>
            </a:r>
            <a:endParaRPr lang="en-US" sz="4000" b="1" u="sng" cap="none" spc="0">
              <a:ln w="0"/>
              <a:solidFill>
                <a:srgbClr val="FF0000"/>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047419E1-2B0E-40DE-A105-9224C7441755}"/>
              </a:ext>
            </a:extLst>
          </p:cNvPr>
          <p:cNvSpPr/>
          <p:nvPr/>
        </p:nvSpPr>
        <p:spPr>
          <a:xfrm>
            <a:off x="223933" y="5013158"/>
            <a:ext cx="8947816" cy="14692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just"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chemeClr val="bg1"/>
                </a:solidFill>
                <a:uLnTx/>
                <a:uFillTx/>
                <a:latin typeface="Century Gothic"/>
                <a:ea typeface="Arial" pitchFamily="34" charset="0"/>
                <a:cs typeface="Arial" pitchFamily="34" charset="0"/>
              </a:rPr>
              <a:t>&gt;&gt;</a:t>
            </a:r>
            <a:r>
              <a:rPr kumimoji="0" lang="en-US" sz="1800" b="1" i="0" normalizeH="0" noProof="0">
                <a:solidFill>
                  <a:schemeClr val="bg1"/>
                </a:solidFill>
                <a:uLnTx/>
                <a:uFillTx/>
                <a:latin typeface="Century Gothic"/>
                <a:ea typeface="Arial" pitchFamily="34" charset="0"/>
                <a:cs typeface="Arial" pitchFamily="34" charset="0"/>
              </a:rPr>
              <a:t> Innovation :  Till now face recognition is available, but in this we are doing a dynamic human recognition system, by combining-face recognition and gait recognition technology.</a:t>
            </a:r>
          </a:p>
          <a:p>
            <a:pPr marL="0" algn="just"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chemeClr val="bg1"/>
                </a:solidFill>
                <a:uLnTx/>
                <a:uFillTx/>
                <a:latin typeface="Century Gothic"/>
                <a:ea typeface="Arial" pitchFamily="34" charset="0"/>
                <a:cs typeface="Arial" pitchFamily="34" charset="0"/>
              </a:rPr>
              <a:t>&gt;&gt;</a:t>
            </a:r>
            <a:r>
              <a:rPr kumimoji="0" lang="en-US" sz="1800" b="1" i="0" normalizeH="0" noProof="0">
                <a:solidFill>
                  <a:schemeClr val="bg1"/>
                </a:solidFill>
                <a:uLnTx/>
                <a:uFillTx/>
                <a:latin typeface="Century Gothic"/>
                <a:ea typeface="Arial" pitchFamily="34" charset="0"/>
                <a:cs typeface="Arial" pitchFamily="34" charset="0"/>
              </a:rPr>
              <a:t> We are using three cameras for proper recognition of human.</a:t>
            </a:r>
          </a:p>
          <a:p>
            <a:pPr marL="0" algn="just"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bg1"/>
                </a:solidFill>
                <a:uLnTx/>
                <a:uFillTx/>
                <a:latin typeface="Century Gothic"/>
                <a:ea typeface="Arial" pitchFamily="34" charset="0"/>
                <a:cs typeface="Arial" pitchFamily="34" charset="0"/>
              </a:rPr>
              <a:t>&gt;&gt; Camera will be self-learner</a:t>
            </a:r>
          </a:p>
          <a:p>
            <a:pPr marL="0" algn="l" defTabSz="457200">
              <a:buNone/>
              <a:defRPr kumimoji="0" sz="1800" b="0" i="0" normalizeH="0" noProof="0">
                <a:uLnTx/>
                <a:uFillTx/>
                <a:latin typeface="Century Gothic"/>
                <a:ea typeface="Arial" pitchFamily="34" charset="0"/>
                <a:cs typeface="Arial" pitchFamily="34" charset="0"/>
              </a:defRPr>
            </a:pPr>
            <a:r>
              <a:rPr kumimoji="0" lang="en-US" sz="1800" b="0" i="0" normalizeH="0" noProof="0">
                <a:solidFill>
                  <a:schemeClr val="tx1"/>
                </a:solidFill>
                <a:uLnTx/>
                <a:uFillTx/>
                <a:latin typeface="Century Gothic"/>
                <a:ea typeface="Arial" pitchFamily="34" charset="0"/>
                <a:cs typeface="Arial" pitchFamily="34" charset="0"/>
              </a:rPr>
              <a:t>				</a:t>
            </a:r>
          </a:p>
        </p:txBody>
      </p:sp>
      <p:pic>
        <p:nvPicPr>
          <p:cNvPr id="52" name="Picture 51" descr="sih80.jpg">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636AF716-F159-4EE7-9A2B-83413C93415A}"/>
              </a:ext>
            </a:extLst>
          </p:cNvPr>
          <p:cNvPicPr>
            <a:picLocks noChangeAspect="1"/>
          </p:cNvPicPr>
          <p:nvPr/>
        </p:nvPicPr>
        <p:blipFill>
          <a:blip r:embed="rId2"/>
          <a:stretch>
            <a:fillRect/>
          </a:stretch>
        </p:blipFill>
        <p:spPr>
          <a:xfrm>
            <a:off x="169826" y="1626071"/>
            <a:ext cx="685800" cy="609600"/>
          </a:xfrm>
          <a:prstGeom prst="rect">
            <a:avLst/>
          </a:prstGeom>
        </p:spPr>
      </p:pic>
      <p:pic>
        <p:nvPicPr>
          <p:cNvPr id="53" name="Picture 52" descr="sih80.jpg">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C996E227-896A-43C6-B867-06DD3372366D}"/>
              </a:ext>
            </a:extLst>
          </p:cNvPr>
          <p:cNvPicPr>
            <a:picLocks noChangeAspect="1"/>
          </p:cNvPicPr>
          <p:nvPr/>
        </p:nvPicPr>
        <p:blipFill>
          <a:blip r:embed="rId2"/>
          <a:stretch>
            <a:fillRect/>
          </a:stretch>
        </p:blipFill>
        <p:spPr>
          <a:xfrm>
            <a:off x="169177" y="2364319"/>
            <a:ext cx="685800" cy="609600"/>
          </a:xfrm>
          <a:prstGeom prst="rect">
            <a:avLst/>
          </a:prstGeom>
        </p:spPr>
      </p:pic>
      <p:cxnSp>
        <p:nvCxnSpPr>
          <p:cNvPr id="56" name="Straight Connector 5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6CDEA83E-8F75-43DB-A824-B1F4413DAD62}"/>
              </a:ext>
            </a:extLst>
          </p:cNvPr>
          <p:cNvCxnSpPr/>
          <p:nvPr/>
        </p:nvCxnSpPr>
        <p:spPr>
          <a:xfrm>
            <a:off x="9171749" y="288758"/>
            <a:ext cx="56564" cy="6356684"/>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D2598EFA-FB2D-4DEB-8D2A-8A2BC02620C9}"/>
              </a:ext>
            </a:extLst>
          </p:cNvPr>
          <p:cNvSpPr/>
          <p:nvPr/>
        </p:nvSpPr>
        <p:spPr>
          <a:xfrm>
            <a:off x="9294125" y="1310185"/>
            <a:ext cx="2537723" cy="51722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l"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rgbClr val="FF0000"/>
                </a:solidFill>
                <a:uLnTx/>
                <a:uFillTx/>
                <a:latin typeface="Century Gothic"/>
                <a:ea typeface="Arial" pitchFamily="34" charset="0"/>
                <a:cs typeface="Arial" pitchFamily="34" charset="0"/>
              </a:rPr>
              <a:t>Technology Stack :</a:t>
            </a:r>
            <a:r>
              <a:rPr kumimoji="0" lang="en-US" sz="1800" b="0" i="0" normalizeH="0" noProof="0">
                <a:solidFill>
                  <a:srgbClr val="FF0000"/>
                </a:solidFill>
                <a:uLnTx/>
                <a:uFillTx/>
                <a:latin typeface="Century Gothic"/>
                <a:ea typeface="Arial" pitchFamily="34" charset="0"/>
                <a:cs typeface="Arial" pitchFamily="34" charset="0"/>
              </a:rPr>
              <a:t> </a:t>
            </a:r>
          </a:p>
          <a:p>
            <a:pPr marL="0" algn="l" defTabSz="457200">
              <a:buNone/>
              <a:defRPr kumimoji="0" sz="1800" b="0" i="0" normalizeH="0" noProof="0">
                <a:uLnTx/>
                <a:uFillTx/>
                <a:latin typeface="Century Gothic"/>
                <a:ea typeface="Arial" pitchFamily="34" charset="0"/>
                <a:cs typeface="Arial" pitchFamily="34" charset="0"/>
              </a:defRPr>
            </a:pPr>
            <a:endParaRPr lang="en-US"/>
          </a:p>
          <a:p>
            <a:pPr marL="0" algn="l"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accent1">
                    <a:lumMod val="40000"/>
                    <a:lumOff val="60000"/>
                  </a:schemeClr>
                </a:solidFill>
                <a:uLnTx/>
                <a:uFillTx/>
                <a:latin typeface="Century Gothic"/>
                <a:ea typeface="Arial" pitchFamily="34" charset="0"/>
                <a:cs typeface="Arial" pitchFamily="34" charset="0"/>
              </a:rPr>
              <a:t>Front End:</a:t>
            </a:r>
          </a:p>
        </p:txBody>
      </p:sp>
      <p:sp>
        <p:nvSpPr>
          <p:cNvPr id="60" name="Arrow: Right 5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5A6D5334-5F2E-4922-875D-9704D650FCE8}"/>
              </a:ext>
            </a:extLst>
          </p:cNvPr>
          <p:cNvSpPr/>
          <p:nvPr/>
        </p:nvSpPr>
        <p:spPr>
          <a:xfrm>
            <a:off x="9386544" y="5170139"/>
            <a:ext cx="2418008" cy="1046152"/>
          </a:xfrm>
          <a:prstGeom prst="rightArrow">
            <a:avLst/>
          </a:prstGeom>
          <a:solidFill>
            <a:schemeClr val="accent1"/>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l" defTabSz="457200">
              <a:buNone/>
              <a:defRPr kumimoji="0" sz="1800" b="0" i="0" normalizeH="0" noProof="0">
                <a:uLnTx/>
                <a:uFillTx/>
                <a:latin typeface="Century Gothic"/>
                <a:ea typeface="Arial" pitchFamily="34" charset="0"/>
                <a:cs typeface="Arial" pitchFamily="34" charset="0"/>
              </a:defRPr>
            </a:pPr>
            <a:r>
              <a:rPr kumimoji="0" lang="en-US" sz="1200" b="1" i="0" normalizeH="0" noProof="0">
                <a:uLnTx/>
                <a:uFillTx/>
                <a:latin typeface="Century Gothic"/>
                <a:ea typeface="Arial" pitchFamily="34" charset="0"/>
                <a:cs typeface="Arial" pitchFamily="34" charset="0"/>
              </a:rPr>
              <a:t>  </a:t>
            </a:r>
            <a:r>
              <a:rPr kumimoji="0" lang="en-US" sz="1400" b="1" i="0" normalizeH="0" noProof="0">
                <a:uLnTx/>
                <a:uFillTx/>
                <a:latin typeface="Century Gothic"/>
                <a:ea typeface="Arial" pitchFamily="34" charset="0"/>
                <a:cs typeface="Arial" pitchFamily="34" charset="0"/>
              </a:rPr>
              <a:t>MongoDB/mysql</a:t>
            </a:r>
          </a:p>
        </p:txBody>
      </p:sp>
      <p:sp>
        <p:nvSpPr>
          <p:cNvPr id="61" name="Rectangle 6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2447E884-7E7D-4D56-9741-443CCF2E7807}"/>
              </a:ext>
            </a:extLst>
          </p:cNvPr>
          <p:cNvSpPr/>
          <p:nvPr/>
        </p:nvSpPr>
        <p:spPr>
          <a:xfrm>
            <a:off x="9242025" y="3336758"/>
            <a:ext cx="142879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accent1">
                    <a:lumMod val="40000"/>
                    <a:lumOff val="60000"/>
                  </a:schemeClr>
                </a:solidFill>
                <a:uLnTx/>
                <a:uFillTx/>
                <a:latin typeface="Century Gothic"/>
                <a:ea typeface="Arial" pitchFamily="34" charset="0"/>
                <a:cs typeface="Arial" pitchFamily="34" charset="0"/>
              </a:rPr>
              <a:t>Back End:</a:t>
            </a:r>
          </a:p>
        </p:txBody>
      </p:sp>
      <p:sp>
        <p:nvSpPr>
          <p:cNvPr id="63" name="Arrow: Right 6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8C5197C1-0DB6-4207-A351-85EC24524707}"/>
              </a:ext>
            </a:extLst>
          </p:cNvPr>
          <p:cNvSpPr/>
          <p:nvPr/>
        </p:nvSpPr>
        <p:spPr>
          <a:xfrm>
            <a:off x="9364401" y="2100414"/>
            <a:ext cx="2418008" cy="1177323"/>
          </a:xfrm>
          <a:prstGeom prst="rightArrow">
            <a:avLst/>
          </a:prstGeom>
          <a:solidFill>
            <a:schemeClr val="accent1"/>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l" defTabSz="457200">
              <a:buNone/>
              <a:defRPr kumimoji="0" sz="1800" b="0" i="0" normalizeH="0" noProof="0">
                <a:uLnTx/>
                <a:uFillTx/>
                <a:latin typeface="Century Gothic"/>
                <a:ea typeface="Arial" pitchFamily="34" charset="0"/>
                <a:cs typeface="Arial" pitchFamily="34" charset="0"/>
              </a:defRPr>
            </a:pPr>
            <a:r>
              <a:rPr kumimoji="0" lang="en-US" sz="1600" b="1" i="0" normalizeH="0" noProof="0">
                <a:uLnTx/>
                <a:uFillTx/>
                <a:latin typeface="Century Gothic"/>
                <a:ea typeface="Arial" pitchFamily="34" charset="0"/>
                <a:cs typeface="Arial" pitchFamily="34" charset="0"/>
              </a:rPr>
              <a:t>Tkinter, XML</a:t>
            </a:r>
            <a:endParaRPr lang="en-US" sz="2000"/>
          </a:p>
        </p:txBody>
      </p:sp>
      <p:sp>
        <p:nvSpPr>
          <p:cNvPr id="64" name="Arrow: Right 6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B9449124-238A-43C2-9231-8B3869F14893}"/>
              </a:ext>
            </a:extLst>
          </p:cNvPr>
          <p:cNvSpPr/>
          <p:nvPr/>
        </p:nvSpPr>
        <p:spPr>
          <a:xfrm>
            <a:off x="9384038" y="3365757"/>
            <a:ext cx="2418008" cy="1851545"/>
          </a:xfrm>
          <a:prstGeom prst="rightArrow">
            <a:avLst/>
          </a:prstGeom>
          <a:solidFill>
            <a:schemeClr val="accent1"/>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l" defTabSz="457200">
              <a:buNone/>
              <a:defRPr kumimoji="0" sz="1800" b="0" i="0" normalizeH="0" noProof="0">
                <a:uLnTx/>
                <a:uFillTx/>
                <a:latin typeface="Century Gothic"/>
                <a:ea typeface="Arial" pitchFamily="34" charset="0"/>
                <a:cs typeface="Arial" pitchFamily="34" charset="0"/>
              </a:defRPr>
            </a:pPr>
            <a:r>
              <a:rPr kumimoji="0" lang="en-US" sz="1400" b="1" i="0" normalizeH="0" noProof="0">
                <a:uLnTx/>
                <a:uFillTx/>
                <a:latin typeface="Century Gothic"/>
                <a:ea typeface="Arial" pitchFamily="34" charset="0"/>
                <a:cs typeface="Arial" pitchFamily="34" charset="0"/>
              </a:rPr>
              <a:t>python, OpenCv,</a:t>
            </a:r>
          </a:p>
          <a:p>
            <a:pPr marL="0" algn="l" defTabSz="457200">
              <a:buNone/>
              <a:defRPr kumimoji="0" sz="1800" b="0" i="0" normalizeH="0" noProof="0">
                <a:uLnTx/>
                <a:uFillTx/>
                <a:latin typeface="Century Gothic"/>
                <a:ea typeface="Arial" pitchFamily="34" charset="0"/>
                <a:cs typeface="Arial" pitchFamily="34" charset="0"/>
              </a:defRPr>
            </a:pPr>
            <a:r>
              <a:rPr kumimoji="0" lang="en-US" sz="1400" b="1" i="0" normalizeH="0" noProof="0">
                <a:uLnTx/>
                <a:uFillTx/>
                <a:latin typeface="Century Gothic"/>
                <a:ea typeface="Arial" pitchFamily="34" charset="0"/>
                <a:cs typeface="Arial" pitchFamily="34" charset="0"/>
              </a:rPr>
              <a:t>TensorFlow, Artificial Intelligence</a:t>
            </a:r>
            <a:endParaRPr lang="en-US" sz="1400"/>
          </a:p>
        </p:txBody>
      </p:sp>
      <p:sp>
        <p:nvSpPr>
          <p:cNvPr id="66" name="Rectangle 6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C3B31B71-439D-420B-ACC8-3C286F343EB7}"/>
              </a:ext>
            </a:extLst>
          </p:cNvPr>
          <p:cNvSpPr/>
          <p:nvPr/>
        </p:nvSpPr>
        <p:spPr>
          <a:xfrm>
            <a:off x="9251810" y="5086063"/>
            <a:ext cx="1428790" cy="199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accent1">
                    <a:lumMod val="40000"/>
                    <a:lumOff val="60000"/>
                  </a:schemeClr>
                </a:solidFill>
                <a:uLnTx/>
                <a:uFillTx/>
                <a:latin typeface="Century Gothic"/>
                <a:ea typeface="Arial" pitchFamily="34" charset="0"/>
                <a:cs typeface="Arial" pitchFamily="34" charset="0"/>
              </a:rPr>
              <a:t> Database:</a:t>
            </a:r>
          </a:p>
        </p:txBody>
      </p:sp>
    </p:spTree>
    <p:extLst>
      <p:ext uri="{BB962C8B-B14F-4D97-AF65-F5344CB8AC3E}">
        <p14:creationId xmlns:p14="http://schemas.microsoft.com/office/powerpoint/2010/main" val="21782649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7587" y="418471"/>
            <a:ext cx="11906250"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1288" y="339088"/>
            <a:ext cx="11589602" cy="1323439"/>
          </a:xfrm>
          <a:prstGeom prst="rect">
            <a:avLst/>
          </a:prstGeom>
        </p:spPr>
        <p:txBody>
          <a:bodyPr wrap="square">
            <a:spAutoFit/>
          </a:bodyPr>
          <a:lstStyle>
            <a:defPPr>
              <a:defRPr lang="en-US"/>
            </a:defPPr>
          </a:lstStyle>
          <a:p>
            <a:pPr marL="0" algn="ctr" defTabSz="457200">
              <a:buNone/>
              <a:defRPr kumimoji="0" sz="1800" b="0" i="0" normalizeH="0" noProof="0">
                <a:uLnTx/>
                <a:uFillTx/>
                <a:latin typeface="+mn-lt"/>
                <a:ea typeface="+mn-ea"/>
                <a:cs typeface="+mn-cs"/>
              </a:defRPr>
            </a:pPr>
            <a:r>
              <a:rPr kumimoji="0" lang="en-US" sz="4000" b="1" i="0" u="sng" normalizeH="0" noProof="0">
                <a:ln w="0"/>
                <a:solidFill>
                  <a:srgbClr val="FF0000"/>
                </a:solidFill>
                <a:effectLst>
                  <a:outerShdw blurRad="38100" dist="19050" dir="2700000" algn="tl" rotWithShape="0">
                    <a:schemeClr val="dk1">
                      <a:alpha val="40000"/>
                    </a:schemeClr>
                  </a:outerShdw>
                </a:effectLst>
                <a:uLnTx/>
                <a:uFillTx/>
                <a:latin typeface="+mn-lt"/>
                <a:ea typeface="+mn-ea"/>
                <a:cs typeface="+mn-cs"/>
              </a:rPr>
              <a:t>C</a:t>
            </a:r>
            <a:r>
              <a:rPr kumimoji="0" lang="en-US" sz="4000" b="1" i="0" u="sng" normalizeH="0" noProof="0" smtClean="0">
                <a:ln w="0"/>
                <a:solidFill>
                  <a:srgbClr val="FF0000"/>
                </a:solidFill>
                <a:effectLst>
                  <a:outerShdw blurRad="38100" dist="19050" dir="2700000" algn="tl" rotWithShape="0">
                    <a:schemeClr val="dk1">
                      <a:alpha val="40000"/>
                    </a:schemeClr>
                  </a:outerShdw>
                </a:effectLst>
                <a:uLnTx/>
                <a:uFillTx/>
                <a:latin typeface="+mn-lt"/>
                <a:ea typeface="+mn-ea"/>
                <a:cs typeface="+mn-cs"/>
              </a:rPr>
              <a:t>ontour Detection and Background </a:t>
            </a:r>
          </a:p>
          <a:p>
            <a:pPr marL="0" algn="ctr" defTabSz="457200">
              <a:buNone/>
              <a:defRPr kumimoji="0" sz="1800" b="0" i="0" normalizeH="0" noProof="0">
                <a:uLnTx/>
                <a:uFillTx/>
                <a:latin typeface="+mn-lt"/>
                <a:ea typeface="+mn-ea"/>
                <a:cs typeface="+mn-cs"/>
              </a:defRPr>
            </a:pPr>
            <a:r>
              <a:rPr kumimoji="0" lang="en-US" sz="4000" b="1" i="0" u="sng" normalizeH="0" noProof="0" smtClean="0">
                <a:ln w="0"/>
                <a:solidFill>
                  <a:srgbClr val="FF0000"/>
                </a:solidFill>
                <a:effectLst>
                  <a:outerShdw blurRad="38100" dist="19050" dir="2700000" algn="tl" rotWithShape="0">
                    <a:schemeClr val="dk1">
                      <a:alpha val="40000"/>
                    </a:schemeClr>
                  </a:outerShdw>
                </a:effectLst>
                <a:uLnTx/>
                <a:uFillTx/>
                <a:latin typeface="+mn-lt"/>
                <a:ea typeface="+mn-ea"/>
                <a:cs typeface="+mn-cs"/>
              </a:rPr>
              <a:t>Subtraction</a:t>
            </a:r>
          </a:p>
        </p:txBody>
      </p:sp>
      <p:sp>
        <p:nvSpPr>
          <p:cNvPr id="3" name="TextBox 2"/>
          <p:cNvSpPr txBox="1"/>
          <p:nvPr/>
        </p:nvSpPr>
        <p:spPr>
          <a:xfrm>
            <a:off x="272347" y="1780861"/>
            <a:ext cx="11644132" cy="1477328"/>
          </a:xfrm>
          <a:prstGeom prst="rect">
            <a:avLst/>
          </a:prstGeom>
          <a:noFill/>
        </p:spPr>
        <p:txBody>
          <a:bodyPr wrap="square" rtlCol="0">
            <a:spAutoFit/>
          </a:bodyPr>
          <a:lstStyle>
            <a:defPPr>
              <a:defRPr lang="en-US"/>
            </a:defPPr>
          </a:lstStyle>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a:uLnTx/>
                <a:uFillTx/>
                <a:latin typeface="+mn-lt"/>
                <a:ea typeface="+mn-ea"/>
                <a:cs typeface="+mn-cs"/>
              </a:rPr>
              <a:t>A contour refers to the outline </a:t>
            </a:r>
            <a:r>
              <a:rPr kumimoji="0" lang="en-US" sz="1800" b="0" i="0" normalizeH="0" noProof="0" smtClean="0">
                <a:uLnTx/>
                <a:uFillTx/>
                <a:latin typeface="+mn-lt"/>
                <a:ea typeface="+mn-ea"/>
                <a:cs typeface="+mn-cs"/>
              </a:rPr>
              <a:t>of </a:t>
            </a:r>
            <a:r>
              <a:rPr kumimoji="0" lang="en-US" sz="1800" b="0" i="0" normalizeH="0" noProof="0">
                <a:uLnTx/>
                <a:uFillTx/>
                <a:latin typeface="+mn-lt"/>
                <a:ea typeface="+mn-ea"/>
                <a:cs typeface="+mn-cs"/>
              </a:rPr>
              <a:t>an </a:t>
            </a:r>
            <a:r>
              <a:rPr kumimoji="0" lang="en-US" sz="1800" b="0" i="0" normalizeH="0" noProof="0" smtClean="0">
                <a:uLnTx/>
                <a:uFillTx/>
                <a:latin typeface="+mn-lt"/>
                <a:ea typeface="+mn-ea"/>
                <a:cs typeface="+mn-cs"/>
              </a:rPr>
              <a:t>person or object.</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To </a:t>
            </a:r>
            <a:r>
              <a:rPr kumimoji="0" lang="en-US" sz="1800" b="0" i="0" normalizeH="0" noProof="0">
                <a:uLnTx/>
                <a:uFillTx/>
                <a:latin typeface="+mn-lt"/>
                <a:ea typeface="+mn-ea"/>
                <a:cs typeface="+mn-cs"/>
              </a:rPr>
              <a:t>find contours in an image, we </a:t>
            </a:r>
            <a:r>
              <a:rPr kumimoji="0" lang="en-US" sz="1800" b="0" i="0" normalizeH="0" noProof="0" smtClean="0">
                <a:uLnTx/>
                <a:uFillTx/>
                <a:latin typeface="+mn-lt"/>
                <a:ea typeface="+mn-ea"/>
                <a:cs typeface="+mn-cs"/>
              </a:rPr>
              <a:t>use OpenCV. </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Canny edge detection algorithm – Find edges</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Various function, e.g- RETR_TREE,CV_CHAIN_APPROX_SIMPLE ,approxPolyDP</a:t>
            </a: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and so on used to finally find most precisely contours.  </a:t>
            </a:r>
            <a:endParaRPr lang="en-US"/>
          </a:p>
        </p:txBody>
      </p:sp>
      <p:sp>
        <p:nvSpPr>
          <p:cNvPr id="4" name="TextBox 3"/>
          <p:cNvSpPr txBox="1"/>
          <p:nvPr/>
        </p:nvSpPr>
        <p:spPr>
          <a:xfrm>
            <a:off x="509286" y="3727048"/>
            <a:ext cx="184731" cy="369332"/>
          </a:xfrm>
          <a:prstGeom prst="rect">
            <a:avLst/>
          </a:prstGeom>
          <a:noFill/>
        </p:spPr>
        <p:txBody>
          <a:bodyPr wrap="none" rtlCol="0">
            <a:spAutoFit/>
          </a:bodyPr>
          <a:lstStyle>
            <a:defPPr>
              <a:defRPr lang="en-US"/>
            </a:defPPr>
          </a:lstStyle>
          <a:p>
            <a:pPr marL="0" algn="l" defTabSz="457200">
              <a:buNone/>
              <a:defRPr kumimoji="0" sz="1800" b="0" i="0" normalizeH="0" noProof="0">
                <a:uLnTx/>
                <a:uFillTx/>
                <a:latin typeface="+mn-lt"/>
                <a:ea typeface="+mn-ea"/>
                <a:cs typeface="+mn-cs"/>
              </a:defRPr>
            </a:pPr>
            <a:endParaRPr lang="en-US"/>
          </a:p>
        </p:txBody>
      </p:sp>
      <p:sp>
        <p:nvSpPr>
          <p:cNvPr id="5" name="TextBox 4"/>
          <p:cNvSpPr txBox="1"/>
          <p:nvPr/>
        </p:nvSpPr>
        <p:spPr>
          <a:xfrm>
            <a:off x="272347" y="3333522"/>
            <a:ext cx="6400800" cy="369332"/>
          </a:xfrm>
          <a:prstGeom prst="rect">
            <a:avLst/>
          </a:prstGeom>
          <a:noFill/>
        </p:spPr>
        <p:txBody>
          <a:bodyPr wrap="square" rtlCol="0">
            <a:spAutoFit/>
          </a:bodyPr>
          <a:lstStyle>
            <a:defPPr>
              <a:defRPr lang="en-US"/>
            </a:defPPr>
          </a:lstStyle>
          <a:p>
            <a:pPr marL="285750" indent="-285750" algn="l" defTabSz="457200">
              <a:buFont typeface="Arial" pitchFamily="34" charset="0"/>
              <a:buChar char="•"/>
              <a:defRPr kumimoji="0" sz="1800" b="0" i="0" normalizeH="0" noProof="0">
                <a:uLnTx/>
                <a:uFillTx/>
                <a:latin typeface="+mn-lt"/>
                <a:ea typeface="+mn-ea"/>
                <a:cs typeface="+mn-cs"/>
              </a:defRPr>
            </a:pPr>
            <a:endParaRPr lang="en-US"/>
          </a:p>
        </p:txBody>
      </p:sp>
      <p:sp>
        <p:nvSpPr>
          <p:cNvPr id="6" name="TextBox 5"/>
          <p:cNvSpPr txBox="1"/>
          <p:nvPr/>
        </p:nvSpPr>
        <p:spPr>
          <a:xfrm>
            <a:off x="251590" y="3529763"/>
            <a:ext cx="11407193" cy="2862322"/>
          </a:xfrm>
          <a:prstGeom prst="rect">
            <a:avLst/>
          </a:prstGeom>
          <a:noFill/>
        </p:spPr>
        <p:txBody>
          <a:bodyPr wrap="square" rtlCol="0">
            <a:spAutoFit/>
          </a:bodyPr>
          <a:lstStyle>
            <a:defPPr>
              <a:defRPr lang="en-US"/>
            </a:defPPr>
          </a:lstStyle>
          <a:p>
            <a:pPr marL="285750" indent="-285750" algn="l"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Background Subtraction is the process of separating out foreground objects from the background in a sequences of video frames.</a:t>
            </a:r>
          </a:p>
          <a:p>
            <a:pPr marL="285750" indent="-285750" algn="l"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Simple approach is as follow: </a:t>
            </a:r>
          </a:p>
          <a:p>
            <a:pPr marL="0" algn="l" defTabSz="457200">
              <a:buNone/>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        1)Let image at time t- I(x,y,t) and background at time t-B(x,y,t)</a:t>
            </a:r>
          </a:p>
          <a:p>
            <a:pPr marL="0" algn="l"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2)Subtract estimate background from input frame.</a:t>
            </a:r>
          </a:p>
          <a:p>
            <a:pPr marL="0" algn="l"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3)Background Subtraction Equation then becomes:</a:t>
            </a:r>
          </a:p>
          <a:p>
            <a:pPr marL="0" algn="l"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B(x,y,t)=I(x,y,t-1)</a:t>
            </a:r>
          </a:p>
          <a:p>
            <a:pPr marL="0" algn="l"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 I(x,y,t)-I(x,y,t-1) |&gt; Threshold</a:t>
            </a:r>
          </a:p>
          <a:p>
            <a:pPr marL="0" algn="l"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4) Apply threshold to the absolute difference to get the</a:t>
            </a:r>
          </a:p>
          <a:p>
            <a:pPr marL="0" algn="l"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foreground mask.</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431" y="4096380"/>
            <a:ext cx="4133251" cy="1971334"/>
          </a:xfrm>
          <a:prstGeom prst="rect">
            <a:avLst/>
          </a:prstGeom>
        </p:spPr>
      </p:pic>
    </p:spTree>
    <p:extLst>
      <p:ext uri="{BB962C8B-B14F-4D97-AF65-F5344CB8AC3E}">
        <p14:creationId xmlns:p14="http://schemas.microsoft.com/office/powerpoint/2010/main" val="39223405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747" y="447675"/>
            <a:ext cx="11906250"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6769" y="447675"/>
            <a:ext cx="5578997" cy="707886"/>
          </a:xfrm>
          <a:prstGeom prst="rect">
            <a:avLst/>
          </a:prstGeom>
        </p:spPr>
        <p:txBody>
          <a:bodyPr wrap="square">
            <a:spAutoFit/>
          </a:bodyPr>
          <a:lstStyle>
            <a:defPPr>
              <a:defRPr lang="en-US"/>
            </a:defPPr>
          </a:lstStyle>
          <a:p>
            <a:pPr marL="0" algn="ctr" defTabSz="457200">
              <a:buNone/>
              <a:defRPr kumimoji="0" sz="1800" b="0" i="0" normalizeH="0" noProof="0">
                <a:uLnTx/>
                <a:uFillTx/>
                <a:latin typeface="+mn-lt"/>
                <a:ea typeface="+mn-ea"/>
                <a:cs typeface="+mn-cs"/>
              </a:defRPr>
            </a:pPr>
            <a:r>
              <a:rPr kumimoji="0" lang="en-US" sz="4000" b="1" i="0" u="sng" normalizeH="0" noProof="0" smtClean="0">
                <a:ln w="0"/>
                <a:solidFill>
                  <a:srgbClr val="FF0000"/>
                </a:solidFill>
                <a:effectLst>
                  <a:outerShdw blurRad="38100" dist="19050" dir="2700000" algn="tl" rotWithShape="0">
                    <a:schemeClr val="dk1">
                      <a:alpha val="40000"/>
                    </a:schemeClr>
                  </a:outerShdw>
                </a:effectLst>
                <a:uLnTx/>
                <a:uFillTx/>
                <a:latin typeface="+mn-lt"/>
                <a:ea typeface="+mn-ea"/>
                <a:cs typeface="+mn-cs"/>
              </a:rPr>
              <a:t>Feature extraction</a:t>
            </a:r>
            <a:endParaRPr lang="en-US" sz="4000" b="1" u="sng">
              <a:ln w="0"/>
              <a:solidFill>
                <a:srgbClr val="FF0000"/>
              </a:solidFill>
              <a:effectLst>
                <a:outerShdw blurRad="38100" dist="19050" dir="2700000" algn="tl" rotWithShape="0">
                  <a:schemeClr val="dk1">
                    <a:alpha val="40000"/>
                  </a:schemeClr>
                </a:outerShdw>
              </a:effectLst>
            </a:endParaRPr>
          </a:p>
        </p:txBody>
      </p:sp>
      <p:sp>
        <p:nvSpPr>
          <p:cNvPr id="3" name="TextBox 2"/>
          <p:cNvSpPr txBox="1"/>
          <p:nvPr/>
        </p:nvSpPr>
        <p:spPr>
          <a:xfrm>
            <a:off x="281069" y="1444928"/>
            <a:ext cx="11575605" cy="3416320"/>
          </a:xfrm>
          <a:prstGeom prst="rect">
            <a:avLst/>
          </a:prstGeom>
          <a:noFill/>
        </p:spPr>
        <p:txBody>
          <a:bodyPr wrap="none" rtlCol="0">
            <a:spAutoFit/>
          </a:bodyPr>
          <a:lstStyle>
            <a:defPPr>
              <a:defRPr lang="en-US"/>
            </a:defPPr>
          </a:lstStyle>
          <a:p>
            <a:pPr marL="285750" indent="-285750" algn="l" defTabSz="457200">
              <a:buFont typeface="Arial" pitchFamily="34" charset="0"/>
              <a:buChar char="•"/>
              <a:defRPr kumimoji="0" sz="1800" b="0" i="0" normalizeH="0" noProof="0">
                <a:uLnTx/>
                <a:uFillTx/>
                <a:latin typeface="+mn-lt"/>
                <a:ea typeface="+mn-ea"/>
                <a:cs typeface="+mn-cs"/>
              </a:defRPr>
            </a:pPr>
            <a:r>
              <a:rPr kumimoji="0" lang="en-US" sz="2000" b="0" i="0" normalizeH="0" noProof="0" dirty="0" smtClean="0">
                <a:uLnTx/>
                <a:uFillTx/>
                <a:latin typeface="+mn-lt"/>
                <a:ea typeface="+mn-ea"/>
                <a:cs typeface="+mn-cs"/>
              </a:rPr>
              <a:t>Feature extraction is </a:t>
            </a:r>
            <a:r>
              <a:rPr kumimoji="0" lang="en-US" sz="2000" b="0" i="0" normalizeH="0" noProof="0" dirty="0">
                <a:uLnTx/>
                <a:uFillTx/>
                <a:latin typeface="+mn-lt"/>
                <a:ea typeface="+mn-ea"/>
                <a:cs typeface="+mn-cs"/>
              </a:rPr>
              <a:t>the process of determining the features to be used for learning</a:t>
            </a:r>
            <a:endParaRPr lang="en-US" sz="2000" dirty="0" smtClean="0"/>
          </a:p>
          <a:p>
            <a:pPr marL="285750" indent="-285750" algn="l" defTabSz="457200">
              <a:buFont typeface="Arial" pitchFamily="34" charset="0"/>
              <a:buChar char="•"/>
              <a:defRPr kumimoji="0" sz="1800" b="0" i="0" normalizeH="0" noProof="0">
                <a:uLnTx/>
                <a:uFillTx/>
                <a:latin typeface="+mn-lt"/>
                <a:ea typeface="+mn-ea"/>
                <a:cs typeface="+mn-cs"/>
              </a:defRPr>
            </a:pPr>
            <a:r>
              <a:rPr kumimoji="0" lang="en-US" sz="2000" b="0" i="0" normalizeH="0" noProof="0" dirty="0" smtClean="0">
                <a:uLnTx/>
                <a:uFillTx/>
                <a:latin typeface="+mn-lt"/>
                <a:ea typeface="+mn-ea"/>
                <a:cs typeface="+mn-cs"/>
              </a:rPr>
              <a:t>Based on pattern matching and recognition of state.</a:t>
            </a:r>
          </a:p>
          <a:p>
            <a:pPr marL="285750" indent="-285750" algn="l" defTabSz="457200">
              <a:buFont typeface="Arial" pitchFamily="34" charset="0"/>
              <a:buChar char="•"/>
              <a:defRPr kumimoji="0" sz="1800" b="0" i="0" normalizeH="0" noProof="0">
                <a:uLnTx/>
                <a:uFillTx/>
                <a:latin typeface="+mn-lt"/>
                <a:ea typeface="+mn-ea"/>
                <a:cs typeface="+mn-cs"/>
              </a:defRPr>
            </a:pPr>
            <a:r>
              <a:rPr kumimoji="0" lang="en-US" sz="2000" b="0" i="0" normalizeH="0" noProof="0" dirty="0" smtClean="0">
                <a:uLnTx/>
                <a:uFillTx/>
                <a:latin typeface="+mn-lt"/>
                <a:ea typeface="+mn-ea"/>
                <a:cs typeface="+mn-cs"/>
              </a:rPr>
              <a:t>Hidden Markov Model is used.</a:t>
            </a:r>
          </a:p>
          <a:p>
            <a:pPr marL="285750" indent="-285750" algn="l" defTabSz="457200">
              <a:buFont typeface="Arial" pitchFamily="34" charset="0"/>
              <a:buChar char="•"/>
              <a:defRPr kumimoji="0" sz="1800" b="0" i="0" normalizeH="0" noProof="0">
                <a:uLnTx/>
                <a:uFillTx/>
                <a:latin typeface="+mn-lt"/>
                <a:ea typeface="+mn-ea"/>
                <a:cs typeface="+mn-cs"/>
              </a:defRPr>
            </a:pPr>
            <a:r>
              <a:rPr kumimoji="0" lang="en-US" sz="2000" b="0" i="0" normalizeH="0" noProof="0" dirty="0" smtClean="0">
                <a:uLnTx/>
                <a:uFillTx/>
                <a:latin typeface="+mn-lt"/>
                <a:ea typeface="+mn-ea"/>
                <a:cs typeface="+mn-cs"/>
              </a:rPr>
              <a:t>Multiple gait feature will be extracted using factorial </a:t>
            </a:r>
            <a:r>
              <a:rPr kumimoji="0" lang="en-US" sz="2000" b="0" i="0" normalizeH="0" noProof="0" dirty="0">
                <a:uLnTx/>
                <a:uFillTx/>
                <a:latin typeface="+mn-lt"/>
                <a:ea typeface="+mn-ea"/>
                <a:cs typeface="+mn-cs"/>
              </a:rPr>
              <a:t>Hidden Markov Model </a:t>
            </a:r>
            <a:r>
              <a:rPr kumimoji="0" lang="en-US" sz="2000" b="0" i="0" normalizeH="0" noProof="0" dirty="0" smtClean="0">
                <a:uLnTx/>
                <a:uFillTx/>
                <a:latin typeface="+mn-lt"/>
                <a:ea typeface="+mn-ea"/>
                <a:cs typeface="+mn-cs"/>
              </a:rPr>
              <a:t>. </a:t>
            </a:r>
          </a:p>
          <a:p>
            <a:pPr marL="285750" indent="-285750" algn="l" defTabSz="457200">
              <a:buFont typeface="Arial" pitchFamily="34" charset="0"/>
              <a:buChar char="•"/>
              <a:defRPr kumimoji="0" sz="1800" b="0" i="0" normalizeH="0" noProof="0">
                <a:uLnTx/>
                <a:uFillTx/>
                <a:latin typeface="+mn-lt"/>
                <a:ea typeface="+mn-ea"/>
                <a:cs typeface="+mn-cs"/>
              </a:defRPr>
            </a:pPr>
            <a:r>
              <a:rPr kumimoji="0" lang="en-US" sz="2000" b="0" i="0" normalizeH="0" noProof="0" dirty="0" smtClean="0">
                <a:uLnTx/>
                <a:uFillTx/>
                <a:latin typeface="+mn-lt"/>
                <a:ea typeface="+mn-ea"/>
                <a:cs typeface="+mn-cs"/>
              </a:rPr>
              <a:t>MLP-NN (Multilayer perception neural network) help in leg-gesture recognizer.</a:t>
            </a:r>
          </a:p>
          <a:p>
            <a:pPr marL="285750" indent="-285750" algn="l" defTabSz="457200">
              <a:buFont typeface="Arial" pitchFamily="34" charset="0"/>
              <a:buChar char="•"/>
              <a:defRPr kumimoji="0" sz="1800" b="0" i="0" normalizeH="0" noProof="0">
                <a:uLnTx/>
                <a:uFillTx/>
                <a:latin typeface="+mn-lt"/>
                <a:ea typeface="+mn-ea"/>
                <a:cs typeface="+mn-cs"/>
              </a:defRPr>
            </a:pPr>
            <a:r>
              <a:rPr kumimoji="0" lang="en-US" sz="2000" b="0" i="0" normalizeH="0" noProof="0" dirty="0" smtClean="0">
                <a:uLnTx/>
                <a:uFillTx/>
                <a:latin typeface="+mn-lt"/>
                <a:ea typeface="+mn-ea"/>
                <a:cs typeface="+mn-cs"/>
              </a:rPr>
              <a:t>Backpropagation algorithm has been used to reduce the dimension.</a:t>
            </a:r>
          </a:p>
          <a:p>
            <a:pPr marL="285750" indent="-285750" algn="l" defTabSz="457200">
              <a:buFont typeface="Arial" pitchFamily="34" charset="0"/>
              <a:buChar char="•"/>
              <a:defRPr kumimoji="0" sz="1800" b="0" i="0" normalizeH="0" noProof="0">
                <a:uLnTx/>
                <a:uFillTx/>
                <a:latin typeface="+mn-lt"/>
                <a:ea typeface="+mn-ea"/>
                <a:cs typeface="+mn-cs"/>
              </a:defRPr>
            </a:pPr>
            <a:r>
              <a:rPr kumimoji="0" lang="en-US" sz="2000" b="0" i="0" normalizeH="0" noProof="0" dirty="0" smtClean="0">
                <a:uLnTx/>
                <a:uFillTx/>
                <a:latin typeface="+mn-lt"/>
                <a:ea typeface="+mn-ea"/>
                <a:cs typeface="+mn-cs"/>
              </a:rPr>
              <a:t>Finally, image construction is done and system tells whether person can enter the premise</a:t>
            </a:r>
          </a:p>
          <a:p>
            <a:pPr marL="285750" indent="-285750" algn="l" defTabSz="457200">
              <a:buFont typeface="Arial" pitchFamily="34" charset="0"/>
              <a:buChar char="•"/>
              <a:defRPr kumimoji="0" sz="1800" b="0" i="0" normalizeH="0" noProof="0">
                <a:uLnTx/>
                <a:uFillTx/>
                <a:latin typeface="+mn-lt"/>
                <a:ea typeface="+mn-ea"/>
                <a:cs typeface="+mn-cs"/>
              </a:defRPr>
            </a:pPr>
            <a:r>
              <a:rPr kumimoji="0" lang="en-US" sz="2000" b="0" i="0" normalizeH="0" noProof="0" dirty="0" smtClean="0">
                <a:uLnTx/>
                <a:uFillTx/>
                <a:latin typeface="+mn-lt"/>
                <a:ea typeface="+mn-ea"/>
                <a:cs typeface="+mn-cs"/>
              </a:rPr>
              <a:t>Otherwise get alarmed.</a:t>
            </a:r>
          </a:p>
          <a:p>
            <a:pPr marL="285750" indent="-285750" algn="l" defTabSz="457200">
              <a:buFont typeface="Arial" pitchFamily="34" charset="0"/>
              <a:buChar char="•"/>
              <a:defRPr kumimoji="0" sz="1800" b="0" i="0" normalizeH="0" noProof="0">
                <a:uLnTx/>
                <a:uFillTx/>
                <a:latin typeface="+mn-lt"/>
                <a:ea typeface="+mn-ea"/>
                <a:cs typeface="+mn-cs"/>
              </a:defRPr>
            </a:pPr>
            <a:endParaRPr lang="en-US" sz="2000" dirty="0" smtClean="0"/>
          </a:p>
          <a:p>
            <a:pPr marL="285750" indent="-285750" algn="l" defTabSz="457200">
              <a:buFont typeface="Arial" pitchFamily="34" charset="0"/>
              <a:buChar char="•"/>
              <a:defRPr kumimoji="0" sz="1800" b="0" i="0" normalizeH="0" noProof="0">
                <a:uLnTx/>
                <a:uFillTx/>
                <a:latin typeface="+mn-lt"/>
                <a:ea typeface="+mn-ea"/>
                <a:cs typeface="+mn-cs"/>
              </a:defRPr>
            </a:pPr>
            <a:endParaRPr lang="en-US" dirty="0" smtClean="0"/>
          </a:p>
          <a:p>
            <a:pPr marL="285750" indent="-285750" algn="l" defTabSz="457200">
              <a:buFont typeface="Arial" pitchFamily="34" charset="0"/>
              <a:buChar char="•"/>
              <a:defRPr kumimoji="0" sz="1800" b="0" i="0" normalizeH="0" noProof="0">
                <a:uLnTx/>
                <a:uFillTx/>
                <a:latin typeface="+mn-lt"/>
                <a:ea typeface="+mn-ea"/>
                <a:cs typeface="+mn-cs"/>
              </a:defRP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4360" y="3687768"/>
            <a:ext cx="4544607" cy="2566861"/>
          </a:xfrm>
          <a:prstGeom prst="rect">
            <a:avLst/>
          </a:prstGeom>
        </p:spPr>
      </p:pic>
    </p:spTree>
    <p:extLst>
      <p:ext uri="{BB962C8B-B14F-4D97-AF65-F5344CB8AC3E}">
        <p14:creationId xmlns:p14="http://schemas.microsoft.com/office/powerpoint/2010/main" val="35663244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45589"/>
            <a:ext cx="13342775" cy="6689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1288" y="339088"/>
            <a:ext cx="9788323" cy="707886"/>
          </a:xfrm>
          <a:prstGeom prst="rect">
            <a:avLst/>
          </a:prstGeom>
        </p:spPr>
        <p:txBody>
          <a:bodyPr wrap="square">
            <a:spAutoFit/>
          </a:bodyPr>
          <a:lstStyle>
            <a:defPPr>
              <a:defRPr lang="en-US"/>
            </a:defPPr>
          </a:lstStyle>
          <a:p>
            <a:pPr marL="0" algn="ctr" defTabSz="457200">
              <a:buNone/>
              <a:defRPr kumimoji="0" sz="1800" b="0" i="0" normalizeH="0" noProof="0">
                <a:uLnTx/>
                <a:uFillTx/>
                <a:latin typeface="+mn-lt"/>
                <a:ea typeface="+mn-ea"/>
                <a:cs typeface="+mn-cs"/>
              </a:defRPr>
            </a:pPr>
            <a:r>
              <a:rPr kumimoji="0" lang="en-US" sz="4000" b="1" i="0" u="sng" normalizeH="0" noProof="0" smtClean="0">
                <a:ln w="0"/>
                <a:solidFill>
                  <a:schemeClr val="bg1"/>
                </a:solidFill>
                <a:effectLst>
                  <a:outerShdw blurRad="38100" dist="19050" dir="2700000" algn="tl" rotWithShape="0">
                    <a:schemeClr val="dk1">
                      <a:alpha val="40000"/>
                    </a:schemeClr>
                  </a:outerShdw>
                </a:effectLst>
                <a:uLnTx/>
                <a:uFillTx/>
                <a:latin typeface="+mn-lt"/>
                <a:ea typeface="+mn-ea"/>
                <a:cs typeface="+mn-cs"/>
              </a:rPr>
              <a:t>Process of Gait recognition using SVM</a:t>
            </a:r>
          </a:p>
        </p:txBody>
      </p:sp>
      <p:sp>
        <p:nvSpPr>
          <p:cNvPr id="3" name="TextBox 2"/>
          <p:cNvSpPr txBox="1"/>
          <p:nvPr/>
        </p:nvSpPr>
        <p:spPr>
          <a:xfrm>
            <a:off x="272347" y="1780861"/>
            <a:ext cx="11644132" cy="369332"/>
          </a:xfrm>
          <a:prstGeom prst="rect">
            <a:avLst/>
          </a:prstGeom>
          <a:noFill/>
        </p:spPr>
        <p:txBody>
          <a:bodyPr wrap="square" rtlCol="0">
            <a:spAutoFit/>
          </a:bodyPr>
          <a:lstStyle>
            <a:defPPr>
              <a:defRPr lang="en-US"/>
            </a:defPPr>
          </a:lstStyle>
          <a:p>
            <a:pPr marL="285750" indent="-285750" algn="just" defTabSz="457200">
              <a:buFont typeface="Arial" pitchFamily="34" charset="0"/>
              <a:buChar char="•"/>
              <a:defRPr kumimoji="0" sz="1800" b="0" i="0" normalizeH="0" noProof="0">
                <a:uLnTx/>
                <a:uFillTx/>
                <a:latin typeface="+mn-lt"/>
                <a:ea typeface="+mn-ea"/>
                <a:cs typeface="+mn-cs"/>
              </a:defRPr>
            </a:pPr>
            <a:endParaRPr lang="en-US"/>
          </a:p>
        </p:txBody>
      </p:sp>
      <p:sp>
        <p:nvSpPr>
          <p:cNvPr id="4" name="TextBox 3"/>
          <p:cNvSpPr txBox="1"/>
          <p:nvPr/>
        </p:nvSpPr>
        <p:spPr>
          <a:xfrm>
            <a:off x="509286" y="3727048"/>
            <a:ext cx="184731" cy="369332"/>
          </a:xfrm>
          <a:prstGeom prst="rect">
            <a:avLst/>
          </a:prstGeom>
          <a:noFill/>
        </p:spPr>
        <p:txBody>
          <a:bodyPr wrap="none" rtlCol="0">
            <a:spAutoFit/>
          </a:bodyPr>
          <a:lstStyle>
            <a:defPPr>
              <a:defRPr lang="en-US"/>
            </a:defPPr>
          </a:lstStyle>
          <a:p>
            <a:pPr marL="0" algn="l" defTabSz="457200">
              <a:buNone/>
              <a:defRPr kumimoji="0" sz="1800" b="0" i="0" normalizeH="0" noProof="0">
                <a:uLnTx/>
                <a:uFillTx/>
                <a:latin typeface="+mn-lt"/>
                <a:ea typeface="+mn-ea"/>
                <a:cs typeface="+mn-cs"/>
              </a:defRPr>
            </a:pPr>
            <a:endParaRPr lang="en-US"/>
          </a:p>
        </p:txBody>
      </p:sp>
      <p:sp>
        <p:nvSpPr>
          <p:cNvPr id="5" name="TextBox 4"/>
          <p:cNvSpPr txBox="1"/>
          <p:nvPr/>
        </p:nvSpPr>
        <p:spPr>
          <a:xfrm>
            <a:off x="272347" y="3333522"/>
            <a:ext cx="6400800" cy="369332"/>
          </a:xfrm>
          <a:prstGeom prst="rect">
            <a:avLst/>
          </a:prstGeom>
          <a:noFill/>
        </p:spPr>
        <p:txBody>
          <a:bodyPr wrap="square" rtlCol="0">
            <a:spAutoFit/>
          </a:bodyPr>
          <a:lstStyle>
            <a:defPPr>
              <a:defRPr lang="en-US"/>
            </a:defPPr>
          </a:lstStyle>
          <a:p>
            <a:pPr marL="285750" indent="-285750" algn="l" defTabSz="457200">
              <a:buFont typeface="Arial" pitchFamily="34" charset="0"/>
              <a:buChar char="•"/>
              <a:defRPr kumimoji="0" sz="1800" b="0" i="0" normalizeH="0" noProof="0">
                <a:uLnTx/>
                <a:uFillTx/>
                <a:latin typeface="+mn-lt"/>
                <a:ea typeface="+mn-ea"/>
                <a:cs typeface="+mn-cs"/>
              </a:defRPr>
            </a:pPr>
            <a:endParaRPr lang="en-US"/>
          </a:p>
        </p:txBody>
      </p:sp>
      <p:sp>
        <p:nvSpPr>
          <p:cNvPr id="9" name="Rectangle 8"/>
          <p:cNvSpPr/>
          <p:nvPr/>
        </p:nvSpPr>
        <p:spPr>
          <a:xfrm>
            <a:off x="272347" y="1228398"/>
            <a:ext cx="11644132" cy="6647974"/>
          </a:xfrm>
          <a:prstGeom prst="rect">
            <a:avLst/>
          </a:prstGeom>
        </p:spPr>
        <p:txBody>
          <a:bodyPr wrap="square">
            <a:spAutoFit/>
          </a:bodyPr>
          <a:lstStyle>
            <a:defPPr>
              <a:defRPr lang="en-US"/>
            </a:defPPr>
          </a:lstStyle>
          <a:p>
            <a:pPr marL="285750" indent="-285750" algn="just" defTabSz="457200">
              <a:buFont typeface="Arial" pitchFamily="34" charset="0"/>
              <a:buChar char="•"/>
              <a:defRPr kumimoji="0" sz="1800" b="0" i="0" normalizeH="0" noProof="0">
                <a:uLnTx/>
                <a:uFillTx/>
                <a:latin typeface="+mn-lt"/>
                <a:ea typeface="+mn-ea"/>
                <a:cs typeface="+mn-cs"/>
              </a:defRPr>
            </a:pPr>
            <a:r>
              <a:rPr kumimoji="0" lang="en-US" sz="2000" b="1" i="0" normalizeH="0" noProof="0" smtClean="0">
                <a:solidFill>
                  <a:srgbClr val="FF0000"/>
                </a:solidFill>
                <a:uLnTx/>
                <a:uFillTx/>
                <a:latin typeface="+mn-lt"/>
                <a:ea typeface="+mn-ea"/>
                <a:cs typeface="+mn-cs"/>
              </a:rPr>
              <a:t>INTRODUCTION</a:t>
            </a:r>
            <a:r>
              <a:rPr kumimoji="0" lang="en-US" sz="2000" b="1" i="0" normalizeH="0" noProof="0" smtClean="0">
                <a:uLnTx/>
                <a:uFillTx/>
                <a:latin typeface="+mn-lt"/>
                <a:ea typeface="+mn-ea"/>
                <a:cs typeface="+mn-cs"/>
              </a:rPr>
              <a:t>: </a:t>
            </a:r>
            <a:r>
              <a:rPr kumimoji="0" lang="en-US" sz="1800" b="0" i="0" normalizeH="0" noProof="0" smtClean="0">
                <a:uLnTx/>
                <a:uFillTx/>
                <a:latin typeface="+mn-lt"/>
                <a:ea typeface="+mn-ea"/>
                <a:cs typeface="+mn-cs"/>
              </a:rPr>
              <a:t>Every single person in the world has unique feature which is different from others, which can be used as a key of identification in the security system, generally it is called biometric system. Very rare biometric system uses human motion for identification, most of them uses face recognition like gender of human identification.                                                                                            </a:t>
            </a:r>
          </a:p>
          <a:p>
            <a:pPr marL="0" algn="just" defTabSz="457200">
              <a:buNone/>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    But we are identifying based on human motion, especially using gait recognition.</a:t>
            </a:r>
          </a:p>
          <a:p>
            <a:pPr marL="0" algn="just" defTabSz="457200">
              <a:buNone/>
              <a:defRPr kumimoji="0" sz="1800" b="0" i="0" normalizeH="0" noProof="0">
                <a:uLnTx/>
                <a:uFillTx/>
                <a:latin typeface="+mn-lt"/>
                <a:ea typeface="+mn-ea"/>
                <a:cs typeface="+mn-cs"/>
              </a:defRPr>
            </a:pPr>
            <a:endParaRPr lang="en-US" smtClean="0"/>
          </a:p>
          <a:p>
            <a:pPr marL="0" algn="just"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To recognize and classifying human gait by using SVM(Support vector machine), </a:t>
            </a:r>
          </a:p>
          <a:p>
            <a:pPr marL="0" algn="just" defTabSz="457200">
              <a:buNone/>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       there are two kind of approach for this ….</a:t>
            </a:r>
            <a:endParaRPr lang="en-US" smtClean="0"/>
          </a:p>
          <a:p>
            <a:pPr marL="285750" indent="-285750" algn="just" defTabSz="457200">
              <a:buFont typeface="Arial" pitchFamily="34" charset="0"/>
              <a:buChar char="•"/>
              <a:defRPr kumimoji="0" sz="1800" b="0" i="0" normalizeH="0" noProof="0">
                <a:uLnTx/>
                <a:uFillTx/>
                <a:latin typeface="+mn-lt"/>
                <a:ea typeface="+mn-ea"/>
                <a:cs typeface="+mn-cs"/>
              </a:defRPr>
            </a:pPr>
            <a:endParaRPr lang="en-US"/>
          </a:p>
          <a:p>
            <a:pPr marL="342900" indent="-342900" algn="just" defTabSz="457200">
              <a:buFont typeface="Wingdings" panose="05000000000000000000" pitchFamily="2" charset="2"/>
              <a:buChar char="Ø"/>
              <a:defRPr kumimoji="0" sz="1800" b="0" i="0" normalizeH="0" noProof="0">
                <a:uLnTx/>
                <a:uFillTx/>
                <a:latin typeface="+mn-lt"/>
                <a:ea typeface="+mn-ea"/>
                <a:cs typeface="+mn-cs"/>
              </a:defRPr>
            </a:pPr>
            <a:r>
              <a:rPr kumimoji="0" lang="en-US" sz="2000" b="1" i="0" normalizeH="0" noProof="0" smtClean="0">
                <a:solidFill>
                  <a:srgbClr val="FF0000"/>
                </a:solidFill>
                <a:uLnTx/>
                <a:uFillTx/>
                <a:latin typeface="+mn-lt"/>
                <a:ea typeface="+mn-ea"/>
                <a:cs typeface="+mn-cs"/>
              </a:rPr>
              <a:t>Motion analysis and body measurement</a:t>
            </a:r>
            <a:r>
              <a:rPr kumimoji="0" lang="en-US" sz="2000" b="1" i="0" normalizeH="0" noProof="0" smtClean="0">
                <a:uLnTx/>
                <a:uFillTx/>
                <a:latin typeface="+mn-lt"/>
                <a:ea typeface="+mn-ea"/>
                <a:cs typeface="+mn-cs"/>
              </a:rPr>
              <a:t>:</a:t>
            </a:r>
            <a:r>
              <a:rPr kumimoji="0" lang="en-US" sz="2000" b="0" i="0" normalizeH="0" noProof="0" smtClean="0">
                <a:uLnTx/>
                <a:uFillTx/>
                <a:latin typeface="+mn-lt"/>
                <a:ea typeface="+mn-ea"/>
                <a:cs typeface="+mn-cs"/>
              </a:rPr>
              <a:t> </a:t>
            </a:r>
          </a:p>
          <a:p>
            <a:pPr marL="0" algn="just" defTabSz="457200">
              <a:buNone/>
              <a:defRPr kumimoji="0" sz="1800" b="0" i="0" normalizeH="0" noProof="0">
                <a:uLnTx/>
                <a:uFillTx/>
                <a:latin typeface="+mn-lt"/>
                <a:ea typeface="+mn-ea"/>
                <a:cs typeface="+mn-cs"/>
              </a:defRPr>
            </a:pPr>
            <a:r>
              <a:rPr kumimoji="0" lang="en-US" sz="2000" b="0" i="0" normalizeH="0" noProof="0">
                <a:uLnTx/>
                <a:uFillTx/>
                <a:latin typeface="+mn-lt"/>
                <a:ea typeface="+mn-ea"/>
                <a:cs typeface="+mn-cs"/>
              </a:rPr>
              <a:t> </a:t>
            </a:r>
            <a:r>
              <a:rPr kumimoji="0" lang="en-US" sz="1800" b="0" i="0" normalizeH="0" noProof="0">
                <a:uLnTx/>
                <a:uFillTx/>
                <a:latin typeface="+mn-lt"/>
                <a:ea typeface="+mn-ea"/>
                <a:cs typeface="+mn-cs"/>
              </a:rPr>
              <a:t>In which we need to do attention on whole human body measurement.</a:t>
            </a:r>
          </a:p>
          <a:p>
            <a:pPr marL="0" algn="just" defTabSz="457200">
              <a:buNone/>
              <a:defRPr kumimoji="0" sz="1800" b="0" i="0" normalizeH="0" noProof="0">
                <a:uLnTx/>
                <a:uFillTx/>
                <a:latin typeface="+mn-lt"/>
                <a:ea typeface="+mn-ea"/>
                <a:cs typeface="+mn-cs"/>
              </a:defRPr>
            </a:pPr>
            <a:endParaRPr lang="en-US" smtClean="0"/>
          </a:p>
          <a:p>
            <a:pPr marL="342900" indent="-342900" algn="just" defTabSz="457200">
              <a:buFont typeface="Wingdings" panose="05000000000000000000" pitchFamily="2" charset="2"/>
              <a:buChar char="Ø"/>
              <a:defRPr kumimoji="0" sz="1800" b="0" i="0" normalizeH="0" noProof="0">
                <a:uLnTx/>
                <a:uFillTx/>
                <a:latin typeface="+mn-lt"/>
                <a:ea typeface="+mn-ea"/>
                <a:cs typeface="+mn-cs"/>
              </a:defRPr>
            </a:pPr>
            <a:r>
              <a:rPr kumimoji="0" lang="en-US" sz="2000" b="1" i="0" normalizeH="0" noProof="0" smtClean="0">
                <a:solidFill>
                  <a:srgbClr val="FF0000"/>
                </a:solidFill>
                <a:uLnTx/>
                <a:uFillTx/>
                <a:latin typeface="+mn-lt"/>
                <a:ea typeface="+mn-ea"/>
                <a:cs typeface="+mn-cs"/>
              </a:rPr>
              <a:t>Feature extraction approach</a:t>
            </a:r>
            <a:r>
              <a:rPr kumimoji="0" lang="en-US" sz="2000" b="1" i="0" normalizeH="0" noProof="0" smtClean="0">
                <a:uLnTx/>
                <a:uFillTx/>
                <a:latin typeface="+mn-lt"/>
                <a:ea typeface="+mn-ea"/>
                <a:cs typeface="+mn-cs"/>
              </a:rPr>
              <a:t>:</a:t>
            </a:r>
          </a:p>
          <a:p>
            <a:pPr marL="342900" indent="-342900" algn="just" defTabSz="457200">
              <a:buFont typeface="Wingdings" panose="05000000000000000000" pitchFamily="2" charset="2"/>
              <a:buChar char="Ø"/>
              <a:defRPr kumimoji="0" sz="1800" b="0" i="0" normalizeH="0" noProof="0">
                <a:uLnTx/>
                <a:uFillTx/>
                <a:latin typeface="+mn-lt"/>
                <a:ea typeface="+mn-ea"/>
                <a:cs typeface="+mn-cs"/>
              </a:defRPr>
            </a:pPr>
            <a:r>
              <a:rPr kumimoji="0" lang="en-US" sz="2000" b="0" i="0" normalizeH="0" noProof="0" smtClean="0">
                <a:uLnTx/>
                <a:uFillTx/>
                <a:latin typeface="+mn-lt"/>
                <a:ea typeface="+mn-ea"/>
                <a:cs typeface="+mn-cs"/>
              </a:rPr>
              <a:t> It is based on feature approach, in which we need to attention on the human body like knee, hinge.</a:t>
            </a:r>
            <a:endParaRPr lang="en-US" sz="2000" b="1" smtClean="0"/>
          </a:p>
          <a:p>
            <a:pPr marL="0" algn="just" defTabSz="457200">
              <a:buNone/>
              <a:defRPr kumimoji="0" sz="1800" b="0" i="0" normalizeH="0" noProof="0">
                <a:uLnTx/>
                <a:uFillTx/>
                <a:latin typeface="+mn-lt"/>
                <a:ea typeface="+mn-ea"/>
                <a:cs typeface="+mn-cs"/>
              </a:defRPr>
            </a:pPr>
            <a:r>
              <a:rPr kumimoji="0" lang="en-US" sz="2000" b="1" i="0" normalizeH="0" noProof="0" smtClean="0">
                <a:solidFill>
                  <a:schemeClr val="bg1"/>
                </a:solidFill>
                <a:uLnTx/>
                <a:uFillTx/>
                <a:latin typeface="+mn-lt"/>
                <a:ea typeface="+mn-ea"/>
                <a:cs typeface="+mn-cs"/>
              </a:rPr>
              <a:t>Recognition by classification Method</a:t>
            </a:r>
            <a:r>
              <a:rPr kumimoji="0" lang="en-US" sz="2000" b="1" i="0" normalizeH="0" noProof="0" smtClean="0">
                <a:uLnTx/>
                <a:uFillTx/>
                <a:latin typeface="+mn-lt"/>
                <a:ea typeface="+mn-ea"/>
                <a:cs typeface="+mn-cs"/>
              </a:rPr>
              <a:t>: </a:t>
            </a:r>
            <a:r>
              <a:rPr kumimoji="0" lang="en-US" sz="1800" b="0" i="0" normalizeH="0" noProof="0" smtClean="0">
                <a:uLnTx/>
                <a:uFillTx/>
                <a:latin typeface="+mn-lt"/>
                <a:ea typeface="+mn-ea"/>
                <a:cs typeface="+mn-cs"/>
              </a:rPr>
              <a:t>Using HOG(</a:t>
            </a:r>
            <a:r>
              <a:rPr kumimoji="0" lang="en-IN" sz="1800" b="0" i="0" normalizeH="0" noProof="0">
                <a:uLnTx/>
                <a:uFillTx/>
                <a:latin typeface="+mn-lt"/>
                <a:ea typeface="+mn-ea"/>
                <a:cs typeface="+mn-cs"/>
              </a:rPr>
              <a:t>histogram of oriented gradients</a:t>
            </a:r>
            <a:r>
              <a:rPr kumimoji="0" lang="en-US" sz="1800" b="0" i="0" normalizeH="0" noProof="0" smtClean="0">
                <a:uLnTx/>
                <a:uFillTx/>
                <a:latin typeface="+mn-lt"/>
                <a:ea typeface="+mn-ea"/>
                <a:cs typeface="+mn-cs"/>
              </a:rPr>
              <a:t>) and     PCA(</a:t>
            </a:r>
            <a:r>
              <a:rPr kumimoji="0" lang="en-IN" sz="1800" b="0" i="0" normalizeH="0" noProof="0">
                <a:uLnTx/>
                <a:uFillTx/>
                <a:latin typeface="+mn-lt"/>
                <a:ea typeface="+mn-ea"/>
                <a:cs typeface="+mn-cs"/>
              </a:rPr>
              <a:t>Principal Component Analysis</a:t>
            </a:r>
            <a:r>
              <a:rPr kumimoji="0" lang="en-US" sz="1800" b="0" i="0" normalizeH="0" noProof="0" smtClean="0">
                <a:uLnTx/>
                <a:uFillTx/>
                <a:latin typeface="+mn-lt"/>
                <a:ea typeface="+mn-ea"/>
                <a:cs typeface="+mn-cs"/>
              </a:rPr>
              <a:t>) for extracting gait features.</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PCA explore them based on similarities and differences.</a:t>
            </a:r>
            <a:endParaRPr lang="en-US"/>
          </a:p>
          <a:p>
            <a:pPr marL="0" algn="just" defTabSz="457200">
              <a:buNone/>
              <a:defRPr kumimoji="0" sz="1800" b="0" i="0" normalizeH="0" noProof="0">
                <a:uLnTx/>
                <a:uFillTx/>
                <a:latin typeface="+mn-lt"/>
                <a:ea typeface="+mn-ea"/>
                <a:cs typeface="+mn-cs"/>
              </a:defRPr>
            </a:pPr>
            <a:endParaRPr lang="en-US"/>
          </a:p>
          <a:p>
            <a:pPr marL="0" algn="just" defTabSz="457200">
              <a:buNone/>
              <a:defRPr kumimoji="0" sz="1800" b="0" i="0" normalizeH="0" noProof="0">
                <a:uLnTx/>
                <a:uFillTx/>
                <a:latin typeface="+mn-lt"/>
                <a:ea typeface="+mn-ea"/>
                <a:cs typeface="+mn-cs"/>
              </a:defRPr>
            </a:pPr>
            <a:endParaRPr lang="en-US"/>
          </a:p>
          <a:p>
            <a:pPr marL="285750" indent="-285750" algn="just" defTabSz="457200">
              <a:buFont typeface="Arial" pitchFamily="34" charset="0"/>
              <a:buChar char="•"/>
              <a:defRPr kumimoji="0" sz="1800" b="0" i="0" normalizeH="0" noProof="0">
                <a:uLnTx/>
                <a:uFillTx/>
                <a:latin typeface="+mn-lt"/>
                <a:ea typeface="+mn-ea"/>
                <a:cs typeface="+mn-cs"/>
              </a:defRPr>
            </a:pPr>
            <a:endParaRPr lang="en-US" sz="2000"/>
          </a:p>
          <a:p>
            <a:pPr marL="0" algn="just"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p>
        </p:txBody>
      </p:sp>
    </p:spTree>
    <p:extLst>
      <p:ext uri="{BB962C8B-B14F-4D97-AF65-F5344CB8AC3E}">
        <p14:creationId xmlns:p14="http://schemas.microsoft.com/office/powerpoint/2010/main" val="33042104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1288" y="222153"/>
            <a:ext cx="11906250" cy="619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0283" y="470983"/>
            <a:ext cx="11668260" cy="6494085"/>
          </a:xfrm>
          <a:prstGeom prst="rect">
            <a:avLst/>
          </a:prstGeom>
        </p:spPr>
        <p:txBody>
          <a:bodyPr wrap="square">
            <a:spAutoFit/>
          </a:bodyPr>
          <a:lstStyle>
            <a:defPPr>
              <a:defRPr lang="en-US"/>
            </a:defPPr>
          </a:lstStyle>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SVM is work on concept of multiclass one against one.</a:t>
            </a:r>
          </a:p>
          <a:p>
            <a:pPr marL="0" algn="just"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It decrease the classification error.</a:t>
            </a:r>
            <a:endParaRPr lang="en-US"/>
          </a:p>
          <a:p>
            <a:pPr marL="285750" indent="-285750" algn="just" defTabSz="457200">
              <a:buFont typeface="Arial" pitchFamily="34" charset="0"/>
              <a:buChar char="•"/>
              <a:defRPr kumimoji="0" sz="1800" b="0" i="0" normalizeH="0" noProof="0">
                <a:uLnTx/>
                <a:uFillTx/>
                <a:latin typeface="+mn-lt"/>
                <a:ea typeface="+mn-ea"/>
                <a:cs typeface="+mn-cs"/>
              </a:defRPr>
            </a:pPr>
            <a:endParaRPr lang="en-US"/>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a:uLnTx/>
                <a:uFillTx/>
                <a:latin typeface="+mn-lt"/>
                <a:ea typeface="+mn-ea"/>
                <a:cs typeface="+mn-cs"/>
              </a:rPr>
              <a:t>Feature extraction is used to get </a:t>
            </a:r>
            <a:endParaRPr lang="en-US" smtClean="0"/>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important </a:t>
            </a:r>
            <a:r>
              <a:rPr kumimoji="0" lang="en-US" sz="1800" b="0" i="0" normalizeH="0" noProof="0">
                <a:uLnTx/>
                <a:uFillTx/>
                <a:latin typeface="+mn-lt"/>
                <a:ea typeface="+mn-ea"/>
                <a:cs typeface="+mn-cs"/>
              </a:rPr>
              <a:t>information from image.</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a:uLnTx/>
                <a:uFillTx/>
                <a:latin typeface="+mn-lt"/>
                <a:ea typeface="+mn-ea"/>
                <a:cs typeface="+mn-cs"/>
              </a:rPr>
              <a:t>PCA is used for design and </a:t>
            </a:r>
            <a:r>
              <a:rPr kumimoji="0" lang="en-US" sz="1800" b="0" i="0" normalizeH="0" noProof="0" smtClean="0">
                <a:uLnTx/>
                <a:uFillTx/>
                <a:latin typeface="+mn-lt"/>
                <a:ea typeface="+mn-ea"/>
                <a:cs typeface="+mn-cs"/>
              </a:rPr>
              <a:t>collect</a:t>
            </a:r>
            <a:endParaRPr lang="en-US" smtClean="0"/>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 unique  </a:t>
            </a:r>
            <a:r>
              <a:rPr kumimoji="0" lang="en-US" sz="1800" b="0" i="0" normalizeH="0" noProof="0">
                <a:uLnTx/>
                <a:uFillTx/>
                <a:latin typeface="+mn-lt"/>
                <a:ea typeface="+mn-ea"/>
                <a:cs typeface="+mn-cs"/>
              </a:rPr>
              <a:t>feature of image.</a:t>
            </a:r>
          </a:p>
          <a:p>
            <a:pPr marL="0" algn="just"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It </a:t>
            </a:r>
            <a:r>
              <a:rPr kumimoji="0" lang="en-US" sz="1800" b="0" i="0" normalizeH="0" noProof="0">
                <a:uLnTx/>
                <a:uFillTx/>
                <a:latin typeface="+mn-lt"/>
                <a:ea typeface="+mn-ea"/>
                <a:cs typeface="+mn-cs"/>
              </a:rPr>
              <a:t>helps in dimensionally reduction of</a:t>
            </a:r>
            <a:endParaRPr lang="en-US" smtClean="0"/>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Feature extraction is used to get important information from image.</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PCA is used for design and extract useful feature of image.</a:t>
            </a:r>
          </a:p>
          <a:p>
            <a:pPr marL="0" algn="just" defTabSz="457200">
              <a:buNone/>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                      It helps in dimensionally reduction of image.                  </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SVM act as a divisor between two kind of classes named hyperplane.</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Hyperplane found by calculating its margin.it helps in finding best decision  boundary</a:t>
            </a:r>
            <a:endParaRPr lang="en-US" smtClean="0"/>
          </a:p>
          <a:p>
            <a:pPr marL="285750" indent="-285750" algn="just" defTabSz="457200">
              <a:buFont typeface="Arial" pitchFamily="34" charset="0"/>
              <a:buChar char="•"/>
              <a:defRPr kumimoji="0" sz="1800" b="0" i="0" normalizeH="0" noProof="0">
                <a:uLnTx/>
                <a:uFillTx/>
                <a:latin typeface="+mn-lt"/>
                <a:ea typeface="+mn-ea"/>
                <a:cs typeface="+mn-cs"/>
              </a:defRPr>
            </a:pPr>
            <a:endParaRPr lang="en-US"/>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solidFill>
                  <a:srgbClr val="FF0000"/>
                </a:solidFill>
                <a:uLnTx/>
                <a:uFillTx/>
                <a:latin typeface="+mn-lt"/>
                <a:ea typeface="+mn-ea"/>
                <a:cs typeface="+mn-cs"/>
              </a:rPr>
              <a:t>Kernel</a:t>
            </a:r>
            <a:r>
              <a:rPr kumimoji="0" lang="en-US" sz="1800" b="0" i="0" normalizeH="0" noProof="0" smtClean="0">
                <a:uLnTx/>
                <a:uFillTx/>
                <a:latin typeface="+mn-lt"/>
                <a:ea typeface="+mn-ea"/>
                <a:cs typeface="+mn-cs"/>
              </a:rPr>
              <a:t> is designed for mapping the data from highest dimension to original dimension</a:t>
            </a:r>
            <a:br>
              <a:rPr kumimoji="0" lang="en-US" sz="1800" b="0" i="0" normalizeH="0" noProof="0" smtClean="0">
                <a:uLnTx/>
                <a:uFillTx/>
                <a:latin typeface="+mn-lt"/>
                <a:ea typeface="+mn-ea"/>
                <a:cs typeface="+mn-cs"/>
              </a:rPr>
            </a:br>
            <a:r>
              <a:rPr kumimoji="0" lang="en-US" sz="1800" b="0" i="0" normalizeH="0" noProof="0" smtClean="0">
                <a:uLnTx/>
                <a:uFillTx/>
                <a:latin typeface="+mn-lt"/>
                <a:ea typeface="+mn-ea"/>
                <a:cs typeface="+mn-cs"/>
              </a:rPr>
              <a:t>        It uses two function in classification.</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Defined the class by using training process</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It finds parameter i.e </a:t>
            </a:r>
          </a:p>
          <a:p>
            <a:pPr marL="0" algn="just" defTabSz="457200">
              <a:buNone/>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                       Bias</a:t>
            </a:r>
          </a:p>
          <a:p>
            <a:pPr marL="0" algn="just"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support classes</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r>
              <a:rPr kumimoji="0" lang="en-US" sz="1800" b="0" i="0" normalizeH="0" noProof="0" smtClean="0">
                <a:uLnTx/>
                <a:uFillTx/>
                <a:latin typeface="+mn-lt"/>
                <a:ea typeface="+mn-ea"/>
                <a:cs typeface="+mn-cs"/>
              </a:rPr>
              <a:t>      Testing process</a:t>
            </a:r>
            <a:endParaRPr lang="en-US"/>
          </a:p>
          <a:p>
            <a:pPr marL="285750" indent="-285750" algn="just" defTabSz="457200">
              <a:buFont typeface="Arial" pitchFamily="34" charset="0"/>
              <a:buChar char="•"/>
              <a:defRPr kumimoji="0" sz="1800" b="0" i="0" normalizeH="0" noProof="0">
                <a:uLnTx/>
                <a:uFillTx/>
                <a:latin typeface="+mn-lt"/>
                <a:ea typeface="+mn-ea"/>
                <a:cs typeface="+mn-cs"/>
              </a:defRPr>
            </a:pPr>
            <a:endParaRPr lang="en-US" sz="2000"/>
          </a:p>
          <a:p>
            <a:pPr marL="0" algn="just" defTabSz="457200">
              <a:buNone/>
              <a:defRPr kumimoji="0" sz="1800" b="0" i="0" normalizeH="0" noProof="0">
                <a:uLnTx/>
                <a:uFillTx/>
                <a:latin typeface="+mn-lt"/>
                <a:ea typeface="+mn-ea"/>
                <a:cs typeface="+mn-cs"/>
              </a:defRPr>
            </a:pPr>
            <a:r>
              <a:rPr kumimoji="0" lang="en-US" sz="1800" b="0" i="0" normalizeH="0" noProof="0">
                <a:uLnTx/>
                <a:uFillTx/>
                <a:latin typeface="+mn-lt"/>
                <a:ea typeface="+mn-ea"/>
                <a:cs typeface="+mn-cs"/>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107" y="1300766"/>
            <a:ext cx="6381750" cy="914400"/>
          </a:xfrm>
          <a:prstGeom prst="rect">
            <a:avLst/>
          </a:prstGeom>
        </p:spPr>
      </p:pic>
    </p:spTree>
    <p:extLst>
      <p:ext uri="{BB962C8B-B14F-4D97-AF65-F5344CB8AC3E}">
        <p14:creationId xmlns:p14="http://schemas.microsoft.com/office/powerpoint/2010/main" val="17288765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8AB50609-C3C8-44F4-8E11-1F0FF0F21DE5}"/>
              </a:ext>
            </a:extLst>
          </p:cNvPr>
          <p:cNvSpPr/>
          <p:nvPr/>
        </p:nvSpPr>
        <p:spPr>
          <a:xfrm>
            <a:off x="394648" y="1371600"/>
            <a:ext cx="2119952" cy="403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endParaRPr lang="en-US"/>
          </a:p>
        </p:txBody>
      </p:sp>
      <p:sp>
        <p:nvSpPr>
          <p:cNvPr id="4" name="Rectangle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5EF4A0AD-ADE9-4101-BD88-60C535780CBA}"/>
              </a:ext>
            </a:extLst>
          </p:cNvPr>
          <p:cNvSpPr/>
          <p:nvPr/>
        </p:nvSpPr>
        <p:spPr>
          <a:xfrm>
            <a:off x="176283" y="152400"/>
            <a:ext cx="11863317" cy="64769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endParaRPr lang="en-US"/>
          </a:p>
        </p:txBody>
      </p:sp>
      <p:sp>
        <p:nvSpPr>
          <p:cNvPr id="31" name="Rectangle 3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F80CB0CB-33D0-461F-A291-0BD53EA5F21A}"/>
              </a:ext>
            </a:extLst>
          </p:cNvPr>
          <p:cNvSpPr/>
          <p:nvPr/>
        </p:nvSpPr>
        <p:spPr>
          <a:xfrm>
            <a:off x="540339" y="3965041"/>
            <a:ext cx="1208172" cy="255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600" b="1" i="0" normalizeH="0" noProof="0">
                <a:solidFill>
                  <a:schemeClr val="tx1"/>
                </a:solidFill>
                <a:uLnTx/>
                <a:uFillTx/>
                <a:latin typeface="Century Gothic"/>
                <a:ea typeface="Arial" pitchFamily="34" charset="0"/>
                <a:cs typeface="Arial" pitchFamily="34" charset="0"/>
              </a:rPr>
              <a:t>Person</a:t>
            </a:r>
            <a:endParaRPr lang="en-US" b="1">
              <a:solidFill>
                <a:schemeClr val="tx1"/>
              </a:solidFill>
            </a:endParaRPr>
          </a:p>
        </p:txBody>
      </p:sp>
      <p:sp>
        <p:nvSpPr>
          <p:cNvPr id="32" name="Rectangle 3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21B567E0-ACA6-4A31-B171-4D5B943484AE}"/>
              </a:ext>
            </a:extLst>
          </p:cNvPr>
          <p:cNvSpPr/>
          <p:nvPr/>
        </p:nvSpPr>
        <p:spPr>
          <a:xfrm>
            <a:off x="5480205" y="2802056"/>
            <a:ext cx="1095820" cy="301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tx1"/>
                </a:solidFill>
                <a:uLnTx/>
                <a:uFillTx/>
                <a:latin typeface="Century Gothic"/>
                <a:ea typeface="Arial" pitchFamily="34" charset="0"/>
                <a:cs typeface="Arial" pitchFamily="34" charset="0"/>
              </a:rPr>
              <a:t>System</a:t>
            </a:r>
            <a:endParaRPr lang="en-US" sz="2400" b="1">
              <a:solidFill>
                <a:schemeClr val="tx1"/>
              </a:solidFill>
            </a:endParaRPr>
          </a:p>
        </p:txBody>
      </p:sp>
      <p:sp>
        <p:nvSpPr>
          <p:cNvPr id="33" name="Rectangle 3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14E69FF9-82AF-414C-AF9A-347D32115AA1}"/>
              </a:ext>
            </a:extLst>
          </p:cNvPr>
          <p:cNvSpPr/>
          <p:nvPr/>
        </p:nvSpPr>
        <p:spPr>
          <a:xfrm>
            <a:off x="5527505" y="5385129"/>
            <a:ext cx="1208172" cy="301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tx1"/>
                </a:solidFill>
                <a:uLnTx/>
                <a:uFillTx/>
                <a:latin typeface="Century Gothic"/>
                <a:ea typeface="Arial" pitchFamily="34" charset="0"/>
                <a:cs typeface="Arial" pitchFamily="34" charset="0"/>
              </a:rPr>
              <a:t>Security</a:t>
            </a:r>
          </a:p>
        </p:txBody>
      </p:sp>
      <p:pic>
        <p:nvPicPr>
          <p:cNvPr id="35" name="Picture 3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DD00B328-7AC3-47D9-8D57-0B3153C552D0}"/>
              </a:ext>
            </a:extLst>
          </p:cNvPr>
          <p:cNvPicPr>
            <a:picLocks noChangeAspect="1"/>
          </p:cNvPicPr>
          <p:nvPr/>
        </p:nvPicPr>
        <p:blipFill>
          <a:blip r:embed="rId2"/>
          <a:stretch>
            <a:fillRect/>
          </a:stretch>
        </p:blipFill>
        <p:spPr>
          <a:xfrm>
            <a:off x="394648" y="1447800"/>
            <a:ext cx="1728960" cy="2593441"/>
          </a:xfrm>
          <a:prstGeom prst="rect">
            <a:avLst/>
          </a:prstGeom>
          <a:effectLst>
            <a:glow rad="139700">
              <a:schemeClr val="accent5">
                <a:satMod val="175000"/>
                <a:alpha val="40000"/>
              </a:schemeClr>
            </a:glow>
          </a:effectLst>
        </p:spPr>
      </p:pic>
      <p:pic>
        <p:nvPicPr>
          <p:cNvPr id="36" name="Picture 3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467D31C3-B338-4F62-B532-4D01AA666E0D}"/>
              </a:ext>
            </a:extLst>
          </p:cNvPr>
          <p:cNvPicPr>
            <a:picLocks noChangeAspect="1"/>
          </p:cNvPicPr>
          <p:nvPr/>
        </p:nvPicPr>
        <p:blipFill>
          <a:blip r:embed="rId2"/>
          <a:stretch>
            <a:fillRect/>
          </a:stretch>
        </p:blipFill>
        <p:spPr>
          <a:xfrm>
            <a:off x="5480205" y="861311"/>
            <a:ext cx="1255472" cy="1883209"/>
          </a:xfrm>
          <a:prstGeom prst="rect">
            <a:avLst/>
          </a:prstGeom>
          <a:effectLst>
            <a:glow rad="139700">
              <a:schemeClr val="accent5">
                <a:satMod val="175000"/>
                <a:alpha val="40000"/>
              </a:schemeClr>
            </a:glow>
          </a:effectLst>
        </p:spPr>
      </p:pic>
      <p:pic>
        <p:nvPicPr>
          <p:cNvPr id="37" name="Picture 3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226D3DC2-29AA-4693-A18D-DED8FC07A364}"/>
              </a:ext>
            </a:extLst>
          </p:cNvPr>
          <p:cNvPicPr>
            <a:picLocks noChangeAspect="1"/>
          </p:cNvPicPr>
          <p:nvPr/>
        </p:nvPicPr>
        <p:blipFill>
          <a:blip r:embed="rId2"/>
          <a:stretch>
            <a:fillRect/>
          </a:stretch>
        </p:blipFill>
        <p:spPr>
          <a:xfrm>
            <a:off x="5590485" y="3453431"/>
            <a:ext cx="1255472" cy="1883209"/>
          </a:xfrm>
          <a:prstGeom prst="rect">
            <a:avLst/>
          </a:prstGeom>
          <a:effectLst>
            <a:glow rad="139700">
              <a:schemeClr val="accent5">
                <a:satMod val="175000"/>
                <a:alpha val="40000"/>
              </a:schemeClr>
            </a:glow>
          </a:effectLst>
        </p:spPr>
      </p:pic>
      <p:sp>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0AC6119B-E8C4-493F-923F-40308AFBB8C1}"/>
              </a:ext>
            </a:extLst>
          </p:cNvPr>
          <p:cNvSpPr/>
          <p:nvPr/>
        </p:nvSpPr>
        <p:spPr>
          <a:xfrm>
            <a:off x="2320305" y="1281480"/>
            <a:ext cx="2405033" cy="26942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endParaRPr lang="en-US"/>
          </a:p>
        </p:txBody>
      </p:sp>
      <p:cxnSp>
        <p:nvCxnSpPr>
          <p:cNvPr id="40" name="Straight Connector 3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FC011A16-3DED-42AD-92D5-0B03E8233E41}"/>
              </a:ext>
            </a:extLst>
          </p:cNvPr>
          <p:cNvCxnSpPr/>
          <p:nvPr/>
        </p:nvCxnSpPr>
        <p:spPr>
          <a:xfrm flipH="1">
            <a:off x="6845957" y="228601"/>
            <a:ext cx="0" cy="6400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2FF377AC-C3C5-45A7-A7AD-08CB32939D9D}"/>
              </a:ext>
            </a:extLst>
          </p:cNvPr>
          <p:cNvCxnSpPr/>
          <p:nvPr/>
        </p:nvCxnSpPr>
        <p:spPr>
          <a:xfrm>
            <a:off x="2298467" y="1685500"/>
            <a:ext cx="2415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A067A554-B4E2-4AC9-9ABA-A0B51A62F516}"/>
              </a:ext>
            </a:extLst>
          </p:cNvPr>
          <p:cNvSpPr/>
          <p:nvPr/>
        </p:nvSpPr>
        <p:spPr>
          <a:xfrm>
            <a:off x="2393540" y="1828804"/>
            <a:ext cx="2213716" cy="629118"/>
          </a:xfrm>
          <a:prstGeom prst="ellipse">
            <a:avLst/>
          </a:prstGeom>
          <a:no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bg1"/>
                </a:solidFill>
                <a:uLnTx/>
                <a:uFillTx/>
                <a:latin typeface="Century Gothic"/>
                <a:ea typeface="Arial" pitchFamily="34" charset="0"/>
                <a:cs typeface="Arial" pitchFamily="34" charset="0"/>
              </a:rPr>
              <a:t>Movement of foot</a:t>
            </a:r>
          </a:p>
        </p:txBody>
      </p:sp>
      <p:sp>
        <p:nvSpPr>
          <p:cNvPr id="50" name="Oval 4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9662FDBC-CFB6-4E05-9607-BEA4EE639771}"/>
              </a:ext>
            </a:extLst>
          </p:cNvPr>
          <p:cNvSpPr/>
          <p:nvPr/>
        </p:nvSpPr>
        <p:spPr>
          <a:xfrm>
            <a:off x="2393540" y="2566735"/>
            <a:ext cx="2213716" cy="629117"/>
          </a:xfrm>
          <a:prstGeom prst="ellipse">
            <a:avLst/>
          </a:prstGeom>
          <a:no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bg1"/>
                </a:solidFill>
                <a:uLnTx/>
                <a:uFillTx/>
                <a:latin typeface="Century Gothic"/>
                <a:ea typeface="Arial" pitchFamily="34" charset="0"/>
                <a:cs typeface="Arial" pitchFamily="34" charset="0"/>
              </a:rPr>
              <a:t>Movement of knee</a:t>
            </a:r>
          </a:p>
        </p:txBody>
      </p:sp>
      <p:sp>
        <p:nvSpPr>
          <p:cNvPr id="51" name="Oval 5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2BBE3968-B754-45A0-A368-D6F4DEE7E283}"/>
              </a:ext>
            </a:extLst>
          </p:cNvPr>
          <p:cNvSpPr/>
          <p:nvPr/>
        </p:nvSpPr>
        <p:spPr>
          <a:xfrm>
            <a:off x="2393540" y="4036332"/>
            <a:ext cx="2213716" cy="598400"/>
          </a:xfrm>
          <a:prstGeom prst="ellipse">
            <a:avLst/>
          </a:prstGeom>
          <a:no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bg1"/>
                </a:solidFill>
                <a:uLnTx/>
                <a:uFillTx/>
                <a:latin typeface="Century Gothic"/>
                <a:ea typeface="Arial" pitchFamily="34" charset="0"/>
                <a:cs typeface="Arial" pitchFamily="34" charset="0"/>
              </a:rPr>
              <a:t>Face recognition</a:t>
            </a:r>
          </a:p>
        </p:txBody>
      </p:sp>
      <p:sp>
        <p:nvSpPr>
          <p:cNvPr id="53" name="Oval 5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8E27CA0D-1967-4E07-B614-7844BB438BA6}"/>
              </a:ext>
            </a:extLst>
          </p:cNvPr>
          <p:cNvSpPr/>
          <p:nvPr/>
        </p:nvSpPr>
        <p:spPr>
          <a:xfrm>
            <a:off x="2358119" y="4756018"/>
            <a:ext cx="2213717" cy="629111"/>
          </a:xfrm>
          <a:prstGeom prst="ellipse">
            <a:avLst/>
          </a:prstGeom>
          <a:no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bg1"/>
                </a:solidFill>
                <a:uLnTx/>
                <a:uFillTx/>
                <a:latin typeface="Century Gothic"/>
                <a:ea typeface="Arial" pitchFamily="34" charset="0"/>
                <a:cs typeface="Arial" pitchFamily="34" charset="0"/>
              </a:rPr>
              <a:t>Person allow</a:t>
            </a:r>
          </a:p>
        </p:txBody>
      </p:sp>
      <p:sp>
        <p:nvSpPr>
          <p:cNvPr id="54" name="Oval 5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7D1996BE-CA79-4CE8-B457-6A223430D6BC}"/>
              </a:ext>
            </a:extLst>
          </p:cNvPr>
          <p:cNvSpPr/>
          <p:nvPr/>
        </p:nvSpPr>
        <p:spPr>
          <a:xfrm>
            <a:off x="2350025" y="5554223"/>
            <a:ext cx="2213716" cy="598401"/>
          </a:xfrm>
          <a:prstGeom prst="ellipse">
            <a:avLst/>
          </a:prstGeom>
          <a:noFill/>
          <a:ln>
            <a:solidFill>
              <a:schemeClr val="tx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bg1"/>
                </a:solidFill>
                <a:uLnTx/>
                <a:uFillTx/>
                <a:latin typeface="Century Gothic"/>
                <a:ea typeface="Arial" pitchFamily="34" charset="0"/>
                <a:cs typeface="Arial" pitchFamily="34" charset="0"/>
              </a:rPr>
              <a:t>Person restrict</a:t>
            </a:r>
          </a:p>
        </p:txBody>
      </p:sp>
      <p:sp>
        <p:nvSpPr>
          <p:cNvPr id="55" name="Oval 5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D9185554-C2F5-49A9-A6C1-875C30C6F1A9}"/>
              </a:ext>
            </a:extLst>
          </p:cNvPr>
          <p:cNvSpPr/>
          <p:nvPr/>
        </p:nvSpPr>
        <p:spPr>
          <a:xfrm>
            <a:off x="2358119" y="3266210"/>
            <a:ext cx="2213716" cy="629118"/>
          </a:xfrm>
          <a:prstGeom prst="ellipse">
            <a:avLst/>
          </a:prstGeom>
          <a:no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1800" b="1" i="0" normalizeH="0" noProof="0">
                <a:solidFill>
                  <a:schemeClr val="bg1"/>
                </a:solidFill>
                <a:uLnTx/>
                <a:uFillTx/>
                <a:latin typeface="Century Gothic"/>
                <a:ea typeface="Arial" pitchFamily="34" charset="0"/>
                <a:cs typeface="Arial" pitchFamily="34" charset="0"/>
              </a:rPr>
              <a:t>Movement of arm</a:t>
            </a:r>
          </a:p>
        </p:txBody>
      </p:sp>
      <p:sp>
        <p:nvSpPr>
          <p:cNvPr id="56" name="Rectangle 5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63780587-226A-4CD4-AD7E-C7FFB9CDEA05}"/>
              </a:ext>
            </a:extLst>
          </p:cNvPr>
          <p:cNvSpPr/>
          <p:nvPr/>
        </p:nvSpPr>
        <p:spPr>
          <a:xfrm>
            <a:off x="2340441" y="1281480"/>
            <a:ext cx="2355995" cy="409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2000" b="1" i="0" normalizeH="0" noProof="0">
                <a:uLnTx/>
                <a:uFillTx/>
                <a:latin typeface="Century Gothic"/>
                <a:ea typeface="Arial" pitchFamily="34" charset="0"/>
                <a:cs typeface="Arial" pitchFamily="34" charset="0"/>
              </a:rPr>
              <a:t>Gait Recognition</a:t>
            </a:r>
            <a:endParaRPr lang="en-US" b="1"/>
          </a:p>
        </p:txBody>
      </p:sp>
      <p:sp>
        <p:nvSpPr>
          <p:cNvPr id="57" name="Rectangle 5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396265F5-7678-4E23-B640-2C62D0F34567}"/>
              </a:ext>
            </a:extLst>
          </p:cNvPr>
          <p:cNvSpPr/>
          <p:nvPr/>
        </p:nvSpPr>
        <p:spPr>
          <a:xfrm>
            <a:off x="2006221" y="767689"/>
            <a:ext cx="3041611" cy="57286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endParaRPr lang="en-US"/>
          </a:p>
        </p:txBody>
      </p:sp>
      <p:sp>
        <p:nvSpPr>
          <p:cNvPr id="58" name="Rectangle 5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F1E63678-06C3-4003-B1A2-EF95BCDFD93B}"/>
              </a:ext>
            </a:extLst>
          </p:cNvPr>
          <p:cNvSpPr/>
          <p:nvPr/>
        </p:nvSpPr>
        <p:spPr>
          <a:xfrm>
            <a:off x="2123608" y="861311"/>
            <a:ext cx="2762291" cy="33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2000" b="1" i="0" normalizeH="0" noProof="0">
                <a:solidFill>
                  <a:schemeClr val="accent1">
                    <a:lumMod val="40000"/>
                    <a:lumOff val="60000"/>
                  </a:schemeClr>
                </a:solidFill>
                <a:uLnTx/>
                <a:uFillTx/>
                <a:latin typeface="Century Gothic"/>
                <a:ea typeface="Arial" pitchFamily="34" charset="0"/>
                <a:cs typeface="Arial" pitchFamily="34" charset="0"/>
              </a:rPr>
              <a:t>Human Recognition</a:t>
            </a:r>
          </a:p>
        </p:txBody>
      </p:sp>
      <p:sp>
        <p:nvSpPr>
          <p:cNvPr id="59" name="Rectangle 58">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473E9426-C16F-416E-AE5D-251687E16699}"/>
              </a:ext>
            </a:extLst>
          </p:cNvPr>
          <p:cNvSpPr/>
          <p:nvPr/>
        </p:nvSpPr>
        <p:spPr>
          <a:xfrm>
            <a:off x="15245" y="103474"/>
            <a:ext cx="3617794" cy="495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ctr" defTabSz="457200">
              <a:buNone/>
              <a:defRPr kumimoji="0" sz="1800" b="0" i="0" normalizeH="0" noProof="0">
                <a:uLnTx/>
                <a:uFillTx/>
                <a:latin typeface="Century Gothic"/>
                <a:ea typeface="Arial" pitchFamily="34" charset="0"/>
                <a:cs typeface="Arial" pitchFamily="34" charset="0"/>
              </a:defRPr>
            </a:pPr>
            <a:r>
              <a:rPr kumimoji="0" lang="en-US" sz="2800" b="1" i="0" u="sng" normalizeH="0" noProof="0">
                <a:solidFill>
                  <a:srgbClr val="FF0000"/>
                </a:solidFill>
                <a:uLnTx/>
                <a:uFillTx/>
                <a:latin typeface="Century Gothic"/>
                <a:ea typeface="Arial" pitchFamily="34" charset="0"/>
                <a:cs typeface="Arial" pitchFamily="34" charset="0"/>
              </a:rPr>
              <a:t>Use Case Diagram</a:t>
            </a:r>
            <a:endParaRPr lang="en-US" b="1" u="sng">
              <a:solidFill>
                <a:srgbClr val="FF0000"/>
              </a:solidFill>
            </a:endParaRPr>
          </a:p>
        </p:txBody>
      </p:sp>
      <p:cxnSp>
        <p:nvCxnSpPr>
          <p:cNvPr id="61" name="Straight Arrow Connector 6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16A4ADEB-418D-4EDF-87D0-E626B4EA2235}"/>
              </a:ext>
            </a:extLst>
          </p:cNvPr>
          <p:cNvCxnSpPr>
            <a:endCxn id="56" idx="1"/>
          </p:cNvCxnSpPr>
          <p:nvPr/>
        </p:nvCxnSpPr>
        <p:spPr>
          <a:xfrm flipV="1">
            <a:off x="1652315" y="1486336"/>
            <a:ext cx="688126" cy="108039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88E40091-ECBD-4A25-AB4C-813BCD95CF9C}"/>
              </a:ext>
            </a:extLst>
          </p:cNvPr>
          <p:cNvCxnSpPr>
            <a:endCxn id="51" idx="2"/>
          </p:cNvCxnSpPr>
          <p:nvPr/>
        </p:nvCxnSpPr>
        <p:spPr>
          <a:xfrm>
            <a:off x="1705414" y="2566735"/>
            <a:ext cx="688126" cy="176879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61308E09-BD45-4D8E-ACAC-A415361C7511}"/>
              </a:ext>
            </a:extLst>
          </p:cNvPr>
          <p:cNvCxnSpPr>
            <a:endCxn id="56" idx="3"/>
          </p:cNvCxnSpPr>
          <p:nvPr/>
        </p:nvCxnSpPr>
        <p:spPr>
          <a:xfrm flipH="1" flipV="1">
            <a:off x="4696436" y="1486336"/>
            <a:ext cx="1095820" cy="19916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A8465905-A2EA-4046-B27D-466094E829AB}"/>
              </a:ext>
            </a:extLst>
          </p:cNvPr>
          <p:cNvCxnSpPr>
            <a:endCxn id="51" idx="6"/>
          </p:cNvCxnSpPr>
          <p:nvPr/>
        </p:nvCxnSpPr>
        <p:spPr>
          <a:xfrm flipH="1">
            <a:off x="4607256" y="1685498"/>
            <a:ext cx="1095820" cy="265003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CFB356F6-A3D1-4603-9105-AF6806688E38}"/>
              </a:ext>
            </a:extLst>
          </p:cNvPr>
          <p:cNvCxnSpPr/>
          <p:nvPr/>
        </p:nvCxnSpPr>
        <p:spPr>
          <a:xfrm flipH="1">
            <a:off x="4630787" y="4238796"/>
            <a:ext cx="1095820" cy="78400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13895BAA-77FE-494C-B42E-6621B89C814E}"/>
              </a:ext>
            </a:extLst>
          </p:cNvPr>
          <p:cNvCxnSpPr/>
          <p:nvPr/>
        </p:nvCxnSpPr>
        <p:spPr>
          <a:xfrm flipH="1">
            <a:off x="4621065" y="4238796"/>
            <a:ext cx="1117307" cy="163097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id="{B2044819-243F-430C-968D-84766E579CCF}"/>
              </a:ext>
            </a:extLst>
          </p:cNvPr>
          <p:cNvSpPr/>
          <p:nvPr/>
        </p:nvSpPr>
        <p:spPr>
          <a:xfrm>
            <a:off x="6952397" y="328712"/>
            <a:ext cx="4872236" cy="6134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a:ea typeface="Arial" pitchFamily="34" charset="0"/>
                <a:cs typeface="Arial" pitchFamily="34" charset="0"/>
                <a:sym typeface="Wingdings" charset="2"/>
              </a:defRPr>
            </a:lvl9pPr>
          </a:lstStyle>
          <a:p>
            <a:pPr marL="0" algn="l" defTabSz="457200">
              <a:buNone/>
              <a:defRPr kumimoji="0" sz="1800" b="0" i="0" normalizeH="0" noProof="0">
                <a:uLnTx/>
                <a:uFillTx/>
                <a:latin typeface="Century Gothic"/>
                <a:ea typeface="Arial" pitchFamily="34" charset="0"/>
                <a:cs typeface="Arial" pitchFamily="34" charset="0"/>
              </a:defRPr>
            </a:pPr>
            <a:r>
              <a:rPr kumimoji="0" lang="en-US" sz="2000" b="1" i="0" u="sng" normalizeH="0" noProof="0" dirty="0">
                <a:solidFill>
                  <a:schemeClr val="bg1"/>
                </a:solidFill>
                <a:uLnTx/>
                <a:uFillTx/>
                <a:latin typeface="Century Gothic"/>
                <a:ea typeface="Arial" pitchFamily="34" charset="0"/>
                <a:cs typeface="Arial" pitchFamily="34" charset="0"/>
              </a:rPr>
              <a:t>Feasibility &amp; Feature:</a:t>
            </a:r>
          </a:p>
          <a:p>
            <a:pPr marL="342900" indent="-342900" algn="just" defTabSz="457200">
              <a:buFont typeface="Arial" pitchFamily="34" charset="0"/>
              <a:buChar char="•"/>
              <a:defRPr kumimoji="0" sz="1800" b="0" i="0" normalizeH="0" noProof="0">
                <a:uLnTx/>
                <a:uFillTx/>
                <a:latin typeface="Century Gothic"/>
                <a:ea typeface="Arial" pitchFamily="34" charset="0"/>
                <a:cs typeface="Arial" pitchFamily="34" charset="0"/>
              </a:defRPr>
            </a:pPr>
            <a:r>
              <a:rPr kumimoji="0" lang="en-US" sz="1600" b="0" i="0" normalizeH="0" noProof="0" dirty="0">
                <a:solidFill>
                  <a:schemeClr val="tx1"/>
                </a:solidFill>
                <a:uLnTx/>
                <a:uFillTx/>
                <a:latin typeface="Century Gothic"/>
                <a:ea typeface="Arial" pitchFamily="34" charset="0"/>
                <a:cs typeface="Arial" pitchFamily="34" charset="0"/>
              </a:rPr>
              <a:t>SVM algorithm optimization to find solution (i.e. </a:t>
            </a:r>
            <a:r>
              <a:rPr kumimoji="0" lang="en-US" sz="1600" b="0" i="0" normalizeH="0" noProof="0" dirty="0" err="1">
                <a:solidFill>
                  <a:schemeClr val="tx1"/>
                </a:solidFill>
                <a:uLnTx/>
                <a:uFillTx/>
                <a:latin typeface="Century Gothic"/>
                <a:ea typeface="Arial" pitchFamily="34" charset="0"/>
                <a:cs typeface="Arial" pitchFamily="34" charset="0"/>
              </a:rPr>
              <a:t>hyperplane</a:t>
            </a:r>
            <a:r>
              <a:rPr kumimoji="0" lang="en-US" sz="1600" b="0" i="0" normalizeH="0" noProof="0" dirty="0">
                <a:solidFill>
                  <a:schemeClr val="tx1"/>
                </a:solidFill>
                <a:uLnTx/>
                <a:uFillTx/>
                <a:latin typeface="Century Gothic"/>
                <a:ea typeface="Arial" pitchFamily="34" charset="0"/>
                <a:cs typeface="Arial" pitchFamily="34" charset="0"/>
              </a:rPr>
              <a:t>) with few errors.</a:t>
            </a:r>
          </a:p>
          <a:p>
            <a:pPr marL="342900" indent="-342900" algn="just" defTabSz="457200">
              <a:buFont typeface="Arial" pitchFamily="34" charset="0"/>
              <a:buChar char="•"/>
              <a:defRPr kumimoji="0" sz="1800" b="0" i="0" normalizeH="0" noProof="0">
                <a:uLnTx/>
                <a:uFillTx/>
                <a:latin typeface="Century Gothic"/>
                <a:ea typeface="Arial" pitchFamily="34" charset="0"/>
                <a:cs typeface="Arial" pitchFamily="34" charset="0"/>
              </a:defRPr>
            </a:pPr>
            <a:r>
              <a:rPr kumimoji="0" lang="en-US" sz="1800" b="0" i="0" normalizeH="0" noProof="0" dirty="0">
                <a:solidFill>
                  <a:schemeClr val="tx1"/>
                </a:solidFill>
                <a:uLnTx/>
                <a:uFillTx/>
                <a:latin typeface="Century Gothic"/>
                <a:ea typeface="Arial" pitchFamily="34" charset="0"/>
                <a:cs typeface="Arial" pitchFamily="34" charset="0"/>
              </a:rPr>
              <a:t>Suggested method presented 91.83% of accuracy of cycle time measurement </a:t>
            </a:r>
          </a:p>
          <a:p>
            <a:pPr marL="342900" indent="-342900" algn="just" defTabSz="457200">
              <a:buFont typeface="Arial" pitchFamily="34" charset="0"/>
              <a:buChar char="•"/>
              <a:defRPr kumimoji="0" sz="1800" b="0" i="0" normalizeH="0" noProof="0">
                <a:uLnTx/>
                <a:uFillTx/>
                <a:latin typeface="Century Gothic"/>
                <a:ea typeface="Arial" pitchFamily="34" charset="0"/>
                <a:cs typeface="Arial" pitchFamily="34" charset="0"/>
              </a:defRPr>
            </a:pPr>
            <a:r>
              <a:rPr kumimoji="0" lang="en-US" sz="1800" b="0" i="0" normalizeH="0" noProof="0" dirty="0">
                <a:solidFill>
                  <a:schemeClr val="tx1"/>
                </a:solidFill>
                <a:uLnTx/>
                <a:uFillTx/>
                <a:latin typeface="Century Gothic"/>
                <a:ea typeface="Arial" pitchFamily="34" charset="0"/>
                <a:cs typeface="Arial" pitchFamily="34" charset="0"/>
              </a:rPr>
              <a:t>Use kernel trick to make large feature spaces computationally efficient.</a:t>
            </a:r>
          </a:p>
          <a:p>
            <a:pPr marL="342900" indent="-342900" algn="just" defTabSz="457200">
              <a:buFont typeface="Arial" pitchFamily="34" charset="0"/>
              <a:buChar char="•"/>
              <a:defRPr kumimoji="0" sz="1800" b="0" i="0" normalizeH="0" noProof="0">
                <a:uLnTx/>
                <a:uFillTx/>
                <a:latin typeface="Century Gothic"/>
                <a:ea typeface="Arial" pitchFamily="34" charset="0"/>
                <a:cs typeface="Arial" pitchFamily="34" charset="0"/>
              </a:defRPr>
            </a:pPr>
            <a:r>
              <a:rPr kumimoji="0" lang="en-US" sz="1800" b="0" i="0" normalizeH="0" noProof="0" dirty="0">
                <a:solidFill>
                  <a:schemeClr val="tx1"/>
                </a:solidFill>
                <a:uLnTx/>
                <a:uFillTx/>
                <a:latin typeface="Century Gothic"/>
                <a:ea typeface="Arial" pitchFamily="34" charset="0"/>
                <a:cs typeface="Arial" pitchFamily="34" charset="0"/>
              </a:rPr>
              <a:t>Cycle time measurement method required limited significant efforts like additional observer, time and cost.</a:t>
            </a:r>
          </a:p>
          <a:p>
            <a:pPr marL="342900" indent="-342900" algn="just" defTabSz="457200">
              <a:buFont typeface="Arial" pitchFamily="34" charset="0"/>
              <a:buChar char="•"/>
              <a:defRPr kumimoji="0" sz="1800" b="0" i="0" normalizeH="0" noProof="0">
                <a:uLnTx/>
                <a:uFillTx/>
                <a:latin typeface="Century Gothic"/>
                <a:ea typeface="Arial" pitchFamily="34" charset="0"/>
                <a:cs typeface="Arial" pitchFamily="34" charset="0"/>
              </a:defRPr>
            </a:pPr>
            <a:r>
              <a:rPr kumimoji="0" lang="en-US" sz="1800" b="0" i="0" normalizeH="0" noProof="0" dirty="0">
                <a:solidFill>
                  <a:schemeClr val="tx1"/>
                </a:solidFill>
                <a:uLnTx/>
                <a:uFillTx/>
                <a:latin typeface="Century Gothic"/>
                <a:ea typeface="Arial" pitchFamily="34" charset="0"/>
                <a:cs typeface="Arial" pitchFamily="34" charset="0"/>
              </a:rPr>
              <a:t>It measures the activities by using internal measurement units(IMU signals is used as additional features in classification) because of simultaneous action of multiple parts</a:t>
            </a:r>
          </a:p>
          <a:p>
            <a:pPr marL="0" algn="l" defTabSz="457200">
              <a:buNone/>
              <a:defRPr kumimoji="0" sz="1800" b="0" i="0" normalizeH="0" noProof="0">
                <a:uLnTx/>
                <a:uFillTx/>
                <a:latin typeface="Century Gothic"/>
                <a:ea typeface="Arial" pitchFamily="34" charset="0"/>
                <a:cs typeface="Arial" pitchFamily="34" charset="0"/>
              </a:defRPr>
            </a:pPr>
            <a:endParaRPr lang="en-US" dirty="0">
              <a:solidFill>
                <a:schemeClr val="tx1"/>
              </a:solidFill>
            </a:endParaRPr>
          </a:p>
          <a:p>
            <a:pPr marL="0" algn="just" defTabSz="457200">
              <a:buNone/>
              <a:defRPr kumimoji="0" sz="1800" b="0" i="0" normalizeH="0" noProof="0">
                <a:uLnTx/>
                <a:uFillTx/>
                <a:latin typeface="Century Gothic"/>
                <a:ea typeface="Arial" pitchFamily="34" charset="0"/>
                <a:cs typeface="Arial" pitchFamily="34" charset="0"/>
              </a:defRPr>
            </a:pPr>
            <a:r>
              <a:rPr kumimoji="0" lang="en-US" sz="2000" b="1" i="0" u="sng" normalizeH="0" noProof="0" dirty="0">
                <a:solidFill>
                  <a:schemeClr val="bg1"/>
                </a:solidFill>
                <a:uLnTx/>
                <a:uFillTx/>
                <a:latin typeface="Century Gothic"/>
                <a:ea typeface="Arial" pitchFamily="34" charset="0"/>
                <a:cs typeface="Arial" pitchFamily="34" charset="0"/>
              </a:rPr>
              <a:t>Future Scope :</a:t>
            </a:r>
            <a:r>
              <a:rPr kumimoji="0" lang="en-US" sz="2000" b="1" i="0" normalizeH="0" noProof="0" dirty="0">
                <a:solidFill>
                  <a:schemeClr val="bg1"/>
                </a:solidFill>
                <a:uLnTx/>
                <a:uFillTx/>
                <a:latin typeface="Century Gothic"/>
                <a:ea typeface="Arial" pitchFamily="34" charset="0"/>
                <a:cs typeface="Arial" pitchFamily="34" charset="0"/>
              </a:rPr>
              <a:t> </a:t>
            </a:r>
            <a:r>
              <a:rPr kumimoji="0" lang="en-US" sz="1600" b="0" i="0" normalizeH="0" noProof="0" dirty="0">
                <a:solidFill>
                  <a:schemeClr val="tx1"/>
                </a:solidFill>
                <a:uLnTx/>
                <a:uFillTx/>
                <a:latin typeface="Century Gothic"/>
                <a:ea typeface="Arial" pitchFamily="34" charset="0"/>
                <a:cs typeface="Arial" pitchFamily="34" charset="0"/>
              </a:rPr>
              <a:t>In future, a technology 	can be made by which we can get all the </a:t>
            </a:r>
            <a:r>
              <a:rPr kumimoji="0" lang="en-US" sz="1600" b="0" i="0" normalizeH="0" noProof="0" dirty="0" smtClean="0">
                <a:solidFill>
                  <a:schemeClr val="tx1"/>
                </a:solidFill>
                <a:uLnTx/>
                <a:uFillTx/>
                <a:latin typeface="Century Gothic"/>
                <a:ea typeface="Arial" pitchFamily="34" charset="0"/>
                <a:cs typeface="Arial" pitchFamily="34" charset="0"/>
              </a:rPr>
              <a:t>information </a:t>
            </a:r>
            <a:r>
              <a:rPr kumimoji="0" lang="en-US" sz="1600" b="0" i="0" normalizeH="0" noProof="0" dirty="0">
                <a:solidFill>
                  <a:schemeClr val="tx1"/>
                </a:solidFill>
                <a:uLnTx/>
                <a:uFillTx/>
                <a:latin typeface="Century Gothic"/>
                <a:ea typeface="Arial" pitchFamily="34" charset="0"/>
                <a:cs typeface="Arial" pitchFamily="34" charset="0"/>
              </a:rPr>
              <a:t>of a person that is passing </a:t>
            </a:r>
            <a:r>
              <a:rPr kumimoji="0" lang="en-US" sz="1600" b="0" i="0" normalizeH="0" noProof="0" dirty="0" smtClean="0">
                <a:solidFill>
                  <a:schemeClr val="tx1"/>
                </a:solidFill>
                <a:uLnTx/>
                <a:uFillTx/>
                <a:latin typeface="Century Gothic"/>
                <a:ea typeface="Arial" pitchFamily="34" charset="0"/>
                <a:cs typeface="Arial" pitchFamily="34" charset="0"/>
              </a:rPr>
              <a:t>through </a:t>
            </a:r>
            <a:r>
              <a:rPr kumimoji="0" lang="en-US" sz="1600" b="0" i="0" normalizeH="0" noProof="0" dirty="0">
                <a:solidFill>
                  <a:schemeClr val="tx1"/>
                </a:solidFill>
                <a:uLnTx/>
                <a:uFillTx/>
                <a:latin typeface="Century Gothic"/>
                <a:ea typeface="Arial" pitchFamily="34" charset="0"/>
                <a:cs typeface="Arial" pitchFamily="34" charset="0"/>
              </a:rPr>
              <a:t>the camera.</a:t>
            </a:r>
            <a:endParaRPr lang="en-US" sz="2000" dirty="0">
              <a:solidFill>
                <a:schemeClr val="tx1"/>
              </a:solidFill>
            </a:endParaRPr>
          </a:p>
        </p:txBody>
      </p:sp>
    </p:spTree>
    <p:extLst>
      <p:ext uri="{BB962C8B-B14F-4D97-AF65-F5344CB8AC3E}">
        <p14:creationId xmlns:p14="http://schemas.microsoft.com/office/powerpoint/2010/main" val="31465850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1288" y="183517"/>
            <a:ext cx="11906250" cy="619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612" y="222153"/>
            <a:ext cx="9642878" cy="1323439"/>
          </a:xfrm>
          <a:prstGeom prst="rect">
            <a:avLst/>
          </a:prstGeom>
        </p:spPr>
        <p:txBody>
          <a:bodyPr wrap="square">
            <a:spAutoFit/>
          </a:bodyPr>
          <a:lstStyle>
            <a:defPPr>
              <a:defRPr lang="en-US"/>
            </a:defPPr>
          </a:lstStyle>
          <a:p>
            <a:pPr marL="0" algn="ctr" defTabSz="457200">
              <a:buNone/>
              <a:defRPr kumimoji="0" sz="1800" b="0" i="0" normalizeH="0" noProof="0">
                <a:uLnTx/>
                <a:uFillTx/>
                <a:latin typeface="+mn-lt"/>
                <a:ea typeface="+mn-ea"/>
                <a:cs typeface="+mn-cs"/>
              </a:defRPr>
            </a:pPr>
            <a:r>
              <a:rPr kumimoji="0" lang="en-US" sz="4000" b="1" i="0" u="sng" normalizeH="0" noProof="0" smtClean="0">
                <a:ln w="0"/>
                <a:solidFill>
                  <a:schemeClr val="bg1"/>
                </a:solidFill>
                <a:effectLst>
                  <a:outerShdw blurRad="38100" dist="19050" dir="2700000" algn="tl" rotWithShape="0">
                    <a:schemeClr val="dk1">
                      <a:alpha val="40000"/>
                    </a:schemeClr>
                  </a:outerShdw>
                </a:effectLst>
                <a:uLnTx/>
                <a:uFillTx/>
                <a:latin typeface="+mn-lt"/>
                <a:ea typeface="+mn-ea"/>
                <a:cs typeface="+mn-cs"/>
              </a:rPr>
              <a:t>Efficiency of our module than existing module</a:t>
            </a:r>
          </a:p>
        </p:txBody>
      </p:sp>
      <p:sp>
        <p:nvSpPr>
          <p:cNvPr id="4" name="TextBox 3"/>
          <p:cNvSpPr txBox="1"/>
          <p:nvPr/>
        </p:nvSpPr>
        <p:spPr>
          <a:xfrm>
            <a:off x="272347" y="2058896"/>
            <a:ext cx="11644132" cy="4893647"/>
          </a:xfrm>
          <a:prstGeom prst="rect">
            <a:avLst/>
          </a:prstGeom>
          <a:noFill/>
        </p:spPr>
        <p:txBody>
          <a:bodyPr wrap="square" rtlCol="0">
            <a:spAutoFit/>
          </a:bodyPr>
          <a:lstStyle>
            <a:defPPr>
              <a:defRPr lang="en-US"/>
            </a:defPPr>
          </a:lstStyle>
          <a:p>
            <a:pPr marL="285750" indent="-285750" algn="just" defTabSz="457200">
              <a:buFont typeface="Arial" pitchFamily="34" charset="0"/>
              <a:buChar char="•"/>
              <a:defRPr kumimoji="0" sz="1800" b="0" i="0" normalizeH="0" noProof="0">
                <a:uLnTx/>
                <a:uFillTx/>
                <a:latin typeface="+mn-lt"/>
                <a:ea typeface="+mn-ea"/>
                <a:cs typeface="+mn-cs"/>
              </a:defRPr>
            </a:pPr>
            <a:r>
              <a:rPr kumimoji="0" lang="en-US" sz="2000" b="1" i="0" normalizeH="0" noProof="0" smtClean="0">
                <a:solidFill>
                  <a:srgbClr val="FF0000"/>
                </a:solidFill>
                <a:uLnTx/>
                <a:uFillTx/>
                <a:latin typeface="+mn-lt"/>
                <a:ea typeface="+mn-ea"/>
                <a:cs typeface="+mn-cs"/>
              </a:rPr>
              <a:t>Pose estimation</a:t>
            </a:r>
            <a:r>
              <a:rPr kumimoji="0" lang="en-US" sz="2400" b="1" i="0" normalizeH="0" noProof="0" smtClean="0">
                <a:uLnTx/>
                <a:uFillTx/>
                <a:latin typeface="+mn-lt"/>
                <a:ea typeface="+mn-ea"/>
                <a:cs typeface="+mn-cs"/>
              </a:rPr>
              <a:t>: </a:t>
            </a:r>
            <a:r>
              <a:rPr kumimoji="0" lang="en-US" sz="2000" b="0" i="0" normalizeH="0" noProof="0">
                <a:uLnTx/>
                <a:uFillTx/>
                <a:latin typeface="+mn-lt"/>
                <a:ea typeface="+mn-ea"/>
                <a:cs typeface="+mn-cs"/>
              </a:rPr>
              <a:t>Most of the previous works have focused on human silhouette as </a:t>
            </a:r>
            <a:r>
              <a:rPr kumimoji="0" lang="en-US" sz="2000" b="0" i="0" normalizeH="0" noProof="0" smtClean="0">
                <a:uLnTx/>
                <a:uFillTx/>
                <a:latin typeface="+mn-lt"/>
                <a:ea typeface="+mn-ea"/>
                <a:cs typeface="+mn-cs"/>
              </a:rPr>
              <a:t>representation. </a:t>
            </a: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2000" b="0" i="0" normalizeH="0" noProof="0" smtClean="0">
                <a:uLnTx/>
                <a:uFillTx/>
                <a:latin typeface="+mn-lt"/>
                <a:ea typeface="+mn-ea"/>
                <a:cs typeface="+mn-cs"/>
              </a:rPr>
              <a:t>To </a:t>
            </a:r>
            <a:r>
              <a:rPr kumimoji="0" lang="en-US" sz="2000" b="0" i="0" normalizeH="0" noProof="0">
                <a:uLnTx/>
                <a:uFillTx/>
                <a:latin typeface="+mn-lt"/>
                <a:ea typeface="+mn-ea"/>
                <a:cs typeface="+mn-cs"/>
              </a:rPr>
              <a:t>avoid such problems, this work employs pose estimation to retrieve the coordinates of body </a:t>
            </a:r>
            <a:r>
              <a:rPr kumimoji="0" lang="en-US" sz="2000" b="0" i="0" normalizeH="0" noProof="0" smtClean="0">
                <a:uLnTx/>
                <a:uFillTx/>
                <a:latin typeface="+mn-lt"/>
                <a:ea typeface="+mn-ea"/>
                <a:cs typeface="+mn-cs"/>
              </a:rPr>
              <a:t>parts</a:t>
            </a:r>
          </a:p>
          <a:p>
            <a:pPr marL="285750" indent="-285750" algn="just" defTabSz="457200">
              <a:buFont typeface="Arial" pitchFamily="34" charset="0"/>
              <a:buChar char="•"/>
              <a:defRPr kumimoji="0" sz="1800" b="0" i="0" normalizeH="0" noProof="0">
                <a:uLnTx/>
                <a:uFillTx/>
                <a:latin typeface="+mn-lt"/>
                <a:ea typeface="+mn-ea"/>
                <a:cs typeface="+mn-cs"/>
              </a:defRPr>
            </a:pPr>
            <a:endParaRPr lang="en-US" sz="2000" b="1">
              <a:solidFill>
                <a:srgbClr val="FF0000"/>
              </a:solidFill>
            </a:endParaRP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2000" b="1" i="0" normalizeH="0" noProof="0" smtClean="0">
                <a:solidFill>
                  <a:srgbClr val="FF0000"/>
                </a:solidFill>
                <a:uLnTx/>
                <a:uFillTx/>
                <a:latin typeface="+mn-lt"/>
                <a:ea typeface="+mn-ea"/>
                <a:cs typeface="+mn-cs"/>
              </a:rPr>
              <a:t>MORE ACCURATE</a:t>
            </a:r>
            <a:r>
              <a:rPr kumimoji="0" lang="en-US" sz="2000" b="1" i="0" normalizeH="0" noProof="0" smtClean="0">
                <a:uLnTx/>
                <a:uFillTx/>
                <a:latin typeface="+mn-lt"/>
                <a:ea typeface="+mn-ea"/>
                <a:cs typeface="+mn-cs"/>
              </a:rPr>
              <a:t>: </a:t>
            </a:r>
            <a:r>
              <a:rPr kumimoji="0" lang="en-US" sz="1800" b="0" i="0" normalizeH="0" noProof="0">
                <a:uLnTx/>
                <a:uFillTx/>
                <a:latin typeface="+mn-lt"/>
                <a:ea typeface="+mn-ea"/>
                <a:cs typeface="+mn-cs"/>
              </a:rPr>
              <a:t>I</a:t>
            </a:r>
            <a:r>
              <a:rPr kumimoji="0" lang="en-US" sz="1800" b="0" i="0" normalizeH="0" noProof="0" smtClean="0">
                <a:uLnTx/>
                <a:uFillTx/>
                <a:latin typeface="+mn-lt"/>
                <a:ea typeface="+mn-ea"/>
                <a:cs typeface="+mn-cs"/>
              </a:rPr>
              <a:t>t is more accurate because it classified by finding best hyperplane to divide data and based on multiclass one against one.</a:t>
            </a:r>
          </a:p>
          <a:p>
            <a:pPr marL="285750" indent="-285750" algn="just" defTabSz="457200">
              <a:buFont typeface="Arial" pitchFamily="34" charset="0"/>
              <a:buChar char="•"/>
              <a:defRPr kumimoji="0" sz="1800" b="0" i="0" normalizeH="0" noProof="0">
                <a:uLnTx/>
                <a:uFillTx/>
                <a:latin typeface="+mn-lt"/>
                <a:ea typeface="+mn-ea"/>
                <a:cs typeface="+mn-cs"/>
              </a:defRPr>
            </a:pPr>
            <a:endParaRPr lang="en-US" smtClean="0">
              <a:solidFill>
                <a:srgbClr val="FF0000"/>
              </a:solidFill>
            </a:endParaRPr>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2000" b="1" i="0" normalizeH="0" noProof="0" smtClean="0">
                <a:solidFill>
                  <a:srgbClr val="FF0000"/>
                </a:solidFill>
                <a:uLnTx/>
                <a:uFillTx/>
                <a:latin typeface="+mn-lt"/>
                <a:ea typeface="+mn-ea"/>
                <a:cs typeface="+mn-cs"/>
              </a:rPr>
              <a:t>COMPUTATIONAL TIME</a:t>
            </a:r>
            <a:r>
              <a:rPr kumimoji="0" lang="en-US" sz="2000" b="1" i="0" normalizeH="0" noProof="0" smtClean="0">
                <a:uLnTx/>
                <a:uFillTx/>
                <a:latin typeface="+mn-lt"/>
                <a:ea typeface="+mn-ea"/>
                <a:cs typeface="+mn-cs"/>
              </a:rPr>
              <a:t>:</a:t>
            </a:r>
            <a:r>
              <a:rPr kumimoji="0" lang="en-US" sz="2000" b="0" i="0" normalizeH="0" noProof="0" smtClean="0">
                <a:uLnTx/>
                <a:uFillTx/>
                <a:latin typeface="+mn-lt"/>
                <a:ea typeface="+mn-ea"/>
                <a:cs typeface="+mn-cs"/>
              </a:rPr>
              <a:t> </a:t>
            </a:r>
            <a:r>
              <a:rPr kumimoji="0" lang="en-US" sz="1800" b="0" i="0" normalizeH="0" noProof="0" smtClean="0">
                <a:uLnTx/>
                <a:uFillTx/>
                <a:latin typeface="+mn-lt"/>
                <a:ea typeface="+mn-ea"/>
                <a:cs typeface="+mn-cs"/>
              </a:rPr>
              <a:t> Because SVM process vectors only.</a:t>
            </a:r>
          </a:p>
          <a:p>
            <a:pPr marL="0" algn="just" defTabSz="457200">
              <a:buNone/>
              <a:defRPr kumimoji="0" sz="1800" b="0" i="0" normalizeH="0" noProof="0">
                <a:uLnTx/>
                <a:uFillTx/>
                <a:latin typeface="+mn-lt"/>
                <a:ea typeface="+mn-ea"/>
                <a:cs typeface="+mn-cs"/>
              </a:defRPr>
            </a:pPr>
            <a:endParaRPr lang="en-US" smtClean="0"/>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2000" b="1" i="0" normalizeH="0" noProof="0" smtClean="0">
                <a:solidFill>
                  <a:srgbClr val="FF0000"/>
                </a:solidFill>
                <a:uLnTx/>
                <a:uFillTx/>
                <a:latin typeface="+mn-lt"/>
                <a:ea typeface="+mn-ea"/>
                <a:cs typeface="+mn-cs"/>
              </a:rPr>
              <a:t>SVM-LESS DEPENDANT ON LIGHT</a:t>
            </a:r>
            <a:r>
              <a:rPr kumimoji="0" lang="en-US" sz="2000" b="1" i="0" normalizeH="0" noProof="0" smtClean="0">
                <a:uLnTx/>
                <a:uFillTx/>
                <a:latin typeface="+mn-lt"/>
                <a:ea typeface="+mn-ea"/>
                <a:cs typeface="+mn-cs"/>
              </a:rPr>
              <a:t>: </a:t>
            </a:r>
            <a:r>
              <a:rPr kumimoji="0" lang="en-US" sz="1800" b="0" i="0" normalizeH="0" noProof="0" smtClean="0">
                <a:uLnTx/>
                <a:uFillTx/>
                <a:latin typeface="+mn-lt"/>
                <a:ea typeface="+mn-ea"/>
                <a:cs typeface="+mn-cs"/>
              </a:rPr>
              <a:t>because high luminance decreases the accuracy.</a:t>
            </a:r>
          </a:p>
          <a:p>
            <a:pPr marL="0" algn="just" defTabSz="457200">
              <a:buNone/>
              <a:defRPr kumimoji="0" sz="1800" b="0" i="0" normalizeH="0" noProof="0">
                <a:uLnTx/>
                <a:uFillTx/>
                <a:latin typeface="+mn-lt"/>
                <a:ea typeface="+mn-ea"/>
                <a:cs typeface="+mn-cs"/>
              </a:defRPr>
            </a:pPr>
            <a:endParaRPr lang="en-US" smtClean="0"/>
          </a:p>
          <a:p>
            <a:pPr marL="285750" indent="-285750" algn="just" defTabSz="457200">
              <a:buFont typeface="Arial" pitchFamily="34" charset="0"/>
              <a:buChar char="•"/>
              <a:defRPr kumimoji="0" sz="1800" b="0" i="0" normalizeH="0" noProof="0">
                <a:uLnTx/>
                <a:uFillTx/>
                <a:latin typeface="+mn-lt"/>
                <a:ea typeface="+mn-ea"/>
                <a:cs typeface="+mn-cs"/>
              </a:defRPr>
            </a:pPr>
            <a:r>
              <a:rPr kumimoji="0" lang="en-US" sz="2000" b="1" i="0" normalizeH="0" noProof="0" smtClean="0">
                <a:solidFill>
                  <a:srgbClr val="FF0000"/>
                </a:solidFill>
                <a:uLnTx/>
                <a:uFillTx/>
                <a:latin typeface="+mn-lt"/>
                <a:ea typeface="+mn-ea"/>
                <a:cs typeface="+mn-cs"/>
              </a:rPr>
              <a:t>EFFECT OF CAMERA-POSITION</a:t>
            </a:r>
            <a:r>
              <a:rPr kumimoji="0" lang="en-US" sz="2000" b="1" i="0" normalizeH="0" noProof="0" smtClean="0">
                <a:uLnTx/>
                <a:uFillTx/>
                <a:latin typeface="+mn-lt"/>
                <a:ea typeface="+mn-ea"/>
                <a:cs typeface="+mn-cs"/>
              </a:rPr>
              <a:t>: </a:t>
            </a:r>
            <a:r>
              <a:rPr kumimoji="0" lang="en-US" sz="1800" b="0" i="0" normalizeH="0" noProof="0" smtClean="0">
                <a:uLnTx/>
                <a:uFillTx/>
                <a:latin typeface="+mn-lt"/>
                <a:ea typeface="+mn-ea"/>
                <a:cs typeface="+mn-cs"/>
              </a:rPr>
              <a:t>position and distance of camera from the object influence the accuracy. SVM uses less distance.</a:t>
            </a:r>
          </a:p>
          <a:p>
            <a:pPr marL="285750" indent="-285750" algn="just" defTabSz="457200">
              <a:buFont typeface="Arial" pitchFamily="34" charset="0"/>
              <a:buChar char="•"/>
              <a:defRPr kumimoji="0" sz="1800" b="0" i="0" normalizeH="0" noProof="0">
                <a:uLnTx/>
                <a:uFillTx/>
                <a:latin typeface="+mn-lt"/>
                <a:ea typeface="+mn-ea"/>
                <a:cs typeface="+mn-cs"/>
              </a:defRPr>
            </a:pPr>
            <a:endParaRPr lang="en-US" sz="2000" smtClean="0"/>
          </a:p>
          <a:p>
            <a:pPr marL="0" algn="just" defTabSz="457200">
              <a:buNone/>
              <a:defRPr kumimoji="0" sz="1800" b="0" i="0" normalizeH="0" noProof="0">
                <a:uLnTx/>
                <a:uFillTx/>
                <a:latin typeface="+mn-lt"/>
                <a:ea typeface="+mn-ea"/>
                <a:cs typeface="+mn-cs"/>
              </a:defRPr>
            </a:pPr>
            <a:r>
              <a:rPr kumimoji="0" lang="en-US" sz="1800" b="0" i="0" normalizeH="0" noProof="0" smtClean="0">
                <a:uLnTx/>
                <a:uFillTx/>
                <a:latin typeface="+mn-lt"/>
                <a:ea typeface="+mn-ea"/>
                <a:cs typeface="+mn-cs"/>
              </a:rPr>
              <a:t>  </a:t>
            </a:r>
            <a:endParaRPr lang="en-US"/>
          </a:p>
        </p:txBody>
      </p:sp>
      <p:sp>
        <p:nvSpPr>
          <p:cNvPr id="5" name="TextBox 4"/>
          <p:cNvSpPr txBox="1"/>
          <p:nvPr/>
        </p:nvSpPr>
        <p:spPr>
          <a:xfrm>
            <a:off x="2025852" y="3771653"/>
            <a:ext cx="184731" cy="369332"/>
          </a:xfrm>
          <a:prstGeom prst="rect">
            <a:avLst/>
          </a:prstGeom>
          <a:noFill/>
        </p:spPr>
        <p:txBody>
          <a:bodyPr wrap="none" rtlCol="0">
            <a:spAutoFit/>
          </a:bodyPr>
          <a:lstStyle>
            <a:defPPr>
              <a:defRPr lang="en-US"/>
            </a:defPPr>
          </a:lstStyle>
          <a:p>
            <a:pPr marL="0" algn="l" defTabSz="457200">
              <a:buNone/>
              <a:defRPr kumimoji="0" sz="1800" b="0" i="0" normalizeH="0" noProof="0">
                <a:uLnTx/>
                <a:uFillTx/>
                <a:latin typeface="+mn-lt"/>
                <a:ea typeface="+mn-ea"/>
                <a:cs typeface="+mn-cs"/>
              </a:defRPr>
            </a:pPr>
            <a:endParaRPr lang="en-US"/>
          </a:p>
        </p:txBody>
      </p:sp>
      <p:sp>
        <p:nvSpPr>
          <p:cNvPr id="6" name="TextBox 5"/>
          <p:cNvSpPr txBox="1"/>
          <p:nvPr/>
        </p:nvSpPr>
        <p:spPr>
          <a:xfrm>
            <a:off x="272347" y="1244793"/>
            <a:ext cx="6400800" cy="369332"/>
          </a:xfrm>
          <a:prstGeom prst="rect">
            <a:avLst/>
          </a:prstGeom>
          <a:noFill/>
        </p:spPr>
        <p:txBody>
          <a:bodyPr wrap="square" rtlCol="0">
            <a:spAutoFit/>
          </a:bodyPr>
          <a:lstStyle>
            <a:defPPr>
              <a:defRPr lang="en-US"/>
            </a:defPPr>
          </a:lstStyle>
          <a:p>
            <a:pPr marL="285750" indent="-285750" algn="l" defTabSz="457200">
              <a:buFont typeface="Arial" pitchFamily="34" charset="0"/>
              <a:buChar char="•"/>
              <a:defRPr kumimoji="0" sz="1800" b="0" i="0" normalizeH="0" noProof="0">
                <a:uLnTx/>
                <a:uFillTx/>
                <a:latin typeface="+mn-lt"/>
                <a:ea typeface="+mn-ea"/>
                <a:cs typeface="+mn-cs"/>
              </a:defRPr>
            </a:pPr>
            <a:endParaRPr lang="en-US"/>
          </a:p>
        </p:txBody>
      </p:sp>
    </p:spTree>
    <p:extLst>
      <p:ext uri="{BB962C8B-B14F-4D97-AF65-F5344CB8AC3E}">
        <p14:creationId xmlns:p14="http://schemas.microsoft.com/office/powerpoint/2010/main" val="284774743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7763.0"/>
  <p:tag name="AS_RELEASE_DATE" val="2020.03.14"/>
  <p:tag name="AS_TITLE" val="Aspose.Slides for .NET 4.0 Client Profile"/>
  <p:tag name="AS_VERSION" val="20.3"/>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Arial" pitchFamily="34" charset="0"/>
        <a:cs typeface="Arial" pitchFamily="34" charset="0"/>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Arial" pitchFamily="34" charset="0"/>
        <a:cs typeface="Arial" pitchFamily="34" charset="0"/>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 xmlns:thm15="http://schemas.microsoft.com/office/thememl/2012/main" xmlns:r="http://schemas.openxmlformats.org/officeDocument/2006/relationships" name="Ion" id="{B8441ADB-2E43-4AF7-B97A-BD870242C6A8}" vid="{292E63A9-BB86-4E3D-B92A-7223C6510D2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Arial" pitchFamily="34" charset="0"/>
        <a:cs typeface="Arial" pitchFamily="34" charset="0"/>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Arial" pitchFamily="34" charset="0"/>
        <a:cs typeface="Arial" pitchFamily="34" charset="0"/>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 xmlns:thm15="http://schemas.microsoft.com/office/thememl/2012/main" xmlns:r="http://schemas.openxmlformats.org/officeDocument/2006/relationships"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Arial" pitchFamily="34" charset="0"/>
        <a:cs typeface="Arial" pitchFamily="34" charset="0"/>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Arial" pitchFamily="34" charset="0"/>
        <a:cs typeface="Arial" pitchFamily="34" charset="0"/>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 xmlns:thm15="http://schemas.microsoft.com/office/thememl/2012/main" xmlns:r="http://schemas.openxmlformats.org/officeDocument/2006/relationships" name="Ion" id="{B8441ADB-2E43-4AF7-B97A-BD870242C6A8}" vid="{292E63A9-BB86-4E3D-B92A-7223C6510D2E}"/>
    </a:ext>
  </a:extLst>
</a:theme>
</file>

<file path=ppt/theme/theme6.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Arial" pitchFamily="34" charset="0"/>
        <a:cs typeface="Arial" pitchFamily="34" charset="0"/>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Arial" pitchFamily="34" charset="0"/>
        <a:cs typeface="Arial" pitchFamily="34" charset="0"/>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 xmlns:thm15="http://schemas.microsoft.com/office/thememl/2012/main" xmlns:r="http://schemas.openxmlformats.org/officeDocument/2006/relationship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22</TotalTime>
  <Words>910</Words>
  <Application>Microsoft Office PowerPoint</Application>
  <PresentationFormat>Custom</PresentationFormat>
  <Paragraphs>167</Paragraphs>
  <Slides>10</Slides>
  <Notes>0</Notes>
  <HiddenSlides>0</HiddenSlides>
  <MMClips>0</MMClips>
  <ScaleCrop>false</ScaleCrop>
  <HeadingPairs>
    <vt:vector size="4" baseType="variant">
      <vt:variant>
        <vt:lpstr>Theme</vt:lpstr>
      </vt:variant>
      <vt:variant>
        <vt:i4>6</vt:i4>
      </vt:variant>
      <vt:variant>
        <vt:lpstr>Slide Titles</vt:lpstr>
      </vt:variant>
      <vt:variant>
        <vt:i4>10</vt:i4>
      </vt:variant>
    </vt:vector>
  </HeadingPairs>
  <TitlesOfParts>
    <vt:vector size="16" baseType="lpstr">
      <vt:lpstr>Office Theme</vt:lpstr>
      <vt:lpstr>Ion</vt:lpstr>
      <vt:lpstr>Ion</vt:lpstr>
      <vt:lpstr>Office Theme</vt:lpstr>
      <vt:lpstr>Ion</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sharma</dc:creator>
  <cp:lastModifiedBy>Dell</cp:lastModifiedBy>
  <cp:revision>3</cp:revision>
  <cp:lastPrinted>2020-08-03T07:31:30Z</cp:lastPrinted>
  <dcterms:created xsi:type="dcterms:W3CDTF">2020-08-03T07:31:30Z</dcterms:created>
  <dcterms:modified xsi:type="dcterms:W3CDTF">2020-08-03T07:54:57Z</dcterms:modified>
</cp:coreProperties>
</file>