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670550" cx="10080625"/>
  <p:notesSz cx="7559675" cy="106918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12DEEA-8704-44CE-8D61-7A6D1C8A6C75}">
  <a:tblStyle styleId="{CD12DEEA-8704-44CE-8D61-7A6D1C8A6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fc87cba0f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fc87cba0f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f933a7b1c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f933a7b1c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f59850fb7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f59850fb7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f59850fb7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f59850fb7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f933a7b1c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f933a7b1c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f933a7b1c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f933a7b1c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f933a7b1c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f933a7b1c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f933a7b1c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f933a7b1c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fc87cba0f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fc87cba0f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fc87cba0f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fc87cba0f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60000" y="194400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6000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47616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9232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6000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47616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9232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84000" y="709200"/>
            <a:ext cx="799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0000" cy="71218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62712" y="1875725"/>
            <a:ext cx="87552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5982F"/>
                </a:solidFill>
              </a:rPr>
              <a:t>DESENVOLVIMENTO E VALIDAÇÃO DE UMA APLICAÇÃO EMBARCADA UTILIZANDO PROGRAMAÇÃO EM BLOCOS COM ÊNFASE EM ENSINO</a:t>
            </a:r>
            <a:endParaRPr b="1" i="0" sz="25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205525" y="5209200"/>
            <a:ext cx="3705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Orientado</a:t>
            </a:r>
            <a:r>
              <a:rPr lang="pt-BR" sz="1800"/>
              <a:t>r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: Renan Augusto Starke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43375" y="4349150"/>
            <a:ext cx="27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Nycolas Coelho de Abreu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81100" y="619125"/>
            <a:ext cx="416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Departamento Acadêmico de Eletrônica (DAELN)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Eletrônica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Conclusão de Curso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5301250"/>
            <a:ext cx="416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Florianópolis Dez, 2022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Programação em Blocos</a:t>
            </a:r>
            <a:endParaRPr sz="25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Funcionam como um quebra cabeça.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Arrasta-se os blocos para uni-los.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Elimina os erros de sintaxe.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Mantém</a:t>
            </a:r>
            <a:r>
              <a:rPr lang="pt-BR"/>
              <a:t> o foco apenas no fluxo de controle.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Referências</a:t>
            </a:r>
            <a:endParaRPr sz="25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60000" y="1944000"/>
            <a:ext cx="9327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ZION RESEARCH ANALYSIS.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Embedded Systems Market - Global Industry Analysis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Disponível em: https://www.zionmarketresearch.com/report/embedded-systems-market. Acesso em: 14 dez. 2022.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CABALLAR, Rina Diane.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Programming Without Code: the rise of no-code software development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2020. Disponível em: https://spectrum.ieee.org/programming-without-code-no-code-software-development. Acesso em: 14 out. 2022.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WEINTROP, David.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Block-based programming in computer science education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 Communications of the ACM, v. 62, n. 8, p. 22-25, 2019.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SAMMET, Jean E. </a:t>
            </a:r>
            <a:r>
              <a:rPr b="1" lang="pt-BR" sz="1200">
                <a:solidFill>
                  <a:schemeClr val="dk1"/>
                </a:solidFill>
              </a:rPr>
              <a:t>Programming languages: History and fundamentals</a:t>
            </a:r>
            <a:r>
              <a:rPr lang="pt-BR" sz="1200">
                <a:solidFill>
                  <a:schemeClr val="dk1"/>
                </a:solidFill>
              </a:rPr>
              <a:t>. Prentice-Hall, Inc., 1969.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AHO, A. V.; LAM, M. S.; SETHI, R.; ULLMAN, J. D.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Compilers: principles, techniques, &amp; tools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 Pearson Education India, 2007.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Sumário</a:t>
            </a:r>
            <a:endParaRPr sz="25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Introdução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Justificativa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Objetivos gerais e específicos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Programação </a:t>
            </a:r>
            <a:r>
              <a:rPr lang="pt-BR"/>
              <a:t>t</a:t>
            </a:r>
            <a:r>
              <a:rPr lang="pt-BR"/>
              <a:t>extual e em blocos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Buggy AWD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Metodologia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Placa de interface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Construção dos códigos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Análise dos resultados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Introdução</a:t>
            </a:r>
            <a:endParaRPr sz="25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Crescimento dos projetos de sistemas embarcados.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Aumento da demanda e complexidade.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Necessidade de novos ambientes para estudo.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Programação em blocos.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Ferramentas simples e intuitivas.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Progressão natural da programação textual.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Elaboração de uma aplicação embarcada.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875" y="2571600"/>
            <a:ext cx="3925825" cy="23400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400000" dist="85725">
              <a:srgbClr val="000000">
                <a:alpha val="20000"/>
              </a:srgbClr>
            </a:outerShdw>
          </a:effectLst>
        </p:spPr>
      </p:pic>
      <p:sp>
        <p:nvSpPr>
          <p:cNvPr id="82" name="Google Shape;82;p16"/>
          <p:cNvSpPr txBox="1"/>
          <p:nvPr/>
        </p:nvSpPr>
        <p:spPr>
          <a:xfrm>
            <a:off x="6086475" y="4943475"/>
            <a:ext cx="4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Fonte: </a:t>
            </a:r>
            <a:r>
              <a:rPr lang="pt-BR" sz="1000">
                <a:solidFill>
                  <a:schemeClr val="dk1"/>
                </a:solidFill>
              </a:rPr>
              <a:t>Adaptado de Zion Research (2021)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Justificativa</a:t>
            </a:r>
            <a:endParaRPr sz="25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Necessidade de desenvolvedores qualificados.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Redução na curva de aprendizado.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Adição de uma dimensão visual.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Programação </a:t>
            </a:r>
            <a:r>
              <a:rPr i="1" lang="pt-BR"/>
              <a:t>P</a:t>
            </a:r>
            <a:r>
              <a:rPr i="1" lang="pt-BR"/>
              <a:t>lug-and-Play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Aplicação de ferramentas existentes e atuais.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Evidenciar sua praticidade, viabilidade e seu funcionamento.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Objetivos Gerais</a:t>
            </a:r>
            <a:endParaRPr sz="25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</a:t>
            </a:r>
            <a:r>
              <a:rPr lang="pt-BR"/>
              <a:t>studo de ferramentas de programação alternativas e acessíveis, visando a facilidade na prototipação e uma alternativa de aprendizado moderna para programação de microcontroladores.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Aplicando as descobertas do estudo no desenvolvimento de uma aplicação utilizando programação em blocos para o projeto do veículo autônomo AWD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Objetivos Específicos</a:t>
            </a:r>
            <a:endParaRPr sz="25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Estudo as ferramentas e tecnologias de programação em blocos.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Projetar a interface de comunicação com o microcontrolador.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Implementar a aplicação.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Testar o funcionamento e a viabilidade.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Analisar os resultados alcançados.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Programação Textual</a:t>
            </a:r>
            <a:endParaRPr sz="25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Conjunto de </a:t>
            </a:r>
            <a:r>
              <a:rPr lang="pt-BR"/>
              <a:t>caracteres</a:t>
            </a:r>
            <a:r>
              <a:rPr lang="pt-BR"/>
              <a:t> com regras de execução (Sammet, 1969).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Abstração da linguagem de máquina.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Sintaxe: Combinações de símbolos e estrutura.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Semântica:</a:t>
            </a:r>
            <a:r>
              <a:rPr lang="pt-BR"/>
              <a:t> Significado dos comandos da linguagem.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Pragmática: Utilidade, escopo de aplicação e seus efeitos.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675" y="3841025"/>
            <a:ext cx="4742325" cy="17862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1260000" dist="28575">
              <a:srgbClr val="000000">
                <a:alpha val="67000"/>
              </a:srgbClr>
            </a:outerShdw>
          </a:effectLst>
        </p:spPr>
      </p:pic>
      <p:sp>
        <p:nvSpPr>
          <p:cNvPr id="108" name="Google Shape;108;p20"/>
          <p:cNvSpPr txBox="1"/>
          <p:nvPr/>
        </p:nvSpPr>
        <p:spPr>
          <a:xfrm>
            <a:off x="3964250" y="5372975"/>
            <a:ext cx="4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Fonte: Elaboração própria (2022).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Sintaxe</a:t>
            </a:r>
            <a:endParaRPr sz="25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</a:t>
            </a:r>
            <a:r>
              <a:rPr lang="pt-BR"/>
              <a:t>efine regras de escrita e delimita a utilização dos símbolos.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Erros de sintaxe: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600"/>
              <a:t>Erros lexicais: E</a:t>
            </a:r>
            <a:r>
              <a:rPr lang="pt-BR" sz="1600"/>
              <a:t>rros ortográficos de lexemas</a:t>
            </a:r>
            <a:r>
              <a:rPr lang="pt-BR" sz="1600"/>
              <a:t>.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600"/>
              <a:t>Erros sintáticos: Erros de separadores e escopo.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600"/>
              <a:t>Erros semânticos: Incompatibilidades de tipo entre operadores.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600"/>
              <a:t>Erros lógicos: Operadores utilizados de maneira indevida.</a:t>
            </a:r>
            <a:endParaRPr sz="16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7131925" y="25904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{CD12DEEA-8704-44CE-8D61-7A6D1C8A6C75}</a:tableStyleId>
              </a:tblPr>
              <a:tblGrid>
                <a:gridCol w="1184975"/>
                <a:gridCol w="1414400"/>
              </a:tblGrid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Símbolos</a:t>
                      </a:r>
                      <a:endParaRPr b="1"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Lexemas</a:t>
                      </a:r>
                      <a:endParaRPr b="1" sz="1100"/>
                    </a:p>
                  </a:txBody>
                  <a:tcPr marT="0" marB="0" marR="68575" marL="68575" anchor="ctr"/>
                </a:tc>
              </a:tr>
              <a:tr h="3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Palavras-chave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if, while, for, int, float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Separadores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{ } ( ) ; : [ ]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Operadores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/ * - + = &lt; &gt; 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Identificadores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x, nota, pi, D2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Literais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true, "musica", 100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16" name="Google Shape;116;p21"/>
          <p:cNvSpPr txBox="1"/>
          <p:nvPr/>
        </p:nvSpPr>
        <p:spPr>
          <a:xfrm>
            <a:off x="7131925" y="4505750"/>
            <a:ext cx="237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Fonte: Adaptado de Aho et al. (2007).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Compiladores e Interpretadores</a:t>
            </a:r>
            <a:endParaRPr sz="25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Linguagens</a:t>
            </a:r>
            <a:r>
              <a:rPr lang="pt-BR"/>
              <a:t> compiladas.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Linguagens Interpretadas.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</a:t>
            </a:r>
            <a:r>
              <a:rPr lang="pt-BR"/>
              <a:t>icrocontroladores tipicamente utilizam </a:t>
            </a:r>
            <a:br>
              <a:rPr lang="pt-BR"/>
            </a:br>
            <a:r>
              <a:rPr lang="pt-BR"/>
              <a:t>linguagens compiladas como C e C++.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Implementação de máquinas virtuais.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Java, Python e MicroPython.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475" y="1944000"/>
            <a:ext cx="3616775" cy="25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547475" y="4529150"/>
            <a:ext cx="4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Fonte: Elaboração própria (2022).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