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670550" cx="10080625"/>
  <p:notesSz cx="7559675" cy="106918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92F4A2-D940-472F-9486-8A227EBDD7E6}">
  <a:tblStyle styleId="{BB92F4A2-D940-472F-9486-8A227EBDD7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afc87cba0f_0_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afc87cba0f_0_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aff6f9f25c_0_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aff6f9f25c_0_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aff6f9f25c_0_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aff6f9f25c_0_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af933a7b1c_0_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af933a7b1c_0_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af59850fb7_0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af59850fb7_0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af59850fb7_0_1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af59850fb7_0_1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af933a7b1c_0_1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af933a7b1c_0_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af933a7b1c_0_1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af933a7b1c_0_1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af933a7b1c_0_2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af933a7b1c_0_2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f933a7b1c_0_2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af933a7b1c_0_2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afc87cba0f_0_2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afc87cba0f_0_2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afc87cba0f_0_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afc87cba0f_0_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360000" y="1944000"/>
            <a:ext cx="9216000" cy="322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60000" y="1944000"/>
            <a:ext cx="921600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360000" y="3626280"/>
            <a:ext cx="921600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60000" y="1944000"/>
            <a:ext cx="449712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5082480" y="1944000"/>
            <a:ext cx="449712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360000" y="3626280"/>
            <a:ext cx="449712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5082480" y="3626280"/>
            <a:ext cx="449712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60000" y="1944000"/>
            <a:ext cx="296748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3476160" y="1944000"/>
            <a:ext cx="296748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6592320" y="1944000"/>
            <a:ext cx="296748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360000" y="3626280"/>
            <a:ext cx="296748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3476160" y="3626280"/>
            <a:ext cx="296748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6592320" y="3626280"/>
            <a:ext cx="296748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360000" y="1944000"/>
            <a:ext cx="9216000" cy="322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60000" y="1944000"/>
            <a:ext cx="4497120" cy="322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5082480" y="1944000"/>
            <a:ext cx="4497120" cy="322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1584000" y="709200"/>
            <a:ext cx="7991640" cy="4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360000" y="1944000"/>
            <a:ext cx="449712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5082480" y="1944000"/>
            <a:ext cx="4497120" cy="322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360000" y="3626280"/>
            <a:ext cx="449712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360000" y="1944000"/>
            <a:ext cx="4497120" cy="322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5082480" y="1944000"/>
            <a:ext cx="449712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5082480" y="3626280"/>
            <a:ext cx="449712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60000" y="1944000"/>
            <a:ext cx="449712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5082480" y="1944000"/>
            <a:ext cx="449712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360000" y="3626280"/>
            <a:ext cx="9216000" cy="153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0080000" cy="71218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1584000" y="70920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60000" y="1944000"/>
            <a:ext cx="9216000" cy="322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504000" y="51645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447360" y="51645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7227360" y="51645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662712" y="1875725"/>
            <a:ext cx="8755200" cy="20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45982F"/>
                </a:solidFill>
              </a:rPr>
              <a:t>DESENVOLVIMENTO E VALIDAÇÃO DE UMA APLICAÇÃO EMBARCADA UTILIZANDO PROGRAMAÇÃO EM BLOCOS COM ÊNFASE EM ENSINO</a:t>
            </a:r>
            <a:endParaRPr b="1" i="0" sz="2500" u="none" cap="none" strike="noStrike">
              <a:solidFill>
                <a:srgbClr val="4598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205525" y="5209200"/>
            <a:ext cx="37053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Orientado</a:t>
            </a:r>
            <a:r>
              <a:rPr lang="pt-BR" sz="1800"/>
              <a:t>r</a:t>
            </a:r>
            <a:r>
              <a:rPr b="0" lang="pt-BR" sz="1800" strike="noStrike">
                <a:latin typeface="Arial"/>
                <a:ea typeface="Arial"/>
                <a:cs typeface="Arial"/>
                <a:sym typeface="Arial"/>
              </a:rPr>
              <a:t>: Renan Augusto Starke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643375" y="4349150"/>
            <a:ext cx="279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Nycolas Coelho de Abreu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1181100" y="619125"/>
            <a:ext cx="416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Departamento Acadêmico de Eletrônica (DAELN)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Engenharia Eletrônica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de Conclusão de Curso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0" y="5301250"/>
            <a:ext cx="416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Florianópolis Dez, 2022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1584300" y="942975"/>
            <a:ext cx="79917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45982F"/>
                </a:solidFill>
              </a:rPr>
              <a:t>Programação em Blocos</a:t>
            </a:r>
            <a:endParaRPr sz="2500"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60000" y="1944000"/>
            <a:ext cx="9216000" cy="322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Funcionam como um quebra cabeça.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Arrasta-se os blocos para uni-los.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Elimina os erros de sintaxe.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Mantém</a:t>
            </a:r>
            <a:r>
              <a:rPr lang="pt-BR"/>
              <a:t> o foco apenas no fluxo de controle.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Possuem um ambiente para programação.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Amplamente utilizada no ensino.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5475" y="2217651"/>
            <a:ext cx="4374026" cy="25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/>
        </p:nvSpPr>
        <p:spPr>
          <a:xfrm>
            <a:off x="5475475" y="471932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Fonte: Weintrop (2019).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1584300" y="942975"/>
            <a:ext cx="79917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45982F"/>
                </a:solidFill>
              </a:rPr>
              <a:t>Ensino de </a:t>
            </a:r>
            <a:r>
              <a:rPr b="1" lang="pt-BR" sz="3200">
                <a:solidFill>
                  <a:srgbClr val="45982F"/>
                </a:solidFill>
              </a:rPr>
              <a:t>Programação em Blocos</a:t>
            </a:r>
            <a:endParaRPr sz="2500"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60000" y="1944000"/>
            <a:ext cx="9216000" cy="322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Introdução de conceitos.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Migração para linguagens textuais.</a:t>
            </a: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4572550" y="487027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Fonte: Adaptado de Weintrop e Wilensky (2015).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550" y="2040875"/>
            <a:ext cx="5331050" cy="28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1584300" y="942975"/>
            <a:ext cx="79917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45982F"/>
                </a:solidFill>
              </a:rPr>
              <a:t>MicroBlocks</a:t>
            </a:r>
            <a:endParaRPr sz="2500"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60000" y="1944000"/>
            <a:ext cx="9216000" cy="322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1584300" y="942975"/>
            <a:ext cx="79917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45982F"/>
                </a:solidFill>
              </a:rPr>
              <a:t>Referências</a:t>
            </a:r>
            <a:endParaRPr sz="2500"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60000" y="1944000"/>
            <a:ext cx="9327000" cy="322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ZION RESEARCH ANALYSIS. </a:t>
            </a:r>
            <a:r>
              <a:rPr b="1" lang="pt-BR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Embedded Systems Market - Global Industry Analysis</a:t>
            </a: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Disponível em: https://www.zionmarketresearch.com/report/embedded-systems-market. Acesso em: 14 dez. 2022.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CABALLAR, Rina Diane. </a:t>
            </a:r>
            <a:r>
              <a:rPr b="1" lang="pt-BR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Programming Without Code: the rise of no-code software development</a:t>
            </a:r>
            <a:r>
              <a:rPr lang="pt-BR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2020. Disponível em: https://spectrum.ieee.org/programming-without-code-no-code-software-development. Acesso em: 14 out. 2022.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WEINTROP, David.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</a:rPr>
              <a:t>Block-based programming in computer science education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. Communications of the ACM, v. 62, n. 8, p. 22-25, 2019.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SAMMET, Jean E. </a:t>
            </a:r>
            <a:r>
              <a:rPr b="1" lang="pt-BR" sz="1200">
                <a:solidFill>
                  <a:schemeClr val="dk1"/>
                </a:solidFill>
              </a:rPr>
              <a:t>Programming languages: History and fundamentals</a:t>
            </a:r>
            <a:r>
              <a:rPr lang="pt-BR" sz="1200">
                <a:solidFill>
                  <a:schemeClr val="dk1"/>
                </a:solidFill>
              </a:rPr>
              <a:t>. Prentice-Hall, Inc., 1969.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AHO, A. V.; LAM, M. S.; SETHI, R.; ULLMAN, J. D.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</a:rPr>
              <a:t>Compilers: principles, techniques, &amp; tools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. Pearson Education India, 2007.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1584300" y="942975"/>
            <a:ext cx="79917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45982F"/>
                </a:solidFill>
              </a:rPr>
              <a:t>Sumário</a:t>
            </a:r>
            <a:endParaRPr sz="2500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60000" y="1944000"/>
            <a:ext cx="9216000" cy="322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Introdução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Justificativa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Objetivos gerais e específicos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Programação </a:t>
            </a:r>
            <a:r>
              <a:rPr lang="pt-BR"/>
              <a:t>t</a:t>
            </a:r>
            <a:r>
              <a:rPr lang="pt-BR"/>
              <a:t>extual e em blocos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Buggy AWD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Metodologia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Placa de interface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Construção dos códigos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Análise dos resultados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Considerações finais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1584300" y="942975"/>
            <a:ext cx="79917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45982F"/>
                </a:solidFill>
              </a:rPr>
              <a:t>Introdução</a:t>
            </a:r>
            <a:endParaRPr sz="2500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60000" y="1944000"/>
            <a:ext cx="9216000" cy="322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Crescimento dos projetos de sistemas embarcados.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Aumento da demanda e complexidade.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Necessidade de novos ambientes para estudo.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Programação em blocos.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Ferramentas simples e intuitivas.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Progressão natural da programação textual.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Elaboração de uma aplicação embarcada.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875" y="2571600"/>
            <a:ext cx="3925825" cy="2340075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2400000" dist="85725">
              <a:srgbClr val="000000">
                <a:alpha val="20000"/>
              </a:srgbClr>
            </a:outerShdw>
          </a:effectLst>
        </p:spPr>
      </p:pic>
      <p:sp>
        <p:nvSpPr>
          <p:cNvPr id="82" name="Google Shape;82;p16"/>
          <p:cNvSpPr txBox="1"/>
          <p:nvPr/>
        </p:nvSpPr>
        <p:spPr>
          <a:xfrm>
            <a:off x="6086475" y="4943475"/>
            <a:ext cx="401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Fonte: </a:t>
            </a:r>
            <a:r>
              <a:rPr lang="pt-BR" sz="1000">
                <a:solidFill>
                  <a:schemeClr val="dk1"/>
                </a:solidFill>
              </a:rPr>
              <a:t>Adaptado de Zion Research (2021)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1584300" y="942975"/>
            <a:ext cx="79917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45982F"/>
                </a:solidFill>
              </a:rPr>
              <a:t>Justificativa</a:t>
            </a:r>
            <a:endParaRPr sz="2500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60000" y="1944000"/>
            <a:ext cx="9216000" cy="322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Necessidade de desenvolvedores qualificados.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Redução na curva de aprendizado.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Adição de uma dimensão visual.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Programação </a:t>
            </a:r>
            <a:r>
              <a:rPr i="1" lang="pt-BR"/>
              <a:t>P</a:t>
            </a:r>
            <a:r>
              <a:rPr i="1" lang="pt-BR"/>
              <a:t>lug-and-Play</a:t>
            </a:r>
            <a:r>
              <a:rPr lang="pt-BR"/>
              <a:t>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Aplicação de ferramentas existentes e atuais.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Evidenciar sua praticidade, viabilidade e seu funcionamento.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584300" y="942975"/>
            <a:ext cx="79917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45982F"/>
                </a:solidFill>
              </a:rPr>
              <a:t>Objetivos Gerais</a:t>
            </a:r>
            <a:endParaRPr sz="2500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60000" y="1944000"/>
            <a:ext cx="9216000" cy="322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</a:t>
            </a:r>
            <a:r>
              <a:rPr lang="pt-BR"/>
              <a:t>studo de ferramentas de programação alternativas e acessíveis, visando a facilidade na prototipação e uma alternativa de aprendizado moderna para programação de microcontroladores.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Aplicando as descobertas do estudo no desenvolvimento de uma aplicação utilizando programação em blocos para o projeto do veículo autônomo AWD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1584300" y="942975"/>
            <a:ext cx="79917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45982F"/>
                </a:solidFill>
              </a:rPr>
              <a:t>Objetivos Específicos</a:t>
            </a:r>
            <a:endParaRPr sz="2500"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60000" y="1944000"/>
            <a:ext cx="9216000" cy="322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Estudo as ferramentas e tecnologias de programação em blocos.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Projetar a interface de comunicação com o microcontrolador.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Implementar a aplicação.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Testar o funcionamento e a viabilidade.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Analisar os resultados alcançados.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584300" y="942975"/>
            <a:ext cx="79917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45982F"/>
                </a:solidFill>
              </a:rPr>
              <a:t>Programação Textual</a:t>
            </a:r>
            <a:endParaRPr sz="2500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60000" y="1944000"/>
            <a:ext cx="9216000" cy="322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Conjunto de </a:t>
            </a:r>
            <a:r>
              <a:rPr lang="pt-BR"/>
              <a:t>caracteres</a:t>
            </a:r>
            <a:r>
              <a:rPr lang="pt-BR"/>
              <a:t> com regras de execução.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Abstração da linguagem de máquina.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Sintaxe: Combinações de símbolos e estrutura.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Semântica:</a:t>
            </a:r>
            <a:r>
              <a:rPr lang="pt-BR"/>
              <a:t> Significado dos comandos da linguagem.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Pragmática: Utilidade, escopo de aplicação e seus efeitos.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2675" y="3841025"/>
            <a:ext cx="4742325" cy="17862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1260000" dist="28575">
              <a:srgbClr val="000000">
                <a:alpha val="67000"/>
              </a:srgbClr>
            </a:outerShdw>
          </a:effectLst>
        </p:spPr>
      </p:pic>
      <p:sp>
        <p:nvSpPr>
          <p:cNvPr id="108" name="Google Shape;108;p20"/>
          <p:cNvSpPr txBox="1"/>
          <p:nvPr/>
        </p:nvSpPr>
        <p:spPr>
          <a:xfrm>
            <a:off x="3964250" y="5372975"/>
            <a:ext cx="401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Fonte: Elaboração própria (2022).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1584300" y="942975"/>
            <a:ext cx="79917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45982F"/>
                </a:solidFill>
              </a:rPr>
              <a:t>Sintaxe</a:t>
            </a:r>
            <a:endParaRPr sz="2500"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60000" y="1944000"/>
            <a:ext cx="9216000" cy="322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</a:t>
            </a:r>
            <a:r>
              <a:rPr lang="pt-BR"/>
              <a:t>efine regras de escrita e delimita a utilização dos símbolos.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Erros de sintaxe: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600"/>
              <a:t>Erros lexicais: E</a:t>
            </a:r>
            <a:r>
              <a:rPr lang="pt-BR" sz="1600"/>
              <a:t>rros ortográficos de lexemas</a:t>
            </a:r>
            <a:r>
              <a:rPr lang="pt-BR" sz="1600"/>
              <a:t>.</a:t>
            </a:r>
            <a:endParaRPr sz="16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600"/>
              <a:t>Erros sintáticos: Erros de separadores e escopo.</a:t>
            </a:r>
            <a:endParaRPr sz="16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600"/>
              <a:t>Erros semânticos: Incompatibilidades de tipo entre operadores.</a:t>
            </a:r>
            <a:endParaRPr sz="16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600"/>
              <a:t>Erros lógicos: Operadores utilizados de maneira indevida.</a:t>
            </a:r>
            <a:endParaRPr sz="1600"/>
          </a:p>
        </p:txBody>
      </p:sp>
      <p:graphicFrame>
        <p:nvGraphicFramePr>
          <p:cNvPr id="115" name="Google Shape;115;p21"/>
          <p:cNvGraphicFramePr/>
          <p:nvPr/>
        </p:nvGraphicFramePr>
        <p:xfrm>
          <a:off x="7131925" y="259042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{BB92F4A2-D940-472F-9486-8A227EBDD7E6}</a:tableStyleId>
              </a:tblPr>
              <a:tblGrid>
                <a:gridCol w="1184975"/>
                <a:gridCol w="1414400"/>
              </a:tblGrid>
              <a:tr h="298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Símbolos</a:t>
                      </a:r>
                      <a:endParaRPr b="1" sz="11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Lexemas</a:t>
                      </a:r>
                      <a:endParaRPr b="1" sz="1100"/>
                    </a:p>
                  </a:txBody>
                  <a:tcPr marT="0" marB="0" marR="68575" marL="68575" anchor="ctr"/>
                </a:tc>
              </a:tr>
              <a:tr h="36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Palavras-chave</a:t>
                      </a:r>
                      <a:endParaRPr sz="11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if, while, for, int, float</a:t>
                      </a:r>
                      <a:endParaRPr sz="1100"/>
                    </a:p>
                  </a:txBody>
                  <a:tcPr marT="0" marB="0" marR="68575" marL="68575" anchor="ctr"/>
                </a:tc>
              </a:tr>
              <a:tr h="298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Separadores</a:t>
                      </a:r>
                      <a:endParaRPr sz="11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{ } ( ) ; : [ ]</a:t>
                      </a:r>
                      <a:endParaRPr sz="1100"/>
                    </a:p>
                  </a:txBody>
                  <a:tcPr marT="0" marB="0" marR="68575" marL="68575" anchor="ctr"/>
                </a:tc>
              </a:tr>
              <a:tr h="298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Operadores</a:t>
                      </a:r>
                      <a:endParaRPr sz="11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/ * - + = &lt; &gt; </a:t>
                      </a:r>
                      <a:endParaRPr sz="1100"/>
                    </a:p>
                  </a:txBody>
                  <a:tcPr marT="0" marB="0" marR="68575" marL="68575" anchor="ctr"/>
                </a:tc>
              </a:tr>
              <a:tr h="298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Identificadores</a:t>
                      </a:r>
                      <a:endParaRPr sz="11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x, nota, pi, D2</a:t>
                      </a:r>
                      <a:endParaRPr sz="1100"/>
                    </a:p>
                  </a:txBody>
                  <a:tcPr marT="0" marB="0" marR="68575" marL="68575" anchor="ctr"/>
                </a:tc>
              </a:tr>
              <a:tr h="298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Literais</a:t>
                      </a:r>
                      <a:endParaRPr sz="11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true, "musica", 100</a:t>
                      </a:r>
                      <a:endParaRPr sz="1100"/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116" name="Google Shape;116;p21"/>
          <p:cNvSpPr txBox="1"/>
          <p:nvPr/>
        </p:nvSpPr>
        <p:spPr>
          <a:xfrm>
            <a:off x="7131925" y="4505750"/>
            <a:ext cx="237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Fonte: Adaptado de Aho et al. (2007).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1584300" y="942975"/>
            <a:ext cx="79917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45982F"/>
                </a:solidFill>
              </a:rPr>
              <a:t>Compiladores e Interpretadores</a:t>
            </a:r>
            <a:endParaRPr sz="2500"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60000" y="1944000"/>
            <a:ext cx="9216000" cy="322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Linguagens</a:t>
            </a:r>
            <a:r>
              <a:rPr lang="pt-BR"/>
              <a:t> compiladas.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Linguagens Interpretadas.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</a:t>
            </a:r>
            <a:r>
              <a:rPr lang="pt-BR"/>
              <a:t>icrocontroladores tipicamente utilizam </a:t>
            </a:r>
            <a:br>
              <a:rPr lang="pt-BR"/>
            </a:br>
            <a:r>
              <a:rPr lang="pt-BR"/>
              <a:t>linguagens compiladas como C e C++.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Implementação de máquinas virtuais.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Java, Python e MicroPython.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475" y="1944000"/>
            <a:ext cx="3616775" cy="252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/>
        </p:nvSpPr>
        <p:spPr>
          <a:xfrm>
            <a:off x="5547475" y="4529150"/>
            <a:ext cx="401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Fonte: Elaboração própria (2022).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